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0.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6.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Override PartName="/ppt/charts/style4.xml" ContentType="application/vnd.ms-office.chartstyle+xml"/>
  <Override PartName="/ppt/charts/colors4.xml" ContentType="application/vnd.ms-office.chartcolorstyle+xml"/>
  <Override PartName="/ppt/charts/style5.xml" ContentType="application/vnd.ms-office.chartstyle+xml"/>
  <Override PartName="/ppt/charts/colors5.xml" ContentType="application/vnd.ms-office.chartcolor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 id="2147483722" r:id="rId5"/>
    <p:sldMasterId id="2147483724" r:id="rId6"/>
    <p:sldMasterId id="2147483726" r:id="rId7"/>
  </p:sldMasterIdLst>
  <p:notesMasterIdLst>
    <p:notesMasterId r:id="rId82"/>
  </p:notesMasterIdLst>
  <p:handoutMasterIdLst>
    <p:handoutMasterId r:id="rId83"/>
  </p:handoutMasterIdLst>
  <p:sldIdLst>
    <p:sldId id="379" r:id="rId8"/>
    <p:sldId id="258" r:id="rId9"/>
    <p:sldId id="380" r:id="rId10"/>
    <p:sldId id="381" r:id="rId11"/>
    <p:sldId id="383" r:id="rId12"/>
    <p:sldId id="455" r:id="rId13"/>
    <p:sldId id="387" r:id="rId14"/>
    <p:sldId id="385" r:id="rId15"/>
    <p:sldId id="262" r:id="rId16"/>
    <p:sldId id="351" r:id="rId17"/>
    <p:sldId id="271" r:id="rId18"/>
    <p:sldId id="275" r:id="rId19"/>
    <p:sldId id="274" r:id="rId20"/>
    <p:sldId id="353" r:id="rId21"/>
    <p:sldId id="278" r:id="rId22"/>
    <p:sldId id="359" r:id="rId23"/>
    <p:sldId id="280" r:id="rId24"/>
    <p:sldId id="457" r:id="rId25"/>
    <p:sldId id="388" r:id="rId26"/>
    <p:sldId id="390" r:id="rId27"/>
    <p:sldId id="392" r:id="rId28"/>
    <p:sldId id="394" r:id="rId29"/>
    <p:sldId id="395" r:id="rId30"/>
    <p:sldId id="412" r:id="rId31"/>
    <p:sldId id="397" r:id="rId32"/>
    <p:sldId id="398" r:id="rId33"/>
    <p:sldId id="399" r:id="rId34"/>
    <p:sldId id="400" r:id="rId35"/>
    <p:sldId id="401" r:id="rId36"/>
    <p:sldId id="402" r:id="rId37"/>
    <p:sldId id="410" r:id="rId38"/>
    <p:sldId id="404" r:id="rId39"/>
    <p:sldId id="411" r:id="rId40"/>
    <p:sldId id="406" r:id="rId41"/>
    <p:sldId id="407" r:id="rId42"/>
    <p:sldId id="408" r:id="rId43"/>
    <p:sldId id="409" r:id="rId44"/>
    <p:sldId id="413" r:id="rId45"/>
    <p:sldId id="456" r:id="rId46"/>
    <p:sldId id="415" r:id="rId47"/>
    <p:sldId id="454" r:id="rId48"/>
    <p:sldId id="435" r:id="rId49"/>
    <p:sldId id="418" r:id="rId50"/>
    <p:sldId id="419" r:id="rId51"/>
    <p:sldId id="420" r:id="rId52"/>
    <p:sldId id="421" r:id="rId53"/>
    <p:sldId id="422" r:id="rId54"/>
    <p:sldId id="423" r:id="rId55"/>
    <p:sldId id="424" r:id="rId56"/>
    <p:sldId id="425" r:id="rId57"/>
    <p:sldId id="426" r:id="rId58"/>
    <p:sldId id="427" r:id="rId59"/>
    <p:sldId id="428" r:id="rId60"/>
    <p:sldId id="429" r:id="rId61"/>
    <p:sldId id="430" r:id="rId62"/>
    <p:sldId id="431" r:id="rId63"/>
    <p:sldId id="432" r:id="rId64"/>
    <p:sldId id="433" r:id="rId65"/>
    <p:sldId id="436" r:id="rId66"/>
    <p:sldId id="437" r:id="rId67"/>
    <p:sldId id="438" r:id="rId68"/>
    <p:sldId id="439" r:id="rId69"/>
    <p:sldId id="440" r:id="rId70"/>
    <p:sldId id="441" r:id="rId71"/>
    <p:sldId id="442" r:id="rId72"/>
    <p:sldId id="443" r:id="rId73"/>
    <p:sldId id="444" r:id="rId74"/>
    <p:sldId id="445" r:id="rId75"/>
    <p:sldId id="446" r:id="rId76"/>
    <p:sldId id="447" r:id="rId77"/>
    <p:sldId id="448" r:id="rId78"/>
    <p:sldId id="452" r:id="rId79"/>
    <p:sldId id="450" r:id="rId80"/>
    <p:sldId id="451" r:id="rId81"/>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Ymwybyddiaeth" id="{08074FD2-DB7A-41DE-A675-802D3AEE6803}">
          <p14:sldIdLst>
            <p14:sldId id="379"/>
            <p14:sldId id="258"/>
            <p14:sldId id="380"/>
            <p14:sldId id="381"/>
            <p14:sldId id="383"/>
            <p14:sldId id="455"/>
            <p14:sldId id="387"/>
          </p14:sldIdLst>
        </p14:section>
        <p14:section name="Sesiwn 1: Y Cyd-destun Cymreig" id="{1FE34410-FC7A-45D6-81DA-D9C80F8C2767}">
          <p14:sldIdLst>
            <p14:sldId id="385"/>
            <p14:sldId id="262"/>
            <p14:sldId id="351"/>
            <p14:sldId id="271"/>
            <p14:sldId id="275"/>
            <p14:sldId id="274"/>
            <p14:sldId id="353"/>
            <p14:sldId id="278"/>
            <p14:sldId id="359"/>
            <p14:sldId id="280"/>
            <p14:sldId id="457"/>
            <p14:sldId id="388"/>
          </p14:sldIdLst>
        </p14:section>
        <p14:section name="Sesiwn 2: Technoleg Gynorthwyol a Gofal a Thechnoleg sy’n Galluogi Gofal" id="{09CAF9E7-785F-4041-8CDD-9A3FD61CB34F}">
          <p14:sldIdLst>
            <p14:sldId id="390"/>
            <p14:sldId id="392"/>
            <p14:sldId id="394"/>
            <p14:sldId id="395"/>
            <p14:sldId id="412"/>
            <p14:sldId id="397"/>
            <p14:sldId id="398"/>
            <p14:sldId id="399"/>
            <p14:sldId id="400"/>
            <p14:sldId id="401"/>
            <p14:sldId id="402"/>
            <p14:sldId id="410"/>
            <p14:sldId id="404"/>
            <p14:sldId id="411"/>
            <p14:sldId id="406"/>
            <p14:sldId id="407"/>
            <p14:sldId id="408"/>
            <p14:sldId id="409"/>
          </p14:sldIdLst>
        </p14:section>
        <p14:section name="Sesiwn 3: Cymwysiadau enghreifftiol ac astudiaethau achos" id="{4A1B75D0-7841-415F-BA07-11F574322B2F}">
          <p14:sldIdLst>
            <p14:sldId id="413"/>
            <p14:sldId id="456"/>
            <p14:sldId id="415"/>
            <p14:sldId id="454"/>
            <p14:sldId id="435"/>
            <p14:sldId id="418"/>
            <p14:sldId id="419"/>
            <p14:sldId id="420"/>
            <p14:sldId id="421"/>
            <p14:sldId id="422"/>
            <p14:sldId id="423"/>
            <p14:sldId id="424"/>
            <p14:sldId id="425"/>
            <p14:sldId id="426"/>
            <p14:sldId id="427"/>
            <p14:sldId id="428"/>
            <p14:sldId id="429"/>
            <p14:sldId id="430"/>
            <p14:sldId id="431"/>
            <p14:sldId id="432"/>
            <p14:sldId id="433"/>
          </p14:sldIdLst>
        </p14:section>
        <p14:section name="Sesiwn 4: Cael y wybodaeth ddiweddaraf a thueddiadau yn y dyfodol" id="{BE1219A0-ED56-4C96-A4E9-5F2D1B295F71}">
          <p14:sldIdLst>
            <p14:sldId id="436"/>
            <p14:sldId id="437"/>
            <p14:sldId id="438"/>
            <p14:sldId id="439"/>
            <p14:sldId id="440"/>
            <p14:sldId id="441"/>
            <p14:sldId id="442"/>
            <p14:sldId id="443"/>
            <p14:sldId id="444"/>
            <p14:sldId id="445"/>
            <p14:sldId id="446"/>
            <p14:sldId id="447"/>
            <p14:sldId id="448"/>
            <p14:sldId id="452"/>
            <p14:sldId id="450"/>
            <p14:sldId id="451"/>
          </p14:sldIdLst>
        </p14:section>
      </p14:sectionLst>
    </p:ex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1D36"/>
    <a:srgbClr val="C97B1C"/>
    <a:srgbClr val="17847B"/>
    <a:srgbClr val="6E3486"/>
    <a:srgbClr val="582F7A"/>
    <a:srgbClr val="9B8EA5"/>
    <a:srgbClr val="69A830"/>
    <a:srgbClr val="FEF2AC"/>
    <a:srgbClr val="942825"/>
    <a:srgbClr val="AB80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45" autoAdjust="0"/>
    <p:restoredTop sz="78604" autoAdjust="0"/>
  </p:normalViewPr>
  <p:slideViewPr>
    <p:cSldViewPr snapToGrid="0">
      <p:cViewPr>
        <p:scale>
          <a:sx n="75" d="100"/>
          <a:sy n="75" d="100"/>
        </p:scale>
        <p:origin x="-1512" y="168"/>
      </p:cViewPr>
      <p:guideLst>
        <p:guide orient="horz" pos="2160"/>
        <p:guide pos="2880"/>
      </p:guideLst>
    </p:cSldViewPr>
  </p:slideViewPr>
  <p:outlineViewPr>
    <p:cViewPr>
      <p:scale>
        <a:sx n="33" d="100"/>
        <a:sy n="33" d="100"/>
      </p:scale>
      <p:origin x="0" y="-10886"/>
    </p:cViewPr>
  </p:outlineViewPr>
  <p:notesTextViewPr>
    <p:cViewPr>
      <p:scale>
        <a:sx n="100" d="100"/>
        <a:sy n="100" d="100"/>
      </p:scale>
      <p:origin x="0" y="0"/>
    </p:cViewPr>
  </p:notesTextViewPr>
  <p:notesViewPr>
    <p:cSldViewPr snapToGrid="0">
      <p:cViewPr>
        <p:scale>
          <a:sx n="50" d="100"/>
          <a:sy n="50" d="100"/>
        </p:scale>
        <p:origin x="2482" y="42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4.xml"/><Relationship Id="rId82" Type="http://schemas.openxmlformats.org/officeDocument/2006/relationships/notesMaster" Target="notesMasters/notesMaster1.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C:\Users\Gareth\Dropbox\docs\work\t-cubed\projects\open\T30097_care-council-wales_training\workspace\facilitator-guide\population-of-wales-mid-2014-estimate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Gareth\Dropbox\docs\work\t-cubed\projects\open\T30097_care-council-wales_training\workspace\dependency-ratio-data.xls" TargetMode="External"/></Relationships>
</file>

<file path=ppt/charts/_rels/chart3.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C:\Users\Gareth\Dropbox\docs\work\t-cubed\projects\open\T30097_care-council-wales_training\workspace\slide-decks\awareness-course\assets\prevalence-dementia.xlsx" TargetMode="External"/></Relationships>
</file>

<file path=ppt/charts/_rels/chart4.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file:///C:\Users\Gareth\Dropbox\docs\work\t-cubed\projects\open\T30097_care-council-wales_training\workspace\slide-decks\awareness-course\assets\sight-loss-data.xlsx" TargetMode="External"/></Relationships>
</file>

<file path=ppt/charts/_rels/chart5.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file:///C:\Users\Gareth\Dropbox\docs\work\t-cubed\projects\open\T30097_care-council-wales_training\workspace\slide-decks\awareness-course\assets\hearing-loss-data.xlsx" TargetMode="External"/></Relationships>
</file>

<file path=ppt/charts/_rels/chart6.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oleObject" Target="file:///C:\Users\Gareth\Dropbox\docs\work\t-cubed\projects\open\T30097_care-council-wales_training\workspace\slide-decks\awareness-course\assets\manual-alarm-trigger-fail-sta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852576566403853E-2"/>
          <c:y val="1.2575836253501924E-2"/>
          <c:w val="0.96429484686719225"/>
          <c:h val="0.94466632048459154"/>
        </c:manualLayout>
      </c:layout>
      <c:ofPieChart>
        <c:ofPieType val="pie"/>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cat>
            <c:strRef>
              <c:f>Sheet1!$A$3:$A$8</c:f>
              <c:strCache>
                <c:ptCount val="6"/>
                <c:pt idx="0">
                  <c:v>16-64</c:v>
                </c:pt>
                <c:pt idx="1">
                  <c:v>0-15</c:v>
                </c:pt>
                <c:pt idx="2">
                  <c:v>65-74</c:v>
                </c:pt>
                <c:pt idx="3">
                  <c:v>75-84</c:v>
                </c:pt>
                <c:pt idx="4">
                  <c:v>85-89</c:v>
                </c:pt>
                <c:pt idx="5">
                  <c:v>90+</c:v>
                </c:pt>
              </c:strCache>
            </c:strRef>
          </c:cat>
          <c:val>
            <c:numRef>
              <c:f>Sheet1!$B$3:$B$8</c:f>
              <c:numCache>
                <c:formatCode>General</c:formatCode>
                <c:ptCount val="6"/>
                <c:pt idx="0">
                  <c:v>1922448</c:v>
                </c:pt>
                <c:pt idx="1">
                  <c:v>554841</c:v>
                </c:pt>
                <c:pt idx="2">
                  <c:v>338448</c:v>
                </c:pt>
                <c:pt idx="3">
                  <c:v>197433</c:v>
                </c:pt>
                <c:pt idx="4">
                  <c:v>50041</c:v>
                </c:pt>
                <c:pt idx="5">
                  <c:v>28825</c:v>
                </c:pt>
              </c:numCache>
            </c:numRef>
          </c:val>
        </c:ser>
        <c:dLbls>
          <c:showLegendKey val="0"/>
          <c:showVal val="0"/>
          <c:showCatName val="0"/>
          <c:showSerName val="0"/>
          <c:showPercent val="0"/>
          <c:showBubbleSize val="0"/>
          <c:showLeaderLines val="1"/>
        </c:dLbls>
        <c:gapWidth val="100"/>
        <c:secondPieSize val="7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spPr>
            <a:ln w="28575" cap="rnd">
              <a:solidFill>
                <a:srgbClr val="582F7A"/>
              </a:solidFill>
              <a:round/>
            </a:ln>
            <a:effectLst/>
          </c:spPr>
          <c:marker>
            <c:symbol val="none"/>
          </c:marker>
          <c:cat>
            <c:numRef>
              <c:f>Data!$C$5:$AB$5</c:f>
              <c:numCache>
                <c:formatCode>0_)</c:formatCode>
                <c:ptCount val="26"/>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pt idx="14">
                  <c:v>2026</c:v>
                </c:pt>
                <c:pt idx="15">
                  <c:v>2027</c:v>
                </c:pt>
                <c:pt idx="16">
                  <c:v>2028</c:v>
                </c:pt>
                <c:pt idx="17">
                  <c:v>2029</c:v>
                </c:pt>
                <c:pt idx="18">
                  <c:v>2030</c:v>
                </c:pt>
                <c:pt idx="19">
                  <c:v>2031</c:v>
                </c:pt>
                <c:pt idx="20">
                  <c:v>2032</c:v>
                </c:pt>
                <c:pt idx="21">
                  <c:v>2033</c:v>
                </c:pt>
                <c:pt idx="22">
                  <c:v>2034</c:v>
                </c:pt>
                <c:pt idx="23">
                  <c:v>2035</c:v>
                </c:pt>
                <c:pt idx="24">
                  <c:v>2036</c:v>
                </c:pt>
                <c:pt idx="25">
                  <c:v>2037</c:v>
                </c:pt>
              </c:numCache>
            </c:numRef>
          </c:cat>
          <c:val>
            <c:numRef>
              <c:f>Data!$C$9:$AB$9</c:f>
              <c:numCache>
                <c:formatCode>0.00</c:formatCode>
                <c:ptCount val="26"/>
                <c:pt idx="0">
                  <c:v>2.7943411525685318</c:v>
                </c:pt>
                <c:pt idx="1">
                  <c:v>2.7991823537454419</c:v>
                </c:pt>
                <c:pt idx="2">
                  <c:v>2.8014065328964106</c:v>
                </c:pt>
                <c:pt idx="3">
                  <c:v>2.8032583601485053</c:v>
                </c:pt>
                <c:pt idx="4">
                  <c:v>2.8173283541610168</c:v>
                </c:pt>
                <c:pt idx="5">
                  <c:v>2.8489809485593138</c:v>
                </c:pt>
                <c:pt idx="6">
                  <c:v>2.877554550212666</c:v>
                </c:pt>
                <c:pt idx="7">
                  <c:v>2.9388502195999213</c:v>
                </c:pt>
                <c:pt idx="8">
                  <c:v>2.9974615221003251</c:v>
                </c:pt>
                <c:pt idx="9">
                  <c:v>2.9743585044827947</c:v>
                </c:pt>
                <c:pt idx="10">
                  <c:v>2.9293225687102002</c:v>
                </c:pt>
                <c:pt idx="11">
                  <c:v>2.8802910767146028</c:v>
                </c:pt>
                <c:pt idx="12">
                  <c:v>2.8314000668983872</c:v>
                </c:pt>
                <c:pt idx="13">
                  <c:v>2.78129923004566</c:v>
                </c:pt>
                <c:pt idx="14">
                  <c:v>2.7319615877512482</c:v>
                </c:pt>
                <c:pt idx="15">
                  <c:v>2.6807969484442751</c:v>
                </c:pt>
                <c:pt idx="16">
                  <c:v>2.6261941235509005</c:v>
                </c:pt>
                <c:pt idx="17">
                  <c:v>2.5737338315837364</c:v>
                </c:pt>
                <c:pt idx="18">
                  <c:v>2.5192443537404308</c:v>
                </c:pt>
                <c:pt idx="19">
                  <c:v>2.4694561775378121</c:v>
                </c:pt>
                <c:pt idx="20">
                  <c:v>2.4280854204421662</c:v>
                </c:pt>
                <c:pt idx="21">
                  <c:v>2.3886054305280711</c:v>
                </c:pt>
                <c:pt idx="22">
                  <c:v>2.3822056815111705</c:v>
                </c:pt>
                <c:pt idx="23">
                  <c:v>2.4356886320755309</c:v>
                </c:pt>
                <c:pt idx="24">
                  <c:v>2.4654857802399572</c:v>
                </c:pt>
                <c:pt idx="25">
                  <c:v>2.4423038666775096</c:v>
                </c:pt>
              </c:numCache>
            </c:numRef>
          </c:val>
          <c:smooth val="0"/>
        </c:ser>
        <c:dLbls>
          <c:showLegendKey val="0"/>
          <c:showVal val="0"/>
          <c:showCatName val="0"/>
          <c:showSerName val="0"/>
          <c:showPercent val="0"/>
          <c:showBubbleSize val="0"/>
        </c:dLbls>
        <c:marker val="1"/>
        <c:smooth val="0"/>
        <c:axId val="89214976"/>
        <c:axId val="89216512"/>
      </c:lineChart>
      <c:catAx>
        <c:axId val="89214976"/>
        <c:scaling>
          <c:orientation val="minMax"/>
        </c:scaling>
        <c:delete val="0"/>
        <c:axPos val="b"/>
        <c:numFmt formatCode="0_)" sourceLinked="1"/>
        <c:majorTickMark val="none"/>
        <c:minorTickMark val="none"/>
        <c:tickLblPos val="nextTo"/>
        <c:spPr>
          <a:noFill/>
          <a:ln w="9525" cap="flat" cmpd="sng" algn="ctr">
            <a:solidFill>
              <a:schemeClr val="tx1">
                <a:lumMod val="15000"/>
                <a:lumOff val="85000"/>
              </a:schemeClr>
            </a:solidFill>
            <a:round/>
          </a:ln>
          <a:effectLst/>
        </c:spPr>
        <c:txPr>
          <a:bodyPr rot="0" vert="horz"/>
          <a:lstStyle/>
          <a:p>
            <a:pPr>
              <a:defRPr sz="900" b="0" i="0" u="none" strike="noStrike" baseline="0">
                <a:solidFill>
                  <a:srgbClr val="333333"/>
                </a:solidFill>
                <a:latin typeface="Calibri"/>
                <a:ea typeface="Calibri"/>
                <a:cs typeface="Calibri"/>
              </a:defRPr>
            </a:pPr>
            <a:endParaRPr lang="en-US"/>
          </a:p>
        </c:txPr>
        <c:crossAx val="89216512"/>
        <c:crosses val="autoZero"/>
        <c:auto val="1"/>
        <c:lblAlgn val="ctr"/>
        <c:lblOffset val="100"/>
        <c:noMultiLvlLbl val="0"/>
      </c:catAx>
      <c:valAx>
        <c:axId val="89216512"/>
        <c:scaling>
          <c:orientation val="minMax"/>
          <c:max val="3.5"/>
          <c:min val="2"/>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0" vert="horz"/>
          <a:lstStyle/>
          <a:p>
            <a:pPr>
              <a:defRPr sz="900" b="0" i="0" u="none" strike="noStrike" baseline="0">
                <a:solidFill>
                  <a:srgbClr val="333333"/>
                </a:solidFill>
                <a:latin typeface="Calibri"/>
                <a:ea typeface="Calibri"/>
                <a:cs typeface="Calibri"/>
              </a:defRPr>
            </a:pPr>
            <a:endParaRPr lang="en-US"/>
          </a:p>
        </c:txPr>
        <c:crossAx val="89214976"/>
        <c:crosses val="autoZero"/>
        <c:crossBetween val="between"/>
      </c:valAx>
      <c:spPr>
        <a:noFill/>
        <a:ln w="25400">
          <a:noFill/>
        </a:ln>
      </c:spPr>
    </c:plotArea>
    <c:plotVisOnly val="1"/>
    <c:dispBlanksAs val="gap"/>
    <c:showDLblsOverMax val="0"/>
  </c:chart>
  <c:spPr>
    <a:ln w="9525" cap="flat" cmpd="sng" algn="ctr">
      <a:noFill/>
      <a:round/>
    </a:ln>
    <a:effectLst/>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582F7A"/>
                </a:solidFill>
                <a:latin typeface="+mn-lt"/>
                <a:ea typeface="+mn-ea"/>
                <a:cs typeface="+mn-cs"/>
              </a:defRPr>
            </a:pPr>
            <a:r>
              <a:rPr lang="en-GB" dirty="0" err="1" smtClean="0">
                <a:solidFill>
                  <a:srgbClr val="582F7A"/>
                </a:solidFill>
              </a:rPr>
              <a:t>Cyffredinolrwydd</a:t>
            </a:r>
            <a:r>
              <a:rPr lang="en-GB" dirty="0" smtClean="0">
                <a:solidFill>
                  <a:srgbClr val="582F7A"/>
                </a:solidFill>
              </a:rPr>
              <a:t> dementia </a:t>
            </a:r>
            <a:r>
              <a:rPr lang="en-GB" dirty="0" err="1" smtClean="0">
                <a:solidFill>
                  <a:srgbClr val="582F7A"/>
                </a:solidFill>
              </a:rPr>
              <a:t>wrth</a:t>
            </a:r>
            <a:r>
              <a:rPr lang="en-GB" dirty="0" smtClean="0">
                <a:solidFill>
                  <a:srgbClr val="582F7A"/>
                </a:solidFill>
              </a:rPr>
              <a:t> </a:t>
            </a:r>
            <a:r>
              <a:rPr lang="en-GB" dirty="0" err="1" smtClean="0">
                <a:solidFill>
                  <a:srgbClr val="582F7A"/>
                </a:solidFill>
              </a:rPr>
              <a:t>heneiddio</a:t>
            </a:r>
            <a:endParaRPr lang="en-GB" dirty="0">
              <a:solidFill>
                <a:srgbClr val="582F7A"/>
              </a:solidFill>
            </a:endParaRPr>
          </a:p>
        </c:rich>
      </c:tx>
      <c:overlay val="0"/>
      <c:spPr>
        <a:noFill/>
        <a:ln>
          <a:noFill/>
        </a:ln>
        <a:effectLst/>
      </c:spPr>
    </c:title>
    <c:autoTitleDeleted val="0"/>
    <c:plotArea>
      <c:layout/>
      <c:lineChart>
        <c:grouping val="standard"/>
        <c:varyColors val="0"/>
        <c:ser>
          <c:idx val="0"/>
          <c:order val="0"/>
          <c:tx>
            <c:strRef>
              <c:f>Sheet1!$B$3</c:f>
              <c:strCache>
                <c:ptCount val="1"/>
                <c:pt idx="0">
                  <c:v>Estimated population prevalence</c:v>
                </c:pt>
              </c:strCache>
            </c:strRef>
          </c:tx>
          <c:spPr>
            <a:ln w="28575" cap="rnd">
              <a:solidFill>
                <a:srgbClr val="69A830"/>
              </a:solidFill>
              <a:round/>
            </a:ln>
            <a:effectLst/>
          </c:spPr>
          <c:marker>
            <c:symbol val="circle"/>
            <c:size val="5"/>
            <c:spPr>
              <a:solidFill>
                <a:schemeClr val="accent1"/>
              </a:solidFill>
              <a:ln w="9525">
                <a:solidFill>
                  <a:schemeClr val="accent1"/>
                </a:solidFill>
              </a:ln>
              <a:effectLst/>
            </c:spPr>
          </c:marker>
          <c:dLbls>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69A83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Sheet1!$A$4:$A$11</c:f>
              <c:strCache>
                <c:ptCount val="8"/>
                <c:pt idx="0">
                  <c:v>60-64</c:v>
                </c:pt>
                <c:pt idx="1">
                  <c:v>65-69</c:v>
                </c:pt>
                <c:pt idx="2">
                  <c:v>70-74</c:v>
                </c:pt>
                <c:pt idx="3">
                  <c:v>75-79</c:v>
                </c:pt>
                <c:pt idx="4">
                  <c:v>80-84</c:v>
                </c:pt>
                <c:pt idx="5">
                  <c:v>85-89</c:v>
                </c:pt>
                <c:pt idx="6">
                  <c:v>90-94</c:v>
                </c:pt>
                <c:pt idx="7">
                  <c:v>95+</c:v>
                </c:pt>
              </c:strCache>
            </c:strRef>
          </c:cat>
          <c:val>
            <c:numRef>
              <c:f>Sheet1!$B$4:$B$11</c:f>
              <c:numCache>
                <c:formatCode>General</c:formatCode>
                <c:ptCount val="8"/>
                <c:pt idx="0">
                  <c:v>0.9</c:v>
                </c:pt>
                <c:pt idx="1">
                  <c:v>1.7</c:v>
                </c:pt>
                <c:pt idx="2">
                  <c:v>3</c:v>
                </c:pt>
                <c:pt idx="3">
                  <c:v>6</c:v>
                </c:pt>
                <c:pt idx="4">
                  <c:v>11.1</c:v>
                </c:pt>
                <c:pt idx="5">
                  <c:v>18.3</c:v>
                </c:pt>
                <c:pt idx="6">
                  <c:v>29.9</c:v>
                </c:pt>
                <c:pt idx="7">
                  <c:v>41.1</c:v>
                </c:pt>
              </c:numCache>
            </c:numRef>
          </c:val>
          <c:smooth val="1"/>
        </c:ser>
        <c:dLbls>
          <c:dLblPos val="ctr"/>
          <c:showLegendKey val="0"/>
          <c:showVal val="1"/>
          <c:showCatName val="0"/>
          <c:showSerName val="0"/>
          <c:showPercent val="0"/>
          <c:showBubbleSize val="0"/>
        </c:dLbls>
        <c:marker val="1"/>
        <c:smooth val="0"/>
        <c:axId val="90416256"/>
        <c:axId val="90419584"/>
      </c:lineChart>
      <c:catAx>
        <c:axId val="90416256"/>
        <c:scaling>
          <c:orientation val="minMax"/>
        </c:scaling>
        <c:delete val="0"/>
        <c:axPos val="b"/>
        <c:title>
          <c:tx>
            <c:rich>
              <a:bodyPr rot="0" spcFirstLastPara="1" vertOverflow="ellipsis" vert="horz" wrap="square" anchor="ctr" anchorCtr="1"/>
              <a:lstStyle/>
              <a:p>
                <a:pPr>
                  <a:defRPr sz="1330" b="0" i="0" u="none" strike="noStrike" kern="1200" baseline="0">
                    <a:solidFill>
                      <a:srgbClr val="582F7A"/>
                    </a:solidFill>
                    <a:latin typeface="+mn-lt"/>
                    <a:ea typeface="+mn-ea"/>
                    <a:cs typeface="+mn-cs"/>
                  </a:defRPr>
                </a:pPr>
                <a:r>
                  <a:rPr lang="en-US" dirty="0" err="1" smtClean="0">
                    <a:solidFill>
                      <a:srgbClr val="582F7A"/>
                    </a:solidFill>
                  </a:rPr>
                  <a:t>Oedran</a:t>
                </a:r>
                <a:r>
                  <a:rPr lang="en-US" dirty="0" smtClean="0">
                    <a:solidFill>
                      <a:srgbClr val="582F7A"/>
                    </a:solidFill>
                  </a:rPr>
                  <a:t> </a:t>
                </a:r>
                <a:r>
                  <a:rPr lang="en-US" dirty="0" err="1" smtClean="0">
                    <a:solidFill>
                      <a:srgbClr val="582F7A"/>
                    </a:solidFill>
                  </a:rPr>
                  <a:t>mewn</a:t>
                </a:r>
                <a:r>
                  <a:rPr lang="en-US" dirty="0" smtClean="0">
                    <a:solidFill>
                      <a:srgbClr val="582F7A"/>
                    </a:solidFill>
                  </a:rPr>
                  <a:t> </a:t>
                </a:r>
                <a:r>
                  <a:rPr lang="en-US" dirty="0" err="1" smtClean="0">
                    <a:solidFill>
                      <a:srgbClr val="582F7A"/>
                    </a:solidFill>
                  </a:rPr>
                  <a:t>blynyddoedd</a:t>
                </a:r>
                <a:endParaRPr lang="en-US" dirty="0">
                  <a:solidFill>
                    <a:srgbClr val="582F7A"/>
                  </a:solidFill>
                </a:endParaRP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582F7A"/>
                </a:solidFill>
                <a:latin typeface="+mn-lt"/>
                <a:ea typeface="+mn-ea"/>
                <a:cs typeface="+mn-cs"/>
              </a:defRPr>
            </a:pPr>
            <a:endParaRPr lang="en-US"/>
          </a:p>
        </c:txPr>
        <c:crossAx val="90419584"/>
        <c:crosses val="autoZero"/>
        <c:auto val="1"/>
        <c:lblAlgn val="ctr"/>
        <c:lblOffset val="100"/>
        <c:noMultiLvlLbl val="0"/>
      </c:catAx>
      <c:valAx>
        <c:axId val="90419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rgbClr val="582F7A"/>
                    </a:solidFill>
                    <a:latin typeface="+mn-lt"/>
                    <a:ea typeface="+mn-ea"/>
                    <a:cs typeface="+mn-cs"/>
                  </a:defRPr>
                </a:pPr>
                <a:r>
                  <a:rPr lang="en-US" dirty="0" err="1" smtClean="0">
                    <a:solidFill>
                      <a:srgbClr val="582F7A"/>
                    </a:solidFill>
                  </a:rPr>
                  <a:t>Cyffredinolrwydd</a:t>
                </a:r>
                <a:r>
                  <a:rPr lang="en-US" dirty="0" smtClean="0">
                    <a:solidFill>
                      <a:srgbClr val="582F7A"/>
                    </a:solidFill>
                  </a:rPr>
                  <a:t> </a:t>
                </a:r>
                <a:r>
                  <a:rPr lang="en-US" dirty="0" err="1" smtClean="0">
                    <a:solidFill>
                      <a:srgbClr val="582F7A"/>
                    </a:solidFill>
                  </a:rPr>
                  <a:t>amcangyfrifedig</a:t>
                </a:r>
                <a:r>
                  <a:rPr lang="en-US" dirty="0" smtClean="0">
                    <a:solidFill>
                      <a:srgbClr val="582F7A"/>
                    </a:solidFill>
                  </a:rPr>
                  <a:t> (%) dementia </a:t>
                </a:r>
                <a:r>
                  <a:rPr lang="en-US" dirty="0" err="1" smtClean="0">
                    <a:solidFill>
                      <a:srgbClr val="582F7A"/>
                    </a:solidFill>
                  </a:rPr>
                  <a:t>yn</a:t>
                </a:r>
                <a:r>
                  <a:rPr lang="en-US" dirty="0" smtClean="0">
                    <a:solidFill>
                      <a:srgbClr val="582F7A"/>
                    </a:solidFill>
                  </a:rPr>
                  <a:t> y </a:t>
                </a:r>
                <a:r>
                  <a:rPr lang="en-US" dirty="0" err="1" smtClean="0">
                    <a:solidFill>
                      <a:srgbClr val="582F7A"/>
                    </a:solidFill>
                  </a:rPr>
                  <a:t>boblogaeth</a:t>
                </a:r>
                <a:endParaRPr lang="en-US" dirty="0">
                  <a:solidFill>
                    <a:srgbClr val="582F7A"/>
                  </a:solidFill>
                </a:endParaRP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582F7A"/>
                </a:solidFill>
                <a:latin typeface="+mn-lt"/>
                <a:ea typeface="+mn-ea"/>
                <a:cs typeface="+mn-cs"/>
              </a:defRPr>
            </a:pPr>
            <a:endParaRPr lang="en-US"/>
          </a:p>
        </c:txPr>
        <c:crossAx val="90416256"/>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cap="none" spc="100" normalizeH="0" baseline="0">
                <a:solidFill>
                  <a:schemeClr val="lt1"/>
                </a:solidFill>
                <a:latin typeface="+mn-lt"/>
                <a:ea typeface="+mn-ea"/>
                <a:cs typeface="+mn-cs"/>
              </a:defRPr>
            </a:pPr>
            <a:r>
              <a:rPr lang="en-GB" sz="2000" cap="none" baseline="0" dirty="0" err="1" smtClean="0"/>
              <a:t>Cyffredinolrwydd</a:t>
            </a:r>
            <a:r>
              <a:rPr lang="en-GB" sz="2000" cap="none" baseline="0" dirty="0" smtClean="0"/>
              <a:t> </a:t>
            </a:r>
            <a:r>
              <a:rPr lang="en-GB" sz="2000" cap="none" baseline="0" dirty="0" err="1" smtClean="0"/>
              <a:t>colli</a:t>
            </a:r>
            <a:r>
              <a:rPr lang="en-GB" sz="2000" cap="none" baseline="0" dirty="0" smtClean="0"/>
              <a:t> </a:t>
            </a:r>
            <a:r>
              <a:rPr lang="en-GB" sz="2000" cap="none" baseline="0" dirty="0" err="1" smtClean="0"/>
              <a:t>golwg</a:t>
            </a:r>
            <a:r>
              <a:rPr lang="en-GB" sz="2000" cap="none" baseline="0" dirty="0" smtClean="0"/>
              <a:t> </a:t>
            </a:r>
            <a:r>
              <a:rPr lang="en-GB" sz="2000" cap="none" baseline="0" dirty="0" err="1" smtClean="0"/>
              <a:t>wrth</a:t>
            </a:r>
            <a:r>
              <a:rPr lang="en-GB" sz="2000" cap="none" baseline="0" dirty="0" smtClean="0"/>
              <a:t> </a:t>
            </a:r>
            <a:r>
              <a:rPr lang="en-GB" sz="2000" cap="none" baseline="0" dirty="0" err="1" smtClean="0"/>
              <a:t>heneiddio</a:t>
            </a:r>
            <a:endParaRPr lang="en-GB" sz="2000" cap="none" baseline="0" dirty="0"/>
          </a:p>
        </c:rich>
      </c:tx>
      <c:overlay val="0"/>
      <c:spPr>
        <a:noFill/>
        <a:ln>
          <a:noFill/>
        </a:ln>
        <a:effectLst/>
      </c:spPr>
    </c:title>
    <c:autoTitleDeleted val="0"/>
    <c:plotArea>
      <c:layout/>
      <c:barChart>
        <c:barDir val="col"/>
        <c:grouping val="clustered"/>
        <c:varyColors val="0"/>
        <c:ser>
          <c:idx val="0"/>
          <c:order val="0"/>
          <c:spPr>
            <a:pattFill prst="dkUpDiag">
              <a:fgClr>
                <a:srgbClr val="69A830"/>
              </a:fgClr>
              <a:bgClr>
                <a:schemeClr val="bg1"/>
              </a:bgClr>
            </a:pattFill>
            <a:ln>
              <a:noFill/>
            </a:ln>
            <a:effectLst/>
          </c:spPr>
          <c:invertIfNegative val="0"/>
          <c:cat>
            <c:strRef>
              <c:f>Sheet1!$A$3:$A$5</c:f>
              <c:strCache>
                <c:ptCount val="3"/>
                <c:pt idx="0">
                  <c:v>65+</c:v>
                </c:pt>
                <c:pt idx="1">
                  <c:v>75+</c:v>
                </c:pt>
                <c:pt idx="2">
                  <c:v>90+</c:v>
                </c:pt>
              </c:strCache>
            </c:strRef>
          </c:cat>
          <c:val>
            <c:numRef>
              <c:f>Sheet1!$B$3:$B$5</c:f>
              <c:numCache>
                <c:formatCode>0%</c:formatCode>
                <c:ptCount val="3"/>
                <c:pt idx="0">
                  <c:v>0.14000000000000001</c:v>
                </c:pt>
                <c:pt idx="1">
                  <c:v>0.35</c:v>
                </c:pt>
                <c:pt idx="2">
                  <c:v>0.5</c:v>
                </c:pt>
              </c:numCache>
            </c:numRef>
          </c:val>
        </c:ser>
        <c:dLbls>
          <c:showLegendKey val="0"/>
          <c:showVal val="0"/>
          <c:showCatName val="0"/>
          <c:showSerName val="0"/>
          <c:showPercent val="0"/>
          <c:showBubbleSize val="0"/>
        </c:dLbls>
        <c:gapWidth val="269"/>
        <c:overlap val="-20"/>
        <c:axId val="90547328"/>
        <c:axId val="90549248"/>
      </c:barChart>
      <c:catAx>
        <c:axId val="90547328"/>
        <c:scaling>
          <c:orientation val="minMax"/>
        </c:scaling>
        <c:delete val="0"/>
        <c:axPos val="b"/>
        <c:majorGridlines>
          <c:spPr>
            <a:ln w="9525" cap="flat" cmpd="sng" algn="ctr">
              <a:solidFill>
                <a:schemeClr val="lt1">
                  <a:alpha val="2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lt1"/>
                    </a:solidFill>
                    <a:latin typeface="Arial" panose="020B0604020202020204" pitchFamily="34" charset="0"/>
                    <a:ea typeface="+mn-ea"/>
                    <a:cs typeface="Arial" panose="020B0604020202020204" pitchFamily="34" charset="0"/>
                  </a:defRPr>
                </a:pPr>
                <a:r>
                  <a:rPr lang="en-US" sz="1600" b="0" baseline="0" dirty="0" err="1" smtClean="0">
                    <a:latin typeface="Arial" panose="020B0604020202020204" pitchFamily="34" charset="0"/>
                    <a:cs typeface="Arial" panose="020B0604020202020204" pitchFamily="34" charset="0"/>
                  </a:rPr>
                  <a:t>Grŵp</a:t>
                </a:r>
                <a:r>
                  <a:rPr lang="en-US" sz="1600" b="0" baseline="0" dirty="0" smtClean="0">
                    <a:latin typeface="Arial" panose="020B0604020202020204" pitchFamily="34" charset="0"/>
                    <a:cs typeface="Arial" panose="020B0604020202020204" pitchFamily="34" charset="0"/>
                  </a:rPr>
                  <a:t> </a:t>
                </a:r>
                <a:r>
                  <a:rPr lang="en-US" sz="1600" b="0" baseline="0" dirty="0" err="1" smtClean="0">
                    <a:latin typeface="Arial" panose="020B0604020202020204" pitchFamily="34" charset="0"/>
                    <a:cs typeface="Arial" panose="020B0604020202020204" pitchFamily="34" charset="0"/>
                  </a:rPr>
                  <a:t>oedran</a:t>
                </a:r>
                <a:endParaRPr lang="en-US" sz="1600" b="0" baseline="0" dirty="0">
                  <a:latin typeface="Arial" panose="020B0604020202020204" pitchFamily="34" charset="0"/>
                  <a:cs typeface="Arial" panose="020B0604020202020204" pitchFamily="34" charset="0"/>
                </a:endParaRPr>
              </a:p>
            </c:rich>
          </c:tx>
          <c:overlay val="0"/>
          <c:spPr>
            <a:noFill/>
            <a:ln>
              <a:noFill/>
            </a:ln>
            <a:effectLst/>
          </c:spPr>
        </c:title>
        <c:numFmt formatCode="General" sourceLinked="1"/>
        <c:majorTickMark val="none"/>
        <c:minorTickMark val="none"/>
        <c:tickLblPos val="nextTo"/>
        <c:spPr>
          <a:noFill/>
          <a:ln w="3175" cap="flat" cmpd="sng" algn="ctr">
            <a:solidFill>
              <a:schemeClr val="accent1">
                <a:lumMod val="60000"/>
                <a:lumOff val="40000"/>
              </a:schemeClr>
            </a:solidFill>
            <a:round/>
          </a:ln>
          <a:effectLst/>
        </c:spPr>
        <c:txPr>
          <a:bodyPr rot="-60000000" spcFirstLastPara="1" vertOverflow="ellipsis" vert="horz" wrap="square" anchor="ctr" anchorCtr="1"/>
          <a:lstStyle/>
          <a:p>
            <a:pPr>
              <a:defRPr sz="1600" b="0" i="0" u="none" strike="noStrike" kern="1200" cap="all" spc="150" normalizeH="0" baseline="0">
                <a:solidFill>
                  <a:schemeClr val="lt1"/>
                </a:solidFill>
                <a:latin typeface="+mn-lt"/>
                <a:ea typeface="+mn-ea"/>
                <a:cs typeface="+mn-cs"/>
              </a:defRPr>
            </a:pPr>
            <a:endParaRPr lang="en-US"/>
          </a:p>
        </c:txPr>
        <c:crossAx val="90549248"/>
        <c:crosses val="autoZero"/>
        <c:auto val="1"/>
        <c:lblAlgn val="ctr"/>
        <c:lblOffset val="100"/>
        <c:noMultiLvlLbl val="0"/>
      </c:catAx>
      <c:valAx>
        <c:axId val="90549248"/>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lt1"/>
                    </a:solidFill>
                    <a:latin typeface="Arial" panose="020B0604020202020204" pitchFamily="34" charset="0"/>
                    <a:ea typeface="+mn-ea"/>
                    <a:cs typeface="Arial" panose="020B0604020202020204" pitchFamily="34" charset="0"/>
                  </a:defRPr>
                </a:pPr>
                <a:r>
                  <a:rPr lang="en-US" sz="1600" b="0" baseline="0" dirty="0" err="1" smtClean="0">
                    <a:latin typeface="Arial" panose="020B0604020202020204" pitchFamily="34" charset="0"/>
                    <a:cs typeface="Arial" panose="020B0604020202020204" pitchFamily="34" charset="0"/>
                  </a:rPr>
                  <a:t>Cyffredinolrwydd</a:t>
                </a:r>
                <a:r>
                  <a:rPr lang="en-US" sz="1600" b="0" baseline="0" dirty="0" smtClean="0">
                    <a:latin typeface="Arial" panose="020B0604020202020204" pitchFamily="34" charset="0"/>
                    <a:cs typeface="Arial" panose="020B0604020202020204" pitchFamily="34" charset="0"/>
                  </a:rPr>
                  <a:t> </a:t>
                </a:r>
                <a:r>
                  <a:rPr lang="en-US" sz="1600" b="0" baseline="0" dirty="0" err="1" smtClean="0">
                    <a:latin typeface="Arial" panose="020B0604020202020204" pitchFamily="34" charset="0"/>
                    <a:cs typeface="Arial" panose="020B0604020202020204" pitchFamily="34" charset="0"/>
                  </a:rPr>
                  <a:t>colli</a:t>
                </a:r>
                <a:r>
                  <a:rPr lang="en-US" sz="1600" b="0" baseline="0" dirty="0" smtClean="0">
                    <a:latin typeface="Arial" panose="020B0604020202020204" pitchFamily="34" charset="0"/>
                    <a:cs typeface="Arial" panose="020B0604020202020204" pitchFamily="34" charset="0"/>
                  </a:rPr>
                  <a:t> </a:t>
                </a:r>
                <a:r>
                  <a:rPr lang="en-US" sz="1600" b="0" baseline="0" dirty="0" err="1" smtClean="0">
                    <a:latin typeface="Arial" panose="020B0604020202020204" pitchFamily="34" charset="0"/>
                    <a:cs typeface="Arial" panose="020B0604020202020204" pitchFamily="34" charset="0"/>
                  </a:rPr>
                  <a:t>golwg</a:t>
                </a:r>
                <a:r>
                  <a:rPr lang="en-US" sz="1600" b="0" baseline="0" dirty="0" smtClean="0">
                    <a:latin typeface="Arial" panose="020B0604020202020204" pitchFamily="34" charset="0"/>
                    <a:cs typeface="Arial" panose="020B0604020202020204" pitchFamily="34" charset="0"/>
                  </a:rPr>
                  <a:t> </a:t>
                </a:r>
                <a:r>
                  <a:rPr lang="en-US" sz="1600" b="0" baseline="0" dirty="0" err="1" smtClean="0">
                    <a:latin typeface="Arial" panose="020B0604020202020204" pitchFamily="34" charset="0"/>
                    <a:cs typeface="Arial" panose="020B0604020202020204" pitchFamily="34" charset="0"/>
                  </a:rPr>
                  <a:t>sy’n</a:t>
                </a:r>
                <a:r>
                  <a:rPr lang="en-US" sz="1600" b="0" baseline="0" dirty="0" smtClean="0">
                    <a:latin typeface="Arial" panose="020B0604020202020204" pitchFamily="34" charset="0"/>
                    <a:cs typeface="Arial" panose="020B0604020202020204" pitchFamily="34" charset="0"/>
                  </a:rPr>
                  <a:t> </a:t>
                </a:r>
                <a:r>
                  <a:rPr lang="en-US" sz="1600" b="0" baseline="0" dirty="0" err="1" smtClean="0">
                    <a:latin typeface="Arial" panose="020B0604020202020204" pitchFamily="34" charset="0"/>
                    <a:cs typeface="Arial" panose="020B0604020202020204" pitchFamily="34" charset="0"/>
                  </a:rPr>
                  <a:t>effeithio</a:t>
                </a:r>
                <a:r>
                  <a:rPr lang="en-US" sz="1600" b="0" baseline="0" dirty="0" smtClean="0">
                    <a:latin typeface="Arial" panose="020B0604020202020204" pitchFamily="34" charset="0"/>
                    <a:cs typeface="Arial" panose="020B0604020202020204" pitchFamily="34" charset="0"/>
                  </a:rPr>
                  <a:t> </a:t>
                </a:r>
                <a:r>
                  <a:rPr lang="en-US" sz="1600" b="0" baseline="0" dirty="0" err="1" smtClean="0">
                    <a:latin typeface="Arial" panose="020B0604020202020204" pitchFamily="34" charset="0"/>
                    <a:cs typeface="Arial" panose="020B0604020202020204" pitchFamily="34" charset="0"/>
                  </a:rPr>
                  <a:t>ar</a:t>
                </a:r>
                <a:r>
                  <a:rPr lang="en-US" sz="1600" b="0" baseline="0" dirty="0" smtClean="0">
                    <a:latin typeface="Arial" panose="020B0604020202020204" pitchFamily="34" charset="0"/>
                    <a:cs typeface="Arial" panose="020B0604020202020204" pitchFamily="34" charset="0"/>
                  </a:rPr>
                  <a:t> </a:t>
                </a:r>
                <a:r>
                  <a:rPr lang="en-US" sz="1600" b="0" baseline="0" dirty="0" err="1" smtClean="0">
                    <a:latin typeface="Arial" panose="020B0604020202020204" pitchFamily="34" charset="0"/>
                    <a:cs typeface="Arial" panose="020B0604020202020204" pitchFamily="34" charset="0"/>
                  </a:rPr>
                  <a:t>fyw</a:t>
                </a:r>
                <a:r>
                  <a:rPr lang="en-US" sz="1600" b="0" baseline="0" dirty="0" smtClean="0">
                    <a:latin typeface="Arial" panose="020B0604020202020204" pitchFamily="34" charset="0"/>
                    <a:cs typeface="Arial" panose="020B0604020202020204" pitchFamily="34" charset="0"/>
                  </a:rPr>
                  <a:t> o </a:t>
                </a:r>
                <a:r>
                  <a:rPr lang="en-US" sz="1600" b="0" baseline="0" dirty="0" err="1" smtClean="0">
                    <a:latin typeface="Arial" panose="020B0604020202020204" pitchFamily="34" charset="0"/>
                    <a:cs typeface="Arial" panose="020B0604020202020204" pitchFamily="34" charset="0"/>
                  </a:rPr>
                  <a:t>ddydd</a:t>
                </a:r>
                <a:r>
                  <a:rPr lang="en-US" sz="1600" b="0" baseline="0" dirty="0" smtClean="0">
                    <a:latin typeface="Arial" panose="020B0604020202020204" pitchFamily="34" charset="0"/>
                    <a:cs typeface="Arial" panose="020B0604020202020204" pitchFamily="34" charset="0"/>
                  </a:rPr>
                  <a:t> </a:t>
                </a:r>
                <a:r>
                  <a:rPr lang="en-US" sz="1600" b="0" baseline="0" dirty="0" err="1" smtClean="0">
                    <a:latin typeface="Arial" panose="020B0604020202020204" pitchFamily="34" charset="0"/>
                    <a:cs typeface="Arial" panose="020B0604020202020204" pitchFamily="34" charset="0"/>
                  </a:rPr>
                  <a:t>i</a:t>
                </a:r>
                <a:r>
                  <a:rPr lang="en-US" sz="1600" b="0" baseline="0" dirty="0" smtClean="0">
                    <a:latin typeface="Arial" panose="020B0604020202020204" pitchFamily="34" charset="0"/>
                    <a:cs typeface="Arial" panose="020B0604020202020204" pitchFamily="34" charset="0"/>
                  </a:rPr>
                  <a:t> </a:t>
                </a:r>
                <a:r>
                  <a:rPr lang="en-US" sz="1600" b="0" baseline="0" dirty="0" err="1" smtClean="0">
                    <a:latin typeface="Arial" panose="020B0604020202020204" pitchFamily="34" charset="0"/>
                    <a:cs typeface="Arial" panose="020B0604020202020204" pitchFamily="34" charset="0"/>
                  </a:rPr>
                  <a:t>ddydd</a:t>
                </a:r>
                <a:r>
                  <a:rPr lang="en-US" sz="1600" b="0" baseline="0" dirty="0" smtClean="0">
                    <a:latin typeface="Arial" panose="020B0604020202020204" pitchFamily="34" charset="0"/>
                    <a:cs typeface="Arial" panose="020B0604020202020204" pitchFamily="34" charset="0"/>
                  </a:rPr>
                  <a:t> (%)</a:t>
                </a:r>
                <a:endParaRPr lang="en-US" sz="1600" b="0" baseline="0" dirty="0">
                  <a:latin typeface="Arial" panose="020B0604020202020204" pitchFamily="34" charset="0"/>
                  <a:cs typeface="Arial" panose="020B0604020202020204" pitchFamily="34" charset="0"/>
                </a:endParaRPr>
              </a:p>
            </c:rich>
          </c:tx>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lt1"/>
                </a:solidFill>
                <a:latin typeface="+mn-lt"/>
                <a:ea typeface="+mn-ea"/>
                <a:cs typeface="+mn-cs"/>
              </a:defRPr>
            </a:pPr>
            <a:endParaRPr lang="en-US"/>
          </a:p>
        </c:txPr>
        <c:crossAx val="90547328"/>
        <c:crosses val="autoZero"/>
        <c:crossBetween val="between"/>
      </c:valAx>
      <c:spPr>
        <a:noFill/>
        <a:ln>
          <a:noFill/>
        </a:ln>
        <a:effectLst/>
      </c:spPr>
    </c:plotArea>
    <c:plotVisOnly val="1"/>
    <c:dispBlanksAs val="gap"/>
    <c:showDLblsOverMax val="0"/>
  </c:chart>
  <c:spPr>
    <a:solidFill>
      <a:srgbClr val="582F7A"/>
    </a:solidFill>
    <a:ln w="9525" cap="flat" cmpd="sng" algn="ctr">
      <a:noFill/>
      <a:round/>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95" b="1" i="0" u="none" strike="noStrike" kern="1200" cap="none" spc="100" normalizeH="0" baseline="0">
                <a:solidFill>
                  <a:schemeClr val="lt1"/>
                </a:solidFill>
                <a:latin typeface="+mn-lt"/>
                <a:ea typeface="+mn-ea"/>
                <a:cs typeface="+mn-cs"/>
              </a:defRPr>
            </a:pPr>
            <a:r>
              <a:rPr lang="en-GB" cap="none" normalizeH="0" baseline="0" dirty="0" err="1" smtClean="0"/>
              <a:t>Cyffredinolrwydd</a:t>
            </a:r>
            <a:r>
              <a:rPr lang="en-GB" cap="none" normalizeH="0" baseline="0" dirty="0" smtClean="0"/>
              <a:t> </a:t>
            </a:r>
            <a:r>
              <a:rPr lang="en-GB" cap="none" normalizeH="0" baseline="0" dirty="0" err="1" smtClean="0"/>
              <a:t>colli</a:t>
            </a:r>
            <a:r>
              <a:rPr lang="en-GB" cap="none" normalizeH="0" baseline="0" dirty="0" smtClean="0"/>
              <a:t> </a:t>
            </a:r>
            <a:r>
              <a:rPr lang="en-GB" cap="none" normalizeH="0" baseline="0" dirty="0" err="1" smtClean="0"/>
              <a:t>clyw</a:t>
            </a:r>
            <a:r>
              <a:rPr lang="en-GB" cap="none" normalizeH="0" baseline="0" dirty="0" smtClean="0"/>
              <a:t> </a:t>
            </a:r>
            <a:r>
              <a:rPr lang="en-GB" cap="none" normalizeH="0" baseline="0" dirty="0" err="1" smtClean="0"/>
              <a:t>wrth</a:t>
            </a:r>
            <a:r>
              <a:rPr lang="en-GB" cap="none" normalizeH="0" baseline="0" dirty="0" smtClean="0"/>
              <a:t> </a:t>
            </a:r>
            <a:r>
              <a:rPr lang="en-GB" cap="none" normalizeH="0" baseline="0" dirty="0" err="1" smtClean="0"/>
              <a:t>heneiddio</a:t>
            </a:r>
            <a:endParaRPr lang="en-GB" cap="none" normalizeH="0" baseline="0" dirty="0"/>
          </a:p>
        </c:rich>
      </c:tx>
      <c:overlay val="0"/>
      <c:spPr>
        <a:noFill/>
        <a:ln>
          <a:noFill/>
        </a:ln>
        <a:effectLst/>
      </c:spPr>
    </c:title>
    <c:autoTitleDeleted val="0"/>
    <c:plotArea>
      <c:layout/>
      <c:barChart>
        <c:barDir val="col"/>
        <c:grouping val="clustered"/>
        <c:varyColors val="0"/>
        <c:ser>
          <c:idx val="0"/>
          <c:order val="0"/>
          <c:spPr>
            <a:pattFill prst="dkUpDiag">
              <a:fgClr>
                <a:srgbClr val="69A830"/>
              </a:fgClr>
              <a:bgClr>
                <a:schemeClr val="bg1"/>
              </a:bgClr>
            </a:pattFill>
            <a:ln>
              <a:noFill/>
            </a:ln>
            <a:effectLst/>
          </c:spPr>
          <c:invertIfNegative val="0"/>
          <c:cat>
            <c:strRef>
              <c:f>Sheet1!$A$7:$A$11</c:f>
              <c:strCache>
                <c:ptCount val="5"/>
                <c:pt idx="0">
                  <c:v>&lt;50</c:v>
                </c:pt>
                <c:pt idx="1">
                  <c:v>50-59</c:v>
                </c:pt>
                <c:pt idx="2">
                  <c:v>60-69</c:v>
                </c:pt>
                <c:pt idx="3">
                  <c:v>70-79</c:v>
                </c:pt>
                <c:pt idx="4">
                  <c:v>80+</c:v>
                </c:pt>
              </c:strCache>
            </c:strRef>
          </c:cat>
          <c:val>
            <c:numRef>
              <c:f>Sheet1!$B$7:$B$11</c:f>
              <c:numCache>
                <c:formatCode>0%</c:formatCode>
                <c:ptCount val="5"/>
                <c:pt idx="0">
                  <c:v>0.06</c:v>
                </c:pt>
                <c:pt idx="1">
                  <c:v>0.15</c:v>
                </c:pt>
                <c:pt idx="2">
                  <c:v>0.23</c:v>
                </c:pt>
                <c:pt idx="3">
                  <c:v>0.33</c:v>
                </c:pt>
                <c:pt idx="4">
                  <c:v>0.48</c:v>
                </c:pt>
              </c:numCache>
            </c:numRef>
          </c:val>
        </c:ser>
        <c:dLbls>
          <c:showLegendKey val="0"/>
          <c:showVal val="0"/>
          <c:showCatName val="0"/>
          <c:showSerName val="0"/>
          <c:showPercent val="0"/>
          <c:showBubbleSize val="0"/>
        </c:dLbls>
        <c:gapWidth val="269"/>
        <c:overlap val="-20"/>
        <c:axId val="90570112"/>
        <c:axId val="90641920"/>
      </c:barChart>
      <c:catAx>
        <c:axId val="90570112"/>
        <c:scaling>
          <c:orientation val="minMax"/>
        </c:scaling>
        <c:delete val="0"/>
        <c:axPos val="b"/>
        <c:majorGridlines>
          <c:spPr>
            <a:ln w="9525" cap="flat" cmpd="sng" algn="ctr">
              <a:solidFill>
                <a:schemeClr val="lt1">
                  <a:alpha val="2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lt1"/>
                    </a:solidFill>
                    <a:latin typeface="Arial" panose="020B0604020202020204" pitchFamily="34" charset="0"/>
                    <a:ea typeface="+mn-ea"/>
                    <a:cs typeface="Arial" panose="020B0604020202020204" pitchFamily="34" charset="0"/>
                  </a:defRPr>
                </a:pPr>
                <a:r>
                  <a:rPr lang="en-US" sz="1600" b="0" dirty="0" err="1" smtClean="0">
                    <a:latin typeface="Arial" panose="020B0604020202020204" pitchFamily="34" charset="0"/>
                    <a:cs typeface="Arial" panose="020B0604020202020204" pitchFamily="34" charset="0"/>
                  </a:rPr>
                  <a:t>Grŵp</a:t>
                </a:r>
                <a:r>
                  <a:rPr lang="en-US" sz="1600" b="0" dirty="0" smtClean="0">
                    <a:latin typeface="Arial" panose="020B0604020202020204" pitchFamily="34" charset="0"/>
                    <a:cs typeface="Arial" panose="020B0604020202020204" pitchFamily="34" charset="0"/>
                  </a:rPr>
                  <a:t> </a:t>
                </a:r>
                <a:r>
                  <a:rPr lang="en-US" sz="1600" b="0" dirty="0" err="1" smtClean="0">
                    <a:latin typeface="Arial" panose="020B0604020202020204" pitchFamily="34" charset="0"/>
                    <a:cs typeface="Arial" panose="020B0604020202020204" pitchFamily="34" charset="0"/>
                  </a:rPr>
                  <a:t>oedran</a:t>
                </a:r>
                <a:endParaRPr lang="en-US" sz="1600" b="0" dirty="0">
                  <a:latin typeface="Arial" panose="020B0604020202020204" pitchFamily="34" charset="0"/>
                  <a:cs typeface="Arial" panose="020B0604020202020204" pitchFamily="34" charset="0"/>
                </a:endParaRPr>
              </a:p>
            </c:rich>
          </c:tx>
          <c:overlay val="0"/>
          <c:spPr>
            <a:noFill/>
            <a:ln>
              <a:noFill/>
            </a:ln>
            <a:effectLst/>
          </c:spPr>
        </c:title>
        <c:numFmt formatCode="General" sourceLinked="1"/>
        <c:majorTickMark val="none"/>
        <c:minorTickMark val="none"/>
        <c:tickLblPos val="nextTo"/>
        <c:spPr>
          <a:noFill/>
          <a:ln w="3175" cap="flat" cmpd="sng" algn="ctr">
            <a:solidFill>
              <a:schemeClr val="accent1">
                <a:lumMod val="60000"/>
                <a:lumOff val="40000"/>
              </a:schemeClr>
            </a:solidFill>
            <a:round/>
          </a:ln>
          <a:effectLst/>
        </c:spPr>
        <c:txPr>
          <a:bodyPr rot="-60000000" spcFirstLastPara="1" vertOverflow="ellipsis" vert="horz" wrap="square" anchor="ctr" anchorCtr="1"/>
          <a:lstStyle/>
          <a:p>
            <a:pPr>
              <a:defRPr sz="1064" b="0" i="0" u="none" strike="noStrike" kern="1200" cap="all" spc="150" normalizeH="0" baseline="0">
                <a:solidFill>
                  <a:schemeClr val="lt1"/>
                </a:solidFill>
                <a:latin typeface="+mn-lt"/>
                <a:ea typeface="+mn-ea"/>
                <a:cs typeface="+mn-cs"/>
              </a:defRPr>
            </a:pPr>
            <a:endParaRPr lang="en-US"/>
          </a:p>
        </c:txPr>
        <c:crossAx val="90641920"/>
        <c:crosses val="autoZero"/>
        <c:auto val="1"/>
        <c:lblAlgn val="ctr"/>
        <c:lblOffset val="100"/>
        <c:noMultiLvlLbl val="0"/>
      </c:catAx>
      <c:valAx>
        <c:axId val="90641920"/>
        <c:scaling>
          <c:orientation val="minMax"/>
        </c:scaling>
        <c:delete val="0"/>
        <c:axPos val="l"/>
        <c:title>
          <c:tx>
            <c:rich>
              <a:bodyPr rot="-5400000" spcFirstLastPara="1" vertOverflow="ellipsis" vert="horz" wrap="square" anchor="ctr" anchorCtr="1"/>
              <a:lstStyle/>
              <a:p>
                <a:pPr>
                  <a:defRPr sz="1197" b="1" i="0" u="none" strike="noStrike" kern="1200" baseline="0">
                    <a:solidFill>
                      <a:schemeClr val="lt1"/>
                    </a:solidFill>
                    <a:latin typeface="Arial" panose="020B0604020202020204" pitchFamily="34" charset="0"/>
                    <a:ea typeface="+mn-ea"/>
                    <a:cs typeface="Arial" panose="020B0604020202020204" pitchFamily="34" charset="0"/>
                  </a:defRPr>
                </a:pPr>
                <a:r>
                  <a:rPr lang="it-IT" dirty="0" smtClean="0">
                    <a:latin typeface="Arial" panose="020B0604020202020204" pitchFamily="34" charset="0"/>
                    <a:cs typeface="Arial" panose="020B0604020202020204" pitchFamily="34" charset="0"/>
                  </a:rPr>
                  <a:t>Cyffredinolrwydd colli clyw a adroddwyd (%)</a:t>
                </a:r>
                <a:endParaRPr lang="en-US" dirty="0">
                  <a:latin typeface="Arial" panose="020B0604020202020204" pitchFamily="34" charset="0"/>
                  <a:cs typeface="Arial" panose="020B0604020202020204" pitchFamily="34" charset="0"/>
                </a:endParaRPr>
              </a:p>
            </c:rich>
          </c:tx>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90570112"/>
        <c:crosses val="autoZero"/>
        <c:crossBetween val="between"/>
      </c:valAx>
      <c:spPr>
        <a:noFill/>
        <a:ln>
          <a:noFill/>
        </a:ln>
        <a:effectLst/>
      </c:spPr>
    </c:plotArea>
    <c:plotVisOnly val="1"/>
    <c:dispBlanksAs val="gap"/>
    <c:showDLblsOverMax val="0"/>
  </c:chart>
  <c:spPr>
    <a:solidFill>
      <a:srgbClr val="582F7A"/>
    </a:solidFill>
    <a:ln w="9525" cap="flat" cmpd="sng" algn="ctr">
      <a:noFill/>
      <a:round/>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3.6807632186078076E-2"/>
          <c:y val="9.0588497890918968E-2"/>
          <c:w val="0.93089944731923735"/>
          <c:h val="0.83574235749684711"/>
        </c:manualLayout>
      </c:layout>
      <c:pieChart>
        <c:varyColors val="1"/>
        <c:ser>
          <c:idx val="0"/>
          <c:order val="0"/>
          <c:dPt>
            <c:idx val="0"/>
            <c:bubble3D val="0"/>
            <c:spPr>
              <a:solidFill>
                <a:schemeClr val="accent1">
                  <a:shade val="53000"/>
                </a:schemeClr>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1">
                  <a:shade val="76000"/>
                </a:schemeClr>
              </a:solidFill>
              <a:ln>
                <a:no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3"/>
            <c:bubble3D val="0"/>
            <c:spPr>
              <a:solidFill>
                <a:schemeClr val="accent1">
                  <a:tint val="77000"/>
                </a:schemeClr>
              </a:solidFill>
              <a:ln>
                <a:noFill/>
              </a:ln>
              <a:effectLst/>
              <a:scene3d>
                <a:camera prst="orthographicFront"/>
                <a:lightRig rig="brightRoom" dir="t"/>
              </a:scene3d>
              <a:sp3d prstMaterial="flat">
                <a:bevelT w="50800" h="101600" prst="angle"/>
                <a:contourClr>
                  <a:srgbClr val="000000"/>
                </a:contourClr>
              </a:sp3d>
            </c:spPr>
          </c:dPt>
          <c:dPt>
            <c:idx val="4"/>
            <c:bubble3D val="0"/>
            <c:spPr>
              <a:solidFill>
                <a:schemeClr val="accent1">
                  <a:tint val="54000"/>
                </a:schemeClr>
              </a:solidFill>
              <a:ln>
                <a:noFill/>
              </a:ln>
              <a:effectLst/>
              <a:scene3d>
                <a:camera prst="orthographicFront"/>
                <a:lightRig rig="brightRoom" dir="t"/>
              </a:scene3d>
              <a:sp3d prstMaterial="flat">
                <a:bevelT w="50800" h="101600" prst="angle"/>
                <a:contourClr>
                  <a:srgbClr val="000000"/>
                </a:contourClr>
              </a:sp3d>
            </c:spPr>
          </c:dPt>
          <c:dLbls>
            <c:dLbl>
              <c:idx val="0"/>
              <c:layout>
                <c:manualLayout>
                  <c:x val="-0.17873284988812885"/>
                  <c:y val="0.12487308565592069"/>
                </c:manualLayout>
              </c:layout>
              <c:tx>
                <c:rich>
                  <a:bodyPr/>
                  <a:lstStyle/>
                  <a:p>
                    <a:r>
                      <a:rPr lang="en-US" dirty="0" err="1" smtClean="0"/>
                      <a:t>Dyfais</a:t>
                    </a:r>
                    <a:r>
                      <a:rPr lang="en-US" dirty="0" smtClean="0"/>
                      <a:t> o </a:t>
                    </a:r>
                    <a:r>
                      <a:rPr lang="en-US" dirty="0" err="1" smtClean="0"/>
                      <a:t>gwmpas</a:t>
                    </a:r>
                    <a:r>
                      <a:rPr lang="en-US" dirty="0" smtClean="0"/>
                      <a:t> y </a:t>
                    </a:r>
                    <a:r>
                      <a:rPr lang="en-US" dirty="0" err="1" smtClean="0"/>
                      <a:t>gwddf</a:t>
                    </a:r>
                    <a:r>
                      <a:rPr lang="en-US" dirty="0" smtClean="0"/>
                      <a:t> </a:t>
                    </a:r>
                    <a:r>
                      <a:rPr lang="en-US" dirty="0" err="1" smtClean="0"/>
                      <a:t>ddim</a:t>
                    </a:r>
                    <a:r>
                      <a:rPr lang="en-US" dirty="0" smtClean="0"/>
                      <a:t> </a:t>
                    </a:r>
                    <a:r>
                      <a:rPr lang="en-US" dirty="0" err="1" smtClean="0"/>
                      <a:t>yn</a:t>
                    </a:r>
                    <a:r>
                      <a:rPr lang="en-US" dirty="0" smtClean="0"/>
                      <a:t> </a:t>
                    </a:r>
                    <a:r>
                      <a:rPr lang="en-US" dirty="0" err="1" smtClean="0"/>
                      <a:t>cael</a:t>
                    </a:r>
                    <a:r>
                      <a:rPr lang="en-US" dirty="0" smtClean="0"/>
                      <a:t> </a:t>
                    </a:r>
                    <a:r>
                      <a:rPr lang="en-US" dirty="0" err="1" smtClean="0"/>
                      <a:t>ei</a:t>
                    </a:r>
                    <a:r>
                      <a:rPr lang="en-US" dirty="0" smtClean="0"/>
                      <a:t> </a:t>
                    </a:r>
                    <a:r>
                      <a:rPr lang="en-US" dirty="0" err="1" smtClean="0"/>
                      <a:t>gwisgo</a:t>
                    </a:r>
                    <a:r>
                      <a:rPr lang="en-US" baseline="0" dirty="0"/>
                      <a:t>
</a:t>
                    </a:r>
                    <a:fld id="{C122D443-6530-476F-88BB-260D7D5ECEBF}" type="PERCENTAGE">
                      <a:rPr lang="en-US" baseline="0" dirty="0"/>
                      <a:pPr/>
                      <a:t>[PERCENTAGE]</a:t>
                    </a:fld>
                    <a:endParaRPr lang="en-US" baseline="0" dirty="0"/>
                  </a:p>
                </c:rich>
              </c:tx>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1"/>
              <c:layout>
                <c:manualLayout>
                  <c:x val="5.87309507193804E-2"/>
                  <c:y val="-0.19838065901317076"/>
                </c:manualLayout>
              </c:layout>
              <c:tx>
                <c:rich>
                  <a:bodyPr/>
                  <a:lstStyle/>
                  <a:p>
                    <a:r>
                      <a:rPr lang="en-US" dirty="0" err="1" smtClean="0"/>
                      <a:t>Gwadu</a:t>
                    </a:r>
                    <a:r>
                      <a:rPr lang="en-US" baseline="0" dirty="0"/>
                      <a:t>
</a:t>
                    </a:r>
                    <a:fld id="{3910EF79-7A27-4A96-853E-A21B8E9BAECC}" type="PERCENTAGE">
                      <a:rPr lang="en-US" baseline="0" dirty="0"/>
                      <a:pPr/>
                      <a:t>[PERCENTAGE]</a:t>
                    </a:fld>
                    <a:endParaRPr lang="en-US" baseline="0" dirty="0"/>
                  </a:p>
                </c:rich>
              </c:tx>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2"/>
              <c:layout>
                <c:manualLayout>
                  <c:x val="8.0741080368551113E-2"/>
                  <c:y val="-8.2227335350465794E-3"/>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lt1"/>
                        </a:solidFill>
                        <a:latin typeface="Arial" panose="020B0604020202020204" pitchFamily="34" charset="0"/>
                        <a:ea typeface="+mn-ea"/>
                        <a:cs typeface="Arial" panose="020B0604020202020204" pitchFamily="34" charset="0"/>
                      </a:defRPr>
                    </a:pPr>
                    <a:r>
                      <a:rPr lang="en-US" sz="1100" b="1" i="0" u="none" strike="noStrike" baseline="0" dirty="0" smtClean="0">
                        <a:effectLst/>
                      </a:rPr>
                      <a:t>Dim </a:t>
                    </a:r>
                    <a:r>
                      <a:rPr lang="en-US" sz="1100" b="1" i="0" u="none" strike="noStrike" baseline="0" dirty="0" err="1" smtClean="0">
                        <a:effectLst/>
                      </a:rPr>
                      <a:t>eisiau</a:t>
                    </a:r>
                    <a:r>
                      <a:rPr lang="en-US" sz="1100" b="1" i="0" u="none" strike="noStrike" baseline="0" dirty="0" smtClean="0">
                        <a:effectLst/>
                      </a:rPr>
                      <a:t> </a:t>
                    </a:r>
                    <a:r>
                      <a:rPr lang="en-US" sz="1100" b="1" i="0" u="none" strike="noStrike" baseline="0" dirty="0" err="1" smtClean="0">
                        <a:effectLst/>
                      </a:rPr>
                      <a:t>poeni’r</a:t>
                    </a:r>
                    <a:r>
                      <a:rPr lang="en-US" sz="1100" b="1" i="0" u="none" strike="noStrike" baseline="0" dirty="0" smtClean="0">
                        <a:effectLst/>
                      </a:rPr>
                      <a:t> person ben </a:t>
                    </a:r>
                    <a:r>
                      <a:rPr lang="en-US" sz="1100" b="1" i="0" u="none" strike="noStrike" baseline="0" dirty="0" err="1" smtClean="0">
                        <a:effectLst/>
                      </a:rPr>
                      <a:t>arall</a:t>
                    </a:r>
                    <a:r>
                      <a:rPr lang="en-US" sz="1100" b="1" i="0" u="none" strike="noStrike" baseline="0" dirty="0" smtClean="0">
                        <a:effectLst/>
                      </a:rPr>
                      <a:t> y </a:t>
                    </a:r>
                    <a:r>
                      <a:rPr lang="en-US" sz="1100" b="1" i="0" u="none" strike="noStrike" baseline="0" dirty="0" err="1" smtClean="0">
                        <a:effectLst/>
                      </a:rPr>
                      <a:t>ffôn</a:t>
                    </a:r>
                    <a:r>
                      <a:rPr lang="en-US" sz="1100" b="1" baseline="0" dirty="0"/>
                      <a:t>
</a:t>
                    </a:r>
                    <a:fld id="{20225760-CEF9-40BC-84B5-21E2CEB19FEF}" type="PERCENTAGE">
                      <a:rPr lang="en-US" sz="1100" b="1" baseline="0"/>
                      <a:pPr>
                        <a:defRPr sz="1100" b="1" i="0" u="none" strike="noStrike" kern="1200" baseline="0">
                          <a:solidFill>
                            <a:schemeClr val="lt1"/>
                          </a:solidFill>
                          <a:latin typeface="Arial" panose="020B0604020202020204" pitchFamily="34" charset="0"/>
                          <a:ea typeface="+mn-ea"/>
                          <a:cs typeface="Arial" panose="020B0604020202020204" pitchFamily="34" charset="0"/>
                        </a:defRPr>
                      </a:pPr>
                      <a:t>[PERCENTAGE]</a:t>
                    </a:fld>
                    <a:endParaRPr lang="en-US" sz="1100" b="1" baseline="0" dirty="0"/>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3"/>
              <c:layout>
                <c:manualLayout>
                  <c:x val="0.18956958576578462"/>
                  <c:y val="0.17697437283972717"/>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lt1"/>
                        </a:solidFill>
                        <a:latin typeface="Arial" panose="020B0604020202020204" pitchFamily="34" charset="0"/>
                        <a:ea typeface="+mn-ea"/>
                        <a:cs typeface="Arial" panose="020B0604020202020204" pitchFamily="34" charset="0"/>
                      </a:defRPr>
                    </a:pPr>
                    <a:r>
                      <a:rPr lang="en-US" sz="1100" b="1" i="0" u="none" strike="noStrike" baseline="0" dirty="0" smtClean="0">
                        <a:effectLst/>
                      </a:rPr>
                      <a:t>Dim </a:t>
                    </a:r>
                    <a:r>
                      <a:rPr lang="en-US" sz="1100" b="1" i="0" u="none" strike="noStrike" baseline="0" dirty="0" err="1" smtClean="0">
                        <a:effectLst/>
                      </a:rPr>
                      <a:t>ymwybyddiaeth</a:t>
                    </a:r>
                    <a:r>
                      <a:rPr lang="en-US" sz="1100" b="1" i="0" u="none" strike="noStrike" baseline="0" dirty="0" smtClean="0">
                        <a:effectLst/>
                      </a:rPr>
                      <a:t> </a:t>
                    </a:r>
                    <a:r>
                      <a:rPr lang="en-US" sz="1100" b="1" i="0" u="none" strike="noStrike" baseline="0" dirty="0" err="1" smtClean="0">
                        <a:effectLst/>
                      </a:rPr>
                      <a:t>o’r</a:t>
                    </a:r>
                    <a:r>
                      <a:rPr lang="en-US" sz="1100" b="1" i="0" u="none" strike="noStrike" baseline="0" dirty="0" smtClean="0">
                        <a:effectLst/>
                      </a:rPr>
                      <a:t> </a:t>
                    </a:r>
                    <a:r>
                      <a:rPr lang="en-US" sz="1100" b="1" i="0" u="none" strike="noStrike" baseline="0" dirty="0" err="1" smtClean="0">
                        <a:effectLst/>
                      </a:rPr>
                      <a:t>broblem</a:t>
                    </a:r>
                    <a:r>
                      <a:rPr lang="en-US" sz="1100" baseline="0" dirty="0"/>
                      <a:t>
</a:t>
                    </a:r>
                    <a:fld id="{6B106527-A688-4ABA-8193-FFBF6A22E3B2}" type="PERCENTAGE">
                      <a:rPr lang="en-US" sz="1100" baseline="0"/>
                      <a:pPr>
                        <a:defRPr sz="1100" b="1" i="0" u="none" strike="noStrike" kern="1200" baseline="0">
                          <a:solidFill>
                            <a:schemeClr val="lt1"/>
                          </a:solidFill>
                          <a:latin typeface="Arial" panose="020B0604020202020204" pitchFamily="34" charset="0"/>
                          <a:ea typeface="+mn-ea"/>
                          <a:cs typeface="Arial" panose="020B0604020202020204" pitchFamily="34" charset="0"/>
                        </a:defRPr>
                      </a:pPr>
                      <a:t>[PERCENTAGE]</a:t>
                    </a:fld>
                    <a:endParaRPr lang="en-US" sz="1100" baseline="0" dirty="0"/>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4"/>
              <c:layout>
                <c:manualLayout>
                  <c:x val="6.2187253915750931E-2"/>
                  <c:y val="0.12782438352949796"/>
                </c:manualLayout>
              </c:layout>
              <c:tx>
                <c:rich>
                  <a:bodyPr rot="0" spcFirstLastPara="1" vertOverflow="ellipsis" vert="horz" wrap="square" lIns="38100" tIns="19050" rIns="38100" bIns="19050" anchor="ctr" anchorCtr="1">
                    <a:noAutofit/>
                  </a:bodyPr>
                  <a:lstStyle/>
                  <a:p>
                    <a:pPr>
                      <a:defRPr sz="1100" b="1" i="0" u="none" strike="noStrike" kern="1200" baseline="0">
                        <a:solidFill>
                          <a:schemeClr val="lt1"/>
                        </a:solidFill>
                        <a:latin typeface="Arial" panose="020B0604020202020204" pitchFamily="34" charset="0"/>
                        <a:ea typeface="+mn-ea"/>
                        <a:cs typeface="Arial" panose="020B0604020202020204" pitchFamily="34" charset="0"/>
                      </a:defRPr>
                    </a:pPr>
                    <a:r>
                      <a:rPr lang="nn-NO" sz="1100" b="1" i="0" u="none" strike="noStrike" baseline="0" dirty="0" smtClean="0">
                        <a:effectLst/>
                      </a:rPr>
                      <a:t>Rhy ofnus i siarad </a:t>
                    </a:r>
                    <a:r>
                      <a:rPr lang="nn-NO" sz="1100" baseline="0" dirty="0"/>
                      <a:t>
</a:t>
                    </a:r>
                    <a:fld id="{310F6EF3-5EC3-4140-863C-1DAB11BC3062}" type="PERCENTAGE">
                      <a:rPr lang="nn-NO" sz="1100" baseline="0"/>
                      <a:pPr>
                        <a:defRPr sz="1100" b="1" i="0" u="none" strike="noStrike" kern="1200" baseline="0">
                          <a:solidFill>
                            <a:schemeClr val="lt1"/>
                          </a:solidFill>
                          <a:latin typeface="Arial" panose="020B0604020202020204" pitchFamily="34" charset="0"/>
                          <a:ea typeface="+mn-ea"/>
                          <a:cs typeface="Arial" panose="020B0604020202020204" pitchFamily="34" charset="0"/>
                        </a:defRPr>
                      </a:pPr>
                      <a:t>[PERCENTAGE]</a:t>
                    </a:fld>
                    <a:endParaRPr lang="nn-NO" sz="1100" baseline="0" dirty="0"/>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layout>
                    <c:manualLayout>
                      <c:w val="0.14601114746057467"/>
                      <c:h val="0.18243682252708038"/>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Sheet1!$A$1:$A$5</c:f>
              <c:strCache>
                <c:ptCount val="5"/>
                <c:pt idx="0">
                  <c:v>Unworn pendant</c:v>
                </c:pt>
                <c:pt idx="1">
                  <c:v>Denial</c:v>
                </c:pt>
                <c:pt idx="2">
                  <c:v>Not wanting to disturb operator</c:v>
                </c:pt>
                <c:pt idx="3">
                  <c:v>Unaware of a problem</c:v>
                </c:pt>
                <c:pt idx="4">
                  <c:v>Too timid</c:v>
                </c:pt>
              </c:strCache>
            </c:strRef>
          </c:cat>
          <c:val>
            <c:numRef>
              <c:f>Sheet1!$B$1:$B$5</c:f>
              <c:numCache>
                <c:formatCode>General</c:formatCode>
                <c:ptCount val="5"/>
                <c:pt idx="0">
                  <c:v>38</c:v>
                </c:pt>
                <c:pt idx="1">
                  <c:v>28</c:v>
                </c:pt>
                <c:pt idx="2">
                  <c:v>17</c:v>
                </c:pt>
                <c:pt idx="3">
                  <c:v>12</c:v>
                </c:pt>
                <c:pt idx="4">
                  <c:v>5</c:v>
                </c:pt>
              </c:numCache>
            </c:numRef>
          </c:val>
        </c:ser>
        <c:dLbls>
          <c:dLblPos val="in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4">
  <cs:axisTitle>
    <cs:lnRef idx="0"/>
    <cs:fillRef idx="0"/>
    <cs:effectRef idx="0"/>
    <cs:fontRef idx="minor">
      <a:schemeClr val="lt1"/>
    </cs:fontRef>
    <cs:defRPr sz="900"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800"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000" kern="1200"/>
  </cs:chartArea>
  <cs:dataLabel>
    <cs:lnRef idx="0"/>
    <cs:fillRef idx="0">
      <cs:styleClr val="auto"/>
    </cs:fillRef>
    <cs:effectRef idx="0"/>
    <cs:fontRef idx="minor">
      <a:schemeClr val="lt1"/>
    </cs:fontRef>
    <cs:spPr>
      <a:solidFill>
        <a:schemeClr val="phClr">
          <a:alpha val="70000"/>
        </a:schemeClr>
      </a:solidFill>
    </cs:spPr>
    <cs:defRPr sz="900"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4">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24A059-92EC-40E7-B2E0-6ED1AE18A824}" type="doc">
      <dgm:prSet loTypeId="urn:microsoft.com/office/officeart/2005/8/layout/cycle8" loCatId="cycle" qsTypeId="urn:microsoft.com/office/officeart/2005/8/quickstyle/simple4" qsCatId="simple" csTypeId="urn:microsoft.com/office/officeart/2005/8/colors/colorful4" csCatId="colorful" phldr="1"/>
      <dgm:spPr/>
    </dgm:pt>
    <dgm:pt modelId="{E47AC9DF-77F8-45F2-A610-D2BAEE31EDEB}">
      <dgm:prSet phldrT="[Text]" custT="1"/>
      <dgm:spPr/>
      <dgm:t>
        <a:bodyPr/>
        <a:lstStyle/>
        <a:p>
          <a:r>
            <a:rPr lang="en-GB" sz="1600" b="1" dirty="0" err="1" smtClean="0">
              <a:latin typeface="Arial Narrow" panose="020B0606020202030204" pitchFamily="34" charset="0"/>
            </a:rPr>
            <a:t>Cyfeirio</a:t>
          </a:r>
          <a:endParaRPr lang="en-GB" sz="1400" b="1" dirty="0">
            <a:latin typeface="Arial Narrow" panose="020B0606020202030204" pitchFamily="34" charset="0"/>
          </a:endParaRPr>
        </a:p>
      </dgm:t>
    </dgm:pt>
    <dgm:pt modelId="{0C414FD0-5F9B-480E-BB18-67344BF1ED3C}" type="parTrans" cxnId="{364815F0-7E3F-4535-9ED6-DB06661E9FF0}">
      <dgm:prSet/>
      <dgm:spPr/>
      <dgm:t>
        <a:bodyPr/>
        <a:lstStyle/>
        <a:p>
          <a:endParaRPr lang="en-GB"/>
        </a:p>
      </dgm:t>
    </dgm:pt>
    <dgm:pt modelId="{F751FD1C-01F0-4FFD-85AD-3D9E43917AB3}" type="sibTrans" cxnId="{364815F0-7E3F-4535-9ED6-DB06661E9FF0}">
      <dgm:prSet/>
      <dgm:spPr/>
      <dgm:t>
        <a:bodyPr/>
        <a:lstStyle/>
        <a:p>
          <a:endParaRPr lang="en-GB"/>
        </a:p>
      </dgm:t>
    </dgm:pt>
    <dgm:pt modelId="{79AD1591-F637-4D11-B85D-D31E951BF1E5}">
      <dgm:prSet phldrT="[Text]" custT="1"/>
      <dgm:spPr/>
      <dgm:t>
        <a:bodyPr/>
        <a:lstStyle/>
        <a:p>
          <a:r>
            <a:rPr lang="en-GB" sz="1600" b="1" dirty="0" err="1" smtClean="0">
              <a:latin typeface="Arial Narrow" panose="020B0606020202030204" pitchFamily="34" charset="0"/>
            </a:rPr>
            <a:t>Asesu</a:t>
          </a:r>
          <a:endParaRPr lang="en-GB" sz="1400" b="1" dirty="0">
            <a:latin typeface="Arial Narrow" panose="020B0606020202030204" pitchFamily="34" charset="0"/>
          </a:endParaRPr>
        </a:p>
      </dgm:t>
    </dgm:pt>
    <dgm:pt modelId="{0E9CBB94-8C18-412D-9D3D-E4BD607EEE32}" type="parTrans" cxnId="{004F5C48-A4A9-4CA0-8BDE-FE320CA13B1C}">
      <dgm:prSet/>
      <dgm:spPr/>
      <dgm:t>
        <a:bodyPr/>
        <a:lstStyle/>
        <a:p>
          <a:endParaRPr lang="en-GB"/>
        </a:p>
      </dgm:t>
    </dgm:pt>
    <dgm:pt modelId="{7BAB52CE-374F-490C-858C-5EA4AA1675C3}" type="sibTrans" cxnId="{004F5C48-A4A9-4CA0-8BDE-FE320CA13B1C}">
      <dgm:prSet/>
      <dgm:spPr/>
      <dgm:t>
        <a:bodyPr/>
        <a:lstStyle/>
        <a:p>
          <a:endParaRPr lang="en-GB"/>
        </a:p>
      </dgm:t>
    </dgm:pt>
    <dgm:pt modelId="{CBC19814-C426-4529-9813-31ECCDF00E2F}">
      <dgm:prSet phldrT="[Text]" custT="1"/>
      <dgm:spPr/>
      <dgm:t>
        <a:bodyPr/>
        <a:lstStyle/>
        <a:p>
          <a:r>
            <a:rPr lang="en-GB" sz="1600" b="1" dirty="0" err="1" smtClean="0">
              <a:latin typeface="Arial Narrow" panose="020B0606020202030204" pitchFamily="34" charset="0"/>
            </a:rPr>
            <a:t>Argymell</a:t>
          </a:r>
          <a:r>
            <a:rPr lang="en-GB" sz="1600" b="1" dirty="0" smtClean="0">
              <a:latin typeface="Arial Narrow" panose="020B0606020202030204" pitchFamily="34" charset="0"/>
            </a:rPr>
            <a:t> </a:t>
          </a:r>
          <a:r>
            <a:rPr lang="en-GB" sz="1600" b="1" dirty="0" err="1" smtClean="0">
              <a:latin typeface="Arial Narrow" panose="020B0606020202030204" pitchFamily="34" charset="0"/>
            </a:rPr>
            <a:t>Technoleg</a:t>
          </a:r>
          <a:endParaRPr lang="en-GB" sz="1600" b="1" dirty="0">
            <a:latin typeface="Arial Narrow" panose="020B0606020202030204" pitchFamily="34" charset="0"/>
          </a:endParaRPr>
        </a:p>
      </dgm:t>
    </dgm:pt>
    <dgm:pt modelId="{B1DE0DCE-FD82-4186-8A4B-24597364B649}" type="parTrans" cxnId="{A2F62F0E-AD77-4BA9-800C-CA4CF5D3B8DD}">
      <dgm:prSet/>
      <dgm:spPr/>
      <dgm:t>
        <a:bodyPr/>
        <a:lstStyle/>
        <a:p>
          <a:endParaRPr lang="en-GB"/>
        </a:p>
      </dgm:t>
    </dgm:pt>
    <dgm:pt modelId="{1A19AF69-833B-4B93-9E0C-44C0155CC3E8}" type="sibTrans" cxnId="{A2F62F0E-AD77-4BA9-800C-CA4CF5D3B8DD}">
      <dgm:prSet/>
      <dgm:spPr/>
      <dgm:t>
        <a:bodyPr/>
        <a:lstStyle/>
        <a:p>
          <a:endParaRPr lang="en-GB"/>
        </a:p>
      </dgm:t>
    </dgm:pt>
    <dgm:pt modelId="{3E34B8BB-26F8-4821-B212-C91224A2C212}">
      <dgm:prSet phldrT="[Text]" custT="1"/>
      <dgm:spPr/>
      <dgm:t>
        <a:bodyPr/>
        <a:lstStyle/>
        <a:p>
          <a:r>
            <a:rPr lang="en-GB" sz="1600" b="1" dirty="0" err="1" smtClean="0">
              <a:latin typeface="Arial Narrow" panose="020B0606020202030204" pitchFamily="34" charset="0"/>
            </a:rPr>
            <a:t>Gosod</a:t>
          </a:r>
          <a:endParaRPr lang="en-GB" sz="1400" b="1" dirty="0">
            <a:latin typeface="Arial Narrow" panose="020B0606020202030204" pitchFamily="34" charset="0"/>
          </a:endParaRPr>
        </a:p>
      </dgm:t>
    </dgm:pt>
    <dgm:pt modelId="{B3F7D924-8D9F-4E0F-B164-AF81F3A1A73C}" type="parTrans" cxnId="{B6CCDC99-7FC5-480F-96D7-9E6FD7813FE4}">
      <dgm:prSet/>
      <dgm:spPr/>
      <dgm:t>
        <a:bodyPr/>
        <a:lstStyle/>
        <a:p>
          <a:endParaRPr lang="en-GB"/>
        </a:p>
      </dgm:t>
    </dgm:pt>
    <dgm:pt modelId="{AB4DB6F8-98CB-45BB-A6A4-344F55F443CC}" type="sibTrans" cxnId="{B6CCDC99-7FC5-480F-96D7-9E6FD7813FE4}">
      <dgm:prSet/>
      <dgm:spPr/>
      <dgm:t>
        <a:bodyPr/>
        <a:lstStyle/>
        <a:p>
          <a:endParaRPr lang="en-GB"/>
        </a:p>
      </dgm:t>
    </dgm:pt>
    <dgm:pt modelId="{1C1FD8DB-775C-4EE9-BC68-D81787D5692B}">
      <dgm:prSet phldrT="[Text]" custT="1"/>
      <dgm:spPr/>
      <dgm:t>
        <a:bodyPr/>
        <a:lstStyle/>
        <a:p>
          <a:r>
            <a:rPr lang="en-GB" sz="1600" b="1" dirty="0" err="1" smtClean="0">
              <a:latin typeface="Arial Narrow" panose="020B0606020202030204" pitchFamily="34" charset="0"/>
            </a:rPr>
            <a:t>Monitro</a:t>
          </a:r>
          <a:endParaRPr lang="en-GB" sz="1400" b="1" dirty="0">
            <a:latin typeface="Arial Narrow" panose="020B0606020202030204" pitchFamily="34" charset="0"/>
          </a:endParaRPr>
        </a:p>
      </dgm:t>
    </dgm:pt>
    <dgm:pt modelId="{39DC1FB5-4E09-4887-9900-BE1663E4AE7D}" type="parTrans" cxnId="{834531F8-5753-4B6B-85DA-47D67DC98BB7}">
      <dgm:prSet/>
      <dgm:spPr/>
      <dgm:t>
        <a:bodyPr/>
        <a:lstStyle/>
        <a:p>
          <a:endParaRPr lang="en-GB"/>
        </a:p>
      </dgm:t>
    </dgm:pt>
    <dgm:pt modelId="{C7769D6F-3234-462E-B983-FF4D95180677}" type="sibTrans" cxnId="{834531F8-5753-4B6B-85DA-47D67DC98BB7}">
      <dgm:prSet/>
      <dgm:spPr/>
      <dgm:t>
        <a:bodyPr/>
        <a:lstStyle/>
        <a:p>
          <a:endParaRPr lang="en-GB"/>
        </a:p>
      </dgm:t>
    </dgm:pt>
    <dgm:pt modelId="{C3CE63E3-4768-4D8C-90B0-141BF4A917D9}">
      <dgm:prSet phldrT="[Text]" custT="1"/>
      <dgm:spPr/>
      <dgm:t>
        <a:bodyPr/>
        <a:lstStyle/>
        <a:p>
          <a:r>
            <a:rPr lang="en-GB" sz="1600" b="1" dirty="0" err="1" smtClean="0">
              <a:latin typeface="Arial Narrow" panose="020B0606020202030204" pitchFamily="34" charset="0"/>
            </a:rPr>
            <a:t>Ymateb</a:t>
          </a:r>
          <a:endParaRPr lang="en-GB" sz="1400" b="1" dirty="0">
            <a:latin typeface="Arial Narrow" panose="020B0606020202030204" pitchFamily="34" charset="0"/>
          </a:endParaRPr>
        </a:p>
      </dgm:t>
    </dgm:pt>
    <dgm:pt modelId="{4010BD76-F481-4D07-B722-2A3B450463FA}" type="parTrans" cxnId="{325E9B01-FC50-4AAC-868A-7A2FB3B9BB33}">
      <dgm:prSet/>
      <dgm:spPr/>
      <dgm:t>
        <a:bodyPr/>
        <a:lstStyle/>
        <a:p>
          <a:endParaRPr lang="en-GB"/>
        </a:p>
      </dgm:t>
    </dgm:pt>
    <dgm:pt modelId="{31D7A804-8BCD-4380-82A7-040044A0A35D}" type="sibTrans" cxnId="{325E9B01-FC50-4AAC-868A-7A2FB3B9BB33}">
      <dgm:prSet/>
      <dgm:spPr/>
      <dgm:t>
        <a:bodyPr/>
        <a:lstStyle/>
        <a:p>
          <a:endParaRPr lang="en-GB"/>
        </a:p>
      </dgm:t>
    </dgm:pt>
    <dgm:pt modelId="{E42691FB-D667-4E04-AE66-A46B1089E900}">
      <dgm:prSet phldrT="[Text]" custT="1"/>
      <dgm:spPr/>
      <dgm:t>
        <a:bodyPr/>
        <a:lstStyle/>
        <a:p>
          <a:r>
            <a:rPr lang="en-GB" sz="1600" b="1" dirty="0" err="1" smtClean="0">
              <a:latin typeface="Arial Narrow" panose="020B0606020202030204" pitchFamily="34" charset="0"/>
            </a:rPr>
            <a:t>Adolygu</a:t>
          </a:r>
          <a:endParaRPr lang="en-GB" sz="1400" b="1" dirty="0">
            <a:latin typeface="Arial Narrow" panose="020B0606020202030204" pitchFamily="34" charset="0"/>
          </a:endParaRPr>
        </a:p>
      </dgm:t>
    </dgm:pt>
    <dgm:pt modelId="{64EE322E-A2B1-4048-BE61-5CE4D3840BAC}" type="parTrans" cxnId="{13CDABB3-3C85-4539-BAD3-8B4B56A4C425}">
      <dgm:prSet/>
      <dgm:spPr/>
      <dgm:t>
        <a:bodyPr/>
        <a:lstStyle/>
        <a:p>
          <a:endParaRPr lang="en-GB"/>
        </a:p>
      </dgm:t>
    </dgm:pt>
    <dgm:pt modelId="{E424BAD8-12AE-4BED-9093-7A7329CC2D32}" type="sibTrans" cxnId="{13CDABB3-3C85-4539-BAD3-8B4B56A4C425}">
      <dgm:prSet/>
      <dgm:spPr/>
      <dgm:t>
        <a:bodyPr/>
        <a:lstStyle/>
        <a:p>
          <a:endParaRPr lang="en-GB"/>
        </a:p>
      </dgm:t>
    </dgm:pt>
    <dgm:pt modelId="{F7C033AA-CB38-4428-97BB-4B1D4EABADFC}" type="pres">
      <dgm:prSet presAssocID="{1C24A059-92EC-40E7-B2E0-6ED1AE18A824}" presName="compositeShape" presStyleCnt="0">
        <dgm:presLayoutVars>
          <dgm:chMax val="7"/>
          <dgm:dir/>
          <dgm:resizeHandles val="exact"/>
        </dgm:presLayoutVars>
      </dgm:prSet>
      <dgm:spPr/>
    </dgm:pt>
    <dgm:pt modelId="{DB4D8A1E-7D24-4158-843F-9BA31AFEF524}" type="pres">
      <dgm:prSet presAssocID="{1C24A059-92EC-40E7-B2E0-6ED1AE18A824}" presName="wedge1" presStyleLbl="node1" presStyleIdx="0" presStyleCnt="7"/>
      <dgm:spPr/>
      <dgm:t>
        <a:bodyPr/>
        <a:lstStyle/>
        <a:p>
          <a:endParaRPr lang="en-GB"/>
        </a:p>
      </dgm:t>
    </dgm:pt>
    <dgm:pt modelId="{35DB94EC-CEE1-4724-8BCB-A563F8B9CA65}" type="pres">
      <dgm:prSet presAssocID="{1C24A059-92EC-40E7-B2E0-6ED1AE18A824}" presName="dummy1a" presStyleCnt="0"/>
      <dgm:spPr/>
    </dgm:pt>
    <dgm:pt modelId="{8ABEA7B0-CCDA-4A2C-8D4C-4D92C80FE839}" type="pres">
      <dgm:prSet presAssocID="{1C24A059-92EC-40E7-B2E0-6ED1AE18A824}" presName="dummy1b" presStyleCnt="0"/>
      <dgm:spPr/>
    </dgm:pt>
    <dgm:pt modelId="{3F7394FB-D729-43F1-B201-CDA167D81E7A}" type="pres">
      <dgm:prSet presAssocID="{1C24A059-92EC-40E7-B2E0-6ED1AE18A824}" presName="wedge1Tx" presStyleLbl="node1" presStyleIdx="0" presStyleCnt="7">
        <dgm:presLayoutVars>
          <dgm:chMax val="0"/>
          <dgm:chPref val="0"/>
          <dgm:bulletEnabled val="1"/>
        </dgm:presLayoutVars>
      </dgm:prSet>
      <dgm:spPr/>
      <dgm:t>
        <a:bodyPr/>
        <a:lstStyle/>
        <a:p>
          <a:endParaRPr lang="en-GB"/>
        </a:p>
      </dgm:t>
    </dgm:pt>
    <dgm:pt modelId="{0254F4E4-A207-4F98-A501-6B06EB7FB0D4}" type="pres">
      <dgm:prSet presAssocID="{1C24A059-92EC-40E7-B2E0-6ED1AE18A824}" presName="wedge2" presStyleLbl="node1" presStyleIdx="1" presStyleCnt="7"/>
      <dgm:spPr/>
      <dgm:t>
        <a:bodyPr/>
        <a:lstStyle/>
        <a:p>
          <a:endParaRPr lang="en-GB"/>
        </a:p>
      </dgm:t>
    </dgm:pt>
    <dgm:pt modelId="{856C9D49-F1D0-4669-871F-6C6D028D41EE}" type="pres">
      <dgm:prSet presAssocID="{1C24A059-92EC-40E7-B2E0-6ED1AE18A824}" presName="dummy2a" presStyleCnt="0"/>
      <dgm:spPr/>
    </dgm:pt>
    <dgm:pt modelId="{8AF47D3A-9515-4034-A301-BA8BFF6C229F}" type="pres">
      <dgm:prSet presAssocID="{1C24A059-92EC-40E7-B2E0-6ED1AE18A824}" presName="dummy2b" presStyleCnt="0"/>
      <dgm:spPr/>
    </dgm:pt>
    <dgm:pt modelId="{6CE4209C-0F68-439E-ABB5-4759456978EE}" type="pres">
      <dgm:prSet presAssocID="{1C24A059-92EC-40E7-B2E0-6ED1AE18A824}" presName="wedge2Tx" presStyleLbl="node1" presStyleIdx="1" presStyleCnt="7">
        <dgm:presLayoutVars>
          <dgm:chMax val="0"/>
          <dgm:chPref val="0"/>
          <dgm:bulletEnabled val="1"/>
        </dgm:presLayoutVars>
      </dgm:prSet>
      <dgm:spPr/>
      <dgm:t>
        <a:bodyPr/>
        <a:lstStyle/>
        <a:p>
          <a:endParaRPr lang="en-GB"/>
        </a:p>
      </dgm:t>
    </dgm:pt>
    <dgm:pt modelId="{26F4DB96-1CD0-461C-9837-4CB8E7C11D8A}" type="pres">
      <dgm:prSet presAssocID="{1C24A059-92EC-40E7-B2E0-6ED1AE18A824}" presName="wedge3" presStyleLbl="node1" presStyleIdx="2" presStyleCnt="7"/>
      <dgm:spPr/>
      <dgm:t>
        <a:bodyPr/>
        <a:lstStyle/>
        <a:p>
          <a:endParaRPr lang="en-GB"/>
        </a:p>
      </dgm:t>
    </dgm:pt>
    <dgm:pt modelId="{88D5D4CC-0210-4C28-83A4-1301CC84E2FE}" type="pres">
      <dgm:prSet presAssocID="{1C24A059-92EC-40E7-B2E0-6ED1AE18A824}" presName="dummy3a" presStyleCnt="0"/>
      <dgm:spPr/>
    </dgm:pt>
    <dgm:pt modelId="{9842E2D6-B265-4D95-816A-C880BD5FFAFD}" type="pres">
      <dgm:prSet presAssocID="{1C24A059-92EC-40E7-B2E0-6ED1AE18A824}" presName="dummy3b" presStyleCnt="0"/>
      <dgm:spPr/>
    </dgm:pt>
    <dgm:pt modelId="{6C75B766-366F-4358-A232-9CD209779CBC}" type="pres">
      <dgm:prSet presAssocID="{1C24A059-92EC-40E7-B2E0-6ED1AE18A824}" presName="wedge3Tx" presStyleLbl="node1" presStyleIdx="2" presStyleCnt="7">
        <dgm:presLayoutVars>
          <dgm:chMax val="0"/>
          <dgm:chPref val="0"/>
          <dgm:bulletEnabled val="1"/>
        </dgm:presLayoutVars>
      </dgm:prSet>
      <dgm:spPr/>
      <dgm:t>
        <a:bodyPr/>
        <a:lstStyle/>
        <a:p>
          <a:endParaRPr lang="en-GB"/>
        </a:p>
      </dgm:t>
    </dgm:pt>
    <dgm:pt modelId="{ECC169F0-7E68-4D0D-BF26-A4C3C7B0459F}" type="pres">
      <dgm:prSet presAssocID="{1C24A059-92EC-40E7-B2E0-6ED1AE18A824}" presName="wedge4" presStyleLbl="node1" presStyleIdx="3" presStyleCnt="7"/>
      <dgm:spPr/>
      <dgm:t>
        <a:bodyPr/>
        <a:lstStyle/>
        <a:p>
          <a:endParaRPr lang="en-GB"/>
        </a:p>
      </dgm:t>
    </dgm:pt>
    <dgm:pt modelId="{706C683F-2EF7-47D2-8B7C-CF5B7291D9E3}" type="pres">
      <dgm:prSet presAssocID="{1C24A059-92EC-40E7-B2E0-6ED1AE18A824}" presName="dummy4a" presStyleCnt="0"/>
      <dgm:spPr/>
    </dgm:pt>
    <dgm:pt modelId="{41ECC51C-D33F-47A0-A661-EC70A221894F}" type="pres">
      <dgm:prSet presAssocID="{1C24A059-92EC-40E7-B2E0-6ED1AE18A824}" presName="dummy4b" presStyleCnt="0"/>
      <dgm:spPr/>
    </dgm:pt>
    <dgm:pt modelId="{EE24EEDD-869A-4A6C-BF90-C3D8B016DA31}" type="pres">
      <dgm:prSet presAssocID="{1C24A059-92EC-40E7-B2E0-6ED1AE18A824}" presName="wedge4Tx" presStyleLbl="node1" presStyleIdx="3" presStyleCnt="7">
        <dgm:presLayoutVars>
          <dgm:chMax val="0"/>
          <dgm:chPref val="0"/>
          <dgm:bulletEnabled val="1"/>
        </dgm:presLayoutVars>
      </dgm:prSet>
      <dgm:spPr/>
      <dgm:t>
        <a:bodyPr/>
        <a:lstStyle/>
        <a:p>
          <a:endParaRPr lang="en-GB"/>
        </a:p>
      </dgm:t>
    </dgm:pt>
    <dgm:pt modelId="{DED003DA-3E5B-4EC5-A500-A3F5FC1F549C}" type="pres">
      <dgm:prSet presAssocID="{1C24A059-92EC-40E7-B2E0-6ED1AE18A824}" presName="wedge5" presStyleLbl="node1" presStyleIdx="4" presStyleCnt="7"/>
      <dgm:spPr/>
      <dgm:t>
        <a:bodyPr/>
        <a:lstStyle/>
        <a:p>
          <a:endParaRPr lang="en-GB"/>
        </a:p>
      </dgm:t>
    </dgm:pt>
    <dgm:pt modelId="{5B56A2B5-21A7-40EC-9F69-DDF81E891F49}" type="pres">
      <dgm:prSet presAssocID="{1C24A059-92EC-40E7-B2E0-6ED1AE18A824}" presName="dummy5a" presStyleCnt="0"/>
      <dgm:spPr/>
    </dgm:pt>
    <dgm:pt modelId="{3B610565-BA0B-44EB-938F-65D6EE5A37C0}" type="pres">
      <dgm:prSet presAssocID="{1C24A059-92EC-40E7-B2E0-6ED1AE18A824}" presName="dummy5b" presStyleCnt="0"/>
      <dgm:spPr/>
    </dgm:pt>
    <dgm:pt modelId="{9A665EEE-0726-4831-B8F7-FDBE92B7A649}" type="pres">
      <dgm:prSet presAssocID="{1C24A059-92EC-40E7-B2E0-6ED1AE18A824}" presName="wedge5Tx" presStyleLbl="node1" presStyleIdx="4" presStyleCnt="7">
        <dgm:presLayoutVars>
          <dgm:chMax val="0"/>
          <dgm:chPref val="0"/>
          <dgm:bulletEnabled val="1"/>
        </dgm:presLayoutVars>
      </dgm:prSet>
      <dgm:spPr/>
      <dgm:t>
        <a:bodyPr/>
        <a:lstStyle/>
        <a:p>
          <a:endParaRPr lang="en-GB"/>
        </a:p>
      </dgm:t>
    </dgm:pt>
    <dgm:pt modelId="{2CE21298-0F25-404A-8257-079E32914F04}" type="pres">
      <dgm:prSet presAssocID="{1C24A059-92EC-40E7-B2E0-6ED1AE18A824}" presName="wedge6" presStyleLbl="node1" presStyleIdx="5" presStyleCnt="7"/>
      <dgm:spPr/>
      <dgm:t>
        <a:bodyPr/>
        <a:lstStyle/>
        <a:p>
          <a:endParaRPr lang="en-GB"/>
        </a:p>
      </dgm:t>
    </dgm:pt>
    <dgm:pt modelId="{E9AAE209-2544-4C44-B4B0-FE8BBEBCC336}" type="pres">
      <dgm:prSet presAssocID="{1C24A059-92EC-40E7-B2E0-6ED1AE18A824}" presName="dummy6a" presStyleCnt="0"/>
      <dgm:spPr/>
    </dgm:pt>
    <dgm:pt modelId="{240C00E6-EA1A-44F3-8F31-A2F3F116B7A5}" type="pres">
      <dgm:prSet presAssocID="{1C24A059-92EC-40E7-B2E0-6ED1AE18A824}" presName="dummy6b" presStyleCnt="0"/>
      <dgm:spPr/>
    </dgm:pt>
    <dgm:pt modelId="{376BA6EA-7F3F-4ED3-BAAF-9BD33243D39F}" type="pres">
      <dgm:prSet presAssocID="{1C24A059-92EC-40E7-B2E0-6ED1AE18A824}" presName="wedge6Tx" presStyleLbl="node1" presStyleIdx="5" presStyleCnt="7">
        <dgm:presLayoutVars>
          <dgm:chMax val="0"/>
          <dgm:chPref val="0"/>
          <dgm:bulletEnabled val="1"/>
        </dgm:presLayoutVars>
      </dgm:prSet>
      <dgm:spPr/>
      <dgm:t>
        <a:bodyPr/>
        <a:lstStyle/>
        <a:p>
          <a:endParaRPr lang="en-GB"/>
        </a:p>
      </dgm:t>
    </dgm:pt>
    <dgm:pt modelId="{5EC1D541-E9D3-4C9B-90E7-F4DBE0518644}" type="pres">
      <dgm:prSet presAssocID="{1C24A059-92EC-40E7-B2E0-6ED1AE18A824}" presName="wedge7" presStyleLbl="node1" presStyleIdx="6" presStyleCnt="7"/>
      <dgm:spPr/>
      <dgm:t>
        <a:bodyPr/>
        <a:lstStyle/>
        <a:p>
          <a:endParaRPr lang="en-GB"/>
        </a:p>
      </dgm:t>
    </dgm:pt>
    <dgm:pt modelId="{997D3FB5-9438-40D2-85EF-E6B3B3F6BDD4}" type="pres">
      <dgm:prSet presAssocID="{1C24A059-92EC-40E7-B2E0-6ED1AE18A824}" presName="dummy7a" presStyleCnt="0"/>
      <dgm:spPr/>
    </dgm:pt>
    <dgm:pt modelId="{E56E10B8-FBB5-4287-AF6A-82814C3A4315}" type="pres">
      <dgm:prSet presAssocID="{1C24A059-92EC-40E7-B2E0-6ED1AE18A824}" presName="dummy7b" presStyleCnt="0"/>
      <dgm:spPr/>
    </dgm:pt>
    <dgm:pt modelId="{1CC06AB7-A319-49F7-866A-85A3A7A0330C}" type="pres">
      <dgm:prSet presAssocID="{1C24A059-92EC-40E7-B2E0-6ED1AE18A824}" presName="wedge7Tx" presStyleLbl="node1" presStyleIdx="6" presStyleCnt="7">
        <dgm:presLayoutVars>
          <dgm:chMax val="0"/>
          <dgm:chPref val="0"/>
          <dgm:bulletEnabled val="1"/>
        </dgm:presLayoutVars>
      </dgm:prSet>
      <dgm:spPr/>
      <dgm:t>
        <a:bodyPr/>
        <a:lstStyle/>
        <a:p>
          <a:endParaRPr lang="en-GB"/>
        </a:p>
      </dgm:t>
    </dgm:pt>
    <dgm:pt modelId="{2B043695-2009-47DA-83DE-5EB972CA78AA}" type="pres">
      <dgm:prSet presAssocID="{F751FD1C-01F0-4FFD-85AD-3D9E43917AB3}" presName="arrowWedge1" presStyleLbl="fgSibTrans2D1" presStyleIdx="0" presStyleCnt="7"/>
      <dgm:spPr/>
      <dgm:t>
        <a:bodyPr/>
        <a:lstStyle/>
        <a:p>
          <a:endParaRPr lang="en-GB"/>
        </a:p>
      </dgm:t>
    </dgm:pt>
    <dgm:pt modelId="{474DD3EF-AE0E-4482-ADEB-078536D15C1F}" type="pres">
      <dgm:prSet presAssocID="{7BAB52CE-374F-490C-858C-5EA4AA1675C3}" presName="arrowWedge2" presStyleLbl="fgSibTrans2D1" presStyleIdx="1" presStyleCnt="7"/>
      <dgm:spPr/>
    </dgm:pt>
    <dgm:pt modelId="{CACE2408-5C98-410C-9511-B5FDCA8BA753}" type="pres">
      <dgm:prSet presAssocID="{1A19AF69-833B-4B93-9E0C-44C0155CC3E8}" presName="arrowWedge3" presStyleLbl="fgSibTrans2D1" presStyleIdx="2" presStyleCnt="7"/>
      <dgm:spPr/>
    </dgm:pt>
    <dgm:pt modelId="{B0A49762-6C78-40AA-83B2-33E21E4B62AD}" type="pres">
      <dgm:prSet presAssocID="{AB4DB6F8-98CB-45BB-A6A4-344F55F443CC}" presName="arrowWedge4" presStyleLbl="fgSibTrans2D1" presStyleIdx="3" presStyleCnt="7"/>
      <dgm:spPr/>
    </dgm:pt>
    <dgm:pt modelId="{7CFD5789-19A6-48D6-A8B2-241875F525C7}" type="pres">
      <dgm:prSet presAssocID="{C7769D6F-3234-462E-B983-FF4D95180677}" presName="arrowWedge5" presStyleLbl="fgSibTrans2D1" presStyleIdx="4" presStyleCnt="7"/>
      <dgm:spPr/>
    </dgm:pt>
    <dgm:pt modelId="{F40ED3CD-9116-46B7-BF8F-0B54D1CA9576}" type="pres">
      <dgm:prSet presAssocID="{31D7A804-8BCD-4380-82A7-040044A0A35D}" presName="arrowWedge6" presStyleLbl="fgSibTrans2D1" presStyleIdx="5" presStyleCnt="7"/>
      <dgm:spPr/>
    </dgm:pt>
    <dgm:pt modelId="{5E70CF9D-AA67-4825-8725-A86489855D04}" type="pres">
      <dgm:prSet presAssocID="{E424BAD8-12AE-4BED-9093-7A7329CC2D32}" presName="arrowWedge7" presStyleLbl="fgSibTrans2D1" presStyleIdx="6" presStyleCnt="7"/>
      <dgm:spPr/>
    </dgm:pt>
  </dgm:ptLst>
  <dgm:cxnLst>
    <dgm:cxn modelId="{834531F8-5753-4B6B-85DA-47D67DC98BB7}" srcId="{1C24A059-92EC-40E7-B2E0-6ED1AE18A824}" destId="{1C1FD8DB-775C-4EE9-BC68-D81787D5692B}" srcOrd="4" destOrd="0" parTransId="{39DC1FB5-4E09-4887-9900-BE1663E4AE7D}" sibTransId="{C7769D6F-3234-462E-B983-FF4D95180677}"/>
    <dgm:cxn modelId="{D93D00D8-1E3E-497A-BCFC-C824A86002A7}" type="presOf" srcId="{E47AC9DF-77F8-45F2-A610-D2BAEE31EDEB}" destId="{DB4D8A1E-7D24-4158-843F-9BA31AFEF524}" srcOrd="0" destOrd="0" presId="urn:microsoft.com/office/officeart/2005/8/layout/cycle8"/>
    <dgm:cxn modelId="{004F5C48-A4A9-4CA0-8BDE-FE320CA13B1C}" srcId="{1C24A059-92EC-40E7-B2E0-6ED1AE18A824}" destId="{79AD1591-F637-4D11-B85D-D31E951BF1E5}" srcOrd="1" destOrd="0" parTransId="{0E9CBB94-8C18-412D-9D3D-E4BD607EEE32}" sibTransId="{7BAB52CE-374F-490C-858C-5EA4AA1675C3}"/>
    <dgm:cxn modelId="{11DEB248-55EE-437C-AAF5-7E18C32AA19A}" type="presOf" srcId="{79AD1591-F637-4D11-B85D-D31E951BF1E5}" destId="{0254F4E4-A207-4F98-A501-6B06EB7FB0D4}" srcOrd="0" destOrd="0" presId="urn:microsoft.com/office/officeart/2005/8/layout/cycle8"/>
    <dgm:cxn modelId="{20FEC6CB-6699-40F9-843B-D72C15132C22}" type="presOf" srcId="{E42691FB-D667-4E04-AE66-A46B1089E900}" destId="{1CC06AB7-A319-49F7-866A-85A3A7A0330C}" srcOrd="1" destOrd="0" presId="urn:microsoft.com/office/officeart/2005/8/layout/cycle8"/>
    <dgm:cxn modelId="{F1CE29DA-4988-4E0C-A1E4-848665BC41CD}" type="presOf" srcId="{E47AC9DF-77F8-45F2-A610-D2BAEE31EDEB}" destId="{3F7394FB-D729-43F1-B201-CDA167D81E7A}" srcOrd="1" destOrd="0" presId="urn:microsoft.com/office/officeart/2005/8/layout/cycle8"/>
    <dgm:cxn modelId="{2436E0AB-EAB1-4255-B79F-9743785C153E}" type="presOf" srcId="{1C1FD8DB-775C-4EE9-BC68-D81787D5692B}" destId="{9A665EEE-0726-4831-B8F7-FDBE92B7A649}" srcOrd="1" destOrd="0" presId="urn:microsoft.com/office/officeart/2005/8/layout/cycle8"/>
    <dgm:cxn modelId="{CBA9F9B4-0758-4C04-9002-22E3A0C912C9}" type="presOf" srcId="{79AD1591-F637-4D11-B85D-D31E951BF1E5}" destId="{6CE4209C-0F68-439E-ABB5-4759456978EE}" srcOrd="1" destOrd="0" presId="urn:microsoft.com/office/officeart/2005/8/layout/cycle8"/>
    <dgm:cxn modelId="{FF7282C5-82B1-4583-BBB8-787A25438539}" type="presOf" srcId="{1C24A059-92EC-40E7-B2E0-6ED1AE18A824}" destId="{F7C033AA-CB38-4428-97BB-4B1D4EABADFC}" srcOrd="0" destOrd="0" presId="urn:microsoft.com/office/officeart/2005/8/layout/cycle8"/>
    <dgm:cxn modelId="{364815F0-7E3F-4535-9ED6-DB06661E9FF0}" srcId="{1C24A059-92EC-40E7-B2E0-6ED1AE18A824}" destId="{E47AC9DF-77F8-45F2-A610-D2BAEE31EDEB}" srcOrd="0" destOrd="0" parTransId="{0C414FD0-5F9B-480E-BB18-67344BF1ED3C}" sibTransId="{F751FD1C-01F0-4FFD-85AD-3D9E43917AB3}"/>
    <dgm:cxn modelId="{670ECFA9-656E-4003-8235-BBAC1C5E0BC6}" type="presOf" srcId="{CBC19814-C426-4529-9813-31ECCDF00E2F}" destId="{6C75B766-366F-4358-A232-9CD209779CBC}" srcOrd="1" destOrd="0" presId="urn:microsoft.com/office/officeart/2005/8/layout/cycle8"/>
    <dgm:cxn modelId="{20BEF470-AABF-4567-ABE8-4B8BD26FBF7A}" type="presOf" srcId="{3E34B8BB-26F8-4821-B212-C91224A2C212}" destId="{EE24EEDD-869A-4A6C-BF90-C3D8B016DA31}" srcOrd="1" destOrd="0" presId="urn:microsoft.com/office/officeart/2005/8/layout/cycle8"/>
    <dgm:cxn modelId="{758F39B3-D091-417D-8757-691BEF5C86CA}" type="presOf" srcId="{CBC19814-C426-4529-9813-31ECCDF00E2F}" destId="{26F4DB96-1CD0-461C-9837-4CB8E7C11D8A}" srcOrd="0" destOrd="0" presId="urn:microsoft.com/office/officeart/2005/8/layout/cycle8"/>
    <dgm:cxn modelId="{2D0A90BA-921B-4987-8284-FFFA35913289}" type="presOf" srcId="{C3CE63E3-4768-4D8C-90B0-141BF4A917D9}" destId="{376BA6EA-7F3F-4ED3-BAAF-9BD33243D39F}" srcOrd="1" destOrd="0" presId="urn:microsoft.com/office/officeart/2005/8/layout/cycle8"/>
    <dgm:cxn modelId="{A13C12DD-4999-43E4-B3D2-6F37DC043F7F}" type="presOf" srcId="{3E34B8BB-26F8-4821-B212-C91224A2C212}" destId="{ECC169F0-7E68-4D0D-BF26-A4C3C7B0459F}" srcOrd="0" destOrd="0" presId="urn:microsoft.com/office/officeart/2005/8/layout/cycle8"/>
    <dgm:cxn modelId="{AF4CD29D-07EE-4E5D-A15E-B59A4791F421}" type="presOf" srcId="{C3CE63E3-4768-4D8C-90B0-141BF4A917D9}" destId="{2CE21298-0F25-404A-8257-079E32914F04}" srcOrd="0" destOrd="0" presId="urn:microsoft.com/office/officeart/2005/8/layout/cycle8"/>
    <dgm:cxn modelId="{13CDABB3-3C85-4539-BAD3-8B4B56A4C425}" srcId="{1C24A059-92EC-40E7-B2E0-6ED1AE18A824}" destId="{E42691FB-D667-4E04-AE66-A46B1089E900}" srcOrd="6" destOrd="0" parTransId="{64EE322E-A2B1-4048-BE61-5CE4D3840BAC}" sibTransId="{E424BAD8-12AE-4BED-9093-7A7329CC2D32}"/>
    <dgm:cxn modelId="{B6CCDC99-7FC5-480F-96D7-9E6FD7813FE4}" srcId="{1C24A059-92EC-40E7-B2E0-6ED1AE18A824}" destId="{3E34B8BB-26F8-4821-B212-C91224A2C212}" srcOrd="3" destOrd="0" parTransId="{B3F7D924-8D9F-4E0F-B164-AF81F3A1A73C}" sibTransId="{AB4DB6F8-98CB-45BB-A6A4-344F55F443CC}"/>
    <dgm:cxn modelId="{1FB90138-F07C-40A5-AA51-EAEAFF92C9DE}" type="presOf" srcId="{1C1FD8DB-775C-4EE9-BC68-D81787D5692B}" destId="{DED003DA-3E5B-4EC5-A500-A3F5FC1F549C}" srcOrd="0" destOrd="0" presId="urn:microsoft.com/office/officeart/2005/8/layout/cycle8"/>
    <dgm:cxn modelId="{40FC3999-65B3-470D-A8D3-0DD71DB693EB}" type="presOf" srcId="{E42691FB-D667-4E04-AE66-A46B1089E900}" destId="{5EC1D541-E9D3-4C9B-90E7-F4DBE0518644}" srcOrd="0" destOrd="0" presId="urn:microsoft.com/office/officeart/2005/8/layout/cycle8"/>
    <dgm:cxn modelId="{A2F62F0E-AD77-4BA9-800C-CA4CF5D3B8DD}" srcId="{1C24A059-92EC-40E7-B2E0-6ED1AE18A824}" destId="{CBC19814-C426-4529-9813-31ECCDF00E2F}" srcOrd="2" destOrd="0" parTransId="{B1DE0DCE-FD82-4186-8A4B-24597364B649}" sibTransId="{1A19AF69-833B-4B93-9E0C-44C0155CC3E8}"/>
    <dgm:cxn modelId="{325E9B01-FC50-4AAC-868A-7A2FB3B9BB33}" srcId="{1C24A059-92EC-40E7-B2E0-6ED1AE18A824}" destId="{C3CE63E3-4768-4D8C-90B0-141BF4A917D9}" srcOrd="5" destOrd="0" parTransId="{4010BD76-F481-4D07-B722-2A3B450463FA}" sibTransId="{31D7A804-8BCD-4380-82A7-040044A0A35D}"/>
    <dgm:cxn modelId="{22668366-E621-4569-8EB7-24A703D205D9}" type="presParOf" srcId="{F7C033AA-CB38-4428-97BB-4B1D4EABADFC}" destId="{DB4D8A1E-7D24-4158-843F-9BA31AFEF524}" srcOrd="0" destOrd="0" presId="urn:microsoft.com/office/officeart/2005/8/layout/cycle8"/>
    <dgm:cxn modelId="{68E088FC-A1F7-40DE-8487-4270D59F1AD6}" type="presParOf" srcId="{F7C033AA-CB38-4428-97BB-4B1D4EABADFC}" destId="{35DB94EC-CEE1-4724-8BCB-A563F8B9CA65}" srcOrd="1" destOrd="0" presId="urn:microsoft.com/office/officeart/2005/8/layout/cycle8"/>
    <dgm:cxn modelId="{638F45F9-6F60-40B9-869E-0EEAA0414626}" type="presParOf" srcId="{F7C033AA-CB38-4428-97BB-4B1D4EABADFC}" destId="{8ABEA7B0-CCDA-4A2C-8D4C-4D92C80FE839}" srcOrd="2" destOrd="0" presId="urn:microsoft.com/office/officeart/2005/8/layout/cycle8"/>
    <dgm:cxn modelId="{B6FC2B70-4DED-4515-97DD-1916BD9BC175}" type="presParOf" srcId="{F7C033AA-CB38-4428-97BB-4B1D4EABADFC}" destId="{3F7394FB-D729-43F1-B201-CDA167D81E7A}" srcOrd="3" destOrd="0" presId="urn:microsoft.com/office/officeart/2005/8/layout/cycle8"/>
    <dgm:cxn modelId="{AD8BE21E-7C03-4C89-9607-E7C24635B5D5}" type="presParOf" srcId="{F7C033AA-CB38-4428-97BB-4B1D4EABADFC}" destId="{0254F4E4-A207-4F98-A501-6B06EB7FB0D4}" srcOrd="4" destOrd="0" presId="urn:microsoft.com/office/officeart/2005/8/layout/cycle8"/>
    <dgm:cxn modelId="{53819053-75C0-4F30-9E30-73B14423561D}" type="presParOf" srcId="{F7C033AA-CB38-4428-97BB-4B1D4EABADFC}" destId="{856C9D49-F1D0-4669-871F-6C6D028D41EE}" srcOrd="5" destOrd="0" presId="urn:microsoft.com/office/officeart/2005/8/layout/cycle8"/>
    <dgm:cxn modelId="{0DC16D9D-DB61-4A42-A73D-BD69FF03A2BF}" type="presParOf" srcId="{F7C033AA-CB38-4428-97BB-4B1D4EABADFC}" destId="{8AF47D3A-9515-4034-A301-BA8BFF6C229F}" srcOrd="6" destOrd="0" presId="urn:microsoft.com/office/officeart/2005/8/layout/cycle8"/>
    <dgm:cxn modelId="{C4370E01-3027-4015-89CE-19C039581FF9}" type="presParOf" srcId="{F7C033AA-CB38-4428-97BB-4B1D4EABADFC}" destId="{6CE4209C-0F68-439E-ABB5-4759456978EE}" srcOrd="7" destOrd="0" presId="urn:microsoft.com/office/officeart/2005/8/layout/cycle8"/>
    <dgm:cxn modelId="{6068CF8F-E017-4A38-A9E7-1068E266D598}" type="presParOf" srcId="{F7C033AA-CB38-4428-97BB-4B1D4EABADFC}" destId="{26F4DB96-1CD0-461C-9837-4CB8E7C11D8A}" srcOrd="8" destOrd="0" presId="urn:microsoft.com/office/officeart/2005/8/layout/cycle8"/>
    <dgm:cxn modelId="{9745BDC9-BCA7-4D94-8618-7854EEEF0B68}" type="presParOf" srcId="{F7C033AA-CB38-4428-97BB-4B1D4EABADFC}" destId="{88D5D4CC-0210-4C28-83A4-1301CC84E2FE}" srcOrd="9" destOrd="0" presId="urn:microsoft.com/office/officeart/2005/8/layout/cycle8"/>
    <dgm:cxn modelId="{D670CAD2-B406-4234-AF18-90CA5FCAA962}" type="presParOf" srcId="{F7C033AA-CB38-4428-97BB-4B1D4EABADFC}" destId="{9842E2D6-B265-4D95-816A-C880BD5FFAFD}" srcOrd="10" destOrd="0" presId="urn:microsoft.com/office/officeart/2005/8/layout/cycle8"/>
    <dgm:cxn modelId="{E58203A7-92EF-4A29-A101-9F8C577F7690}" type="presParOf" srcId="{F7C033AA-CB38-4428-97BB-4B1D4EABADFC}" destId="{6C75B766-366F-4358-A232-9CD209779CBC}" srcOrd="11" destOrd="0" presId="urn:microsoft.com/office/officeart/2005/8/layout/cycle8"/>
    <dgm:cxn modelId="{277C7707-744D-4F8F-BF58-84B7077CFDCB}" type="presParOf" srcId="{F7C033AA-CB38-4428-97BB-4B1D4EABADFC}" destId="{ECC169F0-7E68-4D0D-BF26-A4C3C7B0459F}" srcOrd="12" destOrd="0" presId="urn:microsoft.com/office/officeart/2005/8/layout/cycle8"/>
    <dgm:cxn modelId="{7E52DA4D-4107-43CD-BE8F-98CEF7A7343B}" type="presParOf" srcId="{F7C033AA-CB38-4428-97BB-4B1D4EABADFC}" destId="{706C683F-2EF7-47D2-8B7C-CF5B7291D9E3}" srcOrd="13" destOrd="0" presId="urn:microsoft.com/office/officeart/2005/8/layout/cycle8"/>
    <dgm:cxn modelId="{049ED1D7-C25D-4BF9-9FFE-CAA22506D527}" type="presParOf" srcId="{F7C033AA-CB38-4428-97BB-4B1D4EABADFC}" destId="{41ECC51C-D33F-47A0-A661-EC70A221894F}" srcOrd="14" destOrd="0" presId="urn:microsoft.com/office/officeart/2005/8/layout/cycle8"/>
    <dgm:cxn modelId="{0A5F96C3-65B0-4005-8CEA-3CA19E3572BF}" type="presParOf" srcId="{F7C033AA-CB38-4428-97BB-4B1D4EABADFC}" destId="{EE24EEDD-869A-4A6C-BF90-C3D8B016DA31}" srcOrd="15" destOrd="0" presId="urn:microsoft.com/office/officeart/2005/8/layout/cycle8"/>
    <dgm:cxn modelId="{A4E9F9CD-7FE4-49E6-BC42-A525B2269C66}" type="presParOf" srcId="{F7C033AA-CB38-4428-97BB-4B1D4EABADFC}" destId="{DED003DA-3E5B-4EC5-A500-A3F5FC1F549C}" srcOrd="16" destOrd="0" presId="urn:microsoft.com/office/officeart/2005/8/layout/cycle8"/>
    <dgm:cxn modelId="{ACD4DDE8-CE48-4DB9-90B4-6D5D5BFFA9B7}" type="presParOf" srcId="{F7C033AA-CB38-4428-97BB-4B1D4EABADFC}" destId="{5B56A2B5-21A7-40EC-9F69-DDF81E891F49}" srcOrd="17" destOrd="0" presId="urn:microsoft.com/office/officeart/2005/8/layout/cycle8"/>
    <dgm:cxn modelId="{F9162787-9550-4F32-9575-DDDA22D36CFD}" type="presParOf" srcId="{F7C033AA-CB38-4428-97BB-4B1D4EABADFC}" destId="{3B610565-BA0B-44EB-938F-65D6EE5A37C0}" srcOrd="18" destOrd="0" presId="urn:microsoft.com/office/officeart/2005/8/layout/cycle8"/>
    <dgm:cxn modelId="{8E3D0C07-4164-4291-8668-4C4E62342B2F}" type="presParOf" srcId="{F7C033AA-CB38-4428-97BB-4B1D4EABADFC}" destId="{9A665EEE-0726-4831-B8F7-FDBE92B7A649}" srcOrd="19" destOrd="0" presId="urn:microsoft.com/office/officeart/2005/8/layout/cycle8"/>
    <dgm:cxn modelId="{15EE20A6-CEE2-4C3E-B1EB-F60F1993EEC1}" type="presParOf" srcId="{F7C033AA-CB38-4428-97BB-4B1D4EABADFC}" destId="{2CE21298-0F25-404A-8257-079E32914F04}" srcOrd="20" destOrd="0" presId="urn:microsoft.com/office/officeart/2005/8/layout/cycle8"/>
    <dgm:cxn modelId="{A32595F8-A346-41F4-ADBC-929D6B89C487}" type="presParOf" srcId="{F7C033AA-CB38-4428-97BB-4B1D4EABADFC}" destId="{E9AAE209-2544-4C44-B4B0-FE8BBEBCC336}" srcOrd="21" destOrd="0" presId="urn:microsoft.com/office/officeart/2005/8/layout/cycle8"/>
    <dgm:cxn modelId="{C10CCEFF-DB20-46D8-9449-EF957796198C}" type="presParOf" srcId="{F7C033AA-CB38-4428-97BB-4B1D4EABADFC}" destId="{240C00E6-EA1A-44F3-8F31-A2F3F116B7A5}" srcOrd="22" destOrd="0" presId="urn:microsoft.com/office/officeart/2005/8/layout/cycle8"/>
    <dgm:cxn modelId="{0D7B000A-6767-47D3-AF54-FE1EA3D5E63C}" type="presParOf" srcId="{F7C033AA-CB38-4428-97BB-4B1D4EABADFC}" destId="{376BA6EA-7F3F-4ED3-BAAF-9BD33243D39F}" srcOrd="23" destOrd="0" presId="urn:microsoft.com/office/officeart/2005/8/layout/cycle8"/>
    <dgm:cxn modelId="{58F008BA-7DB9-4147-B9CB-E96426A47B86}" type="presParOf" srcId="{F7C033AA-CB38-4428-97BB-4B1D4EABADFC}" destId="{5EC1D541-E9D3-4C9B-90E7-F4DBE0518644}" srcOrd="24" destOrd="0" presId="urn:microsoft.com/office/officeart/2005/8/layout/cycle8"/>
    <dgm:cxn modelId="{EAB3AA98-6E87-4107-B25E-6B45F896BF6B}" type="presParOf" srcId="{F7C033AA-CB38-4428-97BB-4B1D4EABADFC}" destId="{997D3FB5-9438-40D2-85EF-E6B3B3F6BDD4}" srcOrd="25" destOrd="0" presId="urn:microsoft.com/office/officeart/2005/8/layout/cycle8"/>
    <dgm:cxn modelId="{0DDDB304-92C9-444B-BDF8-191D1E66A0C6}" type="presParOf" srcId="{F7C033AA-CB38-4428-97BB-4B1D4EABADFC}" destId="{E56E10B8-FBB5-4287-AF6A-82814C3A4315}" srcOrd="26" destOrd="0" presId="urn:microsoft.com/office/officeart/2005/8/layout/cycle8"/>
    <dgm:cxn modelId="{BC3A7224-7C14-4550-B1D3-B178FFC42BCE}" type="presParOf" srcId="{F7C033AA-CB38-4428-97BB-4B1D4EABADFC}" destId="{1CC06AB7-A319-49F7-866A-85A3A7A0330C}" srcOrd="27" destOrd="0" presId="urn:microsoft.com/office/officeart/2005/8/layout/cycle8"/>
    <dgm:cxn modelId="{63169F53-87EA-4408-BCC1-934D975537D0}" type="presParOf" srcId="{F7C033AA-CB38-4428-97BB-4B1D4EABADFC}" destId="{2B043695-2009-47DA-83DE-5EB972CA78AA}" srcOrd="28" destOrd="0" presId="urn:microsoft.com/office/officeart/2005/8/layout/cycle8"/>
    <dgm:cxn modelId="{71ACB0FA-B103-43EB-9175-0F06DDD7124D}" type="presParOf" srcId="{F7C033AA-CB38-4428-97BB-4B1D4EABADFC}" destId="{474DD3EF-AE0E-4482-ADEB-078536D15C1F}" srcOrd="29" destOrd="0" presId="urn:microsoft.com/office/officeart/2005/8/layout/cycle8"/>
    <dgm:cxn modelId="{13DA096E-D8F4-487E-B5FF-8FF568D51950}" type="presParOf" srcId="{F7C033AA-CB38-4428-97BB-4B1D4EABADFC}" destId="{CACE2408-5C98-410C-9511-B5FDCA8BA753}" srcOrd="30" destOrd="0" presId="urn:microsoft.com/office/officeart/2005/8/layout/cycle8"/>
    <dgm:cxn modelId="{132D9442-5330-4CA6-A73B-E98112568F0A}" type="presParOf" srcId="{F7C033AA-CB38-4428-97BB-4B1D4EABADFC}" destId="{B0A49762-6C78-40AA-83B2-33E21E4B62AD}" srcOrd="31" destOrd="0" presId="urn:microsoft.com/office/officeart/2005/8/layout/cycle8"/>
    <dgm:cxn modelId="{E7AFC543-809E-4995-8794-C003401135FE}" type="presParOf" srcId="{F7C033AA-CB38-4428-97BB-4B1D4EABADFC}" destId="{7CFD5789-19A6-48D6-A8B2-241875F525C7}" srcOrd="32" destOrd="0" presId="urn:microsoft.com/office/officeart/2005/8/layout/cycle8"/>
    <dgm:cxn modelId="{82054341-1834-4B9D-AD1D-26D2B597BF8C}" type="presParOf" srcId="{F7C033AA-CB38-4428-97BB-4B1D4EABADFC}" destId="{F40ED3CD-9116-46B7-BF8F-0B54D1CA9576}" srcOrd="33" destOrd="0" presId="urn:microsoft.com/office/officeart/2005/8/layout/cycle8"/>
    <dgm:cxn modelId="{8A7326A3-7B0B-4F17-BEDA-DA160D771E2B}" type="presParOf" srcId="{F7C033AA-CB38-4428-97BB-4B1D4EABADFC}" destId="{5E70CF9D-AA67-4825-8725-A86489855D04}" srcOrd="3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4314" tIns="47157" rIns="94314" bIns="47157" rtlCol="0"/>
          <a:lstStyle>
            <a:lvl1pPr algn="l">
              <a:defRPr sz="1200"/>
            </a:lvl1pPr>
          </a:lstStyle>
          <a:p>
            <a:endParaRPr lang="en-GB"/>
          </a:p>
        </p:txBody>
      </p:sp>
      <p:sp>
        <p:nvSpPr>
          <p:cNvPr id="3" name="Date Placeholder 2"/>
          <p:cNvSpPr>
            <a:spLocks noGrp="1"/>
          </p:cNvSpPr>
          <p:nvPr>
            <p:ph type="dt" sz="quarter" idx="1"/>
          </p:nvPr>
        </p:nvSpPr>
        <p:spPr>
          <a:xfrm>
            <a:off x="4021294" y="0"/>
            <a:ext cx="3076363" cy="513508"/>
          </a:xfrm>
          <a:prstGeom prst="rect">
            <a:avLst/>
          </a:prstGeom>
        </p:spPr>
        <p:txBody>
          <a:bodyPr vert="horz" lIns="94314" tIns="47157" rIns="94314" bIns="47157" rtlCol="0"/>
          <a:lstStyle>
            <a:lvl1pPr algn="r">
              <a:defRPr sz="1200"/>
            </a:lvl1pPr>
          </a:lstStyle>
          <a:p>
            <a:fld id="{5831969A-47E7-4E02-A81F-5A20AA427325}" type="datetimeFigureOut">
              <a:rPr lang="en-GB" smtClean="0"/>
              <a:t>25/11/2016</a:t>
            </a:fld>
            <a:endParaRPr lang="en-GB"/>
          </a:p>
        </p:txBody>
      </p:sp>
      <p:sp>
        <p:nvSpPr>
          <p:cNvPr id="4" name="Footer Placeholder 3"/>
          <p:cNvSpPr>
            <a:spLocks noGrp="1"/>
          </p:cNvSpPr>
          <p:nvPr>
            <p:ph type="ftr" sz="quarter" idx="2"/>
          </p:nvPr>
        </p:nvSpPr>
        <p:spPr>
          <a:xfrm>
            <a:off x="0" y="9721108"/>
            <a:ext cx="3076363" cy="513507"/>
          </a:xfrm>
          <a:prstGeom prst="rect">
            <a:avLst/>
          </a:prstGeom>
        </p:spPr>
        <p:txBody>
          <a:bodyPr vert="horz" lIns="94314" tIns="47157" rIns="94314" bIns="47157" rtlCol="0" anchor="b"/>
          <a:lstStyle>
            <a:lvl1pPr algn="l">
              <a:defRPr sz="1200"/>
            </a:lvl1pPr>
          </a:lstStyle>
          <a:p>
            <a:endParaRPr lang="en-GB"/>
          </a:p>
        </p:txBody>
      </p:sp>
    </p:spTree>
    <p:extLst>
      <p:ext uri="{BB962C8B-B14F-4D97-AF65-F5344CB8AC3E}">
        <p14:creationId xmlns:p14="http://schemas.microsoft.com/office/powerpoint/2010/main" val="28813644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323975" y="769938"/>
            <a:ext cx="4446588" cy="3335337"/>
          </a:xfrm>
          <a:prstGeom prst="rect">
            <a:avLst/>
          </a:prstGeom>
          <a:noFill/>
          <a:ln w="12700">
            <a:solidFill>
              <a:prstClr val="black"/>
            </a:solidFill>
          </a:ln>
        </p:spPr>
        <p:txBody>
          <a:bodyPr vert="horz" lIns="94314" tIns="47157" rIns="94314" bIns="47157" rtlCol="0" anchor="ctr"/>
          <a:lstStyle/>
          <a:p>
            <a:endParaRPr lang="en-GB"/>
          </a:p>
        </p:txBody>
      </p:sp>
      <p:sp>
        <p:nvSpPr>
          <p:cNvPr id="5" name="Notes Placeholder 4"/>
          <p:cNvSpPr>
            <a:spLocks noGrp="1"/>
          </p:cNvSpPr>
          <p:nvPr>
            <p:ph type="body" sz="quarter" idx="3"/>
          </p:nvPr>
        </p:nvSpPr>
        <p:spPr>
          <a:xfrm>
            <a:off x="575832" y="4387770"/>
            <a:ext cx="5955524" cy="5023847"/>
          </a:xfrm>
          <a:prstGeom prst="rect">
            <a:avLst/>
          </a:prstGeom>
        </p:spPr>
        <p:txBody>
          <a:bodyPr vert="horz" lIns="94314" tIns="47157" rIns="94314" bIns="47157"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Slide Number Placeholder 6"/>
          <p:cNvSpPr>
            <a:spLocks noGrp="1"/>
          </p:cNvSpPr>
          <p:nvPr>
            <p:ph type="sldNum" sz="quarter" idx="5"/>
          </p:nvPr>
        </p:nvSpPr>
        <p:spPr>
          <a:xfrm>
            <a:off x="6144840" y="244037"/>
            <a:ext cx="954461" cy="281899"/>
          </a:xfrm>
          <a:prstGeom prst="rect">
            <a:avLst/>
          </a:prstGeom>
        </p:spPr>
        <p:txBody>
          <a:bodyPr vert="horz" lIns="94314" tIns="47157" rIns="94314" bIns="47157" rtlCol="0" anchor="ctr"/>
          <a:lstStyle>
            <a:lvl1pPr algn="l">
              <a:defRPr sz="1100">
                <a:solidFill>
                  <a:schemeClr val="tx1">
                    <a:lumMod val="75000"/>
                    <a:lumOff val="25000"/>
                  </a:schemeClr>
                </a:solidFill>
                <a:latin typeface="Arial" panose="020B0604020202020204" pitchFamily="34" charset="0"/>
                <a:cs typeface="Arial" panose="020B0604020202020204" pitchFamily="34" charset="0"/>
              </a:defRPr>
            </a:lvl1pPr>
          </a:lstStyle>
          <a:p>
            <a:fld id="{4850BFFB-953F-4021-90D1-C2BD514B9A3F}" type="slidenum">
              <a:rPr lang="en-GB" smtClean="0"/>
              <a:pPr/>
              <a:t>‹#›</a:t>
            </a:fld>
            <a:endParaRPr lang="en-GB" dirty="0"/>
          </a:p>
        </p:txBody>
      </p:sp>
      <p:sp>
        <p:nvSpPr>
          <p:cNvPr id="9" name="TextBox 8"/>
          <p:cNvSpPr txBox="1"/>
          <p:nvPr/>
        </p:nvSpPr>
        <p:spPr>
          <a:xfrm>
            <a:off x="575832" y="250379"/>
            <a:ext cx="3904911" cy="269210"/>
          </a:xfrm>
          <a:prstGeom prst="rect">
            <a:avLst/>
          </a:prstGeom>
          <a:noFill/>
        </p:spPr>
        <p:txBody>
          <a:bodyPr wrap="none" lIns="94314" tIns="47157" rIns="94314" bIns="47157" rtlCol="0">
            <a:spAutoFit/>
          </a:bodyPr>
          <a:lstStyle/>
          <a:p>
            <a:r>
              <a:rPr lang="en-GB" sz="1100" b="1" dirty="0" smtClean="0">
                <a:solidFill>
                  <a:schemeClr val="tx1">
                    <a:lumMod val="75000"/>
                    <a:lumOff val="25000"/>
                  </a:schemeClr>
                </a:solidFill>
                <a:latin typeface="Arial" panose="020B0604020202020204" pitchFamily="34" charset="0"/>
                <a:cs typeface="Arial" panose="020B0604020202020204" pitchFamily="34" charset="0"/>
              </a:rPr>
              <a:t>The difference technology can make </a:t>
            </a:r>
            <a:r>
              <a:rPr lang="en-GB" sz="1100" dirty="0" smtClean="0">
                <a:solidFill>
                  <a:schemeClr val="tx1">
                    <a:lumMod val="75000"/>
                    <a:lumOff val="25000"/>
                  </a:schemeClr>
                </a:solidFill>
                <a:latin typeface="Arial" panose="020B0604020202020204" pitchFamily="34" charset="0"/>
                <a:cs typeface="Arial" panose="020B0604020202020204" pitchFamily="34" charset="0"/>
              </a:rPr>
              <a:t>– Facilitator notes</a:t>
            </a:r>
            <a:endParaRPr lang="en-GB" sz="11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0" name="TextBox 9"/>
          <p:cNvSpPr txBox="1"/>
          <p:nvPr/>
        </p:nvSpPr>
        <p:spPr>
          <a:xfrm>
            <a:off x="5616336" y="250383"/>
            <a:ext cx="654714" cy="269204"/>
          </a:xfrm>
          <a:prstGeom prst="rect">
            <a:avLst/>
          </a:prstGeom>
          <a:noFill/>
        </p:spPr>
        <p:txBody>
          <a:bodyPr wrap="square" lIns="94314" tIns="47157" rIns="94314" bIns="47157" rtlCol="0">
            <a:spAutoFit/>
          </a:bodyPr>
          <a:lstStyle/>
          <a:p>
            <a:pPr algn="r"/>
            <a:r>
              <a:rPr lang="en-GB" sz="1100" b="1" dirty="0" smtClean="0">
                <a:solidFill>
                  <a:schemeClr val="tx1">
                    <a:lumMod val="75000"/>
                    <a:lumOff val="25000"/>
                  </a:schemeClr>
                </a:solidFill>
                <a:latin typeface="Arial" panose="020B0604020202020204" pitchFamily="34" charset="0"/>
                <a:cs typeface="Arial" panose="020B0604020202020204" pitchFamily="34" charset="0"/>
              </a:rPr>
              <a:t>Slide:</a:t>
            </a:r>
            <a:endParaRPr lang="en-GB" sz="1100" b="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2" name="TDTCM Logo" descr="TDTCM Logo and Pattern.eps"/>
          <p:cNvPicPr>
            <a:picLocks noChangeAspect="1"/>
          </p:cNvPicPr>
          <p:nvPr/>
        </p:nvPicPr>
        <p:blipFill rotWithShape="1">
          <a:blip r:embed="rId2">
            <a:extLst>
              <a:ext uri="{28A0092B-C50C-407E-A947-70E740481C1C}">
                <a14:useLocalDpi xmlns:a14="http://schemas.microsoft.com/office/drawing/2010/main" val="0"/>
              </a:ext>
            </a:extLst>
          </a:blip>
          <a:srcRect l="36144" r="36127"/>
          <a:stretch/>
        </p:blipFill>
        <p:spPr>
          <a:xfrm>
            <a:off x="3882464" y="9560248"/>
            <a:ext cx="2648892" cy="444550"/>
          </a:xfrm>
          <a:prstGeom prst="rect">
            <a:avLst/>
          </a:prstGeom>
        </p:spPr>
      </p:pic>
    </p:spTree>
    <p:extLst>
      <p:ext uri="{BB962C8B-B14F-4D97-AF65-F5344CB8AC3E}">
        <p14:creationId xmlns:p14="http://schemas.microsoft.com/office/powerpoint/2010/main" val="20592301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spcBef>
        <a:spcPts val="600"/>
      </a:spcBef>
      <a:spcAft>
        <a:spcPts val="600"/>
      </a:spcAft>
      <a:defRPr sz="10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mysugr.com/logbook/"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www.diabetespa.com/" TargetMode="External"/><Relationship Id="rId7" Type="http://schemas.openxmlformats.org/officeDocument/2006/relationships/hyperlink" Target="http://www.bemyeyes.org/" TargetMode="External"/><Relationship Id="rId2" Type="http://schemas.openxmlformats.org/officeDocument/2006/relationships/slide" Target="../slides/slide66.xml"/><Relationship Id="rId1" Type="http://schemas.openxmlformats.org/officeDocument/2006/relationships/notesMaster" Target="../notesMasters/notesMaster1.xml"/><Relationship Id="rId6" Type="http://schemas.openxmlformats.org/officeDocument/2006/relationships/hyperlink" Target="http://petralex.pro/" TargetMode="External"/><Relationship Id="rId5" Type="http://schemas.openxmlformats.org/officeDocument/2006/relationships/hyperlink" Target="http://www.nhs.uk/Tools/Pages/iphonesmoking.aspx" TargetMode="External"/><Relationship Id="rId4" Type="http://schemas.openxmlformats.org/officeDocument/2006/relationships/hyperlink" Target="http://sam-app.org.uk/" TargetMode="Externa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000" kern="1200" dirty="0" err="1" smtClean="0">
                <a:solidFill>
                  <a:schemeClr val="tx1"/>
                </a:solidFill>
                <a:effectLst/>
                <a:latin typeface="Arial" panose="020B0604020202020204" pitchFamily="34" charset="0"/>
                <a:ea typeface="+mn-ea"/>
                <a:cs typeface="Arial" panose="020B0604020202020204" pitchFamily="34" charset="0"/>
              </a:rPr>
              <a:t>Gellir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dangos</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sleid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tra</a:t>
            </a:r>
            <a:r>
              <a:rPr lang="en-GB" sz="1000" kern="1200" dirty="0" smtClean="0">
                <a:solidFill>
                  <a:schemeClr val="tx1"/>
                </a:solidFill>
                <a:effectLst/>
                <a:latin typeface="Arial" panose="020B0604020202020204" pitchFamily="34" charset="0"/>
                <a:ea typeface="+mn-ea"/>
                <a:cs typeface="Arial" panose="020B0604020202020204" pitchFamily="34" charset="0"/>
              </a:rPr>
              <a:t> bod y </a:t>
            </a:r>
            <a:r>
              <a:rPr lang="en-GB" sz="1000" kern="1200" dirty="0" err="1" smtClean="0">
                <a:solidFill>
                  <a:schemeClr val="tx1"/>
                </a:solidFill>
                <a:effectLst/>
                <a:latin typeface="Arial" panose="020B0604020202020204" pitchFamily="34" charset="0"/>
                <a:ea typeface="+mn-ea"/>
                <a:cs typeface="Arial" panose="020B0604020202020204" pitchFamily="34" charset="0"/>
              </a:rPr>
              <a:t>cyfranogwyr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cyraedd</a:t>
            </a:r>
            <a:r>
              <a:rPr lang="en-GB" sz="1000" kern="1200" dirty="0" smtClean="0">
                <a:solidFill>
                  <a:schemeClr val="tx1"/>
                </a:solidFill>
                <a:effectLst/>
                <a:latin typeface="Arial" panose="020B0604020202020204" pitchFamily="34" charset="0"/>
                <a:ea typeface="+mn-ea"/>
                <a:cs typeface="Arial" panose="020B0604020202020204" pitchFamily="34" charset="0"/>
              </a:rPr>
              <a:t>.</a:t>
            </a:r>
            <a:endParaRPr lang="en-GB" dirty="0" smtClean="0"/>
          </a:p>
        </p:txBody>
      </p:sp>
      <p:sp>
        <p:nvSpPr>
          <p:cNvPr id="4" name="Slide Number Placeholder 3"/>
          <p:cNvSpPr>
            <a:spLocks noGrp="1"/>
          </p:cNvSpPr>
          <p:nvPr>
            <p:ph type="sldNum" sz="quarter" idx="10"/>
          </p:nvPr>
        </p:nvSpPr>
        <p:spPr/>
        <p:txBody>
          <a:bodyPr/>
          <a:lstStyle/>
          <a:p>
            <a:fld id="{4850BFFB-953F-4021-90D1-C2BD514B9A3F}" type="slidenum">
              <a:rPr lang="en-GB" smtClean="0"/>
              <a:pPr/>
              <a:t>1</a:t>
            </a:fld>
            <a:endParaRPr lang="en-GB"/>
          </a:p>
        </p:txBody>
      </p:sp>
      <p:sp>
        <p:nvSpPr>
          <p:cNvPr id="46" name="Slide Image Placeholder 45"/>
          <p:cNvSpPr>
            <a:spLocks noGrp="1" noRot="1" noChangeAspect="1"/>
          </p:cNvSpPr>
          <p:nvPr>
            <p:ph type="sldImg"/>
          </p:nvPr>
        </p:nvSpPr>
        <p:spPr/>
      </p:sp>
    </p:spTree>
    <p:extLst>
      <p:ext uri="{BB962C8B-B14F-4D97-AF65-F5344CB8AC3E}">
        <p14:creationId xmlns:p14="http://schemas.microsoft.com/office/powerpoint/2010/main" val="1357895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err="1" smtClean="0"/>
              <a:t>Mae’r</a:t>
            </a:r>
            <a:r>
              <a:rPr lang="en-GB" dirty="0" smtClean="0"/>
              <a:t> </a:t>
            </a:r>
            <a:r>
              <a:rPr lang="en-GB" dirty="0" err="1" smtClean="0"/>
              <a:t>sleid</a:t>
            </a:r>
            <a:r>
              <a:rPr lang="en-GB" dirty="0" smtClean="0"/>
              <a:t> </a:t>
            </a:r>
            <a:r>
              <a:rPr lang="en-GB" dirty="0" err="1" smtClean="0"/>
              <a:t>wedi</a:t>
            </a:r>
            <a:r>
              <a:rPr lang="en-GB" dirty="0" smtClean="0"/>
              <a:t> </a:t>
            </a:r>
            <a:r>
              <a:rPr lang="en-GB" dirty="0" err="1" smtClean="0"/>
              <a:t>ei</a:t>
            </a:r>
            <a:r>
              <a:rPr lang="en-GB" dirty="0" smtClean="0"/>
              <a:t> </a:t>
            </a:r>
            <a:r>
              <a:rPr lang="en-GB" dirty="0" err="1" smtClean="0"/>
              <a:t>animeiddio</a:t>
            </a:r>
            <a:r>
              <a:rPr lang="en-GB" dirty="0" smtClean="0"/>
              <a:t> </a:t>
            </a:r>
            <a:r>
              <a:rPr lang="en-GB" dirty="0" err="1" smtClean="0"/>
              <a:t>gyda</a:t>
            </a:r>
            <a:r>
              <a:rPr lang="en-GB" dirty="0" smtClean="0"/>
              <a:t> </a:t>
            </a:r>
            <a:r>
              <a:rPr lang="en-GB" dirty="0" err="1" smtClean="0"/>
              <a:t>siartau</a:t>
            </a:r>
            <a:r>
              <a:rPr lang="en-GB" dirty="0" smtClean="0"/>
              <a:t> </a:t>
            </a:r>
            <a:r>
              <a:rPr lang="en-GB" dirty="0" err="1" smtClean="0"/>
              <a:t>gwahanol</a:t>
            </a:r>
            <a:r>
              <a:rPr lang="en-GB" dirty="0" smtClean="0"/>
              <a:t>.</a:t>
            </a:r>
          </a:p>
          <a:p>
            <a:pPr eaLnBrk="1" hangingPunct="1">
              <a:spcBef>
                <a:spcPct val="0"/>
              </a:spcBef>
            </a:pPr>
            <a:endParaRPr lang="en-GB" dirty="0" smtClean="0"/>
          </a:p>
          <a:p>
            <a:r>
              <a:rPr lang="cy-GB" sz="1000" kern="1200" dirty="0" smtClean="0">
                <a:solidFill>
                  <a:schemeClr val="tx1"/>
                </a:solidFill>
                <a:effectLst/>
                <a:latin typeface="Arial" panose="020B0604020202020204" pitchFamily="34" charset="0"/>
                <a:ea typeface="+mn-ea"/>
                <a:cs typeface="Arial" panose="020B0604020202020204" pitchFamily="34" charset="0"/>
              </a:rPr>
              <a:t>Wrth i</a:t>
            </a:r>
            <a:r>
              <a:rPr lang="cy-GB" sz="1000" kern="1200" baseline="0" dirty="0" smtClean="0">
                <a:solidFill>
                  <a:schemeClr val="tx1"/>
                </a:solidFill>
                <a:effectLst/>
                <a:latin typeface="Arial" panose="020B0604020202020204" pitchFamily="34" charset="0"/>
                <a:ea typeface="+mn-ea"/>
                <a:cs typeface="Arial" panose="020B0604020202020204" pitchFamily="34" charset="0"/>
              </a:rPr>
              <a:t> </a:t>
            </a:r>
            <a:r>
              <a:rPr lang="cy-GB" sz="1000" kern="1200" dirty="0" smtClean="0">
                <a:solidFill>
                  <a:schemeClr val="tx1"/>
                </a:solidFill>
                <a:effectLst/>
                <a:latin typeface="Arial" panose="020B0604020202020204" pitchFamily="34" charset="0"/>
                <a:ea typeface="+mn-ea"/>
                <a:cs typeface="Arial" panose="020B0604020202020204" pitchFamily="34" charset="0"/>
              </a:rPr>
              <a:t>boblogaeth Cymru heneiddio, bydd cynnydd</a:t>
            </a:r>
            <a:r>
              <a:rPr lang="cy-GB" sz="1000" kern="1200" baseline="0" dirty="0" smtClean="0">
                <a:solidFill>
                  <a:schemeClr val="tx1"/>
                </a:solidFill>
                <a:effectLst/>
                <a:latin typeface="Arial" panose="020B0604020202020204" pitchFamily="34" charset="0"/>
                <a:ea typeface="+mn-ea"/>
                <a:cs typeface="Arial" panose="020B0604020202020204" pitchFamily="34" charset="0"/>
              </a:rPr>
              <a:t> mewn</a:t>
            </a:r>
            <a:r>
              <a:rPr lang="cy-GB" sz="1000" kern="1200" dirty="0" smtClean="0">
                <a:solidFill>
                  <a:schemeClr val="tx1"/>
                </a:solidFill>
                <a:effectLst/>
                <a:latin typeface="Arial" panose="020B0604020202020204" pitchFamily="34" charset="0"/>
                <a:ea typeface="+mn-ea"/>
                <a:cs typeface="Arial" panose="020B0604020202020204" pitchFamily="34" charset="0"/>
              </a:rPr>
              <a:t> afiechydon cronig a hirdymor,</a:t>
            </a:r>
            <a:r>
              <a:rPr lang="cy-GB" sz="1000" kern="1200" baseline="0" dirty="0" smtClean="0">
                <a:solidFill>
                  <a:schemeClr val="tx1"/>
                </a:solidFill>
                <a:effectLst/>
                <a:latin typeface="Arial" panose="020B0604020202020204" pitchFamily="34" charset="0"/>
                <a:ea typeface="+mn-ea"/>
                <a:cs typeface="Arial" panose="020B0604020202020204" pitchFamily="34" charset="0"/>
              </a:rPr>
              <a:t> yn cynnwys </a:t>
            </a:r>
            <a:r>
              <a:rPr lang="cy-GB" sz="1000" kern="1200" dirty="0" smtClean="0">
                <a:solidFill>
                  <a:schemeClr val="tx1"/>
                </a:solidFill>
                <a:effectLst/>
                <a:latin typeface="Arial" panose="020B0604020202020204" pitchFamily="34" charset="0"/>
                <a:ea typeface="+mn-ea"/>
                <a:cs typeface="Arial" panose="020B0604020202020204" pitchFamily="34" charset="0"/>
              </a:rPr>
              <a:t>dementia</a:t>
            </a:r>
            <a:r>
              <a:rPr lang="cy-GB" sz="1000" kern="1200" baseline="0" dirty="0" smtClean="0">
                <a:solidFill>
                  <a:schemeClr val="tx1"/>
                </a:solidFill>
                <a:effectLst/>
                <a:latin typeface="Arial" panose="020B0604020202020204" pitchFamily="34" charset="0"/>
                <a:ea typeface="+mn-ea"/>
                <a:cs typeface="Arial" panose="020B0604020202020204" pitchFamily="34" charset="0"/>
              </a:rPr>
              <a:t>.  Yn yr un ffordd gwelir dirywiad mewn golwg a clyw wrth i bobl heneiddio. Golyga hyn nad yw pobl mor annibynnol ag y dymunent fod a gall amharu ar ansawdd bywyd. Yr her yw adnabod  beth yw’r materion i bobl.</a:t>
            </a:r>
          </a:p>
          <a:p>
            <a:endParaRPr lang="cy-GB" sz="1000" kern="1200" baseline="0" dirty="0" smtClean="0">
              <a:solidFill>
                <a:schemeClr val="tx1"/>
              </a:solidFill>
              <a:effectLst/>
              <a:latin typeface="Arial" panose="020B0604020202020204" pitchFamily="34" charset="0"/>
              <a:ea typeface="+mn-ea"/>
              <a:cs typeface="Arial" panose="020B0604020202020204" pitchFamily="34" charset="0"/>
            </a:endParaRPr>
          </a:p>
          <a:p>
            <a:endParaRPr lang="en-GB" dirty="0" smtClean="0"/>
          </a:p>
        </p:txBody>
      </p:sp>
      <p:sp>
        <p:nvSpPr>
          <p:cNvPr id="4" name="Slide Number Placeholder 3"/>
          <p:cNvSpPr>
            <a:spLocks noGrp="1"/>
          </p:cNvSpPr>
          <p:nvPr>
            <p:ph type="sldNum" sz="quarter" idx="10"/>
          </p:nvPr>
        </p:nvSpPr>
        <p:spPr/>
        <p:txBody>
          <a:bodyPr/>
          <a:lstStyle/>
          <a:p>
            <a:fld id="{4850BFFB-953F-4021-90D1-C2BD514B9A3F}" type="slidenum">
              <a:rPr lang="en-GB" smtClean="0"/>
              <a:pPr/>
              <a:t>10</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2888483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7" name="Notes Placeholder 2"/>
          <p:cNvSpPr>
            <a:spLocks noGrp="1"/>
          </p:cNvSpPr>
          <p:nvPr>
            <p:ph type="body" idx="1"/>
          </p:nvPr>
        </p:nvSpPr>
        <p:spPr/>
        <p:txBody>
          <a:bodyPr/>
          <a:lstStyle/>
          <a:p>
            <a:pPr eaLnBrk="1" hangingPunct="1">
              <a:spcBef>
                <a:spcPct val="0"/>
              </a:spcBef>
            </a:pPr>
            <a:r>
              <a:rPr lang="en-GB" dirty="0" err="1" smtClean="0"/>
              <a:t>Mae’r</a:t>
            </a:r>
            <a:r>
              <a:rPr lang="en-GB" dirty="0" smtClean="0"/>
              <a:t> </a:t>
            </a:r>
            <a:r>
              <a:rPr lang="en-GB" dirty="0" err="1" smtClean="0"/>
              <a:t>Gweithgareddau</a:t>
            </a:r>
            <a:r>
              <a:rPr lang="en-GB" dirty="0" smtClean="0"/>
              <a:t> </a:t>
            </a:r>
            <a:r>
              <a:rPr lang="en-GB" dirty="0" err="1" smtClean="0"/>
              <a:t>Bywyd</a:t>
            </a:r>
            <a:r>
              <a:rPr lang="en-GB" dirty="0" smtClean="0"/>
              <a:t> Bob </a:t>
            </a:r>
            <a:r>
              <a:rPr lang="en-GB" dirty="0" err="1" smtClean="0"/>
              <a:t>Dydd</a:t>
            </a:r>
            <a:r>
              <a:rPr lang="en-GB" dirty="0" smtClean="0"/>
              <a:t> </a:t>
            </a:r>
            <a:r>
              <a:rPr lang="en-GB" dirty="0" err="1" smtClean="0"/>
              <a:t>yn</a:t>
            </a:r>
            <a:r>
              <a:rPr lang="en-GB" dirty="0" smtClean="0"/>
              <a:t> </a:t>
            </a:r>
            <a:r>
              <a:rPr lang="en-GB" dirty="0" err="1" smtClean="0"/>
              <a:t>nodi</a:t>
            </a:r>
            <a:r>
              <a:rPr lang="en-GB" dirty="0" smtClean="0"/>
              <a:t> </a:t>
            </a:r>
            <a:r>
              <a:rPr lang="en-GB" dirty="0" err="1" smtClean="0"/>
              <a:t>gweithgaredd</a:t>
            </a:r>
            <a:r>
              <a:rPr lang="en-GB" dirty="0" smtClean="0"/>
              <a:t> </a:t>
            </a:r>
            <a:r>
              <a:rPr lang="en-GB" dirty="0" err="1" smtClean="0"/>
              <a:t>sylfaenol</a:t>
            </a:r>
            <a:r>
              <a:rPr lang="en-GB" dirty="0" smtClean="0"/>
              <a:t> </a:t>
            </a:r>
            <a:r>
              <a:rPr lang="en-GB" dirty="0" err="1" smtClean="0"/>
              <a:t>yn</a:t>
            </a:r>
            <a:r>
              <a:rPr lang="en-GB" dirty="0" smtClean="0"/>
              <a:t> </a:t>
            </a:r>
            <a:r>
              <a:rPr lang="en-GB" dirty="0" err="1" smtClean="0"/>
              <a:t>ein</a:t>
            </a:r>
            <a:r>
              <a:rPr lang="en-GB" dirty="0" smtClean="0"/>
              <a:t> </a:t>
            </a:r>
            <a:r>
              <a:rPr lang="en-GB" dirty="0" err="1" smtClean="0"/>
              <a:t>bywydau</a:t>
            </a:r>
            <a:r>
              <a:rPr lang="en-GB" dirty="0" smtClean="0"/>
              <a:t> bob </a:t>
            </a:r>
            <a:r>
              <a:rPr lang="en-GB" dirty="0" err="1" smtClean="0"/>
              <a:t>dydd</a:t>
            </a:r>
            <a:r>
              <a:rPr lang="en-GB" dirty="0" smtClean="0"/>
              <a:t>.</a:t>
            </a:r>
          </a:p>
          <a:p>
            <a:pPr eaLnBrk="1" hangingPunct="1">
              <a:spcBef>
                <a:spcPct val="0"/>
              </a:spcBef>
            </a:pPr>
            <a:endParaRPr lang="en-GB" dirty="0" smtClean="0"/>
          </a:p>
          <a:p>
            <a:pPr eaLnBrk="1" hangingPunct="1">
              <a:spcBef>
                <a:spcPct val="0"/>
              </a:spcBef>
            </a:pPr>
            <a:r>
              <a:rPr lang="en-GB" dirty="0" smtClean="0"/>
              <a:t>Mae </a:t>
            </a:r>
            <a:r>
              <a:rPr lang="en-GB" dirty="0" err="1" smtClean="0"/>
              <a:t>llawer</a:t>
            </a:r>
            <a:r>
              <a:rPr lang="en-GB" dirty="0" smtClean="0"/>
              <a:t> o </a:t>
            </a:r>
            <a:r>
              <a:rPr lang="en-GB" dirty="0" err="1" smtClean="0"/>
              <a:t>unigolion</a:t>
            </a:r>
            <a:r>
              <a:rPr lang="en-GB" dirty="0" smtClean="0"/>
              <a:t> </a:t>
            </a:r>
            <a:r>
              <a:rPr lang="en-GB" dirty="0" err="1" smtClean="0"/>
              <a:t>angen</a:t>
            </a:r>
            <a:r>
              <a:rPr lang="en-GB" dirty="0" smtClean="0"/>
              <a:t> </a:t>
            </a:r>
            <a:r>
              <a:rPr lang="en-GB" dirty="0" err="1" smtClean="0"/>
              <a:t>cymorth</a:t>
            </a:r>
            <a:r>
              <a:rPr lang="en-GB" dirty="0" smtClean="0"/>
              <a:t> a </a:t>
            </a:r>
            <a:r>
              <a:rPr lang="en-GB" dirty="0" err="1" smtClean="0"/>
              <a:t>chefnogaeth</a:t>
            </a:r>
            <a:r>
              <a:rPr lang="en-GB" dirty="0" smtClean="0"/>
              <a:t> </a:t>
            </a:r>
            <a:r>
              <a:rPr lang="en-GB" dirty="0" err="1" smtClean="0"/>
              <a:t>gyda’r</a:t>
            </a:r>
            <a:r>
              <a:rPr lang="en-GB" dirty="0" smtClean="0"/>
              <a:t> </a:t>
            </a:r>
            <a:r>
              <a:rPr lang="en-GB" dirty="0" err="1" smtClean="0"/>
              <a:t>gweithgareddau</a:t>
            </a:r>
            <a:r>
              <a:rPr lang="en-GB" dirty="0" smtClean="0"/>
              <a:t> </a:t>
            </a:r>
            <a:r>
              <a:rPr lang="en-GB" dirty="0" err="1" smtClean="0"/>
              <a:t>yma</a:t>
            </a:r>
            <a:r>
              <a:rPr lang="en-GB" dirty="0" smtClean="0"/>
              <a:t> </a:t>
            </a:r>
            <a:r>
              <a:rPr lang="en-GB" dirty="0" err="1" smtClean="0"/>
              <a:t>wrth</a:t>
            </a:r>
            <a:r>
              <a:rPr lang="en-GB" dirty="0" smtClean="0"/>
              <a:t> </a:t>
            </a:r>
            <a:r>
              <a:rPr lang="en-GB" dirty="0" err="1" smtClean="0"/>
              <a:t>fyw</a:t>
            </a:r>
            <a:r>
              <a:rPr lang="en-GB" dirty="0" smtClean="0"/>
              <a:t> </a:t>
            </a:r>
            <a:r>
              <a:rPr lang="en-GB" dirty="0" err="1" smtClean="0"/>
              <a:t>gartref</a:t>
            </a:r>
            <a:r>
              <a:rPr lang="en-GB" dirty="0" smtClean="0"/>
              <a:t> </a:t>
            </a:r>
            <a:r>
              <a:rPr lang="en-GB" dirty="0" err="1" smtClean="0"/>
              <a:t>neu</a:t>
            </a:r>
            <a:r>
              <a:rPr lang="en-GB" dirty="0" smtClean="0"/>
              <a:t> </a:t>
            </a:r>
            <a:r>
              <a:rPr lang="en-GB" dirty="0" err="1" smtClean="0"/>
              <a:t>mewn</a:t>
            </a:r>
            <a:r>
              <a:rPr lang="en-GB" dirty="0" smtClean="0"/>
              <a:t> </a:t>
            </a:r>
            <a:r>
              <a:rPr lang="en-GB" dirty="0" err="1" smtClean="0"/>
              <a:t>cartref</a:t>
            </a:r>
            <a:r>
              <a:rPr lang="en-GB" dirty="0" smtClean="0"/>
              <a:t> </a:t>
            </a:r>
            <a:r>
              <a:rPr lang="en-GB" dirty="0" err="1" smtClean="0"/>
              <a:t>preswyl</a:t>
            </a:r>
            <a:r>
              <a:rPr lang="en-GB" dirty="0" smtClean="0"/>
              <a:t>.</a:t>
            </a:r>
          </a:p>
          <a:p>
            <a:pPr eaLnBrk="1" hangingPunct="1">
              <a:spcBef>
                <a:spcPct val="0"/>
              </a:spcBef>
            </a:pPr>
            <a:r>
              <a:rPr lang="en-GB" dirty="0" err="1" smtClean="0"/>
              <a:t>Er</a:t>
            </a:r>
            <a:r>
              <a:rPr lang="en-GB" dirty="0" smtClean="0"/>
              <a:t> </a:t>
            </a:r>
            <a:r>
              <a:rPr lang="en-GB" dirty="0" err="1" smtClean="0"/>
              <a:t>hynny</a:t>
            </a:r>
            <a:r>
              <a:rPr lang="en-GB" dirty="0" smtClean="0"/>
              <a:t>, </a:t>
            </a:r>
            <a:r>
              <a:rPr lang="en-GB" dirty="0" err="1" smtClean="0"/>
              <a:t>nid</a:t>
            </a:r>
            <a:r>
              <a:rPr lang="en-GB" dirty="0" smtClean="0"/>
              <a:t> </a:t>
            </a:r>
            <a:r>
              <a:rPr lang="en-GB" dirty="0" err="1" smtClean="0"/>
              <a:t>yw</a:t>
            </a:r>
            <a:r>
              <a:rPr lang="en-GB" dirty="0" smtClean="0"/>
              <a:t> </a:t>
            </a:r>
            <a:r>
              <a:rPr lang="en-GB" dirty="0" err="1" smtClean="0"/>
              <a:t>cefnogi</a:t>
            </a:r>
            <a:r>
              <a:rPr lang="en-GB" dirty="0" smtClean="0"/>
              <a:t> </a:t>
            </a:r>
            <a:r>
              <a:rPr lang="en-GB" dirty="0" err="1" smtClean="0"/>
              <a:t>unigolion</a:t>
            </a:r>
            <a:r>
              <a:rPr lang="en-GB" dirty="0" smtClean="0"/>
              <a:t> </a:t>
            </a:r>
            <a:r>
              <a:rPr lang="en-GB" dirty="0" err="1" smtClean="0"/>
              <a:t>i</a:t>
            </a:r>
            <a:r>
              <a:rPr lang="en-GB" dirty="0" smtClean="0"/>
              <a:t> </a:t>
            </a:r>
            <a:r>
              <a:rPr lang="en-GB" dirty="0" err="1" smtClean="0"/>
              <a:t>gyflawni</a:t>
            </a:r>
            <a:r>
              <a:rPr lang="en-GB" dirty="0" smtClean="0"/>
              <a:t> </a:t>
            </a:r>
            <a:r>
              <a:rPr lang="en-GB" dirty="0" err="1" smtClean="0"/>
              <a:t>gweithgareddau</a:t>
            </a:r>
            <a:r>
              <a:rPr lang="en-GB" dirty="0" smtClean="0"/>
              <a:t> </a:t>
            </a:r>
            <a:r>
              <a:rPr lang="en-GB" dirty="0" err="1" smtClean="0"/>
              <a:t>sylfaenol</a:t>
            </a:r>
            <a:r>
              <a:rPr lang="en-GB" dirty="0" smtClean="0"/>
              <a:t> </a:t>
            </a:r>
            <a:r>
              <a:rPr lang="en-GB" dirty="0" err="1" smtClean="0"/>
              <a:t>yn</a:t>
            </a:r>
            <a:r>
              <a:rPr lang="en-GB" dirty="0" smtClean="0"/>
              <a:t> </a:t>
            </a:r>
            <a:r>
              <a:rPr lang="en-GB" dirty="0" err="1" smtClean="0"/>
              <a:t>ddigonol</a:t>
            </a:r>
            <a:r>
              <a:rPr lang="en-GB" dirty="0" smtClean="0"/>
              <a:t> </a:t>
            </a:r>
            <a:r>
              <a:rPr lang="en-GB" dirty="0" err="1" smtClean="0"/>
              <a:t>er</a:t>
            </a:r>
            <a:r>
              <a:rPr lang="en-GB" dirty="0" smtClean="0"/>
              <a:t> </a:t>
            </a:r>
            <a:r>
              <a:rPr lang="en-GB" dirty="0" err="1" smtClean="0"/>
              <a:t>mwyn</a:t>
            </a:r>
            <a:r>
              <a:rPr lang="en-GB" dirty="0" smtClean="0"/>
              <a:t> </a:t>
            </a:r>
            <a:r>
              <a:rPr lang="en-GB" dirty="0" err="1" smtClean="0"/>
              <a:t>galluogi</a:t>
            </a:r>
            <a:r>
              <a:rPr lang="en-GB" dirty="0" smtClean="0"/>
              <a:t> a </a:t>
            </a:r>
            <a:r>
              <a:rPr lang="en-GB" dirty="0" err="1" smtClean="0"/>
              <a:t>sicrhau</a:t>
            </a:r>
            <a:r>
              <a:rPr lang="en-GB" dirty="0" smtClean="0"/>
              <a:t> </a:t>
            </a:r>
            <a:r>
              <a:rPr lang="en-GB" dirty="0" err="1" smtClean="0"/>
              <a:t>ei</a:t>
            </a:r>
            <a:r>
              <a:rPr lang="en-GB" dirty="0" smtClean="0"/>
              <a:t> </a:t>
            </a:r>
            <a:r>
              <a:rPr lang="en-GB" dirty="0" err="1" smtClean="0"/>
              <a:t>lles</a:t>
            </a:r>
            <a:r>
              <a:rPr lang="en-GB" dirty="0" smtClean="0"/>
              <a:t> ac </a:t>
            </a:r>
            <a:r>
              <a:rPr lang="en-GB" dirty="0" err="1" smtClean="0"/>
              <a:t>ansawdd</a:t>
            </a:r>
            <a:r>
              <a:rPr lang="en-GB" dirty="0" smtClean="0"/>
              <a:t> </a:t>
            </a:r>
            <a:r>
              <a:rPr lang="en-GB" dirty="0" err="1" smtClean="0"/>
              <a:t>bywyd</a:t>
            </a:r>
            <a:r>
              <a:rPr lang="en-GB" dirty="0" smtClean="0"/>
              <a:t> da. </a:t>
            </a:r>
            <a:r>
              <a:rPr lang="en-GB" dirty="0" err="1" smtClean="0"/>
              <a:t>Mae’r</a:t>
            </a:r>
            <a:r>
              <a:rPr lang="en-GB" dirty="0" smtClean="0"/>
              <a:t> </a:t>
            </a:r>
            <a:r>
              <a:rPr lang="en-GB" dirty="0" err="1" smtClean="0"/>
              <a:t>tasgau</a:t>
            </a:r>
            <a:r>
              <a:rPr lang="en-GB" dirty="0" smtClean="0"/>
              <a:t> a </a:t>
            </a:r>
            <a:r>
              <a:rPr lang="en-GB" dirty="0" err="1" smtClean="0"/>
              <a:t>nodir</a:t>
            </a:r>
            <a:r>
              <a:rPr lang="en-GB" dirty="0" smtClean="0"/>
              <a:t> </a:t>
            </a:r>
            <a:r>
              <a:rPr lang="en-GB" dirty="0" err="1" smtClean="0"/>
              <a:t>fel</a:t>
            </a:r>
            <a:r>
              <a:rPr lang="en-GB" dirty="0" smtClean="0"/>
              <a:t> </a:t>
            </a:r>
            <a:r>
              <a:rPr lang="en-GB" dirty="0" err="1" smtClean="0"/>
              <a:t>Gweithgareddau</a:t>
            </a:r>
            <a:r>
              <a:rPr lang="en-GB" dirty="0" smtClean="0"/>
              <a:t> </a:t>
            </a:r>
            <a:r>
              <a:rPr lang="en-GB" dirty="0" err="1" smtClean="0"/>
              <a:t>Bywyd</a:t>
            </a:r>
            <a:r>
              <a:rPr lang="en-GB" dirty="0" smtClean="0"/>
              <a:t> Bob </a:t>
            </a:r>
            <a:r>
              <a:rPr lang="en-GB" dirty="0" err="1" smtClean="0"/>
              <a:t>Dydd</a:t>
            </a:r>
            <a:r>
              <a:rPr lang="en-GB" dirty="0" smtClean="0"/>
              <a:t> </a:t>
            </a:r>
            <a:r>
              <a:rPr lang="en-GB" dirty="0" err="1" smtClean="0"/>
              <a:t>Allweddol</a:t>
            </a:r>
            <a:r>
              <a:rPr lang="en-GB" dirty="0" smtClean="0"/>
              <a:t> </a:t>
            </a:r>
            <a:r>
              <a:rPr lang="en-GB" dirty="0" err="1" smtClean="0"/>
              <a:t>yn</a:t>
            </a:r>
            <a:r>
              <a:rPr lang="en-GB" dirty="0" smtClean="0"/>
              <a:t> </a:t>
            </a:r>
            <a:r>
              <a:rPr lang="en-GB" dirty="0" err="1" smtClean="0"/>
              <a:t>agweddau</a:t>
            </a:r>
            <a:r>
              <a:rPr lang="en-GB" dirty="0" smtClean="0"/>
              <a:t> </a:t>
            </a:r>
            <a:r>
              <a:rPr lang="en-GB" dirty="0" err="1" smtClean="0"/>
              <a:t>pwysig</a:t>
            </a:r>
            <a:r>
              <a:rPr lang="en-GB" dirty="0" smtClean="0"/>
              <a:t> </a:t>
            </a:r>
            <a:r>
              <a:rPr lang="en-GB" dirty="0" err="1" smtClean="0"/>
              <a:t>sydd</a:t>
            </a:r>
            <a:r>
              <a:rPr lang="en-GB" dirty="0" smtClean="0"/>
              <a:t> </a:t>
            </a:r>
            <a:r>
              <a:rPr lang="en-GB" dirty="0" err="1" smtClean="0"/>
              <a:t>ynghlwm</a:t>
            </a:r>
            <a:r>
              <a:rPr lang="en-GB" dirty="0" smtClean="0"/>
              <a:t> â </a:t>
            </a:r>
            <a:r>
              <a:rPr lang="en-GB" dirty="0" err="1" smtClean="0"/>
              <a:t>byw’n</a:t>
            </a:r>
            <a:r>
              <a:rPr lang="en-GB" dirty="0" smtClean="0"/>
              <a:t> </a:t>
            </a:r>
            <a:r>
              <a:rPr lang="en-GB" dirty="0" err="1" smtClean="0"/>
              <a:t>annibynnol</a:t>
            </a:r>
            <a:r>
              <a:rPr lang="en-GB" dirty="0" smtClean="0"/>
              <a:t>. </a:t>
            </a:r>
            <a:r>
              <a:rPr lang="en-GB" dirty="0" err="1" smtClean="0"/>
              <a:t>Mae’r</a:t>
            </a:r>
            <a:r>
              <a:rPr lang="en-GB" dirty="0" smtClean="0"/>
              <a:t> </a:t>
            </a:r>
            <a:r>
              <a:rPr lang="en-GB" dirty="0" err="1" smtClean="0"/>
              <a:t>sleid</a:t>
            </a:r>
            <a:r>
              <a:rPr lang="en-GB" dirty="0" smtClean="0"/>
              <a:t> </a:t>
            </a:r>
            <a:r>
              <a:rPr lang="en-GB" dirty="0" err="1" smtClean="0"/>
              <a:t>yn</a:t>
            </a:r>
            <a:r>
              <a:rPr lang="en-GB" dirty="0" smtClean="0"/>
              <a:t> </a:t>
            </a:r>
            <a:r>
              <a:rPr lang="en-GB" dirty="0" err="1" smtClean="0"/>
              <a:t>dangos</a:t>
            </a:r>
            <a:r>
              <a:rPr lang="en-GB" dirty="0" smtClean="0"/>
              <a:t> bod </a:t>
            </a:r>
            <a:r>
              <a:rPr lang="en-GB" dirty="0" err="1" smtClean="0"/>
              <a:t>llawer</a:t>
            </a:r>
            <a:r>
              <a:rPr lang="en-GB" dirty="0" smtClean="0"/>
              <a:t> o </a:t>
            </a:r>
            <a:r>
              <a:rPr lang="en-GB" dirty="0" err="1" smtClean="0"/>
              <a:t>wahanol</a:t>
            </a:r>
            <a:r>
              <a:rPr lang="en-GB" dirty="0" smtClean="0"/>
              <a:t> </a:t>
            </a:r>
            <a:r>
              <a:rPr lang="en-GB" dirty="0" err="1" smtClean="0"/>
              <a:t>elfennau</a:t>
            </a:r>
            <a:r>
              <a:rPr lang="en-GB" dirty="0" smtClean="0"/>
              <a:t> </a:t>
            </a:r>
            <a:r>
              <a:rPr lang="en-GB" dirty="0" err="1" smtClean="0"/>
              <a:t>sy’n</a:t>
            </a:r>
            <a:r>
              <a:rPr lang="en-GB" dirty="0" smtClean="0"/>
              <a:t> </a:t>
            </a:r>
            <a:r>
              <a:rPr lang="en-GB" dirty="0" err="1" smtClean="0"/>
              <a:t>bwysig</a:t>
            </a:r>
            <a:r>
              <a:rPr lang="en-GB" dirty="0" smtClean="0"/>
              <a:t> </a:t>
            </a:r>
            <a:r>
              <a:rPr lang="en-GB" dirty="0" err="1" smtClean="0"/>
              <a:t>i</a:t>
            </a:r>
            <a:r>
              <a:rPr lang="en-GB" dirty="0" smtClean="0"/>
              <a:t> les a </a:t>
            </a:r>
            <a:r>
              <a:rPr lang="en-GB" dirty="0" err="1" smtClean="0"/>
              <a:t>safon</a:t>
            </a:r>
            <a:r>
              <a:rPr lang="en-GB" dirty="0" smtClean="0"/>
              <a:t> </a:t>
            </a:r>
            <a:r>
              <a:rPr lang="en-GB" dirty="0" err="1" smtClean="0"/>
              <a:t>byw</a:t>
            </a:r>
            <a:r>
              <a:rPr lang="en-GB" dirty="0" smtClean="0"/>
              <a:t> </a:t>
            </a:r>
            <a:r>
              <a:rPr lang="en-GB" dirty="0" err="1" smtClean="0"/>
              <a:t>unigolion</a:t>
            </a:r>
            <a:r>
              <a:rPr lang="en-GB" dirty="0" smtClean="0"/>
              <a:t>.</a:t>
            </a:r>
          </a:p>
          <a:p>
            <a:pPr eaLnBrk="1" hangingPunct="1">
              <a:spcBef>
                <a:spcPct val="0"/>
              </a:spcBef>
            </a:pPr>
            <a:endParaRPr lang="en-GB" dirty="0" smtClean="0"/>
          </a:p>
          <a:p>
            <a:pPr eaLnBrk="1" hangingPunct="1">
              <a:spcBef>
                <a:spcPct val="0"/>
              </a:spcBef>
            </a:pPr>
            <a:r>
              <a:rPr lang="en-GB" dirty="0" err="1" smtClean="0"/>
              <a:t>Bydd</a:t>
            </a:r>
            <a:r>
              <a:rPr lang="en-GB" dirty="0" smtClean="0"/>
              <a:t> </a:t>
            </a:r>
            <a:r>
              <a:rPr lang="en-GB" dirty="0" err="1" smtClean="0"/>
              <a:t>yr</a:t>
            </a:r>
            <a:r>
              <a:rPr lang="en-GB" dirty="0" smtClean="0"/>
              <a:t> </a:t>
            </a:r>
            <a:r>
              <a:rPr lang="en-GB" dirty="0" err="1" smtClean="0"/>
              <a:t>hyn</a:t>
            </a:r>
            <a:r>
              <a:rPr lang="en-GB" dirty="0" smtClean="0"/>
              <a:t> </a:t>
            </a:r>
            <a:r>
              <a:rPr lang="en-GB" dirty="0" err="1" smtClean="0"/>
              <a:t>sy’n</a:t>
            </a:r>
            <a:r>
              <a:rPr lang="en-GB" dirty="0" smtClean="0"/>
              <a:t> </a:t>
            </a:r>
            <a:r>
              <a:rPr lang="en-GB" dirty="0" err="1" smtClean="0"/>
              <a:t>bwysig</a:t>
            </a:r>
            <a:r>
              <a:rPr lang="en-GB" dirty="0" smtClean="0"/>
              <a:t> </a:t>
            </a:r>
            <a:r>
              <a:rPr lang="en-GB" dirty="0" err="1" smtClean="0"/>
              <a:t>i</a:t>
            </a:r>
            <a:r>
              <a:rPr lang="en-GB" dirty="0" smtClean="0"/>
              <a:t> </a:t>
            </a:r>
            <a:r>
              <a:rPr lang="en-GB" dirty="0" err="1" smtClean="0"/>
              <a:t>unigolion</a:t>
            </a:r>
            <a:r>
              <a:rPr lang="en-GB" dirty="0" smtClean="0"/>
              <a:t> a </a:t>
            </a:r>
            <a:r>
              <a:rPr lang="en-GB" dirty="0" err="1" smtClean="0"/>
              <a:t>theuluoedd</a:t>
            </a:r>
            <a:r>
              <a:rPr lang="en-GB" dirty="0" smtClean="0"/>
              <a:t> </a:t>
            </a:r>
            <a:r>
              <a:rPr lang="en-GB" dirty="0" err="1" smtClean="0"/>
              <a:t>yn</a:t>
            </a:r>
            <a:r>
              <a:rPr lang="en-GB" dirty="0" smtClean="0"/>
              <a:t> </a:t>
            </a:r>
            <a:r>
              <a:rPr lang="en-GB" dirty="0" err="1" smtClean="0"/>
              <a:t>wahanol</a:t>
            </a:r>
            <a:r>
              <a:rPr lang="en-GB" dirty="0" smtClean="0"/>
              <a:t>. </a:t>
            </a:r>
            <a:r>
              <a:rPr lang="en-GB" dirty="0" err="1" smtClean="0"/>
              <a:t>Bydd</a:t>
            </a:r>
            <a:r>
              <a:rPr lang="en-GB" dirty="0" smtClean="0"/>
              <a:t> </a:t>
            </a:r>
            <a:r>
              <a:rPr lang="en-GB" dirty="0" err="1" smtClean="0"/>
              <a:t>eu</a:t>
            </a:r>
            <a:r>
              <a:rPr lang="en-GB" dirty="0" smtClean="0"/>
              <a:t> </a:t>
            </a:r>
            <a:r>
              <a:rPr lang="en-GB" dirty="0" err="1" smtClean="0"/>
              <a:t>hamgylchiadau</a:t>
            </a:r>
            <a:r>
              <a:rPr lang="en-GB" dirty="0" smtClean="0"/>
              <a:t>, </a:t>
            </a:r>
            <a:r>
              <a:rPr lang="en-GB" dirty="0" err="1" smtClean="0"/>
              <a:t>cryfderau</a:t>
            </a:r>
            <a:r>
              <a:rPr lang="en-GB" dirty="0" smtClean="0"/>
              <a:t>, </a:t>
            </a:r>
            <a:r>
              <a:rPr lang="en-GB" dirty="0" err="1" smtClean="0"/>
              <a:t>galluoedd</a:t>
            </a:r>
            <a:r>
              <a:rPr lang="en-GB" dirty="0" smtClean="0"/>
              <a:t> </a:t>
            </a:r>
            <a:r>
              <a:rPr lang="en-GB" dirty="0" err="1" smtClean="0"/>
              <a:t>a’r</a:t>
            </a:r>
            <a:r>
              <a:rPr lang="en-GB" dirty="0" smtClean="0"/>
              <a:t> </a:t>
            </a:r>
            <a:r>
              <a:rPr lang="en-GB" dirty="0" err="1" smtClean="0"/>
              <a:t>canlyniadau</a:t>
            </a:r>
            <a:r>
              <a:rPr lang="en-GB" dirty="0" smtClean="0"/>
              <a:t> </a:t>
            </a:r>
            <a:r>
              <a:rPr lang="en-GB" dirty="0" err="1" smtClean="0"/>
              <a:t>maen</a:t>
            </a:r>
            <a:r>
              <a:rPr lang="en-GB" dirty="0" smtClean="0"/>
              <a:t> </a:t>
            </a:r>
            <a:r>
              <a:rPr lang="en-GB" dirty="0" err="1" smtClean="0"/>
              <a:t>nhw</a:t>
            </a:r>
            <a:r>
              <a:rPr lang="en-GB" dirty="0" smtClean="0"/>
              <a:t> </a:t>
            </a:r>
            <a:r>
              <a:rPr lang="en-GB" dirty="0" err="1" smtClean="0"/>
              <a:t>eisiau</a:t>
            </a:r>
            <a:r>
              <a:rPr lang="en-GB" dirty="0" smtClean="0"/>
              <a:t> </a:t>
            </a:r>
            <a:r>
              <a:rPr lang="en-GB" dirty="0" err="1" smtClean="0"/>
              <a:t>yn</a:t>
            </a:r>
            <a:r>
              <a:rPr lang="en-GB" dirty="0" smtClean="0"/>
              <a:t> </a:t>
            </a:r>
            <a:r>
              <a:rPr lang="en-GB" dirty="0" err="1" smtClean="0"/>
              <a:t>amrywio</a:t>
            </a:r>
            <a:r>
              <a:rPr lang="en-GB" dirty="0" smtClean="0"/>
              <a:t>. </a:t>
            </a:r>
            <a:r>
              <a:rPr lang="en-GB" dirty="0" err="1" smtClean="0"/>
              <a:t>Er</a:t>
            </a:r>
            <a:r>
              <a:rPr lang="en-GB" dirty="0" smtClean="0"/>
              <a:t> </a:t>
            </a:r>
            <a:r>
              <a:rPr lang="en-GB" dirty="0" err="1" smtClean="0"/>
              <a:t>mwyn</a:t>
            </a:r>
            <a:r>
              <a:rPr lang="en-GB" dirty="0" smtClean="0"/>
              <a:t> </a:t>
            </a:r>
            <a:r>
              <a:rPr lang="en-GB" dirty="0" err="1" smtClean="0"/>
              <a:t>sicrhau</a:t>
            </a:r>
            <a:r>
              <a:rPr lang="en-GB" dirty="0" smtClean="0"/>
              <a:t> </a:t>
            </a:r>
            <a:r>
              <a:rPr lang="en-GB" dirty="0" err="1" smtClean="0"/>
              <a:t>fod</a:t>
            </a:r>
            <a:r>
              <a:rPr lang="en-GB" dirty="0" smtClean="0"/>
              <a:t> </a:t>
            </a:r>
            <a:r>
              <a:rPr lang="en-GB" dirty="0" err="1" smtClean="0"/>
              <a:t>pobl</a:t>
            </a:r>
            <a:r>
              <a:rPr lang="en-GB" dirty="0" smtClean="0"/>
              <a:t> </a:t>
            </a:r>
            <a:r>
              <a:rPr lang="en-GB" dirty="0" err="1" smtClean="0"/>
              <a:t>yn</a:t>
            </a:r>
            <a:r>
              <a:rPr lang="en-GB" dirty="0" smtClean="0"/>
              <a:t> </a:t>
            </a:r>
            <a:r>
              <a:rPr lang="en-GB" dirty="0" err="1" smtClean="0"/>
              <a:t>cael</a:t>
            </a:r>
            <a:r>
              <a:rPr lang="en-GB" dirty="0" smtClean="0"/>
              <a:t> </a:t>
            </a:r>
            <a:r>
              <a:rPr lang="en-GB" dirty="0" err="1" smtClean="0"/>
              <a:t>bywyd</a:t>
            </a:r>
            <a:r>
              <a:rPr lang="en-GB" dirty="0" smtClean="0"/>
              <a:t> o </a:t>
            </a:r>
            <a:r>
              <a:rPr lang="en-GB" dirty="0" err="1" smtClean="0"/>
              <a:t>ansawdd</a:t>
            </a:r>
            <a:r>
              <a:rPr lang="en-GB" dirty="0" smtClean="0"/>
              <a:t> da </a:t>
            </a:r>
            <a:r>
              <a:rPr lang="en-GB" dirty="0" err="1" smtClean="0"/>
              <a:t>mae’n</a:t>
            </a:r>
            <a:r>
              <a:rPr lang="en-GB" dirty="0" smtClean="0"/>
              <a:t> </a:t>
            </a:r>
            <a:r>
              <a:rPr lang="en-GB" dirty="0" err="1" smtClean="0"/>
              <a:t>bwysig</a:t>
            </a:r>
            <a:r>
              <a:rPr lang="en-GB" dirty="0" smtClean="0"/>
              <a:t> </a:t>
            </a:r>
            <a:r>
              <a:rPr lang="en-GB" dirty="0" err="1" smtClean="0"/>
              <a:t>cydnabod</a:t>
            </a:r>
            <a:r>
              <a:rPr lang="en-GB" dirty="0" smtClean="0"/>
              <a:t> bod </a:t>
            </a:r>
            <a:r>
              <a:rPr lang="en-GB" dirty="0" err="1" smtClean="0"/>
              <a:t>hyn</a:t>
            </a:r>
            <a:r>
              <a:rPr lang="en-GB" dirty="0" smtClean="0"/>
              <a:t> </a:t>
            </a:r>
            <a:r>
              <a:rPr lang="en-GB" dirty="0" err="1" smtClean="0"/>
              <a:t>yn</a:t>
            </a:r>
            <a:r>
              <a:rPr lang="en-GB" dirty="0" smtClean="0"/>
              <a:t> </a:t>
            </a:r>
            <a:r>
              <a:rPr lang="en-GB" dirty="0" err="1" smtClean="0"/>
              <a:t>cynnwys</a:t>
            </a:r>
            <a:r>
              <a:rPr lang="en-GB" dirty="0" smtClean="0"/>
              <a:t> </a:t>
            </a:r>
            <a:r>
              <a:rPr lang="en-GB" dirty="0" err="1" smtClean="0"/>
              <a:t>llawer</a:t>
            </a:r>
            <a:r>
              <a:rPr lang="en-GB" dirty="0" smtClean="0"/>
              <a:t> </a:t>
            </a:r>
            <a:r>
              <a:rPr lang="en-GB" dirty="0" err="1" smtClean="0"/>
              <a:t>mwy</a:t>
            </a:r>
            <a:r>
              <a:rPr lang="en-GB" dirty="0" smtClean="0"/>
              <a:t> </a:t>
            </a:r>
            <a:r>
              <a:rPr lang="en-GB" dirty="0" err="1" smtClean="0"/>
              <a:t>na</a:t>
            </a:r>
            <a:r>
              <a:rPr lang="en-GB" dirty="0" smtClean="0"/>
              <a:t> </a:t>
            </a:r>
            <a:r>
              <a:rPr lang="en-GB" dirty="0" err="1" smtClean="0"/>
              <a:t>chwrdd</a:t>
            </a:r>
            <a:r>
              <a:rPr lang="en-GB" dirty="0" smtClean="0"/>
              <a:t> ag </a:t>
            </a:r>
            <a:r>
              <a:rPr lang="en-GB" dirty="0" err="1" smtClean="0"/>
              <a:t>anghenion</a:t>
            </a:r>
            <a:r>
              <a:rPr lang="en-GB" dirty="0" smtClean="0"/>
              <a:t> a </a:t>
            </a:r>
            <a:r>
              <a:rPr lang="en-GB" dirty="0" err="1" smtClean="0"/>
              <a:t>gweithredoedd</a:t>
            </a:r>
            <a:r>
              <a:rPr lang="en-GB" dirty="0" smtClean="0"/>
              <a:t> </a:t>
            </a:r>
            <a:r>
              <a:rPr lang="en-GB" dirty="0" err="1" smtClean="0"/>
              <a:t>sylfaenol</a:t>
            </a:r>
            <a:r>
              <a:rPr lang="en-GB" dirty="0" smtClean="0"/>
              <a:t>.</a:t>
            </a:r>
          </a:p>
          <a:p>
            <a:endParaRPr lang="en-GB" dirty="0" smtClean="0"/>
          </a:p>
        </p:txBody>
      </p:sp>
      <p:sp>
        <p:nvSpPr>
          <p:cNvPr id="4" name="Slide Number Placeholder 3"/>
          <p:cNvSpPr txBox="1">
            <a:spLocks noGrp="1"/>
          </p:cNvSpPr>
          <p:nvPr/>
        </p:nvSpPr>
        <p:spPr>
          <a:xfrm>
            <a:off x="4032467" y="10266232"/>
            <a:ext cx="3084909" cy="540426"/>
          </a:xfrm>
          <a:prstGeom prst="rect">
            <a:avLst/>
          </a:prstGeom>
          <a:noFill/>
        </p:spPr>
        <p:txBody>
          <a:bodyPr lIns="97446" tIns="48723" rIns="97446" bIns="48723" anchor="b"/>
          <a:lstStyle/>
          <a:p>
            <a:pPr algn="r">
              <a:defRPr/>
            </a:pPr>
            <a:fld id="{CDE47CA5-8775-4974-B58A-07694D591E1A}" type="slidenum">
              <a:rPr lang="en-GB" sz="1200"/>
              <a:pPr algn="r">
                <a:defRPr/>
              </a:pPr>
              <a:t>11</a:t>
            </a:fld>
            <a:endParaRPr lang="en-GB" sz="1200"/>
          </a:p>
        </p:txBody>
      </p:sp>
      <p:sp>
        <p:nvSpPr>
          <p:cNvPr id="3" name="Slide Image Placeholder 2"/>
          <p:cNvSpPr>
            <a:spLocks noGrp="1" noRot="1" noChangeAspect="1"/>
          </p:cNvSpPr>
          <p:nvPr>
            <p:ph type="sldImg"/>
          </p:nvPr>
        </p:nvSpPr>
        <p:spPr/>
      </p:sp>
      <p:sp>
        <p:nvSpPr>
          <p:cNvPr id="5" name="Slide Number Placeholder 4"/>
          <p:cNvSpPr>
            <a:spLocks noGrp="1"/>
          </p:cNvSpPr>
          <p:nvPr>
            <p:ph type="sldNum" sz="quarter" idx="10"/>
          </p:nvPr>
        </p:nvSpPr>
        <p:spPr/>
        <p:txBody>
          <a:bodyPr/>
          <a:lstStyle/>
          <a:p>
            <a:fld id="{4850BFFB-953F-4021-90D1-C2BD514B9A3F}" type="slidenum">
              <a:rPr lang="en-GB" smtClean="0"/>
              <a:pPr/>
              <a:t>11</a:t>
            </a:fld>
            <a:endParaRPr lang="en-GB" dirty="0"/>
          </a:p>
        </p:txBody>
      </p:sp>
    </p:spTree>
    <p:extLst>
      <p:ext uri="{BB962C8B-B14F-4D97-AF65-F5344CB8AC3E}">
        <p14:creationId xmlns:p14="http://schemas.microsoft.com/office/powerpoint/2010/main" val="1571737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eaLnBrk="1" hangingPunct="1">
              <a:spcBef>
                <a:spcPct val="0"/>
              </a:spcBef>
            </a:pPr>
            <a:r>
              <a:rPr lang="cy-GB" dirty="0" smtClean="0"/>
              <a:t>Mae yna amryw o sbardunau sy’n dylanwadu’r newidiadau o ran darparu gofal a chymorth gan gynnwys deddfwriaeth a pholisi ym maes iechyd a gofal. Maent</a:t>
            </a:r>
            <a:r>
              <a:rPr lang="cy-GB" baseline="0" dirty="0" smtClean="0"/>
              <a:t> yn p</a:t>
            </a:r>
            <a:r>
              <a:rPr lang="cy-GB" dirty="0" smtClean="0"/>
              <a:t>wysleisio rhoi’r dinesydd yn ganolog i’r gofal a chymorth ac yn golygu bod angen newid a datblygu systemau sy’n fwy ymatebol a chynaliadwy. Canlyniadau llesiant personol yw ffocws </a:t>
            </a:r>
            <a:r>
              <a:rPr lang="cy-GB" i="1" dirty="0" smtClean="0"/>
              <a:t>Deddf Gwasanaethau Cymdeithasol a Llesiant (Cymru) 2014 </a:t>
            </a:r>
            <a:r>
              <a:rPr lang="cy-GB" dirty="0" smtClean="0"/>
              <a:t>- ceir mwy o fanylion ar y sleid nesaf.</a:t>
            </a:r>
          </a:p>
          <a:p>
            <a:pPr eaLnBrk="1" hangingPunct="1">
              <a:spcBef>
                <a:spcPct val="0"/>
              </a:spcBef>
            </a:pPr>
            <a:endParaRPr lang="cy-GB" dirty="0" smtClean="0"/>
          </a:p>
          <a:p>
            <a:pPr eaLnBrk="1" hangingPunct="1">
              <a:spcBef>
                <a:spcPct val="0"/>
              </a:spcBef>
            </a:pPr>
            <a:r>
              <a:rPr lang="cy-GB" dirty="0" smtClean="0"/>
              <a:t>Mae’r ddarpariaeth bresennol yn anghynaladwy wrth i’r galw gynyddu fel mae’r boblogaeth yn heneiddio, diffyg teulu’n byw’n lleol i roi cymorth, ein disgwyliadau o’r gofal a’r cymorth yn cynyddu a newid agweddau ynglŷn â hawliau pobl i gymryd risgiau.</a:t>
            </a:r>
          </a:p>
          <a:p>
            <a:pPr eaLnBrk="1" hangingPunct="1">
              <a:spcBef>
                <a:spcPct val="0"/>
              </a:spcBef>
            </a:pPr>
            <a:endParaRPr lang="cy-GB" dirty="0" smtClean="0"/>
          </a:p>
          <a:p>
            <a:pPr eaLnBrk="1" hangingPunct="1">
              <a:spcBef>
                <a:spcPct val="0"/>
              </a:spcBef>
            </a:pPr>
            <a:r>
              <a:rPr lang="cy-GB" dirty="0" smtClean="0"/>
              <a:t>Mae technoleg yn gwella ac yn ymateb i anghenion pobl, tra bo’r gost yn lleihau, gan ei wneud yn haws i’w ddefnyddio.</a:t>
            </a:r>
          </a:p>
          <a:p>
            <a:pPr eaLnBrk="1" hangingPunct="1">
              <a:spcBef>
                <a:spcPct val="0"/>
              </a:spcBef>
            </a:pPr>
            <a:endParaRPr lang="en-GB" dirty="0" smtClean="0"/>
          </a:p>
          <a:p>
            <a:endParaRPr lang="en-GB" dirty="0" smtClean="0"/>
          </a:p>
        </p:txBody>
      </p:sp>
      <p:sp>
        <p:nvSpPr>
          <p:cNvPr id="4" name="Slide Number Placeholder 3"/>
          <p:cNvSpPr>
            <a:spLocks noGrp="1"/>
          </p:cNvSpPr>
          <p:nvPr>
            <p:ph type="sldNum" sz="quarter" idx="10"/>
          </p:nvPr>
        </p:nvSpPr>
        <p:spPr/>
        <p:txBody>
          <a:bodyPr/>
          <a:lstStyle/>
          <a:p>
            <a:fld id="{D4359DA3-160C-4AD7-97C9-36F81FBCC7FB}" type="slidenum">
              <a:rPr lang="en-GB" smtClean="0"/>
              <a:pPr/>
              <a:t>12</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804010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eaLnBrk="1" hangingPunct="1">
              <a:spcBef>
                <a:spcPct val="0"/>
              </a:spcBef>
            </a:pPr>
            <a:r>
              <a:rPr lang="en-GB" dirty="0" smtClean="0"/>
              <a:t>Gall </a:t>
            </a:r>
            <a:r>
              <a:rPr lang="en-GB" dirty="0" err="1" smtClean="0"/>
              <a:t>gweithgareddau</a:t>
            </a:r>
            <a:r>
              <a:rPr lang="en-GB" dirty="0" smtClean="0"/>
              <a:t> </a:t>
            </a:r>
            <a:r>
              <a:rPr lang="en-GB" dirty="0" err="1" smtClean="0"/>
              <a:t>byw</a:t>
            </a:r>
            <a:r>
              <a:rPr lang="en-GB" dirty="0" smtClean="0"/>
              <a:t> bob </a:t>
            </a:r>
            <a:r>
              <a:rPr lang="en-GB" dirty="0" err="1" smtClean="0"/>
              <a:t>dydd</a:t>
            </a:r>
            <a:r>
              <a:rPr lang="en-GB" dirty="0" smtClean="0"/>
              <a:t> </a:t>
            </a:r>
            <a:r>
              <a:rPr lang="en-GB" dirty="0" err="1" smtClean="0"/>
              <a:t>fod</a:t>
            </a:r>
            <a:r>
              <a:rPr lang="en-GB" dirty="0" smtClean="0"/>
              <a:t> </a:t>
            </a:r>
            <a:r>
              <a:rPr lang="en-GB" dirty="0" err="1" smtClean="0"/>
              <a:t>yn</a:t>
            </a:r>
            <a:r>
              <a:rPr lang="en-GB" dirty="0" smtClean="0"/>
              <a:t> </a:t>
            </a:r>
            <a:r>
              <a:rPr lang="en-GB" dirty="0" err="1" smtClean="0"/>
              <a:t>anodd</a:t>
            </a:r>
            <a:r>
              <a:rPr lang="en-GB" dirty="0" smtClean="0"/>
              <a:t> </a:t>
            </a:r>
            <a:r>
              <a:rPr lang="en-GB" dirty="0" err="1" smtClean="0"/>
              <a:t>i</a:t>
            </a:r>
            <a:r>
              <a:rPr lang="en-GB" dirty="0" smtClean="0"/>
              <a:t> </a:t>
            </a:r>
            <a:r>
              <a:rPr lang="en-GB" dirty="0" err="1" smtClean="0"/>
              <a:t>lawer</a:t>
            </a:r>
            <a:r>
              <a:rPr lang="en-GB" dirty="0" smtClean="0"/>
              <a:t> o </a:t>
            </a:r>
            <a:r>
              <a:rPr lang="en-GB" dirty="0" err="1" smtClean="0"/>
              <a:t>bobl</a:t>
            </a:r>
            <a:r>
              <a:rPr lang="en-GB" dirty="0" smtClean="0"/>
              <a:t> </a:t>
            </a:r>
            <a:r>
              <a:rPr lang="en-GB" dirty="0" err="1" smtClean="0"/>
              <a:t>oherwydd</a:t>
            </a:r>
            <a:r>
              <a:rPr lang="en-GB" dirty="0" smtClean="0"/>
              <a:t> </a:t>
            </a:r>
            <a:r>
              <a:rPr lang="en-GB" dirty="0" err="1" smtClean="0"/>
              <a:t>salwch</a:t>
            </a:r>
            <a:r>
              <a:rPr lang="en-GB" dirty="0" smtClean="0"/>
              <a:t>, </a:t>
            </a:r>
            <a:r>
              <a:rPr lang="en-GB" dirty="0" err="1" smtClean="0"/>
              <a:t>anableddau</a:t>
            </a:r>
            <a:r>
              <a:rPr lang="en-GB" dirty="0" smtClean="0"/>
              <a:t> </a:t>
            </a:r>
            <a:r>
              <a:rPr lang="en-GB" dirty="0" err="1" smtClean="0"/>
              <a:t>neu</a:t>
            </a:r>
            <a:r>
              <a:rPr lang="en-GB" baseline="0" dirty="0" smtClean="0"/>
              <a:t> </a:t>
            </a:r>
            <a:r>
              <a:rPr lang="en-GB" baseline="0" dirty="0" err="1" smtClean="0"/>
              <a:t>amgylchiadau’r</a:t>
            </a:r>
            <a:r>
              <a:rPr lang="en-GB" baseline="0" dirty="0" smtClean="0"/>
              <a:t> </a:t>
            </a:r>
            <a:r>
              <a:rPr lang="en-GB" baseline="0" dirty="0" err="1" smtClean="0"/>
              <a:t>cartref</a:t>
            </a:r>
            <a:r>
              <a:rPr lang="en-GB" dirty="0" smtClean="0"/>
              <a:t>. </a:t>
            </a:r>
            <a:r>
              <a:rPr lang="en-GB" dirty="0" err="1" smtClean="0"/>
              <a:t>Gellir</a:t>
            </a:r>
            <a:r>
              <a:rPr lang="en-GB" dirty="0" smtClean="0"/>
              <a:t> </a:t>
            </a:r>
            <a:r>
              <a:rPr lang="en-GB" dirty="0" err="1" smtClean="0"/>
              <a:t>diwallu</a:t>
            </a:r>
            <a:r>
              <a:rPr lang="en-GB" dirty="0" smtClean="0"/>
              <a:t> </a:t>
            </a:r>
            <a:r>
              <a:rPr lang="en-GB" dirty="0" err="1" smtClean="0"/>
              <a:t>anghenion</a:t>
            </a:r>
            <a:r>
              <a:rPr lang="en-GB" dirty="0" smtClean="0"/>
              <a:t> </a:t>
            </a:r>
            <a:r>
              <a:rPr lang="en-GB" dirty="0" err="1" smtClean="0"/>
              <a:t>gofal</a:t>
            </a:r>
            <a:r>
              <a:rPr lang="en-GB" dirty="0" smtClean="0"/>
              <a:t> a </a:t>
            </a:r>
            <a:r>
              <a:rPr lang="en-GB" dirty="0" err="1" smtClean="0"/>
              <a:t>chymorth</a:t>
            </a:r>
            <a:r>
              <a:rPr lang="en-GB" dirty="0" smtClean="0"/>
              <a:t> </a:t>
            </a:r>
            <a:r>
              <a:rPr lang="en-GB" dirty="0" err="1" smtClean="0"/>
              <a:t>mewn</a:t>
            </a:r>
            <a:r>
              <a:rPr lang="en-GB" dirty="0" smtClean="0"/>
              <a:t> </a:t>
            </a:r>
            <a:r>
              <a:rPr lang="en-GB" dirty="0" err="1" smtClean="0"/>
              <a:t>amrywiol</a:t>
            </a:r>
            <a:r>
              <a:rPr lang="en-GB" dirty="0" smtClean="0"/>
              <a:t> </a:t>
            </a:r>
            <a:r>
              <a:rPr lang="en-GB" dirty="0" err="1" smtClean="0"/>
              <a:t>ffyrdd</a:t>
            </a:r>
            <a:r>
              <a:rPr lang="en-GB" dirty="0" smtClean="0"/>
              <a:t> </a:t>
            </a:r>
            <a:r>
              <a:rPr lang="en-GB" dirty="0" err="1" smtClean="0"/>
              <a:t>trwy</a:t>
            </a:r>
            <a:r>
              <a:rPr lang="en-GB" dirty="0" smtClean="0"/>
              <a:t> </a:t>
            </a:r>
            <a:r>
              <a:rPr lang="en-GB" dirty="0" err="1" smtClean="0"/>
              <a:t>ymateb</a:t>
            </a:r>
            <a:r>
              <a:rPr lang="en-GB" dirty="0" smtClean="0"/>
              <a:t> </a:t>
            </a:r>
            <a:r>
              <a:rPr lang="en-GB" dirty="0" err="1" smtClean="0"/>
              <a:t>i</a:t>
            </a:r>
            <a:r>
              <a:rPr lang="en-GB" dirty="0" smtClean="0"/>
              <a:t> </a:t>
            </a:r>
            <a:r>
              <a:rPr lang="en-GB" dirty="0" err="1" smtClean="0"/>
              <a:t>beth</a:t>
            </a:r>
            <a:r>
              <a:rPr lang="en-GB" dirty="0" smtClean="0"/>
              <a:t> </a:t>
            </a:r>
            <a:r>
              <a:rPr lang="en-GB" dirty="0" err="1" smtClean="0"/>
              <a:t>sy’n</a:t>
            </a:r>
            <a:r>
              <a:rPr lang="en-GB" dirty="0" smtClean="0"/>
              <a:t> </a:t>
            </a:r>
            <a:r>
              <a:rPr lang="en-GB" dirty="0" err="1" smtClean="0"/>
              <a:t>bwysig</a:t>
            </a:r>
            <a:r>
              <a:rPr lang="en-GB" dirty="0" smtClean="0"/>
              <a:t> </a:t>
            </a:r>
            <a:r>
              <a:rPr lang="en-GB" dirty="0" err="1" smtClean="0"/>
              <a:t>i</a:t>
            </a:r>
            <a:r>
              <a:rPr lang="en-GB" dirty="0" smtClean="0"/>
              <a:t> </a:t>
            </a:r>
            <a:r>
              <a:rPr lang="en-GB" dirty="0" err="1" smtClean="0"/>
              <a:t>bobl</a:t>
            </a:r>
            <a:r>
              <a:rPr lang="en-GB" dirty="0" smtClean="0"/>
              <a:t> </a:t>
            </a:r>
            <a:r>
              <a:rPr lang="en-GB" dirty="0" err="1" smtClean="0"/>
              <a:t>a’r</a:t>
            </a:r>
            <a:r>
              <a:rPr lang="en-GB" dirty="0" smtClean="0"/>
              <a:t> </a:t>
            </a:r>
            <a:r>
              <a:rPr lang="en-GB" dirty="0" err="1" smtClean="0"/>
              <a:t>canlyniadau</a:t>
            </a:r>
            <a:r>
              <a:rPr lang="en-GB" dirty="0" smtClean="0"/>
              <a:t> </a:t>
            </a:r>
            <a:r>
              <a:rPr lang="en-GB" dirty="0" err="1" smtClean="0"/>
              <a:t>maen</a:t>
            </a:r>
            <a:r>
              <a:rPr lang="en-GB" dirty="0" smtClean="0"/>
              <a:t> </a:t>
            </a:r>
            <a:r>
              <a:rPr lang="en-GB" dirty="0" err="1" smtClean="0"/>
              <a:t>nhw</a:t>
            </a:r>
            <a:r>
              <a:rPr lang="en-GB" dirty="0" smtClean="0"/>
              <a:t> </a:t>
            </a:r>
            <a:r>
              <a:rPr lang="en-GB" dirty="0" err="1" smtClean="0"/>
              <a:t>eisiau</a:t>
            </a:r>
            <a:r>
              <a:rPr lang="en-GB" dirty="0" smtClean="0"/>
              <a:t>.</a:t>
            </a:r>
          </a:p>
          <a:p>
            <a:pPr eaLnBrk="1" hangingPunct="1">
              <a:spcBef>
                <a:spcPct val="0"/>
              </a:spcBef>
            </a:pPr>
            <a:endParaRPr lang="en-GB" dirty="0" smtClean="0"/>
          </a:p>
          <a:p>
            <a:pPr eaLnBrk="1" hangingPunct="1">
              <a:spcBef>
                <a:spcPct val="0"/>
              </a:spcBef>
            </a:pPr>
            <a:r>
              <a:rPr lang="en-GB" dirty="0" smtClean="0"/>
              <a:t>Mae </a:t>
            </a:r>
            <a:r>
              <a:rPr lang="en-GB" dirty="0" err="1" smtClean="0"/>
              <a:t>symud</a:t>
            </a:r>
            <a:r>
              <a:rPr lang="en-GB" dirty="0" smtClean="0"/>
              <a:t> </a:t>
            </a:r>
            <a:r>
              <a:rPr lang="en-GB" dirty="0" err="1" smtClean="0"/>
              <a:t>i</a:t>
            </a:r>
            <a:r>
              <a:rPr lang="en-GB" dirty="0" smtClean="0"/>
              <a:t> </a:t>
            </a:r>
            <a:r>
              <a:rPr lang="en-GB" dirty="0" err="1" smtClean="0"/>
              <a:t>gartref</a:t>
            </a:r>
            <a:r>
              <a:rPr lang="en-GB" dirty="0" smtClean="0"/>
              <a:t> </a:t>
            </a:r>
            <a:r>
              <a:rPr lang="en-GB" dirty="0" err="1" smtClean="0"/>
              <a:t>gofal</a:t>
            </a:r>
            <a:r>
              <a:rPr lang="en-GB" dirty="0" smtClean="0"/>
              <a:t> </a:t>
            </a:r>
            <a:r>
              <a:rPr lang="en-GB" dirty="0" err="1" smtClean="0"/>
              <a:t>neu</a:t>
            </a:r>
            <a:r>
              <a:rPr lang="en-GB" dirty="0" smtClean="0"/>
              <a:t> </a:t>
            </a:r>
            <a:r>
              <a:rPr lang="en-GB" dirty="0" err="1" smtClean="0"/>
              <a:t>gartref</a:t>
            </a:r>
            <a:r>
              <a:rPr lang="en-GB" dirty="0" smtClean="0"/>
              <a:t> </a:t>
            </a:r>
            <a:r>
              <a:rPr lang="en-GB" dirty="0" err="1" smtClean="0"/>
              <a:t>nyrsio</a:t>
            </a:r>
            <a:r>
              <a:rPr lang="en-GB" dirty="0" smtClean="0"/>
              <a:t> </a:t>
            </a:r>
            <a:r>
              <a:rPr lang="en-GB" dirty="0" err="1" smtClean="0"/>
              <a:t>yn</a:t>
            </a:r>
            <a:r>
              <a:rPr lang="en-GB" dirty="0" smtClean="0"/>
              <a:t> </a:t>
            </a:r>
            <a:r>
              <a:rPr lang="en-GB" dirty="0" err="1" smtClean="0"/>
              <a:t>addas</a:t>
            </a:r>
            <a:r>
              <a:rPr lang="en-GB" dirty="0" smtClean="0"/>
              <a:t> </a:t>
            </a:r>
            <a:r>
              <a:rPr lang="en-GB" dirty="0" err="1" smtClean="0"/>
              <a:t>ar</a:t>
            </a:r>
            <a:r>
              <a:rPr lang="en-GB" dirty="0" smtClean="0"/>
              <a:t> </a:t>
            </a:r>
            <a:r>
              <a:rPr lang="en-GB" dirty="0" err="1" smtClean="0"/>
              <a:t>gyfer</a:t>
            </a:r>
            <a:r>
              <a:rPr lang="en-GB" dirty="0" smtClean="0"/>
              <a:t> </a:t>
            </a:r>
            <a:r>
              <a:rPr lang="en-GB" dirty="0" err="1" smtClean="0"/>
              <a:t>rhai</a:t>
            </a:r>
            <a:r>
              <a:rPr lang="en-GB" dirty="0" smtClean="0"/>
              <a:t> </a:t>
            </a:r>
            <a:r>
              <a:rPr lang="en-GB" dirty="0" err="1" smtClean="0"/>
              <a:t>unigolion</a:t>
            </a:r>
            <a:r>
              <a:rPr lang="en-GB" dirty="0" smtClean="0"/>
              <a:t>, </a:t>
            </a:r>
            <a:r>
              <a:rPr lang="en-GB" dirty="0" err="1" smtClean="0"/>
              <a:t>ond</a:t>
            </a:r>
            <a:r>
              <a:rPr lang="en-GB" dirty="0" smtClean="0"/>
              <a:t> </a:t>
            </a:r>
            <a:r>
              <a:rPr lang="en-GB" dirty="0" err="1" smtClean="0"/>
              <a:t>dymuna’r</a:t>
            </a:r>
            <a:r>
              <a:rPr lang="en-GB" dirty="0" smtClean="0"/>
              <a:t> </a:t>
            </a:r>
            <a:r>
              <a:rPr lang="en-GB" dirty="0" err="1" smtClean="0"/>
              <a:t>mwyafrif</a:t>
            </a:r>
            <a:r>
              <a:rPr lang="en-GB" dirty="0" smtClean="0"/>
              <a:t> o </a:t>
            </a:r>
            <a:r>
              <a:rPr lang="en-GB" dirty="0" err="1" smtClean="0"/>
              <a:t>bobl</a:t>
            </a:r>
            <a:r>
              <a:rPr lang="en-GB" dirty="0" smtClean="0"/>
              <a:t> </a:t>
            </a:r>
            <a:r>
              <a:rPr lang="en-GB" dirty="0" err="1" smtClean="0"/>
              <a:t>fyw’n</a:t>
            </a:r>
            <a:r>
              <a:rPr lang="en-GB" dirty="0" smtClean="0"/>
              <a:t> </a:t>
            </a:r>
            <a:r>
              <a:rPr lang="en-GB" dirty="0" err="1" smtClean="0"/>
              <a:t>annibynnol</a:t>
            </a:r>
            <a:r>
              <a:rPr lang="en-GB" dirty="0" smtClean="0"/>
              <a:t> </a:t>
            </a:r>
            <a:r>
              <a:rPr lang="en-GB" dirty="0" err="1" smtClean="0"/>
              <a:t>yn</a:t>
            </a:r>
            <a:r>
              <a:rPr lang="en-GB" dirty="0" smtClean="0"/>
              <a:t> </a:t>
            </a:r>
            <a:r>
              <a:rPr lang="en-GB" dirty="0" err="1" smtClean="0"/>
              <a:t>eu</a:t>
            </a:r>
            <a:r>
              <a:rPr lang="en-GB" dirty="0" smtClean="0"/>
              <a:t> </a:t>
            </a:r>
            <a:r>
              <a:rPr lang="en-GB" dirty="0" err="1" smtClean="0"/>
              <a:t>cartrefi</a:t>
            </a:r>
            <a:r>
              <a:rPr lang="en-GB" dirty="0" smtClean="0"/>
              <a:t> </a:t>
            </a:r>
            <a:r>
              <a:rPr lang="en-GB" dirty="0" err="1" smtClean="0"/>
              <a:t>eu</a:t>
            </a:r>
            <a:r>
              <a:rPr lang="en-GB" dirty="0" smtClean="0"/>
              <a:t> </a:t>
            </a:r>
            <a:r>
              <a:rPr lang="en-GB" dirty="0" err="1" smtClean="0"/>
              <a:t>hunain</a:t>
            </a:r>
            <a:r>
              <a:rPr lang="en-GB" dirty="0" smtClean="0"/>
              <a:t> </a:t>
            </a:r>
            <a:r>
              <a:rPr lang="en-GB" dirty="0" err="1" smtClean="0"/>
              <a:t>gyda</a:t>
            </a:r>
            <a:r>
              <a:rPr lang="en-GB" dirty="0" smtClean="0"/>
              <a:t> </a:t>
            </a:r>
            <a:r>
              <a:rPr lang="en-GB" dirty="0" err="1" smtClean="0"/>
              <a:t>chymorth</a:t>
            </a:r>
            <a:r>
              <a:rPr lang="en-GB" dirty="0" smtClean="0"/>
              <a:t>, </a:t>
            </a:r>
            <a:r>
              <a:rPr lang="en-GB" dirty="0" err="1" smtClean="0"/>
              <a:t>megis</a:t>
            </a:r>
            <a:r>
              <a:rPr lang="en-GB" dirty="0" smtClean="0"/>
              <a:t> </a:t>
            </a:r>
            <a:r>
              <a:rPr lang="en-GB" dirty="0" err="1" smtClean="0"/>
              <a:t>gan</a:t>
            </a:r>
            <a:r>
              <a:rPr lang="en-GB" dirty="0" smtClean="0"/>
              <a:t> </a:t>
            </a:r>
            <a:r>
              <a:rPr lang="en-GB" dirty="0" err="1" smtClean="0"/>
              <a:t>Weithwyr</a:t>
            </a:r>
            <a:r>
              <a:rPr lang="en-GB" dirty="0" smtClean="0"/>
              <a:t> </a:t>
            </a:r>
            <a:r>
              <a:rPr lang="en-GB" dirty="0" err="1" smtClean="0"/>
              <a:t>Gofal</a:t>
            </a:r>
            <a:r>
              <a:rPr lang="en-GB" dirty="0" smtClean="0"/>
              <a:t> </a:t>
            </a:r>
            <a:r>
              <a:rPr lang="en-GB" dirty="0" err="1" smtClean="0"/>
              <a:t>neu</a:t>
            </a:r>
            <a:r>
              <a:rPr lang="en-GB" dirty="0" smtClean="0"/>
              <a:t> </a:t>
            </a:r>
            <a:r>
              <a:rPr lang="en-GB" dirty="0" err="1" smtClean="0"/>
              <a:t>Gynorthwywyr</a:t>
            </a:r>
            <a:r>
              <a:rPr lang="en-GB" dirty="0" smtClean="0"/>
              <a:t> </a:t>
            </a:r>
            <a:r>
              <a:rPr lang="en-GB" dirty="0" err="1" smtClean="0"/>
              <a:t>Personol</a:t>
            </a:r>
            <a:r>
              <a:rPr lang="en-GB" dirty="0" smtClean="0"/>
              <a:t>. </a:t>
            </a:r>
            <a:r>
              <a:rPr lang="en-GB" dirty="0" err="1" smtClean="0"/>
              <a:t>Gallent</a:t>
            </a:r>
            <a:r>
              <a:rPr lang="en-GB" dirty="0" smtClean="0"/>
              <a:t> </a:t>
            </a:r>
            <a:r>
              <a:rPr lang="en-GB" dirty="0" err="1" smtClean="0"/>
              <a:t>ddarparu</a:t>
            </a:r>
            <a:r>
              <a:rPr lang="en-GB" dirty="0" smtClean="0"/>
              <a:t> </a:t>
            </a:r>
            <a:r>
              <a:rPr lang="en-GB" dirty="0" err="1" smtClean="0"/>
              <a:t>cymorth</a:t>
            </a:r>
            <a:r>
              <a:rPr lang="en-GB" dirty="0" smtClean="0"/>
              <a:t> </a:t>
            </a:r>
            <a:r>
              <a:rPr lang="en-GB" dirty="0" err="1" smtClean="0"/>
              <a:t>gyda</a:t>
            </a:r>
            <a:r>
              <a:rPr lang="en-GB" dirty="0" smtClean="0"/>
              <a:t> </a:t>
            </a:r>
            <a:r>
              <a:rPr lang="en-GB" dirty="0" err="1" smtClean="0"/>
              <a:t>rhai</a:t>
            </a:r>
            <a:r>
              <a:rPr lang="en-GB" dirty="0" smtClean="0"/>
              <a:t> </a:t>
            </a:r>
            <a:r>
              <a:rPr lang="en-GB" dirty="0" err="1" smtClean="0"/>
              <a:t>gweithgareddau</a:t>
            </a:r>
            <a:r>
              <a:rPr lang="en-GB" dirty="0" smtClean="0"/>
              <a:t> </a:t>
            </a:r>
            <a:r>
              <a:rPr lang="en-GB" dirty="0" err="1" smtClean="0"/>
              <a:t>bywyd</a:t>
            </a:r>
            <a:r>
              <a:rPr lang="en-GB" dirty="0" smtClean="0"/>
              <a:t> bob </a:t>
            </a:r>
            <a:r>
              <a:rPr lang="en-GB" dirty="0" err="1" smtClean="0"/>
              <a:t>dydd</a:t>
            </a:r>
            <a:r>
              <a:rPr lang="en-GB" dirty="0" smtClean="0"/>
              <a:t> a </a:t>
            </a:r>
            <a:r>
              <a:rPr lang="en-GB" dirty="0" err="1" smtClean="0"/>
              <a:t>chefnogi</a:t>
            </a:r>
            <a:r>
              <a:rPr lang="en-GB" dirty="0" smtClean="0"/>
              <a:t> </a:t>
            </a:r>
            <a:r>
              <a:rPr lang="en-GB" dirty="0" err="1" smtClean="0"/>
              <a:t>pobl</a:t>
            </a:r>
            <a:r>
              <a:rPr lang="en-GB" dirty="0" smtClean="0"/>
              <a:t> </a:t>
            </a:r>
            <a:r>
              <a:rPr lang="en-GB" dirty="0" err="1" smtClean="0"/>
              <a:t>i</a:t>
            </a:r>
            <a:r>
              <a:rPr lang="en-GB" dirty="0" smtClean="0"/>
              <a:t> </a:t>
            </a:r>
            <a:r>
              <a:rPr lang="en-GB" dirty="0" err="1" smtClean="0"/>
              <a:t>wneud</a:t>
            </a:r>
            <a:r>
              <a:rPr lang="en-GB" dirty="0" smtClean="0"/>
              <a:t> y </a:t>
            </a:r>
            <a:r>
              <a:rPr lang="en-GB" dirty="0" err="1" smtClean="0"/>
              <a:t>siopa</a:t>
            </a:r>
            <a:r>
              <a:rPr lang="en-GB" dirty="0" smtClean="0"/>
              <a:t>, </a:t>
            </a:r>
            <a:r>
              <a:rPr lang="en-GB" dirty="0" err="1" smtClean="0"/>
              <a:t>dalu</a:t>
            </a:r>
            <a:r>
              <a:rPr lang="en-GB" dirty="0" smtClean="0"/>
              <a:t> </a:t>
            </a:r>
            <a:r>
              <a:rPr lang="en-GB" dirty="0" err="1" smtClean="0"/>
              <a:t>biliau</a:t>
            </a:r>
            <a:r>
              <a:rPr lang="en-GB" dirty="0" smtClean="0"/>
              <a:t> </a:t>
            </a:r>
            <a:r>
              <a:rPr lang="en-GB" dirty="0" err="1" smtClean="0"/>
              <a:t>neu</a:t>
            </a:r>
            <a:r>
              <a:rPr lang="en-GB" dirty="0" smtClean="0"/>
              <a:t> </a:t>
            </a:r>
            <a:r>
              <a:rPr lang="en-GB" dirty="0" err="1" smtClean="0"/>
              <a:t>fynd</a:t>
            </a:r>
            <a:r>
              <a:rPr lang="en-GB" dirty="0" smtClean="0"/>
              <a:t> </a:t>
            </a:r>
            <a:r>
              <a:rPr lang="en-GB" dirty="0" err="1" smtClean="0"/>
              <a:t>i’r</a:t>
            </a:r>
            <a:r>
              <a:rPr lang="en-GB" dirty="0" smtClean="0"/>
              <a:t> </a:t>
            </a:r>
            <a:r>
              <a:rPr lang="en-GB" dirty="0" err="1" smtClean="0"/>
              <a:t>gwaith</a:t>
            </a:r>
            <a:r>
              <a:rPr lang="en-GB" dirty="0" smtClean="0"/>
              <a:t>. </a:t>
            </a:r>
            <a:r>
              <a:rPr lang="en-GB" dirty="0" err="1" smtClean="0"/>
              <a:t>Fel</a:t>
            </a:r>
            <a:r>
              <a:rPr lang="en-GB" dirty="0" smtClean="0"/>
              <a:t> y </a:t>
            </a:r>
            <a:r>
              <a:rPr lang="en-GB" dirty="0" err="1" smtClean="0"/>
              <a:t>gwyddom</a:t>
            </a:r>
            <a:r>
              <a:rPr lang="en-GB" dirty="0" smtClean="0"/>
              <a:t>,</a:t>
            </a:r>
            <a:r>
              <a:rPr lang="en-GB" baseline="0" dirty="0" smtClean="0"/>
              <a:t> </a:t>
            </a:r>
            <a:r>
              <a:rPr lang="en-GB" dirty="0" err="1" smtClean="0"/>
              <a:t>teulu</a:t>
            </a:r>
            <a:r>
              <a:rPr lang="en-GB" dirty="0" smtClean="0"/>
              <a:t> a </a:t>
            </a:r>
            <a:r>
              <a:rPr lang="en-GB" dirty="0" err="1" smtClean="0"/>
              <a:t>ffrindiau</a:t>
            </a:r>
            <a:r>
              <a:rPr lang="en-GB" dirty="0" smtClean="0"/>
              <a:t> </a:t>
            </a:r>
            <a:r>
              <a:rPr lang="en-GB" dirty="0" err="1" smtClean="0"/>
              <a:t>sy’n</a:t>
            </a:r>
            <a:r>
              <a:rPr lang="en-GB" dirty="0" smtClean="0"/>
              <a:t> </a:t>
            </a:r>
            <a:r>
              <a:rPr lang="en-GB" dirty="0" err="1" smtClean="0"/>
              <a:t>darparu’r</a:t>
            </a:r>
            <a:r>
              <a:rPr lang="en-GB" dirty="0" smtClean="0"/>
              <a:t> </a:t>
            </a:r>
            <a:r>
              <a:rPr lang="en-GB" dirty="0" err="1" smtClean="0"/>
              <a:t>rhan</a:t>
            </a:r>
            <a:r>
              <a:rPr lang="en-GB" dirty="0" smtClean="0"/>
              <a:t> </a:t>
            </a:r>
            <a:r>
              <a:rPr lang="en-GB" dirty="0" err="1" smtClean="0"/>
              <a:t>fwyaf</a:t>
            </a:r>
            <a:r>
              <a:rPr lang="en-GB" dirty="0" smtClean="0"/>
              <a:t> o </a:t>
            </a:r>
            <a:r>
              <a:rPr lang="en-GB" dirty="0" err="1" smtClean="0"/>
              <a:t>ofal</a:t>
            </a:r>
            <a:r>
              <a:rPr lang="en-GB" dirty="0" smtClean="0"/>
              <a:t> a </a:t>
            </a:r>
            <a:r>
              <a:rPr lang="en-GB" dirty="0" err="1" smtClean="0"/>
              <a:t>chymorth</a:t>
            </a:r>
            <a:r>
              <a:rPr lang="en-GB" dirty="0" smtClean="0"/>
              <a:t>. A phan </a:t>
            </a:r>
            <a:r>
              <a:rPr lang="en-GB" dirty="0" err="1" smtClean="0"/>
              <a:t>nad</a:t>
            </a:r>
            <a:r>
              <a:rPr lang="en-GB" dirty="0" smtClean="0"/>
              <a:t> </a:t>
            </a:r>
            <a:r>
              <a:rPr lang="en-GB" dirty="0" err="1" smtClean="0"/>
              <a:t>yw’r</a:t>
            </a:r>
            <a:r>
              <a:rPr lang="en-GB" dirty="0" smtClean="0"/>
              <a:t> </a:t>
            </a:r>
            <a:r>
              <a:rPr lang="en-GB" dirty="0" err="1" smtClean="0"/>
              <a:t>gefnogaeth</a:t>
            </a:r>
            <a:r>
              <a:rPr lang="en-GB" dirty="0" smtClean="0"/>
              <a:t> </a:t>
            </a:r>
            <a:r>
              <a:rPr lang="en-GB" dirty="0" err="1" smtClean="0"/>
              <a:t>ar</a:t>
            </a:r>
            <a:r>
              <a:rPr lang="en-GB" dirty="0" smtClean="0"/>
              <a:t> </a:t>
            </a:r>
            <a:r>
              <a:rPr lang="en-GB" dirty="0" err="1" smtClean="0"/>
              <a:t>gael</a:t>
            </a:r>
            <a:r>
              <a:rPr lang="en-GB" dirty="0" smtClean="0"/>
              <a:t> (</a:t>
            </a:r>
            <a:r>
              <a:rPr lang="en-GB" dirty="0" err="1" smtClean="0"/>
              <a:t>neu</a:t>
            </a:r>
            <a:r>
              <a:rPr lang="en-GB" dirty="0" smtClean="0"/>
              <a:t> </a:t>
            </a:r>
            <a:r>
              <a:rPr lang="en-GB" dirty="0" err="1" smtClean="0"/>
              <a:t>nad</a:t>
            </a:r>
            <a:r>
              <a:rPr lang="en-GB" dirty="0" smtClean="0"/>
              <a:t> </a:t>
            </a:r>
            <a:r>
              <a:rPr lang="en-GB" dirty="0" err="1" smtClean="0"/>
              <a:t>yw</a:t>
            </a:r>
            <a:r>
              <a:rPr lang="en-GB" baseline="0" dirty="0" smtClean="0"/>
              <a:t> </a:t>
            </a:r>
            <a:r>
              <a:rPr lang="en-GB" baseline="0" dirty="0" err="1" smtClean="0"/>
              <a:t>unigolyn</a:t>
            </a:r>
            <a:r>
              <a:rPr lang="en-GB" baseline="0" dirty="0" smtClean="0"/>
              <a:t> </a:t>
            </a:r>
            <a:r>
              <a:rPr lang="en-GB" dirty="0" err="1" smtClean="0"/>
              <a:t>ei</a:t>
            </a:r>
            <a:r>
              <a:rPr lang="en-GB" dirty="0" smtClean="0"/>
              <a:t> </a:t>
            </a:r>
            <a:r>
              <a:rPr lang="en-GB" dirty="0" err="1" smtClean="0"/>
              <a:t>eisiau</a:t>
            </a:r>
            <a:r>
              <a:rPr lang="en-GB" dirty="0" smtClean="0"/>
              <a:t>) </a:t>
            </a:r>
            <a:r>
              <a:rPr lang="en-GB" dirty="0" err="1" smtClean="0"/>
              <a:t>mae</a:t>
            </a:r>
            <a:r>
              <a:rPr lang="en-GB" dirty="0" smtClean="0"/>
              <a:t> </a:t>
            </a:r>
            <a:r>
              <a:rPr lang="en-GB" dirty="0" err="1" smtClean="0"/>
              <a:t>pobl</a:t>
            </a:r>
            <a:r>
              <a:rPr lang="en-GB" dirty="0" smtClean="0"/>
              <a:t> </a:t>
            </a:r>
            <a:r>
              <a:rPr lang="en-GB" dirty="0" err="1" smtClean="0"/>
              <a:t>yn</a:t>
            </a:r>
            <a:r>
              <a:rPr lang="en-GB" dirty="0" smtClean="0"/>
              <a:t> </a:t>
            </a:r>
            <a:r>
              <a:rPr lang="en-GB" dirty="0" err="1" smtClean="0"/>
              <a:t>darganfod</a:t>
            </a:r>
            <a:r>
              <a:rPr lang="en-GB" dirty="0" smtClean="0"/>
              <a:t> </a:t>
            </a:r>
            <a:r>
              <a:rPr lang="en-GB" dirty="0" err="1" smtClean="0"/>
              <a:t>ffyrdd</a:t>
            </a:r>
            <a:r>
              <a:rPr lang="en-GB" dirty="0" smtClean="0"/>
              <a:t> </a:t>
            </a:r>
            <a:r>
              <a:rPr lang="en-GB" dirty="0" err="1" smtClean="0"/>
              <a:t>eraill</a:t>
            </a:r>
            <a:r>
              <a:rPr lang="en-GB" dirty="0" smtClean="0"/>
              <a:t> o </a:t>
            </a:r>
            <a:r>
              <a:rPr lang="en-GB" dirty="0" err="1" smtClean="0"/>
              <a:t>wneud</a:t>
            </a:r>
            <a:r>
              <a:rPr lang="en-GB" dirty="0" smtClean="0"/>
              <a:t> </a:t>
            </a:r>
            <a:r>
              <a:rPr lang="en-GB" dirty="0" err="1" smtClean="0"/>
              <a:t>pethau</a:t>
            </a:r>
            <a:r>
              <a:rPr lang="en-GB" dirty="0" smtClean="0"/>
              <a:t>. </a:t>
            </a:r>
            <a:r>
              <a:rPr lang="en-GB" dirty="0" err="1" smtClean="0"/>
              <a:t>Er</a:t>
            </a:r>
            <a:r>
              <a:rPr lang="en-GB" dirty="0" smtClean="0"/>
              <a:t> </a:t>
            </a:r>
            <a:r>
              <a:rPr lang="en-GB" dirty="0" err="1" smtClean="0"/>
              <a:t>enghraifft</a:t>
            </a:r>
            <a:r>
              <a:rPr lang="en-GB" dirty="0" smtClean="0"/>
              <a:t> </a:t>
            </a:r>
            <a:r>
              <a:rPr lang="en-GB" dirty="0" err="1" smtClean="0"/>
              <a:t>os</a:t>
            </a:r>
            <a:r>
              <a:rPr lang="en-GB" dirty="0" smtClean="0"/>
              <a:t> </a:t>
            </a:r>
            <a:r>
              <a:rPr lang="en-GB" dirty="0" err="1" smtClean="0"/>
              <a:t>na</a:t>
            </a:r>
            <a:r>
              <a:rPr lang="en-GB" dirty="0" smtClean="0"/>
              <a:t> all </a:t>
            </a:r>
            <a:r>
              <a:rPr lang="en-GB" dirty="0" err="1" smtClean="0"/>
              <a:t>rhywun</a:t>
            </a:r>
            <a:r>
              <a:rPr lang="en-GB" dirty="0" smtClean="0"/>
              <a:t> </a:t>
            </a:r>
            <a:r>
              <a:rPr lang="en-GB" dirty="0" err="1" smtClean="0"/>
              <a:t>gerdded</a:t>
            </a:r>
            <a:r>
              <a:rPr lang="en-GB" dirty="0" smtClean="0"/>
              <a:t> </a:t>
            </a:r>
            <a:r>
              <a:rPr lang="en-GB" dirty="0" err="1" smtClean="0"/>
              <a:t>i</a:t>
            </a:r>
            <a:r>
              <a:rPr lang="en-GB" dirty="0" smtClean="0"/>
              <a:t> </a:t>
            </a:r>
            <a:r>
              <a:rPr lang="en-GB" dirty="0" err="1" smtClean="0"/>
              <a:t>fyny’r</a:t>
            </a:r>
            <a:r>
              <a:rPr lang="en-GB" dirty="0" smtClean="0"/>
              <a:t> </a:t>
            </a:r>
            <a:r>
              <a:rPr lang="en-GB" dirty="0" err="1" smtClean="0"/>
              <a:t>grisiau</a:t>
            </a:r>
            <a:r>
              <a:rPr lang="en-GB" dirty="0" smtClean="0"/>
              <a:t> </a:t>
            </a:r>
            <a:r>
              <a:rPr lang="en-GB" dirty="0" err="1" smtClean="0"/>
              <a:t>efallai</a:t>
            </a:r>
            <a:r>
              <a:rPr lang="en-GB" dirty="0" smtClean="0"/>
              <a:t> </a:t>
            </a:r>
            <a:r>
              <a:rPr lang="en-GB" dirty="0" err="1" smtClean="0"/>
              <a:t>byddan</a:t>
            </a:r>
            <a:r>
              <a:rPr lang="en-GB" dirty="0" smtClean="0"/>
              <a:t> </a:t>
            </a:r>
            <a:r>
              <a:rPr lang="en-GB" dirty="0" err="1" smtClean="0"/>
              <a:t>yn</a:t>
            </a:r>
            <a:r>
              <a:rPr lang="en-GB" dirty="0" smtClean="0"/>
              <a:t> </a:t>
            </a:r>
            <a:r>
              <a:rPr lang="en-GB" dirty="0" err="1" smtClean="0"/>
              <a:t>eistedd</a:t>
            </a:r>
            <a:r>
              <a:rPr lang="en-GB" dirty="0" smtClean="0"/>
              <a:t> </a:t>
            </a:r>
            <a:r>
              <a:rPr lang="en-GB" dirty="0" err="1" smtClean="0"/>
              <a:t>ar</a:t>
            </a:r>
            <a:r>
              <a:rPr lang="en-GB" dirty="0" smtClean="0"/>
              <a:t> un </a:t>
            </a:r>
            <a:r>
              <a:rPr lang="en-GB" dirty="0" err="1" smtClean="0"/>
              <a:t>gris</a:t>
            </a:r>
            <a:r>
              <a:rPr lang="en-GB" dirty="0" smtClean="0"/>
              <a:t> a </a:t>
            </a:r>
            <a:r>
              <a:rPr lang="en-GB" dirty="0" err="1" smtClean="0"/>
              <a:t>chodi</a:t>
            </a:r>
            <a:r>
              <a:rPr lang="en-GB" dirty="0" smtClean="0"/>
              <a:t> </a:t>
            </a:r>
            <a:r>
              <a:rPr lang="en-GB" dirty="0" err="1" smtClean="0"/>
              <a:t>ei</a:t>
            </a:r>
            <a:r>
              <a:rPr lang="en-GB" dirty="0" smtClean="0"/>
              <a:t> </a:t>
            </a:r>
            <a:r>
              <a:rPr lang="en-GB" dirty="0" err="1" smtClean="0"/>
              <a:t>hunain</a:t>
            </a:r>
            <a:r>
              <a:rPr lang="en-GB" dirty="0" smtClean="0"/>
              <a:t> </a:t>
            </a:r>
            <a:r>
              <a:rPr lang="en-GB" dirty="0" err="1" smtClean="0"/>
              <a:t>ris</a:t>
            </a:r>
            <a:r>
              <a:rPr lang="en-GB" dirty="0" smtClean="0"/>
              <a:t> </a:t>
            </a:r>
            <a:r>
              <a:rPr lang="en-GB" dirty="0" err="1" smtClean="0"/>
              <a:t>wrth</a:t>
            </a:r>
            <a:r>
              <a:rPr lang="en-GB" dirty="0" smtClean="0"/>
              <a:t> </a:t>
            </a:r>
            <a:r>
              <a:rPr lang="en-GB" dirty="0" err="1" smtClean="0"/>
              <a:t>ris</a:t>
            </a:r>
            <a:r>
              <a:rPr lang="en-GB" dirty="0" smtClean="0"/>
              <a:t>. </a:t>
            </a:r>
            <a:r>
              <a:rPr lang="en-GB" dirty="0" err="1" smtClean="0"/>
              <a:t>Wrth</a:t>
            </a:r>
            <a:r>
              <a:rPr lang="en-GB" dirty="0" smtClean="0"/>
              <a:t> </a:t>
            </a:r>
            <a:r>
              <a:rPr lang="en-GB" dirty="0" err="1" smtClean="0"/>
              <a:t>ymdopi</a:t>
            </a:r>
            <a:r>
              <a:rPr lang="en-GB" dirty="0" smtClean="0"/>
              <a:t> </a:t>
            </a:r>
            <a:r>
              <a:rPr lang="en-GB" dirty="0" err="1" smtClean="0"/>
              <a:t>fel</a:t>
            </a:r>
            <a:r>
              <a:rPr lang="en-GB" dirty="0" smtClean="0"/>
              <a:t> </a:t>
            </a:r>
            <a:r>
              <a:rPr lang="en-GB" dirty="0" err="1" smtClean="0"/>
              <a:t>hyn</a:t>
            </a:r>
            <a:r>
              <a:rPr lang="en-GB" dirty="0" smtClean="0"/>
              <a:t> </a:t>
            </a:r>
            <a:r>
              <a:rPr lang="en-GB" dirty="0" err="1" smtClean="0"/>
              <a:t>mae’r</a:t>
            </a:r>
            <a:r>
              <a:rPr lang="en-GB" dirty="0" smtClean="0"/>
              <a:t> </a:t>
            </a:r>
            <a:r>
              <a:rPr lang="en-GB" dirty="0" err="1" smtClean="0"/>
              <a:t>unigolyn</a:t>
            </a:r>
            <a:r>
              <a:rPr lang="en-GB" dirty="0" smtClean="0"/>
              <a:t> </a:t>
            </a:r>
            <a:r>
              <a:rPr lang="en-GB" dirty="0" err="1" smtClean="0"/>
              <a:t>yn</a:t>
            </a:r>
            <a:r>
              <a:rPr lang="en-GB" dirty="0" smtClean="0"/>
              <a:t> </a:t>
            </a:r>
            <a:r>
              <a:rPr lang="en-GB" dirty="0" err="1" smtClean="0"/>
              <a:t>rhoi</a:t>
            </a:r>
            <a:r>
              <a:rPr lang="en-GB" dirty="0" smtClean="0"/>
              <a:t> </a:t>
            </a:r>
            <a:r>
              <a:rPr lang="en-GB" dirty="0" err="1" smtClean="0"/>
              <a:t>ei</a:t>
            </a:r>
            <a:r>
              <a:rPr lang="en-GB" dirty="0" smtClean="0"/>
              <a:t> </a:t>
            </a:r>
            <a:r>
              <a:rPr lang="en-GB" dirty="0" err="1" smtClean="0"/>
              <a:t>hun</a:t>
            </a:r>
            <a:r>
              <a:rPr lang="en-GB" dirty="0" smtClean="0"/>
              <a:t> </a:t>
            </a:r>
            <a:r>
              <a:rPr lang="en-GB" dirty="0" err="1" smtClean="0"/>
              <a:t>mewn</a:t>
            </a:r>
            <a:r>
              <a:rPr lang="en-GB" dirty="0" smtClean="0"/>
              <a:t> </a:t>
            </a:r>
            <a:r>
              <a:rPr lang="en-GB" dirty="0" err="1" smtClean="0"/>
              <a:t>perygl</a:t>
            </a:r>
            <a:r>
              <a:rPr lang="en-GB" dirty="0" smtClean="0"/>
              <a:t> o </a:t>
            </a:r>
            <a:r>
              <a:rPr lang="en-GB" dirty="0" err="1" smtClean="0"/>
              <a:t>gael</a:t>
            </a:r>
            <a:r>
              <a:rPr lang="en-GB" dirty="0" smtClean="0"/>
              <a:t> </a:t>
            </a:r>
            <a:r>
              <a:rPr lang="en-GB" dirty="0" err="1" smtClean="0"/>
              <a:t>damwain</a:t>
            </a:r>
            <a:r>
              <a:rPr lang="en-GB" dirty="0" smtClean="0"/>
              <a:t> </a:t>
            </a:r>
            <a:r>
              <a:rPr lang="en-GB" dirty="0" err="1" smtClean="0"/>
              <a:t>yn</a:t>
            </a:r>
            <a:r>
              <a:rPr lang="en-GB" dirty="0" smtClean="0"/>
              <a:t> </a:t>
            </a:r>
            <a:r>
              <a:rPr lang="en-GB" dirty="0" err="1" smtClean="0"/>
              <a:t>hwyr</a:t>
            </a:r>
            <a:r>
              <a:rPr lang="en-GB" dirty="0" smtClean="0"/>
              <a:t> </a:t>
            </a:r>
            <a:r>
              <a:rPr lang="en-GB" dirty="0" err="1" smtClean="0"/>
              <a:t>neu’n</a:t>
            </a:r>
            <a:r>
              <a:rPr lang="en-GB" dirty="0" smtClean="0"/>
              <a:t> </a:t>
            </a:r>
            <a:r>
              <a:rPr lang="en-GB" dirty="0" err="1" smtClean="0"/>
              <a:t>hwyrach</a:t>
            </a:r>
            <a:r>
              <a:rPr lang="en-GB" dirty="0" smtClean="0"/>
              <a:t>.</a:t>
            </a:r>
          </a:p>
          <a:p>
            <a:pPr eaLnBrk="1" hangingPunct="1">
              <a:spcBef>
                <a:spcPct val="0"/>
              </a:spcBef>
            </a:pPr>
            <a:endParaRPr lang="en-GB" dirty="0" smtClean="0"/>
          </a:p>
          <a:p>
            <a:pPr eaLnBrk="1" hangingPunct="1">
              <a:spcBef>
                <a:spcPct val="0"/>
              </a:spcBef>
            </a:pPr>
            <a:r>
              <a:rPr lang="en-GB" dirty="0" err="1" smtClean="0"/>
              <a:t>Gellir</a:t>
            </a:r>
            <a:r>
              <a:rPr lang="en-GB" dirty="0" smtClean="0"/>
              <a:t> </a:t>
            </a:r>
            <a:r>
              <a:rPr lang="en-GB" dirty="0" err="1" smtClean="0"/>
              <a:t>defnyddio</a:t>
            </a:r>
            <a:r>
              <a:rPr lang="en-GB" dirty="0" smtClean="0"/>
              <a:t> </a:t>
            </a:r>
            <a:r>
              <a:rPr lang="en-GB" dirty="0" err="1" smtClean="0"/>
              <a:t>technoleg</a:t>
            </a:r>
            <a:r>
              <a:rPr lang="en-GB" dirty="0" smtClean="0"/>
              <a:t> </a:t>
            </a:r>
            <a:r>
              <a:rPr lang="en-GB" dirty="0" err="1" smtClean="0"/>
              <a:t>i</a:t>
            </a:r>
            <a:r>
              <a:rPr lang="en-GB" dirty="0" smtClean="0"/>
              <a:t> </a:t>
            </a:r>
            <a:r>
              <a:rPr lang="en-GB" dirty="0" err="1" smtClean="0"/>
              <a:t>wneud</a:t>
            </a:r>
            <a:r>
              <a:rPr lang="en-GB" dirty="0" smtClean="0"/>
              <a:t> y </a:t>
            </a:r>
            <a:r>
              <a:rPr lang="en-GB" dirty="0" err="1" smtClean="0"/>
              <a:t>tasgau</a:t>
            </a:r>
            <a:r>
              <a:rPr lang="en-GB" dirty="0" smtClean="0"/>
              <a:t> </a:t>
            </a:r>
            <a:r>
              <a:rPr lang="en-GB" dirty="0" err="1" smtClean="0"/>
              <a:t>domestig</a:t>
            </a:r>
            <a:r>
              <a:rPr lang="en-GB" dirty="0" smtClean="0"/>
              <a:t> </a:t>
            </a:r>
            <a:r>
              <a:rPr lang="en-GB" dirty="0" err="1" smtClean="0"/>
              <a:t>yn</a:t>
            </a:r>
            <a:r>
              <a:rPr lang="en-GB" dirty="0" smtClean="0"/>
              <a:t> haws ac </a:t>
            </a:r>
            <a:r>
              <a:rPr lang="en-GB" dirty="0" err="1" smtClean="0"/>
              <a:t>yn</a:t>
            </a:r>
            <a:r>
              <a:rPr lang="en-GB" dirty="0" smtClean="0"/>
              <a:t> </a:t>
            </a:r>
            <a:r>
              <a:rPr lang="en-GB" dirty="0" err="1" smtClean="0"/>
              <a:t>fwy</a:t>
            </a:r>
            <a:r>
              <a:rPr lang="en-GB" dirty="0" smtClean="0"/>
              <a:t> </a:t>
            </a:r>
            <a:r>
              <a:rPr lang="en-GB" dirty="0" err="1" smtClean="0"/>
              <a:t>diogel</a:t>
            </a:r>
            <a:r>
              <a:rPr lang="en-GB" dirty="0" smtClean="0"/>
              <a:t>. Mae </a:t>
            </a:r>
            <a:r>
              <a:rPr lang="en-GB" dirty="0" err="1" smtClean="0"/>
              <a:t>rhai</a:t>
            </a:r>
            <a:r>
              <a:rPr lang="en-GB" dirty="0" smtClean="0"/>
              <a:t> </a:t>
            </a:r>
            <a:r>
              <a:rPr lang="en-GB" dirty="0" err="1" smtClean="0"/>
              <a:t>teclynnau</a:t>
            </a:r>
            <a:r>
              <a:rPr lang="en-GB" dirty="0" smtClean="0"/>
              <a:t> </a:t>
            </a:r>
            <a:r>
              <a:rPr lang="en-GB" dirty="0" err="1" smtClean="0"/>
              <a:t>fel</a:t>
            </a:r>
            <a:r>
              <a:rPr lang="en-GB" dirty="0" smtClean="0"/>
              <a:t> </a:t>
            </a:r>
            <a:r>
              <a:rPr lang="en-GB" dirty="0" err="1" smtClean="0"/>
              <a:t>ffrâm</a:t>
            </a:r>
            <a:r>
              <a:rPr lang="en-GB" dirty="0" smtClean="0"/>
              <a:t> </a:t>
            </a:r>
            <a:r>
              <a:rPr lang="en-GB" dirty="0" err="1" smtClean="0"/>
              <a:t>gerdded</a:t>
            </a:r>
            <a:r>
              <a:rPr lang="en-GB" dirty="0" smtClean="0"/>
              <a:t> </a:t>
            </a:r>
            <a:r>
              <a:rPr lang="en-GB" dirty="0" err="1" smtClean="0"/>
              <a:t>neu</a:t>
            </a:r>
            <a:r>
              <a:rPr lang="en-GB" dirty="0" smtClean="0"/>
              <a:t> </a:t>
            </a:r>
            <a:r>
              <a:rPr lang="en-GB" dirty="0" err="1" smtClean="0"/>
              <a:t>ffrâm</a:t>
            </a:r>
            <a:r>
              <a:rPr lang="en-GB" dirty="0" smtClean="0"/>
              <a:t> </a:t>
            </a:r>
            <a:r>
              <a:rPr lang="en-GB" dirty="0" err="1" smtClean="0"/>
              <a:t>doiled</a:t>
            </a:r>
            <a:r>
              <a:rPr lang="en-GB" dirty="0" smtClean="0"/>
              <a:t> </a:t>
            </a:r>
            <a:r>
              <a:rPr lang="en-GB" dirty="0" err="1" smtClean="0"/>
              <a:t>ar</a:t>
            </a:r>
            <a:r>
              <a:rPr lang="en-GB" dirty="0" smtClean="0"/>
              <a:t> </a:t>
            </a:r>
            <a:r>
              <a:rPr lang="en-GB" dirty="0" err="1" smtClean="0"/>
              <a:t>gael</a:t>
            </a:r>
            <a:r>
              <a:rPr lang="en-GB" dirty="0" smtClean="0"/>
              <a:t> </a:t>
            </a:r>
            <a:r>
              <a:rPr lang="en-GB" dirty="0" err="1" smtClean="0"/>
              <a:t>gan</a:t>
            </a:r>
            <a:r>
              <a:rPr lang="en-GB" dirty="0" smtClean="0"/>
              <a:t> y </a:t>
            </a:r>
            <a:r>
              <a:rPr lang="en-GB" dirty="0" err="1" smtClean="0"/>
              <a:t>gwasanaeth</a:t>
            </a:r>
            <a:r>
              <a:rPr lang="en-GB" dirty="0" smtClean="0"/>
              <a:t> offer </a:t>
            </a:r>
            <a:r>
              <a:rPr lang="en-GB" dirty="0" err="1" smtClean="0"/>
              <a:t>cymunedol</a:t>
            </a:r>
            <a:r>
              <a:rPr lang="en-GB" dirty="0" smtClean="0"/>
              <a:t>, </a:t>
            </a:r>
            <a:r>
              <a:rPr lang="en-GB" dirty="0" err="1" smtClean="0"/>
              <a:t>ond</a:t>
            </a:r>
            <a:r>
              <a:rPr lang="en-GB" dirty="0" smtClean="0"/>
              <a:t> </a:t>
            </a:r>
            <a:r>
              <a:rPr lang="en-GB" dirty="0" err="1" smtClean="0"/>
              <a:t>mae</a:t>
            </a:r>
            <a:r>
              <a:rPr lang="en-GB" dirty="0" smtClean="0"/>
              <a:t> </a:t>
            </a:r>
            <a:r>
              <a:rPr lang="en-GB" dirty="0" err="1" smtClean="0"/>
              <a:t>rhai</a:t>
            </a:r>
            <a:r>
              <a:rPr lang="en-GB" dirty="0" smtClean="0"/>
              <a:t> </a:t>
            </a:r>
            <a:r>
              <a:rPr lang="en-GB" dirty="0" err="1" smtClean="0"/>
              <a:t>mwy</a:t>
            </a:r>
            <a:r>
              <a:rPr lang="en-GB" dirty="0" smtClean="0"/>
              <a:t> </a:t>
            </a:r>
            <a:r>
              <a:rPr lang="en-GB" dirty="0" err="1" smtClean="0"/>
              <a:t>arbenigol</a:t>
            </a:r>
            <a:r>
              <a:rPr lang="en-GB" dirty="0" smtClean="0"/>
              <a:t> </a:t>
            </a:r>
            <a:r>
              <a:rPr lang="en-GB" dirty="0" err="1" smtClean="0"/>
              <a:t>nad</a:t>
            </a:r>
            <a:r>
              <a:rPr lang="en-GB" dirty="0" smtClean="0"/>
              <a:t> </a:t>
            </a:r>
            <a:r>
              <a:rPr lang="en-GB" dirty="0" err="1" smtClean="0"/>
              <a:t>ydynt</a:t>
            </a:r>
            <a:r>
              <a:rPr lang="en-GB" dirty="0" smtClean="0"/>
              <a:t> </a:t>
            </a:r>
            <a:r>
              <a:rPr lang="en-GB" dirty="0" err="1" smtClean="0"/>
              <a:t>ar</a:t>
            </a:r>
            <a:r>
              <a:rPr lang="en-GB" dirty="0" smtClean="0"/>
              <a:t> </a:t>
            </a:r>
            <a:r>
              <a:rPr lang="en-GB" dirty="0" err="1" smtClean="0"/>
              <a:t>gael</a:t>
            </a:r>
            <a:r>
              <a:rPr lang="en-GB" dirty="0" smtClean="0"/>
              <a:t> </a:t>
            </a:r>
            <a:r>
              <a:rPr lang="en-GB" dirty="0" err="1" smtClean="0"/>
              <a:t>trwy</a:t>
            </a:r>
            <a:r>
              <a:rPr lang="en-GB" dirty="0" smtClean="0"/>
              <a:t> </a:t>
            </a:r>
            <a:r>
              <a:rPr lang="en-GB" dirty="0" err="1" smtClean="0"/>
              <a:t>ffynonellau</a:t>
            </a:r>
            <a:r>
              <a:rPr lang="en-GB" dirty="0" smtClean="0"/>
              <a:t> </a:t>
            </a:r>
            <a:r>
              <a:rPr lang="en-GB" dirty="0" err="1" smtClean="0"/>
              <a:t>traddodiadol</a:t>
            </a:r>
            <a:r>
              <a:rPr lang="en-GB" dirty="0" smtClean="0"/>
              <a:t>, </a:t>
            </a:r>
            <a:r>
              <a:rPr lang="en-GB" dirty="0" err="1" smtClean="0"/>
              <a:t>er</a:t>
            </a:r>
            <a:r>
              <a:rPr lang="en-GB" dirty="0" smtClean="0"/>
              <a:t> </a:t>
            </a:r>
            <a:r>
              <a:rPr lang="en-GB" dirty="0" err="1" smtClean="0"/>
              <a:t>ei</a:t>
            </a:r>
            <a:r>
              <a:rPr lang="en-GB" dirty="0" smtClean="0"/>
              <a:t> bod </a:t>
            </a:r>
            <a:r>
              <a:rPr lang="en-GB" dirty="0" err="1" smtClean="0"/>
              <a:t>yn</a:t>
            </a:r>
            <a:r>
              <a:rPr lang="en-GB" dirty="0" smtClean="0"/>
              <a:t> </a:t>
            </a:r>
            <a:r>
              <a:rPr lang="en-GB" dirty="0" err="1" smtClean="0"/>
              <a:t>gost</a:t>
            </a:r>
            <a:r>
              <a:rPr lang="en-GB" dirty="0" smtClean="0"/>
              <a:t>- </a:t>
            </a:r>
            <a:r>
              <a:rPr lang="en-GB" dirty="0" err="1" smtClean="0"/>
              <a:t>effeithiol</a:t>
            </a:r>
            <a:r>
              <a:rPr lang="en-GB" dirty="0" smtClean="0"/>
              <a:t> </a:t>
            </a:r>
            <a:r>
              <a:rPr lang="en-GB" dirty="0" err="1" smtClean="0"/>
              <a:t>iawn</a:t>
            </a:r>
            <a:r>
              <a:rPr lang="en-GB" dirty="0" smtClean="0"/>
              <a:t>.</a:t>
            </a:r>
          </a:p>
        </p:txBody>
      </p:sp>
      <p:sp>
        <p:nvSpPr>
          <p:cNvPr id="4" name="Slide Number Placeholder 3"/>
          <p:cNvSpPr>
            <a:spLocks noGrp="1"/>
          </p:cNvSpPr>
          <p:nvPr>
            <p:ph type="sldNum" sz="quarter" idx="10"/>
          </p:nvPr>
        </p:nvSpPr>
        <p:spPr/>
        <p:txBody>
          <a:bodyPr/>
          <a:lstStyle/>
          <a:p>
            <a:fld id="{D4359DA3-160C-4AD7-97C9-36F81FBCC7FB}" type="slidenum">
              <a:rPr lang="en-GB" smtClean="0"/>
              <a:pPr/>
              <a:t>13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72990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eaLnBrk="1" fontAlgn="auto" hangingPunct="1">
              <a:spcBef>
                <a:spcPts val="0"/>
              </a:spcBef>
              <a:spcAft>
                <a:spcPts val="0"/>
              </a:spcAft>
              <a:defRPr/>
            </a:pPr>
            <a:endParaRPr lang="en-GB" dirty="0" smtClean="0"/>
          </a:p>
          <a:p>
            <a:pPr eaLnBrk="1" fontAlgn="auto" hangingPunct="1">
              <a:spcBef>
                <a:spcPts val="0"/>
              </a:spcBef>
              <a:spcAft>
                <a:spcPts val="0"/>
              </a:spcAft>
              <a:defRPr/>
            </a:pPr>
            <a:r>
              <a:rPr lang="en-GB" dirty="0" err="1" smtClean="0"/>
              <a:t>Daeth</a:t>
            </a:r>
            <a:r>
              <a:rPr lang="en-GB" dirty="0" smtClean="0"/>
              <a:t> </a:t>
            </a:r>
            <a:r>
              <a:rPr lang="en-GB" i="1" dirty="0" err="1" smtClean="0"/>
              <a:t>Deddf</a:t>
            </a:r>
            <a:r>
              <a:rPr lang="en-GB" i="1" dirty="0" smtClean="0"/>
              <a:t> </a:t>
            </a:r>
            <a:r>
              <a:rPr lang="en-GB" i="1" dirty="0" err="1" smtClean="0"/>
              <a:t>Gwasanaethau</a:t>
            </a:r>
            <a:r>
              <a:rPr lang="en-GB" i="1" dirty="0" smtClean="0"/>
              <a:t> </a:t>
            </a:r>
            <a:r>
              <a:rPr lang="en-GB" i="1" dirty="0" err="1" smtClean="0"/>
              <a:t>Cymdeithasol</a:t>
            </a:r>
            <a:r>
              <a:rPr lang="en-GB" i="1" dirty="0" smtClean="0"/>
              <a:t> a </a:t>
            </a:r>
            <a:r>
              <a:rPr lang="en-GB" i="1" dirty="0" err="1" smtClean="0"/>
              <a:t>Llesiant</a:t>
            </a:r>
            <a:r>
              <a:rPr lang="en-GB" i="1" dirty="0" smtClean="0"/>
              <a:t> (</a:t>
            </a:r>
            <a:r>
              <a:rPr lang="en-GB" i="1" dirty="0" err="1" smtClean="0"/>
              <a:t>Cymru</a:t>
            </a:r>
            <a:r>
              <a:rPr lang="en-GB" i="1" dirty="0" smtClean="0"/>
              <a:t>) 2014 </a:t>
            </a:r>
            <a:r>
              <a:rPr lang="en-GB" dirty="0" smtClean="0"/>
              <a:t>(y </a:t>
            </a:r>
            <a:r>
              <a:rPr lang="en-GB" dirty="0" err="1" smtClean="0"/>
              <a:t>Ddeddf</a:t>
            </a:r>
            <a:r>
              <a:rPr lang="en-GB" dirty="0" smtClean="0"/>
              <a:t>) </a:t>
            </a:r>
            <a:r>
              <a:rPr lang="en-GB" dirty="0" err="1" smtClean="0"/>
              <a:t>i</a:t>
            </a:r>
            <a:r>
              <a:rPr lang="en-GB" dirty="0" smtClean="0"/>
              <a:t> </a:t>
            </a:r>
            <a:r>
              <a:rPr lang="en-GB" dirty="0" err="1" smtClean="0"/>
              <a:t>rym</a:t>
            </a:r>
            <a:r>
              <a:rPr lang="en-GB" dirty="0" smtClean="0"/>
              <a:t> </a:t>
            </a:r>
            <a:r>
              <a:rPr lang="en-GB" dirty="0" err="1" smtClean="0"/>
              <a:t>ym</a:t>
            </a:r>
            <a:r>
              <a:rPr lang="en-GB" dirty="0" smtClean="0"/>
              <a:t> </a:t>
            </a:r>
            <a:r>
              <a:rPr lang="en-GB" dirty="0" err="1" smtClean="0"/>
              <a:t>mis</a:t>
            </a:r>
            <a:r>
              <a:rPr lang="en-GB" dirty="0" smtClean="0"/>
              <a:t> </a:t>
            </a:r>
            <a:r>
              <a:rPr lang="en-GB" dirty="0" err="1" smtClean="0"/>
              <a:t>Ebrill</a:t>
            </a:r>
            <a:r>
              <a:rPr lang="en-GB" dirty="0" smtClean="0"/>
              <a:t> 2016. </a:t>
            </a:r>
            <a:r>
              <a:rPr lang="en-GB" dirty="0" err="1" smtClean="0"/>
              <a:t>Dyma’r</a:t>
            </a:r>
            <a:r>
              <a:rPr lang="en-GB" dirty="0" smtClean="0"/>
              <a:t> </a:t>
            </a:r>
            <a:r>
              <a:rPr lang="en-GB" dirty="0" err="1" smtClean="0"/>
              <a:t>fframwaith</a:t>
            </a:r>
            <a:r>
              <a:rPr lang="en-GB" dirty="0" smtClean="0"/>
              <a:t> </a:t>
            </a:r>
            <a:r>
              <a:rPr lang="en-GB" dirty="0" err="1" smtClean="0"/>
              <a:t>cyfreithiol</a:t>
            </a:r>
            <a:r>
              <a:rPr lang="en-GB" baseline="0" dirty="0" smtClean="0"/>
              <a:t> </a:t>
            </a:r>
            <a:r>
              <a:rPr lang="en-GB" dirty="0" err="1" smtClean="0"/>
              <a:t>sy’n</a:t>
            </a:r>
            <a:r>
              <a:rPr lang="en-GB" dirty="0" smtClean="0"/>
              <a:t> </a:t>
            </a:r>
            <a:r>
              <a:rPr lang="en-GB" dirty="0" err="1" smtClean="0"/>
              <a:t>dod</a:t>
            </a:r>
            <a:r>
              <a:rPr lang="en-GB" dirty="0" smtClean="0"/>
              <a:t> â </a:t>
            </a:r>
            <a:r>
              <a:rPr lang="en-GB" dirty="0" err="1" smtClean="0"/>
              <a:t>chyfraith</a:t>
            </a:r>
            <a:r>
              <a:rPr lang="en-GB" dirty="0" smtClean="0"/>
              <a:t> </a:t>
            </a:r>
            <a:r>
              <a:rPr lang="en-GB" dirty="0" err="1" smtClean="0"/>
              <a:t>gwasanaethau</a:t>
            </a:r>
            <a:r>
              <a:rPr lang="en-GB" dirty="0" smtClean="0"/>
              <a:t> </a:t>
            </a:r>
            <a:r>
              <a:rPr lang="en-GB" dirty="0" err="1" smtClean="0"/>
              <a:t>cymdeithasol</a:t>
            </a:r>
            <a:r>
              <a:rPr lang="en-GB" dirty="0" smtClean="0"/>
              <a:t> at </a:t>
            </a:r>
            <a:r>
              <a:rPr lang="en-GB" dirty="0" err="1" smtClean="0"/>
              <a:t>ei</a:t>
            </a:r>
            <a:r>
              <a:rPr lang="en-GB" dirty="0" smtClean="0"/>
              <a:t> </a:t>
            </a:r>
            <a:r>
              <a:rPr lang="en-GB" dirty="0" err="1" smtClean="0"/>
              <a:t>gilydd</a:t>
            </a:r>
            <a:r>
              <a:rPr lang="en-GB" dirty="0" smtClean="0"/>
              <a:t>, ac </a:t>
            </a:r>
            <a:r>
              <a:rPr lang="en-GB" dirty="0" err="1" smtClean="0"/>
              <a:t>yn</a:t>
            </a:r>
            <a:r>
              <a:rPr lang="en-GB" dirty="0" smtClean="0"/>
              <a:t> </a:t>
            </a:r>
            <a:r>
              <a:rPr lang="en-GB" dirty="0" err="1" smtClean="0"/>
              <a:t>ei</a:t>
            </a:r>
            <a:r>
              <a:rPr lang="en-GB" dirty="0" smtClean="0"/>
              <a:t> </a:t>
            </a:r>
            <a:r>
              <a:rPr lang="en-GB" dirty="0" err="1" smtClean="0"/>
              <a:t>moderneiddio</a:t>
            </a:r>
            <a:r>
              <a:rPr lang="en-GB" dirty="0" smtClean="0"/>
              <a:t>.</a:t>
            </a:r>
          </a:p>
          <a:p>
            <a:pPr eaLnBrk="1" fontAlgn="auto" hangingPunct="1">
              <a:spcBef>
                <a:spcPts val="0"/>
              </a:spcBef>
              <a:spcAft>
                <a:spcPts val="0"/>
              </a:spcAft>
              <a:defRPr/>
            </a:pPr>
            <a:endParaRPr lang="en-GB" dirty="0" smtClean="0"/>
          </a:p>
          <a:p>
            <a:pPr marL="171450" indent="-171450" eaLnBrk="1" fontAlgn="auto" hangingPunct="1">
              <a:spcBef>
                <a:spcPts val="0"/>
              </a:spcBef>
              <a:spcAft>
                <a:spcPts val="0"/>
              </a:spcAft>
              <a:buFont typeface="Arial" panose="020B0604020202020204" pitchFamily="34" charset="0"/>
              <a:buChar char="•"/>
              <a:defRPr/>
            </a:pPr>
            <a:r>
              <a:rPr lang="en-GB" dirty="0" err="1" smtClean="0"/>
              <a:t>Mae’r</a:t>
            </a:r>
            <a:r>
              <a:rPr lang="en-GB" dirty="0" smtClean="0"/>
              <a:t> </a:t>
            </a:r>
            <a:r>
              <a:rPr lang="en-GB" dirty="0" err="1" smtClean="0"/>
              <a:t>Ddeddf</a:t>
            </a:r>
            <a:r>
              <a:rPr lang="en-GB" dirty="0" smtClean="0"/>
              <a:t> </a:t>
            </a:r>
            <a:r>
              <a:rPr lang="en-GB" dirty="0" err="1" smtClean="0"/>
              <a:t>yn</a:t>
            </a:r>
            <a:r>
              <a:rPr lang="en-GB" dirty="0" smtClean="0"/>
              <a:t> </a:t>
            </a:r>
            <a:r>
              <a:rPr lang="en-GB" dirty="0" err="1" smtClean="0"/>
              <a:t>cynorthwyo</a:t>
            </a:r>
            <a:r>
              <a:rPr lang="en-GB" dirty="0" smtClean="0"/>
              <a:t> </a:t>
            </a:r>
            <a:r>
              <a:rPr lang="en-GB" dirty="0" err="1" smtClean="0"/>
              <a:t>pobl</a:t>
            </a:r>
            <a:r>
              <a:rPr lang="en-GB" dirty="0" smtClean="0"/>
              <a:t> </a:t>
            </a:r>
            <a:r>
              <a:rPr lang="en-GB" dirty="0" err="1" smtClean="0"/>
              <a:t>sydd</a:t>
            </a:r>
            <a:r>
              <a:rPr lang="en-GB" dirty="0" smtClean="0"/>
              <a:t> ag </a:t>
            </a:r>
            <a:r>
              <a:rPr lang="en-GB" dirty="0" err="1" smtClean="0"/>
              <a:t>anghenion</a:t>
            </a:r>
            <a:r>
              <a:rPr lang="en-GB" dirty="0" smtClean="0"/>
              <a:t> </a:t>
            </a:r>
            <a:r>
              <a:rPr lang="en-GB" dirty="0" err="1" smtClean="0"/>
              <a:t>gofal</a:t>
            </a:r>
            <a:r>
              <a:rPr lang="en-GB" dirty="0" smtClean="0"/>
              <a:t> a </a:t>
            </a:r>
            <a:r>
              <a:rPr lang="en-GB" dirty="0" err="1" smtClean="0"/>
              <a:t>chymorth</a:t>
            </a:r>
            <a:r>
              <a:rPr lang="en-GB" dirty="0" smtClean="0"/>
              <a:t> </a:t>
            </a:r>
            <a:r>
              <a:rPr lang="en-GB" dirty="0" err="1" smtClean="0"/>
              <a:t>i</a:t>
            </a:r>
            <a:r>
              <a:rPr lang="en-GB" dirty="0" smtClean="0"/>
              <a:t> </a:t>
            </a:r>
            <a:r>
              <a:rPr lang="en-GB" dirty="0" err="1" smtClean="0"/>
              <a:t>sicrhau</a:t>
            </a:r>
            <a:r>
              <a:rPr lang="en-GB" dirty="0" smtClean="0"/>
              <a:t> </a:t>
            </a:r>
            <a:r>
              <a:rPr lang="en-GB" dirty="0" err="1" smtClean="0"/>
              <a:t>eu</a:t>
            </a:r>
            <a:r>
              <a:rPr lang="en-GB" b="1" dirty="0" smtClean="0"/>
              <a:t> </a:t>
            </a:r>
            <a:r>
              <a:rPr lang="en-GB" b="1" dirty="0" err="1" smtClean="0"/>
              <a:t>lles</a:t>
            </a:r>
            <a:r>
              <a:rPr lang="en-GB" dirty="0" smtClean="0"/>
              <a:t>;</a:t>
            </a:r>
          </a:p>
          <a:p>
            <a:pPr marL="171450" indent="-171450" eaLnBrk="1" fontAlgn="auto" hangingPunct="1">
              <a:spcBef>
                <a:spcPts val="0"/>
              </a:spcBef>
              <a:spcAft>
                <a:spcPts val="0"/>
              </a:spcAft>
              <a:buFont typeface="Arial" panose="020B0604020202020204" pitchFamily="34" charset="0"/>
              <a:buChar char="•"/>
              <a:defRPr/>
            </a:pPr>
            <a:r>
              <a:rPr lang="en-GB" b="1" dirty="0" err="1" smtClean="0"/>
              <a:t>Pobl</a:t>
            </a:r>
            <a:r>
              <a:rPr lang="en-GB" b="1" dirty="0" smtClean="0"/>
              <a:t> </a:t>
            </a:r>
            <a:r>
              <a:rPr lang="en-GB" dirty="0" err="1" smtClean="0"/>
              <a:t>sydd</a:t>
            </a:r>
            <a:r>
              <a:rPr lang="en-GB" dirty="0" smtClean="0"/>
              <a:t> </a:t>
            </a:r>
            <a:r>
              <a:rPr lang="en-GB" dirty="0" err="1" smtClean="0"/>
              <a:t>wrth</a:t>
            </a:r>
            <a:r>
              <a:rPr lang="en-GB" dirty="0" smtClean="0"/>
              <a:t> </a:t>
            </a:r>
            <a:r>
              <a:rPr lang="en-GB" dirty="0" err="1" smtClean="0"/>
              <a:t>wraidd</a:t>
            </a:r>
            <a:r>
              <a:rPr lang="en-GB" dirty="0" smtClean="0"/>
              <a:t> y system </a:t>
            </a:r>
            <a:r>
              <a:rPr lang="en-GB" dirty="0" err="1" smtClean="0"/>
              <a:t>newydd</a:t>
            </a:r>
            <a:r>
              <a:rPr lang="en-GB" dirty="0" smtClean="0"/>
              <a:t> </a:t>
            </a:r>
            <a:r>
              <a:rPr lang="en-GB" dirty="0" err="1" smtClean="0"/>
              <a:t>trwy</a:t>
            </a:r>
            <a:r>
              <a:rPr lang="en-GB" dirty="0" smtClean="0"/>
              <a:t> </a:t>
            </a:r>
            <a:r>
              <a:rPr lang="en-GB" dirty="0" err="1" smtClean="0"/>
              <a:t>roi</a:t>
            </a:r>
            <a:r>
              <a:rPr lang="en-GB" dirty="0" smtClean="0"/>
              <a:t> </a:t>
            </a:r>
            <a:r>
              <a:rPr lang="en-GB" dirty="0" err="1" smtClean="0"/>
              <a:t>cyfle</a:t>
            </a:r>
            <a:r>
              <a:rPr lang="en-GB" dirty="0" smtClean="0"/>
              <a:t> </a:t>
            </a:r>
            <a:r>
              <a:rPr lang="en-GB" dirty="0" err="1" smtClean="0"/>
              <a:t>cyfartal</a:t>
            </a:r>
            <a:r>
              <a:rPr lang="en-GB" dirty="0" smtClean="0"/>
              <a:t> </a:t>
            </a:r>
            <a:r>
              <a:rPr lang="en-GB" dirty="0" err="1" smtClean="0"/>
              <a:t>iddynt</a:t>
            </a:r>
            <a:r>
              <a:rPr lang="en-GB" dirty="0" smtClean="0"/>
              <a:t> </a:t>
            </a:r>
            <a:r>
              <a:rPr lang="en-GB" dirty="0" err="1" smtClean="0"/>
              <a:t>gael</a:t>
            </a:r>
            <a:r>
              <a:rPr lang="en-GB" dirty="0" smtClean="0"/>
              <a:t> </a:t>
            </a:r>
            <a:r>
              <a:rPr lang="en-GB" dirty="0" err="1" smtClean="0"/>
              <a:t>dweud</a:t>
            </a:r>
            <a:r>
              <a:rPr lang="en-GB" dirty="0" smtClean="0"/>
              <a:t> </a:t>
            </a:r>
            <a:r>
              <a:rPr lang="en-GB" dirty="0" err="1" smtClean="0"/>
              <a:t>eu</a:t>
            </a:r>
            <a:r>
              <a:rPr lang="en-GB" dirty="0" smtClean="0"/>
              <a:t> barn am y </a:t>
            </a:r>
            <a:r>
              <a:rPr lang="en-GB" dirty="0" err="1" smtClean="0"/>
              <a:t>cymorth</a:t>
            </a:r>
            <a:r>
              <a:rPr lang="en-GB" dirty="0" smtClean="0"/>
              <a:t> </a:t>
            </a:r>
            <a:r>
              <a:rPr lang="en-GB" dirty="0" err="1" smtClean="0"/>
              <a:t>a’r</a:t>
            </a:r>
            <a:r>
              <a:rPr lang="en-GB" dirty="0" smtClean="0"/>
              <a:t> </a:t>
            </a:r>
            <a:r>
              <a:rPr lang="en-GB" dirty="0" err="1" smtClean="0"/>
              <a:t>gofal</a:t>
            </a:r>
            <a:r>
              <a:rPr lang="en-GB" dirty="0" smtClean="0"/>
              <a:t> a </a:t>
            </a:r>
            <a:r>
              <a:rPr lang="en-GB" dirty="0" err="1" smtClean="0"/>
              <a:t>gânt</a:t>
            </a:r>
            <a:endParaRPr lang="en-GB" dirty="0" smtClean="0"/>
          </a:p>
          <a:p>
            <a:pPr marL="171450" indent="-171450" eaLnBrk="1" fontAlgn="auto" hangingPunct="1">
              <a:spcBef>
                <a:spcPts val="0"/>
              </a:spcBef>
              <a:spcAft>
                <a:spcPts val="0"/>
              </a:spcAft>
              <a:buFont typeface="Arial" panose="020B0604020202020204" pitchFamily="34" charset="0"/>
              <a:buChar char="•"/>
              <a:defRPr/>
            </a:pPr>
            <a:r>
              <a:rPr lang="en-GB" dirty="0" smtClean="0"/>
              <a:t>Mae </a:t>
            </a:r>
            <a:r>
              <a:rPr lang="en-GB" b="1" dirty="0" err="1" smtClean="0"/>
              <a:t>partneriaeth</a:t>
            </a:r>
            <a:r>
              <a:rPr lang="en-GB" b="1" dirty="0" smtClean="0"/>
              <a:t> </a:t>
            </a:r>
            <a:r>
              <a:rPr lang="en-GB" dirty="0" smtClean="0"/>
              <a:t>a </a:t>
            </a:r>
            <a:r>
              <a:rPr lang="en-GB" dirty="0" err="1" smtClean="0"/>
              <a:t>chydweithrediad</a:t>
            </a:r>
            <a:r>
              <a:rPr lang="en-GB" dirty="0" smtClean="0"/>
              <a:t> </a:t>
            </a:r>
            <a:r>
              <a:rPr lang="en-GB" dirty="0" err="1" smtClean="0"/>
              <a:t>yn</a:t>
            </a:r>
            <a:r>
              <a:rPr lang="en-GB" dirty="0" smtClean="0"/>
              <a:t> </a:t>
            </a:r>
            <a:r>
              <a:rPr lang="en-GB" dirty="0" err="1" smtClean="0"/>
              <a:t>gyrru</a:t>
            </a:r>
            <a:r>
              <a:rPr lang="en-GB" dirty="0" smtClean="0"/>
              <a:t> </a:t>
            </a:r>
            <a:r>
              <a:rPr lang="en-GB" dirty="0" err="1" smtClean="0"/>
              <a:t>darparu</a:t>
            </a:r>
            <a:r>
              <a:rPr lang="en-GB" dirty="0" smtClean="0"/>
              <a:t> </a:t>
            </a:r>
            <a:r>
              <a:rPr lang="en-GB" dirty="0" err="1" smtClean="0"/>
              <a:t>gwasanaethau</a:t>
            </a:r>
            <a:endParaRPr lang="en-GB" dirty="0" smtClean="0"/>
          </a:p>
          <a:p>
            <a:pPr marL="171450" indent="-171450" eaLnBrk="1" fontAlgn="auto" hangingPunct="1">
              <a:spcBef>
                <a:spcPts val="0"/>
              </a:spcBef>
              <a:spcAft>
                <a:spcPts val="0"/>
              </a:spcAft>
              <a:buFont typeface="Arial" panose="020B0604020202020204" pitchFamily="34" charset="0"/>
              <a:buChar char="•"/>
              <a:defRPr/>
            </a:pPr>
            <a:r>
              <a:rPr lang="en-GB" dirty="0" err="1" smtClean="0"/>
              <a:t>Bydd</a:t>
            </a:r>
            <a:r>
              <a:rPr lang="en-GB" dirty="0" smtClean="0"/>
              <a:t> </a:t>
            </a:r>
            <a:r>
              <a:rPr lang="en-GB" dirty="0" err="1" smtClean="0"/>
              <a:t>gwasanaethau</a:t>
            </a:r>
            <a:r>
              <a:rPr lang="en-GB" dirty="0" smtClean="0"/>
              <a:t> </a:t>
            </a:r>
            <a:r>
              <a:rPr lang="en-GB" dirty="0" err="1" smtClean="0"/>
              <a:t>yn</a:t>
            </a:r>
            <a:r>
              <a:rPr lang="en-GB" dirty="0" smtClean="0"/>
              <a:t> </a:t>
            </a:r>
            <a:r>
              <a:rPr lang="en-GB" dirty="0" err="1" smtClean="0"/>
              <a:t>hyrwyddo</a:t>
            </a:r>
            <a:r>
              <a:rPr lang="en-GB" dirty="0" smtClean="0"/>
              <a:t> </a:t>
            </a:r>
            <a:r>
              <a:rPr lang="en-GB" b="1" dirty="0" err="1" smtClean="0"/>
              <a:t>atal</a:t>
            </a:r>
            <a:r>
              <a:rPr lang="en-GB" dirty="0" smtClean="0"/>
              <a:t> </a:t>
            </a:r>
            <a:r>
              <a:rPr lang="en-GB" dirty="0" err="1" smtClean="0"/>
              <a:t>anghenion</a:t>
            </a:r>
            <a:r>
              <a:rPr lang="en-GB" dirty="0" smtClean="0"/>
              <a:t> </a:t>
            </a:r>
            <a:r>
              <a:rPr lang="en-GB" dirty="0" err="1" smtClean="0"/>
              <a:t>sy’n</a:t>
            </a:r>
            <a:r>
              <a:rPr lang="en-GB" dirty="0" smtClean="0"/>
              <a:t> </a:t>
            </a:r>
            <a:r>
              <a:rPr lang="en-GB" dirty="0" err="1" smtClean="0"/>
              <a:t>cynyddu</a:t>
            </a:r>
            <a:r>
              <a:rPr lang="en-GB" dirty="0" smtClean="0"/>
              <a:t> ac </a:t>
            </a:r>
            <a:r>
              <a:rPr lang="en-GB" dirty="0" err="1" smtClean="0"/>
              <a:t>mae’r</a:t>
            </a:r>
            <a:r>
              <a:rPr lang="en-GB" dirty="0" smtClean="0"/>
              <a:t> </a:t>
            </a:r>
            <a:r>
              <a:rPr lang="en-GB" dirty="0" err="1" smtClean="0"/>
              <a:t>cymorth</a:t>
            </a:r>
            <a:r>
              <a:rPr lang="en-GB" dirty="0" smtClean="0"/>
              <a:t> </a:t>
            </a:r>
            <a:r>
              <a:rPr lang="en-GB" dirty="0" err="1" smtClean="0"/>
              <a:t>cywir</a:t>
            </a:r>
            <a:r>
              <a:rPr lang="en-GB" dirty="0" smtClean="0"/>
              <a:t> </a:t>
            </a:r>
            <a:r>
              <a:rPr lang="en-GB" dirty="0" err="1" smtClean="0"/>
              <a:t>ar</a:t>
            </a:r>
            <a:r>
              <a:rPr lang="en-GB" dirty="0" smtClean="0"/>
              <a:t> </a:t>
            </a:r>
            <a:r>
              <a:rPr lang="en-GB" dirty="0" err="1" smtClean="0"/>
              <a:t>gael</a:t>
            </a:r>
            <a:r>
              <a:rPr lang="en-GB" dirty="0" smtClean="0"/>
              <a:t> </a:t>
            </a:r>
            <a:r>
              <a:rPr lang="en-GB" dirty="0" err="1" smtClean="0"/>
              <a:t>ar</a:t>
            </a:r>
            <a:r>
              <a:rPr lang="en-GB" dirty="0" smtClean="0"/>
              <a:t> </a:t>
            </a:r>
            <a:r>
              <a:rPr lang="en-GB" dirty="0" err="1" smtClean="0"/>
              <a:t>yr</a:t>
            </a:r>
            <a:r>
              <a:rPr lang="en-GB" dirty="0" smtClean="0"/>
              <a:t> </a:t>
            </a:r>
            <a:r>
              <a:rPr lang="en-GB" dirty="0" err="1" smtClean="0"/>
              <a:t>adeg</a:t>
            </a:r>
            <a:r>
              <a:rPr lang="en-GB" dirty="0" smtClean="0"/>
              <a:t> </a:t>
            </a:r>
            <a:r>
              <a:rPr lang="en-GB" dirty="0" err="1" smtClean="0"/>
              <a:t>gywir</a:t>
            </a:r>
            <a:r>
              <a:rPr lang="en-GB" dirty="0" smtClean="0"/>
              <a:t> </a:t>
            </a:r>
          </a:p>
          <a:p>
            <a:pPr marL="0" indent="0" eaLnBrk="1" fontAlgn="auto" hangingPunct="1">
              <a:spcBef>
                <a:spcPts val="0"/>
              </a:spcBef>
              <a:spcAft>
                <a:spcPts val="0"/>
              </a:spcAft>
              <a:buFont typeface="Arial" panose="020B0604020202020204" pitchFamily="34" charset="0"/>
              <a:buNone/>
              <a:defRPr/>
            </a:pPr>
            <a:endParaRPr lang="en-GB" dirty="0" smtClean="0"/>
          </a:p>
          <a:p>
            <a:pPr eaLnBrk="1" fontAlgn="auto" hangingPunct="1">
              <a:spcBef>
                <a:spcPts val="0"/>
              </a:spcBef>
              <a:spcAft>
                <a:spcPts val="0"/>
              </a:spcAft>
              <a:defRPr/>
            </a:pPr>
            <a:r>
              <a:rPr lang="en-GB" dirty="0" err="1" smtClean="0"/>
              <a:t>Caiff</a:t>
            </a:r>
            <a:r>
              <a:rPr lang="en-GB" dirty="0" smtClean="0"/>
              <a:t> y </a:t>
            </a:r>
            <a:r>
              <a:rPr lang="en-GB" dirty="0" err="1" smtClean="0"/>
              <a:t>Ddeddf</a:t>
            </a:r>
            <a:r>
              <a:rPr lang="en-GB" dirty="0" smtClean="0"/>
              <a:t> </a:t>
            </a:r>
            <a:r>
              <a:rPr lang="en-GB" dirty="0" err="1" smtClean="0"/>
              <a:t>ei</a:t>
            </a:r>
            <a:r>
              <a:rPr lang="en-GB" dirty="0" smtClean="0"/>
              <a:t> </a:t>
            </a:r>
            <a:r>
              <a:rPr lang="en-GB" dirty="0" err="1" smtClean="0"/>
              <a:t>chefnogi</a:t>
            </a:r>
            <a:r>
              <a:rPr lang="en-GB" dirty="0" smtClean="0"/>
              <a:t> </a:t>
            </a:r>
            <a:r>
              <a:rPr lang="en-GB" dirty="0" err="1" smtClean="0"/>
              <a:t>gan</a:t>
            </a:r>
            <a:r>
              <a:rPr lang="en-GB" dirty="0" smtClean="0"/>
              <a:t>:</a:t>
            </a:r>
          </a:p>
          <a:p>
            <a:pPr eaLnBrk="1" fontAlgn="auto" hangingPunct="1">
              <a:spcBef>
                <a:spcPts val="0"/>
              </a:spcBef>
              <a:spcAft>
                <a:spcPts val="0"/>
              </a:spcAft>
              <a:defRPr/>
            </a:pPr>
            <a:endParaRPr lang="en-GB" dirty="0" smtClean="0"/>
          </a:p>
          <a:p>
            <a:pPr marL="171450" indent="-171450" eaLnBrk="1" fontAlgn="auto" hangingPunct="1">
              <a:spcBef>
                <a:spcPts val="0"/>
              </a:spcBef>
              <a:spcAft>
                <a:spcPts val="0"/>
              </a:spcAft>
              <a:buFont typeface="Arial" panose="020B0604020202020204" pitchFamily="34" charset="0"/>
              <a:buChar char="•"/>
              <a:defRPr/>
            </a:pPr>
            <a:r>
              <a:rPr lang="en-GB" dirty="0" err="1" smtClean="0"/>
              <a:t>Reoliadau</a:t>
            </a:r>
            <a:r>
              <a:rPr lang="en-GB" dirty="0" smtClean="0"/>
              <a:t>  - </a:t>
            </a:r>
            <a:r>
              <a:rPr lang="en-GB" dirty="0" err="1" smtClean="0"/>
              <a:t>Deddfwriaeth</a:t>
            </a:r>
            <a:r>
              <a:rPr lang="en-GB" dirty="0" smtClean="0"/>
              <a:t> </a:t>
            </a:r>
            <a:r>
              <a:rPr lang="en-GB" dirty="0" err="1" smtClean="0"/>
              <a:t>eilradd</a:t>
            </a:r>
            <a:r>
              <a:rPr lang="en-GB" dirty="0" smtClean="0"/>
              <a:t> pan </a:t>
            </a:r>
            <a:r>
              <a:rPr lang="en-GB" dirty="0" err="1" smtClean="0"/>
              <a:t>mae</a:t>
            </a:r>
            <a:r>
              <a:rPr lang="en-GB" dirty="0" smtClean="0"/>
              <a:t> </a:t>
            </a:r>
            <a:r>
              <a:rPr lang="en-GB" dirty="0" err="1" smtClean="0"/>
              <a:t>eisiau</a:t>
            </a:r>
            <a:r>
              <a:rPr lang="en-GB" dirty="0" smtClean="0"/>
              <a:t> </a:t>
            </a:r>
            <a:r>
              <a:rPr lang="en-GB" dirty="0" err="1" smtClean="0"/>
              <a:t>mwy</a:t>
            </a:r>
            <a:r>
              <a:rPr lang="en-GB" dirty="0" smtClean="0"/>
              <a:t> o </a:t>
            </a:r>
            <a:r>
              <a:rPr lang="en-GB" dirty="0" err="1" smtClean="0"/>
              <a:t>fanylder</a:t>
            </a:r>
            <a:endParaRPr lang="en-GB" dirty="0" smtClean="0"/>
          </a:p>
          <a:p>
            <a:pPr marL="171450" indent="-171450" eaLnBrk="1" fontAlgn="auto" hangingPunct="1">
              <a:spcBef>
                <a:spcPts val="0"/>
              </a:spcBef>
              <a:spcAft>
                <a:spcPts val="0"/>
              </a:spcAft>
              <a:buFont typeface="Arial" panose="020B0604020202020204" pitchFamily="34" charset="0"/>
              <a:buChar char="•"/>
              <a:defRPr/>
            </a:pPr>
            <a:r>
              <a:rPr lang="en-GB" dirty="0" err="1" smtClean="0"/>
              <a:t>Godau</a:t>
            </a:r>
            <a:r>
              <a:rPr lang="en-GB" dirty="0" smtClean="0"/>
              <a:t> </a:t>
            </a:r>
            <a:r>
              <a:rPr lang="en-GB" dirty="0" err="1" smtClean="0"/>
              <a:t>Ymarfer</a:t>
            </a:r>
            <a:r>
              <a:rPr lang="en-GB" dirty="0" smtClean="0"/>
              <a:t> – </a:t>
            </a:r>
            <a:r>
              <a:rPr lang="en-GB" dirty="0" err="1" smtClean="0"/>
              <a:t>arweiniad</a:t>
            </a:r>
            <a:r>
              <a:rPr lang="en-GB" dirty="0" smtClean="0"/>
              <a:t> </a:t>
            </a:r>
            <a:r>
              <a:rPr lang="en-GB" dirty="0" err="1" smtClean="0"/>
              <a:t>i</a:t>
            </a:r>
            <a:r>
              <a:rPr lang="en-GB" dirty="0" smtClean="0"/>
              <a:t> </a:t>
            </a:r>
            <a:r>
              <a:rPr lang="en-GB" dirty="0" err="1" smtClean="0"/>
              <a:t>helpu</a:t>
            </a:r>
            <a:r>
              <a:rPr lang="en-GB" dirty="0" smtClean="0"/>
              <a:t> </a:t>
            </a:r>
            <a:r>
              <a:rPr lang="en-GB" dirty="0" err="1" smtClean="0"/>
              <a:t>pobl</a:t>
            </a:r>
            <a:r>
              <a:rPr lang="en-GB" dirty="0" smtClean="0"/>
              <a:t> a </a:t>
            </a:r>
            <a:r>
              <a:rPr lang="en-GB" dirty="0" err="1" smtClean="0"/>
              <a:t>sefydliadau</a:t>
            </a:r>
            <a:r>
              <a:rPr lang="en-GB" dirty="0" smtClean="0"/>
              <a:t> </a:t>
            </a:r>
            <a:r>
              <a:rPr lang="en-GB" dirty="0" err="1" smtClean="0"/>
              <a:t>i</a:t>
            </a:r>
            <a:r>
              <a:rPr lang="en-GB" dirty="0" smtClean="0"/>
              <a:t> </a:t>
            </a:r>
            <a:r>
              <a:rPr lang="en-GB" dirty="0" err="1" smtClean="0"/>
              <a:t>weithio</a:t>
            </a:r>
            <a:r>
              <a:rPr lang="en-GB" dirty="0" smtClean="0"/>
              <a:t> o </a:t>
            </a:r>
            <a:r>
              <a:rPr lang="en-GB" dirty="0" err="1" smtClean="0"/>
              <a:t>fewn</a:t>
            </a:r>
            <a:r>
              <a:rPr lang="en-GB" dirty="0" smtClean="0"/>
              <a:t> y </a:t>
            </a:r>
            <a:r>
              <a:rPr lang="en-GB" dirty="0" err="1" smtClean="0"/>
              <a:t>gyfraith</a:t>
            </a:r>
            <a:endParaRPr lang="en-GB" dirty="0" smtClean="0"/>
          </a:p>
          <a:p>
            <a:pPr marL="171450" indent="-171450" eaLnBrk="1" fontAlgn="auto" hangingPunct="1">
              <a:spcBef>
                <a:spcPts val="0"/>
              </a:spcBef>
              <a:spcAft>
                <a:spcPts val="0"/>
              </a:spcAft>
              <a:buFont typeface="Arial" panose="020B0604020202020204" pitchFamily="34" charset="0"/>
              <a:buChar char="•"/>
              <a:defRPr/>
            </a:pPr>
            <a:endParaRPr lang="en-GB" dirty="0" smtClean="0"/>
          </a:p>
          <a:p>
            <a:pPr eaLnBrk="1" fontAlgn="auto" hangingPunct="1">
              <a:spcBef>
                <a:spcPts val="0"/>
              </a:spcBef>
              <a:spcAft>
                <a:spcPts val="0"/>
              </a:spcAft>
              <a:defRPr/>
            </a:pPr>
            <a:r>
              <a:rPr lang="en-GB" dirty="0" err="1" smtClean="0"/>
              <a:t>Mae’r</a:t>
            </a:r>
            <a:r>
              <a:rPr lang="en-GB" dirty="0" smtClean="0"/>
              <a:t> </a:t>
            </a:r>
            <a:r>
              <a:rPr lang="en-GB" dirty="0" err="1" smtClean="0"/>
              <a:t>Ddeddf</a:t>
            </a:r>
            <a:r>
              <a:rPr lang="en-GB" dirty="0" smtClean="0"/>
              <a:t> </a:t>
            </a:r>
            <a:r>
              <a:rPr lang="en-GB" dirty="0" err="1" smtClean="0"/>
              <a:t>yn</a:t>
            </a:r>
            <a:r>
              <a:rPr lang="en-GB" dirty="0" smtClean="0"/>
              <a:t> </a:t>
            </a:r>
            <a:r>
              <a:rPr lang="en-GB" dirty="0" err="1" smtClean="0"/>
              <a:t>gosod</a:t>
            </a:r>
            <a:r>
              <a:rPr lang="en-GB" dirty="0" smtClean="0"/>
              <a:t> </a:t>
            </a:r>
            <a:r>
              <a:rPr lang="en-GB" dirty="0" err="1" smtClean="0"/>
              <a:t>dyletswydd</a:t>
            </a:r>
            <a:r>
              <a:rPr lang="en-GB" dirty="0" smtClean="0"/>
              <a:t> </a:t>
            </a:r>
            <a:r>
              <a:rPr lang="en-GB" dirty="0" err="1" smtClean="0"/>
              <a:t>ar</a:t>
            </a:r>
            <a:r>
              <a:rPr lang="en-GB" dirty="0" smtClean="0"/>
              <a:t> </a:t>
            </a:r>
            <a:r>
              <a:rPr lang="en-GB" dirty="0" err="1" smtClean="0"/>
              <a:t>awdurdodau</a:t>
            </a:r>
            <a:r>
              <a:rPr lang="en-GB" dirty="0" smtClean="0"/>
              <a:t> </a:t>
            </a:r>
            <a:r>
              <a:rPr lang="en-GB" dirty="0" err="1" smtClean="0"/>
              <a:t>lleol</a:t>
            </a:r>
            <a:r>
              <a:rPr lang="en-GB" dirty="0" smtClean="0"/>
              <a:t>, </a:t>
            </a:r>
            <a:r>
              <a:rPr lang="en-GB" dirty="0" err="1" smtClean="0"/>
              <a:t>byrddau</a:t>
            </a:r>
            <a:r>
              <a:rPr lang="en-GB" dirty="0" smtClean="0"/>
              <a:t> </a:t>
            </a:r>
            <a:r>
              <a:rPr lang="en-GB" dirty="0" err="1" smtClean="0"/>
              <a:t>iechyd</a:t>
            </a:r>
            <a:r>
              <a:rPr lang="en-GB" dirty="0" smtClean="0"/>
              <a:t> a </a:t>
            </a:r>
            <a:r>
              <a:rPr lang="en-GB" dirty="0" err="1" smtClean="0"/>
              <a:t>Gweinidogion</a:t>
            </a:r>
            <a:r>
              <a:rPr lang="en-GB" dirty="0" smtClean="0"/>
              <a:t> </a:t>
            </a:r>
            <a:r>
              <a:rPr lang="en-GB" dirty="0" err="1" smtClean="0"/>
              <a:t>Cymru</a:t>
            </a:r>
            <a:r>
              <a:rPr lang="en-GB" dirty="0" smtClean="0"/>
              <a:t> </a:t>
            </a:r>
            <a:r>
              <a:rPr lang="en-GB" dirty="0" err="1" smtClean="0"/>
              <a:t>i</a:t>
            </a:r>
            <a:r>
              <a:rPr lang="en-GB" dirty="0" smtClean="0"/>
              <a:t> </a:t>
            </a:r>
            <a:r>
              <a:rPr lang="en-GB" dirty="0" err="1" smtClean="0"/>
              <a:t>weithio</a:t>
            </a:r>
            <a:r>
              <a:rPr lang="en-GB" dirty="0" smtClean="0"/>
              <a:t> </a:t>
            </a:r>
            <a:r>
              <a:rPr lang="en-GB" dirty="0" err="1" smtClean="0"/>
              <a:t>i</a:t>
            </a:r>
            <a:r>
              <a:rPr lang="en-GB" dirty="0" smtClean="0"/>
              <a:t> </a:t>
            </a:r>
            <a:r>
              <a:rPr lang="en-GB" dirty="0" err="1" smtClean="0"/>
              <a:t>hyrwyddo</a:t>
            </a:r>
            <a:r>
              <a:rPr lang="en-GB" dirty="0" smtClean="0"/>
              <a:t> </a:t>
            </a:r>
            <a:r>
              <a:rPr lang="en-GB" dirty="0" err="1" smtClean="0"/>
              <a:t>lles</a:t>
            </a:r>
            <a:r>
              <a:rPr lang="en-GB" dirty="0" smtClean="0"/>
              <a:t> </a:t>
            </a:r>
            <a:r>
              <a:rPr lang="en-GB" dirty="0" err="1" smtClean="0"/>
              <a:t>pobl</a:t>
            </a:r>
            <a:r>
              <a:rPr lang="en-GB" dirty="0" smtClean="0"/>
              <a:t> </a:t>
            </a:r>
            <a:r>
              <a:rPr lang="en-GB" dirty="0" err="1" smtClean="0"/>
              <a:t>sydd</a:t>
            </a:r>
            <a:r>
              <a:rPr lang="en-GB" dirty="0" smtClean="0"/>
              <a:t> </a:t>
            </a:r>
            <a:r>
              <a:rPr lang="en-GB" dirty="0" err="1" smtClean="0"/>
              <a:t>angen</a:t>
            </a:r>
            <a:r>
              <a:rPr lang="en-GB" dirty="0" smtClean="0"/>
              <a:t> </a:t>
            </a:r>
            <a:r>
              <a:rPr lang="en-GB" dirty="0" err="1" smtClean="0"/>
              <a:t>cymorth</a:t>
            </a:r>
            <a:r>
              <a:rPr lang="en-GB" dirty="0" smtClean="0"/>
              <a:t> a </a:t>
            </a:r>
            <a:r>
              <a:rPr lang="en-GB" dirty="0" err="1" smtClean="0"/>
              <a:t>gofal</a:t>
            </a:r>
            <a:r>
              <a:rPr lang="en-GB" dirty="0" smtClean="0"/>
              <a:t>, </a:t>
            </a:r>
            <a:r>
              <a:rPr lang="en-GB" dirty="0" err="1" smtClean="0"/>
              <a:t>neu</a:t>
            </a:r>
            <a:r>
              <a:rPr lang="en-GB" dirty="0" smtClean="0"/>
              <a:t> </a:t>
            </a:r>
            <a:r>
              <a:rPr lang="en-GB" dirty="0" err="1" smtClean="0"/>
              <a:t>ofalwyr</a:t>
            </a:r>
            <a:r>
              <a:rPr lang="en-GB" dirty="0" smtClean="0"/>
              <a:t> </a:t>
            </a:r>
            <a:r>
              <a:rPr lang="en-GB" dirty="0" err="1" smtClean="0"/>
              <a:t>sydd</a:t>
            </a:r>
            <a:r>
              <a:rPr lang="en-GB" dirty="0" smtClean="0"/>
              <a:t> </a:t>
            </a:r>
            <a:r>
              <a:rPr lang="en-GB" dirty="0" err="1" smtClean="0"/>
              <a:t>angen</a:t>
            </a:r>
            <a:r>
              <a:rPr lang="en-GB" dirty="0" smtClean="0"/>
              <a:t> </a:t>
            </a:r>
            <a:r>
              <a:rPr lang="en-GB" dirty="0" err="1" smtClean="0"/>
              <a:t>cefnogaeth</a:t>
            </a:r>
            <a:r>
              <a:rPr lang="en-GB" dirty="0" smtClean="0"/>
              <a:t>. Mae </a:t>
            </a:r>
            <a:r>
              <a:rPr lang="en-GB" i="1" dirty="0" err="1" smtClean="0"/>
              <a:t>Deddf</a:t>
            </a:r>
            <a:r>
              <a:rPr lang="en-GB" i="1" dirty="0" smtClean="0"/>
              <a:t> </a:t>
            </a:r>
            <a:r>
              <a:rPr lang="en-GB" i="1" dirty="0" err="1" smtClean="0"/>
              <a:t>Gwasanaethau</a:t>
            </a:r>
            <a:r>
              <a:rPr lang="en-GB" i="1" dirty="0" smtClean="0"/>
              <a:t> </a:t>
            </a:r>
            <a:r>
              <a:rPr lang="en-GB" i="1" dirty="0" err="1" smtClean="0"/>
              <a:t>Cymdeithasol</a:t>
            </a:r>
            <a:r>
              <a:rPr lang="en-GB" i="1" dirty="0" smtClean="0"/>
              <a:t> a </a:t>
            </a:r>
            <a:r>
              <a:rPr lang="en-GB" i="1" dirty="0" err="1" smtClean="0"/>
              <a:t>Llesiant</a:t>
            </a:r>
            <a:r>
              <a:rPr lang="en-GB" i="1" dirty="0" smtClean="0"/>
              <a:t> (</a:t>
            </a:r>
            <a:r>
              <a:rPr lang="en-GB" i="1" dirty="0" err="1" smtClean="0"/>
              <a:t>Cymru</a:t>
            </a:r>
            <a:r>
              <a:rPr lang="en-GB" i="1" dirty="0" smtClean="0"/>
              <a:t>) 2014</a:t>
            </a:r>
            <a:r>
              <a:rPr lang="en-GB" dirty="0" smtClean="0"/>
              <a:t> </a:t>
            </a:r>
            <a:r>
              <a:rPr lang="en-GB" dirty="0" err="1" smtClean="0"/>
              <a:t>yn</a:t>
            </a:r>
            <a:r>
              <a:rPr lang="en-GB" dirty="0" smtClean="0"/>
              <a:t> </a:t>
            </a:r>
            <a:r>
              <a:rPr lang="en-GB" dirty="0" err="1" smtClean="0"/>
              <a:t>newid</a:t>
            </a:r>
            <a:r>
              <a:rPr lang="en-GB" dirty="0" smtClean="0"/>
              <a:t> </a:t>
            </a:r>
            <a:r>
              <a:rPr lang="en-GB" dirty="0" err="1" smtClean="0"/>
              <a:t>gwasanaethau</a:t>
            </a:r>
            <a:r>
              <a:rPr lang="en-GB" dirty="0" smtClean="0"/>
              <a:t> </a:t>
            </a:r>
            <a:r>
              <a:rPr lang="en-GB" dirty="0" err="1" smtClean="0"/>
              <a:t>cymdeithasol</a:t>
            </a:r>
            <a:r>
              <a:rPr lang="en-GB" dirty="0" smtClean="0"/>
              <a:t> </a:t>
            </a:r>
            <a:r>
              <a:rPr lang="en-GB" dirty="0" err="1" smtClean="0"/>
              <a:t>yng</a:t>
            </a:r>
            <a:r>
              <a:rPr lang="en-GB" dirty="0" smtClean="0"/>
              <a:t> </a:t>
            </a:r>
            <a:r>
              <a:rPr lang="en-GB" dirty="0" err="1" smtClean="0"/>
              <a:t>Nghymru</a:t>
            </a:r>
            <a:r>
              <a:rPr lang="en-GB" dirty="0" smtClean="0"/>
              <a:t>:</a:t>
            </a:r>
          </a:p>
          <a:p>
            <a:pPr eaLnBrk="1" fontAlgn="auto" hangingPunct="1">
              <a:spcBef>
                <a:spcPts val="0"/>
              </a:spcBef>
              <a:spcAft>
                <a:spcPts val="0"/>
              </a:spcAft>
              <a:defRPr/>
            </a:pPr>
            <a:r>
              <a:rPr lang="en-GB" dirty="0" smtClean="0"/>
              <a:t>	</a:t>
            </a:r>
          </a:p>
          <a:p>
            <a:pPr marL="171450" indent="-171450" eaLnBrk="1" fontAlgn="auto" hangingPunct="1">
              <a:spcBef>
                <a:spcPts val="0"/>
              </a:spcBef>
              <a:spcAft>
                <a:spcPts val="0"/>
              </a:spcAft>
              <a:buFont typeface="Arial" panose="020B0604020202020204" pitchFamily="34" charset="0"/>
              <a:buChar char="•"/>
              <a:defRPr/>
            </a:pPr>
            <a:r>
              <a:rPr lang="en-GB" dirty="0" err="1" smtClean="0"/>
              <a:t>Mae’n</a:t>
            </a:r>
            <a:r>
              <a:rPr lang="en-GB" dirty="0" smtClean="0"/>
              <a:t> </a:t>
            </a:r>
            <a:r>
              <a:rPr lang="en-GB" dirty="0" err="1" smtClean="0"/>
              <a:t>rhoi</a:t>
            </a:r>
            <a:r>
              <a:rPr lang="en-GB" dirty="0" smtClean="0"/>
              <a:t> </a:t>
            </a:r>
            <a:r>
              <a:rPr lang="en-GB" dirty="0" err="1" smtClean="0"/>
              <a:t>mynediad</a:t>
            </a:r>
            <a:r>
              <a:rPr lang="en-GB" dirty="0" smtClean="0"/>
              <a:t> </a:t>
            </a:r>
            <a:r>
              <a:rPr lang="en-GB" dirty="0" err="1" smtClean="0"/>
              <a:t>hawdd</a:t>
            </a:r>
            <a:r>
              <a:rPr lang="en-GB" dirty="0" smtClean="0"/>
              <a:t> at </a:t>
            </a:r>
            <a:r>
              <a:rPr lang="en-GB" dirty="0" err="1" smtClean="0"/>
              <a:t>wybodaeth</a:t>
            </a:r>
            <a:r>
              <a:rPr lang="en-GB" dirty="0" smtClean="0"/>
              <a:t> a </a:t>
            </a:r>
            <a:r>
              <a:rPr lang="en-GB" dirty="0" err="1" smtClean="0"/>
              <a:t>chyngor</a:t>
            </a:r>
            <a:r>
              <a:rPr lang="en-GB" dirty="0" smtClean="0"/>
              <a:t> </a:t>
            </a:r>
            <a:r>
              <a:rPr lang="en-GB" dirty="0" err="1" smtClean="0"/>
              <a:t>ar</a:t>
            </a:r>
            <a:r>
              <a:rPr lang="en-GB" dirty="0" smtClean="0"/>
              <a:t> </a:t>
            </a:r>
            <a:r>
              <a:rPr lang="en-GB" dirty="0" err="1" smtClean="0"/>
              <a:t>gael</a:t>
            </a:r>
            <a:r>
              <a:rPr lang="en-GB" dirty="0" smtClean="0"/>
              <a:t> </a:t>
            </a:r>
            <a:r>
              <a:rPr lang="en-GB" dirty="0" err="1" smtClean="0"/>
              <a:t>i</a:t>
            </a:r>
            <a:r>
              <a:rPr lang="en-GB" dirty="0" smtClean="0"/>
              <a:t> </a:t>
            </a:r>
            <a:r>
              <a:rPr lang="en-GB" dirty="0" err="1" smtClean="0"/>
              <a:t>bawb</a:t>
            </a:r>
            <a:endParaRPr lang="en-GB" dirty="0" smtClean="0"/>
          </a:p>
          <a:p>
            <a:pPr marL="171450" indent="-171450" eaLnBrk="1" fontAlgn="auto" hangingPunct="1">
              <a:spcBef>
                <a:spcPts val="0"/>
              </a:spcBef>
              <a:spcAft>
                <a:spcPts val="0"/>
              </a:spcAft>
              <a:buFont typeface="Arial" panose="020B0604020202020204" pitchFamily="34" charset="0"/>
              <a:buChar char="•"/>
              <a:defRPr/>
            </a:pPr>
            <a:r>
              <a:rPr lang="en-GB" dirty="0" err="1" smtClean="0"/>
              <a:t>Mae’n</a:t>
            </a:r>
            <a:r>
              <a:rPr lang="en-GB" dirty="0" smtClean="0"/>
              <a:t> </a:t>
            </a:r>
            <a:r>
              <a:rPr lang="en-GB" dirty="0" err="1" smtClean="0"/>
              <a:t>rhoi</a:t>
            </a:r>
            <a:r>
              <a:rPr lang="en-GB" dirty="0" smtClean="0"/>
              <a:t> </a:t>
            </a:r>
            <a:r>
              <a:rPr lang="en-GB" dirty="0" err="1" smtClean="0"/>
              <a:t>hawl</a:t>
            </a:r>
            <a:r>
              <a:rPr lang="en-GB" dirty="0" smtClean="0"/>
              <a:t> </a:t>
            </a:r>
            <a:r>
              <a:rPr lang="en-GB" dirty="0" err="1" smtClean="0"/>
              <a:t>cyfartal</a:t>
            </a:r>
            <a:r>
              <a:rPr lang="en-GB" dirty="0" smtClean="0"/>
              <a:t> </a:t>
            </a:r>
            <a:r>
              <a:rPr lang="en-GB" dirty="0" err="1" smtClean="0"/>
              <a:t>i</a:t>
            </a:r>
            <a:r>
              <a:rPr lang="en-GB" dirty="0" smtClean="0"/>
              <a:t> </a:t>
            </a:r>
            <a:r>
              <a:rPr lang="en-GB" dirty="0" err="1" smtClean="0"/>
              <a:t>ofalwyr</a:t>
            </a:r>
            <a:r>
              <a:rPr lang="en-GB" dirty="0" smtClean="0"/>
              <a:t> </a:t>
            </a:r>
            <a:r>
              <a:rPr lang="en-GB" dirty="0" err="1" smtClean="0"/>
              <a:t>gael</a:t>
            </a:r>
            <a:r>
              <a:rPr lang="en-GB" dirty="0" smtClean="0"/>
              <a:t> </a:t>
            </a:r>
            <a:r>
              <a:rPr lang="en-GB" dirty="0" err="1" smtClean="0"/>
              <a:t>asesiad</a:t>
            </a:r>
            <a:r>
              <a:rPr lang="en-GB" dirty="0" smtClean="0"/>
              <a:t> am </a:t>
            </a:r>
            <a:r>
              <a:rPr lang="en-GB" dirty="0" err="1" smtClean="0"/>
              <a:t>gymorth</a:t>
            </a:r>
            <a:r>
              <a:rPr lang="en-GB" dirty="0" smtClean="0"/>
              <a:t> </a:t>
            </a:r>
            <a:r>
              <a:rPr lang="en-GB" dirty="0" err="1" smtClean="0"/>
              <a:t>fel</a:t>
            </a:r>
            <a:r>
              <a:rPr lang="en-GB" dirty="0" smtClean="0"/>
              <a:t> y </a:t>
            </a:r>
            <a:r>
              <a:rPr lang="en-GB" dirty="0" err="1" smtClean="0"/>
              <a:t>rheiny</a:t>
            </a:r>
            <a:r>
              <a:rPr lang="en-GB" dirty="0" smtClean="0"/>
              <a:t> y </a:t>
            </a:r>
            <a:r>
              <a:rPr lang="en-GB" dirty="0" err="1" smtClean="0"/>
              <a:t>maent</a:t>
            </a:r>
            <a:r>
              <a:rPr lang="en-GB" dirty="0" smtClean="0"/>
              <a:t> </a:t>
            </a:r>
            <a:r>
              <a:rPr lang="en-GB" dirty="0" err="1" smtClean="0"/>
              <a:t>yn</a:t>
            </a:r>
            <a:r>
              <a:rPr lang="en-GB" dirty="0" smtClean="0"/>
              <a:t> </a:t>
            </a:r>
            <a:r>
              <a:rPr lang="en-GB" dirty="0" err="1" smtClean="0"/>
              <a:t>gofalu</a:t>
            </a:r>
            <a:r>
              <a:rPr lang="en-GB" dirty="0" smtClean="0"/>
              <a:t> </a:t>
            </a:r>
            <a:r>
              <a:rPr lang="en-GB" dirty="0" err="1" smtClean="0"/>
              <a:t>amdanynt</a:t>
            </a:r>
            <a:endParaRPr lang="en-GB" dirty="0" smtClean="0"/>
          </a:p>
          <a:p>
            <a:pPr marL="171450" indent="-171450" eaLnBrk="1" fontAlgn="auto" hangingPunct="1">
              <a:spcBef>
                <a:spcPts val="0"/>
              </a:spcBef>
              <a:spcAft>
                <a:spcPts val="0"/>
              </a:spcAft>
              <a:buFont typeface="Arial" panose="020B0604020202020204" pitchFamily="34" charset="0"/>
              <a:buChar char="•"/>
              <a:defRPr/>
            </a:pPr>
            <a:r>
              <a:rPr lang="en-GB" dirty="0" err="1" smtClean="0"/>
              <a:t>Mae’n</a:t>
            </a:r>
            <a:r>
              <a:rPr lang="en-GB" dirty="0" smtClean="0"/>
              <a:t> </a:t>
            </a:r>
            <a:r>
              <a:rPr lang="en-GB" dirty="0" err="1" smtClean="0"/>
              <a:t>rheolaeth</a:t>
            </a:r>
            <a:r>
              <a:rPr lang="en-GB" dirty="0" smtClean="0"/>
              <a:t> </a:t>
            </a:r>
            <a:r>
              <a:rPr lang="en-GB" dirty="0" err="1" smtClean="0"/>
              <a:t>i</a:t>
            </a:r>
            <a:r>
              <a:rPr lang="en-GB" baseline="0" dirty="0" smtClean="0"/>
              <a:t> </a:t>
            </a:r>
            <a:r>
              <a:rPr lang="en-GB" dirty="0" err="1" smtClean="0"/>
              <a:t>bobl</a:t>
            </a:r>
            <a:r>
              <a:rPr lang="en-GB" dirty="0" smtClean="0"/>
              <a:t> </a:t>
            </a:r>
            <a:r>
              <a:rPr lang="en-GB" dirty="0" err="1" smtClean="0"/>
              <a:t>dros</a:t>
            </a:r>
            <a:r>
              <a:rPr lang="en-GB" dirty="0" smtClean="0"/>
              <a:t> </a:t>
            </a:r>
            <a:r>
              <a:rPr lang="en-GB" dirty="0" err="1" smtClean="0"/>
              <a:t>ba</a:t>
            </a:r>
            <a:r>
              <a:rPr lang="en-GB" dirty="0" smtClean="0"/>
              <a:t> </a:t>
            </a:r>
            <a:r>
              <a:rPr lang="en-GB" dirty="0" err="1" smtClean="0"/>
              <a:t>gymorth</a:t>
            </a:r>
            <a:r>
              <a:rPr lang="en-GB" dirty="0" smtClean="0"/>
              <a:t> </a:t>
            </a:r>
            <a:r>
              <a:rPr lang="en-GB" dirty="0" err="1" smtClean="0"/>
              <a:t>sydd</a:t>
            </a:r>
            <a:r>
              <a:rPr lang="en-GB" dirty="0" smtClean="0"/>
              <a:t> </a:t>
            </a:r>
            <a:r>
              <a:rPr lang="en-GB" dirty="0" err="1" smtClean="0"/>
              <a:t>ei</a:t>
            </a:r>
            <a:r>
              <a:rPr lang="en-GB" dirty="0" smtClean="0"/>
              <a:t> </a:t>
            </a:r>
            <a:r>
              <a:rPr lang="en-GB" dirty="0" err="1" smtClean="0"/>
              <a:t>angen</a:t>
            </a:r>
            <a:r>
              <a:rPr lang="en-GB" dirty="0" smtClean="0"/>
              <a:t> </a:t>
            </a:r>
            <a:r>
              <a:rPr lang="en-GB" dirty="0" err="1" smtClean="0"/>
              <a:t>arnynt</a:t>
            </a:r>
            <a:r>
              <a:rPr lang="en-GB" dirty="0" smtClean="0"/>
              <a:t>, </a:t>
            </a:r>
            <a:r>
              <a:rPr lang="en-GB" dirty="0" err="1" smtClean="0"/>
              <a:t>gan</a:t>
            </a:r>
            <a:r>
              <a:rPr lang="en-GB" dirty="0" smtClean="0"/>
              <a:t> </a:t>
            </a:r>
            <a:r>
              <a:rPr lang="en-GB" dirty="0" err="1" smtClean="0"/>
              <a:t>wneud</a:t>
            </a:r>
            <a:r>
              <a:rPr lang="en-GB" dirty="0" smtClean="0"/>
              <a:t> </a:t>
            </a:r>
            <a:r>
              <a:rPr lang="en-GB" dirty="0" err="1" smtClean="0"/>
              <a:t>penderfyniadau</a:t>
            </a:r>
            <a:r>
              <a:rPr lang="en-GB" dirty="0" smtClean="0"/>
              <a:t> am </a:t>
            </a:r>
            <a:r>
              <a:rPr lang="en-GB" dirty="0" err="1" smtClean="0"/>
              <a:t>eu</a:t>
            </a:r>
            <a:r>
              <a:rPr lang="en-GB" dirty="0" smtClean="0"/>
              <a:t> </a:t>
            </a:r>
            <a:r>
              <a:rPr lang="en-GB" dirty="0" err="1" smtClean="0"/>
              <a:t>gofal</a:t>
            </a:r>
            <a:r>
              <a:rPr lang="en-GB" dirty="0" smtClean="0"/>
              <a:t> </a:t>
            </a:r>
            <a:r>
              <a:rPr lang="en-GB" dirty="0" err="1" smtClean="0"/>
              <a:t>a’u</a:t>
            </a:r>
            <a:r>
              <a:rPr lang="en-GB" dirty="0" smtClean="0"/>
              <a:t> </a:t>
            </a:r>
            <a:r>
              <a:rPr lang="en-GB" dirty="0" err="1" smtClean="0"/>
              <a:t>cymorth</a:t>
            </a:r>
            <a:r>
              <a:rPr lang="en-GB" dirty="0" smtClean="0"/>
              <a:t> </a:t>
            </a:r>
            <a:r>
              <a:rPr lang="en-GB" dirty="0" err="1" smtClean="0"/>
              <a:t>fel</a:t>
            </a:r>
            <a:r>
              <a:rPr lang="en-GB" dirty="0" smtClean="0"/>
              <a:t> partner </a:t>
            </a:r>
            <a:r>
              <a:rPr lang="en-GB" dirty="0" err="1" smtClean="0"/>
              <a:t>cyfartal</a:t>
            </a:r>
            <a:r>
              <a:rPr lang="en-GB" dirty="0" smtClean="0"/>
              <a:t> </a:t>
            </a:r>
          </a:p>
          <a:p>
            <a:pPr marL="171450" indent="-171450" eaLnBrk="1" fontAlgn="auto" hangingPunct="1">
              <a:spcBef>
                <a:spcPts val="0"/>
              </a:spcBef>
              <a:spcAft>
                <a:spcPts val="0"/>
              </a:spcAft>
              <a:buFont typeface="Arial" panose="020B0604020202020204" pitchFamily="34" charset="0"/>
              <a:buChar char="•"/>
              <a:defRPr/>
            </a:pPr>
            <a:r>
              <a:rPr lang="en-GB" dirty="0" err="1" smtClean="0"/>
              <a:t>Mae’n</a:t>
            </a:r>
            <a:r>
              <a:rPr lang="en-GB" dirty="0" smtClean="0"/>
              <a:t> </a:t>
            </a:r>
            <a:r>
              <a:rPr lang="en-GB" dirty="0" err="1" smtClean="0"/>
              <a:t>rhoi</a:t>
            </a:r>
            <a:r>
              <a:rPr lang="en-GB" dirty="0" smtClean="0"/>
              <a:t> </a:t>
            </a:r>
            <a:r>
              <a:rPr lang="en-GB" dirty="0" err="1" smtClean="0"/>
              <a:t>llai</a:t>
            </a:r>
            <a:r>
              <a:rPr lang="en-GB" dirty="0" smtClean="0"/>
              <a:t> o </a:t>
            </a:r>
            <a:r>
              <a:rPr lang="en-GB" dirty="0" err="1" smtClean="0"/>
              <a:t>bwyslais</a:t>
            </a:r>
            <a:r>
              <a:rPr lang="en-GB" dirty="0" smtClean="0"/>
              <a:t> </a:t>
            </a:r>
            <a:r>
              <a:rPr lang="en-GB" dirty="0" err="1" smtClean="0"/>
              <a:t>ar</a:t>
            </a:r>
            <a:r>
              <a:rPr lang="en-GB" dirty="0" smtClean="0"/>
              <a:t> </a:t>
            </a:r>
            <a:r>
              <a:rPr lang="en-GB" dirty="0" err="1" smtClean="0"/>
              <a:t>ffyrdd</a:t>
            </a:r>
            <a:r>
              <a:rPr lang="en-GB" dirty="0" smtClean="0"/>
              <a:t> </a:t>
            </a:r>
            <a:r>
              <a:rPr lang="en-GB" dirty="0" err="1" smtClean="0"/>
              <a:t>penodol</a:t>
            </a:r>
            <a:r>
              <a:rPr lang="en-GB" dirty="0" smtClean="0"/>
              <a:t> o </a:t>
            </a:r>
            <a:r>
              <a:rPr lang="en-GB" dirty="0" err="1" smtClean="0"/>
              <a:t>wneud</a:t>
            </a:r>
            <a:r>
              <a:rPr lang="en-GB" dirty="0" smtClean="0"/>
              <a:t> </a:t>
            </a:r>
            <a:r>
              <a:rPr lang="en-GB" dirty="0" err="1" smtClean="0"/>
              <a:t>pethau</a:t>
            </a:r>
            <a:endParaRPr lang="en-GB" dirty="0" smtClean="0"/>
          </a:p>
          <a:p>
            <a:pPr marL="171450" indent="-171450" eaLnBrk="1" fontAlgn="auto" hangingPunct="1">
              <a:spcBef>
                <a:spcPts val="0"/>
              </a:spcBef>
              <a:spcAft>
                <a:spcPts val="0"/>
              </a:spcAft>
              <a:buFont typeface="Arial" panose="020B0604020202020204" pitchFamily="34" charset="0"/>
              <a:buChar char="•"/>
              <a:defRPr/>
            </a:pPr>
            <a:r>
              <a:rPr lang="en-GB" dirty="0" smtClean="0"/>
              <a:t>Mae</a:t>
            </a:r>
            <a:r>
              <a:rPr lang="en-GB" baseline="0" dirty="0" smtClean="0"/>
              <a:t> </a:t>
            </a:r>
            <a:r>
              <a:rPr lang="en-GB" dirty="0" err="1" smtClean="0"/>
              <a:t>asesu</a:t>
            </a:r>
            <a:r>
              <a:rPr lang="en-GB" dirty="0" smtClean="0"/>
              <a:t> </a:t>
            </a:r>
            <a:r>
              <a:rPr lang="en-GB" dirty="0" err="1" smtClean="0"/>
              <a:t>cymesur</a:t>
            </a:r>
            <a:r>
              <a:rPr lang="en-GB" dirty="0" smtClean="0"/>
              <a:t> </a:t>
            </a:r>
            <a:r>
              <a:rPr lang="en-GB" dirty="0" err="1" smtClean="0"/>
              <a:t>newydd</a:t>
            </a:r>
            <a:r>
              <a:rPr lang="en-GB" dirty="0" smtClean="0"/>
              <a:t> </a:t>
            </a:r>
            <a:r>
              <a:rPr lang="en-GB" dirty="0" err="1" smtClean="0"/>
              <a:t>yn</a:t>
            </a:r>
            <a:r>
              <a:rPr lang="en-GB" dirty="0" smtClean="0"/>
              <a:t> </a:t>
            </a:r>
            <a:r>
              <a:rPr lang="en-GB" dirty="0" err="1" smtClean="0"/>
              <a:t>canolbwyntio</a:t>
            </a:r>
            <a:r>
              <a:rPr lang="en-GB" dirty="0" smtClean="0"/>
              <a:t> </a:t>
            </a:r>
            <a:r>
              <a:rPr lang="en-GB" dirty="0" err="1" smtClean="0"/>
              <a:t>ar</a:t>
            </a:r>
            <a:r>
              <a:rPr lang="en-GB" dirty="0" smtClean="0"/>
              <a:t> </a:t>
            </a:r>
            <a:r>
              <a:rPr lang="en-GB" dirty="0" err="1" smtClean="0"/>
              <a:t>yr</a:t>
            </a:r>
            <a:r>
              <a:rPr lang="en-GB" dirty="0" smtClean="0"/>
              <a:t> </a:t>
            </a:r>
            <a:r>
              <a:rPr lang="en-GB" dirty="0" err="1" smtClean="0"/>
              <a:t>unigolyn</a:t>
            </a:r>
            <a:endParaRPr lang="en-GB" dirty="0" smtClean="0"/>
          </a:p>
          <a:p>
            <a:pPr marL="171450" indent="-171450" eaLnBrk="1" fontAlgn="auto" hangingPunct="1">
              <a:spcBef>
                <a:spcPts val="0"/>
              </a:spcBef>
              <a:spcAft>
                <a:spcPts val="0"/>
              </a:spcAft>
              <a:buFont typeface="Arial" panose="020B0604020202020204" pitchFamily="34" charset="0"/>
              <a:buChar char="•"/>
              <a:defRPr/>
            </a:pPr>
            <a:r>
              <a:rPr lang="en-GB" dirty="0" err="1" smtClean="0"/>
              <a:t>Mae’n</a:t>
            </a:r>
            <a:r>
              <a:rPr lang="en-GB" dirty="0" smtClean="0"/>
              <a:t> </a:t>
            </a:r>
            <a:r>
              <a:rPr lang="en-GB" dirty="0" err="1" smtClean="0"/>
              <a:t>cefnogi</a:t>
            </a:r>
            <a:r>
              <a:rPr lang="en-GB" dirty="0" smtClean="0"/>
              <a:t> </a:t>
            </a:r>
            <a:r>
              <a:rPr lang="en-GB" dirty="0" err="1" smtClean="0"/>
              <a:t>pobl</a:t>
            </a:r>
            <a:r>
              <a:rPr lang="en-GB" dirty="0" smtClean="0"/>
              <a:t> </a:t>
            </a:r>
            <a:r>
              <a:rPr lang="en-GB" dirty="0" err="1" smtClean="0"/>
              <a:t>i</a:t>
            </a:r>
            <a:r>
              <a:rPr lang="en-GB" dirty="0" smtClean="0"/>
              <a:t> </a:t>
            </a:r>
            <a:r>
              <a:rPr lang="en-GB" dirty="0" err="1" smtClean="0"/>
              <a:t>gyflawni</a:t>
            </a:r>
            <a:r>
              <a:rPr lang="en-GB" dirty="0" smtClean="0"/>
              <a:t> </a:t>
            </a:r>
            <a:r>
              <a:rPr lang="en-GB" dirty="0" err="1" smtClean="0"/>
              <a:t>eu</a:t>
            </a:r>
            <a:r>
              <a:rPr lang="en-GB" dirty="0" smtClean="0"/>
              <a:t> </a:t>
            </a:r>
            <a:r>
              <a:rPr lang="en-GB" dirty="0" err="1" smtClean="0"/>
              <a:t>canlyniadau</a:t>
            </a:r>
            <a:r>
              <a:rPr lang="en-GB" dirty="0" smtClean="0"/>
              <a:t>, </a:t>
            </a:r>
            <a:r>
              <a:rPr lang="en-GB" dirty="0" err="1" smtClean="0"/>
              <a:t>yn</a:t>
            </a:r>
            <a:r>
              <a:rPr lang="en-GB" dirty="0" smtClean="0"/>
              <a:t> </a:t>
            </a:r>
            <a:r>
              <a:rPr lang="en-GB" dirty="0" err="1" smtClean="0"/>
              <a:t>hytrach</a:t>
            </a:r>
            <a:r>
              <a:rPr lang="en-GB" dirty="0" smtClean="0"/>
              <a:t> nag </a:t>
            </a:r>
            <a:r>
              <a:rPr lang="en-GB" dirty="0" err="1" smtClean="0"/>
              <a:t>asesu</a:t>
            </a:r>
            <a:r>
              <a:rPr lang="en-GB" dirty="0" smtClean="0"/>
              <a:t> </a:t>
            </a:r>
            <a:r>
              <a:rPr lang="en-GB" dirty="0" err="1" smtClean="0"/>
              <a:t>addasrwydd</a:t>
            </a:r>
            <a:r>
              <a:rPr lang="en-GB" dirty="0" smtClean="0"/>
              <a:t> am </a:t>
            </a:r>
            <a:r>
              <a:rPr lang="en-GB" dirty="0" err="1" smtClean="0"/>
              <a:t>wasanaethau</a:t>
            </a:r>
            <a:endParaRPr lang="en-GB" dirty="0" smtClean="0"/>
          </a:p>
          <a:p>
            <a:pPr marL="171450" indent="-171450" eaLnBrk="1" fontAlgn="auto" hangingPunct="1">
              <a:spcBef>
                <a:spcPts val="0"/>
              </a:spcBef>
              <a:spcAft>
                <a:spcPts val="0"/>
              </a:spcAft>
              <a:buFont typeface="Arial" panose="020B0604020202020204" pitchFamily="34" charset="0"/>
              <a:buChar char="•"/>
              <a:defRPr/>
            </a:pPr>
            <a:r>
              <a:rPr lang="en-GB" dirty="0" err="1" smtClean="0"/>
              <a:t>Mae’n</a:t>
            </a:r>
            <a:r>
              <a:rPr lang="en-GB" dirty="0" smtClean="0"/>
              <a:t> </a:t>
            </a:r>
            <a:r>
              <a:rPr lang="en-GB" dirty="0" err="1" smtClean="0"/>
              <a:t>cryfhau</a:t>
            </a:r>
            <a:r>
              <a:rPr lang="en-GB" dirty="0" smtClean="0"/>
              <a:t> </a:t>
            </a:r>
            <a:r>
              <a:rPr lang="en-GB" dirty="0" err="1" smtClean="0"/>
              <a:t>pwerau</a:t>
            </a:r>
            <a:r>
              <a:rPr lang="en-GB" dirty="0" smtClean="0"/>
              <a:t> </a:t>
            </a:r>
            <a:r>
              <a:rPr lang="en-GB" dirty="0" err="1" smtClean="0"/>
              <a:t>i</a:t>
            </a:r>
            <a:r>
              <a:rPr lang="en-GB" dirty="0" smtClean="0"/>
              <a:t> </a:t>
            </a:r>
            <a:r>
              <a:rPr lang="en-GB" dirty="0" err="1" smtClean="0"/>
              <a:t>ddiogelu</a:t>
            </a:r>
            <a:r>
              <a:rPr lang="en-GB" dirty="0" smtClean="0"/>
              <a:t> </a:t>
            </a:r>
            <a:r>
              <a:rPr lang="en-GB" dirty="0" err="1" smtClean="0"/>
              <a:t>pobl</a:t>
            </a:r>
            <a:r>
              <a:rPr lang="en-GB" dirty="0" smtClean="0"/>
              <a:t> </a:t>
            </a:r>
          </a:p>
          <a:p>
            <a:pPr marL="171450" indent="-171450" eaLnBrk="1" fontAlgn="auto" hangingPunct="1">
              <a:spcBef>
                <a:spcPts val="0"/>
              </a:spcBef>
              <a:spcAft>
                <a:spcPts val="0"/>
              </a:spcAft>
              <a:buFont typeface="Arial" panose="020B0604020202020204" pitchFamily="34" charset="0"/>
              <a:buChar char="•"/>
              <a:defRPr/>
            </a:pPr>
            <a:r>
              <a:rPr lang="en-GB" dirty="0" err="1" smtClean="0"/>
              <a:t>Caiff</a:t>
            </a:r>
            <a:r>
              <a:rPr lang="en-GB" dirty="0" smtClean="0"/>
              <a:t> </a:t>
            </a:r>
            <a:r>
              <a:rPr lang="en-GB" dirty="0" err="1" smtClean="0"/>
              <a:t>ymagwedd</a:t>
            </a:r>
            <a:r>
              <a:rPr lang="en-GB" dirty="0" smtClean="0"/>
              <a:t> </a:t>
            </a:r>
            <a:r>
              <a:rPr lang="en-GB" dirty="0" err="1" smtClean="0"/>
              <a:t>ataliol</a:t>
            </a:r>
            <a:r>
              <a:rPr lang="en-GB" dirty="0" smtClean="0"/>
              <a:t> at </a:t>
            </a:r>
            <a:r>
              <a:rPr lang="en-GB" dirty="0" err="1" smtClean="0"/>
              <a:t>fodloni</a:t>
            </a:r>
            <a:r>
              <a:rPr lang="en-GB" dirty="0" smtClean="0"/>
              <a:t> </a:t>
            </a:r>
            <a:r>
              <a:rPr lang="en-GB" dirty="0" err="1" smtClean="0"/>
              <a:t>anghenion</a:t>
            </a:r>
            <a:r>
              <a:rPr lang="en-GB" dirty="0" smtClean="0"/>
              <a:t> </a:t>
            </a:r>
            <a:r>
              <a:rPr lang="en-GB" dirty="0" err="1" smtClean="0"/>
              <a:t>gofal</a:t>
            </a:r>
            <a:r>
              <a:rPr lang="en-GB" dirty="0" smtClean="0"/>
              <a:t> a </a:t>
            </a:r>
            <a:r>
              <a:rPr lang="en-GB" dirty="0" err="1" smtClean="0"/>
              <a:t>chymorth</a:t>
            </a:r>
            <a:r>
              <a:rPr lang="en-GB" dirty="0" smtClean="0"/>
              <a:t> </a:t>
            </a:r>
            <a:r>
              <a:rPr lang="en-GB" dirty="0" err="1" smtClean="0"/>
              <a:t>ei</a:t>
            </a:r>
            <a:r>
              <a:rPr lang="en-GB" dirty="0" smtClean="0"/>
              <a:t> </a:t>
            </a:r>
            <a:r>
              <a:rPr lang="en-GB" dirty="0" err="1" smtClean="0"/>
              <a:t>harfer</a:t>
            </a:r>
            <a:endParaRPr lang="en-GB" dirty="0" smtClean="0"/>
          </a:p>
          <a:p>
            <a:pPr marL="171450" indent="-171450" eaLnBrk="1" fontAlgn="auto" hangingPunct="1">
              <a:spcBef>
                <a:spcPts val="0"/>
              </a:spcBef>
              <a:spcAft>
                <a:spcPts val="0"/>
              </a:spcAft>
              <a:buFont typeface="Arial" panose="020B0604020202020204" pitchFamily="34" charset="0"/>
              <a:buChar char="•"/>
              <a:defRPr/>
            </a:pPr>
            <a:r>
              <a:rPr lang="en-GB" dirty="0" smtClean="0"/>
              <a:t>Daw </a:t>
            </a:r>
            <a:r>
              <a:rPr lang="en-GB" dirty="0" err="1" smtClean="0"/>
              <a:t>awdurdodau</a:t>
            </a:r>
            <a:r>
              <a:rPr lang="en-GB" dirty="0" smtClean="0"/>
              <a:t> </a:t>
            </a:r>
            <a:r>
              <a:rPr lang="en-GB" dirty="0" err="1" smtClean="0"/>
              <a:t>lleol</a:t>
            </a:r>
            <a:r>
              <a:rPr lang="en-GB" dirty="0" smtClean="0"/>
              <a:t> a </a:t>
            </a:r>
            <a:r>
              <a:rPr lang="en-GB" dirty="0" err="1" smtClean="0"/>
              <a:t>byrddau</a:t>
            </a:r>
            <a:r>
              <a:rPr lang="en-GB" dirty="0" smtClean="0"/>
              <a:t> </a:t>
            </a:r>
            <a:r>
              <a:rPr lang="en-GB" dirty="0" err="1" smtClean="0"/>
              <a:t>iechyd</a:t>
            </a:r>
            <a:r>
              <a:rPr lang="en-GB" dirty="0" smtClean="0"/>
              <a:t> at </a:t>
            </a:r>
            <a:r>
              <a:rPr lang="en-GB" dirty="0" err="1" smtClean="0"/>
              <a:t>ei</a:t>
            </a:r>
            <a:r>
              <a:rPr lang="en-GB" dirty="0" smtClean="0"/>
              <a:t> </a:t>
            </a:r>
            <a:r>
              <a:rPr lang="en-GB" dirty="0" err="1" smtClean="0"/>
              <a:t>gilydd</a:t>
            </a:r>
            <a:r>
              <a:rPr lang="en-GB" dirty="0" smtClean="0"/>
              <a:t> </a:t>
            </a:r>
            <a:r>
              <a:rPr lang="en-GB" dirty="0" err="1" smtClean="0"/>
              <a:t>mewn</a:t>
            </a:r>
            <a:r>
              <a:rPr lang="en-GB" dirty="0" smtClean="0"/>
              <a:t> </a:t>
            </a:r>
            <a:r>
              <a:rPr lang="en-GB" dirty="0" err="1" smtClean="0"/>
              <a:t>partneriaethau</a:t>
            </a:r>
            <a:r>
              <a:rPr lang="en-GB" dirty="0" smtClean="0"/>
              <a:t> </a:t>
            </a:r>
            <a:r>
              <a:rPr lang="en-GB" dirty="0" err="1" smtClean="0"/>
              <a:t>statudol</a:t>
            </a:r>
            <a:r>
              <a:rPr lang="en-GB" dirty="0" smtClean="0"/>
              <a:t> </a:t>
            </a:r>
            <a:r>
              <a:rPr lang="en-GB" dirty="0" err="1" smtClean="0"/>
              <a:t>newydd</a:t>
            </a:r>
            <a:r>
              <a:rPr lang="en-GB" dirty="0" smtClean="0"/>
              <a:t> </a:t>
            </a:r>
            <a:r>
              <a:rPr lang="en-GB" dirty="0" err="1" smtClean="0"/>
              <a:t>i</a:t>
            </a:r>
            <a:r>
              <a:rPr lang="en-GB" dirty="0" smtClean="0"/>
              <a:t> </a:t>
            </a:r>
            <a:r>
              <a:rPr lang="en-GB" dirty="0" err="1" smtClean="0"/>
              <a:t>yrru</a:t>
            </a:r>
            <a:r>
              <a:rPr lang="en-GB" dirty="0" smtClean="0"/>
              <a:t> </a:t>
            </a:r>
            <a:r>
              <a:rPr lang="en-GB" dirty="0" err="1" smtClean="0"/>
              <a:t>integreiddio</a:t>
            </a:r>
            <a:r>
              <a:rPr lang="en-GB" dirty="0" smtClean="0"/>
              <a:t>, </a:t>
            </a:r>
            <a:r>
              <a:rPr lang="en-GB" dirty="0" err="1" smtClean="0"/>
              <a:t>arloesedd</a:t>
            </a:r>
            <a:r>
              <a:rPr lang="en-GB" dirty="0" smtClean="0"/>
              <a:t> a </a:t>
            </a:r>
            <a:r>
              <a:rPr lang="en-GB" dirty="0" err="1" smtClean="0"/>
              <a:t>newid</a:t>
            </a:r>
            <a:r>
              <a:rPr lang="en-GB" dirty="0" smtClean="0"/>
              <a:t> </a:t>
            </a:r>
            <a:r>
              <a:rPr lang="en-GB" dirty="0" err="1" smtClean="0"/>
              <a:t>gwasanaethau</a:t>
            </a:r>
            <a:endParaRPr lang="en-GB" dirty="0" smtClean="0"/>
          </a:p>
          <a:p>
            <a:pPr marL="171450" indent="-171450" eaLnBrk="1" fontAlgn="auto" hangingPunct="1">
              <a:spcBef>
                <a:spcPts val="0"/>
              </a:spcBef>
              <a:spcAft>
                <a:spcPts val="0"/>
              </a:spcAft>
              <a:buFont typeface="Arial" panose="020B0604020202020204" pitchFamily="34" charset="0"/>
              <a:buChar char="•"/>
              <a:defRPr/>
            </a:pPr>
            <a:endParaRPr lang="en-GB" dirty="0" smtClean="0"/>
          </a:p>
          <a:p>
            <a:pPr eaLnBrk="1" fontAlgn="auto" hangingPunct="1">
              <a:spcBef>
                <a:spcPts val="0"/>
              </a:spcBef>
              <a:spcAft>
                <a:spcPts val="0"/>
              </a:spcAft>
              <a:defRPr/>
            </a:pPr>
            <a:r>
              <a:rPr lang="en-GB" dirty="0" err="1" smtClean="0"/>
              <a:t>Cewch</a:t>
            </a:r>
            <a:r>
              <a:rPr lang="en-GB" dirty="0" smtClean="0"/>
              <a:t> </a:t>
            </a:r>
            <a:r>
              <a:rPr lang="en-GB" dirty="0" err="1" smtClean="0"/>
              <a:t>fwy</a:t>
            </a:r>
            <a:r>
              <a:rPr lang="en-GB" dirty="0" smtClean="0"/>
              <a:t> o </a:t>
            </a:r>
            <a:r>
              <a:rPr lang="en-GB" dirty="0" err="1" smtClean="0"/>
              <a:t>wybodaeth</a:t>
            </a:r>
            <a:r>
              <a:rPr lang="en-GB" dirty="0" smtClean="0"/>
              <a:t> ac </a:t>
            </a:r>
            <a:r>
              <a:rPr lang="en-GB" dirty="0" err="1" smtClean="0"/>
              <a:t>adnoddau</a:t>
            </a:r>
            <a:r>
              <a:rPr lang="en-GB" dirty="0" smtClean="0"/>
              <a:t> am y </a:t>
            </a:r>
            <a:r>
              <a:rPr lang="en-GB" dirty="0" err="1" smtClean="0"/>
              <a:t>Ddeddf</a:t>
            </a:r>
            <a:r>
              <a:rPr lang="en-GB" dirty="0" smtClean="0"/>
              <a:t> </a:t>
            </a:r>
            <a:r>
              <a:rPr lang="en-GB" dirty="0" err="1" smtClean="0"/>
              <a:t>ar</a:t>
            </a:r>
            <a:r>
              <a:rPr lang="en-GB" dirty="0" smtClean="0"/>
              <a:t> </a:t>
            </a:r>
            <a:r>
              <a:rPr lang="en-GB" dirty="0" err="1" smtClean="0"/>
              <a:t>Hwb</a:t>
            </a:r>
            <a:r>
              <a:rPr lang="en-GB" dirty="0" smtClean="0"/>
              <a:t> </a:t>
            </a:r>
            <a:r>
              <a:rPr lang="en-GB" dirty="0" err="1" smtClean="0"/>
              <a:t>Gwybodaeth</a:t>
            </a:r>
            <a:r>
              <a:rPr lang="en-GB" dirty="0" smtClean="0"/>
              <a:t> a </a:t>
            </a:r>
            <a:r>
              <a:rPr lang="en-GB" dirty="0" err="1" smtClean="0"/>
              <a:t>Dysgu</a:t>
            </a:r>
            <a:r>
              <a:rPr lang="en-GB" dirty="0" smtClean="0"/>
              <a:t> </a:t>
            </a:r>
            <a:r>
              <a:rPr lang="en-GB" dirty="0" err="1" smtClean="0"/>
              <a:t>ar</a:t>
            </a:r>
            <a:r>
              <a:rPr lang="en-GB" dirty="0" smtClean="0"/>
              <a:t> </a:t>
            </a:r>
            <a:r>
              <a:rPr lang="en-GB" dirty="0" err="1" smtClean="0"/>
              <a:t>wefan</a:t>
            </a:r>
            <a:r>
              <a:rPr lang="en-GB" dirty="0" smtClean="0"/>
              <a:t> </a:t>
            </a:r>
            <a:r>
              <a:rPr lang="en-GB" dirty="0" err="1" smtClean="0"/>
              <a:t>Cyngor</a:t>
            </a:r>
            <a:r>
              <a:rPr lang="en-GB" dirty="0" smtClean="0"/>
              <a:t> </a:t>
            </a:r>
            <a:r>
              <a:rPr lang="en-GB" dirty="0" err="1" smtClean="0"/>
              <a:t>Gofal</a:t>
            </a:r>
            <a:r>
              <a:rPr lang="en-GB" dirty="0" smtClean="0"/>
              <a:t> </a:t>
            </a:r>
            <a:r>
              <a:rPr lang="en-GB" dirty="0" err="1" smtClean="0"/>
              <a:t>Cymru</a:t>
            </a:r>
            <a:r>
              <a:rPr lang="en-GB" dirty="0" smtClean="0"/>
              <a:t> http://www.cgcymru.org.uk/y-ddeddf</a:t>
            </a:r>
          </a:p>
          <a:p>
            <a:pPr eaLnBrk="1" fontAlgn="auto" hangingPunct="1">
              <a:spcBef>
                <a:spcPts val="0"/>
              </a:spcBef>
              <a:spcAft>
                <a:spcPts val="0"/>
              </a:spcAft>
              <a:defRPr/>
            </a:pPr>
            <a:endParaRPr lang="en-GB" dirty="0" smtClean="0"/>
          </a:p>
          <a:p>
            <a:endParaRPr lang="en-GB" dirty="0" smtClean="0"/>
          </a:p>
        </p:txBody>
      </p:sp>
      <p:sp>
        <p:nvSpPr>
          <p:cNvPr id="4" name="Slide Number Placeholder 3"/>
          <p:cNvSpPr>
            <a:spLocks noGrp="1"/>
          </p:cNvSpPr>
          <p:nvPr>
            <p:ph type="sldNum" sz="quarter" idx="10"/>
          </p:nvPr>
        </p:nvSpPr>
        <p:spPr/>
        <p:txBody>
          <a:bodyPr/>
          <a:lstStyle/>
          <a:p>
            <a:fld id="{4850BFFB-953F-4021-90D1-C2BD514B9A3F}" type="slidenum">
              <a:rPr lang="en-GB" smtClean="0"/>
              <a:pPr/>
              <a:t>14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340056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eaLnBrk="1" hangingPunct="1">
              <a:spcBef>
                <a:spcPct val="0"/>
              </a:spcBef>
            </a:pPr>
            <a:r>
              <a:rPr lang="en-GB" dirty="0" err="1" smtClean="0"/>
              <a:t>Mae’r</a:t>
            </a:r>
            <a:r>
              <a:rPr lang="en-GB" dirty="0" smtClean="0"/>
              <a:t> </a:t>
            </a:r>
            <a:r>
              <a:rPr lang="en-GB" dirty="0" err="1" smtClean="0"/>
              <a:t>sleid</a:t>
            </a:r>
            <a:r>
              <a:rPr lang="en-GB" dirty="0" smtClean="0"/>
              <a:t> </a:t>
            </a:r>
            <a:r>
              <a:rPr lang="en-GB" dirty="0" err="1" smtClean="0"/>
              <a:t>yma</a:t>
            </a:r>
            <a:r>
              <a:rPr lang="en-GB" dirty="0" smtClean="0"/>
              <a:t> </a:t>
            </a:r>
            <a:r>
              <a:rPr lang="en-GB" dirty="0" err="1" smtClean="0"/>
              <a:t>wedi</a:t>
            </a:r>
            <a:r>
              <a:rPr lang="en-GB" dirty="0" smtClean="0"/>
              <a:t> </a:t>
            </a:r>
            <a:r>
              <a:rPr lang="en-GB" dirty="0" err="1" smtClean="0"/>
              <a:t>ei</a:t>
            </a:r>
            <a:r>
              <a:rPr lang="en-GB" dirty="0" smtClean="0"/>
              <a:t> </a:t>
            </a:r>
            <a:r>
              <a:rPr lang="en-GB" dirty="0" err="1" smtClean="0"/>
              <a:t>animeiddio</a:t>
            </a:r>
            <a:r>
              <a:rPr lang="en-GB" dirty="0" smtClean="0"/>
              <a:t>.</a:t>
            </a:r>
          </a:p>
          <a:p>
            <a:pPr eaLnBrk="1" hangingPunct="1">
              <a:spcBef>
                <a:spcPct val="0"/>
              </a:spcBef>
            </a:pPr>
            <a:endParaRPr lang="en-GB" dirty="0" smtClean="0"/>
          </a:p>
          <a:p>
            <a:pPr eaLnBrk="1" hangingPunct="1">
              <a:spcBef>
                <a:spcPct val="0"/>
              </a:spcBef>
            </a:pPr>
            <a:r>
              <a:rPr lang="en-GB" dirty="0" err="1" smtClean="0"/>
              <a:t>Mae’r</a:t>
            </a:r>
            <a:r>
              <a:rPr lang="en-GB" dirty="0" smtClean="0"/>
              <a:t> </a:t>
            </a:r>
            <a:r>
              <a:rPr lang="en-GB" i="1" dirty="0" err="1" smtClean="0"/>
              <a:t>Ddeddf</a:t>
            </a:r>
            <a:r>
              <a:rPr lang="en-GB" i="1" dirty="0" smtClean="0"/>
              <a:t> </a:t>
            </a:r>
            <a:r>
              <a:rPr lang="en-GB" i="1" dirty="0" err="1" smtClean="0"/>
              <a:t>Gwasanaethau</a:t>
            </a:r>
            <a:r>
              <a:rPr lang="en-GB" i="1" dirty="0" smtClean="0"/>
              <a:t> </a:t>
            </a:r>
            <a:r>
              <a:rPr lang="en-GB" i="1" dirty="0" err="1" smtClean="0"/>
              <a:t>Cymdeithasol</a:t>
            </a:r>
            <a:r>
              <a:rPr lang="en-GB" i="1" dirty="0" smtClean="0"/>
              <a:t> a </a:t>
            </a:r>
            <a:r>
              <a:rPr lang="en-GB" i="1" dirty="0" err="1" smtClean="0"/>
              <a:t>Llesiant</a:t>
            </a:r>
            <a:r>
              <a:rPr lang="en-GB" i="1" dirty="0" smtClean="0"/>
              <a:t> (</a:t>
            </a:r>
            <a:r>
              <a:rPr lang="en-GB" i="1" dirty="0" err="1" smtClean="0"/>
              <a:t>Cymru</a:t>
            </a:r>
            <a:r>
              <a:rPr lang="en-GB" i="1" dirty="0" smtClean="0"/>
              <a:t>) 2014 </a:t>
            </a:r>
            <a:r>
              <a:rPr lang="en-GB" dirty="0" err="1" smtClean="0"/>
              <a:t>yn</a:t>
            </a:r>
            <a:r>
              <a:rPr lang="en-GB" dirty="0" smtClean="0"/>
              <a:t> </a:t>
            </a:r>
            <a:r>
              <a:rPr lang="en-GB" dirty="0" err="1" smtClean="0"/>
              <a:t>golygu</a:t>
            </a:r>
            <a:r>
              <a:rPr lang="en-GB" dirty="0" smtClean="0"/>
              <a:t> </a:t>
            </a:r>
            <a:r>
              <a:rPr lang="en-GB" dirty="0" err="1" smtClean="0"/>
              <a:t>mabwysiadu</a:t>
            </a:r>
            <a:r>
              <a:rPr lang="en-GB" dirty="0" smtClean="0"/>
              <a:t> </a:t>
            </a:r>
            <a:r>
              <a:rPr lang="en-GB" dirty="0" err="1" smtClean="0"/>
              <a:t>egwyddorion</a:t>
            </a:r>
            <a:r>
              <a:rPr lang="en-GB" dirty="0" smtClean="0"/>
              <a:t> </a:t>
            </a:r>
            <a:r>
              <a:rPr lang="en-GB" dirty="0" err="1" smtClean="0"/>
              <a:t>Canolbwyntio</a:t>
            </a:r>
            <a:r>
              <a:rPr lang="en-GB" dirty="0" smtClean="0"/>
              <a:t> </a:t>
            </a:r>
            <a:r>
              <a:rPr lang="en-GB" dirty="0" err="1" smtClean="0"/>
              <a:t>ar</a:t>
            </a:r>
            <a:r>
              <a:rPr lang="en-GB" dirty="0" smtClean="0"/>
              <a:t> </a:t>
            </a:r>
            <a:r>
              <a:rPr lang="en-GB" dirty="0" err="1" smtClean="0"/>
              <a:t>yr</a:t>
            </a:r>
            <a:r>
              <a:rPr lang="en-GB" dirty="0" smtClean="0"/>
              <a:t> </a:t>
            </a:r>
            <a:r>
              <a:rPr lang="en-GB" dirty="0" err="1" smtClean="0"/>
              <a:t>Unigolyn</a:t>
            </a:r>
            <a:r>
              <a:rPr lang="en-GB" dirty="0" smtClean="0"/>
              <a:t>. Mae </a:t>
            </a:r>
            <a:r>
              <a:rPr lang="en-GB" dirty="0" err="1" smtClean="0"/>
              <a:t>hyn</a:t>
            </a:r>
            <a:r>
              <a:rPr lang="en-GB" dirty="0" smtClean="0"/>
              <a:t> </a:t>
            </a:r>
            <a:r>
              <a:rPr lang="en-GB" dirty="0" err="1" smtClean="0"/>
              <a:t>yn</a:t>
            </a:r>
            <a:r>
              <a:rPr lang="en-GB" dirty="0" smtClean="0"/>
              <a:t> </a:t>
            </a:r>
            <a:r>
              <a:rPr lang="en-GB" dirty="0" err="1" smtClean="0"/>
              <a:t>cynnwys</a:t>
            </a:r>
            <a:r>
              <a:rPr lang="en-GB" dirty="0" smtClean="0"/>
              <a:t> </a:t>
            </a:r>
            <a:r>
              <a:rPr lang="en-GB" dirty="0" err="1" smtClean="0"/>
              <a:t>edrych</a:t>
            </a:r>
            <a:r>
              <a:rPr lang="en-GB" dirty="0" smtClean="0"/>
              <a:t> </a:t>
            </a:r>
            <a:r>
              <a:rPr lang="en-GB" dirty="0" err="1" smtClean="0"/>
              <a:t>ar</a:t>
            </a:r>
            <a:r>
              <a:rPr lang="en-GB" dirty="0" smtClean="0"/>
              <a:t> </a:t>
            </a:r>
            <a:r>
              <a:rPr lang="en-GB" dirty="0" err="1" smtClean="0"/>
              <a:t>ddewisiadau</a:t>
            </a:r>
            <a:r>
              <a:rPr lang="en-GB" dirty="0" smtClean="0"/>
              <a:t>, </a:t>
            </a:r>
            <a:r>
              <a:rPr lang="en-GB" dirty="0" err="1" smtClean="0"/>
              <a:t>galluoedd</a:t>
            </a:r>
            <a:r>
              <a:rPr lang="en-GB" dirty="0" smtClean="0"/>
              <a:t>, </a:t>
            </a:r>
            <a:r>
              <a:rPr lang="en-GB" dirty="0" err="1" smtClean="0"/>
              <a:t>diddordebau</a:t>
            </a:r>
            <a:r>
              <a:rPr lang="en-GB" dirty="0" smtClean="0"/>
              <a:t>, </a:t>
            </a:r>
            <a:r>
              <a:rPr lang="en-GB" dirty="0" err="1" smtClean="0"/>
              <a:t>nodau</a:t>
            </a:r>
            <a:r>
              <a:rPr lang="en-GB" dirty="0" smtClean="0"/>
              <a:t>, </a:t>
            </a:r>
            <a:r>
              <a:rPr lang="en-GB" dirty="0" err="1" smtClean="0"/>
              <a:t>teuluoedd</a:t>
            </a:r>
            <a:r>
              <a:rPr lang="en-GB" dirty="0" smtClean="0"/>
              <a:t> a </a:t>
            </a:r>
            <a:r>
              <a:rPr lang="en-GB" dirty="0" err="1" smtClean="0"/>
              <a:t>gwerthoedd</a:t>
            </a:r>
            <a:r>
              <a:rPr lang="en-GB" dirty="0" smtClean="0"/>
              <a:t> </a:t>
            </a:r>
            <a:r>
              <a:rPr lang="en-GB" dirty="0" err="1" smtClean="0"/>
              <a:t>pobl</a:t>
            </a:r>
            <a:r>
              <a:rPr lang="en-GB" dirty="0" smtClean="0"/>
              <a:t> </a:t>
            </a:r>
            <a:r>
              <a:rPr lang="en-GB" dirty="0" err="1" smtClean="0"/>
              <a:t>wrth</a:t>
            </a:r>
            <a:r>
              <a:rPr lang="en-GB" dirty="0" smtClean="0"/>
              <a:t> </a:t>
            </a:r>
            <a:r>
              <a:rPr lang="en-GB" dirty="0" err="1" smtClean="0"/>
              <a:t>ystyried</a:t>
            </a:r>
            <a:r>
              <a:rPr lang="en-GB" dirty="0" smtClean="0"/>
              <a:t> </a:t>
            </a:r>
            <a:r>
              <a:rPr lang="en-GB" dirty="0" err="1" smtClean="0"/>
              <a:t>eu</a:t>
            </a:r>
            <a:r>
              <a:rPr lang="en-GB" dirty="0" smtClean="0"/>
              <a:t> </a:t>
            </a:r>
            <a:r>
              <a:rPr lang="en-GB" dirty="0" err="1" smtClean="0"/>
              <a:t>hanghenion</a:t>
            </a:r>
            <a:r>
              <a:rPr lang="en-GB" dirty="0" smtClean="0"/>
              <a:t> </a:t>
            </a:r>
            <a:r>
              <a:rPr lang="en-GB" dirty="0" err="1" smtClean="0"/>
              <a:t>gofal</a:t>
            </a:r>
            <a:r>
              <a:rPr lang="en-GB" dirty="0" smtClean="0"/>
              <a:t> a </a:t>
            </a:r>
            <a:r>
              <a:rPr lang="en-GB" dirty="0" err="1" smtClean="0"/>
              <a:t>chymorth</a:t>
            </a:r>
            <a:r>
              <a:rPr lang="en-GB" dirty="0" smtClean="0"/>
              <a:t>.</a:t>
            </a:r>
          </a:p>
          <a:p>
            <a:pPr eaLnBrk="1" hangingPunct="1">
              <a:spcBef>
                <a:spcPct val="0"/>
              </a:spcBef>
            </a:pPr>
            <a:endParaRPr lang="en-GB" dirty="0" smtClean="0"/>
          </a:p>
          <a:p>
            <a:pPr eaLnBrk="1" hangingPunct="1">
              <a:spcBef>
                <a:spcPct val="0"/>
              </a:spcBef>
            </a:pPr>
            <a:r>
              <a:rPr lang="en-GB" dirty="0" err="1" smtClean="0"/>
              <a:t>Golyga</a:t>
            </a:r>
            <a:r>
              <a:rPr lang="en-GB" dirty="0" smtClean="0"/>
              <a:t> </a:t>
            </a:r>
            <a:r>
              <a:rPr lang="en-GB" dirty="0" err="1" smtClean="0"/>
              <a:t>hyn</a:t>
            </a:r>
            <a:r>
              <a:rPr lang="en-GB" dirty="0" smtClean="0"/>
              <a:t> </a:t>
            </a:r>
            <a:r>
              <a:rPr lang="en-GB" dirty="0" err="1" smtClean="0"/>
              <a:t>rymuso’r</a:t>
            </a:r>
            <a:r>
              <a:rPr lang="en-GB" dirty="0" smtClean="0"/>
              <a:t> </a:t>
            </a:r>
            <a:r>
              <a:rPr lang="en-GB" dirty="0" err="1" smtClean="0"/>
              <a:t>unigolyn</a:t>
            </a:r>
            <a:r>
              <a:rPr lang="en-GB" dirty="0" smtClean="0"/>
              <a:t> </a:t>
            </a:r>
            <a:r>
              <a:rPr lang="en-GB" dirty="0" err="1" smtClean="0"/>
              <a:t>i</a:t>
            </a:r>
            <a:r>
              <a:rPr lang="en-GB" dirty="0" smtClean="0"/>
              <a:t> </a:t>
            </a:r>
            <a:r>
              <a:rPr lang="en-GB" dirty="0" err="1" smtClean="0"/>
              <a:t>wella</a:t>
            </a:r>
            <a:r>
              <a:rPr lang="en-GB" dirty="0" smtClean="0"/>
              <a:t> </a:t>
            </a:r>
            <a:r>
              <a:rPr lang="en-GB" dirty="0" err="1" smtClean="0"/>
              <a:t>ansawdd</a:t>
            </a:r>
            <a:r>
              <a:rPr lang="en-GB" dirty="0" smtClean="0"/>
              <a:t> </a:t>
            </a:r>
            <a:r>
              <a:rPr lang="en-GB" dirty="0" err="1" smtClean="0"/>
              <a:t>ei</a:t>
            </a:r>
            <a:r>
              <a:rPr lang="en-GB" dirty="0" smtClean="0"/>
              <a:t> </a:t>
            </a:r>
            <a:r>
              <a:rPr lang="en-GB" dirty="0" err="1" smtClean="0"/>
              <a:t>bywyd</a:t>
            </a:r>
            <a:r>
              <a:rPr lang="en-GB" dirty="0" smtClean="0"/>
              <a:t> </a:t>
            </a:r>
            <a:r>
              <a:rPr lang="en-GB" dirty="0" err="1" smtClean="0"/>
              <a:t>trwy</a:t>
            </a:r>
            <a:r>
              <a:rPr lang="en-GB" dirty="0" smtClean="0"/>
              <a:t> </a:t>
            </a:r>
            <a:r>
              <a:rPr lang="en-GB" dirty="0" err="1" smtClean="0"/>
              <a:t>ddulliau</a:t>
            </a:r>
            <a:r>
              <a:rPr lang="en-GB" dirty="0" smtClean="0"/>
              <a:t> </a:t>
            </a:r>
            <a:r>
              <a:rPr lang="en-GB" dirty="0" err="1" smtClean="0"/>
              <a:t>ataliol</a:t>
            </a:r>
            <a:r>
              <a:rPr lang="en-GB" dirty="0" smtClean="0"/>
              <a:t> a </a:t>
            </a:r>
            <a:r>
              <a:rPr lang="en-GB" dirty="0" err="1" smtClean="0"/>
              <a:t>chydweithredol</a:t>
            </a:r>
            <a:r>
              <a:rPr lang="en-GB" dirty="0" smtClean="0"/>
              <a:t> </a:t>
            </a:r>
            <a:r>
              <a:rPr lang="en-GB" dirty="0" err="1" smtClean="0"/>
              <a:t>sy’n</a:t>
            </a:r>
            <a:r>
              <a:rPr lang="en-GB" dirty="0" smtClean="0"/>
              <a:t> </a:t>
            </a:r>
            <a:r>
              <a:rPr lang="en-GB" dirty="0" err="1" smtClean="0"/>
              <a:t>cwmpasu</a:t>
            </a:r>
            <a:r>
              <a:rPr lang="en-GB" dirty="0" smtClean="0"/>
              <a:t> </a:t>
            </a:r>
            <a:r>
              <a:rPr lang="en-GB" dirty="0" err="1" smtClean="0"/>
              <a:t>eu</a:t>
            </a:r>
            <a:r>
              <a:rPr lang="en-GB" dirty="0" smtClean="0"/>
              <a:t> </a:t>
            </a:r>
            <a:r>
              <a:rPr lang="en-GB" dirty="0" err="1" smtClean="0"/>
              <a:t>cryfderau</a:t>
            </a:r>
            <a:r>
              <a:rPr lang="en-GB" dirty="0" smtClean="0"/>
              <a:t> </a:t>
            </a:r>
            <a:r>
              <a:rPr lang="en-GB" dirty="0" err="1" smtClean="0"/>
              <a:t>a’i</a:t>
            </a:r>
            <a:r>
              <a:rPr lang="en-GB" dirty="0" smtClean="0"/>
              <a:t> </a:t>
            </a:r>
            <a:r>
              <a:rPr lang="en-GB" dirty="0" err="1" smtClean="0"/>
              <a:t>rhinweddau</a:t>
            </a:r>
            <a:r>
              <a:rPr lang="en-GB" dirty="0" smtClean="0"/>
              <a:t>. </a:t>
            </a:r>
            <a:r>
              <a:rPr lang="en-GB" dirty="0" err="1" smtClean="0"/>
              <a:t>Arweinia</a:t>
            </a:r>
            <a:r>
              <a:rPr lang="en-GB" dirty="0" smtClean="0"/>
              <a:t> </a:t>
            </a:r>
            <a:r>
              <a:rPr lang="en-GB" dirty="0" err="1" smtClean="0"/>
              <a:t>hyn</a:t>
            </a:r>
            <a:r>
              <a:rPr lang="en-GB" dirty="0" smtClean="0"/>
              <a:t> at </a:t>
            </a:r>
            <a:r>
              <a:rPr lang="en-GB" dirty="0" err="1" smtClean="0"/>
              <a:t>ddisgwyliadau</a:t>
            </a:r>
            <a:r>
              <a:rPr lang="en-GB" dirty="0" smtClean="0"/>
              <a:t> </a:t>
            </a:r>
            <a:r>
              <a:rPr lang="en-GB" dirty="0" err="1" smtClean="0"/>
              <a:t>uwch</a:t>
            </a:r>
            <a:r>
              <a:rPr lang="en-GB" dirty="0" smtClean="0"/>
              <a:t> a </a:t>
            </a:r>
            <a:r>
              <a:rPr lang="en-GB" dirty="0" err="1" smtClean="0"/>
              <a:t>darpariaeth</a:t>
            </a:r>
            <a:r>
              <a:rPr lang="en-GB" dirty="0" smtClean="0"/>
              <a:t> </a:t>
            </a:r>
            <a:r>
              <a:rPr lang="en-GB" dirty="0" err="1" smtClean="0"/>
              <a:t>wedi</a:t>
            </a:r>
            <a:r>
              <a:rPr lang="en-GB" dirty="0" smtClean="0"/>
              <a:t> </a:t>
            </a:r>
            <a:r>
              <a:rPr lang="en-GB" dirty="0" err="1" smtClean="0"/>
              <a:t>ei</a:t>
            </a:r>
            <a:r>
              <a:rPr lang="en-GB" dirty="0" smtClean="0"/>
              <a:t> </a:t>
            </a:r>
            <a:r>
              <a:rPr lang="en-GB" dirty="0" err="1" smtClean="0"/>
              <a:t>bersonoli</a:t>
            </a:r>
            <a:r>
              <a:rPr lang="en-GB" dirty="0" smtClean="0"/>
              <a:t> </a:t>
            </a:r>
            <a:r>
              <a:rPr lang="en-GB" dirty="0" err="1" smtClean="0"/>
              <a:t>gan</a:t>
            </a:r>
            <a:r>
              <a:rPr lang="en-GB" dirty="0" smtClean="0"/>
              <a:t> </a:t>
            </a:r>
            <a:r>
              <a:rPr lang="en-GB" dirty="0" err="1" smtClean="0"/>
              <a:t>gynnwys</a:t>
            </a:r>
            <a:r>
              <a:rPr lang="en-GB" dirty="0" smtClean="0"/>
              <a:t> y </a:t>
            </a:r>
            <a:r>
              <a:rPr lang="en-GB" dirty="0" err="1" smtClean="0"/>
              <a:t>gallu</a:t>
            </a:r>
            <a:r>
              <a:rPr lang="en-GB" dirty="0" smtClean="0"/>
              <a:t> </a:t>
            </a:r>
            <a:r>
              <a:rPr lang="en-GB" dirty="0" err="1" smtClean="0"/>
              <a:t>i</a:t>
            </a:r>
            <a:r>
              <a:rPr lang="en-GB" dirty="0" smtClean="0"/>
              <a:t> </a:t>
            </a:r>
            <a:r>
              <a:rPr lang="en-GB" dirty="0" err="1" smtClean="0"/>
              <a:t>gymryd</a:t>
            </a:r>
            <a:r>
              <a:rPr lang="en-GB" dirty="0" smtClean="0"/>
              <a:t> </a:t>
            </a:r>
            <a:r>
              <a:rPr lang="en-GB" dirty="0" err="1" smtClean="0"/>
              <a:t>risgiau’n</a:t>
            </a:r>
            <a:r>
              <a:rPr lang="en-GB" dirty="0" smtClean="0"/>
              <a:t> </a:t>
            </a:r>
            <a:r>
              <a:rPr lang="en-GB" dirty="0" err="1" smtClean="0"/>
              <a:t>seiliedig</a:t>
            </a:r>
            <a:r>
              <a:rPr lang="en-GB" dirty="0" smtClean="0"/>
              <a:t> </a:t>
            </a:r>
            <a:r>
              <a:rPr lang="en-GB" dirty="0" err="1" smtClean="0"/>
              <a:t>ar</a:t>
            </a:r>
            <a:r>
              <a:rPr lang="en-GB" dirty="0" smtClean="0"/>
              <a:t> </a:t>
            </a:r>
            <a:r>
              <a:rPr lang="en-GB" dirty="0" err="1" smtClean="0"/>
              <a:t>ganiatâd</a:t>
            </a:r>
            <a:r>
              <a:rPr lang="en-GB" dirty="0" smtClean="0"/>
              <a:t> </a:t>
            </a:r>
            <a:r>
              <a:rPr lang="en-GB" dirty="0" err="1" smtClean="0"/>
              <a:t>deallus</a:t>
            </a:r>
            <a:r>
              <a:rPr lang="en-GB" dirty="0" smtClean="0"/>
              <a:t>.</a:t>
            </a:r>
          </a:p>
          <a:p>
            <a:pPr eaLnBrk="1" hangingPunct="1">
              <a:spcBef>
                <a:spcPct val="0"/>
              </a:spcBef>
            </a:pPr>
            <a:endParaRPr lang="en-GB" dirty="0" smtClean="0"/>
          </a:p>
          <a:p>
            <a:pPr eaLnBrk="1" hangingPunct="1">
              <a:spcBef>
                <a:spcPct val="0"/>
              </a:spcBef>
            </a:pPr>
            <a:r>
              <a:rPr lang="en-GB" dirty="0" smtClean="0"/>
              <a:t>Mae </a:t>
            </a:r>
            <a:r>
              <a:rPr lang="en-GB" dirty="0" err="1" smtClean="0"/>
              <a:t>hefyd</a:t>
            </a:r>
            <a:r>
              <a:rPr lang="en-GB" dirty="0" smtClean="0"/>
              <a:t> </a:t>
            </a:r>
            <a:r>
              <a:rPr lang="en-GB" dirty="0" err="1" smtClean="0"/>
              <a:t>yn</a:t>
            </a:r>
            <a:r>
              <a:rPr lang="en-GB" dirty="0" smtClean="0"/>
              <a:t> </a:t>
            </a:r>
            <a:r>
              <a:rPr lang="en-GB" dirty="0" err="1" smtClean="0"/>
              <a:t>annog</a:t>
            </a:r>
            <a:r>
              <a:rPr lang="en-GB" dirty="0" smtClean="0"/>
              <a:t> </a:t>
            </a:r>
            <a:r>
              <a:rPr lang="en-GB" dirty="0" err="1" smtClean="0"/>
              <a:t>defnydd</a:t>
            </a:r>
            <a:r>
              <a:rPr lang="en-GB" dirty="0" smtClean="0"/>
              <a:t> o </a:t>
            </a:r>
            <a:r>
              <a:rPr lang="en-GB" dirty="0" err="1" smtClean="0"/>
              <a:t>dechnoleg</a:t>
            </a:r>
            <a:r>
              <a:rPr lang="en-GB" dirty="0" smtClean="0"/>
              <a:t> - </a:t>
            </a:r>
            <a:r>
              <a:rPr lang="en-GB" dirty="0" err="1" smtClean="0"/>
              <a:t>yn</a:t>
            </a:r>
            <a:r>
              <a:rPr lang="en-GB" dirty="0" smtClean="0"/>
              <a:t> </a:t>
            </a:r>
            <a:r>
              <a:rPr lang="en-GB" dirty="0" err="1" smtClean="0"/>
              <a:t>enwedig</a:t>
            </a:r>
            <a:r>
              <a:rPr lang="en-GB" dirty="0" smtClean="0"/>
              <a:t> </a:t>
            </a:r>
            <a:r>
              <a:rPr lang="en-GB" dirty="0" err="1" smtClean="0"/>
              <a:t>gan</a:t>
            </a:r>
            <a:r>
              <a:rPr lang="en-GB" dirty="0" smtClean="0"/>
              <a:t> </a:t>
            </a:r>
            <a:r>
              <a:rPr lang="en-GB" dirty="0" err="1" smtClean="0"/>
              <a:t>fod</a:t>
            </a:r>
            <a:r>
              <a:rPr lang="en-GB" dirty="0" smtClean="0"/>
              <a:t> </a:t>
            </a:r>
            <a:r>
              <a:rPr lang="en-GB" dirty="0" err="1" smtClean="0"/>
              <a:t>teclynnau</a:t>
            </a:r>
            <a:r>
              <a:rPr lang="en-GB" dirty="0" smtClean="0"/>
              <a:t> </a:t>
            </a:r>
            <a:r>
              <a:rPr lang="en-GB" dirty="0" err="1" smtClean="0"/>
              <a:t>yn</a:t>
            </a:r>
            <a:r>
              <a:rPr lang="en-GB" dirty="0" smtClean="0"/>
              <a:t> </a:t>
            </a:r>
            <a:r>
              <a:rPr lang="en-GB" dirty="0" err="1" smtClean="0"/>
              <a:t>llai</a:t>
            </a:r>
            <a:r>
              <a:rPr lang="en-GB" dirty="0" smtClean="0"/>
              <a:t>, </a:t>
            </a:r>
            <a:r>
              <a:rPr lang="en-GB" dirty="0" err="1" smtClean="0"/>
              <a:t>ysgafnach</a:t>
            </a:r>
            <a:r>
              <a:rPr lang="en-GB" dirty="0" smtClean="0"/>
              <a:t>, </a:t>
            </a:r>
            <a:r>
              <a:rPr lang="en-GB" dirty="0" err="1" smtClean="0"/>
              <a:t>yn</a:t>
            </a:r>
            <a:r>
              <a:rPr lang="en-GB" dirty="0" smtClean="0"/>
              <a:t> </a:t>
            </a:r>
            <a:r>
              <a:rPr lang="en-GB" dirty="0" err="1" smtClean="0"/>
              <a:t>fwy</a:t>
            </a:r>
            <a:r>
              <a:rPr lang="en-GB" dirty="0" smtClean="0"/>
              <a:t> </a:t>
            </a:r>
            <a:r>
              <a:rPr lang="en-GB" dirty="0" err="1" smtClean="0"/>
              <a:t>dibynadwy</a:t>
            </a:r>
            <a:r>
              <a:rPr lang="en-GB" dirty="0" smtClean="0"/>
              <a:t> ac </a:t>
            </a:r>
            <a:r>
              <a:rPr lang="en-GB" dirty="0" err="1" smtClean="0"/>
              <a:t>yn</a:t>
            </a:r>
            <a:r>
              <a:rPr lang="en-GB" dirty="0" smtClean="0"/>
              <a:t> </a:t>
            </a:r>
            <a:r>
              <a:rPr lang="en-GB" dirty="0" err="1" smtClean="0"/>
              <a:t>fwy</a:t>
            </a:r>
            <a:r>
              <a:rPr lang="en-GB" dirty="0" smtClean="0"/>
              <a:t> </a:t>
            </a:r>
            <a:r>
              <a:rPr lang="en-GB" dirty="0" err="1" smtClean="0"/>
              <a:t>deniadol</a:t>
            </a:r>
            <a:r>
              <a:rPr lang="en-GB" dirty="0" smtClean="0"/>
              <a:t>.</a:t>
            </a:r>
          </a:p>
        </p:txBody>
      </p:sp>
      <p:sp>
        <p:nvSpPr>
          <p:cNvPr id="4" name="Slide Number Placeholder 3"/>
          <p:cNvSpPr>
            <a:spLocks noGrp="1"/>
          </p:cNvSpPr>
          <p:nvPr>
            <p:ph type="sldNum" sz="quarter" idx="10"/>
          </p:nvPr>
        </p:nvSpPr>
        <p:spPr/>
        <p:txBody>
          <a:bodyPr/>
          <a:lstStyle/>
          <a:p>
            <a:fld id="{D4359DA3-160C-4AD7-97C9-36F81FBCC7FB}" type="slidenum">
              <a:rPr lang="en-GB" smtClean="0"/>
              <a:pPr/>
              <a:t>15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736411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000" kern="1200" dirty="0" smtClean="0">
                <a:solidFill>
                  <a:schemeClr val="tx1"/>
                </a:solidFill>
                <a:effectLst/>
                <a:latin typeface="Arial" panose="020B0604020202020204" pitchFamily="34" charset="0"/>
                <a:ea typeface="+mn-ea"/>
                <a:cs typeface="Arial" panose="020B0604020202020204" pitchFamily="34" charset="0"/>
              </a:rPr>
              <a:t>Mae </a:t>
            </a:r>
            <a:r>
              <a:rPr lang="en-GB" sz="1000" kern="1200" dirty="0" err="1" smtClean="0">
                <a:solidFill>
                  <a:schemeClr val="tx1"/>
                </a:solidFill>
                <a:effectLst/>
                <a:latin typeface="Arial" panose="020B0604020202020204" pitchFamily="34" charset="0"/>
                <a:ea typeface="+mn-ea"/>
                <a:cs typeface="Arial" panose="020B0604020202020204" pitchFamily="34" charset="0"/>
              </a:rPr>
              <a:t>hwn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gyfle</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ofyn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cyfranogwyr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beth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maent</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ystyried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yw’r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rhwystrau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wrth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fabwysiadau’r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ffyrdd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newydd</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weithio</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r>
              <a:rPr lang="en-GB" sz="1000" kern="1200" dirty="0" smtClean="0">
                <a:solidFill>
                  <a:schemeClr val="tx1"/>
                </a:solidFill>
                <a:effectLst/>
                <a:latin typeface="Arial" panose="020B0604020202020204" pitchFamily="34" charset="0"/>
                <a:ea typeface="+mn-ea"/>
                <a:cs typeface="Arial" panose="020B0604020202020204" pitchFamily="34" charset="0"/>
              </a:rPr>
              <a:t>Gall </a:t>
            </a:r>
            <a:r>
              <a:rPr lang="en-GB" sz="1000" kern="1200" dirty="0" err="1" smtClean="0">
                <a:solidFill>
                  <a:schemeClr val="tx1"/>
                </a:solidFill>
                <a:effectLst/>
                <a:latin typeface="Arial" panose="020B0604020202020204" pitchFamily="34" charset="0"/>
                <a:ea typeface="+mn-ea"/>
                <a:cs typeface="Arial" panose="020B0604020202020204" pitchFamily="34" charset="0"/>
              </a:rPr>
              <a:t>newid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ffyrdd</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weithio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heriol</a:t>
            </a:r>
            <a:r>
              <a:rPr lang="en-GB" sz="1000" kern="1200" dirty="0" smtClean="0">
                <a:solidFill>
                  <a:schemeClr val="tx1"/>
                </a:solidFill>
                <a:effectLst/>
                <a:latin typeface="Arial" panose="020B0604020202020204" pitchFamily="34" charset="0"/>
                <a:ea typeface="+mn-ea"/>
                <a:cs typeface="Arial" panose="020B0604020202020204" pitchFamily="34" charset="0"/>
              </a:rPr>
              <a:t> am </a:t>
            </a:r>
            <a:r>
              <a:rPr lang="en-GB" sz="1000" kern="1200" dirty="0" err="1" smtClean="0">
                <a:solidFill>
                  <a:schemeClr val="tx1"/>
                </a:solidFill>
                <a:effectLst/>
                <a:latin typeface="Arial" panose="020B0604020202020204" pitchFamily="34" charset="0"/>
                <a:ea typeface="+mn-ea"/>
                <a:cs typeface="Arial" panose="020B0604020202020204" pitchFamily="34" charset="0"/>
              </a:rPr>
              <a:t>amryw</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resymau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gynnwys</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gred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gyffredin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prif</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reswm</a:t>
            </a:r>
            <a:r>
              <a:rPr lang="en-GB" sz="1000" kern="1200" dirty="0" smtClean="0">
                <a:solidFill>
                  <a:schemeClr val="tx1"/>
                </a:solidFill>
                <a:effectLst/>
                <a:latin typeface="Arial" panose="020B0604020202020204" pitchFamily="34" charset="0"/>
                <a:ea typeface="+mn-ea"/>
                <a:cs typeface="Arial" panose="020B0604020202020204" pitchFamily="34" charset="0"/>
              </a:rPr>
              <a:t> am y </a:t>
            </a:r>
            <a:r>
              <a:rPr lang="en-GB" sz="1000" kern="1200" dirty="0" err="1" smtClean="0">
                <a:solidFill>
                  <a:schemeClr val="tx1"/>
                </a:solidFill>
                <a:effectLst/>
                <a:latin typeface="Arial" panose="020B0604020202020204" pitchFamily="34" charset="0"/>
                <a:ea typeface="+mn-ea"/>
                <a:cs typeface="Arial" panose="020B0604020202020204" pitchFamily="34" charset="0"/>
              </a:rPr>
              <a:t>newid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yw</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lleihau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gwasanaethau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gofal</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chymorth</a:t>
            </a:r>
            <a:r>
              <a:rPr lang="en-GB" sz="1000" kern="1200" dirty="0" smtClean="0">
                <a:solidFill>
                  <a:schemeClr val="tx1"/>
                </a:solidFill>
                <a:effectLst/>
                <a:latin typeface="Arial" panose="020B0604020202020204" pitchFamily="34" charset="0"/>
                <a:ea typeface="+mn-ea"/>
                <a:cs typeface="Arial" panose="020B0604020202020204" pitchFamily="34" charset="0"/>
              </a:rPr>
              <a:t>. Mae </a:t>
            </a:r>
            <a:r>
              <a:rPr lang="en-GB" sz="1000" kern="1200" dirty="0" err="1" smtClean="0">
                <a:solidFill>
                  <a:schemeClr val="tx1"/>
                </a:solidFill>
                <a:effectLst/>
                <a:latin typeface="Arial" panose="020B0604020202020204" pitchFamily="34" charset="0"/>
                <a:ea typeface="+mn-ea"/>
                <a:cs typeface="Arial" panose="020B0604020202020204" pitchFamily="34" charset="0"/>
              </a:rPr>
              <a:t>yna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bwysau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mawr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y system, </a:t>
            </a:r>
            <a:r>
              <a:rPr lang="en-GB" sz="1000" kern="1200" dirty="0" err="1" smtClean="0">
                <a:solidFill>
                  <a:schemeClr val="tx1"/>
                </a:solidFill>
                <a:effectLst/>
                <a:latin typeface="Arial" panose="020B0604020202020204" pitchFamily="34" charset="0"/>
                <a:ea typeface="+mn-ea"/>
                <a:cs typeface="Arial" panose="020B0604020202020204" pitchFamily="34" charset="0"/>
              </a:rPr>
              <a:t>gan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gynnwys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anawsterau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recriwtio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hyfforddi</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thalu</a:t>
            </a:r>
            <a:r>
              <a:rPr lang="en-GB" sz="1000" kern="1200" dirty="0" smtClean="0">
                <a:solidFill>
                  <a:schemeClr val="tx1"/>
                </a:solidFill>
                <a:effectLst/>
                <a:latin typeface="Arial" panose="020B0604020202020204" pitchFamily="34" charset="0"/>
                <a:ea typeface="+mn-ea"/>
                <a:cs typeface="Arial" panose="020B0604020202020204" pitchFamily="34" charset="0"/>
              </a:rPr>
              <a:t> am staff </a:t>
            </a:r>
            <a:r>
              <a:rPr lang="en-GB" sz="1000" kern="1200" dirty="0" err="1" smtClean="0">
                <a:solidFill>
                  <a:schemeClr val="tx1"/>
                </a:solidFill>
                <a:effectLst/>
                <a:latin typeface="Arial" panose="020B0604020202020204" pitchFamily="34" charset="0"/>
                <a:ea typeface="+mn-ea"/>
                <a:cs typeface="Arial" panose="020B0604020202020204" pitchFamily="34" charset="0"/>
              </a:rPr>
              <a:t>gofal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materion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ymarferol</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geisio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cwrdd</a:t>
            </a:r>
            <a:r>
              <a:rPr lang="en-GB" sz="1000" kern="1200" dirty="0" smtClean="0">
                <a:solidFill>
                  <a:schemeClr val="tx1"/>
                </a:solidFill>
                <a:effectLst/>
                <a:latin typeface="Arial" panose="020B0604020202020204" pitchFamily="34" charset="0"/>
                <a:ea typeface="+mn-ea"/>
                <a:cs typeface="Arial" panose="020B0604020202020204" pitchFamily="34" charset="0"/>
              </a:rPr>
              <a:t> ag </a:t>
            </a:r>
            <a:r>
              <a:rPr lang="en-GB" sz="1000" kern="1200" dirty="0" err="1" smtClean="0">
                <a:solidFill>
                  <a:schemeClr val="tx1"/>
                </a:solidFill>
                <a:effectLst/>
                <a:latin typeface="Arial" panose="020B0604020202020204" pitchFamily="34" charset="0"/>
                <a:ea typeface="+mn-ea"/>
                <a:cs typeface="Arial" panose="020B0604020202020204" pitchFamily="34" charset="0"/>
              </a:rPr>
              <a:t>anghenion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unigol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pobl</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r>
              <a:rPr lang="en-GB" sz="1000" kern="1200" dirty="0" err="1" smtClean="0">
                <a:solidFill>
                  <a:schemeClr val="tx1"/>
                </a:solidFill>
                <a:effectLst/>
                <a:latin typeface="Arial" panose="020B0604020202020204" pitchFamily="34" charset="0"/>
                <a:ea typeface="+mn-ea"/>
                <a:cs typeface="Arial" panose="020B0604020202020204" pitchFamily="34" charset="0"/>
              </a:rPr>
              <a:t>Er</a:t>
            </a:r>
            <a:r>
              <a:rPr lang="en-GB" sz="1000" kern="1200" dirty="0" smtClean="0">
                <a:solidFill>
                  <a:schemeClr val="tx1"/>
                </a:solidFill>
                <a:effectLst/>
                <a:latin typeface="Arial" panose="020B0604020202020204" pitchFamily="34" charset="0"/>
                <a:ea typeface="+mn-ea"/>
                <a:cs typeface="Arial" panose="020B0604020202020204" pitchFamily="34" charset="0"/>
              </a:rPr>
              <a:t> bod </a:t>
            </a:r>
            <a:r>
              <a:rPr lang="en-GB" sz="1000" kern="1200" dirty="0" err="1" smtClean="0">
                <a:solidFill>
                  <a:schemeClr val="tx1"/>
                </a:solidFill>
                <a:effectLst/>
                <a:latin typeface="Arial" panose="020B0604020202020204" pitchFamily="34" charset="0"/>
                <a:ea typeface="+mn-ea"/>
                <a:cs typeface="Arial" panose="020B0604020202020204" pitchFamily="34" charset="0"/>
              </a:rPr>
              <a:t>pobl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gwybod</a:t>
            </a:r>
            <a:r>
              <a:rPr lang="en-GB" sz="1000" kern="1200" dirty="0" smtClean="0">
                <a:solidFill>
                  <a:schemeClr val="tx1"/>
                </a:solidFill>
                <a:effectLst/>
                <a:latin typeface="Arial" panose="020B0604020202020204" pitchFamily="34" charset="0"/>
                <a:ea typeface="+mn-ea"/>
                <a:cs typeface="Arial" panose="020B0604020202020204" pitchFamily="34" charset="0"/>
              </a:rPr>
              <a:t> y gall </a:t>
            </a:r>
            <a:r>
              <a:rPr lang="en-GB" sz="1000" kern="1200" dirty="0" err="1" smtClean="0">
                <a:solidFill>
                  <a:schemeClr val="tx1"/>
                </a:solidFill>
                <a:effectLst/>
                <a:latin typeface="Arial" panose="020B0604020202020204" pitchFamily="34" charset="0"/>
                <a:ea typeface="+mn-ea"/>
                <a:cs typeface="Arial" panose="020B0604020202020204" pitchFamily="34" charset="0"/>
              </a:rPr>
              <a:t>technoleg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wneud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bywyd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haws, </a:t>
            </a:r>
            <a:r>
              <a:rPr lang="en-GB" sz="1000" kern="1200" dirty="0" err="1" smtClean="0">
                <a:solidFill>
                  <a:schemeClr val="tx1"/>
                </a:solidFill>
                <a:effectLst/>
                <a:latin typeface="Arial" panose="020B0604020202020204" pitchFamily="34" charset="0"/>
                <a:ea typeface="+mn-ea"/>
                <a:cs typeface="Arial" panose="020B0604020202020204" pitchFamily="34" charset="0"/>
              </a:rPr>
              <a:t>maent</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aml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anghyfarwydd</a:t>
            </a:r>
            <a:r>
              <a:rPr lang="en-GB" sz="1000" kern="1200" dirty="0" smtClean="0">
                <a:solidFill>
                  <a:schemeClr val="tx1"/>
                </a:solidFill>
                <a:effectLst/>
                <a:latin typeface="Arial" panose="020B0604020202020204" pitchFamily="34" charset="0"/>
                <a:ea typeface="+mn-ea"/>
                <a:cs typeface="Arial" panose="020B0604020202020204" pitchFamily="34" charset="0"/>
              </a:rPr>
              <a:t> ac </a:t>
            </a:r>
            <a:r>
              <a:rPr lang="en-GB" sz="1000" kern="1200" dirty="0" err="1" smtClean="0">
                <a:solidFill>
                  <a:schemeClr val="tx1"/>
                </a:solidFill>
                <a:effectLst/>
                <a:latin typeface="Arial" panose="020B0604020202020204" pitchFamily="34" charset="0"/>
                <a:ea typeface="+mn-ea"/>
                <a:cs typeface="Arial" panose="020B0604020202020204" pitchFamily="34" charset="0"/>
              </a:rPr>
              <a:t>anghyfforddus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gyda’r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termau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dechnoleg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hun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Efallai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bod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dibynnu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plans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ddangos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iddynt</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sut</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wneud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pethau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enwedig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tasgau’n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ymwneud</a:t>
            </a:r>
            <a:r>
              <a:rPr lang="en-GB" sz="1000" kern="1200" dirty="0" smtClean="0">
                <a:solidFill>
                  <a:schemeClr val="tx1"/>
                </a:solidFill>
                <a:effectLst/>
                <a:latin typeface="Arial" panose="020B0604020202020204" pitchFamily="34" charset="0"/>
                <a:ea typeface="+mn-ea"/>
                <a:cs typeface="Arial" panose="020B0604020202020204" pitchFamily="34" charset="0"/>
              </a:rPr>
              <a:t> â </a:t>
            </a:r>
            <a:r>
              <a:rPr lang="en-GB" sz="1000" kern="1200" dirty="0" err="1" smtClean="0">
                <a:solidFill>
                  <a:schemeClr val="tx1"/>
                </a:solidFill>
                <a:effectLst/>
                <a:latin typeface="Arial" panose="020B0604020202020204" pitchFamily="34" charset="0"/>
                <a:ea typeface="+mn-ea"/>
                <a:cs typeface="Arial" panose="020B0604020202020204" pitchFamily="34" charset="0"/>
              </a:rPr>
              <a:t>defnyddio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ffôn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symudol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gyfrifiadur</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r>
              <a:rPr lang="en-GB" sz="1000" kern="1200" dirty="0" err="1" smtClean="0">
                <a:solidFill>
                  <a:schemeClr val="tx1"/>
                </a:solidFill>
                <a:effectLst/>
                <a:latin typeface="Arial" panose="020B0604020202020204" pitchFamily="34" charset="0"/>
                <a:ea typeface="+mn-ea"/>
                <a:cs typeface="Arial" panose="020B0604020202020204" pitchFamily="34" charset="0"/>
              </a:rPr>
              <a:t>Awgrymiadau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gefnogi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trafodaeth</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pPr marL="171450" lvl="0" indent="-171450">
              <a:buFont typeface="Arial" panose="020B0604020202020204" pitchFamily="34" charset="0"/>
              <a:buChar char="•"/>
            </a:pPr>
            <a:r>
              <a:rPr lang="en-GB" sz="1000" kern="1200" dirty="0" err="1" smtClean="0">
                <a:solidFill>
                  <a:schemeClr val="tx1"/>
                </a:solidFill>
                <a:effectLst/>
                <a:latin typeface="Arial" panose="020B0604020202020204" pitchFamily="34" charset="0"/>
                <a:ea typeface="+mn-ea"/>
                <a:cs typeface="Arial" panose="020B0604020202020204" pitchFamily="34" charset="0"/>
              </a:rPr>
              <a:t>Nid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yw</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pobl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hoff</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newid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trefn</a:t>
            </a:r>
            <a:r>
              <a:rPr lang="en-GB" sz="1000" kern="1200" dirty="0" smtClean="0">
                <a:solidFill>
                  <a:schemeClr val="tx1"/>
                </a:solidFill>
                <a:effectLst/>
                <a:latin typeface="Arial" panose="020B0604020202020204" pitchFamily="34" charset="0"/>
                <a:ea typeface="+mn-ea"/>
                <a:cs typeface="Arial" panose="020B0604020202020204" pitchFamily="34" charset="0"/>
              </a:rPr>
              <a:t> – </a:t>
            </a:r>
            <a:r>
              <a:rPr lang="en-GB" sz="1000" kern="1200" dirty="0" err="1" smtClean="0">
                <a:solidFill>
                  <a:schemeClr val="tx1"/>
                </a:solidFill>
                <a:effectLst/>
                <a:latin typeface="Arial" panose="020B0604020202020204" pitchFamily="34" charset="0"/>
                <a:ea typeface="+mn-ea"/>
                <a:cs typeface="Arial" panose="020B0604020202020204" pitchFamily="34" charset="0"/>
              </a:rPr>
              <a:t>maent</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cysylltu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newid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gyda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lleihau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gwasanaethau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gofal</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chymorth</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GB" sz="1000" kern="1200" dirty="0" err="1" smtClean="0">
                <a:solidFill>
                  <a:schemeClr val="tx1"/>
                </a:solidFill>
                <a:effectLst/>
                <a:latin typeface="Arial" panose="020B0604020202020204" pitchFamily="34" charset="0"/>
                <a:ea typeface="+mn-ea"/>
                <a:cs typeface="Arial" panose="020B0604020202020204" pitchFamily="34" charset="0"/>
              </a:rPr>
              <a:t>Pryder</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bydd</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dechnoleg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disodli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gofal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uniongyrchol</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gwasanaethau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cefnogi</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GB" sz="1000" kern="1200" dirty="0" err="1" smtClean="0">
                <a:solidFill>
                  <a:schemeClr val="tx1"/>
                </a:solidFill>
                <a:effectLst/>
                <a:latin typeface="Arial" panose="020B0604020202020204" pitchFamily="34" charset="0"/>
                <a:ea typeface="+mn-ea"/>
                <a:cs typeface="Arial" panose="020B0604020202020204" pitchFamily="34" charset="0"/>
              </a:rPr>
              <a:t>Diffyg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dealltwriaeth</a:t>
            </a:r>
            <a:r>
              <a:rPr lang="en-GB" sz="1000" kern="1200" dirty="0" smtClean="0">
                <a:solidFill>
                  <a:schemeClr val="tx1"/>
                </a:solidFill>
                <a:effectLst/>
                <a:latin typeface="Arial" panose="020B0604020202020204" pitchFamily="34" charset="0"/>
                <a:ea typeface="+mn-ea"/>
                <a:cs typeface="Arial" panose="020B0604020202020204" pitchFamily="34" charset="0"/>
              </a:rPr>
              <a:t> am y </a:t>
            </a:r>
            <a:r>
              <a:rPr lang="en-GB" sz="1000" kern="1200" dirty="0" err="1" smtClean="0">
                <a:solidFill>
                  <a:schemeClr val="tx1"/>
                </a:solidFill>
                <a:effectLst/>
                <a:latin typeface="Arial" panose="020B0604020202020204" pitchFamily="34" charset="0"/>
                <a:ea typeface="+mn-ea"/>
                <a:cs typeface="Arial" panose="020B0604020202020204" pitchFamily="34" charset="0"/>
              </a:rPr>
              <a:t>pwysau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anghynaladwy</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y system </a:t>
            </a:r>
            <a:r>
              <a:rPr lang="en-GB" sz="1000" kern="1200" dirty="0" err="1" smtClean="0">
                <a:solidFill>
                  <a:schemeClr val="tx1"/>
                </a:solidFill>
                <a:effectLst/>
                <a:latin typeface="Arial" panose="020B0604020202020204" pitchFamily="34" charset="0"/>
                <a:ea typeface="+mn-ea"/>
                <a:cs typeface="Arial" panose="020B0604020202020204" pitchFamily="34" charset="0"/>
              </a:rPr>
              <a:t>gan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gynnwys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costau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gofal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cynyddu</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GB" sz="1000" kern="1200" dirty="0" err="1" smtClean="0">
                <a:solidFill>
                  <a:schemeClr val="tx1"/>
                </a:solidFill>
                <a:effectLst/>
                <a:latin typeface="Arial" panose="020B0604020202020204" pitchFamily="34" charset="0"/>
                <a:ea typeface="+mn-ea"/>
                <a:cs typeface="Arial" panose="020B0604020202020204" pitchFamily="34" charset="0"/>
              </a:rPr>
              <a:t>Efallai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pobl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ofn</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dechnoleg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derminoleg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anghyfarwydd</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r>
              <a:rPr lang="en-GB" sz="1000" kern="1200" dirty="0" smtClean="0">
                <a:solidFill>
                  <a:schemeClr val="tx1"/>
                </a:solidFill>
                <a:effectLst/>
                <a:latin typeface="Arial" panose="020B0604020202020204" pitchFamily="34" charset="0"/>
                <a:ea typeface="+mn-ea"/>
                <a:cs typeface="Arial" panose="020B0604020202020204" pitchFamily="34" charset="0"/>
              </a:rPr>
              <a:t> </a:t>
            </a:r>
          </a:p>
          <a:p>
            <a:pPr eaLnBrk="1" fontAlgn="auto" hangingPunct="1">
              <a:spcBef>
                <a:spcPts val="0"/>
              </a:spcBef>
              <a:spcAft>
                <a:spcPts val="0"/>
              </a:spcAft>
              <a:defRPr/>
            </a:pPr>
            <a:endParaRPr lang="en-GB" dirty="0" smtClean="0"/>
          </a:p>
          <a:p>
            <a:endParaRPr lang="en-GB" dirty="0" smtClean="0"/>
          </a:p>
        </p:txBody>
      </p:sp>
      <p:sp>
        <p:nvSpPr>
          <p:cNvPr id="4" name="Slide Number Placeholder 3"/>
          <p:cNvSpPr>
            <a:spLocks noGrp="1"/>
          </p:cNvSpPr>
          <p:nvPr>
            <p:ph type="sldNum" sz="quarter" idx="10"/>
          </p:nvPr>
        </p:nvSpPr>
        <p:spPr/>
        <p:txBody>
          <a:bodyPr/>
          <a:lstStyle/>
          <a:p>
            <a:fld id="{4850BFFB-953F-4021-90D1-C2BD514B9A3F}" type="slidenum">
              <a:rPr lang="en-GB" smtClean="0"/>
              <a:pPr/>
              <a:t>16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023372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000" kern="1200" dirty="0" err="1" smtClean="0">
                <a:solidFill>
                  <a:schemeClr val="tx1"/>
                </a:solidFill>
                <a:effectLst/>
                <a:latin typeface="Arial" panose="020B0604020202020204" pitchFamily="34" charset="0"/>
                <a:ea typeface="+mn-ea"/>
                <a:cs typeface="Arial" panose="020B0604020202020204" pitchFamily="34" charset="0"/>
              </a:rPr>
              <a:t>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mwyn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goresgyn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ofnau</a:t>
            </a:r>
            <a:r>
              <a:rPr lang="en-GB" sz="1000" kern="1200" dirty="0" smtClean="0">
                <a:solidFill>
                  <a:schemeClr val="tx1"/>
                </a:solidFill>
                <a:effectLst/>
                <a:latin typeface="Arial" panose="020B0604020202020204" pitchFamily="34" charset="0"/>
                <a:ea typeface="+mn-ea"/>
                <a:cs typeface="Arial" panose="020B0604020202020204" pitchFamily="34" charset="0"/>
              </a:rPr>
              <a:t> am </a:t>
            </a:r>
            <a:r>
              <a:rPr lang="en-GB" sz="1000" kern="1200" dirty="0" err="1" smtClean="0">
                <a:solidFill>
                  <a:schemeClr val="tx1"/>
                </a:solidFill>
                <a:effectLst/>
                <a:latin typeface="Arial" panose="020B0604020202020204" pitchFamily="34" charset="0"/>
                <a:ea typeface="+mn-ea"/>
                <a:cs typeface="Arial" panose="020B0604020202020204" pitchFamily="34" charset="0"/>
              </a:rPr>
              <a:t>dechnoleg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bwysig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sylweddol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mai</a:t>
            </a:r>
            <a:r>
              <a:rPr lang="en-GB" sz="1000" kern="1200" dirty="0" smtClean="0">
                <a:solidFill>
                  <a:schemeClr val="tx1"/>
                </a:solidFill>
                <a:effectLst/>
                <a:latin typeface="Arial" panose="020B0604020202020204" pitchFamily="34" charset="0"/>
                <a:ea typeface="+mn-ea"/>
                <a:cs typeface="Arial" panose="020B0604020202020204" pitchFamily="34" charset="0"/>
              </a:rPr>
              <a:t> dim </a:t>
            </a:r>
            <a:r>
              <a:rPr lang="en-GB" sz="1000" kern="1200" dirty="0" err="1" smtClean="0">
                <a:solidFill>
                  <a:schemeClr val="tx1"/>
                </a:solidFill>
                <a:effectLst/>
                <a:latin typeface="Arial" panose="020B0604020202020204" pitchFamily="34" charset="0"/>
                <a:ea typeface="+mn-ea"/>
                <a:cs typeface="Arial" panose="020B0604020202020204" pitchFamily="34" charset="0"/>
              </a:rPr>
              <a:t>ond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geiriau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yw’r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holl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dermau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hyn</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chaiff</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llawer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ohonynt</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defnyddio’n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anghywir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hyd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oed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arbenigwyr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cwmwl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geiriau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cynnwys</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mwyafrif</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termau</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ddefnyddir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ddisgrifio’r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dechnoleg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gwasanaethau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gefnogi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pobl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Byddwn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wedi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cyfeirio</a:t>
            </a:r>
            <a:r>
              <a:rPr lang="en-GB" sz="1000" kern="1200" dirty="0" smtClean="0">
                <a:solidFill>
                  <a:schemeClr val="tx1"/>
                </a:solidFill>
                <a:effectLst/>
                <a:latin typeface="Arial" panose="020B0604020202020204" pitchFamily="34" charset="0"/>
                <a:ea typeface="+mn-ea"/>
                <a:cs typeface="Arial" panose="020B0604020202020204" pitchFamily="34" charset="0"/>
              </a:rPr>
              <a:t>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mwyafrif</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ohonynt</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diwedd</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cwrs</a:t>
            </a:r>
            <a:r>
              <a:rPr lang="en-GB" sz="1000" kern="1200" dirty="0" smtClean="0">
                <a:solidFill>
                  <a:schemeClr val="tx1"/>
                </a:solidFill>
                <a:effectLst/>
                <a:latin typeface="Arial" panose="020B0604020202020204" pitchFamily="34" charset="0"/>
                <a:ea typeface="+mn-ea"/>
                <a:cs typeface="Arial" panose="020B0604020202020204" pitchFamily="34" charset="0"/>
              </a:rPr>
              <a:t>, ac mi </a:t>
            </a:r>
            <a:r>
              <a:rPr lang="en-GB" sz="1000" kern="1200" dirty="0" err="1" smtClean="0">
                <a:solidFill>
                  <a:schemeClr val="tx1"/>
                </a:solidFill>
                <a:effectLst/>
                <a:latin typeface="Arial" panose="020B0604020202020204" pitchFamily="34" charset="0"/>
                <a:ea typeface="+mn-ea"/>
                <a:cs typeface="Arial" panose="020B0604020202020204" pitchFamily="34" charset="0"/>
              </a:rPr>
              <a:t>ddowch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ddysgu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amdanynt</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r>
              <a:rPr lang="en-GB" sz="1000" kern="1200" dirty="0" smtClean="0">
                <a:solidFill>
                  <a:schemeClr val="tx1"/>
                </a:solidFill>
                <a:effectLst/>
                <a:latin typeface="Arial" panose="020B0604020202020204" pitchFamily="34" charset="0"/>
                <a:ea typeface="+mn-ea"/>
                <a:cs typeface="Arial" panose="020B0604020202020204" pitchFamily="34" charset="0"/>
              </a:rPr>
              <a:t> </a:t>
            </a:r>
          </a:p>
          <a:p>
            <a:r>
              <a:rPr lang="en-GB" sz="1000" kern="1200" dirty="0" smtClean="0">
                <a:solidFill>
                  <a:schemeClr val="tx1"/>
                </a:solidFill>
                <a:effectLst/>
                <a:latin typeface="Arial" panose="020B0604020202020204" pitchFamily="34" charset="0"/>
                <a:ea typeface="+mn-ea"/>
                <a:cs typeface="Arial" panose="020B0604020202020204" pitchFamily="34" charset="0"/>
              </a:rPr>
              <a:t>Cant </a:t>
            </a:r>
            <a:r>
              <a:rPr lang="en-GB" sz="1000" kern="1200" dirty="0" err="1" smtClean="0">
                <a:solidFill>
                  <a:schemeClr val="tx1"/>
                </a:solidFill>
                <a:effectLst/>
                <a:latin typeface="Arial" panose="020B0604020202020204" pitchFamily="34" charset="0"/>
                <a:ea typeface="+mn-ea"/>
                <a:cs typeface="Arial" panose="020B0604020202020204" pitchFamily="34" charset="0"/>
              </a:rPr>
              <a:t>eu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rhestru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ddogfen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Geirfa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cyd-fynd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â’r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cwrs</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r>
              <a:rPr lang="en-GB" sz="1000" kern="1200" dirty="0" smtClean="0">
                <a:solidFill>
                  <a:schemeClr val="tx1"/>
                </a:solidFill>
                <a:effectLst/>
                <a:latin typeface="Arial" panose="020B0604020202020204" pitchFamily="34" charset="0"/>
                <a:ea typeface="+mn-ea"/>
                <a:cs typeface="Arial" panose="020B0604020202020204" pitchFamily="34" charset="0"/>
              </a:rPr>
              <a:t> </a:t>
            </a:r>
          </a:p>
        </p:txBody>
      </p:sp>
      <p:sp>
        <p:nvSpPr>
          <p:cNvPr id="4" name="Slide Number Placeholder 3"/>
          <p:cNvSpPr>
            <a:spLocks noGrp="1"/>
          </p:cNvSpPr>
          <p:nvPr>
            <p:ph type="sldNum" sz="quarter" idx="10"/>
          </p:nvPr>
        </p:nvSpPr>
        <p:spPr/>
        <p:txBody>
          <a:bodyPr/>
          <a:lstStyle/>
          <a:p>
            <a:fld id="{D4359DA3-160C-4AD7-97C9-36F81FBCC7FB}" type="slidenum">
              <a:rPr lang="en-GB" smtClean="0"/>
              <a:pPr/>
              <a:t>17</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012602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is the English version of the slide, with the common phrases used (for reference). It is hidden by default.</a:t>
            </a:r>
            <a:endParaRPr lang="en-GB" dirty="0"/>
          </a:p>
        </p:txBody>
      </p:sp>
      <p:sp>
        <p:nvSpPr>
          <p:cNvPr id="4" name="Slide Number Placeholder 3"/>
          <p:cNvSpPr>
            <a:spLocks noGrp="1"/>
          </p:cNvSpPr>
          <p:nvPr>
            <p:ph type="sldNum" sz="quarter" idx="10"/>
          </p:nvPr>
        </p:nvSpPr>
        <p:spPr/>
        <p:txBody>
          <a:bodyPr/>
          <a:lstStyle/>
          <a:p>
            <a:fld id="{4850BFFB-953F-4021-90D1-C2BD514B9A3F}" type="slidenum">
              <a:rPr lang="en-GB" smtClean="0"/>
              <a:pPr/>
              <a:t>18</a:t>
            </a:fld>
            <a:endParaRPr lang="en-GB" dirty="0"/>
          </a:p>
        </p:txBody>
      </p:sp>
    </p:spTree>
    <p:extLst>
      <p:ext uri="{BB962C8B-B14F-4D97-AF65-F5344CB8AC3E}">
        <p14:creationId xmlns:p14="http://schemas.microsoft.com/office/powerpoint/2010/main" val="20353157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eaLnBrk="1" hangingPunct="1">
              <a:spcBef>
                <a:spcPct val="0"/>
              </a:spcBef>
            </a:pPr>
            <a:r>
              <a:rPr lang="en-GB" dirty="0" smtClean="0"/>
              <a:t>Nod y </a:t>
            </a:r>
            <a:r>
              <a:rPr lang="en-GB" dirty="0" err="1" smtClean="0"/>
              <a:t>gêm</a:t>
            </a:r>
            <a:r>
              <a:rPr lang="en-GB" dirty="0" smtClean="0"/>
              <a:t> hon, a </a:t>
            </a:r>
            <a:r>
              <a:rPr lang="en-GB" dirty="0" err="1" smtClean="0"/>
              <a:t>ddisgrifir</a:t>
            </a:r>
            <a:r>
              <a:rPr lang="en-GB" dirty="0" smtClean="0"/>
              <a:t> </a:t>
            </a:r>
            <a:r>
              <a:rPr lang="en-GB" dirty="0" err="1" smtClean="0"/>
              <a:t>yn</a:t>
            </a:r>
            <a:r>
              <a:rPr lang="en-GB" dirty="0" smtClean="0"/>
              <a:t> </a:t>
            </a:r>
            <a:r>
              <a:rPr lang="en-GB" dirty="0" err="1" smtClean="0"/>
              <a:t>llawn</a:t>
            </a:r>
            <a:r>
              <a:rPr lang="en-GB" dirty="0" smtClean="0"/>
              <a:t> </a:t>
            </a:r>
            <a:r>
              <a:rPr lang="en-GB" dirty="0" err="1" smtClean="0"/>
              <a:t>ar</a:t>
            </a:r>
            <a:r>
              <a:rPr lang="en-GB" dirty="0" smtClean="0"/>
              <a:t> y </a:t>
            </a:r>
            <a:r>
              <a:rPr lang="en-GB" dirty="0" err="1" smtClean="0"/>
              <a:t>sleid</a:t>
            </a:r>
            <a:r>
              <a:rPr lang="en-GB" dirty="0" smtClean="0"/>
              <a:t> </a:t>
            </a:r>
            <a:r>
              <a:rPr lang="en-GB" dirty="0" err="1" smtClean="0"/>
              <a:t>ategol</a:t>
            </a:r>
            <a:r>
              <a:rPr lang="en-GB" dirty="0" smtClean="0"/>
              <a:t>, </a:t>
            </a:r>
            <a:r>
              <a:rPr lang="en-GB" dirty="0" err="1" smtClean="0"/>
              <a:t>yw</a:t>
            </a:r>
            <a:r>
              <a:rPr lang="en-GB" dirty="0" smtClean="0"/>
              <a:t> </a:t>
            </a:r>
            <a:r>
              <a:rPr lang="en-GB" dirty="0" err="1" smtClean="0"/>
              <a:t>gwneud</a:t>
            </a:r>
            <a:r>
              <a:rPr lang="en-GB" dirty="0" smtClean="0"/>
              <a:t> </a:t>
            </a:r>
            <a:r>
              <a:rPr lang="en-GB" dirty="0" err="1" smtClean="0"/>
              <a:t>i</a:t>
            </a:r>
            <a:r>
              <a:rPr lang="en-GB" dirty="0" smtClean="0"/>
              <a:t> </a:t>
            </a:r>
            <a:r>
              <a:rPr lang="en-GB" dirty="0" err="1" smtClean="0"/>
              <a:t>gyfranogwyr</a:t>
            </a:r>
            <a:r>
              <a:rPr lang="en-GB" dirty="0" smtClean="0"/>
              <a:t> </a:t>
            </a:r>
            <a:r>
              <a:rPr lang="en-GB" dirty="0" err="1" smtClean="0"/>
              <a:t>sylweddoli</a:t>
            </a:r>
            <a:r>
              <a:rPr lang="en-GB" dirty="0" smtClean="0"/>
              <a:t> bod</a:t>
            </a:r>
          </a:p>
          <a:p>
            <a:pPr eaLnBrk="1" hangingPunct="1">
              <a:spcBef>
                <a:spcPct val="0"/>
              </a:spcBef>
            </a:pPr>
            <a:r>
              <a:rPr lang="en-GB" dirty="0" err="1" smtClean="0"/>
              <a:t>technoleg</a:t>
            </a:r>
            <a:r>
              <a:rPr lang="en-GB" dirty="0" smtClean="0"/>
              <a:t> </a:t>
            </a:r>
            <a:r>
              <a:rPr lang="en-GB" dirty="0" err="1" smtClean="0"/>
              <a:t>o’u</a:t>
            </a:r>
            <a:r>
              <a:rPr lang="en-GB" dirty="0" smtClean="0"/>
              <a:t> </a:t>
            </a:r>
            <a:r>
              <a:rPr lang="en-GB" dirty="0" err="1" smtClean="0"/>
              <a:t>cwmpas</a:t>
            </a:r>
            <a:r>
              <a:rPr lang="en-GB" dirty="0" smtClean="0"/>
              <a:t> </a:t>
            </a:r>
            <a:r>
              <a:rPr lang="en-GB" dirty="0" err="1" smtClean="0"/>
              <a:t>yn</a:t>
            </a:r>
            <a:r>
              <a:rPr lang="en-GB" dirty="0" smtClean="0"/>
              <a:t> </a:t>
            </a:r>
            <a:r>
              <a:rPr lang="en-GB" dirty="0" err="1" smtClean="0"/>
              <a:t>eu</a:t>
            </a:r>
            <a:r>
              <a:rPr lang="en-GB" dirty="0" smtClean="0"/>
              <a:t> </a:t>
            </a:r>
            <a:r>
              <a:rPr lang="en-GB" dirty="0" err="1" smtClean="0"/>
              <a:t>cartrefi</a:t>
            </a:r>
            <a:r>
              <a:rPr lang="en-GB" dirty="0" smtClean="0"/>
              <a:t>. </a:t>
            </a:r>
            <a:r>
              <a:rPr lang="en-GB" dirty="0" err="1" smtClean="0"/>
              <a:t>Gellir</a:t>
            </a:r>
            <a:r>
              <a:rPr lang="en-GB" dirty="0" smtClean="0"/>
              <a:t> </a:t>
            </a:r>
            <a:r>
              <a:rPr lang="en-GB" dirty="0" err="1" smtClean="0"/>
              <a:t>cynnig</a:t>
            </a:r>
            <a:r>
              <a:rPr lang="en-GB" dirty="0" smtClean="0"/>
              <a:t> </a:t>
            </a:r>
            <a:r>
              <a:rPr lang="en-GB" dirty="0" err="1" smtClean="0"/>
              <a:t>gwobr</a:t>
            </a:r>
            <a:r>
              <a:rPr lang="en-GB" dirty="0" smtClean="0"/>
              <a:t> </a:t>
            </a:r>
            <a:r>
              <a:rPr lang="en-GB" dirty="0" err="1" smtClean="0"/>
              <a:t>fach</a:t>
            </a:r>
            <a:r>
              <a:rPr lang="en-GB" dirty="0" smtClean="0"/>
              <a:t> </a:t>
            </a:r>
            <a:r>
              <a:rPr lang="en-GB" dirty="0" err="1" smtClean="0"/>
              <a:t>i’r</a:t>
            </a:r>
            <a:r>
              <a:rPr lang="en-GB" dirty="0" smtClean="0"/>
              <a:t> </a:t>
            </a:r>
            <a:r>
              <a:rPr lang="en-GB" dirty="0" err="1" smtClean="0"/>
              <a:t>tîm</a:t>
            </a:r>
            <a:r>
              <a:rPr lang="en-GB" dirty="0" smtClean="0"/>
              <a:t> </a:t>
            </a:r>
            <a:r>
              <a:rPr lang="en-GB" dirty="0" err="1" smtClean="0"/>
              <a:t>sy’n</a:t>
            </a:r>
            <a:r>
              <a:rPr lang="en-GB" dirty="0" smtClean="0"/>
              <a:t> </a:t>
            </a:r>
            <a:r>
              <a:rPr lang="en-GB" dirty="0" err="1" smtClean="0"/>
              <a:t>enwi’r</a:t>
            </a:r>
            <a:r>
              <a:rPr lang="en-GB" dirty="0" smtClean="0"/>
              <a:t> </a:t>
            </a:r>
            <a:r>
              <a:rPr lang="en-GB" dirty="0" err="1" smtClean="0"/>
              <a:t>nifer</a:t>
            </a:r>
            <a:r>
              <a:rPr lang="en-GB" dirty="0" smtClean="0"/>
              <a:t> </a:t>
            </a:r>
            <a:r>
              <a:rPr lang="en-GB" dirty="0" err="1" smtClean="0"/>
              <a:t>fwyaf</a:t>
            </a:r>
            <a:r>
              <a:rPr lang="en-GB" dirty="0" smtClean="0"/>
              <a:t> o</a:t>
            </a:r>
          </a:p>
          <a:p>
            <a:pPr eaLnBrk="1" hangingPunct="1">
              <a:spcBef>
                <a:spcPct val="0"/>
              </a:spcBef>
            </a:pPr>
            <a:r>
              <a:rPr lang="en-GB" dirty="0" err="1" smtClean="0"/>
              <a:t>ddyfeisiau</a:t>
            </a:r>
            <a:r>
              <a:rPr lang="en-GB" dirty="0" smtClean="0"/>
              <a:t>. </a:t>
            </a:r>
            <a:r>
              <a:rPr lang="en-GB" dirty="0" err="1" smtClean="0"/>
              <a:t>Fel</a:t>
            </a:r>
            <a:r>
              <a:rPr lang="en-GB" dirty="0" smtClean="0"/>
              <a:t> </a:t>
            </a:r>
            <a:r>
              <a:rPr lang="en-GB" dirty="0" err="1" smtClean="0"/>
              <a:t>arall</a:t>
            </a:r>
            <a:r>
              <a:rPr lang="en-GB" dirty="0" smtClean="0"/>
              <a:t>, </a:t>
            </a:r>
            <a:r>
              <a:rPr lang="en-GB" dirty="0" err="1" smtClean="0"/>
              <a:t>gallai</a:t>
            </a:r>
            <a:r>
              <a:rPr lang="en-GB" dirty="0" smtClean="0"/>
              <a:t> </a:t>
            </a:r>
            <a:r>
              <a:rPr lang="en-GB" dirty="0" err="1" smtClean="0"/>
              <a:t>fod</a:t>
            </a:r>
            <a:r>
              <a:rPr lang="en-GB" dirty="0" smtClean="0"/>
              <a:t> y </a:t>
            </a:r>
            <a:r>
              <a:rPr lang="en-GB" dirty="0" err="1" smtClean="0"/>
              <a:t>nifer</a:t>
            </a:r>
            <a:r>
              <a:rPr lang="en-GB" dirty="0" smtClean="0"/>
              <a:t> </a:t>
            </a:r>
            <a:r>
              <a:rPr lang="en-GB" dirty="0" err="1" smtClean="0"/>
              <a:t>fwyaf</a:t>
            </a:r>
            <a:r>
              <a:rPr lang="en-GB" dirty="0" smtClean="0"/>
              <a:t> a </a:t>
            </a:r>
            <a:r>
              <a:rPr lang="en-GB" dirty="0" err="1" smtClean="0"/>
              <a:t>geir</a:t>
            </a:r>
            <a:r>
              <a:rPr lang="en-GB" dirty="0" smtClean="0"/>
              <a:t> </a:t>
            </a:r>
            <a:r>
              <a:rPr lang="en-GB" dirty="0" err="1" smtClean="0"/>
              <a:t>mewn</a:t>
            </a:r>
            <a:r>
              <a:rPr lang="en-GB" dirty="0" smtClean="0"/>
              <a:t> </a:t>
            </a:r>
            <a:r>
              <a:rPr lang="en-GB" dirty="0" err="1" smtClean="0"/>
              <a:t>ystafell</a:t>
            </a:r>
            <a:r>
              <a:rPr lang="en-GB" dirty="0" smtClean="0"/>
              <a:t> </a:t>
            </a:r>
            <a:r>
              <a:rPr lang="en-GB" dirty="0" err="1" smtClean="0"/>
              <a:t>benodol</a:t>
            </a:r>
            <a:r>
              <a:rPr lang="en-GB" dirty="0" smtClean="0"/>
              <a:t> </a:t>
            </a:r>
            <a:r>
              <a:rPr lang="en-GB" dirty="0" err="1" smtClean="0"/>
              <a:t>fel</a:t>
            </a:r>
            <a:r>
              <a:rPr lang="en-GB" dirty="0" smtClean="0"/>
              <a:t> </a:t>
            </a:r>
            <a:r>
              <a:rPr lang="en-GB" dirty="0" err="1" smtClean="0"/>
              <a:t>yr</a:t>
            </a:r>
            <a:r>
              <a:rPr lang="en-GB" dirty="0" smtClean="0"/>
              <a:t> </a:t>
            </a:r>
            <a:r>
              <a:rPr lang="en-GB" dirty="0" err="1" smtClean="0"/>
              <a:t>ystafell</a:t>
            </a:r>
            <a:r>
              <a:rPr lang="en-GB" dirty="0" smtClean="0"/>
              <a:t> </a:t>
            </a:r>
            <a:r>
              <a:rPr lang="en-GB" dirty="0" err="1" smtClean="0"/>
              <a:t>wely</a:t>
            </a:r>
            <a:r>
              <a:rPr lang="en-GB" dirty="0" smtClean="0"/>
              <a:t> </a:t>
            </a:r>
            <a:r>
              <a:rPr lang="en-GB" dirty="0" err="1" smtClean="0"/>
              <a:t>neu’r</a:t>
            </a:r>
            <a:endParaRPr lang="en-GB" dirty="0" smtClean="0"/>
          </a:p>
          <a:p>
            <a:pPr eaLnBrk="1" hangingPunct="1">
              <a:spcBef>
                <a:spcPct val="0"/>
              </a:spcBef>
            </a:pPr>
            <a:r>
              <a:rPr lang="en-GB" dirty="0" err="1" smtClean="0"/>
              <a:t>gegin</a:t>
            </a:r>
            <a:r>
              <a:rPr lang="en-GB" dirty="0" smtClean="0"/>
              <a:t>. Gall </a:t>
            </a:r>
            <a:r>
              <a:rPr lang="en-GB" dirty="0" err="1" smtClean="0"/>
              <a:t>yr</a:t>
            </a:r>
            <a:r>
              <a:rPr lang="en-GB" baseline="0" dirty="0" smtClean="0"/>
              <a:t> </a:t>
            </a:r>
            <a:r>
              <a:rPr lang="en-GB" baseline="0" dirty="0" err="1" smtClean="0"/>
              <a:t>hwylusydd</a:t>
            </a:r>
            <a:r>
              <a:rPr lang="en-GB" baseline="0" dirty="0" smtClean="0"/>
              <a:t> </a:t>
            </a:r>
            <a:r>
              <a:rPr lang="en-GB" dirty="0" err="1" smtClean="0"/>
              <a:t>gyfuno</a:t>
            </a:r>
            <a:r>
              <a:rPr lang="en-GB" dirty="0" smtClean="0"/>
              <a:t> </a:t>
            </a:r>
            <a:r>
              <a:rPr lang="en-GB" dirty="0" err="1" smtClean="0"/>
              <a:t>cyfraniadau’r</a:t>
            </a:r>
            <a:r>
              <a:rPr lang="en-GB" dirty="0" smtClean="0"/>
              <a:t> </a:t>
            </a:r>
            <a:r>
              <a:rPr lang="en-GB" dirty="0" err="1" smtClean="0"/>
              <a:t>grwpiau</a:t>
            </a:r>
            <a:r>
              <a:rPr lang="en-GB" dirty="0" smtClean="0"/>
              <a:t> </a:t>
            </a:r>
            <a:r>
              <a:rPr lang="en-GB" dirty="0" err="1" smtClean="0"/>
              <a:t>unigol</a:t>
            </a:r>
            <a:r>
              <a:rPr lang="en-GB" dirty="0" smtClean="0"/>
              <a:t> </a:t>
            </a:r>
            <a:r>
              <a:rPr lang="en-GB" dirty="0" err="1" smtClean="0"/>
              <a:t>gan</a:t>
            </a:r>
            <a:r>
              <a:rPr lang="en-GB" dirty="0" smtClean="0"/>
              <a:t> </a:t>
            </a:r>
            <a:r>
              <a:rPr lang="en-GB" dirty="0" err="1" smtClean="0"/>
              <a:t>amlygu’r</a:t>
            </a:r>
            <a:r>
              <a:rPr lang="en-GB" dirty="0" smtClean="0"/>
              <a:t> </a:t>
            </a:r>
            <a:r>
              <a:rPr lang="en-GB" dirty="0" err="1" smtClean="0"/>
              <a:t>rhai</a:t>
            </a:r>
            <a:r>
              <a:rPr lang="en-GB" dirty="0" smtClean="0"/>
              <a:t> y </a:t>
            </a:r>
            <a:r>
              <a:rPr lang="en-GB" dirty="0" err="1" smtClean="0"/>
              <a:t>meddyliodd</a:t>
            </a:r>
            <a:r>
              <a:rPr lang="en-GB" dirty="0" smtClean="0"/>
              <a:t> dim</a:t>
            </a:r>
          </a:p>
          <a:p>
            <a:pPr eaLnBrk="1" hangingPunct="1">
              <a:spcBef>
                <a:spcPct val="0"/>
              </a:spcBef>
            </a:pPr>
            <a:r>
              <a:rPr lang="en-GB" dirty="0" err="1" smtClean="0"/>
              <a:t>ond</a:t>
            </a:r>
            <a:r>
              <a:rPr lang="en-GB" dirty="0" smtClean="0"/>
              <a:t> un </a:t>
            </a:r>
            <a:r>
              <a:rPr lang="en-GB" dirty="0" err="1" smtClean="0"/>
              <a:t>tîm</a:t>
            </a:r>
            <a:r>
              <a:rPr lang="en-GB" dirty="0" smtClean="0"/>
              <a:t> </a:t>
            </a:r>
            <a:r>
              <a:rPr lang="en-GB" dirty="0" err="1" smtClean="0"/>
              <a:t>amdanynt</a:t>
            </a:r>
            <a:r>
              <a:rPr lang="en-GB" dirty="0" smtClean="0"/>
              <a:t>. Gall </a:t>
            </a:r>
            <a:r>
              <a:rPr lang="en-GB" dirty="0" err="1" smtClean="0"/>
              <a:t>yr</a:t>
            </a:r>
            <a:r>
              <a:rPr lang="en-GB" dirty="0" smtClean="0"/>
              <a:t> </a:t>
            </a:r>
            <a:r>
              <a:rPr lang="en-GB" dirty="0" err="1" smtClean="0"/>
              <a:t>hwylusydd</a:t>
            </a:r>
            <a:r>
              <a:rPr lang="en-GB" dirty="0" smtClean="0"/>
              <a:t> </a:t>
            </a:r>
            <a:r>
              <a:rPr lang="en-GB" dirty="0" err="1" smtClean="0"/>
              <a:t>gael</a:t>
            </a:r>
            <a:r>
              <a:rPr lang="en-GB" dirty="0" smtClean="0"/>
              <a:t> </a:t>
            </a:r>
            <a:r>
              <a:rPr lang="en-GB" dirty="0" err="1" smtClean="0"/>
              <a:t>ei</a:t>
            </a:r>
            <a:r>
              <a:rPr lang="en-GB" dirty="0" smtClean="0"/>
              <a:t> </a:t>
            </a:r>
            <a:r>
              <a:rPr lang="en-GB" dirty="0" err="1" smtClean="0"/>
              <a:t>syniadau</a:t>
            </a:r>
            <a:r>
              <a:rPr lang="en-GB" dirty="0" smtClean="0"/>
              <a:t> </a:t>
            </a:r>
            <a:r>
              <a:rPr lang="en-GB" dirty="0" err="1" smtClean="0"/>
              <a:t>ei</a:t>
            </a:r>
            <a:r>
              <a:rPr lang="en-GB" dirty="0" smtClean="0"/>
              <a:t> </a:t>
            </a:r>
            <a:r>
              <a:rPr lang="en-GB" dirty="0" err="1" smtClean="0"/>
              <a:t>hun</a:t>
            </a:r>
            <a:r>
              <a:rPr lang="en-GB" dirty="0" smtClean="0"/>
              <a:t> am </a:t>
            </a:r>
            <a:r>
              <a:rPr lang="en-GB" dirty="0" err="1" smtClean="0"/>
              <a:t>gynhyrchion</a:t>
            </a:r>
            <a:r>
              <a:rPr lang="en-GB" dirty="0" smtClean="0"/>
              <a:t> </a:t>
            </a:r>
            <a:r>
              <a:rPr lang="en-GB" dirty="0" err="1" smtClean="0"/>
              <a:t>hefyd</a:t>
            </a:r>
            <a:r>
              <a:rPr lang="en-GB" dirty="0" smtClean="0"/>
              <a:t> a </a:t>
            </a:r>
            <a:r>
              <a:rPr lang="en-GB" dirty="0" err="1" smtClean="0"/>
              <a:t>allai</a:t>
            </a:r>
            <a:r>
              <a:rPr lang="en-GB" dirty="0" smtClean="0"/>
              <a:t> </a:t>
            </a:r>
            <a:r>
              <a:rPr lang="en-GB" dirty="0" err="1" smtClean="0"/>
              <a:t>fod</a:t>
            </a:r>
            <a:endParaRPr lang="en-GB" dirty="0" smtClean="0"/>
          </a:p>
          <a:p>
            <a:pPr eaLnBrk="1" hangingPunct="1">
              <a:spcBef>
                <a:spcPct val="0"/>
              </a:spcBef>
            </a:pPr>
            <a:r>
              <a:rPr lang="en-GB" dirty="0" err="1" smtClean="0"/>
              <a:t>yn</a:t>
            </a:r>
            <a:r>
              <a:rPr lang="en-GB" dirty="0" smtClean="0"/>
              <a:t> </a:t>
            </a:r>
            <a:r>
              <a:rPr lang="en-GB" dirty="0" err="1" smtClean="0"/>
              <a:t>anarferol</a:t>
            </a:r>
            <a:r>
              <a:rPr lang="en-GB" dirty="0" smtClean="0"/>
              <a:t> ac </a:t>
            </a:r>
            <a:r>
              <a:rPr lang="en-GB" dirty="0" err="1" smtClean="0"/>
              <a:t>yn</a:t>
            </a:r>
            <a:r>
              <a:rPr lang="en-GB" dirty="0" smtClean="0"/>
              <a:t> </a:t>
            </a:r>
            <a:r>
              <a:rPr lang="en-GB" dirty="0" err="1" smtClean="0"/>
              <a:t>gysylltiedig</a:t>
            </a:r>
            <a:r>
              <a:rPr lang="en-GB" dirty="0" smtClean="0"/>
              <a:t> â </a:t>
            </a:r>
            <a:r>
              <a:rPr lang="en-GB" dirty="0" err="1" smtClean="0"/>
              <a:t>gofal</a:t>
            </a:r>
            <a:r>
              <a:rPr lang="en-GB" dirty="0" smtClean="0"/>
              <a:t> a </a:t>
            </a:r>
            <a:r>
              <a:rPr lang="en-GB" dirty="0" err="1" smtClean="0"/>
              <a:t>chymorth</a:t>
            </a:r>
            <a:r>
              <a:rPr lang="en-GB" dirty="0" smtClean="0"/>
              <a:t>. </a:t>
            </a:r>
            <a:r>
              <a:rPr lang="en-GB" dirty="0" err="1" smtClean="0"/>
              <a:t>Gallai’r</a:t>
            </a:r>
            <a:r>
              <a:rPr lang="en-GB" dirty="0" smtClean="0"/>
              <a:t> </a:t>
            </a:r>
            <a:r>
              <a:rPr lang="en-GB" dirty="0" err="1" smtClean="0"/>
              <a:t>rhain</a:t>
            </a:r>
            <a:r>
              <a:rPr lang="en-GB" dirty="0" smtClean="0"/>
              <a:t> </a:t>
            </a:r>
            <a:r>
              <a:rPr lang="en-GB" dirty="0" err="1" smtClean="0"/>
              <a:t>fod</a:t>
            </a:r>
            <a:r>
              <a:rPr lang="en-GB" dirty="0" smtClean="0"/>
              <a:t> </a:t>
            </a:r>
            <a:r>
              <a:rPr lang="en-GB" dirty="0" err="1" smtClean="0"/>
              <a:t>yn</a:t>
            </a:r>
            <a:r>
              <a:rPr lang="en-GB" dirty="0" smtClean="0"/>
              <a:t> </a:t>
            </a:r>
            <a:r>
              <a:rPr lang="en-GB" dirty="0" err="1" smtClean="0"/>
              <a:t>wely</a:t>
            </a:r>
            <a:r>
              <a:rPr lang="en-GB" dirty="0" smtClean="0"/>
              <a:t> </a:t>
            </a:r>
            <a:r>
              <a:rPr lang="en-GB" dirty="0" err="1" smtClean="0"/>
              <a:t>neu’n</a:t>
            </a:r>
            <a:r>
              <a:rPr lang="en-GB" dirty="0" smtClean="0"/>
              <a:t> </a:t>
            </a:r>
            <a:r>
              <a:rPr lang="en-GB" dirty="0" err="1" smtClean="0"/>
              <a:t>gadair</a:t>
            </a:r>
            <a:r>
              <a:rPr lang="en-GB" dirty="0" smtClean="0"/>
              <a:t> </a:t>
            </a:r>
            <a:r>
              <a:rPr lang="en-GB" dirty="0" err="1" smtClean="0"/>
              <a:t>electronig</a:t>
            </a:r>
            <a:endParaRPr lang="en-GB" dirty="0" smtClean="0"/>
          </a:p>
          <a:p>
            <a:pPr eaLnBrk="1" hangingPunct="1">
              <a:spcBef>
                <a:spcPct val="0"/>
              </a:spcBef>
            </a:pPr>
            <a:r>
              <a:rPr lang="en-GB" dirty="0" err="1" smtClean="0"/>
              <a:t>i</a:t>
            </a:r>
            <a:r>
              <a:rPr lang="en-GB" dirty="0" smtClean="0"/>
              <a:t> </a:t>
            </a:r>
            <a:r>
              <a:rPr lang="en-GB" dirty="0" err="1" smtClean="0"/>
              <a:t>ledorwedd</a:t>
            </a:r>
            <a:r>
              <a:rPr lang="en-GB" dirty="0" smtClean="0"/>
              <a:t> </a:t>
            </a:r>
            <a:r>
              <a:rPr lang="en-GB" dirty="0" err="1" smtClean="0"/>
              <a:t>neu’n</a:t>
            </a:r>
            <a:r>
              <a:rPr lang="en-GB" dirty="0" smtClean="0"/>
              <a:t> </a:t>
            </a:r>
            <a:r>
              <a:rPr lang="en-GB" dirty="0" err="1" smtClean="0"/>
              <a:t>grafwr</a:t>
            </a:r>
            <a:r>
              <a:rPr lang="en-GB" dirty="0" smtClean="0"/>
              <a:t> </a:t>
            </a:r>
            <a:r>
              <a:rPr lang="en-GB" dirty="0" err="1" smtClean="0"/>
              <a:t>tatws</a:t>
            </a:r>
            <a:r>
              <a:rPr lang="en-GB" dirty="0" smtClean="0"/>
              <a:t> </a:t>
            </a:r>
            <a:r>
              <a:rPr lang="en-GB" dirty="0" err="1" smtClean="0"/>
              <a:t>neu’n</a:t>
            </a:r>
            <a:r>
              <a:rPr lang="en-GB" dirty="0" smtClean="0"/>
              <a:t> </a:t>
            </a:r>
            <a:r>
              <a:rPr lang="en-GB" dirty="0" err="1" smtClean="0"/>
              <a:t>agorwr</a:t>
            </a:r>
            <a:r>
              <a:rPr lang="en-GB" dirty="0" smtClean="0"/>
              <a:t> </a:t>
            </a:r>
            <a:r>
              <a:rPr lang="en-GB" dirty="0" err="1" smtClean="0"/>
              <a:t>tuniau</a:t>
            </a:r>
            <a:r>
              <a:rPr lang="en-GB" dirty="0" smtClean="0"/>
              <a:t> </a:t>
            </a:r>
            <a:r>
              <a:rPr lang="en-GB" dirty="0" err="1" smtClean="0"/>
              <a:t>electronig</a:t>
            </a:r>
            <a:r>
              <a:rPr lang="en-GB" dirty="0" smtClean="0"/>
              <a:t>.</a:t>
            </a:r>
          </a:p>
          <a:p>
            <a:endParaRPr lang="en-GB" dirty="0"/>
          </a:p>
        </p:txBody>
      </p:sp>
      <p:sp>
        <p:nvSpPr>
          <p:cNvPr id="4" name="Slide Number Placeholder 3"/>
          <p:cNvSpPr>
            <a:spLocks noGrp="1"/>
          </p:cNvSpPr>
          <p:nvPr>
            <p:ph type="sldNum" sz="quarter" idx="10"/>
          </p:nvPr>
        </p:nvSpPr>
        <p:spPr/>
        <p:txBody>
          <a:bodyPr/>
          <a:lstStyle/>
          <a:p>
            <a:fld id="{4850BFFB-953F-4021-90D1-C2BD514B9A3F}" type="slidenum">
              <a:rPr lang="en-GB" smtClean="0"/>
              <a:pPr/>
              <a:t>19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69723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eaLnBrk="1" hangingPunct="1">
              <a:spcBef>
                <a:spcPct val="0"/>
              </a:spcBef>
            </a:pPr>
            <a:r>
              <a:rPr lang="en-GB" dirty="0" err="1" smtClean="0"/>
              <a:t>Gellir</a:t>
            </a:r>
            <a:r>
              <a:rPr lang="en-GB" dirty="0" smtClean="0"/>
              <a:t> </a:t>
            </a:r>
            <a:r>
              <a:rPr lang="en-GB" dirty="0" err="1" smtClean="0"/>
              <a:t>dangos</a:t>
            </a:r>
            <a:r>
              <a:rPr lang="en-GB" dirty="0" smtClean="0"/>
              <a:t> y </a:t>
            </a:r>
            <a:r>
              <a:rPr lang="en-GB" dirty="0" err="1" smtClean="0"/>
              <a:t>sleid</a:t>
            </a:r>
            <a:r>
              <a:rPr lang="en-GB" dirty="0" smtClean="0"/>
              <a:t> </a:t>
            </a:r>
            <a:r>
              <a:rPr lang="en-GB" dirty="0" err="1" smtClean="0"/>
              <a:t>yma</a:t>
            </a:r>
            <a:r>
              <a:rPr lang="en-GB" dirty="0" smtClean="0"/>
              <a:t> </a:t>
            </a:r>
            <a:r>
              <a:rPr lang="en-GB" dirty="0" err="1" smtClean="0"/>
              <a:t>wrth</a:t>
            </a:r>
            <a:r>
              <a:rPr lang="en-GB" dirty="0" smtClean="0"/>
              <a:t> </a:t>
            </a:r>
            <a:r>
              <a:rPr lang="en-GB" dirty="0" err="1" smtClean="0"/>
              <a:t>groesawu</a:t>
            </a:r>
            <a:r>
              <a:rPr lang="en-GB" dirty="0" smtClean="0"/>
              <a:t> </a:t>
            </a:r>
            <a:r>
              <a:rPr lang="en-GB" dirty="0" err="1" smtClean="0"/>
              <a:t>pawb</a:t>
            </a:r>
            <a:r>
              <a:rPr lang="en-GB" dirty="0" smtClean="0"/>
              <a:t> </a:t>
            </a:r>
            <a:r>
              <a:rPr lang="en-GB" dirty="0" err="1" smtClean="0"/>
              <a:t>ar</a:t>
            </a:r>
            <a:r>
              <a:rPr lang="en-GB" baseline="0" dirty="0" smtClean="0"/>
              <a:t> y </a:t>
            </a:r>
            <a:r>
              <a:rPr lang="en-GB" dirty="0" err="1" smtClean="0"/>
              <a:t>cwrs</a:t>
            </a:r>
            <a:r>
              <a:rPr lang="en-GB" baseline="0" dirty="0" smtClean="0"/>
              <a:t> a </a:t>
            </a:r>
            <a:r>
              <a:rPr lang="en-GB" baseline="0" dirty="0" err="1" smtClean="0"/>
              <a:t>gwneud</a:t>
            </a:r>
            <a:r>
              <a:rPr lang="en-GB" baseline="0" dirty="0" smtClean="0"/>
              <a:t> </a:t>
            </a:r>
            <a:r>
              <a:rPr lang="en-GB" baseline="0" dirty="0" err="1" smtClean="0"/>
              <a:t>cyflwyniadau</a:t>
            </a:r>
            <a:r>
              <a:rPr lang="en-GB" baseline="0" dirty="0" smtClean="0"/>
              <a:t>. </a:t>
            </a:r>
            <a:r>
              <a:rPr lang="cy-GB" sz="1000" kern="1200" dirty="0" smtClean="0">
                <a:solidFill>
                  <a:schemeClr val="tx1"/>
                </a:solidFill>
                <a:effectLst/>
                <a:latin typeface="Arial" panose="020B0604020202020204" pitchFamily="34" charset="0"/>
                <a:ea typeface="+mn-ea"/>
                <a:cs typeface="Arial" panose="020B0604020202020204" pitchFamily="34" charset="0"/>
              </a:rPr>
              <a:t>Cyn dechrau’r cwrs, efallai y bydd angen i’r cyflwynydd roi cyfarwyddyd ar y canlynol:</a:t>
            </a:r>
          </a:p>
          <a:p>
            <a:pPr eaLnBrk="1" hangingPunct="1">
              <a:spcBef>
                <a:spcPct val="0"/>
              </a:spcBef>
            </a:pP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cy-GB" sz="1000" kern="1200" dirty="0" smtClean="0">
                <a:solidFill>
                  <a:schemeClr val="tx1"/>
                </a:solidFill>
                <a:effectLst/>
                <a:latin typeface="Arial" panose="020B0604020202020204" pitchFamily="34" charset="0"/>
                <a:ea typeface="+mn-ea"/>
                <a:cs typeface="Arial" panose="020B0604020202020204" pitchFamily="34" charset="0"/>
              </a:rPr>
              <a:t>Lleoliad cyfleusterau</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cy-GB" sz="1000" kern="1200" dirty="0" smtClean="0">
                <a:solidFill>
                  <a:schemeClr val="tx1"/>
                </a:solidFill>
                <a:effectLst/>
                <a:latin typeface="Arial" panose="020B0604020202020204" pitchFamily="34" charset="0"/>
                <a:ea typeface="+mn-ea"/>
                <a:cs typeface="Arial" panose="020B0604020202020204" pitchFamily="34" charset="0"/>
              </a:rPr>
              <a:t>Larymau tân</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cy-GB" sz="1000" kern="1200" dirty="0" smtClean="0">
                <a:solidFill>
                  <a:schemeClr val="tx1"/>
                </a:solidFill>
                <a:effectLst/>
                <a:latin typeface="Arial" panose="020B0604020202020204" pitchFamily="34" charset="0"/>
                <a:ea typeface="+mn-ea"/>
                <a:cs typeface="Arial" panose="020B0604020202020204" pitchFamily="34" charset="0"/>
              </a:rPr>
              <a:t>Llwybrau dianc</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cy-GB" sz="1000" kern="1200" dirty="0" smtClean="0">
                <a:solidFill>
                  <a:schemeClr val="tx1"/>
                </a:solidFill>
                <a:effectLst/>
                <a:latin typeface="Arial" panose="020B0604020202020204" pitchFamily="34" charset="0"/>
                <a:ea typeface="+mn-ea"/>
                <a:cs typeface="Arial" panose="020B0604020202020204" pitchFamily="34" charset="0"/>
              </a:rPr>
              <a:t>Defnyddio ffonau symudol</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cy-GB" sz="1000" kern="1200" dirty="0" smtClean="0">
                <a:solidFill>
                  <a:schemeClr val="tx1"/>
                </a:solidFill>
                <a:effectLst/>
                <a:latin typeface="Arial" panose="020B0604020202020204" pitchFamily="34" charset="0"/>
                <a:ea typeface="+mn-ea"/>
                <a:cs typeface="Arial" panose="020B0604020202020204" pitchFamily="34" charset="0"/>
              </a:rPr>
              <a:t>Gwneud nodiadau</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cy-GB" sz="1000" kern="1200" dirty="0" smtClean="0">
                <a:solidFill>
                  <a:schemeClr val="tx1"/>
                </a:solidFill>
                <a:effectLst/>
                <a:latin typeface="Arial" panose="020B0604020202020204" pitchFamily="34" charset="0"/>
                <a:ea typeface="+mn-ea"/>
                <a:cs typeface="Arial" panose="020B0604020202020204" pitchFamily="34" charset="0"/>
              </a:rPr>
              <a:t>Trefniant y grwpiau</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cy-GB" sz="1000" kern="1200" dirty="0" smtClean="0">
                <a:solidFill>
                  <a:schemeClr val="tx1"/>
                </a:solidFill>
                <a:effectLst/>
                <a:latin typeface="Arial" panose="020B0604020202020204" pitchFamily="34" charset="0"/>
                <a:ea typeface="+mn-ea"/>
                <a:cs typeface="Arial" panose="020B0604020202020204" pitchFamily="34" charset="0"/>
              </a:rPr>
              <a:t>Egwyl te/coffi</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cy-GB" sz="1000" kern="1200" dirty="0" smtClean="0">
                <a:solidFill>
                  <a:schemeClr val="tx1"/>
                </a:solidFill>
                <a:effectLst/>
                <a:latin typeface="Arial" panose="020B0604020202020204" pitchFamily="34" charset="0"/>
                <a:ea typeface="+mn-ea"/>
                <a:cs typeface="Arial" panose="020B0604020202020204" pitchFamily="34" charset="0"/>
              </a:rPr>
              <a:t>Ffurflenni gwerthuso’r cwrs</a:t>
            </a:r>
          </a:p>
          <a:p>
            <a:pPr lvl="0"/>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r>
              <a:rPr lang="cy-GB" sz="1000" kern="1200" dirty="0" smtClean="0">
                <a:solidFill>
                  <a:schemeClr val="tx1"/>
                </a:solidFill>
                <a:effectLst/>
                <a:latin typeface="Arial" panose="020B0604020202020204" pitchFamily="34" charset="0"/>
                <a:ea typeface="+mn-ea"/>
                <a:cs typeface="Arial" panose="020B0604020202020204" pitchFamily="34" charset="0"/>
              </a:rPr>
              <a:t>Mae’r union fanylion y dylid eu darparu yma yn dibynnu ar y rheiny sy’n berthnasol i’r lleoliad. Dylai’r cyflwynydd wybod a oes prawf larwm tân ar fin cael ei gynnal, ond dylai ddangos llwybrau a gweithdrefnau dianc beth bynnag, lleoliad toiledau a’r trefniadau ar gyfer yr egwyl a threfn y seddi yn yr ystafell. </a:t>
            </a:r>
          </a:p>
          <a:p>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r>
              <a:rPr lang="cy-GB" sz="1000" kern="1200" dirty="0" smtClean="0">
                <a:solidFill>
                  <a:schemeClr val="tx1"/>
                </a:solidFill>
                <a:effectLst/>
                <a:latin typeface="Arial" panose="020B0604020202020204" pitchFamily="34" charset="0"/>
                <a:ea typeface="+mn-ea"/>
                <a:cs typeface="Arial" panose="020B0604020202020204" pitchFamily="34" charset="0"/>
              </a:rPr>
              <a:t>Dylid nodi a oes dolen glyw ar gael (ai peidio), a gwahodd unrhyw un sydd â phroblem â’i olwg i ddod yn agosach at y tu blaen. Efallai y bydd angen gofyn a yw pawb yn ddigon cynnes, neu a ydynt am agor unrhyw ffenestri. Os bydd cyfleusterau cyfieithu’n cael eu darparu, yna dylid gwahodd pobl y bydd angen offer cyfieithu arnynt i gasglu clustffonau a gwneud yn siŵr eu bod yn gweithio’n gywir.</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pPr eaLnBrk="1" hangingPunct="1">
              <a:spcBef>
                <a:spcPct val="0"/>
              </a:spcBef>
            </a:pPr>
            <a:endParaRPr lang="en-GB" dirty="0" smtClean="0"/>
          </a:p>
          <a:p>
            <a:endParaRPr lang="en-GB" dirty="0"/>
          </a:p>
        </p:txBody>
      </p:sp>
      <p:sp>
        <p:nvSpPr>
          <p:cNvPr id="4" name="Slide Number Placeholder 3"/>
          <p:cNvSpPr>
            <a:spLocks noGrp="1"/>
          </p:cNvSpPr>
          <p:nvPr>
            <p:ph type="sldNum" sz="quarter" idx="10"/>
          </p:nvPr>
        </p:nvSpPr>
        <p:spPr/>
        <p:txBody>
          <a:bodyPr/>
          <a:lstStyle/>
          <a:p>
            <a:fld id="{4850BFFB-953F-4021-90D1-C2BD514B9A3F}" type="slidenum">
              <a:rPr lang="en-GB" smtClean="0"/>
              <a:pPr/>
              <a:t>2</a:t>
            </a:fld>
            <a:endParaRPr lang="en-GB"/>
          </a:p>
        </p:txBody>
      </p:sp>
      <p:sp>
        <p:nvSpPr>
          <p:cNvPr id="31" name="Slide Image Placeholder 30"/>
          <p:cNvSpPr>
            <a:spLocks noGrp="1" noRot="1" noChangeAspect="1"/>
          </p:cNvSpPr>
          <p:nvPr>
            <p:ph type="sldImg"/>
          </p:nvPr>
        </p:nvSpPr>
        <p:spPr/>
      </p:sp>
    </p:spTree>
    <p:extLst>
      <p:ext uri="{BB962C8B-B14F-4D97-AF65-F5344CB8AC3E}">
        <p14:creationId xmlns:p14="http://schemas.microsoft.com/office/powerpoint/2010/main" val="1555886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000" kern="1200" dirty="0" err="1" smtClean="0">
                <a:solidFill>
                  <a:schemeClr val="tx1"/>
                </a:solidFill>
                <a:effectLst/>
                <a:latin typeface="Arial" panose="020B0604020202020204" pitchFamily="34" charset="0"/>
                <a:ea typeface="+mn-ea"/>
                <a:cs typeface="Arial" panose="020B0604020202020204" pitchFamily="34" charset="0"/>
              </a:rPr>
              <a:t>Cyn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dechrau’r</a:t>
            </a:r>
            <a:r>
              <a:rPr lang="en-GB" sz="1000" kern="1200" dirty="0" smtClean="0">
                <a:solidFill>
                  <a:schemeClr val="tx1"/>
                </a:solidFill>
                <a:effectLst/>
                <a:latin typeface="Arial" panose="020B0604020202020204" pitchFamily="34" charset="0"/>
                <a:ea typeface="+mn-ea"/>
                <a:cs typeface="Arial" panose="020B0604020202020204" pitchFamily="34" charset="0"/>
              </a:rPr>
              <a:t> ail </a:t>
            </a:r>
            <a:r>
              <a:rPr lang="en-GB" sz="1000" kern="1200" dirty="0" err="1" smtClean="0">
                <a:solidFill>
                  <a:schemeClr val="tx1"/>
                </a:solidFill>
                <a:effectLst/>
                <a:latin typeface="Arial" panose="020B0604020202020204" pitchFamily="34" charset="0"/>
                <a:ea typeface="+mn-ea"/>
                <a:cs typeface="Arial" panose="020B0604020202020204" pitchFamily="34" charset="0"/>
              </a:rPr>
              <a:t>sesiwn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gellir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holi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oes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gyfranogwyr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unrhyw</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gwestiynau</a:t>
            </a:r>
            <a:r>
              <a:rPr lang="en-GB" sz="1000" kern="1200" dirty="0" smtClean="0">
                <a:solidFill>
                  <a:schemeClr val="tx1"/>
                </a:solidFill>
                <a:effectLst/>
                <a:latin typeface="Arial" panose="020B0604020202020204" pitchFamily="34" charset="0"/>
                <a:ea typeface="+mn-ea"/>
                <a:cs typeface="Arial" panose="020B0604020202020204" pitchFamily="34" charset="0"/>
              </a:rPr>
              <a:t>.</a:t>
            </a:r>
            <a:endParaRPr lang="en-GB" dirty="0" smtClean="0"/>
          </a:p>
        </p:txBody>
      </p:sp>
      <p:sp>
        <p:nvSpPr>
          <p:cNvPr id="4" name="Slide Number Placeholder 3"/>
          <p:cNvSpPr>
            <a:spLocks noGrp="1"/>
          </p:cNvSpPr>
          <p:nvPr>
            <p:ph type="sldNum" sz="quarter" idx="10"/>
          </p:nvPr>
        </p:nvSpPr>
        <p:spPr/>
        <p:txBody>
          <a:bodyPr/>
          <a:lstStyle/>
          <a:p>
            <a:fld id="{4850BFFB-953F-4021-90D1-C2BD514B9A3F}" type="slidenum">
              <a:rPr lang="en-GB" smtClean="0"/>
              <a:pPr/>
              <a:t>20</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219655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sesiwn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flaenorol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pwysleisiwyd</a:t>
            </a:r>
            <a:r>
              <a:rPr lang="en-GB" sz="1000" kern="1200" dirty="0" smtClean="0">
                <a:solidFill>
                  <a:schemeClr val="tx1"/>
                </a:solidFill>
                <a:effectLst/>
                <a:latin typeface="Arial" panose="020B0604020202020204" pitchFamily="34" charset="0"/>
                <a:ea typeface="+mn-ea"/>
                <a:cs typeface="Arial" panose="020B0604020202020204" pitchFamily="34" charset="0"/>
              </a:rPr>
              <a:t> bod </a:t>
            </a:r>
            <a:r>
              <a:rPr lang="en-GB" sz="1000" kern="1200" dirty="0" err="1" smtClean="0">
                <a:solidFill>
                  <a:schemeClr val="tx1"/>
                </a:solidFill>
                <a:effectLst/>
                <a:latin typeface="Arial" panose="020B0604020202020204" pitchFamily="34" charset="0"/>
                <a:ea typeface="+mn-ea"/>
                <a:cs typeface="Arial" panose="020B0604020202020204" pitchFamily="34" charset="0"/>
              </a:rPr>
              <a:t>technoleg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ymhobman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cartrefi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gwneud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bywydau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haws  ac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fwy</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dymunol</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r>
              <a:rPr lang="en-GB" sz="1000" kern="1200" dirty="0" err="1" smtClean="0">
                <a:solidFill>
                  <a:schemeClr val="tx1"/>
                </a:solidFill>
                <a:effectLst/>
                <a:latin typeface="Arial" panose="020B0604020202020204" pitchFamily="34" charset="0"/>
                <a:ea typeface="+mn-ea"/>
                <a:cs typeface="Arial" panose="020B0604020202020204" pitchFamily="34" charset="0"/>
              </a:rPr>
              <a:t>Rhoddir</a:t>
            </a:r>
            <a:r>
              <a:rPr lang="en-GB" sz="1000" kern="1200" dirty="0" smtClean="0">
                <a:solidFill>
                  <a:schemeClr val="tx1"/>
                </a:solidFill>
                <a:effectLst/>
                <a:latin typeface="Arial" panose="020B0604020202020204" pitchFamily="34" charset="0"/>
                <a:ea typeface="+mn-ea"/>
                <a:cs typeface="Arial" panose="020B0604020202020204" pitchFamily="34" charset="0"/>
              </a:rPr>
              <a:t> y term </a:t>
            </a:r>
            <a:r>
              <a:rPr lang="en-GB" sz="1000" kern="1200" dirty="0" err="1" smtClean="0">
                <a:solidFill>
                  <a:schemeClr val="tx1"/>
                </a:solidFill>
                <a:effectLst/>
                <a:latin typeface="Arial" panose="020B0604020202020204" pitchFamily="34" charset="0"/>
                <a:ea typeface="+mn-ea"/>
                <a:cs typeface="Arial" panose="020B0604020202020204" pitchFamily="34" charset="0"/>
              </a:rPr>
              <a:t>Technoleg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Gynorthwyol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grŵp</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arbennig</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dechnolegau</a:t>
            </a:r>
            <a:r>
              <a:rPr lang="en-GB" sz="1000" kern="1200" dirty="0" smtClean="0">
                <a:solidFill>
                  <a:schemeClr val="tx1"/>
                </a:solidFill>
                <a:effectLst/>
                <a:latin typeface="Arial" panose="020B0604020202020204" pitchFamily="34" charset="0"/>
                <a:ea typeface="+mn-ea"/>
                <a:cs typeface="Arial" panose="020B0604020202020204" pitchFamily="34" charset="0"/>
              </a:rPr>
              <a:t> all </a:t>
            </a:r>
            <a:r>
              <a:rPr lang="en-GB" sz="1000" kern="1200" dirty="0" err="1" smtClean="0">
                <a:solidFill>
                  <a:schemeClr val="tx1"/>
                </a:solidFill>
                <a:effectLst/>
                <a:latin typeface="Arial" panose="020B0604020202020204" pitchFamily="34" charset="0"/>
                <a:ea typeface="+mn-ea"/>
                <a:cs typeface="Arial" panose="020B0604020202020204" pitchFamily="34" charset="0"/>
              </a:rPr>
              <a:t>gynorthwyo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pobl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fwy</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annibynnol</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r>
              <a:rPr lang="en-GB" sz="1000" kern="1200" dirty="0" smtClean="0">
                <a:solidFill>
                  <a:schemeClr val="tx1"/>
                </a:solidFill>
                <a:effectLst/>
                <a:latin typeface="Arial" panose="020B0604020202020204" pitchFamily="34" charset="0"/>
                <a:ea typeface="+mn-ea"/>
                <a:cs typeface="Arial" panose="020B0604020202020204" pitchFamily="34" charset="0"/>
              </a:rPr>
              <a:t>I </a:t>
            </a:r>
            <a:r>
              <a:rPr lang="en-GB" sz="1000" kern="1200" dirty="0" err="1" smtClean="0">
                <a:solidFill>
                  <a:schemeClr val="tx1"/>
                </a:solidFill>
                <a:effectLst/>
                <a:latin typeface="Arial" panose="020B0604020202020204" pitchFamily="34" charset="0"/>
                <a:ea typeface="+mn-ea"/>
                <a:cs typeface="Arial" panose="020B0604020202020204" pitchFamily="34" charset="0"/>
              </a:rPr>
              <a:t>ddweud</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gwir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mae</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bron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pob</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technoleg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gynorthwyol</a:t>
            </a:r>
            <a:r>
              <a:rPr lang="en-GB" sz="1000" kern="1200" dirty="0" smtClean="0">
                <a:solidFill>
                  <a:schemeClr val="tx1"/>
                </a:solidFill>
                <a:effectLst/>
                <a:latin typeface="Arial" panose="020B0604020202020204" pitchFamily="34" charset="0"/>
                <a:ea typeface="+mn-ea"/>
                <a:cs typeface="Arial" panose="020B0604020202020204" pitchFamily="34" charset="0"/>
              </a:rPr>
              <a:t>, dim </a:t>
            </a:r>
            <a:r>
              <a:rPr lang="en-GB" sz="1000" kern="1200" dirty="0" err="1" smtClean="0">
                <a:solidFill>
                  <a:schemeClr val="tx1"/>
                </a:solidFill>
                <a:effectLst/>
                <a:latin typeface="Arial" panose="020B0604020202020204" pitchFamily="34" charset="0"/>
                <a:ea typeface="+mn-ea"/>
                <a:cs typeface="Arial" panose="020B0604020202020204" pitchFamily="34" charset="0"/>
              </a:rPr>
              <a:t>ond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rhai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wedi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dyfeisio’n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benodol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gwrdd</a:t>
            </a:r>
            <a:r>
              <a:rPr lang="en-GB" sz="1000" kern="1200" dirty="0" smtClean="0">
                <a:solidFill>
                  <a:schemeClr val="tx1"/>
                </a:solidFill>
                <a:effectLst/>
                <a:latin typeface="Arial" panose="020B0604020202020204" pitchFamily="34" charset="0"/>
                <a:ea typeface="+mn-ea"/>
                <a:cs typeface="Arial" panose="020B0604020202020204" pitchFamily="34" charset="0"/>
              </a:rPr>
              <a:t> ag </a:t>
            </a:r>
            <a:r>
              <a:rPr lang="en-GB" sz="1000" kern="1200" dirty="0" err="1" smtClean="0">
                <a:solidFill>
                  <a:schemeClr val="tx1"/>
                </a:solidFill>
                <a:effectLst/>
                <a:latin typeface="Arial" panose="020B0604020202020204" pitchFamily="34" charset="0"/>
                <a:ea typeface="+mn-ea"/>
                <a:cs typeface="Arial" panose="020B0604020202020204" pitchFamily="34" charset="0"/>
              </a:rPr>
              <a:t>anghenion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pobl</a:t>
            </a:r>
            <a:r>
              <a:rPr lang="en-GB" sz="1000" kern="1200" dirty="0" smtClean="0">
                <a:solidFill>
                  <a:schemeClr val="tx1"/>
                </a:solidFill>
                <a:effectLst/>
                <a:latin typeface="Arial" panose="020B0604020202020204" pitchFamily="34" charset="0"/>
                <a:ea typeface="+mn-ea"/>
                <a:cs typeface="Arial" panose="020B0604020202020204" pitchFamily="34" charset="0"/>
              </a:rPr>
              <a:t> h</a:t>
            </a:r>
            <a:r>
              <a:rPr lang="cy-GB" sz="1000" kern="1200" dirty="0" smtClean="0">
                <a:solidFill>
                  <a:schemeClr val="tx1"/>
                </a:solidFill>
                <a:effectLst/>
                <a:latin typeface="Arial" panose="020B0604020202020204" pitchFamily="34" charset="0"/>
                <a:ea typeface="+mn-ea"/>
                <a:cs typeface="Arial" panose="020B0604020202020204" pitchFamily="34" charset="0"/>
              </a:rPr>
              <a:t>ŷ</a:t>
            </a:r>
            <a:r>
              <a:rPr lang="en-GB" sz="1000" kern="1200" dirty="0" smtClean="0">
                <a:solidFill>
                  <a:schemeClr val="tx1"/>
                </a:solidFill>
                <a:effectLst/>
                <a:latin typeface="Arial" panose="020B0604020202020204" pitchFamily="34" charset="0"/>
                <a:ea typeface="+mn-ea"/>
                <a:cs typeface="Arial" panose="020B0604020202020204" pitchFamily="34" charset="0"/>
              </a:rPr>
              <a:t>n </a:t>
            </a:r>
            <a:r>
              <a:rPr lang="en-GB" sz="1000" kern="1200" dirty="0" err="1" smtClean="0">
                <a:solidFill>
                  <a:schemeClr val="tx1"/>
                </a:solidFill>
                <a:effectLst/>
                <a:latin typeface="Arial" panose="020B0604020202020204" pitchFamily="34" charset="0"/>
                <a:ea typeface="+mn-ea"/>
                <a:cs typeface="Arial" panose="020B0604020202020204" pitchFamily="34" charset="0"/>
              </a:rPr>
              <a:t>neu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bobl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anabl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enghraifft</a:t>
            </a:r>
            <a:r>
              <a:rPr lang="en-GB" sz="1000" kern="1200" dirty="0" smtClean="0">
                <a:solidFill>
                  <a:schemeClr val="tx1"/>
                </a:solidFill>
                <a:effectLst/>
                <a:latin typeface="Arial" panose="020B0604020202020204" pitchFamily="34" charset="0"/>
                <a:ea typeface="+mn-ea"/>
                <a:cs typeface="Arial" panose="020B0604020202020204" pitchFamily="34" charset="0"/>
              </a:rPr>
              <a:t>. Un </a:t>
            </a:r>
            <a:r>
              <a:rPr lang="en-GB" sz="1000" kern="1200" dirty="0" err="1" smtClean="0">
                <a:solidFill>
                  <a:schemeClr val="tx1"/>
                </a:solidFill>
                <a:effectLst/>
                <a:latin typeface="Arial" panose="020B0604020202020204" pitchFamily="34" charset="0"/>
                <a:ea typeface="+mn-ea"/>
                <a:cs typeface="Arial" panose="020B0604020202020204" pitchFamily="34" charset="0"/>
              </a:rPr>
              <a:t>diwrnod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efallai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gellir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peidio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defnyddio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cynorthwyol</a:t>
            </a:r>
            <a:r>
              <a:rPr lang="en-GB" sz="1000" kern="1200" dirty="0" smtClean="0">
                <a:solidFill>
                  <a:schemeClr val="tx1"/>
                </a:solidFill>
                <a:effectLst/>
                <a:latin typeface="Arial" panose="020B0604020202020204" pitchFamily="34" charset="0"/>
                <a:ea typeface="+mn-ea"/>
                <a:cs typeface="Arial" panose="020B0604020202020204" pitchFamily="34" charset="0"/>
              </a:rPr>
              <a:t>” a dim </a:t>
            </a:r>
            <a:r>
              <a:rPr lang="en-GB" sz="1000" kern="1200" dirty="0" err="1" smtClean="0">
                <a:solidFill>
                  <a:schemeClr val="tx1"/>
                </a:solidFill>
                <a:effectLst/>
                <a:latin typeface="Arial" panose="020B0604020202020204" pitchFamily="34" charset="0"/>
                <a:ea typeface="+mn-ea"/>
                <a:cs typeface="Arial" panose="020B0604020202020204" pitchFamily="34" charset="0"/>
              </a:rPr>
              <a:t>ond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defnyddio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technoleg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baseline="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ddisgrifio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dyfeisiadau</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systemau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cefnogi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gofalwyr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unigolion</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phawb</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arall</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r>
              <a:rPr lang="en-GB" sz="1000" kern="1200" dirty="0" err="1" smtClean="0">
                <a:solidFill>
                  <a:schemeClr val="tx1"/>
                </a:solidFill>
                <a:effectLst/>
                <a:latin typeface="Arial" panose="020B0604020202020204" pitchFamily="34" charset="0"/>
                <a:ea typeface="+mn-ea"/>
                <a:cs typeface="Arial" panose="020B0604020202020204" pitchFamily="34" charset="0"/>
              </a:rPr>
              <a:t>Enghreifftiau</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GB" sz="1000" b="1" kern="1200" dirty="0" smtClean="0">
                <a:solidFill>
                  <a:schemeClr val="tx1"/>
                </a:solidFill>
                <a:effectLst/>
                <a:latin typeface="Arial" panose="020B0604020202020204" pitchFamily="34" charset="0"/>
                <a:ea typeface="+mn-ea"/>
                <a:cs typeface="Arial" panose="020B0604020202020204" pitchFamily="34" charset="0"/>
              </a:rPr>
              <a:t>Haws </a:t>
            </a:r>
            <a:r>
              <a:rPr lang="en-GB" sz="1000" b="1" kern="1200" dirty="0" err="1" smtClean="0">
                <a:solidFill>
                  <a:schemeClr val="tx1"/>
                </a:solidFill>
                <a:effectLst/>
                <a:latin typeface="Arial" panose="020B0604020202020204" pitchFamily="34" charset="0"/>
                <a:ea typeface="+mn-ea"/>
                <a:cs typeface="Arial" panose="020B0604020202020204" pitchFamily="34" charset="0"/>
              </a:rPr>
              <a:t>cyflawni</a:t>
            </a:r>
            <a:r>
              <a:rPr lang="en-GB" sz="1000" b="1" kern="1200" dirty="0" smtClean="0">
                <a:solidFill>
                  <a:schemeClr val="tx1"/>
                </a:solidFill>
                <a:effectLst/>
                <a:latin typeface="Arial" panose="020B0604020202020204" pitchFamily="34" charset="0"/>
                <a:ea typeface="+mn-ea"/>
                <a:cs typeface="Arial" panose="020B0604020202020204" pitchFamily="34" charset="0"/>
              </a:rPr>
              <a:t> </a:t>
            </a:r>
            <a:r>
              <a:rPr lang="en-GB" sz="1000" b="1" kern="1200" dirty="0" err="1" smtClean="0">
                <a:solidFill>
                  <a:schemeClr val="tx1"/>
                </a:solidFill>
                <a:effectLst/>
                <a:latin typeface="Arial" panose="020B0604020202020204" pitchFamily="34" charset="0"/>
                <a:ea typeface="+mn-ea"/>
                <a:cs typeface="Arial" panose="020B0604020202020204" pitchFamily="34" charset="0"/>
              </a:rPr>
              <a:t>tasgau</a:t>
            </a:r>
            <a:r>
              <a:rPr lang="en-GB" sz="1000" b="1"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e.e</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agor</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drws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gydag</a:t>
            </a:r>
            <a:r>
              <a:rPr lang="en-GB" sz="1000" kern="1200" dirty="0" smtClean="0">
                <a:solidFill>
                  <a:schemeClr val="tx1"/>
                </a:solidFill>
                <a:effectLst/>
                <a:latin typeface="Arial" panose="020B0604020202020204" pitchFamily="34" charset="0"/>
                <a:ea typeface="+mn-ea"/>
                <a:cs typeface="Arial" panose="020B0604020202020204" pitchFamily="34" charset="0"/>
              </a:rPr>
              <a:t> intercom</a:t>
            </a:r>
          </a:p>
          <a:p>
            <a:pPr marL="171450" lvl="0" indent="-171450">
              <a:buFont typeface="Arial" panose="020B0604020202020204" pitchFamily="34" charset="0"/>
              <a:buChar char="•"/>
            </a:pP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GB" sz="1000" b="1" kern="1200" dirty="0" err="1" smtClean="0">
                <a:solidFill>
                  <a:schemeClr val="tx1"/>
                </a:solidFill>
                <a:effectLst/>
                <a:latin typeface="Arial" panose="020B0604020202020204" pitchFamily="34" charset="0"/>
                <a:ea typeface="+mn-ea"/>
                <a:cs typeface="Arial" panose="020B0604020202020204" pitchFamily="34" charset="0"/>
              </a:rPr>
              <a:t>Gwneud</a:t>
            </a:r>
            <a:r>
              <a:rPr lang="en-GB" sz="1000" b="1" kern="1200" dirty="0" smtClean="0">
                <a:solidFill>
                  <a:schemeClr val="tx1"/>
                </a:solidFill>
                <a:effectLst/>
                <a:latin typeface="Arial" panose="020B0604020202020204" pitchFamily="34" charset="0"/>
                <a:ea typeface="+mn-ea"/>
                <a:cs typeface="Arial" panose="020B0604020202020204" pitchFamily="34" charset="0"/>
              </a:rPr>
              <a:t> </a:t>
            </a:r>
            <a:r>
              <a:rPr lang="en-GB" sz="1000" b="1" kern="1200" dirty="0" err="1" smtClean="0">
                <a:solidFill>
                  <a:schemeClr val="tx1"/>
                </a:solidFill>
                <a:effectLst/>
                <a:latin typeface="Arial" panose="020B0604020202020204" pitchFamily="34" charset="0"/>
                <a:ea typeface="+mn-ea"/>
                <a:cs typeface="Arial" panose="020B0604020202020204" pitchFamily="34" charset="0"/>
              </a:rPr>
              <a:t>tasgau’n</a:t>
            </a:r>
            <a:r>
              <a:rPr lang="en-GB" sz="1000" b="1" kern="1200" dirty="0" smtClean="0">
                <a:solidFill>
                  <a:schemeClr val="tx1"/>
                </a:solidFill>
                <a:effectLst/>
                <a:latin typeface="Arial" panose="020B0604020202020204" pitchFamily="34" charset="0"/>
                <a:ea typeface="+mn-ea"/>
                <a:cs typeface="Arial" panose="020B0604020202020204" pitchFamily="34" charset="0"/>
              </a:rPr>
              <a:t> </a:t>
            </a:r>
            <a:r>
              <a:rPr lang="en-GB" sz="1000" b="1" kern="1200" dirty="0" err="1" smtClean="0">
                <a:solidFill>
                  <a:schemeClr val="tx1"/>
                </a:solidFill>
                <a:effectLst/>
                <a:latin typeface="Arial" panose="020B0604020202020204" pitchFamily="34" charset="0"/>
                <a:ea typeface="+mn-ea"/>
                <a:cs typeface="Arial" panose="020B0604020202020204" pitchFamily="34" charset="0"/>
              </a:rPr>
              <a:t>fwy</a:t>
            </a:r>
            <a:r>
              <a:rPr lang="en-GB" sz="1000" b="1" kern="1200" dirty="0" smtClean="0">
                <a:solidFill>
                  <a:schemeClr val="tx1"/>
                </a:solidFill>
                <a:effectLst/>
                <a:latin typeface="Arial" panose="020B0604020202020204" pitchFamily="34" charset="0"/>
                <a:ea typeface="+mn-ea"/>
                <a:cs typeface="Arial" panose="020B0604020202020204" pitchFamily="34" charset="0"/>
              </a:rPr>
              <a:t> </a:t>
            </a:r>
            <a:r>
              <a:rPr lang="en-GB" sz="1000" b="1" kern="1200" dirty="0" err="1" smtClean="0">
                <a:solidFill>
                  <a:schemeClr val="tx1"/>
                </a:solidFill>
                <a:effectLst/>
                <a:latin typeface="Arial" panose="020B0604020202020204" pitchFamily="34" charset="0"/>
                <a:ea typeface="+mn-ea"/>
                <a:cs typeface="Arial" panose="020B0604020202020204" pitchFamily="34" charset="0"/>
              </a:rPr>
              <a:t>diogel</a:t>
            </a:r>
            <a:r>
              <a:rPr lang="en-GB" sz="1000" b="1"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e.e</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cynorthwyo</a:t>
            </a:r>
            <a:r>
              <a:rPr lang="en-GB" sz="1000" kern="1200" baseline="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unigolyn</a:t>
            </a:r>
            <a:r>
              <a:rPr lang="en-GB" sz="1000" kern="1200" dirty="0" smtClean="0">
                <a:solidFill>
                  <a:schemeClr val="tx1"/>
                </a:solidFill>
                <a:effectLst/>
                <a:latin typeface="Arial" panose="020B0604020202020204" pitchFamily="34" charset="0"/>
                <a:ea typeface="+mn-ea"/>
                <a:cs typeface="Arial" panose="020B0604020202020204" pitchFamily="34" charset="0"/>
              </a:rPr>
              <a:t> â dementia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barhau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fynd</a:t>
            </a:r>
            <a:r>
              <a:rPr lang="en-GB" sz="1000" kern="1200" dirty="0" smtClean="0">
                <a:solidFill>
                  <a:schemeClr val="tx1"/>
                </a:solidFill>
                <a:effectLst/>
                <a:latin typeface="Arial" panose="020B0604020202020204" pitchFamily="34" charset="0"/>
                <a:ea typeface="+mn-ea"/>
                <a:cs typeface="Arial" panose="020B0604020202020204" pitchFamily="34" charset="0"/>
              </a:rPr>
              <a:t> am </a:t>
            </a:r>
            <a:r>
              <a:rPr lang="en-GB" sz="1000" kern="1200" dirty="0" err="1" smtClean="0">
                <a:solidFill>
                  <a:schemeClr val="tx1"/>
                </a:solidFill>
                <a:effectLst/>
                <a:latin typeface="Arial" panose="020B0604020202020204" pitchFamily="34" charset="0"/>
                <a:ea typeface="+mn-ea"/>
                <a:cs typeface="Arial" panose="020B0604020202020204" pitchFamily="34" charset="0"/>
              </a:rPr>
              <a:t>dro</a:t>
            </a:r>
            <a:r>
              <a:rPr lang="en-GB" sz="1000" kern="1200" dirty="0" smtClean="0">
                <a:solidFill>
                  <a:schemeClr val="tx1"/>
                </a:solidFill>
                <a:effectLst/>
                <a:latin typeface="Arial" panose="020B0604020202020204" pitchFamily="34" charset="0"/>
                <a:ea typeface="+mn-ea"/>
                <a:cs typeface="Arial" panose="020B0604020202020204" pitchFamily="34" charset="0"/>
              </a:rPr>
              <a:t> bob bore, </a:t>
            </a:r>
            <a:r>
              <a:rPr lang="en-GB" sz="1000" kern="1200" dirty="0" err="1" smtClean="0">
                <a:solidFill>
                  <a:schemeClr val="tx1"/>
                </a:solidFill>
                <a:effectLst/>
                <a:latin typeface="Arial" panose="020B0604020202020204" pitchFamily="34" charset="0"/>
                <a:ea typeface="+mn-ea"/>
                <a:cs typeface="Arial" panose="020B0604020202020204" pitchFamily="34" charset="0"/>
              </a:rPr>
              <a:t>gan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wybod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bydd</a:t>
            </a:r>
            <a:r>
              <a:rPr lang="en-GB" sz="1000" kern="1200" baseline="0" dirty="0" smtClean="0">
                <a:solidFill>
                  <a:schemeClr val="tx1"/>
                </a:solidFill>
                <a:effectLst/>
                <a:latin typeface="Arial" panose="020B0604020202020204" pitchFamily="34" charset="0"/>
                <a:ea typeface="+mn-ea"/>
                <a:cs typeface="Arial" panose="020B0604020202020204" pitchFamily="34" charset="0"/>
              </a:rPr>
              <a:t> </a:t>
            </a:r>
            <a:r>
              <a:rPr lang="en-GB" sz="1000" kern="1200" baseline="0" dirty="0" err="1" smtClean="0">
                <a:solidFill>
                  <a:schemeClr val="tx1"/>
                </a:solidFill>
                <a:effectLst/>
                <a:latin typeface="Arial" panose="020B0604020202020204" pitchFamily="34" charset="0"/>
                <a:ea typeface="+mn-ea"/>
                <a:cs typeface="Arial" panose="020B0604020202020204" pitchFamily="34" charset="0"/>
              </a:rPr>
              <a:t>ef</a:t>
            </a:r>
            <a:r>
              <a:rPr lang="en-GB" sz="1000" kern="1200" baseline="0" dirty="0" smtClean="0">
                <a:solidFill>
                  <a:schemeClr val="tx1"/>
                </a:solidFill>
                <a:effectLst/>
                <a:latin typeface="Arial" panose="020B0604020202020204" pitchFamily="34" charset="0"/>
                <a:ea typeface="+mn-ea"/>
                <a:cs typeface="Arial" panose="020B0604020202020204" pitchFamily="34" charset="0"/>
              </a:rPr>
              <a:t>/hi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mynd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goll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neu’n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ddryslyd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gallent</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ddefnyddio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dyfais</a:t>
            </a:r>
            <a:r>
              <a:rPr lang="en-GB" sz="1000" kern="1200" dirty="0" smtClean="0">
                <a:solidFill>
                  <a:schemeClr val="tx1"/>
                </a:solidFill>
                <a:effectLst/>
                <a:latin typeface="Arial" panose="020B0604020202020204" pitchFamily="34" charset="0"/>
                <a:ea typeface="+mn-ea"/>
                <a:cs typeface="Arial" panose="020B0604020202020204" pitchFamily="34" charset="0"/>
              </a:rPr>
              <a:t> GPS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siarad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efo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rhywun</a:t>
            </a:r>
            <a:r>
              <a:rPr lang="en-GB" sz="1000" kern="1200" dirty="0" smtClean="0">
                <a:solidFill>
                  <a:schemeClr val="tx1"/>
                </a:solidFill>
                <a:effectLst/>
                <a:latin typeface="Arial" panose="020B0604020202020204" pitchFamily="34" charset="0"/>
                <a:ea typeface="+mn-ea"/>
                <a:cs typeface="Arial" panose="020B0604020202020204" pitchFamily="34" charset="0"/>
              </a:rPr>
              <a:t> all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arwain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adref</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er</a:t>
            </a:r>
            <a:r>
              <a:rPr lang="en-GB" sz="1000" kern="1200" baseline="0" dirty="0" smtClean="0">
                <a:solidFill>
                  <a:schemeClr val="tx1"/>
                </a:solidFill>
                <a:effectLst/>
                <a:latin typeface="Arial" panose="020B0604020202020204" pitchFamily="34" charset="0"/>
                <a:ea typeface="+mn-ea"/>
                <a:cs typeface="Arial" panose="020B0604020202020204" pitchFamily="34" charset="0"/>
              </a:rPr>
              <a:t> </a:t>
            </a:r>
            <a:r>
              <a:rPr lang="en-GB" sz="1000" kern="1200" baseline="0" dirty="0" err="1" smtClean="0">
                <a:solidFill>
                  <a:schemeClr val="tx1"/>
                </a:solidFill>
                <a:effectLst/>
                <a:latin typeface="Arial" panose="020B0604020202020204" pitchFamily="34" charset="0"/>
                <a:ea typeface="+mn-ea"/>
                <a:cs typeface="Arial" panose="020B0604020202020204" pitchFamily="34" charset="0"/>
              </a:rPr>
              <a:t>mwyn</a:t>
            </a:r>
            <a:r>
              <a:rPr lang="en-GB" sz="1000" kern="1200" baseline="0" dirty="0" smtClean="0">
                <a:solidFill>
                  <a:schemeClr val="tx1"/>
                </a:solidFill>
                <a:effectLst/>
                <a:latin typeface="Arial" panose="020B0604020202020204" pitchFamily="34" charset="0"/>
                <a:ea typeface="+mn-ea"/>
                <a:cs typeface="Arial" panose="020B0604020202020204" pitchFamily="34" charset="0"/>
              </a:rPr>
              <a:t> </a:t>
            </a:r>
            <a:r>
              <a:rPr lang="en-GB" sz="1000" kern="1200" baseline="0" dirty="0" err="1" smtClean="0">
                <a:solidFill>
                  <a:schemeClr val="tx1"/>
                </a:solidFill>
                <a:effectLst/>
                <a:latin typeface="Arial" panose="020B0604020202020204" pitchFamily="34" charset="0"/>
                <a:ea typeface="+mn-ea"/>
                <a:cs typeface="Arial" panose="020B0604020202020204" pitchFamily="34" charset="0"/>
              </a:rPr>
              <a:t>g</a:t>
            </a:r>
            <a:r>
              <a:rPr lang="en-GB" sz="1000" kern="1200" dirty="0" err="1" smtClean="0">
                <a:solidFill>
                  <a:schemeClr val="tx1"/>
                </a:solidFill>
                <a:effectLst/>
                <a:latin typeface="Arial" panose="020B0604020202020204" pitchFamily="34" charset="0"/>
                <a:ea typeface="+mn-ea"/>
                <a:cs typeface="Arial" panose="020B0604020202020204" pitchFamily="34" charset="0"/>
              </a:rPr>
              <a:t>alw</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aelod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teulu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baseline="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i’w</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casglu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efallai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gellir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darparu</a:t>
            </a:r>
            <a:r>
              <a:rPr lang="en-GB" sz="1000" kern="1200" dirty="0" smtClean="0">
                <a:solidFill>
                  <a:schemeClr val="tx1"/>
                </a:solidFill>
                <a:effectLst/>
                <a:latin typeface="Arial" panose="020B0604020202020204" pitchFamily="34" charset="0"/>
                <a:ea typeface="+mn-ea"/>
                <a:cs typeface="Arial" panose="020B0604020202020204" pitchFamily="34" charset="0"/>
              </a:rPr>
              <a:t> system intercom </a:t>
            </a:r>
            <a:r>
              <a:rPr lang="en-GB" sz="1000" kern="1200" dirty="0" err="1" smtClean="0">
                <a:solidFill>
                  <a:schemeClr val="tx1"/>
                </a:solidFill>
                <a:effectLst/>
                <a:latin typeface="Arial" panose="020B0604020202020204" pitchFamily="34" charset="0"/>
                <a:ea typeface="+mn-ea"/>
                <a:cs typeface="Arial" panose="020B0604020202020204" pitchFamily="34" charset="0"/>
              </a:rPr>
              <a:t>fideo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berson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ifanc</a:t>
            </a:r>
            <a:r>
              <a:rPr lang="en-GB" sz="1000" kern="1200" dirty="0" smtClean="0">
                <a:solidFill>
                  <a:schemeClr val="tx1"/>
                </a:solidFill>
                <a:effectLst/>
                <a:latin typeface="Arial" panose="020B0604020202020204" pitchFamily="34" charset="0"/>
                <a:ea typeface="+mn-ea"/>
                <a:cs typeface="Arial" panose="020B0604020202020204" pitchFamily="34" charset="0"/>
              </a:rPr>
              <a:t> ag </a:t>
            </a:r>
            <a:r>
              <a:rPr lang="en-GB" sz="1000" kern="1200" dirty="0" err="1" smtClean="0">
                <a:solidFill>
                  <a:schemeClr val="tx1"/>
                </a:solidFill>
                <a:effectLst/>
                <a:latin typeface="Arial" panose="020B0604020202020204" pitchFamily="34" charset="0"/>
                <a:ea typeface="+mn-ea"/>
                <a:cs typeface="Arial" panose="020B0604020202020204" pitchFamily="34" charset="0"/>
              </a:rPr>
              <a:t>anabledd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dysgu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i’w</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galluogi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ef</a:t>
            </a:r>
            <a:r>
              <a:rPr lang="en-GB" sz="1000" kern="1200" dirty="0" smtClean="0">
                <a:solidFill>
                  <a:schemeClr val="tx1"/>
                </a:solidFill>
                <a:effectLst/>
                <a:latin typeface="Arial" panose="020B0604020202020204" pitchFamily="34" charset="0"/>
                <a:ea typeface="+mn-ea"/>
                <a:cs typeface="Arial" panose="020B0604020202020204" pitchFamily="34" charset="0"/>
              </a:rPr>
              <a:t>/hi</a:t>
            </a:r>
            <a:r>
              <a:rPr lang="en-GB" sz="1000" kern="1200" baseline="0" dirty="0" smtClean="0">
                <a:solidFill>
                  <a:schemeClr val="tx1"/>
                </a:solidFill>
                <a:effectLst/>
                <a:latin typeface="Arial" panose="020B0604020202020204" pitchFamily="34" charset="0"/>
                <a:ea typeface="+mn-ea"/>
                <a:cs typeface="Arial" panose="020B0604020202020204" pitchFamily="34" charset="0"/>
              </a:rPr>
              <a:t> </a:t>
            </a:r>
            <a:r>
              <a:rPr lang="en-GB" sz="1000" kern="1200" baseline="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wirio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pwy</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wrth</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drws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ffrynt</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agor</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pPr marL="171450" lvl="0" indent="-171450">
              <a:buFont typeface="Arial" panose="020B0604020202020204" pitchFamily="34" charset="0"/>
              <a:buChar char="•"/>
            </a:pP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GB" sz="1000" b="1" kern="1200" dirty="0" err="1" smtClean="0">
                <a:solidFill>
                  <a:schemeClr val="tx1"/>
                </a:solidFill>
                <a:effectLst/>
                <a:latin typeface="Arial" panose="020B0604020202020204" pitchFamily="34" charset="0"/>
                <a:ea typeface="+mn-ea"/>
                <a:cs typeface="Arial" panose="020B0604020202020204" pitchFamily="34" charset="0"/>
              </a:rPr>
              <a:t>Cynorthwyo</a:t>
            </a:r>
            <a:r>
              <a:rPr lang="en-GB" sz="1000" b="1" kern="1200" dirty="0" smtClean="0">
                <a:solidFill>
                  <a:schemeClr val="tx1"/>
                </a:solidFill>
                <a:effectLst/>
                <a:latin typeface="Arial" panose="020B0604020202020204" pitchFamily="34" charset="0"/>
                <a:ea typeface="+mn-ea"/>
                <a:cs typeface="Arial" panose="020B0604020202020204" pitchFamily="34" charset="0"/>
              </a:rPr>
              <a:t> </a:t>
            </a:r>
            <a:r>
              <a:rPr lang="en-GB" sz="1000" b="1" kern="1200" dirty="0" err="1" smtClean="0">
                <a:solidFill>
                  <a:schemeClr val="tx1"/>
                </a:solidFill>
                <a:effectLst/>
                <a:latin typeface="Arial" panose="020B0604020202020204" pitchFamily="34" charset="0"/>
                <a:ea typeface="+mn-ea"/>
                <a:cs typeface="Arial" panose="020B0604020202020204" pitchFamily="34" charset="0"/>
              </a:rPr>
              <a:t>gofalwyr</a:t>
            </a:r>
            <a:r>
              <a:rPr lang="en-GB" sz="1000" b="1" kern="1200" dirty="0" smtClean="0">
                <a:solidFill>
                  <a:schemeClr val="tx1"/>
                </a:solidFill>
                <a:effectLst/>
                <a:latin typeface="Arial" panose="020B0604020202020204" pitchFamily="34" charset="0"/>
                <a:ea typeface="+mn-ea"/>
                <a:cs typeface="Arial" panose="020B0604020202020204" pitchFamily="34" charset="0"/>
              </a:rPr>
              <a:t> </a:t>
            </a:r>
            <a:r>
              <a:rPr lang="en-GB" sz="1000" b="1" kern="1200" dirty="0" err="1" smtClean="0">
                <a:solidFill>
                  <a:schemeClr val="tx1"/>
                </a:solidFill>
                <a:effectLst/>
                <a:latin typeface="Arial" panose="020B0604020202020204" pitchFamily="34" charset="0"/>
                <a:ea typeface="+mn-ea"/>
                <a:cs typeface="Arial" panose="020B0604020202020204" pitchFamily="34" charset="0"/>
              </a:rPr>
              <a:t>i</a:t>
            </a:r>
            <a:r>
              <a:rPr lang="en-GB" sz="1000" b="1" kern="1200" dirty="0" smtClean="0">
                <a:solidFill>
                  <a:schemeClr val="tx1"/>
                </a:solidFill>
                <a:effectLst/>
                <a:latin typeface="Arial" panose="020B0604020202020204" pitchFamily="34" charset="0"/>
                <a:ea typeface="+mn-ea"/>
                <a:cs typeface="Arial" panose="020B0604020202020204" pitchFamily="34" charset="0"/>
              </a:rPr>
              <a:t> </a:t>
            </a:r>
            <a:r>
              <a:rPr lang="en-GB" sz="1000" b="1" kern="1200" dirty="0" err="1" smtClean="0">
                <a:solidFill>
                  <a:schemeClr val="tx1"/>
                </a:solidFill>
                <a:effectLst/>
                <a:latin typeface="Arial" panose="020B0604020202020204" pitchFamily="34" charset="0"/>
                <a:ea typeface="+mn-ea"/>
                <a:cs typeface="Arial" panose="020B0604020202020204" pitchFamily="34" charset="0"/>
              </a:rPr>
              <a:t>roi’r</a:t>
            </a:r>
            <a:r>
              <a:rPr lang="en-GB" sz="1000" b="1" kern="1200" dirty="0" smtClean="0">
                <a:solidFill>
                  <a:schemeClr val="tx1"/>
                </a:solidFill>
                <a:effectLst/>
                <a:latin typeface="Arial" panose="020B0604020202020204" pitchFamily="34" charset="0"/>
                <a:ea typeface="+mn-ea"/>
                <a:cs typeface="Arial" panose="020B0604020202020204" pitchFamily="34" charset="0"/>
              </a:rPr>
              <a:t> </a:t>
            </a:r>
            <a:r>
              <a:rPr lang="en-GB" sz="1000" b="1" kern="1200" dirty="0" err="1" smtClean="0">
                <a:solidFill>
                  <a:schemeClr val="tx1"/>
                </a:solidFill>
                <a:effectLst/>
                <a:latin typeface="Arial" panose="020B0604020202020204" pitchFamily="34" charset="0"/>
                <a:ea typeface="+mn-ea"/>
                <a:cs typeface="Arial" panose="020B0604020202020204" pitchFamily="34" charset="0"/>
              </a:rPr>
              <a:t>gofal</a:t>
            </a:r>
            <a:r>
              <a:rPr lang="en-GB" sz="1000" b="1" kern="1200" dirty="0" smtClean="0">
                <a:solidFill>
                  <a:schemeClr val="tx1"/>
                </a:solidFill>
                <a:effectLst/>
                <a:latin typeface="Arial" panose="020B0604020202020204" pitchFamily="34" charset="0"/>
                <a:ea typeface="+mn-ea"/>
                <a:cs typeface="Arial" panose="020B0604020202020204" pitchFamily="34" charset="0"/>
              </a:rPr>
              <a:t> pan </a:t>
            </a:r>
            <a:r>
              <a:rPr lang="en-GB" sz="1000" b="1" kern="1200" dirty="0" err="1" smtClean="0">
                <a:solidFill>
                  <a:schemeClr val="tx1"/>
                </a:solidFill>
                <a:effectLst/>
                <a:latin typeface="Arial" panose="020B0604020202020204" pitchFamily="34" charset="0"/>
                <a:ea typeface="+mn-ea"/>
                <a:cs typeface="Arial" panose="020B0604020202020204" pitchFamily="34" charset="0"/>
              </a:rPr>
              <a:t>fo’i</a:t>
            </a:r>
            <a:r>
              <a:rPr lang="en-GB" sz="1000" b="1" kern="1200" dirty="0" smtClean="0">
                <a:solidFill>
                  <a:schemeClr val="tx1"/>
                </a:solidFill>
                <a:effectLst/>
                <a:latin typeface="Arial" panose="020B0604020202020204" pitchFamily="34" charset="0"/>
                <a:ea typeface="+mn-ea"/>
                <a:cs typeface="Arial" panose="020B0604020202020204" pitchFamily="34" charset="0"/>
              </a:rPr>
              <a:t> </a:t>
            </a:r>
            <a:r>
              <a:rPr lang="en-GB" sz="1000" b="1" kern="1200" dirty="0" err="1" smtClean="0">
                <a:solidFill>
                  <a:schemeClr val="tx1"/>
                </a:solidFill>
                <a:effectLst/>
                <a:latin typeface="Arial" panose="020B0604020202020204" pitchFamily="34" charset="0"/>
                <a:ea typeface="+mn-ea"/>
                <a:cs typeface="Arial" panose="020B0604020202020204" pitchFamily="34" charset="0"/>
              </a:rPr>
              <a:t>angen</a:t>
            </a:r>
            <a:r>
              <a:rPr lang="en-GB" sz="1000" b="1"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e.e</a:t>
            </a:r>
            <a:r>
              <a:rPr lang="en-GB" sz="1000" kern="1200" dirty="0" smtClean="0">
                <a:solidFill>
                  <a:schemeClr val="tx1"/>
                </a:solidFill>
                <a:effectLst/>
                <a:latin typeface="Arial" panose="020B0604020202020204" pitchFamily="34" charset="0"/>
                <a:ea typeface="+mn-ea"/>
                <a:cs typeface="Arial" panose="020B0604020202020204" pitchFamily="34" charset="0"/>
              </a:rPr>
              <a:t>.  gall </a:t>
            </a:r>
            <a:r>
              <a:rPr lang="en-GB" sz="1000" kern="1200" dirty="0" err="1" smtClean="0">
                <a:solidFill>
                  <a:schemeClr val="tx1"/>
                </a:solidFill>
                <a:effectLst/>
                <a:latin typeface="Arial" panose="020B0604020202020204" pitchFamily="34" charset="0"/>
                <a:ea typeface="+mn-ea"/>
                <a:cs typeface="Arial" panose="020B0604020202020204" pitchFamily="34" charset="0"/>
              </a:rPr>
              <a:t>rhiant</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plentyn</a:t>
            </a:r>
            <a:r>
              <a:rPr lang="en-GB" sz="1000" kern="1200" dirty="0" smtClean="0">
                <a:solidFill>
                  <a:schemeClr val="tx1"/>
                </a:solidFill>
                <a:effectLst/>
                <a:latin typeface="Arial" panose="020B0604020202020204" pitchFamily="34" charset="0"/>
                <a:ea typeface="+mn-ea"/>
                <a:cs typeface="Arial" panose="020B0604020202020204" pitchFamily="34" charset="0"/>
              </a:rPr>
              <a:t> ag </a:t>
            </a:r>
            <a:r>
              <a:rPr lang="en-GB" sz="1000" kern="1200" dirty="0" err="1" smtClean="0">
                <a:solidFill>
                  <a:schemeClr val="tx1"/>
                </a:solidFill>
                <a:effectLst/>
                <a:latin typeface="Arial" panose="020B0604020202020204" pitchFamily="34" charset="0"/>
                <a:ea typeface="+mn-ea"/>
                <a:cs typeface="Arial" panose="020B0604020202020204" pitchFamily="34" charset="0"/>
              </a:rPr>
              <a:t>epilepsi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cael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trawiadau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nos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gysgu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wrth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wybod</a:t>
            </a:r>
            <a:r>
              <a:rPr lang="en-GB" sz="1000" kern="1200" baseline="0" dirty="0" smtClean="0">
                <a:solidFill>
                  <a:schemeClr val="tx1"/>
                </a:solidFill>
                <a:effectLst/>
                <a:latin typeface="Arial" panose="020B0604020202020204" pitchFamily="34" charset="0"/>
                <a:ea typeface="+mn-ea"/>
                <a:cs typeface="Arial" panose="020B0604020202020204" pitchFamily="34" charset="0"/>
              </a:rPr>
              <a:t> </a:t>
            </a:r>
            <a:r>
              <a:rPr lang="en-GB" sz="1000" kern="1200" baseline="0" dirty="0" err="1" smtClean="0">
                <a:solidFill>
                  <a:schemeClr val="tx1"/>
                </a:solidFill>
                <a:effectLst/>
                <a:latin typeface="Arial" panose="020B0604020202020204" pitchFamily="34" charset="0"/>
                <a:ea typeface="+mn-ea"/>
                <a:cs typeface="Arial" panose="020B0604020202020204" pitchFamily="34" charset="0"/>
              </a:rPr>
              <a:t>bydd</a:t>
            </a:r>
            <a:r>
              <a:rPr lang="en-GB" sz="1000" kern="1200" baseline="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synhwyrydd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gwely</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epilepsi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baseline="0" dirty="0" smtClean="0">
                <a:solidFill>
                  <a:schemeClr val="tx1"/>
                </a:solidFill>
                <a:effectLst/>
                <a:latin typeface="Arial" panose="020B0604020202020204" pitchFamily="34" charset="0"/>
                <a:ea typeface="+mn-ea"/>
                <a:cs typeface="Arial" panose="020B0604020202020204" pitchFamily="34" charset="0"/>
              </a:rPr>
              <a:t> </a:t>
            </a:r>
            <a:r>
              <a:rPr lang="en-GB" sz="1000" kern="1200" baseline="0" dirty="0" err="1" smtClean="0">
                <a:solidFill>
                  <a:schemeClr val="tx1"/>
                </a:solidFill>
                <a:effectLst/>
                <a:latin typeface="Arial" panose="020B0604020202020204" pitchFamily="34" charset="0"/>
                <a:ea typeface="+mn-ea"/>
                <a:cs typeface="Arial" panose="020B0604020202020204" pitchFamily="34" charset="0"/>
              </a:rPr>
              <a:t>ei</a:t>
            </a:r>
            <a:r>
              <a:rPr lang="en-GB" sz="1000" kern="1200" baseline="0" dirty="0" smtClean="0">
                <a:solidFill>
                  <a:schemeClr val="tx1"/>
                </a:solidFill>
                <a:effectLst/>
                <a:latin typeface="Arial" panose="020B0604020202020204" pitchFamily="34" charset="0"/>
                <a:ea typeface="+mn-ea"/>
                <a:cs typeface="Arial" panose="020B0604020202020204" pitchFamily="34" charset="0"/>
              </a:rPr>
              <a:t> </a:t>
            </a:r>
            <a:r>
              <a:rPr lang="en-GB" sz="1000" kern="1200" baseline="0" dirty="0" err="1" smtClean="0">
                <a:solidFill>
                  <a:schemeClr val="tx1"/>
                </a:solidFill>
                <a:effectLst/>
                <a:latin typeface="Arial" panose="020B0604020202020204" pitchFamily="34" charset="0"/>
                <a:ea typeface="+mn-ea"/>
                <a:cs typeface="Arial" panose="020B0604020202020204" pitchFamily="34" charset="0"/>
              </a:rPr>
              <a:t>rhybuddio</a:t>
            </a:r>
            <a:r>
              <a:rPr lang="en-GB" sz="1000" kern="1200" baseline="0" dirty="0" smtClean="0">
                <a:solidFill>
                  <a:schemeClr val="tx1"/>
                </a:solidFill>
                <a:effectLst/>
                <a:latin typeface="Arial" panose="020B0604020202020204" pitchFamily="34" charset="0"/>
                <a:ea typeface="+mn-ea"/>
                <a:cs typeface="Arial" panose="020B0604020202020204" pitchFamily="34" charset="0"/>
              </a:rPr>
              <a:t> </a:t>
            </a:r>
            <a:r>
              <a:rPr lang="en-GB" sz="1000" kern="1200" baseline="0" dirty="0" err="1" smtClean="0">
                <a:solidFill>
                  <a:schemeClr val="tx1"/>
                </a:solidFill>
                <a:effectLst/>
                <a:latin typeface="Arial" panose="020B0604020202020204" pitchFamily="34" charset="0"/>
                <a:ea typeface="+mn-ea"/>
                <a:cs typeface="Arial" panose="020B0604020202020204" pitchFamily="34" charset="0"/>
              </a:rPr>
              <a:t>gyda</a:t>
            </a:r>
            <a:r>
              <a:rPr lang="en-GB" sz="1000" kern="1200" baseline="0" dirty="0" smtClean="0">
                <a:solidFill>
                  <a:schemeClr val="tx1"/>
                </a:solidFill>
                <a:effectLst/>
                <a:latin typeface="Arial" panose="020B0604020202020204" pitchFamily="34" charset="0"/>
                <a:ea typeface="+mn-ea"/>
                <a:cs typeface="Arial" panose="020B0604020202020204" pitchFamily="34" charset="0"/>
              </a:rPr>
              <a:t> </a:t>
            </a:r>
            <a:r>
              <a:rPr lang="en-GB" sz="1000" kern="1200" baseline="0" dirty="0" err="1" smtClean="0">
                <a:solidFill>
                  <a:schemeClr val="tx1"/>
                </a:solidFill>
                <a:effectLst/>
                <a:latin typeface="Arial" panose="020B0604020202020204" pitchFamily="34" charset="0"/>
                <a:ea typeface="+mn-ea"/>
                <a:cs typeface="Arial" panose="020B0604020202020204" pitchFamily="34" charset="0"/>
              </a:rPr>
              <a:t>l</a:t>
            </a:r>
            <a:r>
              <a:rPr lang="en-GB" sz="1000" kern="1200" dirty="0" err="1" smtClean="0">
                <a:solidFill>
                  <a:schemeClr val="tx1"/>
                </a:solidFill>
                <a:effectLst/>
                <a:latin typeface="Arial" panose="020B0604020202020204" pitchFamily="34" charset="0"/>
                <a:ea typeface="+mn-ea"/>
                <a:cs typeface="Arial" panose="020B0604020202020204" pitchFamily="34" charset="0"/>
              </a:rPr>
              <a:t>arwm</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Golyga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hyn</a:t>
            </a:r>
            <a:r>
              <a:rPr lang="en-GB" sz="1000" kern="1200" dirty="0" smtClean="0">
                <a:solidFill>
                  <a:schemeClr val="tx1"/>
                </a:solidFill>
                <a:effectLst/>
                <a:latin typeface="Arial" panose="020B0604020202020204" pitchFamily="34" charset="0"/>
                <a:ea typeface="+mn-ea"/>
                <a:cs typeface="Arial" panose="020B0604020202020204" pitchFamily="34" charset="0"/>
              </a:rPr>
              <a:t> gall y </a:t>
            </a:r>
            <a:r>
              <a:rPr lang="en-GB" sz="1000" kern="1200" dirty="0" err="1" smtClean="0">
                <a:solidFill>
                  <a:schemeClr val="tx1"/>
                </a:solidFill>
                <a:effectLst/>
                <a:latin typeface="Arial" panose="020B0604020202020204" pitchFamily="34" charset="0"/>
                <a:ea typeface="+mn-ea"/>
                <a:cs typeface="Arial" panose="020B0604020202020204" pitchFamily="34" charset="0"/>
              </a:rPr>
              <a:t>rhiant</a:t>
            </a:r>
            <a:r>
              <a:rPr lang="en-GB" sz="1000" kern="1200" baseline="0" dirty="0" smtClean="0">
                <a:solidFill>
                  <a:schemeClr val="tx1"/>
                </a:solidFill>
                <a:effectLst/>
                <a:latin typeface="Arial" panose="020B0604020202020204" pitchFamily="34" charset="0"/>
                <a:ea typeface="+mn-ea"/>
                <a:cs typeface="Arial" panose="020B0604020202020204" pitchFamily="34" charset="0"/>
              </a:rPr>
              <a:t> </a:t>
            </a:r>
            <a:r>
              <a:rPr lang="en-GB" sz="1000" kern="1200" baseline="0" dirty="0" err="1" smtClean="0">
                <a:solidFill>
                  <a:schemeClr val="tx1"/>
                </a:solidFill>
                <a:effectLst/>
                <a:latin typeface="Arial" panose="020B0604020202020204" pitchFamily="34" charset="0"/>
                <a:ea typeface="+mn-ea"/>
                <a:cs typeface="Arial" panose="020B0604020202020204" pitchFamily="34" charset="0"/>
              </a:rPr>
              <a:t>gysgu’n</a:t>
            </a:r>
            <a:r>
              <a:rPr lang="en-GB" sz="1000" kern="1200" baseline="0" dirty="0" smtClean="0">
                <a:solidFill>
                  <a:schemeClr val="tx1"/>
                </a:solidFill>
                <a:effectLst/>
                <a:latin typeface="Arial" panose="020B0604020202020204" pitchFamily="34" charset="0"/>
                <a:ea typeface="+mn-ea"/>
                <a:cs typeface="Arial" panose="020B0604020202020204" pitchFamily="34" charset="0"/>
              </a:rPr>
              <a:t> </a:t>
            </a:r>
            <a:r>
              <a:rPr lang="en-GB" sz="1000" kern="1200" baseline="0" dirty="0" err="1" smtClean="0">
                <a:solidFill>
                  <a:schemeClr val="tx1"/>
                </a:solidFill>
                <a:effectLst/>
                <a:latin typeface="Arial" panose="020B0604020202020204" pitchFamily="34" charset="0"/>
                <a:ea typeface="+mn-ea"/>
                <a:cs typeface="Arial" panose="020B0604020202020204" pitchFamily="34" charset="0"/>
              </a:rPr>
              <a:t>fwy</a:t>
            </a:r>
            <a:r>
              <a:rPr lang="en-GB" sz="1000" kern="1200" baseline="0" dirty="0" smtClean="0">
                <a:solidFill>
                  <a:schemeClr val="tx1"/>
                </a:solidFill>
                <a:effectLst/>
                <a:latin typeface="Arial" panose="020B0604020202020204" pitchFamily="34" charset="0"/>
                <a:ea typeface="+mn-ea"/>
                <a:cs typeface="Arial" panose="020B0604020202020204" pitchFamily="34" charset="0"/>
              </a:rPr>
              <a:t> </a:t>
            </a:r>
            <a:r>
              <a:rPr lang="en-GB" sz="1000" kern="1200" baseline="0" dirty="0" err="1" smtClean="0">
                <a:solidFill>
                  <a:schemeClr val="tx1"/>
                </a:solidFill>
                <a:effectLst/>
                <a:latin typeface="Arial" panose="020B0604020202020204" pitchFamily="34" charset="0"/>
                <a:ea typeface="+mn-ea"/>
                <a:cs typeface="Arial" panose="020B0604020202020204" pitchFamily="34" charset="0"/>
              </a:rPr>
              <a:t>tawel</a:t>
            </a:r>
            <a:r>
              <a:rPr lang="en-GB" sz="1000" kern="1200" baseline="0" dirty="0" smtClean="0">
                <a:solidFill>
                  <a:schemeClr val="tx1"/>
                </a:solidFill>
                <a:effectLst/>
                <a:latin typeface="Arial" panose="020B0604020202020204" pitchFamily="34" charset="0"/>
                <a:ea typeface="+mn-ea"/>
                <a:cs typeface="Arial" panose="020B0604020202020204" pitchFamily="34" charset="0"/>
              </a:rPr>
              <a:t>, </a:t>
            </a:r>
            <a:r>
              <a:rPr lang="en-GB" sz="1000" kern="1200" baseline="0" dirty="0" err="1" smtClean="0">
                <a:solidFill>
                  <a:schemeClr val="tx1"/>
                </a:solidFill>
                <a:effectLst/>
                <a:latin typeface="Arial" panose="020B0604020202020204" pitchFamily="34" charset="0"/>
                <a:ea typeface="+mn-ea"/>
                <a:cs typeface="Arial" panose="020B0604020202020204" pitchFamily="34" charset="0"/>
              </a:rPr>
              <a:t>gan</a:t>
            </a:r>
            <a:r>
              <a:rPr lang="en-GB" sz="1000" kern="1200" baseline="0" dirty="0" smtClean="0">
                <a:solidFill>
                  <a:schemeClr val="tx1"/>
                </a:solidFill>
                <a:effectLst/>
                <a:latin typeface="Arial" panose="020B0604020202020204" pitchFamily="34" charset="0"/>
                <a:ea typeface="+mn-ea"/>
                <a:cs typeface="Arial" panose="020B0604020202020204" pitchFamily="34" charset="0"/>
              </a:rPr>
              <a:t> </a:t>
            </a:r>
            <a:r>
              <a:rPr lang="en-GB" sz="1000" kern="1200" baseline="0" dirty="0" err="1" smtClean="0">
                <a:solidFill>
                  <a:schemeClr val="tx1"/>
                </a:solidFill>
                <a:effectLst/>
                <a:latin typeface="Arial" panose="020B0604020202020204" pitchFamily="34" charset="0"/>
                <a:ea typeface="+mn-ea"/>
                <a:cs typeface="Arial" panose="020B0604020202020204" pitchFamily="34" charset="0"/>
              </a:rPr>
              <a:t>sicrhau</a:t>
            </a:r>
            <a:r>
              <a:rPr lang="en-GB" sz="1000" kern="1200" baseline="0" dirty="0" smtClean="0">
                <a:solidFill>
                  <a:schemeClr val="tx1"/>
                </a:solidFill>
                <a:effectLst/>
                <a:latin typeface="Arial" panose="020B0604020202020204" pitchFamily="34" charset="0"/>
                <a:ea typeface="+mn-ea"/>
                <a:cs typeface="Arial" panose="020B0604020202020204" pitchFamily="34" charset="0"/>
              </a:rPr>
              <a:t> </a:t>
            </a:r>
            <a:r>
              <a:rPr lang="en-GB" sz="1000" kern="1200" baseline="0" dirty="0" err="1" smtClean="0">
                <a:solidFill>
                  <a:schemeClr val="tx1"/>
                </a:solidFill>
                <a:effectLst/>
                <a:latin typeface="Arial" panose="020B0604020202020204" pitchFamily="34" charset="0"/>
                <a:ea typeface="+mn-ea"/>
                <a:cs typeface="Arial" panose="020B0604020202020204" pitchFamily="34" charset="0"/>
              </a:rPr>
              <a:t>ei</a:t>
            </a:r>
            <a:r>
              <a:rPr lang="en-GB" sz="1000" kern="1200" baseline="0" dirty="0" smtClean="0">
                <a:solidFill>
                  <a:schemeClr val="tx1"/>
                </a:solidFill>
                <a:effectLst/>
                <a:latin typeface="Arial" panose="020B0604020202020204" pitchFamily="34" charset="0"/>
                <a:ea typeface="+mn-ea"/>
                <a:cs typeface="Arial" panose="020B0604020202020204" pitchFamily="34" charset="0"/>
              </a:rPr>
              <a:t> </a:t>
            </a:r>
            <a:r>
              <a:rPr lang="en-GB" sz="1000" kern="1200" baseline="0" dirty="0" err="1" smtClean="0">
                <a:solidFill>
                  <a:schemeClr val="tx1"/>
                </a:solidFill>
                <a:effectLst/>
                <a:latin typeface="Arial" panose="020B0604020202020204" pitchFamily="34" charset="0"/>
                <a:ea typeface="+mn-ea"/>
                <a:cs typeface="Arial" panose="020B0604020202020204" pitchFamily="34" charset="0"/>
              </a:rPr>
              <a:t>fod</a:t>
            </a:r>
            <a:r>
              <a:rPr lang="en-GB" sz="1000" kern="1200" baseline="0" dirty="0" smtClean="0">
                <a:solidFill>
                  <a:schemeClr val="tx1"/>
                </a:solidFill>
                <a:effectLst/>
                <a:latin typeface="Arial" panose="020B0604020202020204" pitchFamily="34" charset="0"/>
                <a:ea typeface="+mn-ea"/>
                <a:cs typeface="Arial" panose="020B0604020202020204" pitchFamily="34" charset="0"/>
              </a:rPr>
              <a:t> </a:t>
            </a:r>
            <a:r>
              <a:rPr lang="en-GB" sz="1000" kern="1200" baseline="0" dirty="0" err="1" smtClean="0">
                <a:solidFill>
                  <a:schemeClr val="tx1"/>
                </a:solidFill>
                <a:effectLst/>
                <a:latin typeface="Arial" panose="020B0604020202020204" pitchFamily="34" charset="0"/>
                <a:ea typeface="+mn-ea"/>
                <a:cs typeface="Arial" panose="020B0604020202020204" pitchFamily="34" charset="0"/>
              </a:rPr>
              <a:t>yn</a:t>
            </a:r>
            <a:r>
              <a:rPr lang="en-GB" sz="1000" kern="1200" baseline="0" dirty="0" smtClean="0">
                <a:solidFill>
                  <a:schemeClr val="tx1"/>
                </a:solidFill>
                <a:effectLst/>
                <a:latin typeface="Arial" panose="020B0604020202020204" pitchFamily="34" charset="0"/>
                <a:ea typeface="+mn-ea"/>
                <a:cs typeface="Arial" panose="020B0604020202020204" pitchFamily="34" charset="0"/>
              </a:rPr>
              <a:t> </a:t>
            </a:r>
            <a:r>
              <a:rPr lang="en-GB" sz="1000" kern="1200" baseline="0" dirty="0" err="1" smtClean="0">
                <a:solidFill>
                  <a:schemeClr val="tx1"/>
                </a:solidFill>
                <a:effectLst/>
                <a:latin typeface="Arial" panose="020B0604020202020204" pitchFamily="34" charset="0"/>
                <a:ea typeface="+mn-ea"/>
                <a:cs typeface="Arial" panose="020B0604020202020204" pitchFamily="34" charset="0"/>
              </a:rPr>
              <a:t>gorffwyso</a:t>
            </a:r>
            <a:r>
              <a:rPr lang="en-GB" sz="1000" kern="1200" baseline="0" dirty="0" smtClean="0">
                <a:solidFill>
                  <a:schemeClr val="tx1"/>
                </a:solidFill>
                <a:effectLst/>
                <a:latin typeface="Arial" panose="020B0604020202020204" pitchFamily="34" charset="0"/>
                <a:ea typeface="+mn-ea"/>
                <a:cs typeface="Arial" panose="020B0604020202020204" pitchFamily="34" charset="0"/>
              </a:rPr>
              <a:t> </a:t>
            </a:r>
            <a:r>
              <a:rPr lang="en-GB" sz="1000" kern="1200" baseline="0" dirty="0" err="1" smtClean="0">
                <a:solidFill>
                  <a:schemeClr val="tx1"/>
                </a:solidFill>
                <a:effectLst/>
                <a:latin typeface="Arial" panose="020B0604020202020204" pitchFamily="34" charset="0"/>
                <a:ea typeface="+mn-ea"/>
                <a:cs typeface="Arial" panose="020B0604020202020204" pitchFamily="34" charset="0"/>
              </a:rPr>
              <a:t>i’w</a:t>
            </a:r>
            <a:r>
              <a:rPr lang="en-GB" sz="1000" kern="1200" baseline="0" dirty="0" smtClean="0">
                <a:solidFill>
                  <a:schemeClr val="tx1"/>
                </a:solidFill>
                <a:effectLst/>
                <a:latin typeface="Arial" panose="020B0604020202020204" pitchFamily="34" charset="0"/>
                <a:ea typeface="+mn-ea"/>
                <a:cs typeface="Arial" panose="020B0604020202020204" pitchFamily="34" charset="0"/>
              </a:rPr>
              <a:t> </a:t>
            </a:r>
            <a:r>
              <a:rPr lang="en-GB" sz="1000" kern="1200" baseline="0" dirty="0" err="1" smtClean="0">
                <a:solidFill>
                  <a:schemeClr val="tx1"/>
                </a:solidFill>
                <a:effectLst/>
                <a:latin typeface="Arial" panose="020B0604020202020204" pitchFamily="34" charset="0"/>
                <a:ea typeface="+mn-ea"/>
                <a:cs typeface="Arial" panose="020B0604020202020204" pitchFamily="34" charset="0"/>
              </a:rPr>
              <a:t>alluogi</a:t>
            </a:r>
            <a:r>
              <a:rPr lang="en-GB" sz="1000" kern="1200" baseline="0" dirty="0" smtClean="0">
                <a:solidFill>
                  <a:schemeClr val="tx1"/>
                </a:solidFill>
                <a:effectLst/>
                <a:latin typeface="Arial" panose="020B0604020202020204" pitchFamily="34" charset="0"/>
                <a:ea typeface="+mn-ea"/>
                <a:cs typeface="Arial" panose="020B0604020202020204" pitchFamily="34" charset="0"/>
              </a:rPr>
              <a:t> </a:t>
            </a:r>
            <a:r>
              <a:rPr lang="en-GB" sz="1000" kern="1200" baseline="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ddarparu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gwell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gofal</a:t>
            </a:r>
            <a:r>
              <a:rPr lang="en-GB" sz="1000" kern="1200" dirty="0" smtClean="0">
                <a:solidFill>
                  <a:schemeClr val="tx1"/>
                </a:solidFill>
                <a:effectLst/>
                <a:latin typeface="Arial" panose="020B0604020202020204" pitchFamily="34" charset="0"/>
                <a:ea typeface="+mn-ea"/>
                <a:cs typeface="Arial" panose="020B0604020202020204" pitchFamily="34" charset="0"/>
              </a:rPr>
              <a:t> pan </a:t>
            </a:r>
            <a:r>
              <a:rPr lang="en-GB" sz="1000" kern="1200" dirty="0" err="1" smtClean="0">
                <a:solidFill>
                  <a:schemeClr val="tx1"/>
                </a:solidFill>
                <a:effectLst/>
                <a:latin typeface="Arial" panose="020B0604020202020204" pitchFamily="34" charset="0"/>
                <a:ea typeface="+mn-ea"/>
                <a:cs typeface="Arial" panose="020B0604020202020204" pitchFamily="34" charset="0"/>
              </a:rPr>
              <a:t>fo’i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angen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ystod</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nos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neu’r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dydd</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r>
              <a:rPr lang="en-GB" sz="1000" kern="1200" dirty="0" smtClean="0">
                <a:solidFill>
                  <a:schemeClr val="tx1"/>
                </a:solidFill>
                <a:effectLst/>
                <a:latin typeface="Arial" panose="020B0604020202020204" pitchFamily="34" charset="0"/>
                <a:ea typeface="+mn-ea"/>
                <a:cs typeface="Arial" panose="020B0604020202020204" pitchFamily="34" charset="0"/>
              </a:rPr>
              <a:t> </a:t>
            </a:r>
          </a:p>
        </p:txBody>
      </p:sp>
      <p:sp>
        <p:nvSpPr>
          <p:cNvPr id="4" name="Slide Number Placeholder 3"/>
          <p:cNvSpPr>
            <a:spLocks noGrp="1"/>
          </p:cNvSpPr>
          <p:nvPr>
            <p:ph type="sldNum" sz="quarter" idx="10"/>
          </p:nvPr>
        </p:nvSpPr>
        <p:spPr/>
        <p:txBody>
          <a:bodyPr/>
          <a:lstStyle/>
          <a:p>
            <a:fld id="{4850BFFB-953F-4021-90D1-C2BD514B9A3F}" type="slidenum">
              <a:rPr lang="en-GB" smtClean="0"/>
              <a:pPr/>
              <a:t>21</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5516567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eaLnBrk="1" hangingPunct="1">
              <a:spcBef>
                <a:spcPct val="0"/>
              </a:spcBef>
            </a:pPr>
            <a:r>
              <a:rPr lang="en-GB" dirty="0" err="1" smtClean="0"/>
              <a:t>Mae’r</a:t>
            </a:r>
            <a:r>
              <a:rPr lang="en-GB" dirty="0" smtClean="0"/>
              <a:t> </a:t>
            </a:r>
            <a:r>
              <a:rPr lang="en-GB" dirty="0" err="1" smtClean="0"/>
              <a:t>sleid</a:t>
            </a:r>
            <a:r>
              <a:rPr lang="en-GB" dirty="0" smtClean="0"/>
              <a:t> </a:t>
            </a:r>
            <a:r>
              <a:rPr lang="en-GB" dirty="0" err="1" smtClean="0"/>
              <a:t>yma</a:t>
            </a:r>
            <a:r>
              <a:rPr lang="en-GB" dirty="0" smtClean="0"/>
              <a:t> </a:t>
            </a:r>
            <a:r>
              <a:rPr lang="en-GB" dirty="0" err="1" smtClean="0"/>
              <a:t>wedi</a:t>
            </a:r>
            <a:r>
              <a:rPr lang="en-GB" dirty="0" smtClean="0"/>
              <a:t> </a:t>
            </a:r>
            <a:r>
              <a:rPr lang="en-GB" dirty="0" err="1" smtClean="0"/>
              <a:t>ei</a:t>
            </a:r>
            <a:r>
              <a:rPr lang="en-GB" dirty="0" smtClean="0"/>
              <a:t> </a:t>
            </a:r>
            <a:r>
              <a:rPr lang="en-GB" dirty="0" err="1" smtClean="0"/>
              <a:t>animeiddio</a:t>
            </a:r>
            <a:r>
              <a:rPr lang="en-GB" dirty="0" smtClean="0"/>
              <a:t>.</a:t>
            </a:r>
          </a:p>
          <a:p>
            <a:pPr eaLnBrk="1" hangingPunct="1">
              <a:spcBef>
                <a:spcPct val="0"/>
              </a:spcBef>
            </a:pPr>
            <a:endParaRPr lang="en-GB" dirty="0" smtClean="0"/>
          </a:p>
          <a:p>
            <a:pPr eaLnBrk="1" hangingPunct="1">
              <a:spcBef>
                <a:spcPct val="0"/>
              </a:spcBef>
            </a:pPr>
            <a:r>
              <a:rPr lang="en-GB" dirty="0" err="1" smtClean="0"/>
              <a:t>Gellir</a:t>
            </a:r>
            <a:r>
              <a:rPr lang="en-GB" dirty="0" smtClean="0"/>
              <a:t> </a:t>
            </a:r>
            <a:r>
              <a:rPr lang="en-GB" dirty="0" err="1" smtClean="0"/>
              <a:t>rhannu</a:t>
            </a:r>
            <a:r>
              <a:rPr lang="en-GB" dirty="0" smtClean="0"/>
              <a:t> </a:t>
            </a:r>
            <a:r>
              <a:rPr lang="en-GB" dirty="0" err="1" smtClean="0"/>
              <a:t>technoleg</a:t>
            </a:r>
            <a:r>
              <a:rPr lang="en-GB" dirty="0" smtClean="0"/>
              <a:t> </a:t>
            </a:r>
            <a:r>
              <a:rPr lang="en-GB" dirty="0" err="1" smtClean="0"/>
              <a:t>gynorthwyol</a:t>
            </a:r>
            <a:r>
              <a:rPr lang="en-GB" dirty="0" smtClean="0"/>
              <a:t> </a:t>
            </a:r>
            <a:r>
              <a:rPr lang="en-GB" dirty="0" err="1" smtClean="0"/>
              <a:t>yn</a:t>
            </a:r>
            <a:r>
              <a:rPr lang="en-GB" dirty="0" smtClean="0"/>
              <a:t> </a:t>
            </a:r>
            <a:r>
              <a:rPr lang="en-GB" dirty="0" err="1" smtClean="0"/>
              <a:t>bedwar</a:t>
            </a:r>
            <a:r>
              <a:rPr lang="en-GB" dirty="0" smtClean="0"/>
              <a:t> </a:t>
            </a:r>
            <a:r>
              <a:rPr lang="en-GB" dirty="0" err="1" smtClean="0"/>
              <a:t>grŵp</a:t>
            </a:r>
            <a:r>
              <a:rPr lang="en-GB" dirty="0" smtClean="0"/>
              <a:t> </a:t>
            </a:r>
            <a:r>
              <a:rPr lang="en-GB" dirty="0" err="1" smtClean="0"/>
              <a:t>gwahanol</a:t>
            </a:r>
            <a:r>
              <a:rPr lang="en-GB" dirty="0" smtClean="0"/>
              <a:t>:</a:t>
            </a:r>
          </a:p>
          <a:p>
            <a:pPr eaLnBrk="1" hangingPunct="1">
              <a:spcBef>
                <a:spcPct val="0"/>
              </a:spcBef>
            </a:pPr>
            <a:endParaRPr lang="en-GB" dirty="0" smtClean="0"/>
          </a:p>
          <a:p>
            <a:pPr marL="171450" indent="-171450" eaLnBrk="1" hangingPunct="1">
              <a:spcBef>
                <a:spcPct val="0"/>
              </a:spcBef>
              <a:buFont typeface="Arial" panose="020B0604020202020204" pitchFamily="34" charset="0"/>
              <a:buChar char="•"/>
            </a:pPr>
            <a:r>
              <a:rPr lang="en-GB" dirty="0" err="1" smtClean="0"/>
              <a:t>Technoleg</a:t>
            </a:r>
            <a:r>
              <a:rPr lang="en-GB" dirty="0" smtClean="0"/>
              <a:t> </a:t>
            </a:r>
            <a:r>
              <a:rPr lang="en-GB" dirty="0" err="1" smtClean="0"/>
              <a:t>gynorthwyol</a:t>
            </a:r>
            <a:r>
              <a:rPr lang="en-GB" dirty="0" smtClean="0"/>
              <a:t> </a:t>
            </a:r>
            <a:r>
              <a:rPr lang="en-GB" dirty="0" err="1" smtClean="0"/>
              <a:t>osodedig</a:t>
            </a:r>
            <a:r>
              <a:rPr lang="en-GB" dirty="0" smtClean="0"/>
              <a:t>  -  </a:t>
            </a:r>
            <a:r>
              <a:rPr lang="en-GB" dirty="0" err="1" smtClean="0"/>
              <a:t>yn</a:t>
            </a:r>
            <a:r>
              <a:rPr lang="en-GB" dirty="0" smtClean="0"/>
              <a:t> </a:t>
            </a:r>
            <a:r>
              <a:rPr lang="en-GB" dirty="0" err="1" smtClean="0"/>
              <a:t>cynnwys</a:t>
            </a:r>
            <a:r>
              <a:rPr lang="en-GB" dirty="0" smtClean="0"/>
              <a:t> </a:t>
            </a:r>
            <a:r>
              <a:rPr lang="en-GB" dirty="0" err="1" smtClean="0"/>
              <a:t>amrywiol</a:t>
            </a:r>
            <a:r>
              <a:rPr lang="en-GB" dirty="0" smtClean="0"/>
              <a:t> </a:t>
            </a:r>
            <a:r>
              <a:rPr lang="en-GB" dirty="0" err="1" smtClean="0"/>
              <a:t>addasiadau</a:t>
            </a:r>
            <a:r>
              <a:rPr lang="en-GB" dirty="0" smtClean="0"/>
              <a:t> </a:t>
            </a:r>
            <a:r>
              <a:rPr lang="en-GB" dirty="0" err="1" smtClean="0"/>
              <a:t>i’r</a:t>
            </a:r>
            <a:r>
              <a:rPr lang="en-GB" dirty="0" smtClean="0"/>
              <a:t> </a:t>
            </a:r>
            <a:r>
              <a:rPr lang="en-GB" dirty="0" err="1" smtClean="0"/>
              <a:t>cartref</a:t>
            </a:r>
            <a:r>
              <a:rPr lang="en-GB" dirty="0" smtClean="0"/>
              <a:t> </a:t>
            </a:r>
            <a:r>
              <a:rPr lang="en-GB" dirty="0" err="1" smtClean="0"/>
              <a:t>megis</a:t>
            </a:r>
            <a:r>
              <a:rPr lang="en-GB" dirty="0" smtClean="0"/>
              <a:t> </a:t>
            </a:r>
            <a:r>
              <a:rPr lang="en-GB" dirty="0" err="1" smtClean="0"/>
              <a:t>lifftiau</a:t>
            </a:r>
            <a:r>
              <a:rPr lang="en-GB" dirty="0" smtClean="0"/>
              <a:t> </a:t>
            </a:r>
            <a:r>
              <a:rPr lang="en-GB" dirty="0" err="1" smtClean="0"/>
              <a:t>grisiau</a:t>
            </a:r>
            <a:r>
              <a:rPr lang="en-GB" dirty="0" smtClean="0"/>
              <a:t>, </a:t>
            </a:r>
            <a:r>
              <a:rPr lang="en-GB" dirty="0" err="1" smtClean="0"/>
              <a:t>rheiliau</a:t>
            </a:r>
            <a:r>
              <a:rPr lang="en-GB" dirty="0" smtClean="0"/>
              <a:t> </a:t>
            </a:r>
            <a:r>
              <a:rPr lang="en-GB" dirty="0" err="1" smtClean="0"/>
              <a:t>cydio</a:t>
            </a:r>
            <a:r>
              <a:rPr lang="en-GB" dirty="0" smtClean="0"/>
              <a:t> </a:t>
            </a:r>
            <a:r>
              <a:rPr lang="en-GB" dirty="0" err="1" smtClean="0"/>
              <a:t>neu</a:t>
            </a:r>
            <a:r>
              <a:rPr lang="en-GB" dirty="0" smtClean="0"/>
              <a:t> </a:t>
            </a:r>
            <a:r>
              <a:rPr lang="en-GB" dirty="0" err="1" smtClean="0"/>
              <a:t>gawod</a:t>
            </a:r>
            <a:r>
              <a:rPr lang="en-GB" dirty="0" smtClean="0"/>
              <a:t> y </a:t>
            </a:r>
            <a:r>
              <a:rPr lang="en-GB" dirty="0" err="1" smtClean="0"/>
              <a:t>gellir</a:t>
            </a:r>
            <a:r>
              <a:rPr lang="en-GB" dirty="0" smtClean="0"/>
              <a:t> </a:t>
            </a:r>
            <a:r>
              <a:rPr lang="en-GB" dirty="0" err="1" smtClean="0"/>
              <a:t>cerdded</a:t>
            </a:r>
            <a:r>
              <a:rPr lang="en-GB" dirty="0" smtClean="0"/>
              <a:t> </a:t>
            </a:r>
            <a:r>
              <a:rPr lang="en-GB" dirty="0" err="1" smtClean="0"/>
              <a:t>i</a:t>
            </a:r>
            <a:r>
              <a:rPr lang="en-GB" dirty="0" smtClean="0"/>
              <a:t> </a:t>
            </a:r>
            <a:r>
              <a:rPr lang="en-GB" dirty="0" err="1" smtClean="0"/>
              <a:t>mewn</a:t>
            </a:r>
            <a:r>
              <a:rPr lang="en-GB" dirty="0" smtClean="0"/>
              <a:t> </a:t>
            </a:r>
            <a:r>
              <a:rPr lang="en-GB" dirty="0" err="1" smtClean="0"/>
              <a:t>iddo</a:t>
            </a:r>
            <a:r>
              <a:rPr lang="en-GB" dirty="0" smtClean="0"/>
              <a:t> </a:t>
            </a:r>
            <a:r>
              <a:rPr lang="en-GB" dirty="0" err="1" smtClean="0"/>
              <a:t>heb</a:t>
            </a:r>
            <a:r>
              <a:rPr lang="en-GB" dirty="0" smtClean="0"/>
              <a:t> </a:t>
            </a:r>
            <a:r>
              <a:rPr lang="en-GB" dirty="0" err="1" smtClean="0"/>
              <a:t>rwystr</a:t>
            </a:r>
            <a:r>
              <a:rPr lang="en-GB" dirty="0" smtClean="0"/>
              <a:t>;</a:t>
            </a:r>
          </a:p>
          <a:p>
            <a:pPr marL="171450" indent="-171450" eaLnBrk="1" hangingPunct="1">
              <a:spcBef>
                <a:spcPct val="0"/>
              </a:spcBef>
              <a:buFont typeface="Arial" panose="020B0604020202020204" pitchFamily="34" charset="0"/>
              <a:buChar char="•"/>
            </a:pPr>
            <a:endParaRPr lang="en-GB" dirty="0" smtClean="0"/>
          </a:p>
          <a:p>
            <a:pPr marL="171450" indent="-171450" eaLnBrk="1" hangingPunct="1">
              <a:spcBef>
                <a:spcPct val="0"/>
              </a:spcBef>
              <a:buFont typeface="Arial" panose="020B0604020202020204" pitchFamily="34" charset="0"/>
              <a:buChar char="•"/>
            </a:pPr>
            <a:r>
              <a:rPr lang="en-GB" dirty="0" err="1" smtClean="0"/>
              <a:t>Technoleg</a:t>
            </a:r>
            <a:r>
              <a:rPr lang="en-GB" dirty="0" smtClean="0"/>
              <a:t> </a:t>
            </a:r>
            <a:r>
              <a:rPr lang="en-GB" dirty="0" err="1" smtClean="0"/>
              <a:t>gynorthwyol</a:t>
            </a:r>
            <a:r>
              <a:rPr lang="en-GB" dirty="0" smtClean="0"/>
              <a:t> </a:t>
            </a:r>
            <a:r>
              <a:rPr lang="en-GB" dirty="0" err="1" smtClean="0"/>
              <a:t>gludadwy</a:t>
            </a:r>
            <a:r>
              <a:rPr lang="en-GB" dirty="0" smtClean="0"/>
              <a:t> - offer </a:t>
            </a:r>
            <a:r>
              <a:rPr lang="en-GB" dirty="0" err="1" smtClean="0"/>
              <a:t>ddigon</a:t>
            </a:r>
            <a:r>
              <a:rPr lang="en-GB" dirty="0" smtClean="0"/>
              <a:t> </a:t>
            </a:r>
            <a:r>
              <a:rPr lang="en-GB" dirty="0" err="1" smtClean="0"/>
              <a:t>bychan</a:t>
            </a:r>
            <a:r>
              <a:rPr lang="en-GB" dirty="0" smtClean="0"/>
              <a:t> </a:t>
            </a:r>
            <a:r>
              <a:rPr lang="en-GB" dirty="0" err="1" smtClean="0"/>
              <a:t>i’w</a:t>
            </a:r>
            <a:r>
              <a:rPr lang="en-GB" dirty="0" smtClean="0"/>
              <a:t> </a:t>
            </a:r>
            <a:r>
              <a:rPr lang="en-GB" dirty="0" err="1" smtClean="0"/>
              <a:t>cario</a:t>
            </a:r>
            <a:r>
              <a:rPr lang="en-GB" dirty="0" smtClean="0"/>
              <a:t> </a:t>
            </a:r>
            <a:r>
              <a:rPr lang="en-GB" dirty="0" err="1" smtClean="0"/>
              <a:t>neu</a:t>
            </a:r>
            <a:r>
              <a:rPr lang="en-GB" dirty="0" smtClean="0"/>
              <a:t> </a:t>
            </a:r>
            <a:r>
              <a:rPr lang="en-GB" dirty="0" err="1" smtClean="0"/>
              <a:t>ei</a:t>
            </a:r>
            <a:r>
              <a:rPr lang="en-GB" dirty="0" smtClean="0"/>
              <a:t> </a:t>
            </a:r>
            <a:r>
              <a:rPr lang="en-GB" dirty="0" err="1" smtClean="0"/>
              <a:t>symud</a:t>
            </a:r>
            <a:r>
              <a:rPr lang="en-GB" dirty="0" smtClean="0"/>
              <a:t> o </a:t>
            </a:r>
            <a:r>
              <a:rPr lang="en-GB" dirty="0" err="1" smtClean="0"/>
              <a:t>gwmpas</a:t>
            </a:r>
            <a:r>
              <a:rPr lang="en-GB" dirty="0" smtClean="0"/>
              <a:t> </a:t>
            </a:r>
            <a:r>
              <a:rPr lang="en-GB" dirty="0" err="1" smtClean="0"/>
              <a:t>megis</a:t>
            </a:r>
            <a:r>
              <a:rPr lang="en-GB" dirty="0" smtClean="0"/>
              <a:t> </a:t>
            </a:r>
            <a:r>
              <a:rPr lang="en-GB" dirty="0" err="1" smtClean="0"/>
              <a:t>turnwyr</a:t>
            </a:r>
            <a:r>
              <a:rPr lang="en-GB" dirty="0" smtClean="0"/>
              <a:t> tap, </a:t>
            </a:r>
            <a:r>
              <a:rPr lang="en-GB" dirty="0" err="1" smtClean="0"/>
              <a:t>arllwysydd</a:t>
            </a:r>
            <a:r>
              <a:rPr lang="en-GB" dirty="0" smtClean="0"/>
              <a:t> </a:t>
            </a:r>
            <a:r>
              <a:rPr lang="en-GB" dirty="0" err="1" smtClean="0"/>
              <a:t>tegell</a:t>
            </a:r>
            <a:r>
              <a:rPr lang="en-GB" dirty="0" smtClean="0"/>
              <a:t>, </a:t>
            </a:r>
            <a:r>
              <a:rPr lang="en-GB" dirty="0" err="1" smtClean="0"/>
              <a:t>fframiau</a:t>
            </a:r>
            <a:r>
              <a:rPr lang="en-GB" dirty="0" smtClean="0"/>
              <a:t> </a:t>
            </a:r>
            <a:r>
              <a:rPr lang="en-GB" dirty="0" err="1" smtClean="0"/>
              <a:t>cerdded</a:t>
            </a:r>
            <a:r>
              <a:rPr lang="en-GB" dirty="0" smtClean="0"/>
              <a:t>;</a:t>
            </a:r>
          </a:p>
          <a:p>
            <a:pPr marL="171450" indent="-171450" eaLnBrk="1" hangingPunct="1">
              <a:spcBef>
                <a:spcPct val="0"/>
              </a:spcBef>
              <a:buFont typeface="Arial" panose="020B0604020202020204" pitchFamily="34" charset="0"/>
              <a:buChar char="•"/>
            </a:pPr>
            <a:endParaRPr lang="en-GB" dirty="0" smtClean="0"/>
          </a:p>
          <a:p>
            <a:pPr marL="171450" indent="-171450" eaLnBrk="1" hangingPunct="1">
              <a:spcBef>
                <a:spcPct val="0"/>
              </a:spcBef>
              <a:buFont typeface="Arial" panose="020B0604020202020204" pitchFamily="34" charset="0"/>
              <a:buChar char="•"/>
            </a:pPr>
            <a:r>
              <a:rPr lang="en-GB" dirty="0" err="1" smtClean="0"/>
              <a:t>Technoleg</a:t>
            </a:r>
            <a:r>
              <a:rPr lang="en-GB" dirty="0" smtClean="0"/>
              <a:t> </a:t>
            </a:r>
            <a:r>
              <a:rPr lang="en-GB" dirty="0" err="1" smtClean="0"/>
              <a:t>gynorthwyol</a:t>
            </a:r>
            <a:r>
              <a:rPr lang="en-GB" dirty="0" smtClean="0"/>
              <a:t> </a:t>
            </a:r>
            <a:r>
              <a:rPr lang="en-GB" dirty="0" err="1" smtClean="0"/>
              <a:t>electronig</a:t>
            </a:r>
            <a:r>
              <a:rPr lang="en-GB" dirty="0" smtClean="0"/>
              <a:t>  - </a:t>
            </a:r>
            <a:r>
              <a:rPr lang="en-GB" dirty="0" err="1" smtClean="0"/>
              <a:t>yn</a:t>
            </a:r>
            <a:r>
              <a:rPr lang="en-GB" dirty="0" smtClean="0"/>
              <a:t> </a:t>
            </a:r>
            <a:r>
              <a:rPr lang="en-GB" dirty="0" err="1" smtClean="0"/>
              <a:t>cynnwys</a:t>
            </a:r>
            <a:r>
              <a:rPr lang="en-GB" dirty="0" smtClean="0"/>
              <a:t> </a:t>
            </a:r>
            <a:r>
              <a:rPr lang="en-GB" dirty="0" err="1" smtClean="0"/>
              <a:t>systemau</a:t>
            </a:r>
            <a:r>
              <a:rPr lang="en-GB" dirty="0" smtClean="0"/>
              <a:t> </a:t>
            </a:r>
            <a:r>
              <a:rPr lang="en-GB" dirty="0" err="1" smtClean="0"/>
              <a:t>rheoli</a:t>
            </a:r>
            <a:r>
              <a:rPr lang="en-GB" dirty="0" smtClean="0"/>
              <a:t> </a:t>
            </a:r>
            <a:r>
              <a:rPr lang="en-GB" dirty="0" err="1" smtClean="0"/>
              <a:t>amgylcheddol</a:t>
            </a:r>
            <a:r>
              <a:rPr lang="en-GB" dirty="0" smtClean="0"/>
              <a:t> </a:t>
            </a:r>
            <a:r>
              <a:rPr lang="en-GB" dirty="0" err="1" smtClean="0"/>
              <a:t>i</a:t>
            </a:r>
            <a:r>
              <a:rPr lang="en-GB" dirty="0" smtClean="0"/>
              <a:t> </a:t>
            </a:r>
            <a:r>
              <a:rPr lang="en-GB" dirty="0" err="1" smtClean="0"/>
              <a:t>helpu</a:t>
            </a:r>
            <a:r>
              <a:rPr lang="en-GB" dirty="0" smtClean="0"/>
              <a:t> </a:t>
            </a:r>
            <a:r>
              <a:rPr lang="en-GB" dirty="0" err="1" smtClean="0"/>
              <a:t>unigolion</a:t>
            </a:r>
            <a:r>
              <a:rPr lang="en-GB" dirty="0" smtClean="0"/>
              <a:t> </a:t>
            </a:r>
            <a:r>
              <a:rPr lang="en-GB" dirty="0" err="1" smtClean="0"/>
              <a:t>i</a:t>
            </a:r>
            <a:r>
              <a:rPr lang="en-GB" dirty="0" smtClean="0"/>
              <a:t> </a:t>
            </a:r>
            <a:r>
              <a:rPr lang="en-GB" dirty="0" err="1" smtClean="0"/>
              <a:t>awtomeiddio</a:t>
            </a:r>
            <a:r>
              <a:rPr lang="en-GB" dirty="0" smtClean="0"/>
              <a:t> </a:t>
            </a:r>
            <a:r>
              <a:rPr lang="en-GB" dirty="0" err="1" smtClean="0"/>
              <a:t>neu</a:t>
            </a:r>
            <a:r>
              <a:rPr lang="en-GB" dirty="0" smtClean="0"/>
              <a:t> </a:t>
            </a:r>
            <a:r>
              <a:rPr lang="en-GB" dirty="0" err="1" smtClean="0"/>
              <a:t>reoli</a:t>
            </a:r>
            <a:r>
              <a:rPr lang="en-GB" dirty="0" smtClean="0"/>
              <a:t> </a:t>
            </a:r>
            <a:r>
              <a:rPr lang="en-GB" dirty="0" err="1" smtClean="0"/>
              <a:t>amrywiol</a:t>
            </a:r>
            <a:r>
              <a:rPr lang="en-GB" dirty="0" smtClean="0"/>
              <a:t> </a:t>
            </a:r>
            <a:r>
              <a:rPr lang="en-GB" dirty="0" err="1" smtClean="0"/>
              <a:t>eitemau</a:t>
            </a:r>
            <a:r>
              <a:rPr lang="en-GB" dirty="0" smtClean="0"/>
              <a:t> </a:t>
            </a:r>
            <a:r>
              <a:rPr lang="en-GB" dirty="0" err="1" smtClean="0"/>
              <a:t>yn</a:t>
            </a:r>
            <a:r>
              <a:rPr lang="en-GB" dirty="0" smtClean="0"/>
              <a:t> </a:t>
            </a:r>
            <a:r>
              <a:rPr lang="en-GB" dirty="0" err="1" smtClean="0"/>
              <a:t>eu</a:t>
            </a:r>
            <a:r>
              <a:rPr lang="en-GB" dirty="0" smtClean="0"/>
              <a:t> </a:t>
            </a:r>
            <a:r>
              <a:rPr lang="en-GB" dirty="0" err="1" smtClean="0"/>
              <a:t>cartref</a:t>
            </a:r>
            <a:r>
              <a:rPr lang="en-GB" dirty="0" smtClean="0"/>
              <a:t> </a:t>
            </a:r>
            <a:r>
              <a:rPr lang="en-GB" dirty="0" err="1" smtClean="0"/>
              <a:t>neu</a:t>
            </a:r>
            <a:r>
              <a:rPr lang="en-GB" dirty="0" smtClean="0"/>
              <a:t> </a:t>
            </a:r>
            <a:r>
              <a:rPr lang="en-GB" dirty="0" err="1" smtClean="0"/>
              <a:t>gynnyrch</a:t>
            </a:r>
            <a:r>
              <a:rPr lang="en-GB" dirty="0" smtClean="0"/>
              <a:t> all </a:t>
            </a:r>
            <a:r>
              <a:rPr lang="en-GB" dirty="0" err="1" smtClean="0"/>
              <a:t>gymryd</a:t>
            </a:r>
            <a:r>
              <a:rPr lang="en-GB" dirty="0" smtClean="0"/>
              <a:t> </a:t>
            </a:r>
            <a:r>
              <a:rPr lang="en-GB" dirty="0" err="1" smtClean="0"/>
              <a:t>lle</a:t>
            </a:r>
            <a:r>
              <a:rPr lang="en-GB" dirty="0" smtClean="0"/>
              <a:t> </a:t>
            </a:r>
            <a:r>
              <a:rPr lang="en-GB" dirty="0" err="1" smtClean="0"/>
              <a:t>neu</a:t>
            </a:r>
            <a:r>
              <a:rPr lang="en-GB" dirty="0" smtClean="0"/>
              <a:t> </a:t>
            </a:r>
            <a:r>
              <a:rPr lang="en-GB" dirty="0" err="1" smtClean="0"/>
              <a:t>gefnogi</a:t>
            </a:r>
            <a:r>
              <a:rPr lang="en-GB" dirty="0" smtClean="0"/>
              <a:t> </a:t>
            </a:r>
            <a:r>
              <a:rPr lang="en-GB" dirty="0" err="1" smtClean="0"/>
              <a:t>gweithgarwch</a:t>
            </a:r>
            <a:r>
              <a:rPr lang="en-GB" dirty="0" smtClean="0"/>
              <a:t> </a:t>
            </a:r>
            <a:r>
              <a:rPr lang="en-GB" dirty="0" err="1" smtClean="0"/>
              <a:t>megis</a:t>
            </a:r>
            <a:r>
              <a:rPr lang="en-GB" dirty="0" smtClean="0"/>
              <a:t> </a:t>
            </a:r>
            <a:r>
              <a:rPr lang="en-GB" dirty="0" err="1" smtClean="0"/>
              <a:t>sgerbydau</a:t>
            </a:r>
            <a:r>
              <a:rPr lang="en-GB" dirty="0" smtClean="0"/>
              <a:t> </a:t>
            </a:r>
            <a:r>
              <a:rPr lang="en-GB" dirty="0" err="1" smtClean="0"/>
              <a:t>exo</a:t>
            </a:r>
            <a:r>
              <a:rPr lang="en-GB" dirty="0" smtClean="0"/>
              <a:t>; a</a:t>
            </a:r>
          </a:p>
          <a:p>
            <a:pPr marL="171450" indent="-171450" eaLnBrk="1" hangingPunct="1">
              <a:spcBef>
                <a:spcPct val="0"/>
              </a:spcBef>
              <a:buFont typeface="Arial" panose="020B0604020202020204" pitchFamily="34" charset="0"/>
              <a:buChar char="•"/>
            </a:pPr>
            <a:endParaRPr lang="en-GB" dirty="0" smtClean="0"/>
          </a:p>
          <a:p>
            <a:pPr marL="171450" indent="-171450" eaLnBrk="1" hangingPunct="1">
              <a:spcBef>
                <a:spcPct val="0"/>
              </a:spcBef>
              <a:buFont typeface="Arial" panose="020B0604020202020204" pitchFamily="34" charset="0"/>
              <a:buChar char="•"/>
            </a:pPr>
            <a:r>
              <a:rPr lang="en-GB" dirty="0" err="1" smtClean="0"/>
              <a:t>Technoleg</a:t>
            </a:r>
            <a:r>
              <a:rPr lang="en-GB" dirty="0" smtClean="0"/>
              <a:t> </a:t>
            </a:r>
            <a:r>
              <a:rPr lang="en-GB" dirty="0" err="1" smtClean="0"/>
              <a:t>gynorthwyol</a:t>
            </a:r>
            <a:r>
              <a:rPr lang="en-GB" dirty="0" smtClean="0"/>
              <a:t> </a:t>
            </a:r>
            <a:r>
              <a:rPr lang="en-GB" dirty="0" err="1" smtClean="0"/>
              <a:t>gysylltiedig</a:t>
            </a:r>
            <a:r>
              <a:rPr lang="en-GB" dirty="0" smtClean="0"/>
              <a:t> - </a:t>
            </a:r>
            <a:r>
              <a:rPr lang="en-GB" dirty="0" err="1" smtClean="0"/>
              <a:t>yn</a:t>
            </a:r>
            <a:r>
              <a:rPr lang="en-GB" dirty="0" smtClean="0"/>
              <a:t> </a:t>
            </a:r>
            <a:r>
              <a:rPr lang="en-GB" dirty="0" err="1" smtClean="0"/>
              <a:t>cynnwys</a:t>
            </a:r>
            <a:r>
              <a:rPr lang="en-GB" dirty="0" smtClean="0"/>
              <a:t> offer a </a:t>
            </a:r>
            <a:r>
              <a:rPr lang="en-GB" dirty="0" err="1" smtClean="0"/>
              <a:t>gwasanaethau</a:t>
            </a:r>
            <a:r>
              <a:rPr lang="en-GB" dirty="0" smtClean="0"/>
              <a:t> all </a:t>
            </a:r>
            <a:r>
              <a:rPr lang="en-GB" dirty="0" err="1" smtClean="0"/>
              <a:t>gysylltu</a:t>
            </a:r>
            <a:r>
              <a:rPr lang="en-GB" dirty="0" smtClean="0"/>
              <a:t> </a:t>
            </a:r>
            <a:r>
              <a:rPr lang="en-GB" dirty="0" err="1" smtClean="0"/>
              <a:t>fel</a:t>
            </a:r>
            <a:r>
              <a:rPr lang="en-GB" dirty="0" smtClean="0"/>
              <a:t> </a:t>
            </a:r>
            <a:r>
              <a:rPr lang="en-GB" dirty="0" err="1" smtClean="0"/>
              <a:t>larymau</a:t>
            </a:r>
            <a:r>
              <a:rPr lang="en-GB" dirty="0" smtClean="0"/>
              <a:t> </a:t>
            </a:r>
            <a:r>
              <a:rPr lang="en-GB" dirty="0" err="1" smtClean="0"/>
              <a:t>cwympo</a:t>
            </a:r>
            <a:r>
              <a:rPr lang="en-GB" dirty="0" smtClean="0"/>
              <a:t>, </a:t>
            </a:r>
            <a:r>
              <a:rPr lang="en-GB" dirty="0" err="1" smtClean="0"/>
              <a:t>larymau</a:t>
            </a:r>
            <a:r>
              <a:rPr lang="en-GB" dirty="0" smtClean="0"/>
              <a:t> </a:t>
            </a:r>
            <a:r>
              <a:rPr lang="en-GB" dirty="0" err="1" smtClean="0"/>
              <a:t>epilepsi</a:t>
            </a:r>
            <a:r>
              <a:rPr lang="en-GB" dirty="0" smtClean="0"/>
              <a:t>, </a:t>
            </a:r>
            <a:r>
              <a:rPr lang="en-GB" dirty="0" err="1" smtClean="0"/>
              <a:t>peiriannu</a:t>
            </a:r>
            <a:r>
              <a:rPr lang="en-GB" dirty="0" smtClean="0"/>
              <a:t> </a:t>
            </a:r>
            <a:r>
              <a:rPr lang="en-GB" dirty="0" err="1" smtClean="0"/>
              <a:t>didoli</a:t>
            </a:r>
            <a:r>
              <a:rPr lang="en-GB" dirty="0" smtClean="0"/>
              <a:t> </a:t>
            </a:r>
            <a:r>
              <a:rPr lang="en-GB" dirty="0" err="1" smtClean="0"/>
              <a:t>meddyginiaethau</a:t>
            </a:r>
            <a:r>
              <a:rPr lang="en-GB" dirty="0" smtClean="0"/>
              <a:t> a </a:t>
            </a:r>
            <a:r>
              <a:rPr lang="en-GB" dirty="0" err="1" smtClean="0"/>
              <a:t>chymwysiadau</a:t>
            </a:r>
            <a:r>
              <a:rPr lang="en-GB" dirty="0" smtClean="0"/>
              <a:t> </a:t>
            </a:r>
            <a:r>
              <a:rPr lang="en-GB" dirty="0" err="1" smtClean="0"/>
              <a:t>gofal</a:t>
            </a:r>
            <a:r>
              <a:rPr lang="en-GB" dirty="0" smtClean="0"/>
              <a:t> a </a:t>
            </a:r>
            <a:r>
              <a:rPr lang="en-GB" dirty="0" err="1" smtClean="0"/>
              <a:t>theleofal</a:t>
            </a:r>
            <a:r>
              <a:rPr lang="en-GB" dirty="0" smtClean="0"/>
              <a:t> </a:t>
            </a:r>
            <a:r>
              <a:rPr lang="en-GB" dirty="0" err="1" smtClean="0"/>
              <a:t>sy’n</a:t>
            </a:r>
            <a:r>
              <a:rPr lang="en-GB" dirty="0" smtClean="0"/>
              <a:t> </a:t>
            </a:r>
            <a:r>
              <a:rPr lang="en-GB" dirty="0" err="1" smtClean="0"/>
              <a:t>galluogi</a:t>
            </a:r>
            <a:r>
              <a:rPr lang="en-GB" dirty="0" smtClean="0"/>
              <a:t> </a:t>
            </a:r>
            <a:r>
              <a:rPr lang="en-GB" dirty="0" err="1" smtClean="0"/>
              <a:t>cefnogaeth</a:t>
            </a:r>
            <a:r>
              <a:rPr lang="en-GB" dirty="0" smtClean="0"/>
              <a:t> o bell pan </a:t>
            </a:r>
            <a:r>
              <a:rPr lang="en-GB" dirty="0" err="1" smtClean="0"/>
              <a:t>fo’i</a:t>
            </a:r>
            <a:r>
              <a:rPr lang="en-GB" dirty="0" smtClean="0"/>
              <a:t> </a:t>
            </a:r>
            <a:r>
              <a:rPr lang="en-GB" dirty="0" err="1" smtClean="0"/>
              <a:t>angen</a:t>
            </a:r>
            <a:r>
              <a:rPr lang="en-GB" dirty="0" smtClean="0"/>
              <a:t>.</a:t>
            </a:r>
          </a:p>
          <a:p>
            <a:pPr eaLnBrk="1" hangingPunct="1">
              <a:spcBef>
                <a:spcPct val="0"/>
              </a:spcBef>
            </a:pPr>
            <a:endParaRPr lang="en-GB" dirty="0" smtClean="0"/>
          </a:p>
          <a:p>
            <a:pPr eaLnBrk="1" hangingPunct="1">
              <a:spcBef>
                <a:spcPct val="0"/>
              </a:spcBef>
            </a:pPr>
            <a:r>
              <a:rPr lang="en-GB" dirty="0" err="1" smtClean="0"/>
              <a:t>Gellir</a:t>
            </a:r>
            <a:r>
              <a:rPr lang="en-GB" dirty="0" smtClean="0"/>
              <a:t> </a:t>
            </a:r>
            <a:r>
              <a:rPr lang="en-GB" dirty="0" err="1" smtClean="0"/>
              <a:t>rhannu’r</a:t>
            </a:r>
            <a:r>
              <a:rPr lang="en-GB" dirty="0" smtClean="0"/>
              <a:t> </a:t>
            </a:r>
            <a:r>
              <a:rPr lang="en-GB" dirty="0" err="1" smtClean="0"/>
              <a:t>pedwar</a:t>
            </a:r>
            <a:r>
              <a:rPr lang="en-GB" dirty="0" smtClean="0"/>
              <a:t> </a:t>
            </a:r>
            <a:r>
              <a:rPr lang="en-GB" dirty="0" err="1" smtClean="0"/>
              <a:t>grŵp</a:t>
            </a:r>
            <a:r>
              <a:rPr lang="en-GB" dirty="0" smtClean="0"/>
              <a:t> </a:t>
            </a:r>
            <a:r>
              <a:rPr lang="en-GB" dirty="0" err="1" smtClean="0"/>
              <a:t>gyda</a:t>
            </a:r>
            <a:r>
              <a:rPr lang="en-GB" dirty="0" smtClean="0"/>
              <a:t> </a:t>
            </a:r>
            <a:r>
              <a:rPr lang="en-GB" dirty="0" err="1" smtClean="0"/>
              <a:t>llinell</a:t>
            </a:r>
            <a:r>
              <a:rPr lang="en-GB" dirty="0" smtClean="0"/>
              <a:t> </a:t>
            </a:r>
            <a:r>
              <a:rPr lang="en-GB" dirty="0" err="1" smtClean="0"/>
              <a:t>lorweddol</a:t>
            </a:r>
            <a:r>
              <a:rPr lang="en-GB" dirty="0" smtClean="0"/>
              <a:t> </a:t>
            </a:r>
            <a:r>
              <a:rPr lang="en-GB" dirty="0" err="1" smtClean="0"/>
              <a:t>gyda</a:t>
            </a:r>
            <a:r>
              <a:rPr lang="en-GB" dirty="0" smtClean="0"/>
              <a:t> </a:t>
            </a:r>
            <a:r>
              <a:rPr lang="en-GB" dirty="0" err="1" smtClean="0"/>
              <a:t>dyfeisiadau</a:t>
            </a:r>
            <a:r>
              <a:rPr lang="en-GB" dirty="0" smtClean="0"/>
              <a:t> </a:t>
            </a:r>
            <a:r>
              <a:rPr lang="en-GB" dirty="0" err="1" smtClean="0"/>
              <a:t>mecanyddol</a:t>
            </a:r>
            <a:r>
              <a:rPr lang="en-GB" dirty="0" smtClean="0"/>
              <a:t> </a:t>
            </a:r>
            <a:r>
              <a:rPr lang="en-GB" dirty="0" err="1" smtClean="0"/>
              <a:t>uwch</a:t>
            </a:r>
            <a:r>
              <a:rPr lang="en-GB" dirty="0" smtClean="0"/>
              <a:t> ben y </a:t>
            </a:r>
            <a:r>
              <a:rPr lang="en-GB" dirty="0" err="1" smtClean="0"/>
              <a:t>llinell</a:t>
            </a:r>
            <a:r>
              <a:rPr lang="en-GB" dirty="0" smtClean="0"/>
              <a:t> a </a:t>
            </a:r>
            <a:r>
              <a:rPr lang="en-GB" dirty="0" err="1" smtClean="0"/>
              <a:t>dyfeisiadau</a:t>
            </a:r>
            <a:r>
              <a:rPr lang="en-GB" dirty="0" smtClean="0"/>
              <a:t> </a:t>
            </a:r>
            <a:r>
              <a:rPr lang="en-GB" dirty="0" err="1" smtClean="0"/>
              <a:t>electronig</a:t>
            </a:r>
            <a:r>
              <a:rPr lang="en-GB" dirty="0" smtClean="0"/>
              <a:t> </a:t>
            </a:r>
            <a:r>
              <a:rPr lang="en-GB" dirty="0" err="1" smtClean="0"/>
              <a:t>clyfar</a:t>
            </a:r>
            <a:r>
              <a:rPr lang="en-GB" dirty="0" smtClean="0"/>
              <a:t> </a:t>
            </a:r>
            <a:r>
              <a:rPr lang="en-GB" dirty="0" err="1" smtClean="0"/>
              <a:t>oddi</a:t>
            </a:r>
            <a:r>
              <a:rPr lang="en-GB" dirty="0" smtClean="0"/>
              <a:t> </a:t>
            </a:r>
            <a:r>
              <a:rPr lang="en-GB" dirty="0" err="1" smtClean="0"/>
              <a:t>tano</a:t>
            </a:r>
            <a:r>
              <a:rPr lang="en-GB" dirty="0" smtClean="0"/>
              <a:t>. </a:t>
            </a:r>
            <a:r>
              <a:rPr lang="en-GB" dirty="0" err="1" smtClean="0"/>
              <a:t>Gellir</a:t>
            </a:r>
            <a:r>
              <a:rPr lang="en-GB" dirty="0" smtClean="0"/>
              <a:t> </a:t>
            </a:r>
            <a:r>
              <a:rPr lang="en-GB" dirty="0" err="1" smtClean="0"/>
              <a:t>hefyd</a:t>
            </a:r>
            <a:r>
              <a:rPr lang="en-GB" dirty="0" smtClean="0"/>
              <a:t> </a:t>
            </a:r>
            <a:r>
              <a:rPr lang="en-GB" dirty="0" err="1" smtClean="0"/>
              <a:t>rhannu’r</a:t>
            </a:r>
            <a:r>
              <a:rPr lang="en-GB" dirty="0" smtClean="0"/>
              <a:t> </a:t>
            </a:r>
            <a:r>
              <a:rPr lang="en-GB" dirty="0" err="1" smtClean="0"/>
              <a:t>pedwar</a:t>
            </a:r>
            <a:r>
              <a:rPr lang="en-GB" dirty="0" smtClean="0"/>
              <a:t> </a:t>
            </a:r>
            <a:r>
              <a:rPr lang="en-GB" dirty="0" err="1" smtClean="0"/>
              <a:t>cwadrant</a:t>
            </a:r>
            <a:r>
              <a:rPr lang="en-GB" dirty="0" smtClean="0"/>
              <a:t> </a:t>
            </a:r>
            <a:r>
              <a:rPr lang="en-GB" dirty="0" err="1" smtClean="0"/>
              <a:t>gyda</a:t>
            </a:r>
            <a:r>
              <a:rPr lang="en-GB" dirty="0" smtClean="0"/>
              <a:t> </a:t>
            </a:r>
            <a:r>
              <a:rPr lang="en-GB" dirty="0" err="1" smtClean="0"/>
              <a:t>llinell</a:t>
            </a:r>
            <a:r>
              <a:rPr lang="en-GB" dirty="0" smtClean="0"/>
              <a:t> </a:t>
            </a:r>
            <a:r>
              <a:rPr lang="en-GB" dirty="0" err="1" smtClean="0"/>
              <a:t>fertigol</a:t>
            </a:r>
            <a:r>
              <a:rPr lang="en-GB" dirty="0" smtClean="0"/>
              <a:t>. </a:t>
            </a:r>
            <a:r>
              <a:rPr lang="en-GB" dirty="0" err="1" smtClean="0"/>
              <a:t>Ar</a:t>
            </a:r>
            <a:r>
              <a:rPr lang="en-GB" dirty="0" smtClean="0"/>
              <a:t> y </a:t>
            </a:r>
            <a:r>
              <a:rPr lang="en-GB" dirty="0" err="1" smtClean="0"/>
              <a:t>chwith</a:t>
            </a:r>
            <a:r>
              <a:rPr lang="en-GB" dirty="0" smtClean="0"/>
              <a:t> </a:t>
            </a:r>
            <a:r>
              <a:rPr lang="en-GB" dirty="0" err="1" smtClean="0"/>
              <a:t>o’r</a:t>
            </a:r>
            <a:r>
              <a:rPr lang="en-GB" dirty="0" smtClean="0"/>
              <a:t> </a:t>
            </a:r>
            <a:r>
              <a:rPr lang="en-GB" dirty="0" err="1" smtClean="0"/>
              <a:t>llinell</a:t>
            </a:r>
            <a:r>
              <a:rPr lang="en-GB" dirty="0" smtClean="0"/>
              <a:t> </a:t>
            </a:r>
            <a:r>
              <a:rPr lang="en-GB" dirty="0" err="1" smtClean="0"/>
              <a:t>ceir</a:t>
            </a:r>
            <a:r>
              <a:rPr lang="en-GB" dirty="0" smtClean="0"/>
              <a:t> </a:t>
            </a:r>
            <a:r>
              <a:rPr lang="en-GB" dirty="0" err="1" smtClean="0"/>
              <a:t>systemau</a:t>
            </a:r>
            <a:r>
              <a:rPr lang="en-GB" dirty="0" smtClean="0"/>
              <a:t> </a:t>
            </a:r>
            <a:r>
              <a:rPr lang="en-GB" dirty="0" err="1" smtClean="0"/>
              <a:t>drud</a:t>
            </a:r>
            <a:r>
              <a:rPr lang="en-GB" dirty="0" smtClean="0"/>
              <a:t> a </a:t>
            </a:r>
            <a:r>
              <a:rPr lang="en-GB" dirty="0" err="1" smtClean="0"/>
              <a:t>chymhleth</a:t>
            </a:r>
            <a:r>
              <a:rPr lang="en-GB" dirty="0" smtClean="0"/>
              <a:t> all </a:t>
            </a:r>
            <a:r>
              <a:rPr lang="en-GB" dirty="0" err="1" smtClean="0"/>
              <a:t>gymryd</a:t>
            </a:r>
            <a:r>
              <a:rPr lang="en-GB" dirty="0" smtClean="0"/>
              <a:t> </a:t>
            </a:r>
            <a:r>
              <a:rPr lang="en-GB" dirty="0" err="1" smtClean="0"/>
              <a:t>amser</a:t>
            </a:r>
            <a:r>
              <a:rPr lang="en-GB" dirty="0" smtClean="0"/>
              <a:t> </a:t>
            </a:r>
            <a:r>
              <a:rPr lang="en-GB" dirty="0" err="1" smtClean="0"/>
              <a:t>i’w</a:t>
            </a:r>
            <a:r>
              <a:rPr lang="en-GB" dirty="0" smtClean="0"/>
              <a:t> </a:t>
            </a:r>
            <a:r>
              <a:rPr lang="en-GB" dirty="0" err="1" smtClean="0"/>
              <a:t>cynllunio</a:t>
            </a:r>
            <a:r>
              <a:rPr lang="en-GB" dirty="0" smtClean="0"/>
              <a:t> </a:t>
            </a:r>
            <a:r>
              <a:rPr lang="en-GB" dirty="0" err="1" smtClean="0"/>
              <a:t>a’i</a:t>
            </a:r>
            <a:r>
              <a:rPr lang="en-GB" dirty="0" smtClean="0"/>
              <a:t> </a:t>
            </a:r>
            <a:r>
              <a:rPr lang="en-GB" dirty="0" err="1" smtClean="0"/>
              <a:t>gosod</a:t>
            </a:r>
            <a:r>
              <a:rPr lang="en-GB" dirty="0" smtClean="0"/>
              <a:t> </a:t>
            </a:r>
            <a:r>
              <a:rPr lang="en-GB" dirty="0" err="1" smtClean="0"/>
              <a:t>tra</a:t>
            </a:r>
            <a:r>
              <a:rPr lang="en-GB" dirty="0" smtClean="0"/>
              <a:t> bod </a:t>
            </a:r>
            <a:r>
              <a:rPr lang="en-GB" dirty="0" err="1" smtClean="0"/>
              <a:t>dyfeisiadau</a:t>
            </a:r>
            <a:r>
              <a:rPr lang="en-GB" dirty="0" smtClean="0"/>
              <a:t> </a:t>
            </a:r>
            <a:r>
              <a:rPr lang="en-GB" dirty="0" err="1" smtClean="0"/>
              <a:t>llai</a:t>
            </a:r>
            <a:r>
              <a:rPr lang="en-GB" dirty="0" smtClean="0"/>
              <a:t> y </a:t>
            </a:r>
            <a:r>
              <a:rPr lang="en-GB" dirty="0" err="1" smtClean="0"/>
              <a:t>gellir</a:t>
            </a:r>
            <a:r>
              <a:rPr lang="en-GB" dirty="0" smtClean="0"/>
              <a:t> </a:t>
            </a:r>
            <a:r>
              <a:rPr lang="en-GB" dirty="0" err="1" smtClean="0"/>
              <a:t>ei</a:t>
            </a:r>
            <a:r>
              <a:rPr lang="en-GB" dirty="0" smtClean="0"/>
              <a:t> </a:t>
            </a:r>
            <a:r>
              <a:rPr lang="en-GB" dirty="0" err="1" smtClean="0"/>
              <a:t>gael</a:t>
            </a:r>
            <a:r>
              <a:rPr lang="en-GB" dirty="0" smtClean="0"/>
              <a:t> </a:t>
            </a:r>
            <a:r>
              <a:rPr lang="en-GB" dirty="0" err="1" smtClean="0"/>
              <a:t>yn</a:t>
            </a:r>
            <a:r>
              <a:rPr lang="en-GB" dirty="0" smtClean="0"/>
              <a:t> </a:t>
            </a:r>
            <a:r>
              <a:rPr lang="en-GB" dirty="0" err="1" smtClean="0"/>
              <a:t>gyflym</a:t>
            </a:r>
            <a:r>
              <a:rPr lang="en-GB" dirty="0" smtClean="0"/>
              <a:t> </a:t>
            </a:r>
            <a:r>
              <a:rPr lang="en-GB" dirty="0" err="1" smtClean="0"/>
              <a:t>ar</a:t>
            </a:r>
            <a:r>
              <a:rPr lang="en-GB" dirty="0" smtClean="0"/>
              <a:t> y </a:t>
            </a:r>
            <a:r>
              <a:rPr lang="en-GB" dirty="0" err="1" smtClean="0"/>
              <a:t>dde</a:t>
            </a:r>
            <a:r>
              <a:rPr lang="en-GB" dirty="0" smtClean="0"/>
              <a:t>.</a:t>
            </a:r>
          </a:p>
          <a:p>
            <a:pPr eaLnBrk="1" hangingPunct="1">
              <a:spcBef>
                <a:spcPct val="0"/>
              </a:spcBef>
            </a:pPr>
            <a:endParaRPr lang="en-GB" dirty="0" smtClean="0"/>
          </a:p>
          <a:p>
            <a:pPr eaLnBrk="1" hangingPunct="1">
              <a:spcBef>
                <a:spcPct val="0"/>
              </a:spcBef>
            </a:pPr>
            <a:r>
              <a:rPr lang="en-GB" dirty="0" err="1" smtClean="0"/>
              <a:t>Yn</a:t>
            </a:r>
            <a:r>
              <a:rPr lang="en-GB" dirty="0" smtClean="0"/>
              <a:t> </a:t>
            </a:r>
            <a:r>
              <a:rPr lang="en-GB" dirty="0" err="1" smtClean="0"/>
              <a:t>amlwg</a:t>
            </a:r>
            <a:r>
              <a:rPr lang="en-GB" dirty="0" smtClean="0"/>
              <a:t> </a:t>
            </a:r>
            <a:r>
              <a:rPr lang="en-GB" dirty="0" err="1" smtClean="0"/>
              <a:t>os</a:t>
            </a:r>
            <a:r>
              <a:rPr lang="en-GB" dirty="0" smtClean="0"/>
              <a:t> </a:t>
            </a:r>
            <a:r>
              <a:rPr lang="en-GB" dirty="0" err="1" smtClean="0"/>
              <a:t>oes</a:t>
            </a:r>
            <a:r>
              <a:rPr lang="en-GB" dirty="0" smtClean="0"/>
              <a:t> </a:t>
            </a:r>
            <a:r>
              <a:rPr lang="en-GB" dirty="0" err="1" smtClean="0"/>
              <a:t>rhywun</a:t>
            </a:r>
            <a:r>
              <a:rPr lang="en-GB" dirty="0" smtClean="0"/>
              <a:t> </a:t>
            </a:r>
            <a:r>
              <a:rPr lang="en-GB" dirty="0" err="1" smtClean="0"/>
              <a:t>yn</a:t>
            </a:r>
            <a:r>
              <a:rPr lang="en-GB" dirty="0" smtClean="0"/>
              <a:t> </a:t>
            </a:r>
            <a:r>
              <a:rPr lang="en-GB" dirty="0" err="1" smtClean="0"/>
              <a:t>yr</a:t>
            </a:r>
            <a:r>
              <a:rPr lang="en-GB" dirty="0" smtClean="0"/>
              <a:t> </a:t>
            </a:r>
            <a:r>
              <a:rPr lang="en-GB" dirty="0" err="1" smtClean="0"/>
              <a:t>ysbyty’n</a:t>
            </a:r>
            <a:r>
              <a:rPr lang="en-GB" dirty="0" smtClean="0"/>
              <a:t> </a:t>
            </a:r>
            <a:r>
              <a:rPr lang="en-GB" dirty="0" err="1" smtClean="0"/>
              <a:t>aros</a:t>
            </a:r>
            <a:r>
              <a:rPr lang="en-GB" dirty="0" smtClean="0"/>
              <a:t> am offer a </a:t>
            </a:r>
            <a:r>
              <a:rPr lang="en-GB" dirty="0" err="1" smtClean="0"/>
              <a:t>gwasanaeth</a:t>
            </a:r>
            <a:r>
              <a:rPr lang="en-GB" dirty="0" smtClean="0"/>
              <a:t> </a:t>
            </a:r>
            <a:r>
              <a:rPr lang="en-GB" dirty="0" err="1" smtClean="0"/>
              <a:t>i</a:t>
            </a:r>
            <a:r>
              <a:rPr lang="en-GB" dirty="0" smtClean="0"/>
              <a:t> </a:t>
            </a:r>
            <a:r>
              <a:rPr lang="en-GB" dirty="0" err="1" smtClean="0"/>
              <a:t>gwrdd</a:t>
            </a:r>
            <a:r>
              <a:rPr lang="en-GB" dirty="0" smtClean="0"/>
              <a:t> </a:t>
            </a:r>
            <a:r>
              <a:rPr lang="en-GB" dirty="0" err="1" smtClean="0"/>
              <a:t>â’i</a:t>
            </a:r>
            <a:r>
              <a:rPr lang="en-GB" dirty="0" smtClean="0"/>
              <a:t> </a:t>
            </a:r>
            <a:r>
              <a:rPr lang="en-GB" dirty="0" err="1" smtClean="0"/>
              <a:t>hanghenion</a:t>
            </a:r>
            <a:r>
              <a:rPr lang="en-GB" dirty="0" smtClean="0"/>
              <a:t>, </a:t>
            </a:r>
            <a:r>
              <a:rPr lang="en-GB" dirty="0" err="1" smtClean="0"/>
              <a:t>gellir</a:t>
            </a:r>
            <a:r>
              <a:rPr lang="en-GB" dirty="0" smtClean="0"/>
              <a:t> </a:t>
            </a:r>
            <a:r>
              <a:rPr lang="en-GB" dirty="0" err="1" smtClean="0"/>
              <a:t>darparu</a:t>
            </a:r>
            <a:r>
              <a:rPr lang="en-GB" dirty="0" smtClean="0"/>
              <a:t> </a:t>
            </a:r>
            <a:r>
              <a:rPr lang="en-GB" dirty="0" err="1" smtClean="0"/>
              <a:t>eitemau</a:t>
            </a:r>
            <a:r>
              <a:rPr lang="en-GB" dirty="0" smtClean="0"/>
              <a:t> o </a:t>
            </a:r>
            <a:r>
              <a:rPr lang="en-GB" dirty="0" err="1" smtClean="0"/>
              <a:t>ochr</a:t>
            </a:r>
            <a:r>
              <a:rPr lang="en-GB" dirty="0" smtClean="0"/>
              <a:t> </a:t>
            </a:r>
            <a:r>
              <a:rPr lang="en-GB" dirty="0" err="1" smtClean="0"/>
              <a:t>dde’r</a:t>
            </a:r>
            <a:r>
              <a:rPr lang="en-GB" dirty="0" smtClean="0"/>
              <a:t> </a:t>
            </a:r>
            <a:r>
              <a:rPr lang="en-GB" dirty="0" err="1" smtClean="0"/>
              <a:t>cwadrant</a:t>
            </a:r>
            <a:r>
              <a:rPr lang="en-GB" dirty="0" smtClean="0"/>
              <a:t> o </a:t>
            </a:r>
            <a:r>
              <a:rPr lang="en-GB" dirty="0" err="1" smtClean="0"/>
              <a:t>fewn</a:t>
            </a:r>
            <a:r>
              <a:rPr lang="en-GB" dirty="0" smtClean="0"/>
              <a:t> </a:t>
            </a:r>
            <a:r>
              <a:rPr lang="en-GB" dirty="0" err="1" smtClean="0"/>
              <a:t>ychydig</a:t>
            </a:r>
            <a:r>
              <a:rPr lang="en-GB" dirty="0" smtClean="0"/>
              <a:t> </a:t>
            </a:r>
            <a:r>
              <a:rPr lang="en-GB" dirty="0" err="1" smtClean="0"/>
              <a:t>oriau</a:t>
            </a:r>
            <a:r>
              <a:rPr lang="en-GB" dirty="0" smtClean="0"/>
              <a:t>, </a:t>
            </a:r>
            <a:r>
              <a:rPr lang="en-GB" dirty="0" err="1" smtClean="0"/>
              <a:t>er</a:t>
            </a:r>
            <a:r>
              <a:rPr lang="en-GB" dirty="0" smtClean="0"/>
              <a:t> </a:t>
            </a:r>
            <a:r>
              <a:rPr lang="en-GB" dirty="0" err="1" smtClean="0"/>
              <a:t>mwyn</a:t>
            </a:r>
            <a:r>
              <a:rPr lang="en-GB" dirty="0" smtClean="0"/>
              <a:t> </a:t>
            </a:r>
            <a:r>
              <a:rPr lang="en-GB" dirty="0" err="1" smtClean="0"/>
              <a:t>galluogi’r</a:t>
            </a:r>
            <a:r>
              <a:rPr lang="en-GB" dirty="0" smtClean="0"/>
              <a:t> </a:t>
            </a:r>
            <a:r>
              <a:rPr lang="en-GB" dirty="0" err="1" smtClean="0"/>
              <a:t>unigolyn</a:t>
            </a:r>
            <a:r>
              <a:rPr lang="en-GB" dirty="0" smtClean="0"/>
              <a:t> </a:t>
            </a:r>
            <a:r>
              <a:rPr lang="en-GB" dirty="0" err="1" smtClean="0"/>
              <a:t>i</a:t>
            </a:r>
            <a:r>
              <a:rPr lang="en-GB" dirty="0" smtClean="0"/>
              <a:t> </a:t>
            </a:r>
            <a:r>
              <a:rPr lang="en-GB" dirty="0" err="1" smtClean="0"/>
              <a:t>fynd</a:t>
            </a:r>
            <a:r>
              <a:rPr lang="en-GB" dirty="0" smtClean="0"/>
              <a:t> </a:t>
            </a:r>
            <a:r>
              <a:rPr lang="en-GB" dirty="0" err="1" smtClean="0"/>
              <a:t>adref</a:t>
            </a:r>
            <a:r>
              <a:rPr lang="en-GB" dirty="0" smtClean="0"/>
              <a:t> </a:t>
            </a:r>
            <a:r>
              <a:rPr lang="en-GB" dirty="0" err="1" smtClean="0"/>
              <a:t>cyn</a:t>
            </a:r>
            <a:r>
              <a:rPr lang="en-GB" dirty="0" smtClean="0"/>
              <a:t> </a:t>
            </a:r>
            <a:r>
              <a:rPr lang="en-GB" dirty="0" err="1" smtClean="0"/>
              <a:t>gynted</a:t>
            </a:r>
            <a:r>
              <a:rPr lang="en-GB" dirty="0" smtClean="0"/>
              <a:t> a </a:t>
            </a:r>
            <a:r>
              <a:rPr lang="en-GB" dirty="0" err="1" smtClean="0"/>
              <a:t>bo</a:t>
            </a:r>
            <a:r>
              <a:rPr lang="en-GB" dirty="0" smtClean="0"/>
              <a:t> </a:t>
            </a:r>
            <a:r>
              <a:rPr lang="en-GB" dirty="0" err="1" smtClean="0"/>
              <a:t>modd</a:t>
            </a:r>
            <a:r>
              <a:rPr lang="en-GB" dirty="0" smtClean="0"/>
              <a:t>. </a:t>
            </a:r>
            <a:r>
              <a:rPr lang="en-GB" dirty="0" err="1" smtClean="0"/>
              <a:t>Ond</a:t>
            </a:r>
            <a:r>
              <a:rPr lang="en-GB" dirty="0" smtClean="0"/>
              <a:t> </a:t>
            </a:r>
            <a:r>
              <a:rPr lang="en-GB" dirty="0" err="1" smtClean="0"/>
              <a:t>mae</a:t>
            </a:r>
            <a:r>
              <a:rPr lang="en-GB" dirty="0" smtClean="0"/>
              <a:t> </a:t>
            </a:r>
            <a:r>
              <a:rPr lang="en-GB" dirty="0" err="1" smtClean="0"/>
              <a:t>gan</a:t>
            </a:r>
            <a:r>
              <a:rPr lang="en-GB" dirty="0" smtClean="0"/>
              <a:t> y </a:t>
            </a:r>
            <a:r>
              <a:rPr lang="en-GB" dirty="0" err="1" smtClean="0"/>
              <a:t>dechnoleg</a:t>
            </a:r>
            <a:r>
              <a:rPr lang="en-GB" dirty="0" smtClean="0"/>
              <a:t> </a:t>
            </a:r>
            <a:r>
              <a:rPr lang="en-GB" dirty="0" err="1" smtClean="0"/>
              <a:t>gysylltiedig</a:t>
            </a:r>
            <a:r>
              <a:rPr lang="en-GB" dirty="0" smtClean="0"/>
              <a:t> </a:t>
            </a:r>
            <a:r>
              <a:rPr lang="en-GB" dirty="0" err="1" smtClean="0"/>
              <a:t>sydd</a:t>
            </a:r>
            <a:r>
              <a:rPr lang="en-GB" dirty="0" smtClean="0"/>
              <a:t> </a:t>
            </a:r>
            <a:r>
              <a:rPr lang="en-GB" dirty="0" err="1" smtClean="0"/>
              <a:t>wedi</a:t>
            </a:r>
            <a:r>
              <a:rPr lang="en-GB" dirty="0" smtClean="0"/>
              <a:t> </a:t>
            </a:r>
            <a:r>
              <a:rPr lang="en-GB" dirty="0" err="1" smtClean="0"/>
              <a:t>datblygu</a:t>
            </a:r>
            <a:r>
              <a:rPr lang="en-GB" dirty="0" smtClean="0"/>
              <a:t> </a:t>
            </a:r>
            <a:r>
              <a:rPr lang="en-GB" dirty="0" err="1" smtClean="0"/>
              <a:t>dros</a:t>
            </a:r>
            <a:r>
              <a:rPr lang="en-GB" dirty="0" smtClean="0"/>
              <a:t> y </a:t>
            </a:r>
            <a:r>
              <a:rPr lang="en-GB" dirty="0" err="1" smtClean="0"/>
              <a:t>blynyddoedd</a:t>
            </a:r>
            <a:r>
              <a:rPr lang="en-GB" dirty="0" smtClean="0"/>
              <a:t> </a:t>
            </a:r>
            <a:r>
              <a:rPr lang="en-GB" dirty="0" err="1" smtClean="0"/>
              <a:t>diwethaf</a:t>
            </a:r>
            <a:r>
              <a:rPr lang="en-GB" dirty="0" smtClean="0"/>
              <a:t> </a:t>
            </a:r>
            <a:r>
              <a:rPr lang="en-GB" dirty="0" err="1" smtClean="0"/>
              <a:t>botensial</a:t>
            </a:r>
            <a:r>
              <a:rPr lang="en-GB" dirty="0" smtClean="0"/>
              <a:t> </a:t>
            </a:r>
            <a:r>
              <a:rPr lang="en-GB" dirty="0" err="1" smtClean="0"/>
              <a:t>i</a:t>
            </a:r>
            <a:r>
              <a:rPr lang="en-GB" dirty="0" smtClean="0"/>
              <a:t> </a:t>
            </a:r>
            <a:r>
              <a:rPr lang="en-GB" dirty="0" err="1" smtClean="0"/>
              <a:t>drawsnewid</a:t>
            </a:r>
            <a:r>
              <a:rPr lang="en-GB" dirty="0" smtClean="0"/>
              <a:t> y </a:t>
            </a:r>
            <a:r>
              <a:rPr lang="en-GB" dirty="0" err="1" smtClean="0"/>
              <a:t>ffordd</a:t>
            </a:r>
            <a:r>
              <a:rPr lang="en-GB" dirty="0" smtClean="0"/>
              <a:t> </a:t>
            </a:r>
            <a:r>
              <a:rPr lang="en-GB" dirty="0" err="1" smtClean="0"/>
              <a:t>caiff</a:t>
            </a:r>
            <a:r>
              <a:rPr lang="en-GB" dirty="0" smtClean="0"/>
              <a:t> </a:t>
            </a:r>
            <a:r>
              <a:rPr lang="en-GB" dirty="0" err="1" smtClean="0"/>
              <a:t>pobl</a:t>
            </a:r>
            <a:r>
              <a:rPr lang="en-GB" dirty="0" smtClean="0"/>
              <a:t> </a:t>
            </a:r>
            <a:r>
              <a:rPr lang="en-GB" dirty="0" err="1" smtClean="0"/>
              <a:t>eu</a:t>
            </a:r>
            <a:r>
              <a:rPr lang="en-GB" dirty="0" smtClean="0"/>
              <a:t> </a:t>
            </a:r>
            <a:r>
              <a:rPr lang="en-GB" dirty="0" err="1" smtClean="0"/>
              <a:t>cefnogi</a:t>
            </a:r>
            <a:r>
              <a:rPr lang="en-GB" dirty="0" smtClean="0"/>
              <a:t>. </a:t>
            </a:r>
            <a:r>
              <a:rPr lang="en-GB" dirty="0" err="1" smtClean="0"/>
              <a:t>Mae’r</a:t>
            </a:r>
            <a:r>
              <a:rPr lang="en-GB" dirty="0" smtClean="0"/>
              <a:t> </a:t>
            </a:r>
            <a:r>
              <a:rPr lang="en-GB" dirty="0" err="1" smtClean="0"/>
              <a:t>dechnoleg</a:t>
            </a:r>
            <a:r>
              <a:rPr lang="en-GB" dirty="0" smtClean="0"/>
              <a:t> </a:t>
            </a:r>
            <a:r>
              <a:rPr lang="en-GB" dirty="0" err="1" smtClean="0"/>
              <a:t>wedi</a:t>
            </a:r>
            <a:r>
              <a:rPr lang="en-GB" dirty="0" smtClean="0"/>
              <a:t> </a:t>
            </a:r>
            <a:r>
              <a:rPr lang="en-GB" dirty="0" err="1" smtClean="0"/>
              <a:t>elwa</a:t>
            </a:r>
            <a:r>
              <a:rPr lang="en-GB" dirty="0" smtClean="0"/>
              <a:t> o </a:t>
            </a:r>
            <a:r>
              <a:rPr lang="en-GB" dirty="0" err="1" smtClean="0"/>
              <a:t>ddatblygiadau</a:t>
            </a:r>
            <a:r>
              <a:rPr lang="en-GB" dirty="0" smtClean="0"/>
              <a:t> </a:t>
            </a:r>
            <a:r>
              <a:rPr lang="en-GB" dirty="0" err="1" smtClean="0"/>
              <a:t>mewn</a:t>
            </a:r>
            <a:r>
              <a:rPr lang="en-GB" dirty="0" smtClean="0"/>
              <a:t> </a:t>
            </a:r>
            <a:r>
              <a:rPr lang="en-GB" dirty="0" err="1" smtClean="0"/>
              <a:t>cynllunio</a:t>
            </a:r>
            <a:r>
              <a:rPr lang="en-GB" dirty="0" smtClean="0"/>
              <a:t> </a:t>
            </a:r>
            <a:r>
              <a:rPr lang="en-GB" dirty="0" err="1" smtClean="0"/>
              <a:t>electronig</a:t>
            </a:r>
            <a:r>
              <a:rPr lang="en-GB" dirty="0" smtClean="0"/>
              <a:t>, </a:t>
            </a:r>
            <a:r>
              <a:rPr lang="en-GB" dirty="0" err="1" smtClean="0"/>
              <a:t>gwybodaeth</a:t>
            </a:r>
            <a:r>
              <a:rPr lang="en-GB" dirty="0" smtClean="0"/>
              <a:t> </a:t>
            </a:r>
            <a:r>
              <a:rPr lang="en-GB" dirty="0" err="1" smtClean="0"/>
              <a:t>leol</a:t>
            </a:r>
            <a:r>
              <a:rPr lang="en-GB" dirty="0" smtClean="0"/>
              <a:t>, a </a:t>
            </a:r>
            <a:r>
              <a:rPr lang="en-GB" dirty="0" err="1" smtClean="0"/>
              <a:t>thechnegau</a:t>
            </a:r>
            <a:r>
              <a:rPr lang="en-GB" dirty="0" smtClean="0"/>
              <a:t> </a:t>
            </a:r>
            <a:r>
              <a:rPr lang="en-GB" dirty="0" err="1" smtClean="0"/>
              <a:t>telegyfathrebu</a:t>
            </a:r>
            <a:r>
              <a:rPr lang="en-GB" dirty="0" smtClean="0"/>
              <a:t> a </a:t>
            </a:r>
            <a:r>
              <a:rPr lang="en-GB" dirty="0" err="1" smtClean="0"/>
              <a:t>diwifr</a:t>
            </a:r>
            <a:r>
              <a:rPr lang="en-GB" dirty="0" smtClean="0"/>
              <a:t>.</a:t>
            </a:r>
          </a:p>
          <a:p>
            <a:pPr eaLnBrk="1" hangingPunct="1">
              <a:spcBef>
                <a:spcPct val="0"/>
              </a:spcBef>
            </a:pPr>
            <a:endParaRPr lang="en-GB" dirty="0" smtClean="0"/>
          </a:p>
          <a:p>
            <a:pPr eaLnBrk="1" hangingPunct="1">
              <a:spcBef>
                <a:spcPct val="0"/>
              </a:spcBef>
            </a:pPr>
            <a:r>
              <a:rPr lang="en-GB" dirty="0" err="1" smtClean="0"/>
              <a:t>Byddwn</a:t>
            </a:r>
            <a:r>
              <a:rPr lang="en-GB" dirty="0" smtClean="0"/>
              <a:t> </a:t>
            </a:r>
            <a:r>
              <a:rPr lang="en-GB" dirty="0" err="1" smtClean="0"/>
              <a:t>yn</a:t>
            </a:r>
            <a:r>
              <a:rPr lang="en-GB" dirty="0" smtClean="0"/>
              <a:t> </a:t>
            </a:r>
            <a:r>
              <a:rPr lang="en-GB" dirty="0" err="1" smtClean="0"/>
              <a:t>canolbwyntio</a:t>
            </a:r>
            <a:r>
              <a:rPr lang="en-GB" dirty="0" smtClean="0"/>
              <a:t> </a:t>
            </a:r>
            <a:r>
              <a:rPr lang="en-GB" dirty="0" err="1" smtClean="0"/>
              <a:t>ar</a:t>
            </a:r>
            <a:r>
              <a:rPr lang="en-GB" dirty="0" smtClean="0"/>
              <a:t> y </a:t>
            </a:r>
            <a:r>
              <a:rPr lang="en-GB" dirty="0" err="1" smtClean="0"/>
              <a:t>cwadrant</a:t>
            </a:r>
            <a:r>
              <a:rPr lang="en-GB" dirty="0" smtClean="0"/>
              <a:t> </a:t>
            </a:r>
            <a:r>
              <a:rPr lang="en-GB" dirty="0" err="1" smtClean="0"/>
              <a:t>technoleg</a:t>
            </a:r>
            <a:r>
              <a:rPr lang="en-GB" dirty="0" smtClean="0"/>
              <a:t> </a:t>
            </a:r>
            <a:r>
              <a:rPr lang="en-GB" dirty="0" err="1" smtClean="0"/>
              <a:t>gysylltiedig</a:t>
            </a:r>
            <a:r>
              <a:rPr lang="en-GB" dirty="0" smtClean="0"/>
              <a:t> </a:t>
            </a:r>
            <a:r>
              <a:rPr lang="en-GB" dirty="0" err="1" smtClean="0"/>
              <a:t>er</a:t>
            </a:r>
            <a:r>
              <a:rPr lang="en-GB" dirty="0" smtClean="0"/>
              <a:t> bod y </a:t>
            </a:r>
            <a:r>
              <a:rPr lang="en-GB" dirty="0" err="1" smtClean="0"/>
              <a:t>cwadrant</a:t>
            </a:r>
            <a:r>
              <a:rPr lang="en-GB" dirty="0" smtClean="0"/>
              <a:t> </a:t>
            </a:r>
            <a:r>
              <a:rPr lang="en-GB" dirty="0" err="1" smtClean="0"/>
              <a:t>yn</a:t>
            </a:r>
            <a:r>
              <a:rPr lang="en-GB" dirty="0" smtClean="0"/>
              <a:t>  </a:t>
            </a:r>
            <a:r>
              <a:rPr lang="en-GB" dirty="0" err="1" smtClean="0"/>
              <a:t>gorgyffwrdd</a:t>
            </a:r>
            <a:r>
              <a:rPr lang="en-GB" dirty="0" smtClean="0"/>
              <a:t> </a:t>
            </a:r>
            <a:r>
              <a:rPr lang="en-GB" dirty="0" err="1" smtClean="0"/>
              <a:t>â’r</a:t>
            </a:r>
            <a:r>
              <a:rPr lang="en-GB" dirty="0" smtClean="0"/>
              <a:t> </a:t>
            </a:r>
            <a:r>
              <a:rPr lang="en-GB" dirty="0" err="1" smtClean="0"/>
              <a:t>meysydd</a:t>
            </a:r>
            <a:r>
              <a:rPr lang="en-GB" dirty="0" smtClean="0"/>
              <a:t> </a:t>
            </a:r>
            <a:r>
              <a:rPr lang="en-GB" dirty="0" err="1" smtClean="0"/>
              <a:t>eraill</a:t>
            </a:r>
            <a:r>
              <a:rPr lang="en-GB" dirty="0" smtClean="0"/>
              <a:t>.</a:t>
            </a:r>
          </a:p>
          <a:p>
            <a:pPr eaLnBrk="1" hangingPunct="1">
              <a:spcBef>
                <a:spcPct val="0"/>
              </a:spcBef>
            </a:pPr>
            <a:endParaRPr lang="en-GB" dirty="0" smtClean="0"/>
          </a:p>
        </p:txBody>
      </p:sp>
      <p:sp>
        <p:nvSpPr>
          <p:cNvPr id="4" name="Slide Number Placeholder 3"/>
          <p:cNvSpPr>
            <a:spLocks noGrp="1"/>
          </p:cNvSpPr>
          <p:nvPr>
            <p:ph type="sldNum" sz="quarter" idx="10"/>
          </p:nvPr>
        </p:nvSpPr>
        <p:spPr/>
        <p:txBody>
          <a:bodyPr/>
          <a:lstStyle/>
          <a:p>
            <a:fld id="{4850BFFB-953F-4021-90D1-C2BD514B9A3F}" type="slidenum">
              <a:rPr lang="en-GB" smtClean="0"/>
              <a:pPr/>
              <a:t>22</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799157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eaLnBrk="1" hangingPunct="1">
              <a:spcBef>
                <a:spcPct val="0"/>
              </a:spcBef>
            </a:pPr>
            <a:r>
              <a:rPr lang="en-GB" dirty="0" err="1" smtClean="0"/>
              <a:t>Mae’r</a:t>
            </a:r>
            <a:r>
              <a:rPr lang="en-GB" dirty="0" smtClean="0"/>
              <a:t> </a:t>
            </a:r>
            <a:r>
              <a:rPr lang="en-GB" dirty="0" err="1" smtClean="0"/>
              <a:t>sleid</a:t>
            </a:r>
            <a:r>
              <a:rPr lang="en-GB" dirty="0" smtClean="0"/>
              <a:t> </a:t>
            </a:r>
            <a:r>
              <a:rPr lang="en-GB" dirty="0" err="1" smtClean="0"/>
              <a:t>yma</a:t>
            </a:r>
            <a:r>
              <a:rPr lang="en-GB" dirty="0" smtClean="0"/>
              <a:t> </a:t>
            </a:r>
            <a:r>
              <a:rPr lang="en-GB" dirty="0" err="1" smtClean="0"/>
              <a:t>wedi</a:t>
            </a:r>
            <a:r>
              <a:rPr lang="en-GB" dirty="0" smtClean="0"/>
              <a:t> </a:t>
            </a:r>
            <a:r>
              <a:rPr lang="en-GB" dirty="0" err="1" smtClean="0"/>
              <a:t>ei</a:t>
            </a:r>
            <a:r>
              <a:rPr lang="en-GB" dirty="0" smtClean="0"/>
              <a:t> </a:t>
            </a:r>
            <a:r>
              <a:rPr lang="en-GB" dirty="0" err="1" smtClean="0"/>
              <a:t>animeiddio</a:t>
            </a:r>
            <a:r>
              <a:rPr lang="en-GB" dirty="0" smtClean="0"/>
              <a:t> </a:t>
            </a:r>
            <a:r>
              <a:rPr lang="en-GB" dirty="0" err="1" smtClean="0"/>
              <a:t>yn</a:t>
            </a:r>
            <a:r>
              <a:rPr lang="en-GB" dirty="0" smtClean="0"/>
              <a:t> </a:t>
            </a:r>
            <a:r>
              <a:rPr lang="en-GB" dirty="0" err="1" smtClean="0"/>
              <a:t>dangos</a:t>
            </a:r>
            <a:r>
              <a:rPr lang="en-GB" dirty="0" smtClean="0"/>
              <a:t> </a:t>
            </a:r>
            <a:r>
              <a:rPr lang="en-GB" baseline="0" dirty="0" err="1" smtClean="0"/>
              <a:t>sbectrwm</a:t>
            </a:r>
            <a:r>
              <a:rPr lang="en-GB" baseline="0" dirty="0" smtClean="0"/>
              <a:t> o </a:t>
            </a:r>
            <a:r>
              <a:rPr lang="en-GB" baseline="0" dirty="0" err="1" smtClean="0"/>
              <a:t>gymhwysiadau</a:t>
            </a:r>
            <a:r>
              <a:rPr lang="en-GB" baseline="0" dirty="0" smtClean="0"/>
              <a:t> </a:t>
            </a:r>
            <a:r>
              <a:rPr lang="en-GB" baseline="0" dirty="0" err="1" smtClean="0"/>
              <a:t>Gofal</a:t>
            </a:r>
            <a:r>
              <a:rPr lang="en-GB" baseline="0" dirty="0" smtClean="0"/>
              <a:t> </a:t>
            </a:r>
            <a:r>
              <a:rPr lang="en-GB" baseline="0" dirty="0" err="1" smtClean="0"/>
              <a:t>wedi</a:t>
            </a:r>
            <a:r>
              <a:rPr lang="en-GB" baseline="0" dirty="0" smtClean="0"/>
              <a:t> </a:t>
            </a:r>
            <a:r>
              <a:rPr lang="en-GB" baseline="0" dirty="0" err="1" smtClean="0"/>
              <a:t>ei</a:t>
            </a:r>
            <a:r>
              <a:rPr lang="en-GB" baseline="0" dirty="0" smtClean="0"/>
              <a:t> </a:t>
            </a:r>
            <a:r>
              <a:rPr lang="en-GB" baseline="0" dirty="0" err="1" smtClean="0"/>
              <a:t>Alluogi</a:t>
            </a:r>
            <a:r>
              <a:rPr lang="en-GB" dirty="0" smtClean="0"/>
              <a:t> </a:t>
            </a:r>
            <a:r>
              <a:rPr lang="en-GB" dirty="0" err="1" smtClean="0"/>
              <a:t>gan</a:t>
            </a:r>
            <a:r>
              <a:rPr lang="en-GB" dirty="0" smtClean="0"/>
              <a:t> </a:t>
            </a:r>
            <a:r>
              <a:rPr lang="en-GB" dirty="0" err="1" smtClean="0"/>
              <a:t>Dechnoleg</a:t>
            </a:r>
            <a:r>
              <a:rPr lang="en-GB" dirty="0" smtClean="0"/>
              <a:t>.</a:t>
            </a:r>
          </a:p>
          <a:p>
            <a:pPr eaLnBrk="1" hangingPunct="1">
              <a:spcBef>
                <a:spcPct val="0"/>
              </a:spcBef>
            </a:pPr>
            <a:r>
              <a:rPr lang="en-GB" dirty="0" err="1" smtClean="0"/>
              <a:t>Mae’n</a:t>
            </a:r>
            <a:r>
              <a:rPr lang="en-GB" dirty="0" smtClean="0"/>
              <a:t> </a:t>
            </a:r>
            <a:r>
              <a:rPr lang="en-GB" dirty="0" err="1" smtClean="0"/>
              <a:t>dangos</a:t>
            </a:r>
            <a:r>
              <a:rPr lang="en-GB" dirty="0" smtClean="0"/>
              <a:t> </a:t>
            </a:r>
            <a:r>
              <a:rPr lang="en-GB" dirty="0" err="1" smtClean="0"/>
              <a:t>rhai</a:t>
            </a:r>
            <a:r>
              <a:rPr lang="en-GB" baseline="0" dirty="0" smtClean="0"/>
              <a:t> </a:t>
            </a:r>
            <a:r>
              <a:rPr lang="en-GB" baseline="0" dirty="0" err="1" smtClean="0"/>
              <a:t>esiamplau</a:t>
            </a:r>
            <a:r>
              <a:rPr lang="en-GB" baseline="0" dirty="0" smtClean="0"/>
              <a:t> </a:t>
            </a:r>
            <a:r>
              <a:rPr lang="en-GB" baseline="0" dirty="0" err="1" smtClean="0"/>
              <a:t>o’r</a:t>
            </a:r>
            <a:r>
              <a:rPr lang="en-GB" baseline="0" dirty="0" smtClean="0"/>
              <a:t> </a:t>
            </a:r>
            <a:r>
              <a:rPr lang="en-GB" baseline="0" dirty="0" err="1" smtClean="0"/>
              <a:t>gwahanol</a:t>
            </a:r>
            <a:r>
              <a:rPr lang="en-GB" baseline="0" dirty="0" smtClean="0"/>
              <a:t> </a:t>
            </a:r>
            <a:r>
              <a:rPr lang="en-GB" baseline="0" dirty="0" err="1" smtClean="0"/>
              <a:t>gymhwysiadau</a:t>
            </a:r>
            <a:r>
              <a:rPr lang="en-GB" baseline="0" dirty="0" smtClean="0"/>
              <a:t> a </a:t>
            </a:r>
            <a:r>
              <a:rPr lang="en-GB" baseline="0" dirty="0" err="1" smtClean="0"/>
              <a:t>systemau</a:t>
            </a:r>
            <a:r>
              <a:rPr lang="en-GB" baseline="0" dirty="0" smtClean="0"/>
              <a:t> o </a:t>
            </a:r>
            <a:r>
              <a:rPr lang="en-GB" baseline="0" dirty="0" err="1" smtClean="0"/>
              <a:t>larymau</a:t>
            </a:r>
            <a:r>
              <a:rPr lang="en-GB" baseline="0" dirty="0" smtClean="0"/>
              <a:t> </a:t>
            </a:r>
            <a:r>
              <a:rPr lang="en-GB" baseline="0" dirty="0" err="1" smtClean="0"/>
              <a:t>syml</a:t>
            </a:r>
            <a:r>
              <a:rPr lang="en-GB" baseline="0" dirty="0" smtClean="0"/>
              <a:t> </a:t>
            </a:r>
            <a:r>
              <a:rPr lang="en-GB" baseline="0" dirty="0" err="1" smtClean="0"/>
              <a:t>i</a:t>
            </a:r>
            <a:r>
              <a:rPr lang="en-GB" baseline="0" dirty="0" smtClean="0"/>
              <a:t> </a:t>
            </a:r>
            <a:r>
              <a:rPr lang="en-GB" baseline="0" dirty="0" err="1" smtClean="0"/>
              <a:t>fonitro</a:t>
            </a:r>
            <a:r>
              <a:rPr lang="en-GB" baseline="0" dirty="0" smtClean="0"/>
              <a:t> </a:t>
            </a:r>
            <a:r>
              <a:rPr lang="en-GB" baseline="0" dirty="0" err="1" smtClean="0"/>
              <a:t>mwy</a:t>
            </a:r>
            <a:r>
              <a:rPr lang="en-GB" baseline="0" dirty="0" smtClean="0"/>
              <a:t> </a:t>
            </a:r>
            <a:r>
              <a:rPr lang="en-GB" baseline="0" dirty="0" err="1" smtClean="0"/>
              <a:t>cymhleth</a:t>
            </a:r>
            <a:r>
              <a:rPr lang="en-GB" dirty="0" smtClean="0"/>
              <a:t> </a:t>
            </a:r>
            <a:r>
              <a:rPr lang="en-GB" dirty="0" err="1" smtClean="0"/>
              <a:t>wnaiff</a:t>
            </a:r>
            <a:r>
              <a:rPr lang="en-GB" dirty="0" smtClean="0"/>
              <a:t> </a:t>
            </a:r>
            <a:r>
              <a:rPr lang="en-GB" dirty="0" err="1" smtClean="0"/>
              <a:t>arwain</a:t>
            </a:r>
            <a:r>
              <a:rPr lang="en-GB" dirty="0" smtClean="0"/>
              <a:t> at </a:t>
            </a:r>
            <a:r>
              <a:rPr lang="en-GB" dirty="0" err="1" smtClean="0"/>
              <a:t>ragweld</a:t>
            </a:r>
            <a:r>
              <a:rPr lang="en-GB" baseline="0" dirty="0" smtClean="0"/>
              <a:t> ac </a:t>
            </a:r>
            <a:r>
              <a:rPr lang="en-GB" baseline="0" dirty="0" err="1" smtClean="0"/>
              <a:t>atal</a:t>
            </a:r>
            <a:r>
              <a:rPr lang="en-GB" baseline="0" dirty="0" smtClean="0"/>
              <a:t>.</a:t>
            </a:r>
          </a:p>
        </p:txBody>
      </p:sp>
      <p:sp>
        <p:nvSpPr>
          <p:cNvPr id="4" name="Slide Number Placeholder 3"/>
          <p:cNvSpPr>
            <a:spLocks noGrp="1"/>
          </p:cNvSpPr>
          <p:nvPr>
            <p:ph type="sldNum" sz="quarter" idx="10"/>
          </p:nvPr>
        </p:nvSpPr>
        <p:spPr/>
        <p:txBody>
          <a:bodyPr/>
          <a:lstStyle/>
          <a:p>
            <a:fld id="{4850BFFB-953F-4021-90D1-C2BD514B9A3F}" type="slidenum">
              <a:rPr lang="en-GB" smtClean="0"/>
              <a:pPr/>
              <a:t>23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2599289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eaLnBrk="1" hangingPunct="1">
              <a:spcBef>
                <a:spcPct val="0"/>
              </a:spcBef>
            </a:pPr>
            <a:r>
              <a:rPr lang="en-US" dirty="0" err="1" smtClean="0"/>
              <a:t>Mae’r</a:t>
            </a:r>
            <a:r>
              <a:rPr lang="en-US" dirty="0" smtClean="0"/>
              <a:t> </a:t>
            </a:r>
            <a:r>
              <a:rPr lang="en-US" dirty="0" err="1" smtClean="0"/>
              <a:t>sleid</a:t>
            </a:r>
            <a:r>
              <a:rPr lang="en-US" dirty="0" smtClean="0"/>
              <a:t> </a:t>
            </a:r>
            <a:r>
              <a:rPr lang="en-US" dirty="0" err="1" smtClean="0"/>
              <a:t>yma</a:t>
            </a:r>
            <a:r>
              <a:rPr lang="en-US" dirty="0" smtClean="0"/>
              <a:t> </a:t>
            </a:r>
            <a:r>
              <a:rPr lang="en-US" dirty="0" err="1" smtClean="0"/>
              <a:t>wedi</a:t>
            </a:r>
            <a:r>
              <a:rPr lang="en-US" baseline="0" dirty="0" smtClean="0"/>
              <a:t> </a:t>
            </a:r>
            <a:r>
              <a:rPr lang="en-US" baseline="0" dirty="0" err="1" smtClean="0"/>
              <a:t>ei</a:t>
            </a:r>
            <a:r>
              <a:rPr lang="en-US" baseline="0" dirty="0" smtClean="0"/>
              <a:t> </a:t>
            </a:r>
            <a:r>
              <a:rPr lang="en-US" baseline="0" dirty="0" err="1" smtClean="0"/>
              <a:t>animeiddio</a:t>
            </a:r>
            <a:r>
              <a:rPr lang="en-US" baseline="0" dirty="0" smtClean="0"/>
              <a:t> ac </a:t>
            </a:r>
            <a:r>
              <a:rPr lang="en-US" baseline="0" dirty="0" err="1" smtClean="0"/>
              <a:t>yn</a:t>
            </a:r>
            <a:r>
              <a:rPr lang="en-US" baseline="0" dirty="0" smtClean="0"/>
              <a:t> </a:t>
            </a:r>
            <a:r>
              <a:rPr lang="en-US" baseline="0" dirty="0" err="1" smtClean="0"/>
              <a:t>cynnwys</a:t>
            </a:r>
            <a:r>
              <a:rPr lang="en-US" baseline="0" dirty="0" smtClean="0"/>
              <a:t> table </a:t>
            </a:r>
            <a:r>
              <a:rPr lang="en-US" baseline="0" dirty="0" err="1" smtClean="0"/>
              <a:t>sydd</a:t>
            </a:r>
            <a:r>
              <a:rPr lang="en-US" baseline="0" dirty="0" smtClean="0"/>
              <a:t> </a:t>
            </a:r>
            <a:r>
              <a:rPr lang="en-US" baseline="0" dirty="0" err="1" smtClean="0"/>
              <a:t>wedi</a:t>
            </a:r>
            <a:r>
              <a:rPr lang="en-US" baseline="0" dirty="0" smtClean="0"/>
              <a:t> </a:t>
            </a:r>
            <a:r>
              <a:rPr lang="en-US" baseline="0" dirty="0" err="1" smtClean="0"/>
              <a:t>ei</a:t>
            </a:r>
            <a:r>
              <a:rPr lang="en-US" baseline="0" dirty="0" smtClean="0"/>
              <a:t> </a:t>
            </a:r>
            <a:r>
              <a:rPr lang="en-US" baseline="0" dirty="0" err="1" smtClean="0"/>
              <a:t>guddio</a:t>
            </a:r>
            <a:r>
              <a:rPr lang="en-US" baseline="0" dirty="0" smtClean="0"/>
              <a:t> </a:t>
            </a:r>
            <a:r>
              <a:rPr lang="en-US" baseline="0" dirty="0" err="1" smtClean="0"/>
              <a:t>ar</a:t>
            </a:r>
            <a:r>
              <a:rPr lang="en-US" baseline="0" dirty="0" smtClean="0"/>
              <a:t> y </a:t>
            </a:r>
            <a:r>
              <a:rPr lang="en-US" baseline="0" dirty="0" err="1" smtClean="0"/>
              <a:t>dechrau</a:t>
            </a:r>
            <a:r>
              <a:rPr lang="en-US" baseline="0" dirty="0" smtClean="0"/>
              <a:t>, </a:t>
            </a:r>
            <a:r>
              <a:rPr lang="en-US" baseline="0" dirty="0" err="1" smtClean="0"/>
              <a:t>ond</a:t>
            </a:r>
            <a:r>
              <a:rPr lang="en-US" baseline="0" dirty="0" smtClean="0"/>
              <a:t> </a:t>
            </a:r>
            <a:r>
              <a:rPr lang="en-US" baseline="0" dirty="0" err="1" smtClean="0"/>
              <a:t>sy’n</a:t>
            </a:r>
            <a:r>
              <a:rPr lang="en-US" baseline="0" dirty="0" smtClean="0"/>
              <a:t> </a:t>
            </a:r>
            <a:r>
              <a:rPr lang="en-US" baseline="0" dirty="0" err="1" smtClean="0"/>
              <a:t>araf</a:t>
            </a:r>
            <a:r>
              <a:rPr lang="en-US" baseline="0" dirty="0" smtClean="0"/>
              <a:t> </a:t>
            </a:r>
            <a:r>
              <a:rPr lang="en-US" baseline="0" dirty="0" err="1" smtClean="0"/>
              <a:t>ymddangos</a:t>
            </a:r>
            <a:r>
              <a:rPr lang="en-US" baseline="0" dirty="0" smtClean="0"/>
              <a:t> I </a:t>
            </a:r>
            <a:r>
              <a:rPr lang="en-US" baseline="0" dirty="0" err="1" smtClean="0"/>
              <a:t>ddatgelu</a:t>
            </a:r>
            <a:r>
              <a:rPr lang="en-US" baseline="0" dirty="0" smtClean="0"/>
              <a:t> </a:t>
            </a:r>
            <a:r>
              <a:rPr lang="en-US" baseline="0" dirty="0" err="1" smtClean="0"/>
              <a:t>sut</a:t>
            </a:r>
            <a:r>
              <a:rPr lang="en-US" baseline="0" dirty="0" smtClean="0"/>
              <a:t> gall </a:t>
            </a:r>
            <a:r>
              <a:rPr lang="en-US" baseline="0" dirty="0" err="1" smtClean="0"/>
              <a:t>Gwasanaethau</a:t>
            </a:r>
            <a:r>
              <a:rPr lang="en-US" baseline="0" dirty="0" smtClean="0"/>
              <a:t> </a:t>
            </a:r>
            <a:r>
              <a:rPr lang="en-US" baseline="0" dirty="0" err="1" smtClean="0"/>
              <a:t>Technoleg</a:t>
            </a:r>
            <a:r>
              <a:rPr lang="en-US" baseline="0" dirty="0" smtClean="0"/>
              <a:t> </a:t>
            </a:r>
            <a:r>
              <a:rPr lang="en-US" baseline="0" dirty="0" err="1" smtClean="0"/>
              <a:t>gysylltiedig</a:t>
            </a:r>
            <a:r>
              <a:rPr lang="en-US" baseline="0" dirty="0" smtClean="0"/>
              <a:t> </a:t>
            </a:r>
            <a:r>
              <a:rPr lang="en-US" baseline="0" dirty="0" err="1" smtClean="0"/>
              <a:t>fel</a:t>
            </a:r>
            <a:r>
              <a:rPr lang="en-US" baseline="0" dirty="0" smtClean="0"/>
              <a:t> </a:t>
            </a:r>
            <a:r>
              <a:rPr lang="en-US" baseline="0" dirty="0" err="1" smtClean="0"/>
              <a:t>Teleofal</a:t>
            </a:r>
            <a:r>
              <a:rPr lang="en-US" baseline="0" dirty="0" smtClean="0"/>
              <a:t> </a:t>
            </a:r>
            <a:r>
              <a:rPr lang="en-US" baseline="0" dirty="0" err="1" smtClean="0"/>
              <a:t>fodloni</a:t>
            </a:r>
            <a:r>
              <a:rPr lang="en-US" baseline="0" dirty="0" smtClean="0"/>
              <a:t> </a:t>
            </a:r>
            <a:r>
              <a:rPr lang="en-US" baseline="0" dirty="0" err="1" smtClean="0"/>
              <a:t>angenheion</a:t>
            </a:r>
            <a:r>
              <a:rPr lang="en-US" baseline="0" dirty="0" smtClean="0"/>
              <a:t> </a:t>
            </a:r>
            <a:r>
              <a:rPr lang="en-US" baseline="0" dirty="0" err="1" smtClean="0"/>
              <a:t>amryw</a:t>
            </a:r>
            <a:r>
              <a:rPr lang="en-US" baseline="0" dirty="0" smtClean="0"/>
              <a:t> o </a:t>
            </a:r>
            <a:r>
              <a:rPr lang="en-US" baseline="0" dirty="0" err="1" smtClean="0"/>
              <a:t>randdeiliaid</a:t>
            </a:r>
            <a:r>
              <a:rPr lang="en-US" baseline="0" dirty="0" smtClean="0"/>
              <a:t>.</a:t>
            </a:r>
          </a:p>
          <a:p>
            <a:pPr eaLnBrk="1" hangingPunct="1">
              <a:spcBef>
                <a:spcPct val="0"/>
              </a:spcBef>
            </a:pPr>
            <a:endParaRPr lang="en-US" dirty="0" smtClean="0"/>
          </a:p>
          <a:p>
            <a:pPr eaLnBrk="1" hangingPunct="1">
              <a:spcBef>
                <a:spcPct val="0"/>
              </a:spcBef>
            </a:pPr>
            <a:r>
              <a:rPr lang="en-US" dirty="0" err="1" smtClean="0"/>
              <a:t>Dyma</a:t>
            </a:r>
            <a:r>
              <a:rPr lang="en-US" baseline="0" dirty="0" smtClean="0"/>
              <a:t> pam </a:t>
            </a:r>
            <a:r>
              <a:rPr lang="en-US" baseline="0" dirty="0" err="1" smtClean="0"/>
              <a:t>maent</a:t>
            </a:r>
            <a:r>
              <a:rPr lang="en-US" baseline="0" dirty="0" smtClean="0"/>
              <a:t> </a:t>
            </a:r>
            <a:r>
              <a:rPr lang="en-US" baseline="0" dirty="0" err="1" smtClean="0"/>
              <a:t>mor</a:t>
            </a:r>
            <a:r>
              <a:rPr lang="en-US" baseline="0" dirty="0" smtClean="0"/>
              <a:t> </a:t>
            </a:r>
            <a:r>
              <a:rPr lang="en-US" baseline="0" dirty="0" err="1" smtClean="0"/>
              <a:t>bwysig</a:t>
            </a:r>
            <a:r>
              <a:rPr lang="en-US" baseline="0" dirty="0" smtClean="0"/>
              <a:t> </a:t>
            </a:r>
            <a:r>
              <a:rPr lang="en-US" baseline="0" dirty="0" err="1" smtClean="0"/>
              <a:t>wrth</a:t>
            </a:r>
            <a:r>
              <a:rPr lang="en-US" baseline="0" dirty="0" smtClean="0"/>
              <a:t> </a:t>
            </a:r>
            <a:r>
              <a:rPr lang="en-US" baseline="0" dirty="0" err="1" smtClean="0"/>
              <a:t>i</a:t>
            </a:r>
            <a:r>
              <a:rPr lang="en-US" baseline="0" dirty="0" smtClean="0"/>
              <a:t> </a:t>
            </a:r>
            <a:r>
              <a:rPr lang="en-US" baseline="0" dirty="0" err="1" smtClean="0"/>
              <a:t>ni</a:t>
            </a:r>
            <a:r>
              <a:rPr lang="en-US" baseline="0" dirty="0" smtClean="0"/>
              <a:t> </a:t>
            </a:r>
            <a:r>
              <a:rPr lang="en-US" baseline="0" dirty="0" err="1" smtClean="0"/>
              <a:t>ddarparu’r</a:t>
            </a:r>
            <a:r>
              <a:rPr lang="en-US" baseline="0" dirty="0" smtClean="0"/>
              <a:t> math o </a:t>
            </a:r>
            <a:r>
              <a:rPr lang="en-US" baseline="0" dirty="0" err="1" smtClean="0"/>
              <a:t>drawsnewid</a:t>
            </a:r>
            <a:r>
              <a:rPr lang="en-US" baseline="0" dirty="0" smtClean="0"/>
              <a:t> </a:t>
            </a:r>
            <a:r>
              <a:rPr lang="en-US" baseline="0" dirty="0" err="1" smtClean="0"/>
              <a:t>fydd</a:t>
            </a:r>
            <a:r>
              <a:rPr lang="en-US" baseline="0" dirty="0" smtClean="0"/>
              <a:t> </a:t>
            </a:r>
            <a:r>
              <a:rPr lang="en-US" baseline="0" dirty="0" err="1" smtClean="0"/>
              <a:t>ei</a:t>
            </a:r>
            <a:r>
              <a:rPr lang="en-US" baseline="0" dirty="0" smtClean="0"/>
              <a:t> </a:t>
            </a:r>
            <a:r>
              <a:rPr lang="en-US" baseline="0" dirty="0" err="1" smtClean="0"/>
              <a:t>angen</a:t>
            </a:r>
            <a:r>
              <a:rPr lang="en-US" baseline="0" dirty="0" smtClean="0"/>
              <a:t> </a:t>
            </a:r>
            <a:r>
              <a:rPr lang="en-US" baseline="0" dirty="0" err="1" smtClean="0"/>
              <a:t>i</a:t>
            </a:r>
            <a:r>
              <a:rPr lang="en-US" baseline="0" dirty="0" smtClean="0"/>
              <a:t> </a:t>
            </a:r>
            <a:r>
              <a:rPr lang="en-US" baseline="0" dirty="0" err="1" smtClean="0"/>
              <a:t>gwrdd</a:t>
            </a:r>
            <a:r>
              <a:rPr lang="en-US" baseline="0" dirty="0" smtClean="0"/>
              <a:t> a </a:t>
            </a:r>
            <a:r>
              <a:rPr lang="en-US" baseline="0" dirty="0" err="1" smtClean="0"/>
              <a:t>disgwyliadau</a:t>
            </a:r>
            <a:r>
              <a:rPr lang="en-US" baseline="0" dirty="0" smtClean="0"/>
              <a:t> o well </a:t>
            </a:r>
            <a:r>
              <a:rPr lang="en-US" baseline="0" dirty="0" err="1" smtClean="0"/>
              <a:t>gwasanaethau</a:t>
            </a:r>
            <a:r>
              <a:rPr lang="en-US" baseline="0" dirty="0" smtClean="0"/>
              <a:t> </a:t>
            </a:r>
            <a:r>
              <a:rPr lang="en-US" baseline="0" dirty="0" err="1" smtClean="0"/>
              <a:t>sy’n</a:t>
            </a:r>
            <a:r>
              <a:rPr lang="en-US" baseline="0" dirty="0" smtClean="0"/>
              <a:t> </a:t>
            </a:r>
            <a:r>
              <a:rPr lang="en-US" baseline="0" dirty="0" err="1" smtClean="0"/>
              <a:t>fforddiadwy</a:t>
            </a:r>
            <a:r>
              <a:rPr lang="en-US" baseline="0" dirty="0" smtClean="0"/>
              <a:t> </a:t>
            </a:r>
            <a:r>
              <a:rPr lang="en-US" baseline="0" dirty="0" err="1" smtClean="0"/>
              <a:t>yn</a:t>
            </a:r>
            <a:r>
              <a:rPr lang="en-US" baseline="0" dirty="0" smtClean="0"/>
              <a:t> y </a:t>
            </a:r>
            <a:r>
              <a:rPr lang="en-US" baseline="0" dirty="0" err="1" smtClean="0"/>
              <a:t>dyfodol</a:t>
            </a:r>
            <a:r>
              <a:rPr lang="en-US" baseline="0" dirty="0" smtClean="0"/>
              <a:t>.</a:t>
            </a:r>
          </a:p>
        </p:txBody>
      </p:sp>
      <p:sp>
        <p:nvSpPr>
          <p:cNvPr id="4" name="Slide Number Placeholder 3"/>
          <p:cNvSpPr>
            <a:spLocks noGrp="1"/>
          </p:cNvSpPr>
          <p:nvPr>
            <p:ph type="sldNum" sz="quarter" idx="10"/>
          </p:nvPr>
        </p:nvSpPr>
        <p:spPr/>
        <p:txBody>
          <a:bodyPr/>
          <a:lstStyle/>
          <a:p>
            <a:fld id="{4850BFFB-953F-4021-90D1-C2BD514B9A3F}" type="slidenum">
              <a:rPr lang="en-GB" smtClean="0"/>
              <a:pPr/>
              <a:t>24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0374664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eaLnBrk="1" hangingPunct="1">
              <a:spcBef>
                <a:spcPct val="0"/>
              </a:spcBef>
            </a:pPr>
            <a:r>
              <a:rPr lang="en-GB" dirty="0" err="1" smtClean="0"/>
              <a:t>Mae’r</a:t>
            </a:r>
            <a:r>
              <a:rPr lang="en-GB" baseline="0" dirty="0" smtClean="0"/>
              <a:t> </a:t>
            </a:r>
            <a:r>
              <a:rPr lang="en-GB" baseline="0" dirty="0" err="1" smtClean="0"/>
              <a:t>sleid</a:t>
            </a:r>
            <a:r>
              <a:rPr lang="en-GB" baseline="0" dirty="0" smtClean="0"/>
              <a:t> </a:t>
            </a:r>
            <a:r>
              <a:rPr lang="en-GB" baseline="0" dirty="0" err="1" smtClean="0"/>
              <a:t>wedi</a:t>
            </a:r>
            <a:r>
              <a:rPr lang="en-GB" baseline="0" dirty="0" smtClean="0"/>
              <a:t> </a:t>
            </a:r>
            <a:r>
              <a:rPr lang="en-GB" baseline="0" dirty="0" err="1" smtClean="0"/>
              <a:t>ei</a:t>
            </a:r>
            <a:r>
              <a:rPr lang="en-GB" baseline="0" dirty="0" smtClean="0"/>
              <a:t> </a:t>
            </a:r>
            <a:r>
              <a:rPr lang="en-GB" baseline="0" dirty="0" err="1" smtClean="0"/>
              <a:t>animeiddio</a:t>
            </a:r>
            <a:r>
              <a:rPr lang="en-GB" baseline="0" dirty="0" smtClean="0"/>
              <a:t>.</a:t>
            </a:r>
          </a:p>
          <a:p>
            <a:pPr eaLnBrk="1" hangingPunct="1">
              <a:spcBef>
                <a:spcPct val="0"/>
              </a:spcBef>
            </a:pPr>
            <a:endParaRPr lang="en-GB" baseline="0" dirty="0" smtClean="0"/>
          </a:p>
          <a:p>
            <a:pPr eaLnBrk="1" hangingPunct="1">
              <a:spcBef>
                <a:spcPct val="0"/>
              </a:spcBef>
            </a:pPr>
            <a:r>
              <a:rPr lang="en-GB" baseline="0" dirty="0" err="1" smtClean="0"/>
              <a:t>Mae’n</a:t>
            </a:r>
            <a:r>
              <a:rPr lang="en-GB" baseline="0" dirty="0" smtClean="0"/>
              <a:t> </a:t>
            </a:r>
            <a:r>
              <a:rPr lang="en-GB" baseline="0" dirty="0" err="1" smtClean="0"/>
              <a:t>dangos</a:t>
            </a:r>
            <a:r>
              <a:rPr lang="en-GB" baseline="0" dirty="0" smtClean="0"/>
              <a:t> </a:t>
            </a:r>
            <a:r>
              <a:rPr lang="en-GB" baseline="0" dirty="0" err="1" smtClean="0"/>
              <a:t>sut</a:t>
            </a:r>
            <a:r>
              <a:rPr lang="en-GB" baseline="0" dirty="0" smtClean="0"/>
              <a:t> </a:t>
            </a:r>
            <a:r>
              <a:rPr lang="en-GB" baseline="0" dirty="0" err="1" smtClean="0"/>
              <a:t>mae</a:t>
            </a:r>
            <a:r>
              <a:rPr lang="en-GB" baseline="0" dirty="0" smtClean="0"/>
              <a:t> </a:t>
            </a:r>
            <a:r>
              <a:rPr lang="en-GB" baseline="0" dirty="0" err="1" smtClean="0"/>
              <a:t>gwasanaeth</a:t>
            </a:r>
            <a:r>
              <a:rPr lang="en-GB" baseline="0" dirty="0" smtClean="0"/>
              <a:t> </a:t>
            </a:r>
            <a:r>
              <a:rPr lang="en-GB" baseline="0" dirty="0" err="1" smtClean="0"/>
              <a:t>yn</a:t>
            </a:r>
            <a:r>
              <a:rPr lang="en-GB" baseline="0" dirty="0" smtClean="0"/>
              <a:t> </a:t>
            </a:r>
            <a:r>
              <a:rPr lang="en-GB" baseline="0" dirty="0" err="1" smtClean="0"/>
              <a:t>cael</a:t>
            </a:r>
            <a:r>
              <a:rPr lang="en-GB" baseline="0" dirty="0" smtClean="0"/>
              <a:t> </a:t>
            </a:r>
            <a:r>
              <a:rPr lang="en-GB" baseline="0" dirty="0" err="1" smtClean="0"/>
              <a:t>ei</a:t>
            </a:r>
            <a:r>
              <a:rPr lang="en-GB" baseline="0" dirty="0" smtClean="0"/>
              <a:t> </a:t>
            </a:r>
            <a:r>
              <a:rPr lang="en-GB" baseline="0" dirty="0" err="1" smtClean="0"/>
              <a:t>osod</a:t>
            </a:r>
            <a:r>
              <a:rPr lang="en-GB" baseline="0" dirty="0" smtClean="0"/>
              <a:t> </a:t>
            </a:r>
            <a:r>
              <a:rPr lang="en-GB" baseline="0" dirty="0" err="1" smtClean="0"/>
              <a:t>a’i</a:t>
            </a:r>
            <a:r>
              <a:rPr lang="en-GB" baseline="0" dirty="0" smtClean="0"/>
              <a:t> </a:t>
            </a:r>
            <a:r>
              <a:rPr lang="en-GB" baseline="0" dirty="0" err="1" smtClean="0"/>
              <a:t>ddarparu</a:t>
            </a:r>
            <a:r>
              <a:rPr lang="en-GB" baseline="0" dirty="0" smtClean="0"/>
              <a:t> </a:t>
            </a:r>
            <a:r>
              <a:rPr lang="en-GB" baseline="0" dirty="0" err="1" smtClean="0"/>
              <a:t>yn</a:t>
            </a:r>
            <a:r>
              <a:rPr lang="en-GB" baseline="0" dirty="0" smtClean="0"/>
              <a:t> </a:t>
            </a:r>
            <a:r>
              <a:rPr lang="en-GB" baseline="0" dirty="0" err="1" smtClean="0"/>
              <a:t>unol</a:t>
            </a:r>
            <a:r>
              <a:rPr lang="en-GB" baseline="0" dirty="0" smtClean="0"/>
              <a:t> ag </a:t>
            </a:r>
            <a:r>
              <a:rPr lang="en-GB" baseline="0" dirty="0" err="1" smtClean="0"/>
              <a:t>anghenion</a:t>
            </a:r>
            <a:r>
              <a:rPr lang="en-GB" baseline="0" dirty="0" smtClean="0"/>
              <a:t> </a:t>
            </a:r>
            <a:r>
              <a:rPr lang="en-GB" baseline="0" dirty="0" err="1" smtClean="0"/>
              <a:t>yr</a:t>
            </a:r>
            <a:r>
              <a:rPr lang="en-GB" baseline="0" dirty="0" smtClean="0"/>
              <a:t> </a:t>
            </a:r>
            <a:r>
              <a:rPr lang="en-GB" baseline="0" dirty="0" err="1" smtClean="0"/>
              <a:t>unigolyn</a:t>
            </a:r>
            <a:r>
              <a:rPr lang="en-GB" baseline="0" dirty="0" smtClean="0"/>
              <a:t>.</a:t>
            </a:r>
          </a:p>
          <a:p>
            <a:pPr eaLnBrk="1" hangingPunct="1">
              <a:spcBef>
                <a:spcPct val="0"/>
              </a:spcBef>
            </a:pPr>
            <a:endParaRPr lang="en-GB" baseline="0" dirty="0" smtClean="0"/>
          </a:p>
          <a:p>
            <a:pPr eaLnBrk="1" hangingPunct="1">
              <a:spcBef>
                <a:spcPct val="0"/>
              </a:spcBef>
            </a:pPr>
            <a:r>
              <a:rPr lang="en-GB" baseline="0" dirty="0" err="1" smtClean="0"/>
              <a:t>Mae’r</a:t>
            </a:r>
            <a:r>
              <a:rPr lang="en-GB" baseline="0" dirty="0" smtClean="0"/>
              <a:t> </a:t>
            </a:r>
            <a:r>
              <a:rPr lang="en-GB" baseline="0" dirty="0" err="1" smtClean="0"/>
              <a:t>unigolyn</a:t>
            </a:r>
            <a:r>
              <a:rPr lang="en-GB" baseline="0" dirty="0" smtClean="0"/>
              <a:t>, y </a:t>
            </a:r>
            <a:r>
              <a:rPr lang="en-GB" baseline="0" dirty="0" err="1" smtClean="0"/>
              <a:t>teulu</a:t>
            </a:r>
            <a:r>
              <a:rPr lang="en-GB" baseline="0" dirty="0" smtClean="0"/>
              <a:t> </a:t>
            </a:r>
            <a:r>
              <a:rPr lang="en-GB" baseline="0" dirty="0" err="1" smtClean="0"/>
              <a:t>neu</a:t>
            </a:r>
            <a:r>
              <a:rPr lang="en-GB" baseline="0" dirty="0" smtClean="0"/>
              <a:t> </a:t>
            </a:r>
            <a:r>
              <a:rPr lang="en-GB" baseline="0" dirty="0" err="1" smtClean="0"/>
              <a:t>weithiwr</a:t>
            </a:r>
            <a:r>
              <a:rPr lang="en-GB" baseline="0" dirty="0" smtClean="0"/>
              <a:t> </a:t>
            </a:r>
            <a:r>
              <a:rPr lang="en-GB" baseline="0" dirty="0" err="1" smtClean="0"/>
              <a:t>proffesiynol</a:t>
            </a:r>
            <a:r>
              <a:rPr lang="en-GB" baseline="0" dirty="0" smtClean="0"/>
              <a:t> </a:t>
            </a:r>
            <a:r>
              <a:rPr lang="en-GB" baseline="0" dirty="0" err="1" smtClean="0"/>
              <a:t>iechyd</a:t>
            </a:r>
            <a:r>
              <a:rPr lang="en-GB" baseline="0" dirty="0" smtClean="0"/>
              <a:t>, </a:t>
            </a:r>
            <a:r>
              <a:rPr lang="en-GB" baseline="0" dirty="0" err="1" smtClean="0"/>
              <a:t>gofal</a:t>
            </a:r>
            <a:r>
              <a:rPr lang="en-GB" baseline="0" dirty="0" smtClean="0"/>
              <a:t> </a:t>
            </a:r>
            <a:r>
              <a:rPr lang="en-GB" baseline="0" dirty="0" err="1" smtClean="0"/>
              <a:t>neu</a:t>
            </a:r>
            <a:r>
              <a:rPr lang="en-GB" baseline="0" dirty="0" smtClean="0"/>
              <a:t> tai </a:t>
            </a:r>
            <a:r>
              <a:rPr lang="en-GB" baseline="0" dirty="0" err="1" smtClean="0"/>
              <a:t>yn</a:t>
            </a:r>
            <a:r>
              <a:rPr lang="en-GB" baseline="0" dirty="0" smtClean="0"/>
              <a:t> </a:t>
            </a:r>
            <a:r>
              <a:rPr lang="en-GB" baseline="0" dirty="0" err="1" smtClean="0"/>
              <a:t>cydnabod</a:t>
            </a:r>
            <a:r>
              <a:rPr lang="en-GB" baseline="0" dirty="0" smtClean="0"/>
              <a:t> bod </a:t>
            </a:r>
            <a:r>
              <a:rPr lang="en-GB" baseline="0" dirty="0" err="1" smtClean="0"/>
              <a:t>yna</a:t>
            </a:r>
            <a:r>
              <a:rPr lang="en-GB" baseline="0" dirty="0" smtClean="0"/>
              <a:t> </a:t>
            </a:r>
            <a:r>
              <a:rPr lang="en-GB" baseline="0" dirty="0" err="1" smtClean="0"/>
              <a:t>anghenion</a:t>
            </a:r>
            <a:r>
              <a:rPr lang="en-GB" baseline="0" dirty="0" smtClean="0"/>
              <a:t> </a:t>
            </a:r>
            <a:r>
              <a:rPr lang="en-GB" baseline="0" dirty="0" err="1" smtClean="0"/>
              <a:t>gofal</a:t>
            </a:r>
            <a:r>
              <a:rPr lang="en-GB" baseline="0" dirty="0" smtClean="0"/>
              <a:t> a </a:t>
            </a:r>
            <a:r>
              <a:rPr lang="en-GB" baseline="0" dirty="0" err="1" smtClean="0"/>
              <a:t>chymorth</a:t>
            </a:r>
            <a:r>
              <a:rPr lang="en-GB" baseline="0" dirty="0" smtClean="0"/>
              <a:t> </a:t>
            </a:r>
            <a:r>
              <a:rPr lang="en-GB" baseline="0" dirty="0" err="1" smtClean="0"/>
              <a:t>neu</a:t>
            </a:r>
            <a:r>
              <a:rPr lang="en-GB" baseline="0" dirty="0" smtClean="0"/>
              <a:t> bod </a:t>
            </a:r>
            <a:r>
              <a:rPr lang="en-GB" baseline="0" dirty="0" err="1" smtClean="0"/>
              <a:t>risg</a:t>
            </a:r>
            <a:r>
              <a:rPr lang="en-GB" baseline="0" dirty="0" smtClean="0"/>
              <a:t> o </a:t>
            </a:r>
            <a:r>
              <a:rPr lang="en-GB" baseline="0" dirty="0" err="1" smtClean="0"/>
              <a:t>golli</a:t>
            </a:r>
            <a:r>
              <a:rPr lang="en-GB" baseline="0" dirty="0" smtClean="0"/>
              <a:t> </a:t>
            </a:r>
            <a:r>
              <a:rPr lang="en-GB" baseline="0" dirty="0" err="1" smtClean="0"/>
              <a:t>annibyniaeth</a:t>
            </a:r>
            <a:r>
              <a:rPr lang="en-GB" baseline="0" dirty="0" smtClean="0"/>
              <a:t> ac </a:t>
            </a:r>
            <a:r>
              <a:rPr lang="en-GB" baseline="0" dirty="0" err="1" smtClean="0"/>
              <a:t>yn</a:t>
            </a:r>
            <a:r>
              <a:rPr lang="en-GB" baseline="0" dirty="0" smtClean="0"/>
              <a:t> </a:t>
            </a:r>
            <a:r>
              <a:rPr lang="en-GB" baseline="0" dirty="0" err="1" smtClean="0"/>
              <a:t>cyfeirio</a:t>
            </a:r>
            <a:r>
              <a:rPr lang="en-GB" baseline="0" dirty="0" smtClean="0"/>
              <a:t> </a:t>
            </a:r>
            <a:r>
              <a:rPr lang="en-GB" baseline="0" dirty="0" err="1" smtClean="0"/>
              <a:t>i</a:t>
            </a:r>
            <a:r>
              <a:rPr lang="en-GB" baseline="0" dirty="0" smtClean="0"/>
              <a:t> </a:t>
            </a:r>
            <a:r>
              <a:rPr lang="en-GB" baseline="0" dirty="0" err="1" smtClean="0"/>
              <a:t>ddechrau’r</a:t>
            </a:r>
            <a:r>
              <a:rPr lang="en-GB" baseline="0" dirty="0" smtClean="0"/>
              <a:t> broses. Mae </a:t>
            </a:r>
            <a:r>
              <a:rPr lang="en-GB" baseline="0" dirty="0" err="1" smtClean="0"/>
              <a:t>asesiad</a:t>
            </a:r>
            <a:r>
              <a:rPr lang="en-GB" baseline="0" dirty="0" smtClean="0"/>
              <a:t> </a:t>
            </a:r>
            <a:r>
              <a:rPr lang="en-GB" baseline="0" dirty="0" err="1" smtClean="0"/>
              <a:t>yn</a:t>
            </a:r>
            <a:r>
              <a:rPr lang="en-GB" baseline="0" dirty="0" smtClean="0"/>
              <a:t> </a:t>
            </a:r>
            <a:r>
              <a:rPr lang="en-GB" baseline="0" dirty="0" err="1" smtClean="0"/>
              <a:t>cynnwys</a:t>
            </a:r>
            <a:r>
              <a:rPr lang="en-GB" baseline="0" dirty="0" smtClean="0"/>
              <a:t> </a:t>
            </a:r>
            <a:r>
              <a:rPr lang="en-GB" baseline="0" dirty="0" err="1" smtClean="0"/>
              <a:t>ystyried</a:t>
            </a:r>
            <a:r>
              <a:rPr lang="en-GB" baseline="0" dirty="0" smtClean="0"/>
              <a:t> </a:t>
            </a:r>
            <a:r>
              <a:rPr lang="en-GB" baseline="0" dirty="0" err="1" smtClean="0"/>
              <a:t>yr</a:t>
            </a:r>
            <a:r>
              <a:rPr lang="en-GB" baseline="0" dirty="0" smtClean="0"/>
              <a:t> </a:t>
            </a:r>
            <a:r>
              <a:rPr lang="en-GB" baseline="0" dirty="0" err="1" smtClean="0"/>
              <a:t>unigolyn</a:t>
            </a:r>
            <a:r>
              <a:rPr lang="en-GB" baseline="0" dirty="0" smtClean="0"/>
              <a:t> a </a:t>
            </a:r>
            <a:r>
              <a:rPr lang="en-GB" baseline="0" dirty="0" err="1" smtClean="0"/>
              <a:t>phob</a:t>
            </a:r>
            <a:r>
              <a:rPr lang="en-GB" baseline="0" dirty="0" smtClean="0"/>
              <a:t> </a:t>
            </a:r>
            <a:r>
              <a:rPr lang="en-GB" baseline="0" dirty="0" err="1" smtClean="0"/>
              <a:t>agwedd</a:t>
            </a:r>
            <a:r>
              <a:rPr lang="en-GB" baseline="0" dirty="0" smtClean="0"/>
              <a:t> </a:t>
            </a:r>
            <a:r>
              <a:rPr lang="en-GB" baseline="0" dirty="0" err="1" smtClean="0"/>
              <a:t>o’i</a:t>
            </a:r>
            <a:r>
              <a:rPr lang="en-GB" baseline="0" dirty="0" smtClean="0"/>
              <a:t> </a:t>
            </a:r>
            <a:r>
              <a:rPr lang="en-GB" baseline="0" dirty="0" err="1" smtClean="0"/>
              <a:t>fywyd</a:t>
            </a:r>
            <a:r>
              <a:rPr lang="en-GB" baseline="0" dirty="0" smtClean="0"/>
              <a:t> </a:t>
            </a:r>
            <a:r>
              <a:rPr lang="en-GB" baseline="0" dirty="0" err="1" smtClean="0"/>
              <a:t>er</a:t>
            </a:r>
            <a:r>
              <a:rPr lang="en-GB" baseline="0" dirty="0" smtClean="0"/>
              <a:t> </a:t>
            </a:r>
            <a:r>
              <a:rPr lang="en-GB" baseline="0" dirty="0" err="1" smtClean="0"/>
              <a:t>mwyn</a:t>
            </a:r>
            <a:r>
              <a:rPr lang="en-GB" baseline="0" dirty="0" smtClean="0"/>
              <a:t> </a:t>
            </a:r>
            <a:r>
              <a:rPr lang="en-GB" baseline="0" dirty="0" err="1" smtClean="0"/>
              <a:t>adnabod</a:t>
            </a:r>
            <a:r>
              <a:rPr lang="en-GB" baseline="0" dirty="0" smtClean="0"/>
              <a:t> </a:t>
            </a:r>
            <a:r>
              <a:rPr lang="en-GB" baseline="0" dirty="0" err="1" smtClean="0"/>
              <a:t>sut</a:t>
            </a:r>
            <a:r>
              <a:rPr lang="en-GB" baseline="0" dirty="0" smtClean="0"/>
              <a:t> </a:t>
            </a:r>
            <a:r>
              <a:rPr lang="en-GB" baseline="0" dirty="0" err="1" smtClean="0"/>
              <a:t>gellir</a:t>
            </a:r>
            <a:r>
              <a:rPr lang="en-GB" baseline="0" dirty="0" smtClean="0"/>
              <a:t> </a:t>
            </a:r>
            <a:r>
              <a:rPr lang="en-GB" baseline="0" dirty="0" err="1" smtClean="0"/>
              <a:t>rhoi</a:t>
            </a:r>
            <a:r>
              <a:rPr lang="en-GB" baseline="0" dirty="0" smtClean="0"/>
              <a:t> </a:t>
            </a:r>
            <a:r>
              <a:rPr lang="en-GB" baseline="0" dirty="0" err="1" smtClean="0"/>
              <a:t>cymorth</a:t>
            </a:r>
            <a:r>
              <a:rPr lang="en-GB" baseline="0" dirty="0" smtClean="0"/>
              <a:t> </a:t>
            </a:r>
            <a:r>
              <a:rPr lang="en-GB" baseline="0" dirty="0" err="1" smtClean="0"/>
              <a:t>i</a:t>
            </a:r>
            <a:r>
              <a:rPr lang="en-GB" baseline="0" dirty="0" smtClean="0"/>
              <a:t> </a:t>
            </a:r>
            <a:r>
              <a:rPr lang="en-GB" baseline="0" dirty="0" err="1" smtClean="0"/>
              <a:t>wella’i</a:t>
            </a:r>
            <a:r>
              <a:rPr lang="en-GB" baseline="0" dirty="0" smtClean="0"/>
              <a:t> </a:t>
            </a:r>
            <a:r>
              <a:rPr lang="en-GB" baseline="0" dirty="0" err="1" smtClean="0"/>
              <a:t>amgylchiadau</a:t>
            </a:r>
            <a:r>
              <a:rPr lang="en-GB" baseline="0" dirty="0" smtClean="0"/>
              <a:t>.</a:t>
            </a:r>
          </a:p>
          <a:p>
            <a:pPr eaLnBrk="1" hangingPunct="1">
              <a:spcBef>
                <a:spcPct val="0"/>
              </a:spcBef>
            </a:pPr>
            <a:r>
              <a:rPr lang="en-GB" baseline="0" dirty="0" smtClean="0"/>
              <a:t> </a:t>
            </a:r>
            <a:endParaRPr lang="en-GB" dirty="0" smtClean="0"/>
          </a:p>
          <a:p>
            <a:pPr eaLnBrk="1" hangingPunct="1">
              <a:spcBef>
                <a:spcPct val="0"/>
              </a:spcBef>
            </a:pPr>
            <a:r>
              <a:rPr lang="en-GB" dirty="0" err="1" smtClean="0"/>
              <a:t>Gwneir</a:t>
            </a:r>
            <a:r>
              <a:rPr lang="en-GB" dirty="0" smtClean="0"/>
              <a:t> </a:t>
            </a:r>
            <a:r>
              <a:rPr lang="en-GB" dirty="0" err="1" smtClean="0"/>
              <a:t>argymhelliad</a:t>
            </a:r>
            <a:r>
              <a:rPr lang="en-GB" dirty="0" smtClean="0"/>
              <a:t> </a:t>
            </a:r>
            <a:r>
              <a:rPr lang="en-GB" dirty="0" err="1" smtClean="0"/>
              <a:t>technoleg</a:t>
            </a:r>
            <a:r>
              <a:rPr lang="en-GB" dirty="0" smtClean="0"/>
              <a:t> (</a:t>
            </a:r>
            <a:r>
              <a:rPr lang="en-GB" dirty="0" err="1" smtClean="0"/>
              <a:t>cyferir</a:t>
            </a:r>
            <a:r>
              <a:rPr lang="en-GB" baseline="0" dirty="0" smtClean="0"/>
              <a:t> </a:t>
            </a:r>
            <a:r>
              <a:rPr lang="en-GB" baseline="0" dirty="0" err="1" smtClean="0"/>
              <a:t>atynt</a:t>
            </a:r>
            <a:r>
              <a:rPr lang="en-GB" baseline="0" dirty="0" smtClean="0"/>
              <a:t> </a:t>
            </a:r>
            <a:r>
              <a:rPr lang="en-GB" baseline="0" dirty="0" err="1" smtClean="0"/>
              <a:t>fel</a:t>
            </a:r>
            <a:r>
              <a:rPr lang="en-GB" baseline="0" dirty="0" smtClean="0"/>
              <a:t> </a:t>
            </a:r>
            <a:r>
              <a:rPr lang="en-GB" baseline="0" dirty="0" err="1" smtClean="0"/>
              <a:t>presgripsiwn</a:t>
            </a:r>
            <a:r>
              <a:rPr lang="en-GB" baseline="0" dirty="0" smtClean="0"/>
              <a:t> </a:t>
            </a:r>
            <a:r>
              <a:rPr lang="en-GB" baseline="0" dirty="0" err="1" smtClean="0"/>
              <a:t>yn</a:t>
            </a:r>
            <a:r>
              <a:rPr lang="en-GB" baseline="0" dirty="0" smtClean="0"/>
              <a:t> </a:t>
            </a:r>
            <a:r>
              <a:rPr lang="en-GB" baseline="0" dirty="0" err="1" smtClean="0"/>
              <a:t>aml</a:t>
            </a:r>
            <a:r>
              <a:rPr lang="en-GB" baseline="0" dirty="0" smtClean="0"/>
              <a:t>) </a:t>
            </a:r>
            <a:r>
              <a:rPr lang="en-GB" baseline="0" dirty="0" err="1" smtClean="0"/>
              <a:t>ar</a:t>
            </a:r>
            <a:r>
              <a:rPr lang="en-GB" baseline="0" dirty="0" smtClean="0"/>
              <a:t> </a:t>
            </a:r>
            <a:r>
              <a:rPr lang="en-GB" baseline="0" dirty="0" err="1" smtClean="0"/>
              <a:t>gyfer</a:t>
            </a:r>
            <a:r>
              <a:rPr lang="en-GB" baseline="0" dirty="0" smtClean="0"/>
              <a:t> </a:t>
            </a:r>
            <a:r>
              <a:rPr lang="en-GB" baseline="0" dirty="0" err="1" smtClean="0"/>
              <a:t>yr</a:t>
            </a:r>
            <a:r>
              <a:rPr lang="en-GB" baseline="0" dirty="0" smtClean="0"/>
              <a:t> </a:t>
            </a:r>
            <a:r>
              <a:rPr lang="en-GB" baseline="0" dirty="0" err="1" smtClean="0"/>
              <a:t>unigolyn</a:t>
            </a:r>
            <a:r>
              <a:rPr lang="en-GB" baseline="0" dirty="0" smtClean="0"/>
              <a:t> / </a:t>
            </a:r>
            <a:r>
              <a:rPr lang="en-GB" baseline="0" dirty="0" err="1" smtClean="0"/>
              <a:t>teulu</a:t>
            </a:r>
            <a:r>
              <a:rPr lang="en-GB" baseline="0" dirty="0" smtClean="0"/>
              <a:t>. Mae </a:t>
            </a:r>
            <a:r>
              <a:rPr lang="en-GB" baseline="0" dirty="0" err="1" smtClean="0"/>
              <a:t>hyn</a:t>
            </a:r>
            <a:r>
              <a:rPr lang="en-GB" baseline="0" dirty="0" smtClean="0"/>
              <a:t> </a:t>
            </a:r>
            <a:r>
              <a:rPr lang="en-GB" baseline="0" dirty="0" err="1" smtClean="0"/>
              <a:t>yn</a:t>
            </a:r>
            <a:r>
              <a:rPr lang="en-GB" baseline="0" dirty="0" smtClean="0"/>
              <a:t>  </a:t>
            </a:r>
            <a:r>
              <a:rPr lang="en-GB" baseline="0" dirty="0" err="1" smtClean="0"/>
              <a:t>cynnwys</a:t>
            </a:r>
            <a:r>
              <a:rPr lang="en-GB" baseline="0" dirty="0" smtClean="0"/>
              <a:t> </a:t>
            </a:r>
            <a:r>
              <a:rPr lang="en-GB" baseline="0" dirty="0" err="1" smtClean="0"/>
              <a:t>prynu</a:t>
            </a:r>
            <a:r>
              <a:rPr lang="en-GB" baseline="0" dirty="0" smtClean="0"/>
              <a:t> offer </a:t>
            </a:r>
            <a:r>
              <a:rPr lang="en-GB" baseline="0" dirty="0" err="1" smtClean="0"/>
              <a:t>fydd</a:t>
            </a:r>
            <a:r>
              <a:rPr lang="en-GB" baseline="0" dirty="0" smtClean="0"/>
              <a:t> </a:t>
            </a:r>
            <a:r>
              <a:rPr lang="en-GB" baseline="0" dirty="0" err="1" smtClean="0"/>
              <a:t>gan</a:t>
            </a:r>
            <a:r>
              <a:rPr lang="en-GB" baseline="0" dirty="0" smtClean="0"/>
              <a:t> </a:t>
            </a:r>
            <a:r>
              <a:rPr lang="en-GB" baseline="0" dirty="0" err="1" smtClean="0"/>
              <a:t>amlaf</a:t>
            </a:r>
            <a:r>
              <a:rPr lang="en-GB" baseline="0" dirty="0" smtClean="0"/>
              <a:t> </a:t>
            </a:r>
            <a:r>
              <a:rPr lang="en-GB" baseline="0" dirty="0" err="1" smtClean="0"/>
              <a:t>yn</a:t>
            </a:r>
            <a:r>
              <a:rPr lang="en-GB" baseline="0" dirty="0" smtClean="0"/>
              <a:t> </a:t>
            </a:r>
            <a:r>
              <a:rPr lang="en-GB" baseline="0" dirty="0" err="1" smtClean="0"/>
              <a:t>gyfuniad</a:t>
            </a:r>
            <a:r>
              <a:rPr lang="en-GB" baseline="0" dirty="0" smtClean="0"/>
              <a:t> o </a:t>
            </a:r>
            <a:r>
              <a:rPr lang="en-GB" baseline="0" dirty="0" err="1" smtClean="0"/>
              <a:t>ddyfeisiadau</a:t>
            </a:r>
            <a:r>
              <a:rPr lang="en-GB" baseline="0" dirty="0" smtClean="0"/>
              <a:t>. Cant </a:t>
            </a:r>
            <a:r>
              <a:rPr lang="en-GB" baseline="0" dirty="0" err="1" smtClean="0"/>
              <a:t>eu</a:t>
            </a:r>
            <a:r>
              <a:rPr lang="en-GB" baseline="0" dirty="0" smtClean="0"/>
              <a:t> </a:t>
            </a:r>
            <a:r>
              <a:rPr lang="en-GB" baseline="0" dirty="0" err="1" smtClean="0"/>
              <a:t>gosod</a:t>
            </a:r>
            <a:r>
              <a:rPr lang="en-GB" baseline="0" dirty="0" smtClean="0"/>
              <a:t> ac </a:t>
            </a:r>
            <a:r>
              <a:rPr lang="en-GB" baseline="0" dirty="0" err="1" smtClean="0"/>
              <a:t>eglurir</a:t>
            </a:r>
            <a:r>
              <a:rPr lang="en-GB" baseline="0" dirty="0" smtClean="0"/>
              <a:t> </a:t>
            </a:r>
            <a:r>
              <a:rPr lang="en-GB" baseline="0" dirty="0" err="1" smtClean="0"/>
              <a:t>sut</a:t>
            </a:r>
            <a:r>
              <a:rPr lang="en-GB" baseline="0" dirty="0" smtClean="0"/>
              <a:t> </a:t>
            </a:r>
            <a:r>
              <a:rPr lang="en-GB" baseline="0" dirty="0" err="1" smtClean="0"/>
              <a:t>maent</a:t>
            </a:r>
            <a:r>
              <a:rPr lang="en-GB" baseline="0" dirty="0" smtClean="0"/>
              <a:t> </a:t>
            </a:r>
            <a:r>
              <a:rPr lang="en-GB" baseline="0" dirty="0" err="1" smtClean="0"/>
              <a:t>yn</a:t>
            </a:r>
            <a:r>
              <a:rPr lang="en-GB" baseline="0" dirty="0" smtClean="0"/>
              <a:t> </a:t>
            </a:r>
            <a:r>
              <a:rPr lang="en-GB" baseline="0" dirty="0" err="1" smtClean="0"/>
              <a:t>gweithio</a:t>
            </a:r>
            <a:r>
              <a:rPr lang="en-GB" baseline="0" dirty="0" smtClean="0"/>
              <a:t> </a:t>
            </a:r>
            <a:r>
              <a:rPr lang="en-GB" baseline="0" dirty="0" err="1" smtClean="0"/>
              <a:t>wrth</a:t>
            </a:r>
            <a:r>
              <a:rPr lang="en-GB" baseline="0" dirty="0" smtClean="0"/>
              <a:t> </a:t>
            </a:r>
            <a:r>
              <a:rPr lang="en-GB" baseline="0" dirty="0" err="1" smtClean="0"/>
              <a:t>yr</a:t>
            </a:r>
            <a:r>
              <a:rPr lang="en-GB" baseline="0" dirty="0" smtClean="0"/>
              <a:t> </a:t>
            </a:r>
            <a:r>
              <a:rPr lang="en-GB" baseline="0" dirty="0" err="1" smtClean="0"/>
              <a:t>unigolyn</a:t>
            </a:r>
            <a:r>
              <a:rPr lang="en-GB" baseline="0" dirty="0" smtClean="0"/>
              <a:t> /</a:t>
            </a:r>
            <a:r>
              <a:rPr lang="en-GB" baseline="0" dirty="0" err="1" smtClean="0"/>
              <a:t>gofalwyr</a:t>
            </a:r>
            <a:r>
              <a:rPr lang="en-GB" baseline="0" dirty="0" smtClean="0"/>
              <a:t> / </a:t>
            </a:r>
            <a:r>
              <a:rPr lang="en-GB" baseline="0" dirty="0" err="1" smtClean="0"/>
              <a:t>teulu</a:t>
            </a:r>
            <a:r>
              <a:rPr lang="en-GB" baseline="0" dirty="0" smtClean="0"/>
              <a:t>. </a:t>
            </a:r>
            <a:r>
              <a:rPr lang="en-GB" baseline="0" dirty="0" err="1" smtClean="0"/>
              <a:t>Caiff</a:t>
            </a:r>
            <a:r>
              <a:rPr lang="en-GB" baseline="0" dirty="0" smtClean="0"/>
              <a:t> </a:t>
            </a:r>
            <a:r>
              <a:rPr lang="en-GB" baseline="0" dirty="0" err="1" smtClean="0"/>
              <a:t>yr</a:t>
            </a:r>
            <a:r>
              <a:rPr lang="en-GB" baseline="0" dirty="0" smtClean="0"/>
              <a:t> offer </a:t>
            </a:r>
            <a:r>
              <a:rPr lang="en-GB" baseline="0" dirty="0" err="1" smtClean="0"/>
              <a:t>ei</a:t>
            </a:r>
            <a:r>
              <a:rPr lang="en-GB" baseline="0" dirty="0" smtClean="0"/>
              <a:t> </a:t>
            </a:r>
            <a:r>
              <a:rPr lang="en-GB" baseline="0" dirty="0" err="1" smtClean="0"/>
              <a:t>cysylltu</a:t>
            </a:r>
            <a:r>
              <a:rPr lang="en-GB" baseline="0" dirty="0" smtClean="0"/>
              <a:t> </a:t>
            </a:r>
            <a:r>
              <a:rPr lang="en-GB" baseline="0" dirty="0" err="1" smtClean="0"/>
              <a:t>gyda</a:t>
            </a:r>
            <a:r>
              <a:rPr lang="en-GB" baseline="0" dirty="0" smtClean="0"/>
              <a:t> </a:t>
            </a:r>
            <a:r>
              <a:rPr lang="en-GB" baseline="0" dirty="0" err="1" smtClean="0"/>
              <a:t>canolfan</a:t>
            </a:r>
            <a:r>
              <a:rPr lang="en-GB" baseline="0" dirty="0" smtClean="0"/>
              <a:t> </a:t>
            </a:r>
            <a:r>
              <a:rPr lang="en-GB" baseline="0" dirty="0" err="1" smtClean="0"/>
              <a:t>fonitro</a:t>
            </a:r>
            <a:r>
              <a:rPr lang="en-GB" baseline="0" dirty="0" smtClean="0"/>
              <a:t> 24 </a:t>
            </a:r>
            <a:r>
              <a:rPr lang="en-GB" baseline="0" dirty="0" err="1" smtClean="0"/>
              <a:t>awr</a:t>
            </a:r>
            <a:r>
              <a:rPr lang="en-GB" baseline="0" dirty="0" smtClean="0"/>
              <a:t> </a:t>
            </a:r>
            <a:r>
              <a:rPr lang="en-GB" baseline="0" dirty="0" err="1" smtClean="0"/>
              <a:t>fydd</a:t>
            </a:r>
            <a:r>
              <a:rPr lang="en-GB" baseline="0" dirty="0" smtClean="0"/>
              <a:t> </a:t>
            </a:r>
            <a:r>
              <a:rPr lang="en-GB" baseline="0" dirty="0" err="1" smtClean="0"/>
              <a:t>yn</a:t>
            </a:r>
            <a:r>
              <a:rPr lang="en-GB" baseline="0" dirty="0" smtClean="0"/>
              <a:t> </a:t>
            </a:r>
            <a:r>
              <a:rPr lang="en-GB" baseline="0" dirty="0" err="1" smtClean="0"/>
              <a:t>derbyn</a:t>
            </a:r>
            <a:r>
              <a:rPr lang="en-GB" baseline="0" dirty="0" smtClean="0"/>
              <a:t> </a:t>
            </a:r>
            <a:r>
              <a:rPr lang="en-GB" baseline="0" dirty="0" err="1" smtClean="0"/>
              <a:t>rhybudd</a:t>
            </a:r>
            <a:r>
              <a:rPr lang="en-GB" baseline="0" dirty="0" smtClean="0"/>
              <a:t> </a:t>
            </a:r>
            <a:r>
              <a:rPr lang="en-GB" baseline="0" dirty="0" err="1" smtClean="0"/>
              <a:t>os</a:t>
            </a:r>
            <a:r>
              <a:rPr lang="en-GB" baseline="0" dirty="0" smtClean="0"/>
              <a:t> </a:t>
            </a:r>
            <a:r>
              <a:rPr lang="en-GB" baseline="0" dirty="0" err="1" smtClean="0"/>
              <a:t>bydd</a:t>
            </a:r>
            <a:r>
              <a:rPr lang="en-GB" baseline="0" dirty="0" smtClean="0"/>
              <a:t> problem </a:t>
            </a:r>
            <a:r>
              <a:rPr lang="en-GB" baseline="0" dirty="0" err="1" smtClean="0"/>
              <a:t>fel</a:t>
            </a:r>
            <a:r>
              <a:rPr lang="en-GB" baseline="0" dirty="0" smtClean="0"/>
              <a:t> y gallant </a:t>
            </a:r>
            <a:r>
              <a:rPr lang="en-GB" baseline="0" dirty="0" err="1" smtClean="0"/>
              <a:t>sicrhau</a:t>
            </a:r>
            <a:r>
              <a:rPr lang="en-GB" baseline="0" dirty="0" smtClean="0"/>
              <a:t> </a:t>
            </a:r>
            <a:r>
              <a:rPr lang="en-GB" baseline="0" dirty="0" err="1" smtClean="0"/>
              <a:t>ymateb</a:t>
            </a:r>
            <a:r>
              <a:rPr lang="en-GB" baseline="0" dirty="0" smtClean="0"/>
              <a:t> </a:t>
            </a:r>
            <a:r>
              <a:rPr lang="en-GB" baseline="0" dirty="0" err="1" smtClean="0"/>
              <a:t>priodol</a:t>
            </a:r>
            <a:r>
              <a:rPr lang="en-GB" baseline="0" dirty="0" smtClean="0"/>
              <a:t>.</a:t>
            </a:r>
          </a:p>
          <a:p>
            <a:pPr eaLnBrk="1" hangingPunct="1">
              <a:spcBef>
                <a:spcPct val="0"/>
              </a:spcBef>
            </a:pPr>
            <a:endParaRPr lang="en-GB" baseline="0" dirty="0" smtClean="0"/>
          </a:p>
          <a:p>
            <a:pPr eaLnBrk="1" hangingPunct="1">
              <a:spcBef>
                <a:spcPct val="0"/>
              </a:spcBef>
            </a:pPr>
            <a:r>
              <a:rPr lang="en-GB" baseline="0" dirty="0" err="1" smtClean="0"/>
              <a:t>Bydd</a:t>
            </a:r>
            <a:r>
              <a:rPr lang="en-GB" baseline="0" dirty="0" smtClean="0"/>
              <a:t> </a:t>
            </a:r>
            <a:r>
              <a:rPr lang="en-GB" baseline="0" dirty="0" err="1" smtClean="0"/>
              <a:t>adolygiad</a:t>
            </a:r>
            <a:r>
              <a:rPr lang="en-GB" baseline="0" dirty="0" smtClean="0"/>
              <a:t> </a:t>
            </a:r>
            <a:r>
              <a:rPr lang="en-GB" baseline="0" dirty="0" err="1" smtClean="0"/>
              <a:t>rheolaidd</a:t>
            </a:r>
            <a:r>
              <a:rPr lang="en-GB" baseline="0" dirty="0" smtClean="0"/>
              <a:t> </a:t>
            </a:r>
            <a:r>
              <a:rPr lang="en-GB" baseline="0" dirty="0" err="1" smtClean="0"/>
              <a:t>o’r</a:t>
            </a:r>
            <a:r>
              <a:rPr lang="en-GB" baseline="0" dirty="0" smtClean="0"/>
              <a:t> </a:t>
            </a:r>
            <a:r>
              <a:rPr lang="en-GB" baseline="0" dirty="0" err="1" smtClean="0"/>
              <a:t>ddarpariaeth</a:t>
            </a:r>
            <a:r>
              <a:rPr lang="en-GB" baseline="0" dirty="0" smtClean="0"/>
              <a:t> </a:t>
            </a:r>
            <a:r>
              <a:rPr lang="en-GB" baseline="0" dirty="0" err="1" smtClean="0"/>
              <a:t>er</a:t>
            </a:r>
            <a:r>
              <a:rPr lang="en-GB" baseline="0" dirty="0" smtClean="0"/>
              <a:t> </a:t>
            </a:r>
            <a:r>
              <a:rPr lang="en-GB" baseline="0" dirty="0" err="1" smtClean="0"/>
              <a:t>mwyn</a:t>
            </a:r>
            <a:r>
              <a:rPr lang="en-GB" baseline="0" dirty="0" smtClean="0"/>
              <a:t> </a:t>
            </a:r>
            <a:r>
              <a:rPr lang="en-GB" baseline="0" dirty="0" err="1" smtClean="0"/>
              <a:t>cadarnhau</a:t>
            </a:r>
            <a:r>
              <a:rPr lang="en-GB" baseline="0" dirty="0" smtClean="0"/>
              <a:t> bod y </a:t>
            </a:r>
            <a:r>
              <a:rPr lang="en-GB" baseline="0" dirty="0" err="1" smtClean="0"/>
              <a:t>dyfeisiadau’n</a:t>
            </a:r>
            <a:r>
              <a:rPr lang="en-GB" baseline="0" dirty="0" smtClean="0"/>
              <a:t> </a:t>
            </a:r>
            <a:r>
              <a:rPr lang="en-GB" baseline="0" dirty="0" err="1" smtClean="0"/>
              <a:t>gweithio’n</a:t>
            </a:r>
            <a:r>
              <a:rPr lang="en-GB" baseline="0" dirty="0" smtClean="0"/>
              <a:t> </a:t>
            </a:r>
            <a:r>
              <a:rPr lang="en-GB" baseline="0" dirty="0" err="1" smtClean="0"/>
              <a:t>addas</a:t>
            </a:r>
            <a:r>
              <a:rPr lang="en-GB" baseline="0" dirty="0" smtClean="0"/>
              <a:t> ac I </a:t>
            </a:r>
            <a:r>
              <a:rPr lang="en-GB" baseline="0" dirty="0" err="1" smtClean="0"/>
              <a:t>adnabod</a:t>
            </a:r>
            <a:r>
              <a:rPr lang="en-GB" baseline="0" dirty="0" smtClean="0"/>
              <a:t> </a:t>
            </a:r>
            <a:r>
              <a:rPr lang="en-GB" baseline="0" dirty="0" err="1" smtClean="0"/>
              <a:t>newidiadau</a:t>
            </a:r>
            <a:r>
              <a:rPr lang="en-GB" baseline="0" dirty="0" smtClean="0"/>
              <a:t> </a:t>
            </a:r>
            <a:r>
              <a:rPr lang="en-GB" baseline="0" dirty="0" err="1" smtClean="0"/>
              <a:t>yn</a:t>
            </a:r>
            <a:r>
              <a:rPr lang="en-GB" baseline="0" dirty="0" smtClean="0"/>
              <a:t> </a:t>
            </a:r>
            <a:r>
              <a:rPr lang="en-GB" baseline="0" dirty="0" err="1" smtClean="0"/>
              <a:t>anhenion</a:t>
            </a:r>
            <a:r>
              <a:rPr lang="en-GB" baseline="0" dirty="0" smtClean="0"/>
              <a:t> </a:t>
            </a:r>
            <a:r>
              <a:rPr lang="en-GB" baseline="0" dirty="0" err="1" smtClean="0"/>
              <a:t>yr</a:t>
            </a:r>
            <a:r>
              <a:rPr lang="en-GB" baseline="0" dirty="0" smtClean="0"/>
              <a:t> </a:t>
            </a:r>
            <a:r>
              <a:rPr lang="en-GB" baseline="0" dirty="0" err="1" smtClean="0"/>
              <a:t>unigolyn</a:t>
            </a:r>
            <a:r>
              <a:rPr lang="en-GB" baseline="0" dirty="0" smtClean="0"/>
              <a:t>.</a:t>
            </a:r>
            <a:endParaRPr lang="en-GB" dirty="0" smtClean="0"/>
          </a:p>
        </p:txBody>
      </p:sp>
      <p:sp>
        <p:nvSpPr>
          <p:cNvPr id="4" name="Slide Number Placeholder 3"/>
          <p:cNvSpPr>
            <a:spLocks noGrp="1"/>
          </p:cNvSpPr>
          <p:nvPr>
            <p:ph type="sldNum" sz="quarter" idx="10"/>
          </p:nvPr>
        </p:nvSpPr>
        <p:spPr/>
        <p:txBody>
          <a:bodyPr/>
          <a:lstStyle/>
          <a:p>
            <a:fld id="{4850BFFB-953F-4021-90D1-C2BD514B9A3F}" type="slidenum">
              <a:rPr lang="en-GB" smtClean="0"/>
              <a:pPr/>
              <a:t>25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1526294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000" kern="1200" dirty="0" err="1" smtClean="0">
                <a:solidFill>
                  <a:schemeClr val="tx1"/>
                </a:solidFill>
                <a:effectLst/>
                <a:latin typeface="Arial" panose="020B0604020202020204" pitchFamily="34" charset="0"/>
                <a:ea typeface="+mn-ea"/>
                <a:cs typeface="Arial" panose="020B0604020202020204" pitchFamily="34" charset="0"/>
              </a:rPr>
              <a:t>Mae’r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sleid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wedi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animeiddio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cyflwyno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diffiniad</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dealltwriaeth</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risg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gysylltiedig</a:t>
            </a:r>
            <a:r>
              <a:rPr lang="en-GB" sz="1000" kern="1200" dirty="0" smtClean="0">
                <a:solidFill>
                  <a:schemeClr val="tx1"/>
                </a:solidFill>
                <a:effectLst/>
                <a:latin typeface="Arial" panose="020B0604020202020204" pitchFamily="34" charset="0"/>
                <a:ea typeface="+mn-ea"/>
                <a:cs typeface="Arial" panose="020B0604020202020204" pitchFamily="34" charset="0"/>
              </a:rPr>
              <a:t> â </a:t>
            </a:r>
            <a:r>
              <a:rPr lang="en-GB" sz="1000" kern="1200" dirty="0" err="1" smtClean="0">
                <a:solidFill>
                  <a:schemeClr val="tx1"/>
                </a:solidFill>
                <a:effectLst/>
                <a:latin typeface="Arial" panose="020B0604020202020204" pitchFamily="34" charset="0"/>
                <a:ea typeface="+mn-ea"/>
                <a:cs typeface="Arial" panose="020B0604020202020204" pitchFamily="34" charset="0"/>
              </a:rPr>
              <a:t>thebygolrwydd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digwyddiad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peryglus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ddamwain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graddau</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niwed</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ganlyniad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digwyddiad</a:t>
            </a:r>
            <a:r>
              <a:rPr lang="en-GB" sz="1000" kern="1200" dirty="0" smtClean="0">
                <a:solidFill>
                  <a:schemeClr val="tx1"/>
                </a:solidFill>
                <a:effectLst/>
                <a:latin typeface="Arial" panose="020B0604020202020204" pitchFamily="34" charset="0"/>
                <a:ea typeface="+mn-ea"/>
                <a:cs typeface="Arial" panose="020B0604020202020204" pitchFamily="34" charset="0"/>
              </a:rPr>
              <a:t>. Gall y </a:t>
            </a:r>
            <a:r>
              <a:rPr lang="en-GB" sz="1000" kern="1200" dirty="0" err="1" smtClean="0">
                <a:solidFill>
                  <a:schemeClr val="tx1"/>
                </a:solidFill>
                <a:effectLst/>
                <a:latin typeface="Arial" panose="020B0604020202020204" pitchFamily="34" charset="0"/>
                <a:ea typeface="+mn-ea"/>
                <a:cs typeface="Arial" panose="020B0604020202020204" pitchFamily="34" charset="0"/>
              </a:rPr>
              <a:t>tebygolrwydd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graddau</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niwed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amcangyfrif</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trwy</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ddefnyddio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graddfa</a:t>
            </a:r>
            <a:r>
              <a:rPr lang="en-GB" sz="1000" kern="1200" dirty="0" smtClean="0">
                <a:solidFill>
                  <a:schemeClr val="tx1"/>
                </a:solidFill>
                <a:effectLst/>
                <a:latin typeface="Arial" panose="020B0604020202020204" pitchFamily="34" charset="0"/>
                <a:ea typeface="+mn-ea"/>
                <a:cs typeface="Arial" panose="020B0604020202020204" pitchFamily="34" charset="0"/>
              </a:rPr>
              <a:t> 3 ( </a:t>
            </a:r>
            <a:r>
              <a:rPr lang="en-GB" sz="1000" kern="1200" dirty="0" err="1" smtClean="0">
                <a:solidFill>
                  <a:schemeClr val="tx1"/>
                </a:solidFill>
                <a:effectLst/>
                <a:latin typeface="Arial" panose="020B0604020202020204" pitchFamily="34" charset="0"/>
                <a:ea typeface="+mn-ea"/>
                <a:cs typeface="Arial" panose="020B0604020202020204" pitchFamily="34" charset="0"/>
              </a:rPr>
              <a:t>neu</a:t>
            </a:r>
            <a:r>
              <a:rPr lang="en-GB" sz="1000" kern="1200" dirty="0" smtClean="0">
                <a:solidFill>
                  <a:schemeClr val="tx1"/>
                </a:solidFill>
                <a:effectLst/>
                <a:latin typeface="Arial" panose="020B0604020202020204" pitchFamily="34" charset="0"/>
                <a:ea typeface="+mn-ea"/>
                <a:cs typeface="Arial" panose="020B0604020202020204" pitchFamily="34" charset="0"/>
              </a:rPr>
              <a:t> 5) </a:t>
            </a:r>
            <a:r>
              <a:rPr lang="en-GB" sz="1000" kern="1200" dirty="0" err="1" smtClean="0">
                <a:solidFill>
                  <a:schemeClr val="tx1"/>
                </a:solidFill>
                <a:effectLst/>
                <a:latin typeface="Arial" panose="020B0604020202020204" pitchFamily="34" charset="0"/>
                <a:ea typeface="+mn-ea"/>
                <a:cs typeface="Arial" panose="020B0604020202020204" pitchFamily="34" charset="0"/>
              </a:rPr>
              <a:t>pwynt</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Wrth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ddefnyddio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graddfa</a:t>
            </a:r>
            <a:r>
              <a:rPr lang="en-GB" sz="1000" kern="1200" dirty="0" smtClean="0">
                <a:solidFill>
                  <a:schemeClr val="tx1"/>
                </a:solidFill>
                <a:effectLst/>
                <a:latin typeface="Arial" panose="020B0604020202020204" pitchFamily="34" charset="0"/>
                <a:ea typeface="+mn-ea"/>
                <a:cs typeface="Arial" panose="020B0604020202020204" pitchFamily="34" charset="0"/>
              </a:rPr>
              <a:t> 3 </a:t>
            </a:r>
            <a:r>
              <a:rPr lang="en-GB" sz="1000" kern="1200" dirty="0" err="1" smtClean="0">
                <a:solidFill>
                  <a:schemeClr val="tx1"/>
                </a:solidFill>
                <a:effectLst/>
                <a:latin typeface="Arial" panose="020B0604020202020204" pitchFamily="34" charset="0"/>
                <a:ea typeface="+mn-ea"/>
                <a:cs typeface="Arial" panose="020B0604020202020204" pitchFamily="34" charset="0"/>
              </a:rPr>
              <a:t>pwynt</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weithiau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caiff</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digwyddiad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bosibl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sgorio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fel</a:t>
            </a:r>
            <a:r>
              <a:rPr lang="en-GB" sz="1000" kern="1200" dirty="0" smtClean="0">
                <a:solidFill>
                  <a:schemeClr val="tx1"/>
                </a:solidFill>
                <a:effectLst/>
                <a:latin typeface="Arial" panose="020B0604020202020204" pitchFamily="34" charset="0"/>
                <a:ea typeface="+mn-ea"/>
                <a:cs typeface="Arial" panose="020B0604020202020204" pitchFamily="34" charset="0"/>
              </a:rPr>
              <a:t> 2 </a:t>
            </a:r>
            <a:r>
              <a:rPr lang="en-GB" sz="1000" kern="1200" dirty="0" err="1" smtClean="0">
                <a:solidFill>
                  <a:schemeClr val="tx1"/>
                </a:solidFill>
                <a:effectLst/>
                <a:latin typeface="Arial" panose="020B0604020202020204" pitchFamily="34" charset="0"/>
                <a:ea typeface="+mn-ea"/>
                <a:cs typeface="Arial" panose="020B0604020202020204" pitchFamily="34" charset="0"/>
              </a:rPr>
              <a:t>tra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ystyrir</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niwed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mân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anaf</a:t>
            </a:r>
            <a:r>
              <a:rPr lang="en-GB" sz="1000" kern="1200" dirty="0" smtClean="0">
                <a:solidFill>
                  <a:schemeClr val="tx1"/>
                </a:solidFill>
                <a:effectLst/>
                <a:latin typeface="Arial" panose="020B0604020202020204" pitchFamily="34" charset="0"/>
                <a:ea typeface="+mn-ea"/>
                <a:cs typeface="Arial" panose="020B0604020202020204" pitchFamily="34" charset="0"/>
              </a:rPr>
              <a:t> ac felly </a:t>
            </a:r>
            <a:r>
              <a:rPr lang="en-GB" sz="1000" kern="1200" dirty="0" err="1" smtClean="0">
                <a:solidFill>
                  <a:schemeClr val="tx1"/>
                </a:solidFill>
                <a:effectLst/>
                <a:latin typeface="Arial" panose="020B0604020202020204" pitchFamily="34" charset="0"/>
                <a:ea typeface="+mn-ea"/>
                <a:cs typeface="Arial" panose="020B0604020202020204" pitchFamily="34" charset="0"/>
              </a:rPr>
              <a:t>hefyd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sgorio</a:t>
            </a:r>
            <a:r>
              <a:rPr lang="en-GB" sz="1000" kern="1200" dirty="0" smtClean="0">
                <a:solidFill>
                  <a:schemeClr val="tx1"/>
                </a:solidFill>
                <a:effectLst/>
                <a:latin typeface="Arial" panose="020B0604020202020204" pitchFamily="34" charset="0"/>
                <a:ea typeface="+mn-ea"/>
                <a:cs typeface="Arial" panose="020B0604020202020204" pitchFamily="34" charset="0"/>
              </a:rPr>
              <a:t> 2. Felly </a:t>
            </a:r>
            <a:r>
              <a:rPr lang="en-GB" sz="1000" kern="1200" dirty="0" err="1" smtClean="0">
                <a:solidFill>
                  <a:schemeClr val="tx1"/>
                </a:solidFill>
                <a:effectLst/>
                <a:latin typeface="Arial" panose="020B0604020202020204" pitchFamily="34" charset="0"/>
                <a:ea typeface="+mn-ea"/>
                <a:cs typeface="Arial" panose="020B0604020202020204" pitchFamily="34" charset="0"/>
              </a:rPr>
              <a:t>ystyrir</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risg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fel</a:t>
            </a:r>
            <a:r>
              <a:rPr lang="en-GB" sz="1000" kern="1200" dirty="0" smtClean="0">
                <a:solidFill>
                  <a:schemeClr val="tx1"/>
                </a:solidFill>
                <a:effectLst/>
                <a:latin typeface="Arial" panose="020B0604020202020204" pitchFamily="34" charset="0"/>
                <a:ea typeface="+mn-ea"/>
                <a:cs typeface="Arial" panose="020B0604020202020204" pitchFamily="34" charset="0"/>
              </a:rPr>
              <a:t> 4 </a:t>
            </a:r>
            <a:r>
              <a:rPr lang="en-GB" sz="1000" kern="1200" dirty="0" err="1" smtClean="0">
                <a:solidFill>
                  <a:schemeClr val="tx1"/>
                </a:solidFill>
                <a:effectLst/>
                <a:latin typeface="Arial" panose="020B0604020202020204" pitchFamily="34" charset="0"/>
                <a:ea typeface="+mn-ea"/>
                <a:cs typeface="Arial" panose="020B0604020202020204" pitchFamily="34" charset="0"/>
              </a:rPr>
              <a:t>allan</a:t>
            </a:r>
            <a:r>
              <a:rPr lang="en-GB" sz="1000" kern="1200" dirty="0" smtClean="0">
                <a:solidFill>
                  <a:schemeClr val="tx1"/>
                </a:solidFill>
                <a:effectLst/>
                <a:latin typeface="Arial" panose="020B0604020202020204" pitchFamily="34" charset="0"/>
                <a:ea typeface="+mn-ea"/>
                <a:cs typeface="Arial" panose="020B0604020202020204" pitchFamily="34" charset="0"/>
              </a:rPr>
              <a:t> o 9 </a:t>
            </a:r>
            <a:r>
              <a:rPr lang="en-GB" sz="1000" kern="1200" dirty="0" err="1" smtClean="0">
                <a:solidFill>
                  <a:schemeClr val="tx1"/>
                </a:solidFill>
                <a:effectLst/>
                <a:latin typeface="Arial" panose="020B0604020202020204" pitchFamily="34" charset="0"/>
                <a:ea typeface="+mn-ea"/>
                <a:cs typeface="Arial" panose="020B0604020202020204" pitchFamily="34" charset="0"/>
              </a:rPr>
              <a:t>bosibl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sef</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risg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gymedrol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p>
          <a:p>
            <a:pPr eaLnBrk="1" hangingPunct="1">
              <a:spcBef>
                <a:spcPct val="0"/>
              </a:spcBef>
            </a:pPr>
            <a:endParaRPr lang="en-GB" dirty="0" smtClean="0"/>
          </a:p>
        </p:txBody>
      </p:sp>
      <p:sp>
        <p:nvSpPr>
          <p:cNvPr id="4" name="Slide Number Placeholder 3"/>
          <p:cNvSpPr>
            <a:spLocks noGrp="1"/>
          </p:cNvSpPr>
          <p:nvPr>
            <p:ph type="sldNum" sz="quarter" idx="10"/>
          </p:nvPr>
        </p:nvSpPr>
        <p:spPr/>
        <p:txBody>
          <a:bodyPr/>
          <a:lstStyle/>
          <a:p>
            <a:fld id="{4850BFFB-953F-4021-90D1-C2BD514B9A3F}" type="slidenum">
              <a:rPr lang="en-GB" smtClean="0"/>
              <a:pPr/>
              <a:t>26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5329142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eaLnBrk="1" hangingPunct="1">
              <a:spcBef>
                <a:spcPct val="0"/>
              </a:spcBef>
            </a:pPr>
            <a:r>
              <a:rPr lang="en-GB" dirty="0" err="1" smtClean="0"/>
              <a:t>Mae’r</a:t>
            </a:r>
            <a:r>
              <a:rPr lang="en-GB" dirty="0" smtClean="0"/>
              <a:t> </a:t>
            </a:r>
            <a:r>
              <a:rPr lang="en-GB" dirty="0" err="1" smtClean="0"/>
              <a:t>sleid</a:t>
            </a:r>
            <a:r>
              <a:rPr lang="en-GB" dirty="0" smtClean="0"/>
              <a:t> </a:t>
            </a:r>
            <a:r>
              <a:rPr lang="en-GB" dirty="0" err="1" smtClean="0"/>
              <a:t>yma’n</a:t>
            </a:r>
            <a:r>
              <a:rPr lang="en-GB" dirty="0" smtClean="0"/>
              <a:t> </a:t>
            </a:r>
            <a:r>
              <a:rPr lang="en-GB" dirty="0" err="1" smtClean="0"/>
              <a:t>nodi’r</a:t>
            </a:r>
            <a:r>
              <a:rPr lang="en-GB" dirty="0" smtClean="0"/>
              <a:t> </a:t>
            </a:r>
            <a:r>
              <a:rPr lang="en-GB" dirty="0" err="1" smtClean="0"/>
              <a:t>angen</a:t>
            </a:r>
            <a:r>
              <a:rPr lang="en-GB" dirty="0" smtClean="0"/>
              <a:t> </a:t>
            </a:r>
            <a:r>
              <a:rPr lang="en-GB" dirty="0" err="1" smtClean="0"/>
              <a:t>i</a:t>
            </a:r>
            <a:r>
              <a:rPr lang="en-GB" dirty="0" smtClean="0"/>
              <a:t> </a:t>
            </a:r>
            <a:r>
              <a:rPr lang="en-GB" dirty="0" err="1" smtClean="0"/>
              <a:t>leihau</a:t>
            </a:r>
            <a:r>
              <a:rPr lang="en-GB" dirty="0" smtClean="0"/>
              <a:t> </a:t>
            </a:r>
            <a:r>
              <a:rPr lang="en-GB" dirty="0" err="1" smtClean="0"/>
              <a:t>tebygolrwydd</a:t>
            </a:r>
            <a:r>
              <a:rPr lang="en-GB" dirty="0" smtClean="0"/>
              <a:t> y</a:t>
            </a:r>
            <a:r>
              <a:rPr lang="en-GB" baseline="0" dirty="0" smtClean="0"/>
              <a:t> </a:t>
            </a:r>
            <a:r>
              <a:rPr lang="en-GB" baseline="0" dirty="0" err="1" smtClean="0"/>
              <a:t>bydd</a:t>
            </a:r>
            <a:r>
              <a:rPr lang="en-GB" dirty="0" smtClean="0"/>
              <a:t> </a:t>
            </a:r>
            <a:r>
              <a:rPr lang="en-GB" dirty="0" err="1" smtClean="0"/>
              <a:t>ddigwyddiad</a:t>
            </a:r>
            <a:r>
              <a:rPr lang="en-GB" dirty="0" smtClean="0"/>
              <a:t> a/</a:t>
            </a:r>
            <a:r>
              <a:rPr lang="en-GB" dirty="0" err="1" smtClean="0"/>
              <a:t>neu</a:t>
            </a:r>
            <a:r>
              <a:rPr lang="en-GB" dirty="0" smtClean="0"/>
              <a:t> </a:t>
            </a:r>
            <a:r>
              <a:rPr lang="en-GB" dirty="0" err="1" smtClean="0"/>
              <a:t>leihau</a:t>
            </a:r>
            <a:r>
              <a:rPr lang="en-GB" baseline="0" dirty="0" smtClean="0"/>
              <a:t> </a:t>
            </a:r>
            <a:r>
              <a:rPr lang="en-GB" baseline="0" dirty="0" err="1" smtClean="0"/>
              <a:t>lefel</a:t>
            </a:r>
            <a:r>
              <a:rPr lang="en-GB" baseline="0" dirty="0" smtClean="0"/>
              <a:t> y</a:t>
            </a:r>
            <a:r>
              <a:rPr lang="en-GB" dirty="0" smtClean="0"/>
              <a:t> </a:t>
            </a:r>
            <a:r>
              <a:rPr lang="en-GB" dirty="0" err="1" smtClean="0"/>
              <a:t>niwed</a:t>
            </a:r>
            <a:r>
              <a:rPr lang="en-GB" dirty="0" smtClean="0"/>
              <a:t> </a:t>
            </a:r>
            <a:r>
              <a:rPr lang="en-GB" dirty="0" err="1" smtClean="0"/>
              <a:t>posibl</a:t>
            </a:r>
            <a:r>
              <a:rPr lang="en-GB" dirty="0" smtClean="0"/>
              <a:t> </a:t>
            </a:r>
            <a:r>
              <a:rPr lang="en-GB" dirty="0" err="1" smtClean="0"/>
              <a:t>os</a:t>
            </a:r>
            <a:r>
              <a:rPr lang="en-GB" dirty="0" smtClean="0"/>
              <a:t> </a:t>
            </a:r>
            <a:r>
              <a:rPr lang="en-GB" dirty="0" err="1" smtClean="0"/>
              <a:t>bydd</a:t>
            </a:r>
            <a:r>
              <a:rPr lang="en-GB" dirty="0" smtClean="0"/>
              <a:t> </a:t>
            </a:r>
            <a:r>
              <a:rPr lang="en-GB" dirty="0" err="1" smtClean="0"/>
              <a:t>yn</a:t>
            </a:r>
            <a:r>
              <a:rPr lang="en-GB" dirty="0" smtClean="0"/>
              <a:t> </a:t>
            </a:r>
            <a:r>
              <a:rPr lang="en-GB" dirty="0" err="1" smtClean="0"/>
              <a:t>digwydd</a:t>
            </a:r>
            <a:r>
              <a:rPr lang="en-GB" baseline="0" dirty="0" smtClean="0"/>
              <a:t> </a:t>
            </a:r>
            <a:r>
              <a:rPr lang="en-GB" baseline="0" dirty="0" err="1" smtClean="0"/>
              <a:t>er</a:t>
            </a:r>
            <a:r>
              <a:rPr lang="en-GB" baseline="0" dirty="0" smtClean="0"/>
              <a:t> </a:t>
            </a:r>
            <a:r>
              <a:rPr lang="en-GB" baseline="0" dirty="0" err="1" smtClean="0"/>
              <a:t>mwyn</a:t>
            </a:r>
            <a:r>
              <a:rPr lang="en-GB" baseline="0" dirty="0" smtClean="0"/>
              <a:t> </a:t>
            </a:r>
            <a:r>
              <a:rPr lang="en-GB" baseline="0" dirty="0" err="1" smtClean="0"/>
              <a:t>lleihau’r</a:t>
            </a:r>
            <a:r>
              <a:rPr lang="en-GB" baseline="0" dirty="0" smtClean="0"/>
              <a:t> </a:t>
            </a:r>
            <a:r>
              <a:rPr lang="en-GB" baseline="0" dirty="0" err="1" smtClean="0"/>
              <a:t>risg</a:t>
            </a:r>
            <a:r>
              <a:rPr lang="en-GB" baseline="0" dirty="0" smtClean="0"/>
              <a:t>.</a:t>
            </a:r>
            <a:endParaRPr lang="en-GB" dirty="0" smtClean="0"/>
          </a:p>
          <a:p>
            <a:pPr eaLnBrk="1" hangingPunct="1">
              <a:spcBef>
                <a:spcPct val="0"/>
              </a:spcBef>
            </a:pPr>
            <a:endParaRPr lang="en-GB" dirty="0" smtClean="0"/>
          </a:p>
          <a:p>
            <a:pPr eaLnBrk="1" hangingPunct="1">
              <a:spcBef>
                <a:spcPct val="0"/>
              </a:spcBef>
            </a:pPr>
            <a:r>
              <a:rPr lang="en-GB" dirty="0" smtClean="0"/>
              <a:t>Mae </a:t>
            </a:r>
            <a:r>
              <a:rPr lang="en-GB" dirty="0" err="1" smtClean="0"/>
              <a:t>rheoli</a:t>
            </a:r>
            <a:r>
              <a:rPr lang="en-GB" dirty="0" smtClean="0"/>
              <a:t> </a:t>
            </a:r>
            <a:r>
              <a:rPr lang="en-GB" dirty="0" err="1" smtClean="0"/>
              <a:t>risg</a:t>
            </a:r>
            <a:r>
              <a:rPr lang="en-GB" dirty="0" smtClean="0"/>
              <a:t> </a:t>
            </a:r>
            <a:r>
              <a:rPr lang="en-GB" dirty="0" err="1" smtClean="0"/>
              <a:t>yn</a:t>
            </a:r>
            <a:r>
              <a:rPr lang="en-GB" dirty="0" smtClean="0"/>
              <a:t> </a:t>
            </a:r>
            <a:r>
              <a:rPr lang="en-GB" dirty="0" err="1" smtClean="0"/>
              <a:t>golygu</a:t>
            </a:r>
            <a:r>
              <a:rPr lang="en-GB" dirty="0" smtClean="0"/>
              <a:t> </a:t>
            </a:r>
            <a:r>
              <a:rPr lang="en-GB" dirty="0" err="1" smtClean="0"/>
              <a:t>asesu’r</a:t>
            </a:r>
            <a:r>
              <a:rPr lang="en-GB" dirty="0" smtClean="0"/>
              <a:t> </a:t>
            </a:r>
            <a:r>
              <a:rPr lang="en-GB" dirty="0" err="1" smtClean="0"/>
              <a:t>sefyllfa</a:t>
            </a:r>
            <a:r>
              <a:rPr lang="en-GB" dirty="0" smtClean="0"/>
              <a:t> a</a:t>
            </a:r>
            <a:r>
              <a:rPr lang="en-GB" baseline="0" dirty="0" smtClean="0"/>
              <a:t> </a:t>
            </a:r>
            <a:r>
              <a:rPr lang="en-GB" baseline="0" dirty="0" err="1" smtClean="0"/>
              <a:t>gweithredu</a:t>
            </a:r>
            <a:r>
              <a:rPr lang="en-GB" baseline="0" dirty="0" smtClean="0"/>
              <a:t> </a:t>
            </a:r>
            <a:r>
              <a:rPr lang="en-GB" baseline="0" dirty="0" err="1" smtClean="0"/>
              <a:t>i</a:t>
            </a:r>
            <a:r>
              <a:rPr lang="en-GB" baseline="0" dirty="0" smtClean="0"/>
              <a:t> </a:t>
            </a:r>
            <a:r>
              <a:rPr lang="en-GB" baseline="0" dirty="0" err="1" smtClean="0"/>
              <a:t>leihau</a:t>
            </a:r>
            <a:r>
              <a:rPr lang="en-GB" baseline="0" dirty="0" smtClean="0"/>
              <a:t> </a:t>
            </a:r>
            <a:r>
              <a:rPr lang="en-GB" baseline="0" dirty="0" err="1" smtClean="0"/>
              <a:t>peryglon</a:t>
            </a:r>
            <a:r>
              <a:rPr lang="en-GB" baseline="0" dirty="0" smtClean="0"/>
              <a:t> ac </a:t>
            </a:r>
            <a:r>
              <a:rPr lang="en-GB" baseline="0" dirty="0" err="1" smtClean="0"/>
              <a:t>i</a:t>
            </a:r>
            <a:r>
              <a:rPr lang="en-GB" baseline="0" dirty="0" smtClean="0"/>
              <a:t> </a:t>
            </a:r>
            <a:r>
              <a:rPr lang="en-GB" baseline="0" dirty="0" err="1" smtClean="0"/>
              <a:t>ddiogelu</a:t>
            </a:r>
            <a:r>
              <a:rPr lang="en-GB" baseline="0" dirty="0" smtClean="0"/>
              <a:t>.</a:t>
            </a:r>
            <a:r>
              <a:rPr lang="en-GB" dirty="0" smtClean="0"/>
              <a:t> </a:t>
            </a:r>
          </a:p>
        </p:txBody>
      </p:sp>
      <p:sp>
        <p:nvSpPr>
          <p:cNvPr id="4" name="Slide Number Placeholder 3"/>
          <p:cNvSpPr>
            <a:spLocks noGrp="1"/>
          </p:cNvSpPr>
          <p:nvPr>
            <p:ph type="sldNum" sz="quarter" idx="10"/>
          </p:nvPr>
        </p:nvSpPr>
        <p:spPr/>
        <p:txBody>
          <a:bodyPr/>
          <a:lstStyle/>
          <a:p>
            <a:fld id="{D4359DA3-160C-4AD7-97C9-36F81FBCC7FB}" type="slidenum">
              <a:rPr lang="en-GB" smtClean="0"/>
              <a:pPr/>
              <a:t>27</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9232078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eaLnBrk="1" hangingPunct="1">
              <a:spcBef>
                <a:spcPct val="0"/>
              </a:spcBef>
            </a:pPr>
            <a:endParaRPr lang="en-GB" dirty="0" smtClean="0"/>
          </a:p>
          <a:p>
            <a:pPr eaLnBrk="1" hangingPunct="1">
              <a:spcBef>
                <a:spcPct val="0"/>
              </a:spcBef>
            </a:pPr>
            <a:r>
              <a:rPr lang="en-GB" dirty="0" err="1" smtClean="0"/>
              <a:t>Gellir</a:t>
            </a:r>
            <a:r>
              <a:rPr lang="en-GB" dirty="0" smtClean="0"/>
              <a:t> </a:t>
            </a:r>
            <a:r>
              <a:rPr lang="en-GB" dirty="0" err="1" smtClean="0"/>
              <a:t>hepgor</a:t>
            </a:r>
            <a:r>
              <a:rPr lang="en-GB" dirty="0" smtClean="0"/>
              <a:t> y </a:t>
            </a:r>
            <a:r>
              <a:rPr lang="en-GB" dirty="0" err="1" smtClean="0"/>
              <a:t>sleid</a:t>
            </a:r>
            <a:r>
              <a:rPr lang="en-GB" dirty="0" smtClean="0"/>
              <a:t> </a:t>
            </a:r>
            <a:r>
              <a:rPr lang="en-GB" dirty="0" err="1" smtClean="0"/>
              <a:t>yma</a:t>
            </a:r>
            <a:r>
              <a:rPr lang="en-GB" dirty="0" smtClean="0"/>
              <a:t> </a:t>
            </a:r>
            <a:r>
              <a:rPr lang="en-GB" dirty="0" err="1" smtClean="0"/>
              <a:t>os</a:t>
            </a:r>
            <a:r>
              <a:rPr lang="en-GB" dirty="0" smtClean="0"/>
              <a:t> </a:t>
            </a:r>
            <a:r>
              <a:rPr lang="en-GB" dirty="0" err="1" smtClean="0"/>
              <a:t>yw’r</a:t>
            </a:r>
            <a:r>
              <a:rPr lang="en-GB" dirty="0" smtClean="0"/>
              <a:t> </a:t>
            </a:r>
            <a:r>
              <a:rPr lang="en-GB" dirty="0" err="1" smtClean="0"/>
              <a:t>gynulleidfa’n</a:t>
            </a:r>
            <a:r>
              <a:rPr lang="en-GB" dirty="0" smtClean="0"/>
              <a:t> </a:t>
            </a:r>
            <a:r>
              <a:rPr lang="en-GB" dirty="0" err="1" smtClean="0"/>
              <a:t>deall</a:t>
            </a:r>
            <a:r>
              <a:rPr lang="en-GB" dirty="0" smtClean="0"/>
              <a:t> </a:t>
            </a:r>
            <a:r>
              <a:rPr lang="en-GB" dirty="0" err="1" smtClean="0"/>
              <a:t>dulliau</a:t>
            </a:r>
            <a:r>
              <a:rPr lang="en-GB" dirty="0" smtClean="0"/>
              <a:t> </a:t>
            </a:r>
            <a:r>
              <a:rPr lang="en-GB" dirty="0" err="1" smtClean="0"/>
              <a:t>rheoli</a:t>
            </a:r>
            <a:r>
              <a:rPr lang="en-GB" dirty="0" smtClean="0"/>
              <a:t> </a:t>
            </a:r>
            <a:r>
              <a:rPr lang="en-GB" dirty="0" err="1" smtClean="0"/>
              <a:t>risg</a:t>
            </a:r>
            <a:r>
              <a:rPr lang="en-GB" dirty="0" smtClean="0"/>
              <a:t>.</a:t>
            </a:r>
          </a:p>
          <a:p>
            <a:pPr eaLnBrk="1" hangingPunct="1">
              <a:spcBef>
                <a:spcPct val="0"/>
              </a:spcBef>
            </a:pPr>
            <a:endParaRPr lang="en-GB" dirty="0" smtClean="0"/>
          </a:p>
          <a:p>
            <a:pPr eaLnBrk="1" hangingPunct="1">
              <a:spcBef>
                <a:spcPct val="0"/>
              </a:spcBef>
            </a:pPr>
            <a:r>
              <a:rPr lang="en-GB" dirty="0" err="1" smtClean="0"/>
              <a:t>Yma</a:t>
            </a:r>
            <a:r>
              <a:rPr lang="en-GB" dirty="0" smtClean="0"/>
              <a:t> </a:t>
            </a:r>
            <a:r>
              <a:rPr lang="en-GB" dirty="0" err="1" smtClean="0"/>
              <a:t>disgrifir</a:t>
            </a:r>
            <a:r>
              <a:rPr lang="en-GB" dirty="0" smtClean="0"/>
              <a:t> y </a:t>
            </a:r>
            <a:r>
              <a:rPr lang="en-GB" dirty="0" err="1" smtClean="0"/>
              <a:t>gweithredoedd</a:t>
            </a:r>
            <a:r>
              <a:rPr lang="en-GB" dirty="0" smtClean="0"/>
              <a:t> </a:t>
            </a:r>
            <a:r>
              <a:rPr lang="en-GB" dirty="0" err="1" smtClean="0"/>
              <a:t>fel</a:t>
            </a:r>
            <a:r>
              <a:rPr lang="en-GB" dirty="0" smtClean="0"/>
              <a:t> </a:t>
            </a:r>
            <a:r>
              <a:rPr lang="en-GB" dirty="0" err="1" smtClean="0"/>
              <a:t>hyfforddiant</a:t>
            </a:r>
            <a:r>
              <a:rPr lang="en-GB" dirty="0" smtClean="0"/>
              <a:t> ac </a:t>
            </a:r>
            <a:r>
              <a:rPr lang="en-GB" dirty="0" err="1" smtClean="0"/>
              <a:t>osgoi</a:t>
            </a:r>
            <a:r>
              <a:rPr lang="en-GB" dirty="0" smtClean="0"/>
              <a:t> </a:t>
            </a:r>
            <a:r>
              <a:rPr lang="en-GB" dirty="0" err="1" smtClean="0"/>
              <a:t>peryglon</a:t>
            </a:r>
            <a:r>
              <a:rPr lang="en-GB" dirty="0" smtClean="0"/>
              <a:t> </a:t>
            </a:r>
            <a:r>
              <a:rPr lang="en-GB" dirty="0" err="1" smtClean="0"/>
              <a:t>sydd</a:t>
            </a:r>
            <a:r>
              <a:rPr lang="en-GB" dirty="0" smtClean="0"/>
              <a:t> </a:t>
            </a:r>
            <a:r>
              <a:rPr lang="en-GB" dirty="0" err="1" smtClean="0"/>
              <a:t>ynghlwm</a:t>
            </a:r>
            <a:r>
              <a:rPr lang="en-GB" dirty="0" smtClean="0"/>
              <a:t> â </a:t>
            </a:r>
            <a:r>
              <a:rPr lang="en-GB" dirty="0" err="1" smtClean="0"/>
              <a:t>diffyg</a:t>
            </a:r>
            <a:r>
              <a:rPr lang="en-GB" dirty="0" smtClean="0"/>
              <a:t> </a:t>
            </a:r>
            <a:r>
              <a:rPr lang="en-GB" dirty="0" err="1" smtClean="0"/>
              <a:t>canolbwyntio</a:t>
            </a:r>
            <a:r>
              <a:rPr lang="en-GB" dirty="0" smtClean="0"/>
              <a:t> </a:t>
            </a:r>
            <a:r>
              <a:rPr lang="en-GB" dirty="0" err="1" smtClean="0"/>
              <a:t>neu</a:t>
            </a:r>
            <a:r>
              <a:rPr lang="en-GB" dirty="0" smtClean="0"/>
              <a:t> </a:t>
            </a:r>
            <a:r>
              <a:rPr lang="en-GB" dirty="0" err="1" smtClean="0"/>
              <a:t>amgylchiadau</a:t>
            </a:r>
            <a:r>
              <a:rPr lang="en-GB" dirty="0" smtClean="0"/>
              <a:t> </a:t>
            </a:r>
            <a:r>
              <a:rPr lang="en-GB" dirty="0" err="1" smtClean="0"/>
              <a:t>amgylcheddol</a:t>
            </a:r>
            <a:r>
              <a:rPr lang="en-GB" dirty="0" smtClean="0"/>
              <a:t> </a:t>
            </a:r>
            <a:r>
              <a:rPr lang="en-GB" dirty="0" err="1" smtClean="0"/>
              <a:t>er</a:t>
            </a:r>
            <a:r>
              <a:rPr lang="en-GB" dirty="0" smtClean="0"/>
              <a:t> </a:t>
            </a:r>
            <a:r>
              <a:rPr lang="en-GB" dirty="0" err="1" smtClean="0"/>
              <a:t>mwyn</a:t>
            </a:r>
            <a:r>
              <a:rPr lang="en-GB" dirty="0" smtClean="0"/>
              <a:t> </a:t>
            </a:r>
            <a:r>
              <a:rPr lang="en-GB" dirty="0" err="1" smtClean="0"/>
              <a:t>lleihau</a:t>
            </a:r>
            <a:r>
              <a:rPr lang="en-GB" dirty="0" smtClean="0"/>
              <a:t> </a:t>
            </a:r>
            <a:r>
              <a:rPr lang="en-GB" dirty="0" err="1" smtClean="0"/>
              <a:t>tebygolrwydd</a:t>
            </a:r>
            <a:r>
              <a:rPr lang="en-GB" dirty="0" smtClean="0"/>
              <a:t> o </a:t>
            </a:r>
            <a:r>
              <a:rPr lang="en-GB" dirty="0" err="1" smtClean="0"/>
              <a:t>gael</a:t>
            </a:r>
            <a:r>
              <a:rPr lang="en-GB" dirty="0" smtClean="0"/>
              <a:t> </a:t>
            </a:r>
            <a:r>
              <a:rPr lang="en-GB" dirty="0" err="1" smtClean="0"/>
              <a:t>damwain</a:t>
            </a:r>
            <a:r>
              <a:rPr lang="en-GB" dirty="0" smtClean="0"/>
              <a:t> car. Mae </a:t>
            </a:r>
            <a:r>
              <a:rPr lang="en-GB" dirty="0" err="1" smtClean="0"/>
              <a:t>hefyd</a:t>
            </a:r>
            <a:r>
              <a:rPr lang="en-GB" dirty="0" smtClean="0"/>
              <a:t> </a:t>
            </a:r>
            <a:r>
              <a:rPr lang="en-GB" dirty="0" err="1" smtClean="0"/>
              <a:t>yn</a:t>
            </a:r>
            <a:r>
              <a:rPr lang="en-GB" dirty="0" smtClean="0"/>
              <a:t> </a:t>
            </a:r>
            <a:r>
              <a:rPr lang="en-GB" dirty="0" err="1" smtClean="0"/>
              <a:t>disgrifio</a:t>
            </a:r>
            <a:r>
              <a:rPr lang="en-GB" dirty="0" smtClean="0"/>
              <a:t> </a:t>
            </a:r>
            <a:r>
              <a:rPr lang="en-GB" dirty="0" err="1" smtClean="0"/>
              <a:t>dulliau</a:t>
            </a:r>
            <a:r>
              <a:rPr lang="en-GB" dirty="0" smtClean="0"/>
              <a:t> o </a:t>
            </a:r>
            <a:r>
              <a:rPr lang="en-GB" dirty="0" err="1" smtClean="0"/>
              <a:t>amddiffyn</a:t>
            </a:r>
            <a:r>
              <a:rPr lang="en-GB" dirty="0" smtClean="0"/>
              <a:t> </a:t>
            </a:r>
            <a:r>
              <a:rPr lang="en-GB" dirty="0" err="1" smtClean="0"/>
              <a:t>yr</a:t>
            </a:r>
            <a:r>
              <a:rPr lang="en-GB" dirty="0" smtClean="0"/>
              <a:t> </a:t>
            </a:r>
            <a:r>
              <a:rPr lang="en-GB" dirty="0" err="1" smtClean="0"/>
              <a:t>unigolyn</a:t>
            </a:r>
            <a:r>
              <a:rPr lang="en-GB" dirty="0" smtClean="0"/>
              <a:t> </a:t>
            </a:r>
            <a:r>
              <a:rPr lang="en-GB" dirty="0" err="1" smtClean="0"/>
              <a:t>fel</a:t>
            </a:r>
            <a:r>
              <a:rPr lang="en-GB" dirty="0" smtClean="0"/>
              <a:t> </a:t>
            </a:r>
            <a:r>
              <a:rPr lang="en-GB" dirty="0" err="1" smtClean="0"/>
              <a:t>gwregys</a:t>
            </a:r>
            <a:r>
              <a:rPr lang="en-GB" dirty="0" smtClean="0"/>
              <a:t> </a:t>
            </a:r>
            <a:r>
              <a:rPr lang="en-GB" dirty="0" err="1" smtClean="0"/>
              <a:t>ddiogelwch</a:t>
            </a:r>
            <a:r>
              <a:rPr lang="en-GB" dirty="0" smtClean="0"/>
              <a:t>, </a:t>
            </a:r>
            <a:r>
              <a:rPr lang="en-GB" dirty="0" err="1" smtClean="0"/>
              <a:t>bagiau</a:t>
            </a:r>
            <a:r>
              <a:rPr lang="en-GB" dirty="0" smtClean="0"/>
              <a:t> </a:t>
            </a:r>
            <a:r>
              <a:rPr lang="en-GB" dirty="0" err="1" smtClean="0"/>
              <a:t>aer</a:t>
            </a:r>
            <a:r>
              <a:rPr lang="en-GB" dirty="0" smtClean="0"/>
              <a:t> a </a:t>
            </a:r>
            <a:r>
              <a:rPr lang="en-GB" dirty="0" err="1" smtClean="0"/>
              <a:t>bariau</a:t>
            </a:r>
            <a:r>
              <a:rPr lang="en-GB" dirty="0" smtClean="0"/>
              <a:t> </a:t>
            </a:r>
            <a:r>
              <a:rPr lang="en-GB" dirty="0" err="1" smtClean="0"/>
              <a:t>rhowlio</a:t>
            </a:r>
            <a:r>
              <a:rPr lang="en-GB" dirty="0" smtClean="0"/>
              <a:t>.</a:t>
            </a:r>
          </a:p>
          <a:p>
            <a:pPr eaLnBrk="1" hangingPunct="1">
              <a:spcBef>
                <a:spcPct val="0"/>
              </a:spcBef>
            </a:pPr>
            <a:endParaRPr lang="en-GB" dirty="0" smtClean="0"/>
          </a:p>
          <a:p>
            <a:endParaRPr lang="en-GB" dirty="0"/>
          </a:p>
        </p:txBody>
      </p:sp>
      <p:sp>
        <p:nvSpPr>
          <p:cNvPr id="4" name="Slide Number Placeholder 3"/>
          <p:cNvSpPr>
            <a:spLocks noGrp="1"/>
          </p:cNvSpPr>
          <p:nvPr>
            <p:ph type="sldNum" sz="quarter" idx="10"/>
          </p:nvPr>
        </p:nvSpPr>
        <p:spPr/>
        <p:txBody>
          <a:bodyPr/>
          <a:lstStyle/>
          <a:p>
            <a:fld id="{D4359DA3-160C-4AD7-97C9-36F81FBCC7FB}" type="slidenum">
              <a:rPr lang="en-GB" smtClean="0"/>
              <a:pPr/>
              <a:t>28</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332895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eaLnBrk="1" hangingPunct="1">
              <a:spcBef>
                <a:spcPct val="0"/>
              </a:spcBef>
            </a:pPr>
            <a:r>
              <a:rPr lang="cy-GB" baseline="0" dirty="0" smtClean="0"/>
              <a:t>Mae hwn yn un o ddwy sleid i ddangos rôl technoleg wrth leihau risg damweiniau yn y cartref.  Awgrymir defnyddio un ohonynt yn unig.</a:t>
            </a:r>
          </a:p>
          <a:p>
            <a:pPr eaLnBrk="1" hangingPunct="1">
              <a:spcBef>
                <a:spcPct val="0"/>
              </a:spcBef>
            </a:pPr>
            <a:endParaRPr lang="cy-GB" baseline="0" dirty="0" smtClean="0"/>
          </a:p>
          <a:p>
            <a:pPr eaLnBrk="1" hangingPunct="1">
              <a:spcBef>
                <a:spcPct val="0"/>
              </a:spcBef>
            </a:pPr>
            <a:r>
              <a:rPr lang="cy-GB" baseline="0" dirty="0" smtClean="0"/>
              <a:t>Mae’n nodi nifer o wahanol beryglon sy’n cynyddu’r risg o dân yn y tŷ. Gellir gofyn i’r gynulleidfa gymryd rhan trwy gynnig esiamplau. Yn yr un modd gallant enwi systemau posibl allai leihau’r lefel niwed o ganlyniad i dân.</a:t>
            </a:r>
          </a:p>
          <a:p>
            <a:pPr eaLnBrk="1" hangingPunct="1">
              <a:spcBef>
                <a:spcPct val="0"/>
              </a:spcBef>
            </a:pPr>
            <a:r>
              <a:rPr lang="cy-GB" baseline="0" dirty="0" smtClean="0"/>
              <a:t>Mae’n bwysig nodi y dylid cael canfodydd mwg ar bob llawr mewn adeilad ond nid yn y gegin ble dylid gosod synhwyrydd gwres, er mwyn osgoi’r larwm ganu wrth wneud tost. Dylai’r canfodydd gael ei gysylltu gyda chanolfan alw 24 awr trwy system teleofal.</a:t>
            </a:r>
          </a:p>
          <a:p>
            <a:pPr eaLnBrk="1" hangingPunct="1">
              <a:spcBef>
                <a:spcPct val="0"/>
              </a:spcBef>
            </a:pPr>
            <a:endParaRPr lang="en-GB" baseline="0" dirty="0" smtClean="0"/>
          </a:p>
          <a:p>
            <a:pPr eaLnBrk="1" hangingPunct="1">
              <a:spcBef>
                <a:spcPct val="0"/>
              </a:spcBef>
            </a:pPr>
            <a:r>
              <a:rPr lang="en-GB" baseline="0" dirty="0" err="1" smtClean="0"/>
              <a:t>Mae’n</a:t>
            </a:r>
            <a:r>
              <a:rPr lang="en-GB" baseline="0" dirty="0" smtClean="0"/>
              <a:t> </a:t>
            </a:r>
            <a:r>
              <a:rPr lang="en-GB" baseline="0" dirty="0" err="1" smtClean="0"/>
              <a:t>werth</a:t>
            </a:r>
            <a:r>
              <a:rPr lang="en-GB" baseline="0" dirty="0" smtClean="0"/>
              <a:t> </a:t>
            </a:r>
            <a:r>
              <a:rPr lang="en-GB" baseline="0" dirty="0" err="1" smtClean="0"/>
              <a:t>pwysleisio</a:t>
            </a:r>
            <a:r>
              <a:rPr lang="en-GB" baseline="0" dirty="0" smtClean="0"/>
              <a:t> </a:t>
            </a:r>
            <a:r>
              <a:rPr lang="en-GB" baseline="0" dirty="0" err="1" smtClean="0"/>
              <a:t>nad</a:t>
            </a:r>
            <a:r>
              <a:rPr lang="en-GB" baseline="0" dirty="0" smtClean="0"/>
              <a:t> </a:t>
            </a:r>
            <a:r>
              <a:rPr lang="en-GB" baseline="0" dirty="0" err="1" smtClean="0"/>
              <a:t>oes</a:t>
            </a:r>
            <a:r>
              <a:rPr lang="en-GB" baseline="0" dirty="0" smtClean="0"/>
              <a:t> </a:t>
            </a:r>
            <a:r>
              <a:rPr lang="en-GB" baseline="0" dirty="0" err="1" smtClean="0"/>
              <a:t>angen</a:t>
            </a:r>
            <a:r>
              <a:rPr lang="en-GB" baseline="0" dirty="0" smtClean="0"/>
              <a:t> </a:t>
            </a:r>
            <a:r>
              <a:rPr lang="en-GB" baseline="0" dirty="0" err="1" smtClean="0"/>
              <a:t>mynd</a:t>
            </a:r>
            <a:r>
              <a:rPr lang="en-GB" baseline="0" dirty="0" smtClean="0"/>
              <a:t> </a:t>
            </a:r>
            <a:r>
              <a:rPr lang="en-GB" baseline="0" dirty="0" err="1" smtClean="0"/>
              <a:t>i’r</a:t>
            </a:r>
            <a:r>
              <a:rPr lang="en-GB" baseline="0" dirty="0" smtClean="0"/>
              <a:t> </a:t>
            </a:r>
            <a:r>
              <a:rPr lang="en-GB" baseline="0" dirty="0" err="1" smtClean="0"/>
              <a:t>eithaf</a:t>
            </a:r>
            <a:r>
              <a:rPr lang="en-GB" baseline="0" dirty="0" smtClean="0"/>
              <a:t> </a:t>
            </a:r>
            <a:r>
              <a:rPr lang="en-GB" baseline="0" dirty="0" err="1" smtClean="0"/>
              <a:t>er</a:t>
            </a:r>
            <a:r>
              <a:rPr lang="en-GB" baseline="0" dirty="0" smtClean="0"/>
              <a:t> </a:t>
            </a:r>
            <a:r>
              <a:rPr lang="en-GB" baseline="0" dirty="0" err="1" smtClean="0"/>
              <a:t>mwyn</a:t>
            </a:r>
            <a:r>
              <a:rPr lang="en-GB" baseline="0" dirty="0" smtClean="0"/>
              <a:t> </a:t>
            </a:r>
            <a:r>
              <a:rPr lang="en-GB" baseline="0" dirty="0" err="1" smtClean="0"/>
              <a:t>dileu’r</a:t>
            </a:r>
            <a:r>
              <a:rPr lang="en-GB" baseline="0" dirty="0" smtClean="0"/>
              <a:t> </a:t>
            </a:r>
            <a:r>
              <a:rPr lang="en-GB" baseline="0" dirty="0" err="1" smtClean="0"/>
              <a:t>risg</a:t>
            </a:r>
            <a:r>
              <a:rPr lang="en-GB" baseline="0" dirty="0" smtClean="0"/>
              <a:t> o </a:t>
            </a:r>
            <a:r>
              <a:rPr lang="en-GB" baseline="0" dirty="0" err="1" smtClean="0"/>
              <a:t>dân</a:t>
            </a:r>
            <a:r>
              <a:rPr lang="en-GB" baseline="0" dirty="0" smtClean="0"/>
              <a:t> </a:t>
            </a:r>
            <a:r>
              <a:rPr lang="en-GB" baseline="0" dirty="0" err="1" smtClean="0"/>
              <a:t>yn</a:t>
            </a:r>
            <a:r>
              <a:rPr lang="en-GB" baseline="0" dirty="0" smtClean="0"/>
              <a:t> </a:t>
            </a:r>
            <a:r>
              <a:rPr lang="en-GB" baseline="0" dirty="0" err="1" smtClean="0"/>
              <a:t>llwyr</a:t>
            </a:r>
            <a:r>
              <a:rPr lang="en-GB" baseline="0" dirty="0" smtClean="0"/>
              <a:t>, </a:t>
            </a:r>
            <a:r>
              <a:rPr lang="en-GB" baseline="0" dirty="0" err="1" smtClean="0"/>
              <a:t>trwy</a:t>
            </a:r>
            <a:r>
              <a:rPr lang="en-GB" baseline="0" dirty="0" smtClean="0"/>
              <a:t> </a:t>
            </a:r>
            <a:r>
              <a:rPr lang="en-GB" baseline="0" dirty="0" err="1" smtClean="0"/>
              <a:t>beidio</a:t>
            </a:r>
            <a:r>
              <a:rPr lang="en-GB" baseline="0" dirty="0" smtClean="0"/>
              <a:t> </a:t>
            </a:r>
            <a:r>
              <a:rPr lang="en-GB" baseline="0" dirty="0" err="1" smtClean="0"/>
              <a:t>defnyddio’r</a:t>
            </a:r>
            <a:r>
              <a:rPr lang="en-GB" baseline="0" dirty="0" smtClean="0"/>
              <a:t> </a:t>
            </a:r>
            <a:r>
              <a:rPr lang="en-GB" baseline="0" dirty="0" err="1" smtClean="0"/>
              <a:t>gegin</a:t>
            </a:r>
            <a:r>
              <a:rPr lang="en-GB" baseline="0" dirty="0" smtClean="0"/>
              <a:t>.</a:t>
            </a:r>
            <a:endParaRPr lang="en-GB" dirty="0" smtClean="0"/>
          </a:p>
          <a:p>
            <a:pPr eaLnBrk="1" hangingPunct="1">
              <a:spcBef>
                <a:spcPct val="0"/>
              </a:spcBef>
            </a:pPr>
            <a:endParaRPr lang="en-GB" dirty="0" smtClean="0"/>
          </a:p>
          <a:p>
            <a:pPr eaLnBrk="1" hangingPunct="1">
              <a:spcBef>
                <a:spcPct val="0"/>
              </a:spcBef>
            </a:pPr>
            <a:endParaRPr lang="en-GB" dirty="0" smtClean="0"/>
          </a:p>
          <a:p>
            <a:endParaRPr lang="en-GB" dirty="0"/>
          </a:p>
        </p:txBody>
      </p:sp>
      <p:sp>
        <p:nvSpPr>
          <p:cNvPr id="4" name="Slide Number Placeholder 3"/>
          <p:cNvSpPr>
            <a:spLocks noGrp="1"/>
          </p:cNvSpPr>
          <p:nvPr>
            <p:ph type="sldNum" sz="quarter" idx="10"/>
          </p:nvPr>
        </p:nvSpPr>
        <p:spPr/>
        <p:txBody>
          <a:bodyPr/>
          <a:lstStyle/>
          <a:p>
            <a:fld id="{D4359DA3-160C-4AD7-97C9-36F81FBCC7FB}" type="slidenum">
              <a:rPr lang="en-GB" smtClean="0"/>
              <a:pPr/>
              <a:t>29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255246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err="1" smtClean="0"/>
              <a:t>Heddiw</a:t>
            </a:r>
            <a:r>
              <a:rPr lang="en-GB" dirty="0" smtClean="0"/>
              <a:t> </a:t>
            </a:r>
            <a:r>
              <a:rPr lang="en-GB" dirty="0" err="1" smtClean="0"/>
              <a:t>byddwn</a:t>
            </a:r>
            <a:r>
              <a:rPr lang="en-GB" dirty="0" smtClean="0"/>
              <a:t> </a:t>
            </a:r>
            <a:r>
              <a:rPr lang="en-GB" dirty="0" err="1" smtClean="0"/>
              <a:t>yn</a:t>
            </a:r>
            <a:r>
              <a:rPr lang="en-GB" dirty="0" smtClean="0"/>
              <a:t> </a:t>
            </a:r>
            <a:r>
              <a:rPr lang="en-GB" dirty="0" err="1" smtClean="0"/>
              <a:t>dysgu</a:t>
            </a:r>
            <a:r>
              <a:rPr lang="en-GB" dirty="0" smtClean="0"/>
              <a:t> am y</a:t>
            </a:r>
            <a:r>
              <a:rPr lang="en-GB" baseline="0" dirty="0" smtClean="0"/>
              <a:t> </a:t>
            </a:r>
            <a:r>
              <a:rPr lang="en-GB" baseline="0" dirty="0" err="1" smtClean="0"/>
              <a:t>gwahaniaeth</a:t>
            </a:r>
            <a:r>
              <a:rPr lang="en-GB" baseline="0" dirty="0" smtClean="0"/>
              <a:t> gall </a:t>
            </a:r>
            <a:r>
              <a:rPr lang="en-GB" baseline="0" dirty="0" err="1" smtClean="0"/>
              <a:t>technoleg</a:t>
            </a:r>
            <a:r>
              <a:rPr lang="en-GB" baseline="0" dirty="0" smtClean="0"/>
              <a:t> </a:t>
            </a:r>
            <a:r>
              <a:rPr lang="en-GB" baseline="0" dirty="0" err="1" smtClean="0"/>
              <a:t>ei</a:t>
            </a:r>
            <a:r>
              <a:rPr lang="en-GB" baseline="0" dirty="0" smtClean="0"/>
              <a:t> </a:t>
            </a:r>
            <a:r>
              <a:rPr lang="en-GB" baseline="0" dirty="0" err="1" smtClean="0"/>
              <a:t>wneud</a:t>
            </a:r>
            <a:r>
              <a:rPr lang="en-GB" baseline="0" dirty="0" smtClean="0"/>
              <a:t> </a:t>
            </a:r>
            <a:r>
              <a:rPr lang="en-GB" baseline="0" dirty="0" err="1" smtClean="0"/>
              <a:t>i</a:t>
            </a:r>
            <a:r>
              <a:rPr lang="en-GB" baseline="0" dirty="0" smtClean="0"/>
              <a:t> </a:t>
            </a:r>
            <a:r>
              <a:rPr lang="en-GB" baseline="0" dirty="0" err="1" smtClean="0"/>
              <a:t>fywydau</a:t>
            </a:r>
            <a:r>
              <a:rPr lang="en-GB" baseline="0" dirty="0" smtClean="0"/>
              <a:t> </a:t>
            </a:r>
            <a:r>
              <a:rPr lang="en-GB" baseline="0" dirty="0" err="1" smtClean="0"/>
              <a:t>pobl</a:t>
            </a:r>
            <a:r>
              <a:rPr lang="en-GB" baseline="0" dirty="0" smtClean="0"/>
              <a:t>.</a:t>
            </a:r>
          </a:p>
          <a:p>
            <a:r>
              <a:rPr lang="en-GB" dirty="0" err="1" smtClean="0"/>
              <a:t>Mae’r</a:t>
            </a:r>
            <a:r>
              <a:rPr lang="en-GB" baseline="0" dirty="0" smtClean="0"/>
              <a:t> </a:t>
            </a:r>
            <a:r>
              <a:rPr lang="en-GB" baseline="0" dirty="0" err="1" smtClean="0"/>
              <a:t>cyflwyniad</a:t>
            </a:r>
            <a:r>
              <a:rPr lang="en-GB" baseline="0" dirty="0" smtClean="0"/>
              <a:t> </a:t>
            </a:r>
            <a:r>
              <a:rPr lang="en-GB" baseline="0" dirty="0" err="1" smtClean="0"/>
              <a:t>byr</a:t>
            </a:r>
            <a:r>
              <a:rPr lang="en-GB" baseline="0" dirty="0" smtClean="0"/>
              <a:t> </a:t>
            </a:r>
            <a:r>
              <a:rPr lang="en-GB" baseline="0" dirty="0" err="1" smtClean="0"/>
              <a:t>hwn</a:t>
            </a:r>
            <a:r>
              <a:rPr lang="en-GB" baseline="0" dirty="0" smtClean="0"/>
              <a:t> </a:t>
            </a:r>
            <a:r>
              <a:rPr lang="en-GB" baseline="0" dirty="0" err="1" smtClean="0"/>
              <a:t>yn</a:t>
            </a:r>
            <a:r>
              <a:rPr lang="en-GB" baseline="0" dirty="0" smtClean="0"/>
              <a:t> </a:t>
            </a:r>
            <a:r>
              <a:rPr lang="en-GB" baseline="0" dirty="0" err="1" smtClean="0"/>
              <a:t>amlinellu</a:t>
            </a:r>
            <a:r>
              <a:rPr lang="en-GB" baseline="0" dirty="0" smtClean="0"/>
              <a:t>  </a:t>
            </a:r>
            <a:r>
              <a:rPr lang="en-GB" baseline="0" dirty="0" err="1" smtClean="0"/>
              <a:t>strwythur</a:t>
            </a:r>
            <a:r>
              <a:rPr lang="en-GB" baseline="0" dirty="0" smtClean="0"/>
              <a:t> y </a:t>
            </a:r>
            <a:r>
              <a:rPr lang="en-GB" baseline="0" dirty="0" err="1" smtClean="0"/>
              <a:t>cwrs</a:t>
            </a:r>
            <a:r>
              <a:rPr lang="en-GB" baseline="0" dirty="0" smtClean="0"/>
              <a:t> ac </a:t>
            </a:r>
            <a:r>
              <a:rPr lang="en-GB" baseline="0" dirty="0" err="1" smtClean="0"/>
              <a:t>yn</a:t>
            </a:r>
            <a:r>
              <a:rPr lang="en-GB" baseline="0" dirty="0" smtClean="0"/>
              <a:t> </a:t>
            </a:r>
            <a:r>
              <a:rPr lang="en-GB" baseline="0" dirty="0" err="1" smtClean="0"/>
              <a:t>disgrifio’r</a:t>
            </a:r>
            <a:r>
              <a:rPr lang="en-GB" baseline="0" dirty="0" smtClean="0"/>
              <a:t> </a:t>
            </a:r>
            <a:r>
              <a:rPr lang="en-GB" baseline="0" dirty="0" err="1" smtClean="0"/>
              <a:t>amcanion</a:t>
            </a:r>
            <a:r>
              <a:rPr lang="en-GB" baseline="0" dirty="0" smtClean="0"/>
              <a:t> </a:t>
            </a:r>
            <a:r>
              <a:rPr lang="en-GB" baseline="0" dirty="0" err="1" smtClean="0"/>
              <a:t>dysgu</a:t>
            </a:r>
            <a:r>
              <a:rPr lang="en-GB" baseline="0" dirty="0" smtClean="0"/>
              <a:t>.</a:t>
            </a:r>
          </a:p>
          <a:p>
            <a:r>
              <a:rPr lang="en-GB" dirty="0" err="1" smtClean="0"/>
              <a:t>Gorffennir</a:t>
            </a:r>
            <a:r>
              <a:rPr lang="en-GB" baseline="0" dirty="0" smtClean="0"/>
              <a:t> </a:t>
            </a:r>
            <a:r>
              <a:rPr lang="en-GB" baseline="0" dirty="0" err="1" smtClean="0"/>
              <a:t>gyda</a:t>
            </a:r>
            <a:r>
              <a:rPr lang="en-GB" baseline="0" dirty="0" smtClean="0"/>
              <a:t> </a:t>
            </a:r>
            <a:r>
              <a:rPr lang="en-GB" baseline="0" dirty="0" err="1" smtClean="0"/>
              <a:t>thrafodaeth</a:t>
            </a:r>
            <a:r>
              <a:rPr lang="en-GB" baseline="0" dirty="0" smtClean="0"/>
              <a:t> am </a:t>
            </a:r>
            <a:r>
              <a:rPr lang="en-GB" baseline="0" dirty="0" err="1" smtClean="0"/>
              <a:t>sut</a:t>
            </a:r>
            <a:r>
              <a:rPr lang="en-GB" baseline="0" dirty="0" smtClean="0"/>
              <a:t> </a:t>
            </a:r>
            <a:r>
              <a:rPr lang="en-GB" baseline="0" dirty="0" err="1" smtClean="0"/>
              <a:t>yr</a:t>
            </a:r>
            <a:r>
              <a:rPr lang="en-GB" baseline="0" dirty="0" smtClean="0"/>
              <a:t> </a:t>
            </a:r>
            <a:r>
              <a:rPr lang="en-GB" baseline="0" dirty="0" err="1" smtClean="0"/>
              <a:t>ydym</a:t>
            </a:r>
            <a:r>
              <a:rPr lang="en-GB" baseline="0" dirty="0" smtClean="0"/>
              <a:t> </a:t>
            </a:r>
            <a:r>
              <a:rPr lang="en-GB" baseline="0" dirty="0" err="1" smtClean="0"/>
              <a:t>i</a:t>
            </a:r>
            <a:r>
              <a:rPr lang="en-GB" baseline="0" dirty="0" smtClean="0"/>
              <a:t> </a:t>
            </a:r>
            <a:r>
              <a:rPr lang="en-GB" baseline="0" dirty="0" err="1" smtClean="0"/>
              <a:t>gyd</a:t>
            </a:r>
            <a:r>
              <a:rPr lang="en-GB" baseline="0" dirty="0" smtClean="0"/>
              <a:t> </a:t>
            </a:r>
            <a:r>
              <a:rPr lang="en-GB" baseline="0" dirty="0" err="1" smtClean="0"/>
              <a:t>yn</a:t>
            </a:r>
            <a:r>
              <a:rPr lang="en-GB" baseline="0" dirty="0" smtClean="0"/>
              <a:t> </a:t>
            </a:r>
            <a:r>
              <a:rPr lang="en-GB" baseline="0" dirty="0" err="1" smtClean="0"/>
              <a:t>defnyddio</a:t>
            </a:r>
            <a:r>
              <a:rPr lang="en-GB" baseline="0" dirty="0" smtClean="0"/>
              <a:t> </a:t>
            </a:r>
            <a:r>
              <a:rPr lang="en-GB" baseline="0" dirty="0" err="1" smtClean="0"/>
              <a:t>technoleg</a:t>
            </a:r>
            <a:r>
              <a:rPr lang="en-GB" baseline="0" dirty="0" smtClean="0"/>
              <a:t> </a:t>
            </a:r>
            <a:r>
              <a:rPr lang="en-GB" baseline="0" dirty="0" err="1" smtClean="0"/>
              <a:t>er</a:t>
            </a:r>
            <a:r>
              <a:rPr lang="en-GB" baseline="0" dirty="0" smtClean="0"/>
              <a:t> </a:t>
            </a:r>
            <a:r>
              <a:rPr lang="en-GB" baseline="0" dirty="0" err="1" smtClean="0"/>
              <a:t>mwyn</a:t>
            </a:r>
            <a:r>
              <a:rPr lang="en-GB" baseline="0" dirty="0" smtClean="0"/>
              <a:t> </a:t>
            </a:r>
            <a:r>
              <a:rPr lang="en-GB" baseline="0" dirty="0" err="1" smtClean="0"/>
              <a:t>hwyluso</a:t>
            </a:r>
            <a:r>
              <a:rPr lang="en-GB" baseline="0" dirty="0" smtClean="0"/>
              <a:t> </a:t>
            </a:r>
            <a:r>
              <a:rPr lang="en-GB" baseline="0" dirty="0" err="1" smtClean="0"/>
              <a:t>neu</a:t>
            </a:r>
            <a:r>
              <a:rPr lang="en-GB" baseline="0" dirty="0" smtClean="0"/>
              <a:t> </a:t>
            </a:r>
            <a:r>
              <a:rPr lang="en-GB" baseline="0" dirty="0" err="1" smtClean="0"/>
              <a:t>wella</a:t>
            </a:r>
            <a:r>
              <a:rPr lang="en-GB" baseline="0" dirty="0" smtClean="0"/>
              <a:t> </a:t>
            </a:r>
            <a:r>
              <a:rPr lang="en-GB" baseline="0" dirty="0" err="1" smtClean="0"/>
              <a:t>ein</a:t>
            </a:r>
            <a:r>
              <a:rPr lang="en-GB" baseline="0" dirty="0" smtClean="0"/>
              <a:t> </a:t>
            </a:r>
            <a:r>
              <a:rPr lang="en-GB" baseline="0" dirty="0" err="1" smtClean="0"/>
              <a:t>bywydau</a:t>
            </a:r>
            <a:r>
              <a:rPr lang="en-GB" baseline="0" dirty="0" smtClean="0"/>
              <a:t>.</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4850BFFB-953F-4021-90D1-C2BD514B9A3F}" type="slidenum">
              <a:rPr lang="en-GB" smtClean="0"/>
              <a:pPr/>
              <a:t>3</a:t>
            </a:fld>
            <a:endParaRPr lang="en-GB"/>
          </a:p>
        </p:txBody>
      </p:sp>
      <p:sp>
        <p:nvSpPr>
          <p:cNvPr id="19" name="Slide Image Placeholder 18"/>
          <p:cNvSpPr>
            <a:spLocks noGrp="1" noRot="1" noChangeAspect="1"/>
          </p:cNvSpPr>
          <p:nvPr>
            <p:ph type="sldImg"/>
          </p:nvPr>
        </p:nvSpPr>
        <p:spPr/>
      </p:sp>
    </p:spTree>
    <p:extLst>
      <p:ext uri="{BB962C8B-B14F-4D97-AF65-F5344CB8AC3E}">
        <p14:creationId xmlns:p14="http://schemas.microsoft.com/office/powerpoint/2010/main" val="5601883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eaLnBrk="1" hangingPunct="1">
              <a:spcBef>
                <a:spcPct val="0"/>
              </a:spcBef>
            </a:pPr>
            <a:r>
              <a:rPr lang="en-GB" dirty="0" err="1" smtClean="0"/>
              <a:t>Dyma’r</a:t>
            </a:r>
            <a:r>
              <a:rPr lang="en-GB" dirty="0" smtClean="0"/>
              <a:t> ail </a:t>
            </a:r>
            <a:r>
              <a:rPr lang="en-GB" dirty="0" err="1" smtClean="0"/>
              <a:t>o’r</a:t>
            </a:r>
            <a:r>
              <a:rPr lang="en-GB" dirty="0" smtClean="0"/>
              <a:t> </a:t>
            </a:r>
            <a:r>
              <a:rPr lang="en-GB" dirty="0" err="1" smtClean="0"/>
              <a:t>ddwy</a:t>
            </a:r>
            <a:r>
              <a:rPr lang="en-GB" dirty="0" smtClean="0"/>
              <a:t> </a:t>
            </a:r>
            <a:r>
              <a:rPr lang="en-GB" dirty="0" err="1" smtClean="0"/>
              <a:t>sleid</a:t>
            </a:r>
            <a:r>
              <a:rPr lang="en-GB" dirty="0" smtClean="0"/>
              <a:t> </a:t>
            </a:r>
            <a:r>
              <a:rPr lang="en-GB" dirty="0" err="1" smtClean="0"/>
              <a:t>i</a:t>
            </a:r>
            <a:r>
              <a:rPr lang="en-GB" dirty="0" smtClean="0"/>
              <a:t> </a:t>
            </a:r>
            <a:r>
              <a:rPr lang="en-GB" dirty="0" err="1" smtClean="0"/>
              <a:t>ddangos</a:t>
            </a:r>
            <a:r>
              <a:rPr lang="en-GB" dirty="0" smtClean="0"/>
              <a:t> </a:t>
            </a:r>
            <a:r>
              <a:rPr lang="en-GB" dirty="0" err="1" smtClean="0"/>
              <a:t>rôl</a:t>
            </a:r>
            <a:r>
              <a:rPr lang="en-GB" dirty="0" smtClean="0"/>
              <a:t> </a:t>
            </a:r>
            <a:r>
              <a:rPr lang="en-GB" dirty="0" err="1" smtClean="0"/>
              <a:t>technoleg</a:t>
            </a:r>
            <a:r>
              <a:rPr lang="en-GB" dirty="0" smtClean="0"/>
              <a:t> </a:t>
            </a:r>
            <a:r>
              <a:rPr lang="en-GB" dirty="0" err="1" smtClean="0"/>
              <a:t>wrth</a:t>
            </a:r>
            <a:r>
              <a:rPr lang="en-GB" dirty="0" smtClean="0"/>
              <a:t> </a:t>
            </a:r>
            <a:r>
              <a:rPr lang="en-GB" dirty="0" err="1" smtClean="0"/>
              <a:t>leihau</a:t>
            </a:r>
            <a:r>
              <a:rPr lang="en-GB" dirty="0" smtClean="0"/>
              <a:t> </a:t>
            </a:r>
            <a:r>
              <a:rPr lang="en-GB" dirty="0" err="1" smtClean="0"/>
              <a:t>risg</a:t>
            </a:r>
            <a:r>
              <a:rPr lang="en-GB" dirty="0" smtClean="0"/>
              <a:t> o </a:t>
            </a:r>
            <a:r>
              <a:rPr lang="en-GB" dirty="0" err="1" smtClean="0"/>
              <a:t>ddamweiniau</a:t>
            </a:r>
            <a:r>
              <a:rPr lang="en-GB" dirty="0" smtClean="0"/>
              <a:t> </a:t>
            </a:r>
            <a:r>
              <a:rPr lang="en-GB" dirty="0" err="1" smtClean="0"/>
              <a:t>yn</a:t>
            </a:r>
            <a:r>
              <a:rPr lang="en-GB" dirty="0" smtClean="0"/>
              <a:t> y </a:t>
            </a:r>
            <a:r>
              <a:rPr lang="en-GB" dirty="0" err="1" smtClean="0"/>
              <a:t>cartref</a:t>
            </a:r>
            <a:r>
              <a:rPr lang="en-GB" dirty="0" smtClean="0"/>
              <a:t>. </a:t>
            </a:r>
            <a:r>
              <a:rPr lang="en-GB" dirty="0" err="1" smtClean="0"/>
              <a:t>Awgrymir</a:t>
            </a:r>
            <a:r>
              <a:rPr lang="en-GB" dirty="0" smtClean="0"/>
              <a:t> </a:t>
            </a:r>
            <a:r>
              <a:rPr lang="en-GB" dirty="0" err="1" smtClean="0"/>
              <a:t>defnyddio</a:t>
            </a:r>
            <a:r>
              <a:rPr lang="en-GB" dirty="0" smtClean="0"/>
              <a:t> un </a:t>
            </a:r>
            <a:r>
              <a:rPr lang="en-GB" dirty="0" err="1" smtClean="0"/>
              <a:t>ohonynt</a:t>
            </a:r>
            <a:r>
              <a:rPr lang="en-GB" dirty="0" smtClean="0"/>
              <a:t> </a:t>
            </a:r>
            <a:r>
              <a:rPr lang="en-GB" dirty="0" err="1" smtClean="0"/>
              <a:t>yn</a:t>
            </a:r>
            <a:r>
              <a:rPr lang="en-GB" dirty="0" smtClean="0"/>
              <a:t> </a:t>
            </a:r>
            <a:r>
              <a:rPr lang="en-GB" dirty="0" err="1" smtClean="0"/>
              <a:t>unig</a:t>
            </a:r>
            <a:r>
              <a:rPr lang="en-GB" dirty="0" smtClean="0"/>
              <a:t>.</a:t>
            </a:r>
          </a:p>
          <a:p>
            <a:pPr eaLnBrk="1" hangingPunct="1">
              <a:spcBef>
                <a:spcPct val="0"/>
              </a:spcBef>
            </a:pPr>
            <a:endParaRPr lang="en-GB" dirty="0" smtClean="0"/>
          </a:p>
          <a:p>
            <a:pPr eaLnBrk="1" hangingPunct="1">
              <a:spcBef>
                <a:spcPct val="0"/>
              </a:spcBef>
            </a:pPr>
            <a:r>
              <a:rPr lang="en-GB" dirty="0" err="1" smtClean="0"/>
              <a:t>Mae’n</a:t>
            </a:r>
            <a:r>
              <a:rPr lang="en-GB" dirty="0" smtClean="0"/>
              <a:t> </a:t>
            </a:r>
            <a:r>
              <a:rPr lang="en-GB" dirty="0" err="1" smtClean="0"/>
              <a:t>nodi’r</a:t>
            </a:r>
            <a:r>
              <a:rPr lang="en-GB" dirty="0" smtClean="0"/>
              <a:t> </a:t>
            </a:r>
            <a:r>
              <a:rPr lang="en-GB" dirty="0" err="1" smtClean="0"/>
              <a:t>gwahanol</a:t>
            </a:r>
            <a:r>
              <a:rPr lang="en-GB" dirty="0" smtClean="0"/>
              <a:t> </a:t>
            </a:r>
            <a:r>
              <a:rPr lang="en-GB" dirty="0" err="1" smtClean="0"/>
              <a:t>beryglon</a:t>
            </a:r>
            <a:r>
              <a:rPr lang="en-GB" dirty="0" smtClean="0"/>
              <a:t> </a:t>
            </a:r>
            <a:r>
              <a:rPr lang="en-GB" dirty="0" err="1" smtClean="0"/>
              <a:t>sy’n</a:t>
            </a:r>
            <a:r>
              <a:rPr lang="en-GB" dirty="0" smtClean="0"/>
              <a:t> </a:t>
            </a:r>
            <a:r>
              <a:rPr lang="en-GB" dirty="0" err="1" smtClean="0"/>
              <a:t>cynyddu’r</a:t>
            </a:r>
            <a:r>
              <a:rPr lang="en-GB" dirty="0" smtClean="0"/>
              <a:t> </a:t>
            </a:r>
            <a:r>
              <a:rPr lang="en-GB" dirty="0" err="1" smtClean="0"/>
              <a:t>tebygolrwydd</a:t>
            </a:r>
            <a:r>
              <a:rPr lang="en-GB" dirty="0" smtClean="0"/>
              <a:t> o </a:t>
            </a:r>
            <a:r>
              <a:rPr lang="en-GB" dirty="0" err="1" smtClean="0"/>
              <a:t>gwympo</a:t>
            </a:r>
            <a:r>
              <a:rPr lang="en-GB" dirty="0" smtClean="0"/>
              <a:t> </a:t>
            </a:r>
            <a:r>
              <a:rPr lang="en-GB" dirty="0" err="1" smtClean="0"/>
              <a:t>a’r</a:t>
            </a:r>
            <a:r>
              <a:rPr lang="en-GB" dirty="0" smtClean="0"/>
              <a:t> </a:t>
            </a:r>
            <a:r>
              <a:rPr lang="en-GB" dirty="0" err="1" smtClean="0"/>
              <a:t>pethau</a:t>
            </a:r>
            <a:r>
              <a:rPr lang="en-GB" dirty="0" smtClean="0"/>
              <a:t> all </a:t>
            </a:r>
            <a:r>
              <a:rPr lang="en-GB" dirty="0" err="1" smtClean="0"/>
              <a:t>leihau</a:t>
            </a:r>
            <a:r>
              <a:rPr lang="en-GB" dirty="0" smtClean="0"/>
              <a:t> </a:t>
            </a:r>
            <a:r>
              <a:rPr lang="en-GB" dirty="0" err="1" smtClean="0"/>
              <a:t>effaith</a:t>
            </a:r>
            <a:r>
              <a:rPr lang="en-GB" dirty="0" smtClean="0"/>
              <a:t> </a:t>
            </a:r>
            <a:r>
              <a:rPr lang="en-GB" dirty="0" err="1" smtClean="0"/>
              <a:t>cwympo</a:t>
            </a:r>
            <a:r>
              <a:rPr lang="en-GB" dirty="0" smtClean="0"/>
              <a:t> a </a:t>
            </a:r>
            <a:r>
              <a:rPr lang="en-GB" dirty="0" err="1" smtClean="0"/>
              <a:t>ffyrdd</a:t>
            </a:r>
            <a:r>
              <a:rPr lang="en-GB" dirty="0" smtClean="0"/>
              <a:t> o </a:t>
            </a:r>
            <a:r>
              <a:rPr lang="en-GB" dirty="0" err="1" smtClean="0"/>
              <a:t>alw</a:t>
            </a:r>
            <a:r>
              <a:rPr lang="en-GB" dirty="0" smtClean="0"/>
              <a:t> am </a:t>
            </a:r>
            <a:r>
              <a:rPr lang="en-GB" dirty="0" err="1" smtClean="0"/>
              <a:t>gymorth</a:t>
            </a:r>
            <a:r>
              <a:rPr lang="en-GB" dirty="0" smtClean="0"/>
              <a:t> </a:t>
            </a:r>
            <a:r>
              <a:rPr lang="en-GB" dirty="0" err="1" smtClean="0"/>
              <a:t>yn</a:t>
            </a:r>
            <a:r>
              <a:rPr lang="en-GB" dirty="0" smtClean="0"/>
              <a:t> </a:t>
            </a:r>
            <a:r>
              <a:rPr lang="en-GB" dirty="0" err="1" smtClean="0"/>
              <a:t>syth</a:t>
            </a:r>
            <a:r>
              <a:rPr lang="en-GB" dirty="0" smtClean="0"/>
              <a:t>.</a:t>
            </a:r>
          </a:p>
          <a:p>
            <a:pPr eaLnBrk="1" hangingPunct="1">
              <a:spcBef>
                <a:spcPct val="0"/>
              </a:spcBef>
            </a:pPr>
            <a:endParaRPr lang="en-GB" dirty="0" smtClean="0"/>
          </a:p>
          <a:p>
            <a:pPr eaLnBrk="1" hangingPunct="1">
              <a:spcBef>
                <a:spcPct val="0"/>
              </a:spcBef>
            </a:pPr>
            <a:r>
              <a:rPr lang="en-GB" dirty="0" smtClean="0"/>
              <a:t>Gall system </a:t>
            </a:r>
            <a:r>
              <a:rPr lang="en-GB" dirty="0" err="1" smtClean="0"/>
              <a:t>teleofal</a:t>
            </a:r>
            <a:r>
              <a:rPr lang="en-GB" dirty="0" smtClean="0"/>
              <a:t>, </a:t>
            </a:r>
            <a:r>
              <a:rPr lang="en-GB" dirty="0" err="1" smtClean="0"/>
              <a:t>trwy</a:t>
            </a:r>
            <a:r>
              <a:rPr lang="en-GB" dirty="0" smtClean="0"/>
              <a:t> </a:t>
            </a:r>
            <a:r>
              <a:rPr lang="en-GB" dirty="0" err="1" smtClean="0"/>
              <a:t>ganolfan</a:t>
            </a:r>
            <a:r>
              <a:rPr lang="en-GB" dirty="0" smtClean="0"/>
              <a:t> </a:t>
            </a:r>
            <a:r>
              <a:rPr lang="en-GB" dirty="0" err="1" smtClean="0"/>
              <a:t>fonitro</a:t>
            </a:r>
            <a:r>
              <a:rPr lang="en-GB" dirty="0" smtClean="0"/>
              <a:t> 24 </a:t>
            </a:r>
            <a:r>
              <a:rPr lang="en-GB" dirty="0" err="1" smtClean="0"/>
              <a:t>awr</a:t>
            </a:r>
            <a:r>
              <a:rPr lang="en-GB" dirty="0" smtClean="0"/>
              <a:t>, </a:t>
            </a:r>
            <a:r>
              <a:rPr lang="en-GB" dirty="0" err="1" smtClean="0"/>
              <a:t>alw</a:t>
            </a:r>
            <a:r>
              <a:rPr lang="en-GB" dirty="0" smtClean="0"/>
              <a:t> </a:t>
            </a:r>
            <a:r>
              <a:rPr lang="en-GB" dirty="0" err="1" smtClean="0"/>
              <a:t>aelod</a:t>
            </a:r>
            <a:r>
              <a:rPr lang="en-GB" dirty="0" smtClean="0"/>
              <a:t> </a:t>
            </a:r>
            <a:r>
              <a:rPr lang="en-GB" dirty="0" err="1" smtClean="0"/>
              <a:t>o’r</a:t>
            </a:r>
            <a:r>
              <a:rPr lang="en-GB" dirty="0" smtClean="0"/>
              <a:t> </a:t>
            </a:r>
            <a:r>
              <a:rPr lang="en-GB" dirty="0" err="1" smtClean="0"/>
              <a:t>teulu</a:t>
            </a:r>
            <a:r>
              <a:rPr lang="en-GB" dirty="0" smtClean="0"/>
              <a:t> </a:t>
            </a:r>
            <a:r>
              <a:rPr lang="en-GB" dirty="0" err="1" smtClean="0"/>
              <a:t>neu’r</a:t>
            </a:r>
            <a:r>
              <a:rPr lang="en-GB" dirty="0" smtClean="0"/>
              <a:t> </a:t>
            </a:r>
            <a:r>
              <a:rPr lang="en-GB" dirty="0" err="1" smtClean="0"/>
              <a:t>gwasanaethau</a:t>
            </a:r>
            <a:r>
              <a:rPr lang="en-GB" dirty="0" smtClean="0"/>
              <a:t> </a:t>
            </a:r>
            <a:r>
              <a:rPr lang="en-GB" dirty="0" err="1" smtClean="0"/>
              <a:t>brys</a:t>
            </a:r>
            <a:r>
              <a:rPr lang="en-GB" dirty="0" smtClean="0"/>
              <a:t> </a:t>
            </a:r>
            <a:r>
              <a:rPr lang="en-GB" dirty="0" err="1" smtClean="0"/>
              <a:t>fel</a:t>
            </a:r>
            <a:r>
              <a:rPr lang="en-GB" dirty="0" smtClean="0"/>
              <a:t> </a:t>
            </a:r>
            <a:r>
              <a:rPr lang="en-GB" dirty="0" err="1" smtClean="0"/>
              <a:t>bo’n</a:t>
            </a:r>
            <a:r>
              <a:rPr lang="en-GB" dirty="0" smtClean="0"/>
              <a:t> </a:t>
            </a:r>
            <a:r>
              <a:rPr lang="en-GB" dirty="0" err="1" smtClean="0"/>
              <a:t>addas</a:t>
            </a:r>
            <a:r>
              <a:rPr lang="en-GB" dirty="0" smtClean="0"/>
              <a:t>.</a:t>
            </a:r>
          </a:p>
        </p:txBody>
      </p:sp>
      <p:sp>
        <p:nvSpPr>
          <p:cNvPr id="4" name="Slide Number Placeholder 3"/>
          <p:cNvSpPr>
            <a:spLocks noGrp="1"/>
          </p:cNvSpPr>
          <p:nvPr>
            <p:ph type="sldNum" sz="quarter" idx="10"/>
          </p:nvPr>
        </p:nvSpPr>
        <p:spPr/>
        <p:txBody>
          <a:bodyPr/>
          <a:lstStyle/>
          <a:p>
            <a:fld id="{D4359DA3-160C-4AD7-97C9-36F81FBCC7FB}" type="slidenum">
              <a:rPr lang="en-GB" smtClean="0"/>
              <a:pPr/>
              <a:t>30</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881367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66304" indent="-294733">
              <a:defRPr>
                <a:solidFill>
                  <a:schemeClr val="tx1"/>
                </a:solidFill>
                <a:latin typeface="Times New Roman" panose="02020603050405020304" pitchFamily="18" charset="0"/>
                <a:cs typeface="Times New Roman" panose="02020603050405020304" pitchFamily="18" charset="0"/>
              </a:defRPr>
            </a:lvl2pPr>
            <a:lvl3pPr marL="1178929" indent="-235785">
              <a:defRPr>
                <a:solidFill>
                  <a:schemeClr val="tx1"/>
                </a:solidFill>
                <a:latin typeface="Times New Roman" panose="02020603050405020304" pitchFamily="18" charset="0"/>
                <a:cs typeface="Times New Roman" panose="02020603050405020304" pitchFamily="18" charset="0"/>
              </a:defRPr>
            </a:lvl3pPr>
            <a:lvl4pPr marL="1650500" indent="-235785">
              <a:defRPr>
                <a:solidFill>
                  <a:schemeClr val="tx1"/>
                </a:solidFill>
                <a:latin typeface="Times New Roman" panose="02020603050405020304" pitchFamily="18" charset="0"/>
                <a:cs typeface="Times New Roman" panose="02020603050405020304" pitchFamily="18" charset="0"/>
              </a:defRPr>
            </a:lvl4pPr>
            <a:lvl5pPr marL="2122072" indent="-235785">
              <a:defRPr>
                <a:solidFill>
                  <a:schemeClr val="tx1"/>
                </a:solidFill>
                <a:latin typeface="Times New Roman" panose="02020603050405020304" pitchFamily="18" charset="0"/>
                <a:cs typeface="Times New Roman" panose="02020603050405020304" pitchFamily="18" charset="0"/>
              </a:defRPr>
            </a:lvl5pPr>
            <a:lvl6pPr marL="2593644" indent="-235785"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3065216" indent="-235785"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536788" indent="-235785"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4008358" indent="-235785"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fld id="{806A2446-A00B-41C6-AB76-2F0C4A92CCEA}" type="slidenum">
              <a:rPr lang="en-GB" smtClean="0"/>
              <a:pPr/>
              <a:t>31</a:t>
            </a:fld>
            <a:endParaRPr lang="en-GB"/>
          </a:p>
        </p:txBody>
      </p:sp>
      <p:sp>
        <p:nvSpPr>
          <p:cNvPr id="76804" name="Rectangle 3"/>
          <p:cNvSpPr>
            <a:spLocks noGrp="1" noChangeArrowheads="1"/>
          </p:cNvSpPr>
          <p:nvPr>
            <p:ph type="body" idx="1"/>
          </p:nvPr>
        </p:nvSpPr>
        <p:spPr/>
        <p:txBody>
          <a:bodyPr/>
          <a:lstStyle/>
          <a:p>
            <a:pPr eaLnBrk="1" hangingPunct="1">
              <a:spcBef>
                <a:spcPct val="0"/>
              </a:spcBef>
            </a:pPr>
            <a:r>
              <a:rPr lang="en-US" dirty="0" err="1" smtClean="0"/>
              <a:t>Mae’r</a:t>
            </a:r>
            <a:r>
              <a:rPr lang="en-US" dirty="0" smtClean="0"/>
              <a:t> </a:t>
            </a:r>
            <a:r>
              <a:rPr lang="en-US" dirty="0" err="1" smtClean="0"/>
              <a:t>sleid</a:t>
            </a:r>
            <a:r>
              <a:rPr lang="en-US" dirty="0" smtClean="0"/>
              <a:t> </a:t>
            </a:r>
            <a:r>
              <a:rPr lang="en-US" dirty="0" err="1" smtClean="0"/>
              <a:t>yma</a:t>
            </a:r>
            <a:r>
              <a:rPr lang="en-US" dirty="0" smtClean="0"/>
              <a:t> </a:t>
            </a:r>
            <a:r>
              <a:rPr lang="en-US" dirty="0" err="1" smtClean="0"/>
              <a:t>wedi</a:t>
            </a:r>
            <a:r>
              <a:rPr lang="en-US" dirty="0" smtClean="0"/>
              <a:t> </a:t>
            </a:r>
            <a:r>
              <a:rPr lang="en-US" dirty="0" err="1" smtClean="0"/>
              <a:t>ei</a:t>
            </a:r>
            <a:r>
              <a:rPr lang="en-US" dirty="0" smtClean="0"/>
              <a:t> </a:t>
            </a:r>
            <a:r>
              <a:rPr lang="en-US" dirty="0" err="1" smtClean="0"/>
              <a:t>animeiddio</a:t>
            </a:r>
            <a:r>
              <a:rPr lang="en-US" dirty="0" smtClean="0"/>
              <a:t>.</a:t>
            </a:r>
          </a:p>
          <a:p>
            <a:pPr eaLnBrk="1" hangingPunct="1">
              <a:spcBef>
                <a:spcPct val="0"/>
              </a:spcBef>
            </a:pPr>
            <a:endParaRPr lang="en-US" dirty="0" smtClean="0"/>
          </a:p>
          <a:p>
            <a:pPr eaLnBrk="1" hangingPunct="1">
              <a:spcBef>
                <a:spcPct val="0"/>
              </a:spcBef>
            </a:pPr>
            <a:r>
              <a:rPr lang="en-US" dirty="0" err="1" smtClean="0"/>
              <a:t>Mae’n</a:t>
            </a:r>
            <a:r>
              <a:rPr lang="en-US" dirty="0" smtClean="0"/>
              <a:t> </a:t>
            </a:r>
            <a:r>
              <a:rPr lang="en-US" dirty="0" err="1" smtClean="0"/>
              <a:t>cyflwyno</a:t>
            </a:r>
            <a:r>
              <a:rPr lang="en-US" dirty="0" smtClean="0"/>
              <a:t> </a:t>
            </a:r>
            <a:r>
              <a:rPr lang="en-US" dirty="0" err="1" smtClean="0"/>
              <a:t>larymau</a:t>
            </a:r>
            <a:r>
              <a:rPr lang="en-US" dirty="0" smtClean="0"/>
              <a:t> </a:t>
            </a:r>
            <a:r>
              <a:rPr lang="en-US" dirty="0" err="1" smtClean="0"/>
              <a:t>cymunedol</a:t>
            </a:r>
            <a:r>
              <a:rPr lang="en-US" dirty="0" smtClean="0"/>
              <a:t> </a:t>
            </a:r>
            <a:r>
              <a:rPr lang="en-US" dirty="0" err="1" smtClean="0"/>
              <a:t>fel</a:t>
            </a:r>
            <a:r>
              <a:rPr lang="en-US" dirty="0" smtClean="0"/>
              <a:t> system </a:t>
            </a:r>
            <a:r>
              <a:rPr lang="en-US" dirty="0" err="1" smtClean="0"/>
              <a:t>syml</a:t>
            </a:r>
            <a:r>
              <a:rPr lang="en-US" dirty="0" smtClean="0"/>
              <a:t> o </a:t>
            </a:r>
            <a:r>
              <a:rPr lang="en-US" dirty="0" err="1" smtClean="0"/>
              <a:t>seinio</a:t>
            </a:r>
            <a:r>
              <a:rPr lang="en-US" dirty="0" smtClean="0"/>
              <a:t> </a:t>
            </a:r>
            <a:r>
              <a:rPr lang="en-US" dirty="0" err="1" smtClean="0"/>
              <a:t>larwm</a:t>
            </a:r>
            <a:r>
              <a:rPr lang="en-US" dirty="0" smtClean="0"/>
              <a:t>. </a:t>
            </a:r>
          </a:p>
          <a:p>
            <a:pPr eaLnBrk="1" hangingPunct="1">
              <a:spcBef>
                <a:spcPct val="0"/>
              </a:spcBef>
            </a:pPr>
            <a:endParaRPr lang="en-US" dirty="0" smtClean="0"/>
          </a:p>
          <a:p>
            <a:pPr eaLnBrk="1" hangingPunct="1">
              <a:spcBef>
                <a:spcPct val="0"/>
              </a:spcBef>
            </a:pPr>
            <a:r>
              <a:rPr lang="en-US" dirty="0" err="1" smtClean="0"/>
              <a:t>Mae’n</a:t>
            </a:r>
            <a:r>
              <a:rPr lang="en-US" dirty="0" smtClean="0"/>
              <a:t> </a:t>
            </a:r>
            <a:r>
              <a:rPr lang="en-US" dirty="0" err="1" smtClean="0"/>
              <a:t>dangos</a:t>
            </a:r>
            <a:r>
              <a:rPr lang="en-US" dirty="0" smtClean="0"/>
              <a:t> </a:t>
            </a:r>
            <a:r>
              <a:rPr lang="en-US" dirty="0" err="1" smtClean="0"/>
              <a:t>dyfeisiau</a:t>
            </a:r>
            <a:r>
              <a:rPr lang="en-US" dirty="0" smtClean="0"/>
              <a:t> </a:t>
            </a:r>
            <a:r>
              <a:rPr lang="en-US" dirty="0" err="1" smtClean="0"/>
              <a:t>tynnu</a:t>
            </a:r>
            <a:r>
              <a:rPr lang="en-US" dirty="0" smtClean="0"/>
              <a:t> </a:t>
            </a:r>
            <a:r>
              <a:rPr lang="en-US" dirty="0" err="1" smtClean="0"/>
              <a:t>cordyn</a:t>
            </a:r>
            <a:r>
              <a:rPr lang="en-US" dirty="0" smtClean="0"/>
              <a:t>, </a:t>
            </a:r>
            <a:r>
              <a:rPr lang="en-US" dirty="0" err="1" smtClean="0"/>
              <a:t>botwm</a:t>
            </a:r>
            <a:r>
              <a:rPr lang="en-US" dirty="0" smtClean="0"/>
              <a:t> </a:t>
            </a:r>
            <a:r>
              <a:rPr lang="en-US" dirty="0" err="1" smtClean="0"/>
              <a:t>ar</a:t>
            </a:r>
            <a:r>
              <a:rPr lang="en-US" dirty="0" smtClean="0"/>
              <a:t> </a:t>
            </a:r>
            <a:r>
              <a:rPr lang="en-US" dirty="0" err="1" smtClean="0"/>
              <a:t>fand</a:t>
            </a:r>
            <a:r>
              <a:rPr lang="en-US" dirty="0" smtClean="0"/>
              <a:t> </a:t>
            </a:r>
            <a:r>
              <a:rPr lang="en-US" dirty="0" err="1" smtClean="0"/>
              <a:t>garddwn</a:t>
            </a:r>
            <a:r>
              <a:rPr lang="en-US" dirty="0" smtClean="0"/>
              <a:t> a </a:t>
            </a:r>
            <a:r>
              <a:rPr lang="en-US" dirty="0" err="1" smtClean="0"/>
              <a:t>botwm</a:t>
            </a:r>
            <a:r>
              <a:rPr lang="en-US" dirty="0" smtClean="0"/>
              <a:t> </a:t>
            </a:r>
            <a:r>
              <a:rPr lang="en-US" dirty="0" err="1" smtClean="0"/>
              <a:t>galwr</a:t>
            </a:r>
            <a:r>
              <a:rPr lang="en-US" dirty="0" smtClean="0"/>
              <a:t> </a:t>
            </a:r>
            <a:r>
              <a:rPr lang="en-US" dirty="0" err="1" smtClean="0"/>
              <a:t>ffug</a:t>
            </a:r>
            <a:r>
              <a:rPr lang="en-US" dirty="0" smtClean="0"/>
              <a:t> </a:t>
            </a:r>
            <a:r>
              <a:rPr lang="en-US" dirty="0" err="1" smtClean="0"/>
              <a:t>wedi</a:t>
            </a:r>
            <a:r>
              <a:rPr lang="en-US" dirty="0" smtClean="0"/>
              <a:t> </a:t>
            </a:r>
            <a:r>
              <a:rPr lang="en-US" dirty="0" err="1" smtClean="0"/>
              <a:t>ei</a:t>
            </a:r>
            <a:r>
              <a:rPr lang="en-US" dirty="0" smtClean="0"/>
              <a:t> </a:t>
            </a:r>
            <a:r>
              <a:rPr lang="en-US" dirty="0" err="1" smtClean="0"/>
              <a:t>osod</a:t>
            </a:r>
            <a:r>
              <a:rPr lang="en-US" dirty="0" smtClean="0"/>
              <a:t> </a:t>
            </a:r>
            <a:r>
              <a:rPr lang="en-US" dirty="0" err="1" smtClean="0"/>
              <a:t>ar</a:t>
            </a:r>
            <a:r>
              <a:rPr lang="en-US" dirty="0" smtClean="0"/>
              <a:t> </a:t>
            </a:r>
            <a:r>
              <a:rPr lang="en-US" dirty="0" err="1" smtClean="0"/>
              <a:t>wal</a:t>
            </a:r>
            <a:r>
              <a:rPr lang="en-US" dirty="0" smtClean="0"/>
              <a:t> </a:t>
            </a:r>
            <a:r>
              <a:rPr lang="en-US" dirty="0" err="1" smtClean="0"/>
              <a:t>fel</a:t>
            </a:r>
            <a:r>
              <a:rPr lang="en-US" dirty="0" smtClean="0"/>
              <a:t> </a:t>
            </a:r>
            <a:r>
              <a:rPr lang="en-US" dirty="0" err="1" smtClean="0"/>
              <a:t>esiamplau</a:t>
            </a:r>
            <a:r>
              <a:rPr lang="en-US" dirty="0" smtClean="0"/>
              <a:t> o </a:t>
            </a:r>
            <a:r>
              <a:rPr lang="en-US" dirty="0" err="1" smtClean="0"/>
              <a:t>ffyrdd</a:t>
            </a:r>
            <a:r>
              <a:rPr lang="en-US" dirty="0" smtClean="0"/>
              <a:t> gall </a:t>
            </a:r>
            <a:r>
              <a:rPr lang="en-US" dirty="0" err="1" smtClean="0"/>
              <a:t>yr</a:t>
            </a:r>
            <a:r>
              <a:rPr lang="en-US" dirty="0" smtClean="0"/>
              <a:t> </a:t>
            </a:r>
            <a:r>
              <a:rPr lang="en-US" dirty="0" err="1" smtClean="0"/>
              <a:t>unigolyn</a:t>
            </a:r>
            <a:r>
              <a:rPr lang="en-US" dirty="0" smtClean="0"/>
              <a:t> </a:t>
            </a:r>
            <a:r>
              <a:rPr lang="en-US" dirty="0" err="1" smtClean="0"/>
              <a:t>alw</a:t>
            </a:r>
            <a:r>
              <a:rPr lang="en-US" dirty="0" smtClean="0"/>
              <a:t> am help. Mae </a:t>
            </a:r>
            <a:r>
              <a:rPr lang="en-US" dirty="0" err="1" smtClean="0"/>
              <a:t>hefyd</a:t>
            </a:r>
            <a:r>
              <a:rPr lang="en-US" dirty="0" smtClean="0"/>
              <a:t> </a:t>
            </a:r>
            <a:r>
              <a:rPr lang="en-US" dirty="0" err="1" smtClean="0"/>
              <a:t>yn</a:t>
            </a:r>
            <a:r>
              <a:rPr lang="en-US" dirty="0" smtClean="0"/>
              <a:t> </a:t>
            </a:r>
            <a:r>
              <a:rPr lang="en-US" dirty="0" err="1" smtClean="0"/>
              <a:t>dangos</a:t>
            </a:r>
            <a:r>
              <a:rPr lang="en-US" dirty="0" smtClean="0"/>
              <a:t> </a:t>
            </a:r>
            <a:r>
              <a:rPr lang="en-US" dirty="0" err="1" smtClean="0"/>
              <a:t>tair</a:t>
            </a:r>
            <a:r>
              <a:rPr lang="en-US" dirty="0" smtClean="0"/>
              <a:t> </a:t>
            </a:r>
            <a:r>
              <a:rPr lang="en-US" dirty="0" err="1" smtClean="0"/>
              <a:t>uned</a:t>
            </a:r>
            <a:r>
              <a:rPr lang="en-US" dirty="0" smtClean="0"/>
              <a:t> </a:t>
            </a:r>
            <a:r>
              <a:rPr lang="en-US" dirty="0" err="1" smtClean="0"/>
              <a:t>larwm</a:t>
            </a:r>
            <a:r>
              <a:rPr lang="en-US" dirty="0" smtClean="0"/>
              <a:t> </a:t>
            </a:r>
            <a:r>
              <a:rPr lang="en-US" dirty="0" err="1" smtClean="0"/>
              <a:t>gan</a:t>
            </a:r>
            <a:endParaRPr lang="en-US" dirty="0" smtClean="0"/>
          </a:p>
          <a:p>
            <a:pPr eaLnBrk="1" hangingPunct="1">
              <a:spcBef>
                <a:spcPct val="0"/>
              </a:spcBef>
            </a:pPr>
            <a:r>
              <a:rPr lang="en-US" dirty="0" smtClean="0"/>
              <a:t>Tunstall (Vi), Chubb (Care Unit) a </a:t>
            </a:r>
            <a:r>
              <a:rPr lang="en-US" dirty="0" err="1" smtClean="0"/>
              <a:t>Tynetec</a:t>
            </a:r>
            <a:r>
              <a:rPr lang="en-US" dirty="0" smtClean="0"/>
              <a:t> (Reach).</a:t>
            </a:r>
          </a:p>
          <a:p>
            <a:pPr eaLnBrk="1" hangingPunct="1">
              <a:spcBef>
                <a:spcPct val="0"/>
              </a:spcBef>
            </a:pPr>
            <a:endParaRPr lang="en-US" dirty="0" smtClean="0"/>
          </a:p>
          <a:p>
            <a:pPr eaLnBrk="1" hangingPunct="1">
              <a:spcBef>
                <a:spcPct val="0"/>
              </a:spcBef>
            </a:pPr>
            <a:r>
              <a:rPr lang="en-US" dirty="0" smtClean="0"/>
              <a:t>Mae </a:t>
            </a:r>
            <a:r>
              <a:rPr lang="en-US" dirty="0" err="1" smtClean="0"/>
              <a:t>hefyd</a:t>
            </a:r>
            <a:r>
              <a:rPr lang="en-US" dirty="0" smtClean="0"/>
              <a:t> </a:t>
            </a:r>
            <a:r>
              <a:rPr lang="en-US" dirty="0" err="1" smtClean="0"/>
              <a:t>yn</a:t>
            </a:r>
            <a:r>
              <a:rPr lang="en-US" dirty="0" smtClean="0"/>
              <a:t> </a:t>
            </a:r>
            <a:r>
              <a:rPr lang="en-US" dirty="0" err="1" smtClean="0"/>
              <a:t>dangos</a:t>
            </a:r>
            <a:r>
              <a:rPr lang="en-US" dirty="0" smtClean="0"/>
              <a:t> </a:t>
            </a:r>
            <a:r>
              <a:rPr lang="en-US" dirty="0" err="1" smtClean="0"/>
              <a:t>cyfyngiadau</a:t>
            </a:r>
            <a:r>
              <a:rPr lang="en-US" dirty="0" smtClean="0"/>
              <a:t> </a:t>
            </a:r>
            <a:r>
              <a:rPr lang="en-US" dirty="0" err="1" smtClean="0"/>
              <a:t>i’r</a:t>
            </a:r>
            <a:r>
              <a:rPr lang="en-US" dirty="0" smtClean="0"/>
              <a:t> dull </a:t>
            </a:r>
            <a:r>
              <a:rPr lang="en-US" dirty="0" err="1" smtClean="0"/>
              <a:t>yma</a:t>
            </a:r>
            <a:r>
              <a:rPr lang="en-US" dirty="0" smtClean="0"/>
              <a:t> </a:t>
            </a:r>
            <a:r>
              <a:rPr lang="en-US" dirty="0" err="1" smtClean="0"/>
              <a:t>gan</a:t>
            </a:r>
            <a:r>
              <a:rPr lang="en-US" dirty="0" smtClean="0"/>
              <a:t> </a:t>
            </a:r>
            <a:r>
              <a:rPr lang="en-US" dirty="0" err="1" smtClean="0"/>
              <a:t>gynnwys</a:t>
            </a:r>
            <a:r>
              <a:rPr lang="en-US" dirty="0" smtClean="0"/>
              <a:t> </a:t>
            </a:r>
            <a:r>
              <a:rPr lang="en-US" dirty="0" err="1" smtClean="0"/>
              <a:t>nad</a:t>
            </a:r>
            <a:r>
              <a:rPr lang="en-US" dirty="0" smtClean="0"/>
              <a:t> </a:t>
            </a:r>
            <a:r>
              <a:rPr lang="en-US" dirty="0" err="1" smtClean="0"/>
              <a:t>yw</a:t>
            </a:r>
            <a:r>
              <a:rPr lang="en-US" dirty="0" smtClean="0"/>
              <a:t> </a:t>
            </a:r>
            <a:r>
              <a:rPr lang="en-US" dirty="0" err="1" smtClean="0"/>
              <a:t>pobl</a:t>
            </a:r>
            <a:r>
              <a:rPr lang="en-US" dirty="0" smtClean="0"/>
              <a:t> </a:t>
            </a:r>
            <a:r>
              <a:rPr lang="en-US" dirty="0" err="1" smtClean="0"/>
              <a:t>yn</a:t>
            </a:r>
            <a:r>
              <a:rPr lang="en-US" dirty="0" smtClean="0"/>
              <a:t> </a:t>
            </a:r>
            <a:r>
              <a:rPr lang="en-US" dirty="0" err="1" smtClean="0"/>
              <a:t>gwisgo</a:t>
            </a:r>
            <a:r>
              <a:rPr lang="en-US" dirty="0" smtClean="0"/>
              <a:t> </a:t>
            </a:r>
            <a:r>
              <a:rPr lang="en-US" dirty="0" err="1" smtClean="0"/>
              <a:t>dyfais</a:t>
            </a:r>
            <a:r>
              <a:rPr lang="en-US" dirty="0" smtClean="0"/>
              <a:t> o </a:t>
            </a:r>
            <a:r>
              <a:rPr lang="en-US" dirty="0" err="1" smtClean="0"/>
              <a:t>amgylch</a:t>
            </a:r>
            <a:r>
              <a:rPr lang="en-US" dirty="0" smtClean="0"/>
              <a:t> y </a:t>
            </a:r>
            <a:r>
              <a:rPr lang="en-US" dirty="0" err="1" smtClean="0"/>
              <a:t>gwddf</a:t>
            </a:r>
            <a:r>
              <a:rPr lang="en-US" dirty="0" smtClean="0"/>
              <a:t> </a:t>
            </a:r>
            <a:r>
              <a:rPr lang="en-US" dirty="0" err="1" smtClean="0"/>
              <a:t>trwy’r</a:t>
            </a:r>
            <a:r>
              <a:rPr lang="en-US" dirty="0" smtClean="0"/>
              <a:t> </a:t>
            </a:r>
            <a:r>
              <a:rPr lang="en-US" dirty="0" err="1" smtClean="0"/>
              <a:t>amser</a:t>
            </a:r>
            <a:r>
              <a:rPr lang="en-US" dirty="0" smtClean="0"/>
              <a:t>, </a:t>
            </a:r>
            <a:r>
              <a:rPr lang="en-US" dirty="0" err="1" smtClean="0"/>
              <a:t>unigolion</a:t>
            </a:r>
            <a:r>
              <a:rPr lang="en-US" dirty="0" smtClean="0"/>
              <a:t> </a:t>
            </a:r>
            <a:r>
              <a:rPr lang="en-US" dirty="0" err="1" smtClean="0"/>
              <a:t>yn</a:t>
            </a:r>
            <a:r>
              <a:rPr lang="en-US" dirty="0" smtClean="0"/>
              <a:t> </a:t>
            </a:r>
            <a:r>
              <a:rPr lang="en-US" dirty="0" err="1" smtClean="0"/>
              <a:t>gwadu</a:t>
            </a:r>
            <a:r>
              <a:rPr lang="en-US" dirty="0" smtClean="0"/>
              <a:t> </a:t>
            </a:r>
            <a:r>
              <a:rPr lang="en-US" dirty="0" err="1" smtClean="0"/>
              <a:t>maint</a:t>
            </a:r>
            <a:r>
              <a:rPr lang="en-US" dirty="0" smtClean="0"/>
              <a:t> y </a:t>
            </a:r>
            <a:r>
              <a:rPr lang="en-US" dirty="0" err="1" smtClean="0"/>
              <a:t>broblem</a:t>
            </a:r>
            <a:r>
              <a:rPr lang="en-US" dirty="0" smtClean="0"/>
              <a:t> </a:t>
            </a:r>
            <a:r>
              <a:rPr lang="en-US" dirty="0" err="1" smtClean="0"/>
              <a:t>gan</a:t>
            </a:r>
            <a:r>
              <a:rPr lang="en-US" dirty="0" smtClean="0"/>
              <a:t> </a:t>
            </a:r>
            <a:r>
              <a:rPr lang="en-US" dirty="0" err="1" smtClean="0"/>
              <a:t>obeithio</a:t>
            </a:r>
            <a:r>
              <a:rPr lang="en-US" dirty="0" smtClean="0"/>
              <a:t> </a:t>
            </a:r>
            <a:r>
              <a:rPr lang="en-US" dirty="0" err="1" smtClean="0"/>
              <a:t>gwnaiff</a:t>
            </a:r>
            <a:r>
              <a:rPr lang="en-US" dirty="0" smtClean="0"/>
              <a:t> </a:t>
            </a:r>
            <a:r>
              <a:rPr lang="en-US" dirty="0" err="1" smtClean="0"/>
              <a:t>ddiflannu</a:t>
            </a:r>
            <a:r>
              <a:rPr lang="en-US" dirty="0" smtClean="0"/>
              <a:t> </a:t>
            </a:r>
            <a:r>
              <a:rPr lang="en-US" dirty="0" err="1" smtClean="0"/>
              <a:t>ohono’i</a:t>
            </a:r>
            <a:r>
              <a:rPr lang="en-US" dirty="0" smtClean="0"/>
              <a:t> </a:t>
            </a:r>
            <a:r>
              <a:rPr lang="en-US" dirty="0" err="1" smtClean="0"/>
              <a:t>hun</a:t>
            </a:r>
            <a:r>
              <a:rPr lang="en-US" dirty="0" smtClean="0"/>
              <a:t> </a:t>
            </a:r>
            <a:r>
              <a:rPr lang="en-US" dirty="0" err="1" smtClean="0"/>
              <a:t>ymhen</a:t>
            </a:r>
            <a:r>
              <a:rPr lang="en-US" dirty="0" smtClean="0"/>
              <a:t> </a:t>
            </a:r>
            <a:r>
              <a:rPr lang="en-US" dirty="0" err="1" smtClean="0"/>
              <a:t>amser</a:t>
            </a:r>
            <a:r>
              <a:rPr lang="en-US" dirty="0" smtClean="0"/>
              <a:t> </a:t>
            </a:r>
            <a:r>
              <a:rPr lang="en-US" dirty="0" err="1" smtClean="0"/>
              <a:t>neu</a:t>
            </a:r>
            <a:r>
              <a:rPr lang="en-US" dirty="0" smtClean="0"/>
              <a:t> </a:t>
            </a:r>
            <a:r>
              <a:rPr lang="en-US" dirty="0" err="1" smtClean="0"/>
              <a:t>unigolion</a:t>
            </a:r>
            <a:r>
              <a:rPr lang="en-US" dirty="0" smtClean="0"/>
              <a:t> </a:t>
            </a:r>
            <a:r>
              <a:rPr lang="en-US" dirty="0" err="1" smtClean="0"/>
              <a:t>yn</a:t>
            </a:r>
            <a:r>
              <a:rPr lang="en-US" dirty="0" smtClean="0"/>
              <a:t> </a:t>
            </a:r>
            <a:r>
              <a:rPr lang="en-US" dirty="0" err="1" smtClean="0"/>
              <a:t>rhy</a:t>
            </a:r>
            <a:r>
              <a:rPr lang="en-US" dirty="0" smtClean="0"/>
              <a:t> </a:t>
            </a:r>
            <a:r>
              <a:rPr lang="en-US" dirty="0" err="1" smtClean="0"/>
              <a:t>ofnus</a:t>
            </a:r>
            <a:r>
              <a:rPr lang="en-US" dirty="0" smtClean="0"/>
              <a:t> </a:t>
            </a:r>
            <a:r>
              <a:rPr lang="en-US" dirty="0" err="1" smtClean="0"/>
              <a:t>i</a:t>
            </a:r>
            <a:r>
              <a:rPr lang="en-US" dirty="0" smtClean="0"/>
              <a:t> </a:t>
            </a:r>
            <a:r>
              <a:rPr lang="en-US" dirty="0" err="1" smtClean="0"/>
              <a:t>siarad</a:t>
            </a:r>
            <a:r>
              <a:rPr lang="en-US" dirty="0" smtClean="0"/>
              <a:t> </a:t>
            </a:r>
            <a:r>
              <a:rPr lang="en-US" dirty="0" err="1" smtClean="0"/>
              <a:t>efo’r</a:t>
            </a:r>
            <a:r>
              <a:rPr lang="en-US" dirty="0" smtClean="0"/>
              <a:t> person </a:t>
            </a:r>
            <a:r>
              <a:rPr lang="en-US" dirty="0" err="1" smtClean="0"/>
              <a:t>ar</a:t>
            </a:r>
            <a:r>
              <a:rPr lang="en-US" dirty="0" smtClean="0"/>
              <a:t> y </a:t>
            </a:r>
            <a:r>
              <a:rPr lang="en-US" dirty="0" err="1" smtClean="0"/>
              <a:t>ffôn</a:t>
            </a:r>
            <a:r>
              <a:rPr lang="en-US" dirty="0" smtClean="0"/>
              <a:t>.</a:t>
            </a:r>
          </a:p>
        </p:txBody>
      </p:sp>
      <p:sp>
        <p:nvSpPr>
          <p:cNvPr id="4" name="Slide Image Placeholder 3"/>
          <p:cNvSpPr>
            <a:spLocks noGrp="1" noRot="1" noChangeAspect="1"/>
          </p:cNvSpPr>
          <p:nvPr>
            <p:ph type="sldImg"/>
          </p:nvPr>
        </p:nvSpPr>
        <p:spPr/>
      </p:sp>
    </p:spTree>
    <p:extLst>
      <p:ext uri="{BB962C8B-B14F-4D97-AF65-F5344CB8AC3E}">
        <p14:creationId xmlns:p14="http://schemas.microsoft.com/office/powerpoint/2010/main" val="42674886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txBox="1">
            <a:spLocks noGrp="1" noChangeArrowheads="1"/>
          </p:cNvSpPr>
          <p:nvPr/>
        </p:nvSpPr>
        <p:spPr bwMode="auto">
          <a:xfrm>
            <a:off x="4022938" y="9722883"/>
            <a:ext cx="3076363" cy="51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14" tIns="47157" rIns="94314" bIns="47157" anchor="b"/>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r" eaLnBrk="1" hangingPunct="1"/>
            <a:fld id="{A63A723F-C1A5-4711-B501-98A41F6A7A86}" type="slidenum">
              <a:rPr lang="en-GB" sz="1200">
                <a:latin typeface="Calibri" panose="020F0502020204030204" pitchFamily="34" charset="0"/>
                <a:ea typeface="MS Gothic" panose="020B0609070205080204" pitchFamily="49" charset="-128"/>
                <a:cs typeface="Arial" panose="020B0604020202020204" pitchFamily="34" charset="0"/>
              </a:rPr>
              <a:pPr algn="r" eaLnBrk="1" hangingPunct="1"/>
              <a:t>32</a:t>
            </a:fld>
            <a:endParaRPr lang="en-GB" sz="1200">
              <a:latin typeface="Calibri" panose="020F0502020204030204" pitchFamily="34" charset="0"/>
              <a:ea typeface="MS Gothic" panose="020B0609070205080204" pitchFamily="49" charset="-128"/>
              <a:cs typeface="Arial" panose="020B0604020202020204" pitchFamily="34" charset="0"/>
            </a:endParaRPr>
          </a:p>
        </p:txBody>
      </p:sp>
      <p:sp>
        <p:nvSpPr>
          <p:cNvPr id="78852" name="Rectangle 3"/>
          <p:cNvSpPr>
            <a:spLocks noGrp="1" noChangeArrowheads="1"/>
          </p:cNvSpPr>
          <p:nvPr>
            <p:ph type="body" idx="1"/>
          </p:nvPr>
        </p:nvSpPr>
        <p:spPr/>
        <p:txBody>
          <a:bodyPr/>
          <a:lstStyle/>
          <a:p>
            <a:pPr eaLnBrk="1" hangingPunct="1">
              <a:spcBef>
                <a:spcPct val="0"/>
              </a:spcBef>
            </a:pPr>
            <a:r>
              <a:rPr lang="cy-GB" dirty="0" smtClean="0"/>
              <a:t>Mae’r sleid yma wedi ei animeiddio. Mae’n dangos elfennau’r gwasanaeth teleofal a sut mae’n gweithredu trwy ddefnyddio canfodydd cwympo gwisgadwy. </a:t>
            </a:r>
          </a:p>
          <a:p>
            <a:pPr eaLnBrk="1" hangingPunct="1">
              <a:spcBef>
                <a:spcPct val="0"/>
              </a:spcBef>
            </a:pPr>
            <a:endParaRPr lang="cy-GB" dirty="0" smtClean="0"/>
          </a:p>
          <a:p>
            <a:pPr eaLnBrk="1" hangingPunct="1">
              <a:spcBef>
                <a:spcPct val="0"/>
              </a:spcBef>
            </a:pPr>
            <a:r>
              <a:rPr lang="cy-GB" dirty="0" smtClean="0"/>
              <a:t>Mae Eleanor Jones sy’n derbyn gofal a chymorth, yn rhedeg fewn i’r tŷ i ateb y ffôn ond mae hi’n cwympo (“aww”) ond nid yw’n cynhyrfu gan ei bod yn gwisgo canfodydd gwisgo. Mae hyn yn synhwyro’r gwymp ac nad yw’n gallu codi, ac yn anfon neges awtomatig drwy’r uned larwm gwasgarog i’r Ganolfan Fonitro Teleofal. Mae’r sawl sy’n derbyn yr alwad yn gofyn i Eleanor os yw’n iawn. Ni all godi felly mae’n galw am “help”. Mae’r sawl sydd ar y ffôn yn dweud wrthi am beidio poeni gan bydd y tîm ymateb brys yn galw. Maent yn ei chynorthwyo i godi ac nid oes angen iddi fynd i’r ysbyty. Mae hyn ei helpu i aros yn hyderus ac i barhau i fyw’n annibynnol yn ei chartref.</a:t>
            </a:r>
          </a:p>
          <a:p>
            <a:pPr eaLnBrk="1" hangingPunct="1">
              <a:spcBef>
                <a:spcPct val="0"/>
              </a:spcBef>
            </a:pPr>
            <a:endParaRPr lang="en-US" dirty="0" smtClean="0"/>
          </a:p>
          <a:p>
            <a:endParaRPr lang="en-US" dirty="0" smtClean="0"/>
          </a:p>
        </p:txBody>
      </p:sp>
      <p:sp>
        <p:nvSpPr>
          <p:cNvPr id="3" name="Slide Image Placeholder 2"/>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4850BFFB-953F-4021-90D1-C2BD514B9A3F}" type="slidenum">
              <a:rPr lang="en-GB" smtClean="0"/>
              <a:pPr/>
              <a:t>32</a:t>
            </a:fld>
            <a:endParaRPr lang="en-GB" dirty="0"/>
          </a:p>
        </p:txBody>
      </p:sp>
    </p:spTree>
    <p:extLst>
      <p:ext uri="{BB962C8B-B14F-4D97-AF65-F5344CB8AC3E}">
        <p14:creationId xmlns:p14="http://schemas.microsoft.com/office/powerpoint/2010/main" val="10307876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GB" dirty="0" err="1" smtClean="0"/>
              <a:t>Mae’r</a:t>
            </a:r>
            <a:r>
              <a:rPr lang="en-GB" dirty="0" smtClean="0"/>
              <a:t> </a:t>
            </a:r>
            <a:r>
              <a:rPr lang="en-GB" dirty="0" err="1" smtClean="0"/>
              <a:t>sleid</a:t>
            </a:r>
            <a:r>
              <a:rPr lang="en-GB" dirty="0" smtClean="0"/>
              <a:t> </a:t>
            </a:r>
            <a:r>
              <a:rPr lang="en-GB" dirty="0" err="1" smtClean="0"/>
              <a:t>yma’n</a:t>
            </a:r>
            <a:r>
              <a:rPr lang="en-GB" dirty="0" smtClean="0"/>
              <a:t> </a:t>
            </a:r>
            <a:r>
              <a:rPr lang="en-GB" dirty="0" err="1" smtClean="0"/>
              <a:t>dangos</a:t>
            </a:r>
            <a:r>
              <a:rPr lang="en-GB" dirty="0" smtClean="0"/>
              <a:t> </a:t>
            </a:r>
            <a:r>
              <a:rPr lang="en-GB" dirty="0" err="1" smtClean="0"/>
              <a:t>rhai</a:t>
            </a:r>
            <a:r>
              <a:rPr lang="en-GB" dirty="0" smtClean="0"/>
              <a:t> </a:t>
            </a:r>
            <a:r>
              <a:rPr lang="en-GB" dirty="0" err="1" smtClean="0"/>
              <a:t>o’r</a:t>
            </a:r>
            <a:r>
              <a:rPr lang="en-GB" dirty="0" smtClean="0"/>
              <a:t> </a:t>
            </a:r>
            <a:r>
              <a:rPr lang="en-GB" dirty="0" err="1" smtClean="0"/>
              <a:t>dyfeisiadau</a:t>
            </a:r>
            <a:r>
              <a:rPr lang="en-GB" dirty="0" smtClean="0"/>
              <a:t> </a:t>
            </a:r>
            <a:r>
              <a:rPr lang="en-GB" dirty="0" err="1" smtClean="0"/>
              <a:t>teleofal</a:t>
            </a:r>
            <a:r>
              <a:rPr lang="en-GB" dirty="0" smtClean="0"/>
              <a:t> </a:t>
            </a:r>
            <a:r>
              <a:rPr lang="en-GB" dirty="0" err="1" smtClean="0"/>
              <a:t>mwyaf</a:t>
            </a:r>
            <a:r>
              <a:rPr lang="en-GB" dirty="0" smtClean="0"/>
              <a:t> </a:t>
            </a:r>
            <a:r>
              <a:rPr lang="en-GB" dirty="0" err="1" smtClean="0"/>
              <a:t>poblogaidd</a:t>
            </a:r>
            <a:r>
              <a:rPr lang="en-GB" dirty="0" smtClean="0"/>
              <a:t>.</a:t>
            </a:r>
          </a:p>
          <a:p>
            <a:pPr eaLnBrk="1" fontAlgn="auto" hangingPunct="1">
              <a:spcBef>
                <a:spcPts val="0"/>
              </a:spcBef>
              <a:spcAft>
                <a:spcPts val="0"/>
              </a:spcAft>
              <a:defRPr/>
            </a:pPr>
            <a:endParaRPr lang="en-GB" dirty="0" smtClean="0"/>
          </a:p>
          <a:p>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ddelfrydol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mae</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hwn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amser</a:t>
            </a:r>
            <a:r>
              <a:rPr lang="en-GB" sz="1000" kern="1200" dirty="0" smtClean="0">
                <a:solidFill>
                  <a:schemeClr val="tx1"/>
                </a:solidFill>
                <a:effectLst/>
                <a:latin typeface="Arial" panose="020B0604020202020204" pitchFamily="34" charset="0"/>
                <a:ea typeface="+mn-ea"/>
                <a:cs typeface="Arial" panose="020B0604020202020204" pitchFamily="34" charset="0"/>
              </a:rPr>
              <a:t> da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ddangos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casgliad</a:t>
            </a:r>
            <a:r>
              <a:rPr lang="en-GB" sz="1000" kern="1200" dirty="0" smtClean="0">
                <a:solidFill>
                  <a:schemeClr val="tx1"/>
                </a:solidFill>
                <a:effectLst/>
                <a:latin typeface="Arial" panose="020B0604020202020204" pitchFamily="34" charset="0"/>
                <a:ea typeface="+mn-ea"/>
                <a:cs typeface="Arial" panose="020B0604020202020204" pitchFamily="34" charset="0"/>
              </a:rPr>
              <a:t> o offer a </a:t>
            </a:r>
            <a:r>
              <a:rPr lang="en-GB" sz="1000" kern="1200" dirty="0" err="1" smtClean="0">
                <a:solidFill>
                  <a:schemeClr val="tx1"/>
                </a:solidFill>
                <a:effectLst/>
                <a:latin typeface="Arial" panose="020B0604020202020204" pitchFamily="34" charset="0"/>
                <a:ea typeface="+mn-ea"/>
                <a:cs typeface="Arial" panose="020B0604020202020204" pitchFamily="34" charset="0"/>
              </a:rPr>
              <a:t>dyfeisiau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cyfranogwyr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roi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cyfle</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iddynt</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cyffwrdd</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sylweddoli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ydynt</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gweithio’n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rhy</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gymhleth</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pPr marL="171450" lvl="0" indent="-171450">
              <a:buFont typeface="Arial" panose="020B0604020202020204" pitchFamily="34" charset="0"/>
              <a:buChar char="•"/>
            </a:pPr>
            <a:r>
              <a:rPr lang="en-GB" sz="1000" kern="1200" dirty="0" err="1" smtClean="0">
                <a:solidFill>
                  <a:schemeClr val="tx1"/>
                </a:solidFill>
                <a:effectLst/>
                <a:latin typeface="Arial" panose="020B0604020202020204" pitchFamily="34" charset="0"/>
                <a:ea typeface="+mn-ea"/>
                <a:cs typeface="Arial" panose="020B0604020202020204" pitchFamily="34" charset="0"/>
              </a:rPr>
              <a:t>Uned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reoli</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larwm</a:t>
            </a:r>
            <a:r>
              <a:rPr lang="en-GB" sz="1000" kern="1200" dirty="0" smtClean="0">
                <a:solidFill>
                  <a:schemeClr val="tx1"/>
                </a:solidFill>
                <a:effectLst/>
                <a:latin typeface="Arial" panose="020B0604020202020204" pitchFamily="34" charset="0"/>
                <a:ea typeface="+mn-ea"/>
                <a:cs typeface="Arial" panose="020B0604020202020204" pitchFamily="34" charset="0"/>
              </a:rPr>
              <a:t> </a:t>
            </a:r>
          </a:p>
          <a:p>
            <a:pPr marL="171450" lvl="0" indent="-171450">
              <a:buFont typeface="Arial" panose="020B0604020202020204" pitchFamily="34" charset="0"/>
              <a:buChar char="•"/>
            </a:pPr>
            <a:r>
              <a:rPr lang="en-GB" sz="1000" kern="1200" dirty="0" err="1" smtClean="0">
                <a:solidFill>
                  <a:schemeClr val="tx1"/>
                </a:solidFill>
                <a:effectLst/>
                <a:latin typeface="Arial" panose="020B0604020202020204" pitchFamily="34" charset="0"/>
                <a:ea typeface="+mn-ea"/>
                <a:cs typeface="Arial" panose="020B0604020202020204" pitchFamily="34" charset="0"/>
              </a:rPr>
              <a:t>Canfodydd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cwympo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gwisgadwy</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GB" sz="1000" kern="1200" dirty="0" err="1" smtClean="0">
                <a:solidFill>
                  <a:schemeClr val="tx1"/>
                </a:solidFill>
                <a:effectLst/>
                <a:latin typeface="Arial" panose="020B0604020202020204" pitchFamily="34" charset="0"/>
                <a:ea typeface="+mn-ea"/>
                <a:cs typeface="Arial" panose="020B0604020202020204" pitchFamily="34" charset="0"/>
              </a:rPr>
              <a:t>Synwyryddion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gwely</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GB" sz="1000" kern="1200" dirty="0" err="1" smtClean="0">
                <a:solidFill>
                  <a:schemeClr val="tx1"/>
                </a:solidFill>
                <a:effectLst/>
                <a:latin typeface="Arial" panose="020B0604020202020204" pitchFamily="34" charset="0"/>
                <a:ea typeface="+mn-ea"/>
                <a:cs typeface="Arial" panose="020B0604020202020204" pitchFamily="34" charset="0"/>
              </a:rPr>
              <a:t>Synwyryddion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amgylcheddol</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GB" sz="1000" kern="1200" dirty="0" err="1" smtClean="0">
                <a:solidFill>
                  <a:schemeClr val="tx1"/>
                </a:solidFill>
                <a:effectLst/>
                <a:latin typeface="Arial" panose="020B0604020202020204" pitchFamily="34" charset="0"/>
                <a:ea typeface="+mn-ea"/>
                <a:cs typeface="Arial" panose="020B0604020202020204" pitchFamily="34" charset="0"/>
              </a:rPr>
              <a:t>Diffyg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gweithgarwch</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GB" sz="1000" kern="1200" dirty="0" err="1" smtClean="0">
                <a:solidFill>
                  <a:schemeClr val="tx1"/>
                </a:solidFill>
                <a:effectLst/>
                <a:latin typeface="Arial" panose="020B0604020202020204" pitchFamily="34" charset="0"/>
                <a:ea typeface="+mn-ea"/>
                <a:cs typeface="Arial" panose="020B0604020202020204" pitchFamily="34" charset="0"/>
              </a:rPr>
              <a:t>Rheoli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meddyginiaeth</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GB" sz="1000" kern="1200" dirty="0" err="1" smtClean="0">
                <a:solidFill>
                  <a:schemeClr val="tx1"/>
                </a:solidFill>
                <a:effectLst/>
                <a:latin typeface="Arial" panose="020B0604020202020204" pitchFamily="34" charset="0"/>
                <a:ea typeface="+mn-ea"/>
                <a:cs typeface="Arial" panose="020B0604020202020204" pitchFamily="34" charset="0"/>
              </a:rPr>
              <a:t>Botwm</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galwr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ffug</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GB" sz="1000" kern="1200" dirty="0" smtClean="0">
                <a:solidFill>
                  <a:schemeClr val="tx1"/>
                </a:solidFill>
                <a:effectLst/>
                <a:latin typeface="Arial" panose="020B0604020202020204" pitchFamily="34" charset="0"/>
                <a:ea typeface="+mn-ea"/>
                <a:cs typeface="Arial" panose="020B0604020202020204" pitchFamily="34" charset="0"/>
              </a:rPr>
              <a:t>Monitor </a:t>
            </a:r>
            <a:r>
              <a:rPr lang="en-GB" sz="1000" kern="1200" dirty="0" err="1" smtClean="0">
                <a:solidFill>
                  <a:schemeClr val="tx1"/>
                </a:solidFill>
                <a:effectLst/>
                <a:latin typeface="Arial" panose="020B0604020202020204" pitchFamily="34" charset="0"/>
                <a:ea typeface="+mn-ea"/>
                <a:cs typeface="Arial" panose="020B0604020202020204" pitchFamily="34" charset="0"/>
              </a:rPr>
              <a:t>gadael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adeilad</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r>
              <a:rPr lang="en-GB" sz="1000" kern="1200" dirty="0" err="1" smtClean="0">
                <a:solidFill>
                  <a:schemeClr val="tx1"/>
                </a:solidFill>
                <a:effectLst/>
                <a:latin typeface="Arial" panose="020B0604020202020204" pitchFamily="34" charset="0"/>
                <a:ea typeface="+mn-ea"/>
                <a:cs typeface="Arial" panose="020B0604020202020204" pitchFamily="34" charset="0"/>
              </a:rPr>
              <a:t>Os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bosibl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dangoswch</a:t>
            </a:r>
            <a:r>
              <a:rPr lang="en-GB" sz="1000" kern="1200" dirty="0" smtClean="0">
                <a:solidFill>
                  <a:schemeClr val="tx1"/>
                </a:solidFill>
                <a:effectLst/>
                <a:latin typeface="Arial" panose="020B0604020202020204" pitchFamily="34" charset="0"/>
                <a:ea typeface="+mn-ea"/>
                <a:cs typeface="Arial" panose="020B0604020202020204" pitchFamily="34" charset="0"/>
              </a:rPr>
              <a:t> offer </a:t>
            </a:r>
            <a:r>
              <a:rPr lang="en-GB" sz="1000" kern="1200" dirty="0" err="1" smtClean="0">
                <a:solidFill>
                  <a:schemeClr val="tx1"/>
                </a:solidFill>
                <a:effectLst/>
                <a:latin typeface="Arial" panose="020B0604020202020204" pitchFamily="34" charset="0"/>
                <a:ea typeface="+mn-ea"/>
                <a:cs typeface="Arial" panose="020B0604020202020204" pitchFamily="34" charset="0"/>
              </a:rPr>
              <a:t>arbenigol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synhwyraidd</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pPr marL="171450" lvl="0" indent="-171450">
              <a:buFont typeface="Arial" panose="020B0604020202020204" pitchFamily="34" charset="0"/>
              <a:buChar char="•"/>
            </a:pPr>
            <a:r>
              <a:rPr lang="en-GB" sz="1000" kern="1200" dirty="0" smtClean="0">
                <a:solidFill>
                  <a:schemeClr val="tx1"/>
                </a:solidFill>
                <a:effectLst/>
                <a:latin typeface="Arial" panose="020B0604020202020204" pitchFamily="34" charset="0"/>
                <a:ea typeface="+mn-ea"/>
                <a:cs typeface="Arial" panose="020B0604020202020204" pitchFamily="34" charset="0"/>
              </a:rPr>
              <a:t>“Visual Beacons/Strobes”</a:t>
            </a:r>
          </a:p>
          <a:p>
            <a:pPr marL="171450" lvl="0" indent="-171450">
              <a:buFont typeface="Arial" panose="020B0604020202020204" pitchFamily="34" charset="0"/>
              <a:buChar char="•"/>
            </a:pPr>
            <a:r>
              <a:rPr lang="en-GB" sz="1000" kern="1200" dirty="0" err="1" smtClean="0">
                <a:solidFill>
                  <a:schemeClr val="tx1"/>
                </a:solidFill>
                <a:effectLst/>
                <a:latin typeface="Arial" panose="020B0604020202020204" pitchFamily="34" charset="0"/>
                <a:ea typeface="+mn-ea"/>
                <a:cs typeface="Arial" panose="020B0604020202020204" pitchFamily="34" charset="0"/>
              </a:rPr>
              <a:t>Ysgwydwyr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gobennydd</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GB" sz="1000" kern="1200" dirty="0" err="1" smtClean="0">
                <a:solidFill>
                  <a:schemeClr val="tx1"/>
                </a:solidFill>
                <a:effectLst/>
                <a:latin typeface="Arial" panose="020B0604020202020204" pitchFamily="34" charset="0"/>
                <a:ea typeface="+mn-ea"/>
                <a:cs typeface="Arial" panose="020B0604020202020204" pitchFamily="34" charset="0"/>
              </a:rPr>
              <a:t>Switsh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arbennig</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r>
              <a:rPr lang="en-GB" sz="1000" kern="1200" dirty="0" err="1" smtClean="0">
                <a:solidFill>
                  <a:schemeClr val="tx1"/>
                </a:solidFill>
                <a:effectLst/>
                <a:latin typeface="Arial" panose="020B0604020202020204" pitchFamily="34" charset="0"/>
                <a:ea typeface="+mn-ea"/>
                <a:cs typeface="Arial" panose="020B0604020202020204" pitchFamily="34" charset="0"/>
              </a:rPr>
              <a:t>Mae’n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werth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nodi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nodweddion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rhai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Unedau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Larwm</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gwasgarog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caniatáu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unigolyn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anfon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neges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arwydd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Ganolfan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Fonitro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drwy</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bwyso’r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gadwyn</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gwmpas</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gwddf</a:t>
            </a:r>
            <a:r>
              <a:rPr lang="en-GB" sz="1000" kern="1200" dirty="0" smtClean="0">
                <a:solidFill>
                  <a:schemeClr val="tx1"/>
                </a:solidFill>
                <a:effectLst/>
                <a:latin typeface="Arial" panose="020B0604020202020204" pitchFamily="34" charset="0"/>
                <a:ea typeface="+mn-ea"/>
                <a:cs typeface="Arial" panose="020B0604020202020204" pitchFamily="34" charset="0"/>
              </a:rPr>
              <a:t>. Mae </a:t>
            </a:r>
            <a:r>
              <a:rPr lang="en-GB" sz="1000" kern="1200" dirty="0" err="1" smtClean="0">
                <a:solidFill>
                  <a:schemeClr val="tx1"/>
                </a:solidFill>
                <a:effectLst/>
                <a:latin typeface="Arial" panose="020B0604020202020204" pitchFamily="34" charset="0"/>
                <a:ea typeface="+mn-ea"/>
                <a:cs typeface="Arial" panose="020B0604020202020204" pitchFamily="34" charset="0"/>
              </a:rPr>
              <a:t>hyn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galluogi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gydnabod</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galwr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ffôn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ydynt</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cyfathrebu’n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llafar</a:t>
            </a:r>
            <a:r>
              <a:rPr lang="en-GB" sz="1000" kern="1200" dirty="0" smtClean="0">
                <a:solidFill>
                  <a:schemeClr val="tx1"/>
                </a:solidFill>
                <a:effectLst/>
                <a:latin typeface="Arial" panose="020B0604020202020204" pitchFamily="34" charset="0"/>
                <a:ea typeface="+mn-ea"/>
                <a:cs typeface="Arial" panose="020B0604020202020204" pitchFamily="34" charset="0"/>
              </a:rPr>
              <a:t>.  Mae </a:t>
            </a:r>
            <a:r>
              <a:rPr lang="en-GB" sz="1000" kern="1200" dirty="0" err="1" smtClean="0">
                <a:solidFill>
                  <a:schemeClr val="tx1"/>
                </a:solidFill>
                <a:effectLst/>
                <a:latin typeface="Arial" panose="020B0604020202020204" pitchFamily="34" charset="0"/>
                <a:ea typeface="+mn-ea"/>
                <a:cs typeface="Arial" panose="020B0604020202020204" pitchFamily="34" charset="0"/>
              </a:rPr>
              <a:t>rhai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cynnyrch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galluogi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defnyddio’r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Gymraeg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e.e</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Ffonau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gofal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calendr</a:t>
            </a:r>
            <a:r>
              <a:rPr lang="en-GB" sz="1000" kern="1200" dirty="0" smtClean="0">
                <a:solidFill>
                  <a:schemeClr val="tx1"/>
                </a:solidFill>
                <a:effectLst/>
                <a:latin typeface="Arial" panose="020B0604020202020204" pitchFamily="34" charset="0"/>
                <a:ea typeface="+mn-ea"/>
                <a:cs typeface="Arial" panose="020B0604020202020204" pitchFamily="34" charset="0"/>
              </a:rPr>
              <a:t> electronic  a </a:t>
            </a:r>
            <a:r>
              <a:rPr lang="en-GB" sz="1000" kern="1200" dirty="0" err="1" smtClean="0">
                <a:solidFill>
                  <a:schemeClr val="tx1"/>
                </a:solidFill>
                <a:effectLst/>
                <a:latin typeface="Arial" panose="020B0604020202020204" pitchFamily="34" charset="0"/>
                <a:ea typeface="+mn-ea"/>
                <a:cs typeface="Arial" panose="020B0604020202020204" pitchFamily="34" charset="0"/>
              </a:rPr>
              <a:t>dyfeisiau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caniatau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chi </a:t>
            </a:r>
            <a:r>
              <a:rPr lang="en-GB" sz="1000" kern="1200" dirty="0" err="1" smtClean="0">
                <a:solidFill>
                  <a:schemeClr val="tx1"/>
                </a:solidFill>
                <a:effectLst/>
                <a:latin typeface="Arial" panose="020B0604020202020204" pitchFamily="34" charset="0"/>
                <a:ea typeface="+mn-ea"/>
                <a:cs typeface="Arial" panose="020B0604020202020204" pitchFamily="34" charset="0"/>
              </a:rPr>
              <a:t>lwytho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lluniau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recordio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negeseuon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llais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ffeiliau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clywedol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chwarae</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negeseuon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atgoffa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gyfle</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ddangos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dyfeisiau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mwyaf</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poblogaidd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teleofal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cyfranogwyr</a:t>
            </a:r>
            <a:r>
              <a:rPr lang="en-GB" sz="1000" kern="1200" dirty="0" smtClean="0">
                <a:solidFill>
                  <a:schemeClr val="tx1"/>
                </a:solidFill>
                <a:effectLst/>
                <a:latin typeface="Arial" panose="020B0604020202020204" pitchFamily="34" charset="0"/>
                <a:ea typeface="+mn-ea"/>
                <a:cs typeface="Arial" panose="020B0604020202020204" pitchFamily="34" charset="0"/>
              </a:rPr>
              <a:t>.</a:t>
            </a:r>
            <a:endParaRPr lang="en-GB" sz="10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4850BFFB-953F-4021-90D1-C2BD514B9A3F}" type="slidenum">
              <a:rPr lang="en-GB" smtClean="0"/>
              <a:pPr/>
              <a:t>33</a:t>
            </a:fld>
            <a:endParaRPr lang="en-GB"/>
          </a:p>
        </p:txBody>
      </p:sp>
      <p:sp>
        <p:nvSpPr>
          <p:cNvPr id="7" name="Slide Image Placeholder 6"/>
          <p:cNvSpPr>
            <a:spLocks noGrp="1" noRot="1" noChangeAspect="1"/>
          </p:cNvSpPr>
          <p:nvPr>
            <p:ph type="sldImg"/>
          </p:nvPr>
        </p:nvSpPr>
        <p:spPr>
          <a:xfrm>
            <a:off x="1323975" y="771525"/>
            <a:ext cx="4446588" cy="3333750"/>
          </a:xfrm>
        </p:spPr>
      </p:sp>
    </p:spTree>
    <p:extLst>
      <p:ext uri="{BB962C8B-B14F-4D97-AF65-F5344CB8AC3E}">
        <p14:creationId xmlns:p14="http://schemas.microsoft.com/office/powerpoint/2010/main" val="35367344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90865" indent="-30292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216590" indent="-242335">
              <a:spcBef>
                <a:spcPct val="30000"/>
              </a:spcBef>
              <a:defRPr sz="1200">
                <a:solidFill>
                  <a:schemeClr val="tx1"/>
                </a:solidFill>
                <a:latin typeface="Times New Roman" panose="02020603050405020304" pitchFamily="18" charset="0"/>
                <a:cs typeface="Times New Roman" panose="02020603050405020304" pitchFamily="18" charset="0"/>
              </a:defRPr>
            </a:lvl3pPr>
            <a:lvl4pPr marL="1704536" indent="-242335">
              <a:spcBef>
                <a:spcPct val="30000"/>
              </a:spcBef>
              <a:defRPr sz="1200">
                <a:solidFill>
                  <a:schemeClr val="tx1"/>
                </a:solidFill>
                <a:latin typeface="Times New Roman" panose="02020603050405020304" pitchFamily="18" charset="0"/>
                <a:cs typeface="Times New Roman" panose="02020603050405020304" pitchFamily="18" charset="0"/>
              </a:defRPr>
            </a:lvl4pPr>
            <a:lvl5pPr marL="2192481" indent="-242335">
              <a:spcBef>
                <a:spcPct val="30000"/>
              </a:spcBef>
              <a:defRPr sz="1200">
                <a:solidFill>
                  <a:schemeClr val="tx1"/>
                </a:solidFill>
                <a:latin typeface="Times New Roman" panose="02020603050405020304" pitchFamily="18" charset="0"/>
                <a:cs typeface="Times New Roman" panose="02020603050405020304" pitchFamily="18" charset="0"/>
              </a:defRPr>
            </a:lvl5pPr>
            <a:lvl6pPr marL="2664053" indent="-242335"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3135625" indent="-242335"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607197" indent="-242335"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4078769" indent="-242335"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fld id="{E1CC5D92-C12F-4D48-8490-42C0BBD2BB20}" type="slidenum">
              <a:rPr lang="en-GB" altLang="en-US" smtClean="0"/>
              <a:pPr/>
              <a:t>34</a:t>
            </a:fld>
            <a:endParaRPr lang="en-GB" altLang="en-US" smtClean="0"/>
          </a:p>
        </p:txBody>
      </p:sp>
      <p:sp>
        <p:nvSpPr>
          <p:cNvPr id="12292" name="Rectangle 3"/>
          <p:cNvSpPr>
            <a:spLocks noGrp="1" noChangeArrowheads="1"/>
          </p:cNvSpPr>
          <p:nvPr>
            <p:ph type="body" idx="1"/>
          </p:nvPr>
        </p:nvSpPr>
        <p:spPr/>
        <p:txBody>
          <a:bodyPr/>
          <a:lstStyle/>
          <a:p>
            <a:pPr>
              <a:spcBef>
                <a:spcPct val="0"/>
              </a:spcBef>
            </a:pPr>
            <a:r>
              <a:rPr lang="en-US" altLang="en-US" dirty="0" err="1" smtClean="0"/>
              <a:t>Mae’r</a:t>
            </a:r>
            <a:r>
              <a:rPr lang="en-US" altLang="en-US" dirty="0" smtClean="0"/>
              <a:t> </a:t>
            </a:r>
            <a:r>
              <a:rPr lang="en-US" altLang="en-US" dirty="0" err="1" smtClean="0"/>
              <a:t>sleid</a:t>
            </a:r>
            <a:r>
              <a:rPr lang="en-US" altLang="en-US" dirty="0" smtClean="0"/>
              <a:t> </a:t>
            </a:r>
            <a:r>
              <a:rPr lang="en-US" altLang="en-US" dirty="0" err="1" smtClean="0"/>
              <a:t>yma</a:t>
            </a:r>
            <a:r>
              <a:rPr lang="en-US" altLang="en-US" dirty="0" smtClean="0"/>
              <a:t> </a:t>
            </a:r>
            <a:r>
              <a:rPr lang="en-US" altLang="en-US" dirty="0" err="1" smtClean="0"/>
              <a:t>wedi</a:t>
            </a:r>
            <a:r>
              <a:rPr lang="en-US" altLang="en-US" dirty="0" smtClean="0"/>
              <a:t> </a:t>
            </a:r>
            <a:r>
              <a:rPr lang="en-US" altLang="en-US" dirty="0" err="1" smtClean="0"/>
              <a:t>ei</a:t>
            </a:r>
            <a:r>
              <a:rPr lang="en-US" altLang="en-US" dirty="0" smtClean="0"/>
              <a:t> </a:t>
            </a:r>
            <a:r>
              <a:rPr lang="en-US" altLang="en-US" dirty="0" err="1" smtClean="0"/>
              <a:t>animeiddio</a:t>
            </a:r>
            <a:r>
              <a:rPr lang="en-US" altLang="en-US" dirty="0" smtClean="0"/>
              <a:t>.</a:t>
            </a:r>
          </a:p>
          <a:p>
            <a:pPr>
              <a:spcBef>
                <a:spcPct val="0"/>
              </a:spcBef>
            </a:pPr>
            <a:endParaRPr lang="en-US" altLang="en-US" dirty="0" smtClean="0"/>
          </a:p>
          <a:p>
            <a:pPr>
              <a:spcBef>
                <a:spcPct val="0"/>
              </a:spcBef>
            </a:pPr>
            <a:r>
              <a:rPr lang="en-US" altLang="en-US" dirty="0" err="1" smtClean="0"/>
              <a:t>Mae’n</a:t>
            </a:r>
            <a:r>
              <a:rPr lang="en-US" altLang="en-US" dirty="0" smtClean="0"/>
              <a:t> </a:t>
            </a:r>
            <a:r>
              <a:rPr lang="en-US" altLang="en-US" dirty="0" err="1" smtClean="0"/>
              <a:t>adeiladu</a:t>
            </a:r>
            <a:r>
              <a:rPr lang="en-US" altLang="en-US" dirty="0" smtClean="0"/>
              <a:t> </a:t>
            </a:r>
            <a:r>
              <a:rPr lang="en-US" altLang="en-US" dirty="0" err="1" smtClean="0"/>
              <a:t>cylch</a:t>
            </a:r>
            <a:r>
              <a:rPr lang="en-US" altLang="en-US" dirty="0" smtClean="0"/>
              <a:t> </a:t>
            </a:r>
            <a:r>
              <a:rPr lang="en-US" altLang="en-US" dirty="0" err="1" smtClean="0"/>
              <a:t>gofal</a:t>
            </a:r>
            <a:r>
              <a:rPr lang="en-US" altLang="en-US" dirty="0" smtClean="0"/>
              <a:t> o </a:t>
            </a:r>
            <a:r>
              <a:rPr lang="en-US" altLang="en-US" dirty="0" err="1" smtClean="0"/>
              <a:t>amgylch</a:t>
            </a:r>
            <a:r>
              <a:rPr lang="en-US" altLang="en-US" dirty="0" smtClean="0"/>
              <a:t> </a:t>
            </a:r>
            <a:r>
              <a:rPr lang="en-US" altLang="en-US" dirty="0" err="1" smtClean="0"/>
              <a:t>yr</a:t>
            </a:r>
            <a:r>
              <a:rPr lang="en-US" altLang="en-US" dirty="0" smtClean="0"/>
              <a:t> </a:t>
            </a:r>
            <a:r>
              <a:rPr lang="en-US" altLang="en-US" dirty="0" err="1" smtClean="0"/>
              <a:t>unigolyn</a:t>
            </a:r>
            <a:r>
              <a:rPr lang="en-US" altLang="en-US" dirty="0" smtClean="0"/>
              <a:t> </a:t>
            </a:r>
            <a:r>
              <a:rPr lang="en-US" altLang="en-US" dirty="0" err="1" smtClean="0"/>
              <a:t>gyda</a:t>
            </a:r>
            <a:r>
              <a:rPr lang="en-US" altLang="en-US" dirty="0" smtClean="0"/>
              <a:t> </a:t>
            </a:r>
            <a:r>
              <a:rPr lang="en-US" altLang="en-US" dirty="0" err="1" smtClean="0"/>
              <a:t>rhwyd</a:t>
            </a:r>
            <a:r>
              <a:rPr lang="en-US" altLang="en-US" dirty="0" smtClean="0"/>
              <a:t> </a:t>
            </a:r>
            <a:r>
              <a:rPr lang="en-US" altLang="en-US" dirty="0" err="1" smtClean="0"/>
              <a:t>ddiogelwch</a:t>
            </a:r>
            <a:r>
              <a:rPr lang="en-US" altLang="en-US" dirty="0" smtClean="0"/>
              <a:t> o </a:t>
            </a:r>
            <a:r>
              <a:rPr lang="en-US" altLang="en-US" dirty="0" err="1" smtClean="0"/>
              <a:t>gymorth</a:t>
            </a:r>
            <a:r>
              <a:rPr lang="en-US" altLang="en-US" dirty="0" smtClean="0"/>
              <a:t> </a:t>
            </a:r>
            <a:r>
              <a:rPr lang="en-US" altLang="en-US" dirty="0" err="1" smtClean="0"/>
              <a:t>pe</a:t>
            </a:r>
            <a:r>
              <a:rPr lang="en-US" altLang="en-US" dirty="0" smtClean="0"/>
              <a:t> </a:t>
            </a:r>
            <a:r>
              <a:rPr lang="en-US" altLang="en-US" dirty="0" err="1" smtClean="0"/>
              <a:t>bai</a:t>
            </a:r>
            <a:r>
              <a:rPr lang="en-US" altLang="en-US" dirty="0" smtClean="0"/>
              <a:t> </a:t>
            </a:r>
            <a:r>
              <a:rPr lang="en-US" altLang="en-US" dirty="0" err="1" smtClean="0"/>
              <a:t>damwain</a:t>
            </a:r>
            <a:r>
              <a:rPr lang="en-US" altLang="en-US" dirty="0" smtClean="0"/>
              <a:t>. </a:t>
            </a:r>
          </a:p>
          <a:p>
            <a:pPr>
              <a:spcBef>
                <a:spcPct val="0"/>
              </a:spcBef>
            </a:pPr>
            <a:endParaRPr lang="en-US" altLang="en-US" dirty="0" smtClean="0"/>
          </a:p>
          <a:p>
            <a:pPr>
              <a:spcBef>
                <a:spcPct val="0"/>
              </a:spcBef>
            </a:pPr>
            <a:r>
              <a:rPr lang="en-US" altLang="en-US" dirty="0" smtClean="0"/>
              <a:t>Mae </a:t>
            </a:r>
            <a:r>
              <a:rPr lang="en-US" altLang="en-US" dirty="0" err="1" smtClean="0"/>
              <a:t>protocolau</a:t>
            </a:r>
            <a:r>
              <a:rPr lang="en-US" altLang="en-US" baseline="0" dirty="0" smtClean="0"/>
              <a:t> </a:t>
            </a:r>
            <a:r>
              <a:rPr lang="en-US" altLang="en-US" baseline="0" dirty="0" err="1" smtClean="0"/>
              <a:t>unigol</a:t>
            </a:r>
            <a:r>
              <a:rPr lang="en-US" altLang="en-US" baseline="0" dirty="0" smtClean="0"/>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yn</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ganolog</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i’r</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model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yma</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lang="en-US" altLang="en-US" baseline="0" dirty="0" err="1" smtClean="0"/>
              <a:t>er</a:t>
            </a:r>
            <a:r>
              <a:rPr lang="en-US" altLang="en-US" baseline="0" dirty="0" smtClean="0"/>
              <a:t> </a:t>
            </a:r>
            <a:r>
              <a:rPr lang="en-US" altLang="en-US" baseline="0" dirty="0" err="1" smtClean="0"/>
              <a:t>mwyn</a:t>
            </a:r>
            <a:r>
              <a:rPr lang="en-US" altLang="en-US" baseline="0" dirty="0" smtClean="0"/>
              <a:t> </a:t>
            </a:r>
            <a:r>
              <a:rPr lang="en-US" altLang="en-US" baseline="0" dirty="0" err="1" smtClean="0"/>
              <a:t>sicrhau</a:t>
            </a:r>
            <a:r>
              <a:rPr lang="en-US" altLang="en-US" baseline="0" dirty="0" smtClean="0"/>
              <a:t> bod y </a:t>
            </a:r>
            <a:r>
              <a:rPr lang="en-US" altLang="en-US" baseline="0" dirty="0" err="1" smtClean="0"/>
              <a:t>gwasanaeth</a:t>
            </a:r>
            <a:r>
              <a:rPr lang="en-US" altLang="en-US" baseline="0" dirty="0" smtClean="0"/>
              <a:t> </a:t>
            </a:r>
            <a:r>
              <a:rPr lang="en-US" altLang="en-US" baseline="0" dirty="0" err="1" smtClean="0"/>
              <a:t>wedi</a:t>
            </a:r>
            <a:r>
              <a:rPr lang="en-US" altLang="en-US" baseline="0" dirty="0" smtClean="0"/>
              <a:t> </a:t>
            </a:r>
            <a:r>
              <a:rPr lang="en-US" altLang="en-US" baseline="0" dirty="0" err="1" smtClean="0"/>
              <a:t>ei</a:t>
            </a:r>
            <a:r>
              <a:rPr lang="en-US" altLang="en-US" baseline="0" dirty="0" smtClean="0"/>
              <a:t> </a:t>
            </a:r>
            <a:r>
              <a:rPr lang="en-US" altLang="en-US" baseline="0" dirty="0" err="1" smtClean="0"/>
              <a:t>deilwra</a:t>
            </a:r>
            <a:r>
              <a:rPr lang="en-US" altLang="en-US" baseline="0" dirty="0" smtClean="0"/>
              <a:t> </a:t>
            </a:r>
            <a:r>
              <a:rPr lang="en-US" altLang="en-US" dirty="0" err="1" smtClean="0"/>
              <a:t>ar</a:t>
            </a:r>
            <a:r>
              <a:rPr lang="en-US" altLang="en-US" dirty="0" smtClean="0"/>
              <a:t> </a:t>
            </a:r>
            <a:r>
              <a:rPr lang="en-US" altLang="en-US" dirty="0" err="1" smtClean="0"/>
              <a:t>gyfer</a:t>
            </a:r>
            <a:r>
              <a:rPr lang="en-US" altLang="en-US" dirty="0" smtClean="0"/>
              <a:t> </a:t>
            </a:r>
            <a:r>
              <a:rPr lang="en-US" altLang="en-US" dirty="0" err="1" smtClean="0"/>
              <a:t>pob</a:t>
            </a:r>
            <a:r>
              <a:rPr lang="en-US" altLang="en-US" dirty="0" smtClean="0"/>
              <a:t> </a:t>
            </a:r>
            <a:r>
              <a:rPr lang="en-US" altLang="en-US" dirty="0" err="1" smtClean="0"/>
              <a:t>unigolyn</a:t>
            </a:r>
            <a:r>
              <a:rPr lang="en-US" altLang="en-US" baseline="0" dirty="0" smtClean="0"/>
              <a:t> </a:t>
            </a:r>
            <a:r>
              <a:rPr lang="en-US" altLang="en-US" baseline="0" dirty="0" err="1" smtClean="0"/>
              <a:t>h.y</a:t>
            </a:r>
            <a:r>
              <a:rPr lang="en-US" altLang="en-US" baseline="0" dirty="0" smtClean="0"/>
              <a:t>. </a:t>
            </a:r>
            <a:r>
              <a:rPr lang="en-US" altLang="en-US" baseline="0" dirty="0" err="1" smtClean="0"/>
              <a:t>gofal</a:t>
            </a:r>
            <a:r>
              <a:rPr lang="en-US" altLang="en-US" baseline="0" dirty="0" smtClean="0"/>
              <a:t> person </a:t>
            </a:r>
            <a:r>
              <a:rPr lang="en-US" altLang="en-US" baseline="0" dirty="0" err="1" smtClean="0"/>
              <a:t>ganolog</a:t>
            </a:r>
            <a:r>
              <a:rPr lang="en-US" altLang="en-US" baseline="0" dirty="0" smtClean="0"/>
              <a:t>. </a:t>
            </a:r>
            <a:r>
              <a:rPr lang="en-US" altLang="en-US" baseline="0" dirty="0" err="1" smtClean="0"/>
              <a:t>Mae’n</a:t>
            </a:r>
            <a:r>
              <a:rPr lang="en-US" altLang="en-US" baseline="0" dirty="0" smtClean="0"/>
              <a:t> </a:t>
            </a:r>
            <a:r>
              <a:rPr lang="en-US" altLang="en-US" baseline="0" dirty="0" err="1" smtClean="0"/>
              <a:t>pwysleisio</a:t>
            </a:r>
            <a:r>
              <a:rPr lang="en-US" altLang="en-US" baseline="0" dirty="0" smtClean="0"/>
              <a:t> </a:t>
            </a:r>
            <a:r>
              <a:rPr lang="en-US" altLang="en-US" baseline="0" dirty="0" err="1" smtClean="0"/>
              <a:t>rôl</a:t>
            </a:r>
            <a:r>
              <a:rPr lang="en-US" altLang="en-US" baseline="0" dirty="0" smtClean="0"/>
              <a:t> </a:t>
            </a:r>
            <a:r>
              <a:rPr lang="en-US" altLang="en-US" baseline="0" dirty="0" err="1" smtClean="0"/>
              <a:t>gofalwyr</a:t>
            </a:r>
            <a:r>
              <a:rPr lang="en-US" altLang="en-US" baseline="0" dirty="0" smtClean="0"/>
              <a:t> </a:t>
            </a:r>
            <a:r>
              <a:rPr lang="en-US" altLang="en-US" baseline="0" dirty="0" err="1" smtClean="0"/>
              <a:t>teuluol</a:t>
            </a:r>
            <a:r>
              <a:rPr lang="en-US" altLang="en-US" baseline="0" dirty="0" smtClean="0"/>
              <a:t> </a:t>
            </a:r>
            <a:r>
              <a:rPr lang="en-US" altLang="en-US" baseline="0" dirty="0" err="1" smtClean="0"/>
              <a:t>a’r</a:t>
            </a:r>
            <a:r>
              <a:rPr lang="en-US" altLang="en-US" baseline="0" dirty="0" smtClean="0"/>
              <a:t> </a:t>
            </a:r>
            <a:r>
              <a:rPr lang="en-US" altLang="en-US" baseline="0" dirty="0" err="1" smtClean="0"/>
              <a:t>gwasanaethau</a:t>
            </a:r>
            <a:r>
              <a:rPr lang="en-US" altLang="en-US" baseline="0" dirty="0" smtClean="0"/>
              <a:t> </a:t>
            </a:r>
            <a:r>
              <a:rPr lang="en-US" altLang="en-US" baseline="0" dirty="0" err="1" smtClean="0"/>
              <a:t>argyfwng</a:t>
            </a:r>
            <a:r>
              <a:rPr lang="en-US" altLang="en-US" baseline="0" dirty="0" smtClean="0"/>
              <a:t>, a </a:t>
            </a:r>
            <a:r>
              <a:rPr lang="en-US" altLang="en-US" baseline="0" dirty="0" err="1" smtClean="0"/>
              <a:t>gaiff</a:t>
            </a:r>
            <a:r>
              <a:rPr lang="en-US" altLang="en-US" baseline="0" dirty="0" smtClean="0"/>
              <a:t> </a:t>
            </a:r>
            <a:r>
              <a:rPr lang="en-US" altLang="en-US" baseline="0" dirty="0" err="1" smtClean="0"/>
              <a:t>ei</a:t>
            </a:r>
            <a:r>
              <a:rPr lang="en-US" altLang="en-US" baseline="0" dirty="0" smtClean="0"/>
              <a:t> </a:t>
            </a:r>
            <a:r>
              <a:rPr lang="en-US" altLang="en-US" baseline="0" dirty="0" err="1" smtClean="0"/>
              <a:t>cefnogi</a:t>
            </a:r>
            <a:r>
              <a:rPr lang="en-US" altLang="en-US" baseline="0" dirty="0" smtClean="0"/>
              <a:t> </a:t>
            </a:r>
            <a:r>
              <a:rPr lang="en-US" altLang="en-US" baseline="0" dirty="0" err="1" smtClean="0"/>
              <a:t>gan</a:t>
            </a:r>
            <a:r>
              <a:rPr lang="en-US" altLang="en-US" baseline="0" dirty="0" smtClean="0"/>
              <a:t> </a:t>
            </a:r>
            <a:r>
              <a:rPr lang="en-US" altLang="en-US" baseline="0" dirty="0" err="1" smtClean="0"/>
              <a:t>dimau</a:t>
            </a:r>
            <a:r>
              <a:rPr lang="en-US" altLang="en-US" baseline="0" dirty="0" smtClean="0"/>
              <a:t> </a:t>
            </a:r>
            <a:r>
              <a:rPr lang="en-US" altLang="en-US" baseline="0" dirty="0" err="1" smtClean="0"/>
              <a:t>cymunedol</a:t>
            </a:r>
            <a:r>
              <a:rPr lang="en-US" altLang="en-US" baseline="0" dirty="0" smtClean="0"/>
              <a:t> </a:t>
            </a:r>
            <a:r>
              <a:rPr lang="en-US" altLang="en-US" baseline="0" dirty="0" err="1" smtClean="0"/>
              <a:t>eraill</a:t>
            </a:r>
            <a:r>
              <a:rPr lang="en-US" altLang="en-US" baseline="0" dirty="0" smtClean="0"/>
              <a:t> </a:t>
            </a:r>
            <a:r>
              <a:rPr lang="en-US" altLang="en-US" baseline="0" dirty="0" err="1" smtClean="0"/>
              <a:t>gydag</a:t>
            </a:r>
            <a:r>
              <a:rPr lang="en-US" altLang="en-US" baseline="0" dirty="0" smtClean="0"/>
              <a:t> offer </a:t>
            </a:r>
            <a:r>
              <a:rPr lang="en-US" altLang="en-US" baseline="0" dirty="0" err="1" smtClean="0"/>
              <a:t>arbennigol</a:t>
            </a:r>
            <a:r>
              <a:rPr lang="en-US" altLang="en-US" baseline="0" dirty="0" smtClean="0"/>
              <a:t> </a:t>
            </a:r>
            <a:r>
              <a:rPr lang="en-US" altLang="en-US" baseline="0" dirty="0" err="1" smtClean="0"/>
              <a:t>yn</a:t>
            </a:r>
            <a:r>
              <a:rPr lang="en-US" altLang="en-US" baseline="0" dirty="0" smtClean="0"/>
              <a:t> y </a:t>
            </a:r>
            <a:r>
              <a:rPr lang="en-US" altLang="en-US" baseline="0" dirty="0" err="1" smtClean="0"/>
              <a:t>dyfodol</a:t>
            </a:r>
            <a:r>
              <a:rPr lang="en-US" altLang="en-US" baseline="0" dirty="0" smtClean="0"/>
              <a:t> </a:t>
            </a:r>
            <a:r>
              <a:rPr lang="en-US" altLang="en-US" baseline="0" dirty="0" err="1" smtClean="0"/>
              <a:t>efallai</a:t>
            </a:r>
            <a:r>
              <a:rPr lang="en-US" altLang="en-US" baseline="0" dirty="0" smtClean="0"/>
              <a:t>.</a:t>
            </a:r>
            <a:endParaRPr lang="en-US" altLang="en-US" dirty="0" smtClean="0"/>
          </a:p>
          <a:p>
            <a:pPr>
              <a:spcBef>
                <a:spcPct val="0"/>
              </a:spcBef>
            </a:pPr>
            <a:endParaRPr lang="en-US" altLang="en-US" dirty="0" smtClean="0"/>
          </a:p>
          <a:p>
            <a:pPr>
              <a:spcBef>
                <a:spcPct val="0"/>
              </a:spcBef>
            </a:pPr>
            <a:r>
              <a:rPr lang="en-US" altLang="en-US" dirty="0" err="1" smtClean="0"/>
              <a:t>Mae’n</a:t>
            </a:r>
            <a:r>
              <a:rPr lang="en-US" altLang="en-US" dirty="0" smtClean="0"/>
              <a:t> </a:t>
            </a:r>
            <a:r>
              <a:rPr lang="en-US" altLang="en-US" dirty="0" err="1" smtClean="0"/>
              <a:t>bwysig</a:t>
            </a:r>
            <a:r>
              <a:rPr lang="en-US" altLang="en-US" dirty="0" smtClean="0"/>
              <a:t> </a:t>
            </a:r>
            <a:r>
              <a:rPr lang="en-US" altLang="en-US" dirty="0" err="1" smtClean="0"/>
              <a:t>cydnabod</a:t>
            </a:r>
            <a:r>
              <a:rPr lang="en-US" altLang="en-US" dirty="0" smtClean="0"/>
              <a:t> bod </a:t>
            </a:r>
            <a:r>
              <a:rPr lang="en-US" altLang="en-US" dirty="0" err="1" smtClean="0"/>
              <a:t>gwasanaethau’n</a:t>
            </a:r>
            <a:r>
              <a:rPr lang="en-US" altLang="en-US" dirty="0" smtClean="0"/>
              <a:t> </a:t>
            </a:r>
            <a:r>
              <a:rPr lang="en-US" altLang="en-US" dirty="0" err="1" smtClean="0"/>
              <a:t>wahanol</a:t>
            </a:r>
            <a:r>
              <a:rPr lang="en-US" altLang="en-US" dirty="0" smtClean="0"/>
              <a:t> </a:t>
            </a:r>
            <a:r>
              <a:rPr lang="en-US" altLang="en-US" dirty="0" err="1" smtClean="0"/>
              <a:t>ar</a:t>
            </a:r>
            <a:r>
              <a:rPr lang="en-US" altLang="en-US" dirty="0" smtClean="0"/>
              <a:t> draws </a:t>
            </a:r>
            <a:r>
              <a:rPr lang="en-US" altLang="en-US" dirty="0" err="1" smtClean="0"/>
              <a:t>Cymru</a:t>
            </a:r>
            <a:r>
              <a:rPr lang="en-US" altLang="en-US" dirty="0" smtClean="0"/>
              <a:t> ac y </a:t>
            </a:r>
            <a:r>
              <a:rPr lang="en-US" altLang="en-US" dirty="0" err="1" smtClean="0"/>
              <a:t>bydd</a:t>
            </a:r>
            <a:r>
              <a:rPr lang="en-US" altLang="en-US" dirty="0" smtClean="0"/>
              <a:t> y </a:t>
            </a:r>
            <a:r>
              <a:rPr kumimoji="0" lang="en-US" altLang="en-US" sz="3200" b="0" i="0" u="none" strike="noStrike" kern="1200" cap="none" spc="0" normalizeH="0" baseline="0" noProof="0" dirty="0" err="1" smtClean="0">
                <a:ln>
                  <a:noFill/>
                </a:ln>
                <a:solidFill>
                  <a:prstClr val="black"/>
                </a:solidFill>
                <a:effectLst/>
                <a:uLnTx/>
                <a:uFillTx/>
                <a:latin typeface="Calibri Light"/>
                <a:ea typeface="+mn-ea"/>
                <a:cs typeface="Arial" panose="020B0604020202020204" pitchFamily="34" charset="0"/>
              </a:rPr>
              <a:t>t</a:t>
            </a:r>
            <a:r>
              <a:rPr kumimoji="0" lang="en-US" altLang="zh-CN" sz="3200" b="0" i="0" u="none" strike="noStrike" kern="1200" cap="none" spc="0" normalizeH="0" baseline="0" noProof="0" dirty="0" err="1" smtClean="0">
                <a:ln>
                  <a:noFill/>
                </a:ln>
                <a:solidFill>
                  <a:prstClr val="black"/>
                </a:solidFill>
                <a:effectLst/>
                <a:uLnTx/>
                <a:uFillTx/>
                <a:latin typeface="Calibri Light"/>
                <a:ea typeface="+mn-ea"/>
                <a:cs typeface="Arial" panose="020B0604020202020204" pitchFamily="34" charset="0"/>
              </a:rPr>
              <a:t>îm</a:t>
            </a:r>
            <a:r>
              <a:rPr kumimoji="0" lang="en-US" altLang="zh-CN" sz="3200" b="0" i="0" u="none" strike="noStrike" kern="1200" cap="none" spc="0" normalizeH="0" baseline="0" noProof="0" dirty="0" smtClean="0">
                <a:ln>
                  <a:noFill/>
                </a:ln>
                <a:solidFill>
                  <a:prstClr val="black"/>
                </a:solidFill>
                <a:effectLst/>
                <a:uLnTx/>
                <a:uFillTx/>
                <a:latin typeface="Calibri Light"/>
                <a:ea typeface="+mn-ea"/>
                <a:cs typeface="Arial" panose="020B0604020202020204" pitchFamily="34" charset="0"/>
              </a:rPr>
              <a:t> </a:t>
            </a:r>
            <a:r>
              <a:rPr kumimoji="0" lang="en-US" altLang="zh-CN" sz="3200" b="0" i="0" u="none" strike="noStrike" kern="1200" cap="none" spc="0" normalizeH="0" baseline="0" noProof="0" dirty="0" err="1" smtClean="0">
                <a:ln>
                  <a:noFill/>
                </a:ln>
                <a:solidFill>
                  <a:prstClr val="black"/>
                </a:solidFill>
                <a:effectLst/>
                <a:uLnTx/>
                <a:uFillTx/>
                <a:latin typeface="Calibri Light"/>
                <a:ea typeface="+mn-ea"/>
                <a:cs typeface="Arial" panose="020B0604020202020204" pitchFamily="34" charset="0"/>
              </a:rPr>
              <a:t>ymateb</a:t>
            </a:r>
            <a:r>
              <a:rPr kumimoji="0" lang="en-US" altLang="zh-CN" sz="3200" b="0" i="0" u="none" strike="noStrike" kern="1200" cap="none" spc="0" normalizeH="0" baseline="0" noProof="0" dirty="0" smtClean="0">
                <a:ln>
                  <a:noFill/>
                </a:ln>
                <a:solidFill>
                  <a:prstClr val="black"/>
                </a:solidFill>
                <a:effectLst/>
                <a:uLnTx/>
                <a:uFillTx/>
                <a:latin typeface="Calibri Light"/>
                <a:ea typeface="+mn-ea"/>
                <a:cs typeface="Arial" panose="020B0604020202020204" pitchFamily="34" charset="0"/>
              </a:rPr>
              <a:t> </a:t>
            </a:r>
            <a:r>
              <a:rPr kumimoji="0" lang="en-US" altLang="zh-CN" sz="3200" b="0" i="0" u="none" strike="noStrike" kern="1200" cap="none" spc="0" normalizeH="0" baseline="0" noProof="0" dirty="0" err="1" smtClean="0">
                <a:ln>
                  <a:noFill/>
                </a:ln>
                <a:solidFill>
                  <a:prstClr val="black"/>
                </a:solidFill>
                <a:effectLst/>
                <a:uLnTx/>
                <a:uFillTx/>
                <a:latin typeface="Calibri Light"/>
                <a:ea typeface="+mn-ea"/>
                <a:cs typeface="Arial" panose="020B0604020202020204" pitchFamily="34" charset="0"/>
              </a:rPr>
              <a:t>mewn</a:t>
            </a:r>
            <a:r>
              <a:rPr kumimoji="0" lang="en-US" altLang="zh-CN" sz="3200" b="0" i="0" u="none" strike="noStrike" kern="1200" cap="none" spc="0" normalizeH="0" baseline="0" noProof="0" dirty="0" smtClean="0">
                <a:ln>
                  <a:noFill/>
                </a:ln>
                <a:solidFill>
                  <a:prstClr val="black"/>
                </a:solidFill>
                <a:effectLst/>
                <a:uLnTx/>
                <a:uFillTx/>
                <a:latin typeface="Calibri Light"/>
                <a:ea typeface="+mn-ea"/>
                <a:cs typeface="Arial" panose="020B0604020202020204" pitchFamily="34" charset="0"/>
              </a:rPr>
              <a:t> </a:t>
            </a:r>
            <a:r>
              <a:rPr kumimoji="0" lang="en-US" altLang="zh-CN" sz="3200" b="0" i="0" u="none" strike="noStrike" kern="1200" cap="none" spc="0" normalizeH="0" baseline="0" noProof="0" dirty="0" err="1" smtClean="0">
                <a:ln>
                  <a:noFill/>
                </a:ln>
                <a:solidFill>
                  <a:prstClr val="black"/>
                </a:solidFill>
                <a:effectLst/>
                <a:uLnTx/>
                <a:uFillTx/>
                <a:latin typeface="Calibri Light"/>
                <a:ea typeface="+mn-ea"/>
                <a:cs typeface="Arial" panose="020B0604020202020204" pitchFamily="34" charset="0"/>
              </a:rPr>
              <a:t>argyfwng</a:t>
            </a:r>
            <a:r>
              <a:rPr kumimoji="0" lang="en-US" altLang="zh-CN" sz="3200" b="0" i="0" u="none" strike="noStrike" kern="1200" cap="none" spc="0" normalizeH="0" baseline="0" noProof="0" dirty="0" smtClean="0">
                <a:ln>
                  <a:noFill/>
                </a:ln>
                <a:solidFill>
                  <a:prstClr val="black"/>
                </a:solidFill>
                <a:effectLst/>
                <a:uLnTx/>
                <a:uFillTx/>
                <a:latin typeface="Calibri Light"/>
                <a:ea typeface="+mn-ea"/>
                <a:cs typeface="Arial" panose="020B0604020202020204" pitchFamily="34" charset="0"/>
              </a:rPr>
              <a:t> </a:t>
            </a:r>
            <a:r>
              <a:rPr lang="en-US" altLang="en-US" b="0" dirty="0" smtClean="0"/>
              <a:t> </a:t>
            </a:r>
            <a:r>
              <a:rPr lang="en-US" altLang="en-US" dirty="0" err="1" smtClean="0"/>
              <a:t>sy’n</a:t>
            </a:r>
            <a:r>
              <a:rPr lang="en-US" altLang="en-US" dirty="0" smtClean="0"/>
              <a:t> </a:t>
            </a:r>
            <a:r>
              <a:rPr lang="en-US" altLang="en-US" dirty="0" err="1" smtClean="0"/>
              <a:t>darparu’r</a:t>
            </a:r>
            <a:r>
              <a:rPr lang="en-US" altLang="en-US" dirty="0" smtClean="0"/>
              <a:t> </a:t>
            </a:r>
            <a:r>
              <a:rPr lang="en-US" altLang="en-US" dirty="0" err="1" smtClean="0"/>
              <a:t>rhywdwaith</a:t>
            </a:r>
            <a:r>
              <a:rPr lang="en-US" altLang="en-US" dirty="0" smtClean="0"/>
              <a:t> </a:t>
            </a:r>
            <a:r>
              <a:rPr lang="en-US" altLang="en-US" dirty="0" err="1" smtClean="0"/>
              <a:t>gefnogi</a:t>
            </a:r>
            <a:r>
              <a:rPr lang="en-US" altLang="en-US" dirty="0" smtClean="0"/>
              <a:t> a </a:t>
            </a:r>
            <a:r>
              <a:rPr lang="en-US" altLang="en-US" dirty="0" err="1" smtClean="0"/>
              <a:t>diogelu’n</a:t>
            </a:r>
            <a:r>
              <a:rPr lang="en-US" altLang="en-US" dirty="0" smtClean="0"/>
              <a:t> </a:t>
            </a:r>
            <a:r>
              <a:rPr lang="en-US" altLang="en-US" dirty="0" err="1" smtClean="0"/>
              <a:t>amrywio</a:t>
            </a:r>
            <a:r>
              <a:rPr lang="en-US" altLang="en-US" dirty="0" smtClean="0"/>
              <a:t> </a:t>
            </a:r>
            <a:r>
              <a:rPr lang="en-US" altLang="en-US" dirty="0" err="1" smtClean="0"/>
              <a:t>mewn</a:t>
            </a:r>
            <a:r>
              <a:rPr lang="en-US" altLang="en-US" baseline="0" dirty="0" smtClean="0"/>
              <a:t> </a:t>
            </a:r>
            <a:r>
              <a:rPr lang="en-US" altLang="en-US" baseline="0" dirty="0" err="1" smtClean="0"/>
              <a:t>gwahanol</a:t>
            </a:r>
            <a:r>
              <a:rPr lang="en-US" altLang="en-US" baseline="0" dirty="0" smtClean="0"/>
              <a:t> </a:t>
            </a:r>
            <a:r>
              <a:rPr lang="en-US" altLang="en-US" baseline="0" dirty="0" err="1" smtClean="0"/>
              <a:t>ardaloedd</a:t>
            </a:r>
            <a:r>
              <a:rPr lang="en-US" altLang="en-US" baseline="0" dirty="0" smtClean="0"/>
              <a:t> ac </a:t>
            </a:r>
            <a:r>
              <a:rPr lang="en-US" altLang="en-US" baseline="0" dirty="0" err="1" smtClean="0"/>
              <a:t>awdurdodau</a:t>
            </a:r>
            <a:r>
              <a:rPr lang="en-US" altLang="en-US" baseline="0" dirty="0" smtClean="0"/>
              <a:t> </a:t>
            </a:r>
            <a:r>
              <a:rPr lang="en-US" altLang="en-US" baseline="0" dirty="0" err="1" smtClean="0"/>
              <a:t>lleol</a:t>
            </a:r>
            <a:r>
              <a:rPr lang="en-US" altLang="en-US" dirty="0" smtClean="0"/>
              <a:t>. </a:t>
            </a:r>
            <a:r>
              <a:rPr lang="en-US" altLang="en-US" dirty="0" err="1" smtClean="0"/>
              <a:t>Nid</a:t>
            </a:r>
            <a:r>
              <a:rPr lang="en-US" altLang="en-US" dirty="0" smtClean="0"/>
              <a:t> </a:t>
            </a:r>
            <a:r>
              <a:rPr lang="en-US" altLang="en-US" dirty="0" err="1" smtClean="0"/>
              <a:t>oes</a:t>
            </a:r>
            <a:r>
              <a:rPr lang="en-US" altLang="en-US" dirty="0" smtClean="0"/>
              <a:t> </a:t>
            </a:r>
            <a:r>
              <a:rPr lang="en-US" altLang="en-US" dirty="0" err="1" smtClean="0"/>
              <a:t>gwasanaeth</a:t>
            </a:r>
            <a:r>
              <a:rPr lang="en-US" altLang="en-US" baseline="0" dirty="0" smtClean="0"/>
              <a:t> </a:t>
            </a:r>
            <a:r>
              <a:rPr lang="en-US" altLang="en-US" baseline="0" dirty="0" err="1" smtClean="0"/>
              <a:t>codi</a:t>
            </a:r>
            <a:r>
              <a:rPr lang="en-US" altLang="en-US" baseline="0" dirty="0" smtClean="0"/>
              <a:t> </a:t>
            </a:r>
            <a:r>
              <a:rPr lang="en-US" altLang="en-US" baseline="0" dirty="0" err="1" smtClean="0"/>
              <a:t>ymhob</a:t>
            </a:r>
            <a:r>
              <a:rPr lang="en-US" altLang="en-US" baseline="0" dirty="0" smtClean="0"/>
              <a:t> </a:t>
            </a:r>
            <a:r>
              <a:rPr lang="en-US" altLang="en-US" baseline="0" dirty="0" err="1" smtClean="0"/>
              <a:t>ardal</a:t>
            </a:r>
            <a:r>
              <a:rPr lang="en-US" altLang="en-US" baseline="0" dirty="0" smtClean="0"/>
              <a:t> (</a:t>
            </a:r>
            <a:r>
              <a:rPr lang="en-US" altLang="en-US" baseline="0" dirty="0" err="1" smtClean="0"/>
              <a:t>ar</a:t>
            </a:r>
            <a:r>
              <a:rPr lang="en-US" altLang="en-US" baseline="0" dirty="0" smtClean="0"/>
              <a:t> </a:t>
            </a:r>
            <a:r>
              <a:rPr lang="en-US" altLang="en-US" baseline="0" dirty="0" err="1" smtClean="0"/>
              <a:t>gyfer</a:t>
            </a:r>
            <a:r>
              <a:rPr lang="en-US" altLang="en-US" baseline="0" dirty="0" smtClean="0"/>
              <a:t> </a:t>
            </a:r>
            <a:r>
              <a:rPr lang="en-US" altLang="en-US" baseline="0" dirty="0" err="1" smtClean="0"/>
              <a:t>pobl</a:t>
            </a:r>
            <a:r>
              <a:rPr lang="en-US" altLang="en-US" baseline="0" dirty="0" smtClean="0"/>
              <a:t> </a:t>
            </a:r>
            <a:r>
              <a:rPr lang="en-US" altLang="en-US" baseline="0" dirty="0" err="1" smtClean="0"/>
              <a:t>sydd</a:t>
            </a:r>
            <a:r>
              <a:rPr lang="en-US" altLang="en-US" baseline="0" dirty="0" smtClean="0"/>
              <a:t> </a:t>
            </a:r>
            <a:r>
              <a:rPr lang="en-US" altLang="en-US" baseline="0" dirty="0" err="1" smtClean="0"/>
              <a:t>wedi</a:t>
            </a:r>
            <a:r>
              <a:rPr lang="en-US" altLang="en-US" baseline="0" dirty="0" smtClean="0"/>
              <a:t> </a:t>
            </a:r>
            <a:r>
              <a:rPr lang="en-US" altLang="en-US" baseline="0" dirty="0" err="1" smtClean="0"/>
              <a:t>cwympo</a:t>
            </a:r>
            <a:r>
              <a:rPr lang="en-US" altLang="en-US" baseline="0" dirty="0" smtClean="0"/>
              <a:t> </a:t>
            </a:r>
            <a:r>
              <a:rPr lang="en-US" altLang="en-US" baseline="0" dirty="0" err="1" smtClean="0"/>
              <a:t>ond</a:t>
            </a:r>
            <a:r>
              <a:rPr lang="en-US" altLang="en-US" baseline="0" dirty="0" smtClean="0"/>
              <a:t> </a:t>
            </a:r>
            <a:r>
              <a:rPr lang="en-US" altLang="en-US" baseline="0" dirty="0" err="1" smtClean="0"/>
              <a:t>nad</a:t>
            </a:r>
            <a:r>
              <a:rPr lang="en-US" altLang="en-US" baseline="0" dirty="0" smtClean="0"/>
              <a:t> </a:t>
            </a:r>
            <a:r>
              <a:rPr lang="en-US" altLang="en-US" baseline="0" dirty="0" err="1" smtClean="0"/>
              <a:t>ydynt</a:t>
            </a:r>
            <a:r>
              <a:rPr lang="en-US" altLang="en-US" baseline="0" dirty="0" smtClean="0"/>
              <a:t> </a:t>
            </a:r>
            <a:r>
              <a:rPr lang="en-US" altLang="en-US" baseline="0" dirty="0" err="1" smtClean="0"/>
              <a:t>angen</a:t>
            </a:r>
            <a:r>
              <a:rPr lang="en-US" altLang="en-US" baseline="0" dirty="0" smtClean="0"/>
              <a:t> </a:t>
            </a:r>
            <a:r>
              <a:rPr lang="en-US" altLang="en-US" baseline="0" dirty="0" err="1" smtClean="0"/>
              <a:t>ambiwlans</a:t>
            </a:r>
            <a:r>
              <a:rPr lang="en-US" altLang="en-US" baseline="0" dirty="0" smtClean="0"/>
              <a:t>).</a:t>
            </a:r>
            <a:endParaRPr lang="en-US" altLang="en-US" dirty="0" smtClean="0"/>
          </a:p>
          <a:p>
            <a:endParaRPr lang="en-US" altLang="en-US" dirty="0" smtClean="0"/>
          </a:p>
        </p:txBody>
      </p:sp>
      <p:sp>
        <p:nvSpPr>
          <p:cNvPr id="4" name="Slide Image Placeholder 3"/>
          <p:cNvSpPr>
            <a:spLocks noGrp="1" noRot="1" noChangeAspect="1"/>
          </p:cNvSpPr>
          <p:nvPr>
            <p:ph type="sldImg"/>
          </p:nvPr>
        </p:nvSpPr>
        <p:spPr/>
      </p:sp>
    </p:spTree>
    <p:extLst>
      <p:ext uri="{BB962C8B-B14F-4D97-AF65-F5344CB8AC3E}">
        <p14:creationId xmlns:p14="http://schemas.microsoft.com/office/powerpoint/2010/main" val="26285841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Mae’r</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sleid</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yma</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wedi</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ei</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animeiddio</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Mae’n</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gofyn</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y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cwestiwn</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sut</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y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gwnaiff</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y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gwasanaethau</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brys</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gael</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mynediad</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i’r</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adeilad</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os</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yw’r</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unigolyn</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wedi</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cael</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anaf</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neu’n</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sal</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p>
          <a:p>
            <a:pPr>
              <a:spcBef>
                <a:spcPct val="0"/>
              </a:spcBef>
            </a:pPr>
            <a:endParaRPr lang="en-GB" dirty="0" smtClean="0"/>
          </a:p>
          <a:p>
            <a:pPr>
              <a:spcBef>
                <a:spcPct val="0"/>
              </a:spcBef>
            </a:pPr>
            <a:r>
              <a:rPr lang="en-GB" dirty="0" smtClean="0"/>
              <a:t>A</a:t>
            </a:r>
            <a:r>
              <a:rPr lang="en-GB" baseline="0" dirty="0" smtClean="0"/>
              <a:t> daw </a:t>
            </a:r>
            <a:r>
              <a:rPr lang="en-GB" baseline="0" dirty="0" err="1" smtClean="0"/>
              <a:t>i’r</a:t>
            </a:r>
            <a:r>
              <a:rPr lang="en-GB" baseline="0" dirty="0" smtClean="0"/>
              <a:t> </a:t>
            </a:r>
            <a:r>
              <a:rPr lang="en-GB" baseline="0" dirty="0" err="1" smtClean="0"/>
              <a:t>casgliad</a:t>
            </a:r>
            <a:r>
              <a:rPr lang="en-GB" baseline="0" dirty="0" smtClean="0"/>
              <a:t> </a:t>
            </a:r>
            <a:r>
              <a:rPr lang="en-GB" baseline="0" dirty="0" err="1" smtClean="0"/>
              <a:t>efallai</a:t>
            </a:r>
            <a:r>
              <a:rPr lang="en-GB" baseline="0" dirty="0" smtClean="0"/>
              <a:t> </a:t>
            </a:r>
            <a:r>
              <a:rPr lang="en-GB" baseline="0" dirty="0" err="1" smtClean="0"/>
              <a:t>bydd</a:t>
            </a:r>
            <a:r>
              <a:rPr lang="en-GB" baseline="0" dirty="0" smtClean="0"/>
              <a:t> </a:t>
            </a:r>
            <a:r>
              <a:rPr lang="en-GB" baseline="0" dirty="0" err="1" smtClean="0"/>
              <a:t>angen</a:t>
            </a:r>
            <a:r>
              <a:rPr lang="en-GB" baseline="0" dirty="0" smtClean="0"/>
              <a:t> </a:t>
            </a:r>
            <a:r>
              <a:rPr lang="en-GB" baseline="0" dirty="0" err="1" smtClean="0"/>
              <a:t>blwch</a:t>
            </a:r>
            <a:r>
              <a:rPr lang="en-GB" baseline="0" dirty="0" smtClean="0"/>
              <a:t> </a:t>
            </a:r>
            <a:r>
              <a:rPr lang="en-GB" baseline="0" dirty="0" err="1" smtClean="0"/>
              <a:t>diogel</a:t>
            </a:r>
            <a:r>
              <a:rPr lang="en-GB" baseline="0" dirty="0" smtClean="0"/>
              <a:t> (</a:t>
            </a:r>
            <a:r>
              <a:rPr lang="en-GB" baseline="0" dirty="0" err="1" smtClean="0"/>
              <a:t>keysafe</a:t>
            </a:r>
            <a:r>
              <a:rPr lang="en-GB" baseline="0" dirty="0" smtClean="0"/>
              <a:t>) y </a:t>
            </a:r>
            <a:r>
              <a:rPr lang="en-GB" baseline="0" dirty="0" err="1" smtClean="0"/>
              <a:t>gellir</a:t>
            </a:r>
            <a:r>
              <a:rPr lang="en-GB" baseline="0" dirty="0" smtClean="0"/>
              <a:t> </a:t>
            </a:r>
            <a:r>
              <a:rPr lang="en-GB" baseline="0" dirty="0" err="1" smtClean="0"/>
              <a:t>cael</a:t>
            </a:r>
            <a:r>
              <a:rPr lang="en-GB" baseline="0" dirty="0" smtClean="0"/>
              <a:t> </a:t>
            </a:r>
            <a:r>
              <a:rPr lang="en-GB" baseline="0" dirty="0" err="1" smtClean="0"/>
              <a:t>mynediad</a:t>
            </a:r>
            <a:r>
              <a:rPr lang="en-GB" baseline="0" dirty="0" smtClean="0"/>
              <a:t> </a:t>
            </a:r>
            <a:r>
              <a:rPr lang="en-GB" baseline="0" dirty="0" err="1" smtClean="0"/>
              <a:t>iddo</a:t>
            </a:r>
            <a:r>
              <a:rPr lang="en-GB" baseline="0" dirty="0" smtClean="0"/>
              <a:t> </a:t>
            </a:r>
            <a:r>
              <a:rPr lang="en-GB" baseline="0" dirty="0" err="1" smtClean="0"/>
              <a:t>gyda</a:t>
            </a:r>
            <a:r>
              <a:rPr lang="en-GB" baseline="0" dirty="0" smtClean="0"/>
              <a:t> </a:t>
            </a:r>
            <a:r>
              <a:rPr lang="en-GB" baseline="0" dirty="0" err="1" smtClean="0"/>
              <a:t>chod</a:t>
            </a:r>
            <a:r>
              <a:rPr lang="en-GB" baseline="0" dirty="0" smtClean="0"/>
              <a:t> </a:t>
            </a:r>
            <a:r>
              <a:rPr lang="en-GB" baseline="0" dirty="0" err="1" smtClean="0"/>
              <a:t>digidol</a:t>
            </a:r>
            <a:r>
              <a:rPr lang="en-GB" baseline="0" dirty="0" smtClean="0"/>
              <a:t> </a:t>
            </a:r>
            <a:r>
              <a:rPr lang="en-GB" baseline="0" dirty="0" err="1" smtClean="0"/>
              <a:t>gaiff</a:t>
            </a:r>
            <a:r>
              <a:rPr lang="en-GB" baseline="0" dirty="0" smtClean="0"/>
              <a:t> </a:t>
            </a:r>
            <a:r>
              <a:rPr lang="en-GB" baseline="0" dirty="0" err="1" smtClean="0"/>
              <a:t>ei</a:t>
            </a:r>
            <a:r>
              <a:rPr lang="en-GB" baseline="0" dirty="0" smtClean="0"/>
              <a:t> </a:t>
            </a:r>
            <a:r>
              <a:rPr lang="en-GB" baseline="0" dirty="0" err="1" smtClean="0"/>
              <a:t>gadw</a:t>
            </a:r>
            <a:r>
              <a:rPr lang="en-GB" baseline="0" dirty="0" smtClean="0"/>
              <a:t> </a:t>
            </a:r>
            <a:r>
              <a:rPr lang="en-GB" baseline="0" dirty="0" err="1" smtClean="0"/>
              <a:t>gan</a:t>
            </a:r>
            <a:r>
              <a:rPr lang="en-GB" baseline="0" dirty="0" smtClean="0"/>
              <a:t> y </a:t>
            </a:r>
            <a:r>
              <a:rPr lang="en-GB" baseline="0" dirty="0" err="1" smtClean="0"/>
              <a:t>ganolfan</a:t>
            </a:r>
            <a:r>
              <a:rPr lang="en-GB" baseline="0" dirty="0" smtClean="0"/>
              <a:t> </a:t>
            </a:r>
            <a:r>
              <a:rPr lang="en-GB" baseline="0" dirty="0" err="1" smtClean="0"/>
              <a:t>fonitro</a:t>
            </a:r>
            <a:r>
              <a:rPr lang="en-GB" baseline="0" dirty="0" smtClean="0"/>
              <a:t>. </a:t>
            </a:r>
            <a:r>
              <a:rPr lang="en-GB" baseline="0" dirty="0" err="1" smtClean="0"/>
              <a:t>Mae’n</a:t>
            </a:r>
            <a:r>
              <a:rPr lang="en-GB" baseline="0" dirty="0" smtClean="0"/>
              <a:t> </a:t>
            </a:r>
            <a:r>
              <a:rPr lang="en-GB" baseline="0" dirty="0" err="1" smtClean="0"/>
              <a:t>arfer</a:t>
            </a:r>
            <a:r>
              <a:rPr lang="en-GB" baseline="0" dirty="0" smtClean="0"/>
              <a:t> da </a:t>
            </a:r>
            <a:r>
              <a:rPr lang="en-GB" baseline="0" dirty="0" err="1" smtClean="0"/>
              <a:t>defnyddio</a:t>
            </a:r>
            <a:r>
              <a:rPr lang="en-GB" baseline="0" dirty="0" smtClean="0"/>
              <a:t> </a:t>
            </a:r>
            <a:r>
              <a:rPr lang="en-GB" baseline="0" dirty="0" err="1" smtClean="0"/>
              <a:t>rhai</a:t>
            </a:r>
            <a:r>
              <a:rPr lang="en-GB" baseline="0" dirty="0" smtClean="0"/>
              <a:t> </a:t>
            </a:r>
            <a:r>
              <a:rPr lang="en-GB" baseline="0" dirty="0" err="1" smtClean="0"/>
              <a:t>sydd</a:t>
            </a:r>
            <a:r>
              <a:rPr lang="en-GB" baseline="0" dirty="0" smtClean="0"/>
              <a:t> </a:t>
            </a:r>
            <a:r>
              <a:rPr lang="en-GB" baseline="0" dirty="0" err="1" smtClean="0"/>
              <a:t>wedi</a:t>
            </a:r>
            <a:r>
              <a:rPr lang="en-GB" baseline="0" dirty="0" smtClean="0"/>
              <a:t> </a:t>
            </a:r>
            <a:r>
              <a:rPr lang="en-GB" baseline="0" dirty="0" err="1" smtClean="0"/>
              <a:t>ei</a:t>
            </a:r>
            <a:r>
              <a:rPr lang="en-GB" baseline="0" dirty="0" smtClean="0"/>
              <a:t> </a:t>
            </a:r>
            <a:r>
              <a:rPr lang="en-GB" baseline="0" dirty="0" err="1" smtClean="0"/>
              <a:t>gymeradwyo</a:t>
            </a:r>
            <a:r>
              <a:rPr lang="en-GB" baseline="0" dirty="0" smtClean="0"/>
              <a:t> </a:t>
            </a:r>
            <a:r>
              <a:rPr lang="en-GB" baseline="0" dirty="0" err="1" smtClean="0"/>
              <a:t>gan</a:t>
            </a:r>
            <a:r>
              <a:rPr lang="en-GB" baseline="0" dirty="0" smtClean="0"/>
              <a:t> </a:t>
            </a:r>
            <a:r>
              <a:rPr lang="en-GB" baseline="0" dirty="0" err="1" smtClean="0"/>
              <a:t>yr</a:t>
            </a:r>
            <a:r>
              <a:rPr lang="en-GB" baseline="0" dirty="0" smtClean="0"/>
              <a:t> </a:t>
            </a:r>
            <a:r>
              <a:rPr lang="en-GB" baseline="0" dirty="0" err="1" smtClean="0"/>
              <a:t>heddlu</a:t>
            </a:r>
            <a:r>
              <a:rPr lang="en-GB" baseline="0" dirty="0" smtClean="0"/>
              <a:t>.</a:t>
            </a:r>
            <a:endParaRPr lang="en-GB" dirty="0" smtClean="0"/>
          </a:p>
          <a:p>
            <a:endParaRPr lang="en-GB" dirty="0"/>
          </a:p>
        </p:txBody>
      </p:sp>
      <p:sp>
        <p:nvSpPr>
          <p:cNvPr id="4" name="Slide Number Placeholder 3"/>
          <p:cNvSpPr>
            <a:spLocks noGrp="1"/>
          </p:cNvSpPr>
          <p:nvPr>
            <p:ph type="sldNum" sz="quarter" idx="10"/>
          </p:nvPr>
        </p:nvSpPr>
        <p:spPr/>
        <p:txBody>
          <a:bodyPr/>
          <a:lstStyle/>
          <a:p>
            <a:fld id="{D4359DA3-160C-4AD7-97C9-36F81FBCC7FB}" type="slidenum">
              <a:rPr lang="en-GB" smtClean="0"/>
              <a:pPr/>
              <a:t>35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896220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000" b="1" kern="1200" dirty="0" err="1" smtClean="0">
                <a:solidFill>
                  <a:schemeClr val="tx1"/>
                </a:solidFill>
                <a:effectLst/>
                <a:latin typeface="Arial" panose="020B0604020202020204" pitchFamily="34" charset="0"/>
                <a:ea typeface="+mn-ea"/>
                <a:cs typeface="Arial" panose="020B0604020202020204" pitchFamily="34" charset="0"/>
              </a:rPr>
              <a:t>Mae’r</a:t>
            </a:r>
            <a:r>
              <a:rPr lang="en-GB" sz="1000" b="1" kern="1200" dirty="0" smtClean="0">
                <a:solidFill>
                  <a:schemeClr val="tx1"/>
                </a:solidFill>
                <a:effectLst/>
                <a:latin typeface="Arial" panose="020B0604020202020204" pitchFamily="34" charset="0"/>
                <a:ea typeface="+mn-ea"/>
                <a:cs typeface="Arial" panose="020B0604020202020204" pitchFamily="34" charset="0"/>
              </a:rPr>
              <a:t> </a:t>
            </a:r>
            <a:r>
              <a:rPr lang="en-GB" sz="1000" b="1" kern="1200" dirty="0" err="1" smtClean="0">
                <a:solidFill>
                  <a:schemeClr val="tx1"/>
                </a:solidFill>
                <a:effectLst/>
                <a:latin typeface="Arial" panose="020B0604020202020204" pitchFamily="34" charset="0"/>
                <a:ea typeface="+mn-ea"/>
                <a:cs typeface="Arial" panose="020B0604020202020204" pitchFamily="34" charset="0"/>
              </a:rPr>
              <a:t>sleid</a:t>
            </a:r>
            <a:r>
              <a:rPr lang="en-GB" sz="1000" b="1" kern="1200" dirty="0" smtClean="0">
                <a:solidFill>
                  <a:schemeClr val="tx1"/>
                </a:solidFill>
                <a:effectLst/>
                <a:latin typeface="Arial" panose="020B0604020202020204" pitchFamily="34" charset="0"/>
                <a:ea typeface="+mn-ea"/>
                <a:cs typeface="Arial" panose="020B0604020202020204" pitchFamily="34" charset="0"/>
              </a:rPr>
              <a:t> </a:t>
            </a:r>
            <a:r>
              <a:rPr lang="en-GB" sz="1000" b="1" kern="1200" dirty="0" err="1" smtClean="0">
                <a:solidFill>
                  <a:schemeClr val="tx1"/>
                </a:solidFill>
                <a:effectLst/>
                <a:latin typeface="Arial" panose="020B0604020202020204" pitchFamily="34" charset="0"/>
                <a:ea typeface="+mn-ea"/>
                <a:cs typeface="Arial" panose="020B0604020202020204" pitchFamily="34" charset="0"/>
              </a:rPr>
              <a:t>yma</a:t>
            </a:r>
            <a:r>
              <a:rPr lang="en-GB" sz="1000" b="1" kern="1200" dirty="0" smtClean="0">
                <a:solidFill>
                  <a:schemeClr val="tx1"/>
                </a:solidFill>
                <a:effectLst/>
                <a:latin typeface="Arial" panose="020B0604020202020204" pitchFamily="34" charset="0"/>
                <a:ea typeface="+mn-ea"/>
                <a:cs typeface="Arial" panose="020B0604020202020204" pitchFamily="34" charset="0"/>
              </a:rPr>
              <a:t> </a:t>
            </a:r>
            <a:r>
              <a:rPr lang="en-GB" sz="1000" b="1" kern="1200" dirty="0" err="1" smtClean="0">
                <a:solidFill>
                  <a:schemeClr val="tx1"/>
                </a:solidFill>
                <a:effectLst/>
                <a:latin typeface="Arial" panose="020B0604020202020204" pitchFamily="34" charset="0"/>
                <a:ea typeface="+mn-ea"/>
                <a:cs typeface="Arial" panose="020B0604020202020204" pitchFamily="34" charset="0"/>
              </a:rPr>
              <a:t>wedi</a:t>
            </a:r>
            <a:r>
              <a:rPr lang="en-GB" sz="1000" b="1" kern="1200" dirty="0" smtClean="0">
                <a:solidFill>
                  <a:schemeClr val="tx1"/>
                </a:solidFill>
                <a:effectLst/>
                <a:latin typeface="Arial" panose="020B0604020202020204" pitchFamily="34" charset="0"/>
                <a:ea typeface="+mn-ea"/>
                <a:cs typeface="Arial" panose="020B0604020202020204" pitchFamily="34" charset="0"/>
              </a:rPr>
              <a:t> </a:t>
            </a:r>
            <a:r>
              <a:rPr lang="en-GB" sz="1000" b="1" kern="1200" dirty="0" err="1" smtClean="0">
                <a:solidFill>
                  <a:schemeClr val="tx1"/>
                </a:solidFill>
                <a:effectLst/>
                <a:latin typeface="Arial" panose="020B0604020202020204" pitchFamily="34" charset="0"/>
                <a:ea typeface="+mn-ea"/>
                <a:cs typeface="Arial" panose="020B0604020202020204" pitchFamily="34" charset="0"/>
              </a:rPr>
              <a:t>ei</a:t>
            </a:r>
            <a:r>
              <a:rPr lang="en-GB" sz="1000" b="1" kern="1200" dirty="0" smtClean="0">
                <a:solidFill>
                  <a:schemeClr val="tx1"/>
                </a:solidFill>
                <a:effectLst/>
                <a:latin typeface="Arial" panose="020B0604020202020204" pitchFamily="34" charset="0"/>
                <a:ea typeface="+mn-ea"/>
                <a:cs typeface="Arial" panose="020B0604020202020204" pitchFamily="34" charset="0"/>
              </a:rPr>
              <a:t> </a:t>
            </a:r>
            <a:r>
              <a:rPr lang="en-GB" sz="1000" b="1" kern="1200" dirty="0" err="1" smtClean="0">
                <a:solidFill>
                  <a:schemeClr val="tx1"/>
                </a:solidFill>
                <a:effectLst/>
                <a:latin typeface="Arial" panose="020B0604020202020204" pitchFamily="34" charset="0"/>
                <a:ea typeface="+mn-ea"/>
                <a:cs typeface="Arial" panose="020B0604020202020204" pitchFamily="34" charset="0"/>
              </a:rPr>
              <a:t>animeiddio</a:t>
            </a:r>
            <a:r>
              <a:rPr lang="en-GB" sz="1000" b="1" kern="1200" dirty="0" smtClean="0">
                <a:solidFill>
                  <a:schemeClr val="tx1"/>
                </a:solidFill>
                <a:effectLst/>
                <a:latin typeface="Arial" panose="020B0604020202020204" pitchFamily="34" charset="0"/>
                <a:ea typeface="+mn-ea"/>
                <a:cs typeface="Arial" panose="020B0604020202020204" pitchFamily="34" charset="0"/>
              </a:rPr>
              <a:t>,</a:t>
            </a:r>
            <a:r>
              <a:rPr lang="en-GB" sz="1000" kern="1200" dirty="0" smtClean="0">
                <a:solidFill>
                  <a:schemeClr val="tx1"/>
                </a:solidFill>
                <a:effectLst/>
                <a:latin typeface="Arial" panose="020B0604020202020204" pitchFamily="34" charset="0"/>
                <a:ea typeface="+mn-ea"/>
                <a:cs typeface="Arial" panose="020B0604020202020204" pitchFamily="34" charset="0"/>
              </a:rPr>
              <a:t> ac </a:t>
            </a:r>
            <a:r>
              <a:rPr lang="en-GB" sz="1000" kern="1200" dirty="0" err="1" smtClean="0">
                <a:solidFill>
                  <a:schemeClr val="tx1"/>
                </a:solidFill>
                <a:effectLst/>
                <a:latin typeface="Arial" panose="020B0604020202020204" pitchFamily="34" charset="0"/>
                <a:ea typeface="+mn-ea"/>
                <a:cs typeface="Arial" panose="020B0604020202020204" pitchFamily="34" charset="0"/>
              </a:rPr>
              <a:t>mae’n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dangos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pum</a:t>
            </a:r>
            <a:r>
              <a:rPr lang="en-GB" sz="1000" kern="1200" dirty="0" smtClean="0">
                <a:solidFill>
                  <a:schemeClr val="tx1"/>
                </a:solidFill>
                <a:effectLst/>
                <a:latin typeface="Arial" panose="020B0604020202020204" pitchFamily="34" charset="0"/>
                <a:ea typeface="+mn-ea"/>
                <a:cs typeface="Arial" panose="020B0604020202020204" pitchFamily="34" charset="0"/>
              </a:rPr>
              <a:t> model o </a:t>
            </a:r>
            <a:r>
              <a:rPr lang="en-GB" sz="1000" kern="1200" dirty="0" err="1" smtClean="0">
                <a:solidFill>
                  <a:schemeClr val="tx1"/>
                </a:solidFill>
                <a:effectLst/>
                <a:latin typeface="Arial" panose="020B0604020202020204" pitchFamily="34" charset="0"/>
                <a:ea typeface="+mn-ea"/>
                <a:cs typeface="Arial" panose="020B0604020202020204" pitchFamily="34" charset="0"/>
              </a:rPr>
              <a:t>ofal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wedi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galluogi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dechnoleg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mwyn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dangos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gwahanol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ffyrdd</a:t>
            </a:r>
            <a:r>
              <a:rPr lang="en-GB" sz="1000" kern="1200" dirty="0" smtClean="0">
                <a:solidFill>
                  <a:schemeClr val="tx1"/>
                </a:solidFill>
                <a:effectLst/>
                <a:latin typeface="Arial" panose="020B0604020202020204" pitchFamily="34" charset="0"/>
                <a:ea typeface="+mn-ea"/>
                <a:cs typeface="Arial" panose="020B0604020202020204" pitchFamily="34" charset="0"/>
              </a:rPr>
              <a:t> y gall </a:t>
            </a:r>
            <a:r>
              <a:rPr lang="en-GB" sz="1000" kern="1200" dirty="0" err="1" smtClean="0">
                <a:solidFill>
                  <a:schemeClr val="tx1"/>
                </a:solidFill>
                <a:effectLst/>
                <a:latin typeface="Arial" panose="020B0604020202020204" pitchFamily="34" charset="0"/>
                <a:ea typeface="+mn-ea"/>
                <a:cs typeface="Arial" panose="020B0604020202020204" pitchFamily="34" charset="0"/>
              </a:rPr>
              <a:t>helpu</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r>
              <a:rPr lang="en-GB" sz="1000" kern="1200" dirty="0" smtClean="0">
                <a:solidFill>
                  <a:schemeClr val="tx1"/>
                </a:solidFill>
                <a:effectLst/>
                <a:latin typeface="Arial" panose="020B0604020202020204" pitchFamily="34" charset="0"/>
                <a:ea typeface="+mn-ea"/>
                <a:cs typeface="Arial" panose="020B0604020202020204" pitchFamily="34" charset="0"/>
              </a:rPr>
              <a:t> </a:t>
            </a:r>
          </a:p>
          <a:p>
            <a:pPr lvl="0"/>
            <a:r>
              <a:rPr lang="en-GB" sz="1000" b="1" kern="1200" dirty="0" err="1" smtClean="0">
                <a:solidFill>
                  <a:schemeClr val="tx1"/>
                </a:solidFill>
                <a:effectLst/>
                <a:latin typeface="Arial" panose="020B0604020202020204" pitchFamily="34" charset="0"/>
                <a:ea typeface="+mn-ea"/>
                <a:cs typeface="Arial" panose="020B0604020202020204" pitchFamily="34" charset="0"/>
              </a:rPr>
              <a:t>Achos</a:t>
            </a:r>
            <a:r>
              <a:rPr lang="en-GB" sz="1000" b="1" kern="1200" dirty="0" smtClean="0">
                <a:solidFill>
                  <a:schemeClr val="tx1"/>
                </a:solidFill>
                <a:effectLst/>
                <a:latin typeface="Arial" panose="020B0604020202020204" pitchFamily="34" charset="0"/>
                <a:ea typeface="+mn-ea"/>
                <a:cs typeface="Arial" panose="020B0604020202020204" pitchFamily="34" charset="0"/>
              </a:rPr>
              <a:t> 1 - </a:t>
            </a:r>
            <a:r>
              <a:rPr lang="en-GB" sz="1000" b="0" kern="1200" dirty="0" err="1" smtClean="0">
                <a:solidFill>
                  <a:schemeClr val="tx1"/>
                </a:solidFill>
                <a:effectLst/>
                <a:latin typeface="Arial" panose="020B0604020202020204" pitchFamily="34" charset="0"/>
                <a:ea typeface="+mn-ea"/>
                <a:cs typeface="Arial" panose="020B0604020202020204" pitchFamily="34" charset="0"/>
              </a:rPr>
              <a:t>Fel</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arfer</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mae’r</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unigolyn</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yn</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gaeth</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i’r</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tŷ</a:t>
            </a:r>
            <a:r>
              <a:rPr lang="en-GB" sz="1000" b="0" kern="1200" dirty="0" smtClean="0">
                <a:solidFill>
                  <a:schemeClr val="tx1"/>
                </a:solidFill>
                <a:effectLst/>
                <a:latin typeface="Arial" panose="020B0604020202020204" pitchFamily="34" charset="0"/>
                <a:ea typeface="+mn-ea"/>
                <a:cs typeface="Arial" panose="020B0604020202020204" pitchFamily="34" charset="0"/>
              </a:rPr>
              <a:t> ac </a:t>
            </a:r>
            <a:r>
              <a:rPr lang="en-GB" sz="1000" b="0" kern="1200" dirty="0" err="1" smtClean="0">
                <a:solidFill>
                  <a:schemeClr val="tx1"/>
                </a:solidFill>
                <a:effectLst/>
                <a:latin typeface="Arial" panose="020B0604020202020204" pitchFamily="34" charset="0"/>
                <a:ea typeface="+mn-ea"/>
                <a:cs typeface="Arial" panose="020B0604020202020204" pitchFamily="34" charset="0"/>
              </a:rPr>
              <a:t>yn</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byw</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ar</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ei</a:t>
            </a:r>
            <a:r>
              <a:rPr lang="en-GB" sz="1000" b="0" kern="1200" dirty="0" smtClean="0">
                <a:solidFill>
                  <a:schemeClr val="tx1"/>
                </a:solidFill>
                <a:effectLst/>
                <a:latin typeface="Arial" panose="020B0604020202020204" pitchFamily="34" charset="0"/>
                <a:ea typeface="+mn-ea"/>
                <a:cs typeface="Arial" panose="020B0604020202020204" pitchFamily="34" charset="0"/>
              </a:rPr>
              <a:t> ben </a:t>
            </a:r>
            <a:r>
              <a:rPr lang="en-GB" sz="1000" b="0" kern="1200" dirty="0" err="1" smtClean="0">
                <a:solidFill>
                  <a:schemeClr val="tx1"/>
                </a:solidFill>
                <a:effectLst/>
                <a:latin typeface="Arial" panose="020B0604020202020204" pitchFamily="34" charset="0"/>
                <a:ea typeface="+mn-ea"/>
                <a:cs typeface="Arial" panose="020B0604020202020204" pitchFamily="34" charset="0"/>
              </a:rPr>
              <a:t>ei</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hun</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rhan</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fwyaf</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o’r</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amser</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Efallai</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nad</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oes</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ganddynt</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deulu’n</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byw</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yn</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agos</a:t>
            </a:r>
            <a:r>
              <a:rPr lang="en-GB" sz="1000" b="0" kern="1200" dirty="0" smtClean="0">
                <a:solidFill>
                  <a:schemeClr val="tx1"/>
                </a:solidFill>
                <a:effectLst/>
                <a:latin typeface="Arial" panose="020B0604020202020204" pitchFamily="34" charset="0"/>
                <a:ea typeface="+mn-ea"/>
                <a:cs typeface="Arial" panose="020B0604020202020204" pitchFamily="34" charset="0"/>
              </a:rPr>
              <a:t> all </a:t>
            </a:r>
            <a:r>
              <a:rPr lang="en-GB" sz="1000" b="0" kern="1200" dirty="0" err="1" smtClean="0">
                <a:solidFill>
                  <a:schemeClr val="tx1"/>
                </a:solidFill>
                <a:effectLst/>
                <a:latin typeface="Arial" panose="020B0604020202020204" pitchFamily="34" charset="0"/>
                <a:ea typeface="+mn-ea"/>
                <a:cs typeface="Arial" panose="020B0604020202020204" pitchFamily="34" charset="0"/>
              </a:rPr>
              <a:t>ddod</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yno</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os</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oes</a:t>
            </a:r>
            <a:r>
              <a:rPr lang="en-GB" sz="1000" b="0" kern="1200" dirty="0" smtClean="0">
                <a:solidFill>
                  <a:schemeClr val="tx1"/>
                </a:solidFill>
                <a:effectLst/>
                <a:latin typeface="Arial" panose="020B0604020202020204" pitchFamily="34" charset="0"/>
                <a:ea typeface="+mn-ea"/>
                <a:cs typeface="Arial" panose="020B0604020202020204" pitchFamily="34" charset="0"/>
              </a:rPr>
              <a:t> problem. </a:t>
            </a:r>
            <a:r>
              <a:rPr lang="en-GB" sz="1000" b="0" kern="1200" dirty="0" err="1" smtClean="0">
                <a:solidFill>
                  <a:schemeClr val="tx1"/>
                </a:solidFill>
                <a:effectLst/>
                <a:latin typeface="Arial" panose="020B0604020202020204" pitchFamily="34" charset="0"/>
                <a:ea typeface="+mn-ea"/>
                <a:cs typeface="Arial" panose="020B0604020202020204" pitchFamily="34" charset="0"/>
              </a:rPr>
              <a:t>Maent</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angen</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gwasanaeth</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monitro</a:t>
            </a:r>
            <a:r>
              <a:rPr lang="en-GB" sz="1000" b="0" kern="1200" dirty="0" smtClean="0">
                <a:solidFill>
                  <a:schemeClr val="tx1"/>
                </a:solidFill>
                <a:effectLst/>
                <a:latin typeface="Arial" panose="020B0604020202020204" pitchFamily="34" charset="0"/>
                <a:ea typeface="+mn-ea"/>
                <a:cs typeface="Arial" panose="020B0604020202020204" pitchFamily="34" charset="0"/>
              </a:rPr>
              <a:t> 4</a:t>
            </a:r>
            <a:r>
              <a:rPr lang="en-GB"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GB" sz="1000" b="0" kern="1200" baseline="0" dirty="0" err="1" smtClean="0">
                <a:solidFill>
                  <a:schemeClr val="tx1"/>
                </a:solidFill>
                <a:effectLst/>
                <a:latin typeface="Arial" panose="020B0604020202020204" pitchFamily="34" charset="0"/>
                <a:ea typeface="+mn-ea"/>
                <a:cs typeface="Arial" panose="020B0604020202020204" pitchFamily="34" charset="0"/>
              </a:rPr>
              <a:t>awr</a:t>
            </a:r>
            <a:r>
              <a:rPr lang="en-GB"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smtClean="0">
                <a:solidFill>
                  <a:schemeClr val="tx1"/>
                </a:solidFill>
                <a:effectLst/>
                <a:latin typeface="Arial" panose="020B0604020202020204" pitchFamily="34" charset="0"/>
                <a:ea typeface="+mn-ea"/>
                <a:cs typeface="Arial" panose="020B0604020202020204" pitchFamily="34" charset="0"/>
              </a:rPr>
              <a:t>y </a:t>
            </a:r>
            <a:r>
              <a:rPr lang="en-GB" sz="1000" b="0" kern="1200" dirty="0" err="1" smtClean="0">
                <a:solidFill>
                  <a:schemeClr val="tx1"/>
                </a:solidFill>
                <a:effectLst/>
                <a:latin typeface="Arial" panose="020B0604020202020204" pitchFamily="34" charset="0"/>
                <a:ea typeface="+mn-ea"/>
                <a:cs typeface="Arial" panose="020B0604020202020204" pitchFamily="34" charset="0"/>
              </a:rPr>
              <a:t>dydd</a:t>
            </a:r>
            <a:r>
              <a:rPr lang="en-GB" sz="1000" b="0" kern="1200" dirty="0" smtClean="0">
                <a:solidFill>
                  <a:schemeClr val="tx1"/>
                </a:solidFill>
                <a:effectLst/>
                <a:latin typeface="Arial" panose="020B0604020202020204" pitchFamily="34" charset="0"/>
                <a:ea typeface="+mn-ea"/>
                <a:cs typeface="Arial" panose="020B0604020202020204" pitchFamily="34" charset="0"/>
              </a:rPr>
              <a:t>, 7 </a:t>
            </a:r>
            <a:r>
              <a:rPr lang="en-GB" sz="1000" b="0" kern="1200" dirty="0" err="1" smtClean="0">
                <a:solidFill>
                  <a:schemeClr val="tx1"/>
                </a:solidFill>
                <a:effectLst/>
                <a:latin typeface="Arial" panose="020B0604020202020204" pitchFamily="34" charset="0"/>
                <a:ea typeface="+mn-ea"/>
                <a:cs typeface="Arial" panose="020B0604020202020204" pitchFamily="34" charset="0"/>
              </a:rPr>
              <a:t>diwrnod</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yr</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wythnos</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i</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roi</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gwybod</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i</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aelodau’r</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teulu</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sy’n</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byw</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ymhell</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neu’r</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gwasanaethau</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gofal</a:t>
            </a:r>
            <a:r>
              <a:rPr lang="en-GB" sz="1000" b="0" kern="1200" dirty="0" smtClean="0">
                <a:solidFill>
                  <a:schemeClr val="tx1"/>
                </a:solidFill>
                <a:effectLst/>
                <a:latin typeface="Arial" panose="020B0604020202020204" pitchFamily="34" charset="0"/>
                <a:ea typeface="+mn-ea"/>
                <a:cs typeface="Arial" panose="020B0604020202020204" pitchFamily="34" charset="0"/>
              </a:rPr>
              <a:t> / </a:t>
            </a:r>
            <a:r>
              <a:rPr lang="en-GB" sz="1000" b="0" kern="1200" dirty="0" err="1" smtClean="0">
                <a:solidFill>
                  <a:schemeClr val="tx1"/>
                </a:solidFill>
                <a:effectLst/>
                <a:latin typeface="Arial" panose="020B0604020202020204" pitchFamily="34" charset="0"/>
                <a:ea typeface="+mn-ea"/>
                <a:cs typeface="Arial" panose="020B0604020202020204" pitchFamily="34" charset="0"/>
              </a:rPr>
              <a:t>argyfwng</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fel</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bo</a:t>
            </a:r>
            <a:r>
              <a:rPr lang="en-GB" sz="1000" b="0" kern="1200" dirty="0" smtClean="0">
                <a:solidFill>
                  <a:schemeClr val="tx1"/>
                </a:solidFill>
                <a:effectLst/>
                <a:latin typeface="Arial" panose="020B0604020202020204" pitchFamily="34" charset="0"/>
                <a:ea typeface="+mn-ea"/>
                <a:cs typeface="Arial" panose="020B0604020202020204" pitchFamily="34" charset="0"/>
              </a:rPr>
              <a:t> </a:t>
            </a:r>
            <a:r>
              <a:rPr lang="en-GB" sz="1000" b="0" kern="1200" dirty="0" err="1" smtClean="0">
                <a:solidFill>
                  <a:schemeClr val="tx1"/>
                </a:solidFill>
                <a:effectLst/>
                <a:latin typeface="Arial" panose="020B0604020202020204" pitchFamily="34" charset="0"/>
                <a:ea typeface="+mn-ea"/>
                <a:cs typeface="Arial" panose="020B0604020202020204" pitchFamily="34" charset="0"/>
              </a:rPr>
              <a:t>angen</a:t>
            </a:r>
            <a:r>
              <a:rPr lang="en-GB" sz="1000" b="0" kern="1200" dirty="0" smtClean="0">
                <a:solidFill>
                  <a:schemeClr val="tx1"/>
                </a:solidFill>
                <a:effectLst/>
                <a:latin typeface="Arial" panose="020B0604020202020204" pitchFamily="34" charset="0"/>
                <a:ea typeface="+mn-ea"/>
                <a:cs typeface="Arial" panose="020B0604020202020204" pitchFamily="34" charset="0"/>
              </a:rPr>
              <a:t>.</a:t>
            </a:r>
          </a:p>
          <a:p>
            <a:pPr lvl="0"/>
            <a:r>
              <a:rPr lang="en-GB" sz="1000" b="1" kern="1200" dirty="0" err="1" smtClean="0">
                <a:solidFill>
                  <a:schemeClr val="tx1"/>
                </a:solidFill>
                <a:effectLst/>
                <a:latin typeface="Arial" panose="020B0604020202020204" pitchFamily="34" charset="0"/>
                <a:ea typeface="+mn-ea"/>
                <a:cs typeface="Arial" panose="020B0604020202020204" pitchFamily="34" charset="0"/>
              </a:rPr>
              <a:t>Achos</a:t>
            </a:r>
            <a:r>
              <a:rPr lang="en-GB" sz="1000" b="1" kern="1200" dirty="0" smtClean="0">
                <a:solidFill>
                  <a:schemeClr val="tx1"/>
                </a:solidFill>
                <a:effectLst/>
                <a:latin typeface="Arial" panose="020B0604020202020204" pitchFamily="34" charset="0"/>
                <a:ea typeface="+mn-ea"/>
                <a:cs typeface="Arial" panose="020B0604020202020204" pitchFamily="34" charset="0"/>
              </a:rPr>
              <a:t> 2</a:t>
            </a:r>
            <a:r>
              <a:rPr lang="en-GB" sz="1000" kern="1200" dirty="0" smtClean="0">
                <a:solidFill>
                  <a:schemeClr val="tx1"/>
                </a:solidFill>
                <a:effectLst/>
                <a:latin typeface="Arial" panose="020B0604020202020204" pitchFamily="34" charset="0"/>
                <a:ea typeface="+mn-ea"/>
                <a:cs typeface="Arial" panose="020B0604020202020204" pitchFamily="34" charset="0"/>
              </a:rPr>
              <a:t> –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esiampl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unigolyn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byw</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gyda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gofalwr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teuluol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ganddo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gynorthwyydd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personol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trwy’r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amser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Nid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oes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angen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gwasanaeth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monitro</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gellir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defnyddio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larwm</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lleol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Gofal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agos</a:t>
            </a:r>
            <a:r>
              <a:rPr lang="en-GB" sz="1000" kern="1200" dirty="0" smtClean="0">
                <a:solidFill>
                  <a:schemeClr val="tx1"/>
                </a:solidFill>
                <a:effectLst/>
                <a:latin typeface="Arial" panose="020B0604020202020204" pitchFamily="34" charset="0"/>
                <a:ea typeface="+mn-ea"/>
                <a:cs typeface="Arial" panose="020B0604020202020204" pitchFamily="34" charset="0"/>
              </a:rPr>
              <a:t> (plesiocare) </a:t>
            </a:r>
            <a:r>
              <a:rPr lang="en-GB" sz="1000" kern="1200" dirty="0" err="1" smtClean="0">
                <a:solidFill>
                  <a:schemeClr val="tx1"/>
                </a:solidFill>
                <a:effectLst/>
                <a:latin typeface="Arial" panose="020B0604020202020204" pitchFamily="34" charset="0"/>
                <a:ea typeface="+mn-ea"/>
                <a:cs typeface="Arial" panose="020B0604020202020204" pitchFamily="34" charset="0"/>
              </a:rPr>
              <a:t>yw</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p>
          <a:p>
            <a:pPr lvl="0"/>
            <a:r>
              <a:rPr lang="en-GB" sz="1000" b="1" kern="1200" dirty="0" err="1" smtClean="0">
                <a:solidFill>
                  <a:schemeClr val="tx1"/>
                </a:solidFill>
                <a:effectLst/>
                <a:latin typeface="Arial" panose="020B0604020202020204" pitchFamily="34" charset="0"/>
                <a:ea typeface="+mn-ea"/>
                <a:cs typeface="Arial" panose="020B0604020202020204" pitchFamily="34" charset="0"/>
              </a:rPr>
              <a:t>Achos</a:t>
            </a:r>
            <a:r>
              <a:rPr lang="en-GB" sz="1000" b="1" kern="1200" dirty="0" smtClean="0">
                <a:solidFill>
                  <a:schemeClr val="tx1"/>
                </a:solidFill>
                <a:effectLst/>
                <a:latin typeface="Arial" panose="020B0604020202020204" pitchFamily="34" charset="0"/>
                <a:ea typeface="+mn-ea"/>
                <a:cs typeface="Arial" panose="020B0604020202020204" pitchFamily="34" charset="0"/>
              </a:rPr>
              <a:t> 3</a:t>
            </a:r>
            <a:r>
              <a:rPr lang="en-GB" sz="1000" kern="1200" dirty="0" smtClean="0">
                <a:solidFill>
                  <a:schemeClr val="tx1"/>
                </a:solidFill>
                <a:effectLst/>
                <a:latin typeface="Arial" panose="020B0604020202020204" pitchFamily="34" charset="0"/>
                <a:ea typeface="+mn-ea"/>
                <a:cs typeface="Arial" panose="020B0604020202020204" pitchFamily="34" charset="0"/>
              </a:rPr>
              <a:t> - </a:t>
            </a:r>
            <a:r>
              <a:rPr lang="en-GB" sz="1000" kern="1200" dirty="0" err="1" smtClean="0">
                <a:solidFill>
                  <a:schemeClr val="tx1"/>
                </a:solidFill>
                <a:effectLst/>
                <a:latin typeface="Arial" panose="020B0604020202020204" pitchFamily="34" charset="0"/>
                <a:ea typeface="+mn-ea"/>
                <a:cs typeface="Arial" panose="020B0604020202020204" pitchFamily="34" charset="0"/>
              </a:rPr>
              <a:t>Mae’r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esiampl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dangos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unigolyn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derbyn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cefnogaeth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gan</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teulu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efallai’n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byw</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gyda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gofalwr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teuluol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absennol</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bryd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i’w</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gilydd</a:t>
            </a:r>
            <a:r>
              <a:rPr lang="en-GB" sz="1000" kern="1200" dirty="0" smtClean="0">
                <a:solidFill>
                  <a:schemeClr val="tx1"/>
                </a:solidFill>
                <a:effectLst/>
                <a:latin typeface="Arial" panose="020B0604020202020204" pitchFamily="34" charset="0"/>
                <a:ea typeface="+mn-ea"/>
                <a:cs typeface="Arial" panose="020B0604020202020204" pitchFamily="34" charset="0"/>
              </a:rPr>
              <a:t> -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gwaith</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bosibl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Gellir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anfon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unrhyw</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negeseuon</a:t>
            </a:r>
            <a:r>
              <a:rPr lang="en-GB" sz="1000" kern="1200" dirty="0" smtClean="0">
                <a:solidFill>
                  <a:schemeClr val="tx1"/>
                </a:solidFill>
                <a:effectLst/>
                <a:latin typeface="Arial" panose="020B0604020202020204" pitchFamily="34" charset="0"/>
                <a:ea typeface="+mn-ea"/>
                <a:cs typeface="Arial" panose="020B0604020202020204" pitchFamily="34" charset="0"/>
              </a:rPr>
              <a:t> am </a:t>
            </a:r>
            <a:r>
              <a:rPr lang="en-GB" sz="1000" kern="1200" dirty="0" err="1" smtClean="0">
                <a:solidFill>
                  <a:schemeClr val="tx1"/>
                </a:solidFill>
                <a:effectLst/>
                <a:latin typeface="Arial" panose="020B0604020202020204" pitchFamily="34" charset="0"/>
                <a:ea typeface="+mn-ea"/>
                <a:cs typeface="Arial" panose="020B0604020202020204" pitchFamily="34" charset="0"/>
              </a:rPr>
              <a:t>broblemau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ffon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symudol</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gofalwr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gyntaf</a:t>
            </a:r>
            <a:r>
              <a:rPr lang="en-GB" sz="1000" kern="1200" dirty="0" smtClean="0">
                <a:solidFill>
                  <a:schemeClr val="tx1"/>
                </a:solidFill>
                <a:effectLst/>
                <a:latin typeface="Arial" panose="020B0604020202020204" pitchFamily="34" charset="0"/>
                <a:ea typeface="+mn-ea"/>
                <a:cs typeface="Arial" panose="020B0604020202020204" pitchFamily="34" charset="0"/>
              </a:rPr>
              <a:t>, ac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cael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drosglwyddo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ganolfan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fonitro</a:t>
            </a:r>
            <a:r>
              <a:rPr lang="en-GB" sz="1000" kern="1200" dirty="0" smtClean="0">
                <a:solidFill>
                  <a:schemeClr val="tx1"/>
                </a:solidFill>
                <a:effectLst/>
                <a:latin typeface="Arial" panose="020B0604020202020204" pitchFamily="34" charset="0"/>
                <a:ea typeface="+mn-ea"/>
                <a:cs typeface="Arial" panose="020B0604020202020204" pitchFamily="34" charset="0"/>
              </a:rPr>
              <a:t> dim </a:t>
            </a:r>
            <a:r>
              <a:rPr lang="en-GB" sz="1000" kern="1200" dirty="0" err="1" smtClean="0">
                <a:solidFill>
                  <a:schemeClr val="tx1"/>
                </a:solidFill>
                <a:effectLst/>
                <a:latin typeface="Arial" panose="020B0604020202020204" pitchFamily="34" charset="0"/>
                <a:ea typeface="+mn-ea"/>
                <a:cs typeface="Arial" panose="020B0604020202020204" pitchFamily="34" charset="0"/>
              </a:rPr>
              <a:t>ond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na</a:t>
            </a:r>
            <a:r>
              <a:rPr lang="en-GB" sz="1000" kern="1200" dirty="0" smtClean="0">
                <a:solidFill>
                  <a:schemeClr val="tx1"/>
                </a:solidFill>
                <a:effectLst/>
                <a:latin typeface="Arial" panose="020B0604020202020204" pitchFamily="34" charset="0"/>
                <a:ea typeface="+mn-ea"/>
                <a:cs typeface="Arial" panose="020B0604020202020204" pitchFamily="34" charset="0"/>
              </a:rPr>
              <a:t> all y </a:t>
            </a:r>
            <a:r>
              <a:rPr lang="en-GB" sz="1000" kern="1200" dirty="0" err="1" smtClean="0">
                <a:solidFill>
                  <a:schemeClr val="tx1"/>
                </a:solidFill>
                <a:effectLst/>
                <a:latin typeface="Arial" panose="020B0604020202020204" pitchFamily="34" charset="0"/>
                <a:ea typeface="+mn-ea"/>
                <a:cs typeface="Arial" panose="020B0604020202020204" pitchFamily="34" charset="0"/>
              </a:rPr>
              <a:t>gofalwr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ateb</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alwad</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pPr lvl="0"/>
            <a:r>
              <a:rPr lang="en-GB" sz="1000" b="1" kern="1200" dirty="0" err="1" smtClean="0">
                <a:solidFill>
                  <a:schemeClr val="tx1"/>
                </a:solidFill>
                <a:effectLst/>
                <a:latin typeface="Arial" panose="020B0604020202020204" pitchFamily="34" charset="0"/>
                <a:ea typeface="+mn-ea"/>
                <a:cs typeface="Arial" panose="020B0604020202020204" pitchFamily="34" charset="0"/>
              </a:rPr>
              <a:t>Achos</a:t>
            </a:r>
            <a:r>
              <a:rPr lang="en-GB" sz="1000" b="1" kern="1200" dirty="0" smtClean="0">
                <a:solidFill>
                  <a:schemeClr val="tx1"/>
                </a:solidFill>
                <a:effectLst/>
                <a:latin typeface="Arial" panose="020B0604020202020204" pitchFamily="34" charset="0"/>
                <a:ea typeface="+mn-ea"/>
                <a:cs typeface="Arial" panose="020B0604020202020204" pitchFamily="34" charset="0"/>
              </a:rPr>
              <a:t> 4</a:t>
            </a:r>
            <a:r>
              <a:rPr lang="en-GB" sz="1000" kern="1200" dirty="0" smtClean="0">
                <a:solidFill>
                  <a:schemeClr val="tx1"/>
                </a:solidFill>
                <a:effectLst/>
                <a:latin typeface="Arial" panose="020B0604020202020204" pitchFamily="34" charset="0"/>
                <a:ea typeface="+mn-ea"/>
                <a:cs typeface="Arial" panose="020B0604020202020204" pitchFamily="34" charset="0"/>
              </a:rPr>
              <a:t> - </a:t>
            </a:r>
            <a:r>
              <a:rPr lang="en-GB" sz="1000" kern="1200" dirty="0" err="1" smtClean="0">
                <a:solidFill>
                  <a:schemeClr val="tx1"/>
                </a:solidFill>
                <a:effectLst/>
                <a:latin typeface="Arial" panose="020B0604020202020204" pitchFamily="34" charset="0"/>
                <a:ea typeface="+mn-ea"/>
                <a:cs typeface="Arial" panose="020B0604020202020204" pitchFamily="34" charset="0"/>
              </a:rPr>
              <a:t>Mae’r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unigolyn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iach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cyfan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ond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fe</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fyddai’n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gwerthfawrogi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ychydig</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sicrwydd</a:t>
            </a:r>
            <a:r>
              <a:rPr lang="en-GB" sz="1000" kern="1200" dirty="0" smtClean="0">
                <a:solidFill>
                  <a:schemeClr val="tx1"/>
                </a:solidFill>
                <a:effectLst/>
                <a:latin typeface="Arial" panose="020B0604020202020204" pitchFamily="34" charset="0"/>
                <a:ea typeface="+mn-ea"/>
                <a:cs typeface="Arial" panose="020B0604020202020204" pitchFamily="34" charset="0"/>
              </a:rPr>
              <a:t> bod </a:t>
            </a:r>
            <a:r>
              <a:rPr lang="en-GB" sz="1000" kern="1200" dirty="0" err="1" smtClean="0">
                <a:solidFill>
                  <a:schemeClr val="tx1"/>
                </a:solidFill>
                <a:effectLst/>
                <a:latin typeface="Arial" panose="020B0604020202020204" pitchFamily="34" charset="0"/>
                <a:ea typeface="+mn-ea"/>
                <a:cs typeface="Arial" panose="020B0604020202020204" pitchFamily="34" charset="0"/>
              </a:rPr>
              <a:t>rhywun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pe</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bai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argyfwng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ydynt</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awyddus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gynnwys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sefydliadau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allanol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gallai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aelodau’r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teulu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ddefnyddio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gwasanaeth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monitro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gweithgarwch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sicrhau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popeth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iawn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Gellir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sicrhau</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caiff</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rhybudd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anfon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ffon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symudol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aelod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teulu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bydd</a:t>
            </a:r>
            <a:r>
              <a:rPr lang="en-GB" sz="1000" kern="1200" dirty="0" smtClean="0">
                <a:solidFill>
                  <a:schemeClr val="tx1"/>
                </a:solidFill>
                <a:effectLst/>
                <a:latin typeface="Arial" panose="020B0604020202020204" pitchFamily="34" charset="0"/>
                <a:ea typeface="+mn-ea"/>
                <a:cs typeface="Arial" panose="020B0604020202020204" pitchFamily="34" charset="0"/>
              </a:rPr>
              <a:t> problem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codi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e.e</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yw</a:t>
            </a:r>
            <a:r>
              <a:rPr lang="en-GB" sz="1000" kern="1200" dirty="0" smtClean="0">
                <a:solidFill>
                  <a:schemeClr val="tx1"/>
                </a:solidFill>
                <a:effectLst/>
                <a:latin typeface="Arial" panose="020B0604020202020204" pitchFamily="34" charset="0"/>
                <a:ea typeface="+mn-ea"/>
                <a:cs typeface="Arial" panose="020B0604020202020204" pitchFamily="34" charset="0"/>
              </a:rPr>
              <a:t> mam </a:t>
            </a:r>
            <a:r>
              <a:rPr lang="en-GB" sz="1000" kern="1200" dirty="0" err="1" smtClean="0">
                <a:solidFill>
                  <a:schemeClr val="tx1"/>
                </a:solidFill>
                <a:effectLst/>
                <a:latin typeface="Arial" panose="020B0604020202020204" pitchFamily="34" charset="0"/>
                <a:ea typeface="+mn-ea"/>
                <a:cs typeface="Arial" panose="020B0604020202020204" pitchFamily="34" charset="0"/>
              </a:rPr>
              <a:t>wedi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mynd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gegin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gael</a:t>
            </a:r>
            <a:r>
              <a:rPr lang="en-GB" sz="1000" kern="1200" dirty="0" smtClean="0">
                <a:solidFill>
                  <a:schemeClr val="tx1"/>
                </a:solidFill>
                <a:effectLst/>
                <a:latin typeface="Arial" panose="020B0604020202020204" pitchFamily="34" charset="0"/>
                <a:ea typeface="+mn-ea"/>
                <a:cs typeface="Arial" panose="020B0604020202020204" pitchFamily="34" charset="0"/>
              </a:rPr>
              <a:t> paned </a:t>
            </a:r>
            <a:r>
              <a:rPr lang="en-GB" sz="1000" kern="1200" dirty="0" err="1" smtClean="0">
                <a:solidFill>
                  <a:schemeClr val="tx1"/>
                </a:solidFill>
                <a:effectLst/>
                <a:latin typeface="Arial" panose="020B0604020202020204" pitchFamily="34" charset="0"/>
                <a:ea typeface="+mn-ea"/>
                <a:cs typeface="Arial" panose="020B0604020202020204" pitchFamily="34" charset="0"/>
              </a:rPr>
              <a:t>cyn</a:t>
            </a:r>
            <a:r>
              <a:rPr lang="en-GB" sz="1000" kern="1200" dirty="0" smtClean="0">
                <a:solidFill>
                  <a:schemeClr val="tx1"/>
                </a:solidFill>
                <a:effectLst/>
                <a:latin typeface="Arial" panose="020B0604020202020204" pitchFamily="34" charset="0"/>
                <a:ea typeface="+mn-ea"/>
                <a:cs typeface="Arial" panose="020B0604020202020204" pitchFamily="34" charset="0"/>
              </a:rPr>
              <a:t> 10 a.m. </a:t>
            </a:r>
            <a:r>
              <a:rPr lang="en-GB" sz="1000" kern="1200" dirty="0" err="1" smtClean="0">
                <a:solidFill>
                  <a:schemeClr val="tx1"/>
                </a:solidFill>
                <a:effectLst/>
                <a:latin typeface="Arial" panose="020B0604020202020204" pitchFamily="34" charset="0"/>
                <a:ea typeface="+mn-ea"/>
                <a:cs typeface="Arial" panose="020B0604020202020204" pitchFamily="34" charset="0"/>
              </a:rPr>
              <a:t>fel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arferol</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pPr lvl="0"/>
            <a:r>
              <a:rPr lang="en-GB" sz="1000" b="1" kern="1200" dirty="0" err="1" smtClean="0">
                <a:solidFill>
                  <a:schemeClr val="tx1"/>
                </a:solidFill>
                <a:effectLst/>
                <a:latin typeface="Arial" panose="020B0604020202020204" pitchFamily="34" charset="0"/>
                <a:ea typeface="+mn-ea"/>
                <a:cs typeface="Arial" panose="020B0604020202020204" pitchFamily="34" charset="0"/>
              </a:rPr>
              <a:t>Achos</a:t>
            </a:r>
            <a:r>
              <a:rPr lang="en-GB" sz="1000" b="1" kern="1200" dirty="0" smtClean="0">
                <a:solidFill>
                  <a:schemeClr val="tx1"/>
                </a:solidFill>
                <a:effectLst/>
                <a:latin typeface="Arial" panose="020B0604020202020204" pitchFamily="34" charset="0"/>
                <a:ea typeface="+mn-ea"/>
                <a:cs typeface="Arial" panose="020B0604020202020204" pitchFamily="34" charset="0"/>
              </a:rPr>
              <a:t> 5</a:t>
            </a:r>
            <a:r>
              <a:rPr lang="en-GB" sz="1000" kern="1200" dirty="0" smtClean="0">
                <a:solidFill>
                  <a:schemeClr val="tx1"/>
                </a:solidFill>
                <a:effectLst/>
                <a:latin typeface="Arial" panose="020B0604020202020204" pitchFamily="34" charset="0"/>
                <a:ea typeface="+mn-ea"/>
                <a:cs typeface="Arial" panose="020B0604020202020204" pitchFamily="34" charset="0"/>
              </a:rPr>
              <a:t> - </a:t>
            </a:r>
            <a:r>
              <a:rPr lang="en-GB" sz="1000" kern="1200" dirty="0" err="1" smtClean="0">
                <a:solidFill>
                  <a:schemeClr val="tx1"/>
                </a:solidFill>
                <a:effectLst/>
                <a:latin typeface="Arial" panose="020B0604020202020204" pitchFamily="34" charset="0"/>
                <a:ea typeface="+mn-ea"/>
                <a:cs typeface="Arial" panose="020B0604020202020204" pitchFamily="34" charset="0"/>
              </a:rPr>
              <a:t>nid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yw’r</a:t>
            </a:r>
            <a:r>
              <a:rPr lang="en-GB" sz="1000" kern="1200" dirty="0" smtClean="0">
                <a:solidFill>
                  <a:schemeClr val="tx1"/>
                </a:solidFill>
                <a:effectLst/>
                <a:latin typeface="Arial" panose="020B0604020202020204" pitchFamily="34" charset="0"/>
                <a:ea typeface="+mn-ea"/>
                <a:cs typeface="Arial" panose="020B0604020202020204" pitchFamily="34" charset="0"/>
              </a:rPr>
              <a:t> person </a:t>
            </a:r>
            <a:r>
              <a:rPr lang="en-GB" sz="1000" kern="1200" dirty="0" err="1" smtClean="0">
                <a:solidFill>
                  <a:schemeClr val="tx1"/>
                </a:solidFill>
                <a:effectLst/>
                <a:latin typeface="Arial" panose="020B0604020202020204" pitchFamily="34" charset="0"/>
                <a:ea typeface="+mn-ea"/>
                <a:cs typeface="Arial" panose="020B0604020202020204" pitchFamily="34" charset="0"/>
              </a:rPr>
              <a:t>yma’n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gaeth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tŷ</a:t>
            </a:r>
            <a:r>
              <a:rPr lang="en-GB" sz="1000" kern="1200" dirty="0" smtClean="0">
                <a:solidFill>
                  <a:schemeClr val="tx1"/>
                </a:solidFill>
                <a:effectLst/>
                <a:latin typeface="Arial" panose="020B0604020202020204" pitchFamily="34" charset="0"/>
                <a:ea typeface="+mn-ea"/>
                <a:cs typeface="Arial" panose="020B0604020202020204" pitchFamily="34" charset="0"/>
              </a:rPr>
              <a:t> ac </a:t>
            </a:r>
            <a:r>
              <a:rPr lang="en-GB" sz="1000" kern="1200" dirty="0" err="1" smtClean="0">
                <a:solidFill>
                  <a:schemeClr val="tx1"/>
                </a:solidFill>
                <a:effectLst/>
                <a:latin typeface="Arial" panose="020B0604020202020204" pitchFamily="34" charset="0"/>
                <a:ea typeface="+mn-ea"/>
                <a:cs typeface="Arial" panose="020B0604020202020204" pitchFamily="34" charset="0"/>
              </a:rPr>
              <a:t>mae’n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gallu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mynd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allan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gwaith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siopa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fwynhau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Efallai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bod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oedolyn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ifanc</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gydag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anabledd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dysgu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wedi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cael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swydd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newydd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ddelfrydol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mae</a:t>
            </a:r>
            <a:r>
              <a:rPr lang="en-GB" sz="1000" kern="1200" dirty="0" smtClean="0">
                <a:solidFill>
                  <a:schemeClr val="tx1"/>
                </a:solidFill>
                <a:effectLst/>
                <a:latin typeface="Arial" panose="020B0604020202020204" pitchFamily="34" charset="0"/>
                <a:ea typeface="+mn-ea"/>
                <a:cs typeface="Arial" panose="020B0604020202020204" pitchFamily="34" charset="0"/>
              </a:rPr>
              <a:t> hi </a:t>
            </a:r>
            <a:r>
              <a:rPr lang="en-GB" sz="1000" kern="1200" dirty="0" err="1" smtClean="0">
                <a:solidFill>
                  <a:schemeClr val="tx1"/>
                </a:solidFill>
                <a:effectLst/>
                <a:latin typeface="Arial" panose="020B0604020202020204" pitchFamily="34" charset="0"/>
                <a:ea typeface="+mn-ea"/>
                <a:cs typeface="Arial" panose="020B0604020202020204" pitchFamily="34" charset="0"/>
              </a:rPr>
              <a:t>angen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cefnogaeth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iddi</a:t>
            </a:r>
            <a:r>
              <a:rPr lang="en-GB" sz="1000" kern="1200" dirty="0" smtClean="0">
                <a:solidFill>
                  <a:schemeClr val="tx1"/>
                </a:solidFill>
                <a:effectLst/>
                <a:latin typeface="Arial" panose="020B0604020202020204" pitchFamily="34" charset="0"/>
                <a:ea typeface="+mn-ea"/>
                <a:cs typeface="Arial" panose="020B0604020202020204" pitchFamily="34" charset="0"/>
              </a:rPr>
              <a:t> pan </a:t>
            </a:r>
            <a:r>
              <a:rPr lang="en-GB" sz="1000" kern="1200" dirty="0" err="1" smtClean="0">
                <a:solidFill>
                  <a:schemeClr val="tx1"/>
                </a:solidFill>
                <a:effectLst/>
                <a:latin typeface="Arial" panose="020B0604020202020204" pitchFamily="34" charset="0"/>
                <a:ea typeface="+mn-ea"/>
                <a:cs typeface="Arial" panose="020B0604020202020204" pitchFamily="34" charset="0"/>
              </a:rPr>
              <a:t>fo’i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angen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arni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i’w</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chefnogi</a:t>
            </a:r>
            <a:r>
              <a:rPr lang="en-GB" sz="1000" kern="1200" dirty="0" smtClean="0">
                <a:solidFill>
                  <a:schemeClr val="tx1"/>
                </a:solidFill>
                <a:effectLst/>
                <a:latin typeface="Arial" panose="020B0604020202020204" pitchFamily="34" charset="0"/>
                <a:ea typeface="+mn-ea"/>
                <a:cs typeface="Arial" panose="020B0604020202020204" pitchFamily="34" charset="0"/>
              </a:rPr>
              <a:t> pan </a:t>
            </a:r>
            <a:r>
              <a:rPr lang="en-GB" sz="1000" kern="1200" dirty="0" err="1" smtClean="0">
                <a:solidFill>
                  <a:schemeClr val="tx1"/>
                </a:solidFill>
                <a:effectLst/>
                <a:latin typeface="Arial" panose="020B0604020202020204" pitchFamily="34" charset="0"/>
                <a:ea typeface="+mn-ea"/>
                <a:cs typeface="Arial" panose="020B0604020202020204" pitchFamily="34" charset="0"/>
              </a:rPr>
              <a:t>mae</a:t>
            </a:r>
            <a:r>
              <a:rPr lang="en-GB" sz="1000" kern="1200" dirty="0" smtClean="0">
                <a:solidFill>
                  <a:schemeClr val="tx1"/>
                </a:solidFill>
                <a:effectLst/>
                <a:latin typeface="Arial" panose="020B0604020202020204" pitchFamily="34" charset="0"/>
                <a:ea typeface="+mn-ea"/>
                <a:cs typeface="Arial" panose="020B0604020202020204" pitchFamily="34" charset="0"/>
              </a:rPr>
              <a:t> hi </a:t>
            </a:r>
            <a:r>
              <a:rPr lang="en-GB" sz="1000" kern="1200" dirty="0" err="1" smtClean="0">
                <a:solidFill>
                  <a:schemeClr val="tx1"/>
                </a:solidFill>
                <a:effectLst/>
                <a:latin typeface="Arial" panose="020B0604020202020204" pitchFamily="34" charset="0"/>
                <a:ea typeface="+mn-ea"/>
                <a:cs typeface="Arial" panose="020B0604020202020204" pitchFamily="34" charset="0"/>
              </a:rPr>
              <a:t>adref</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allan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gymuned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Gellir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lawr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lwytho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apiau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arbennig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gyfer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ffon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clyfar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chynorthwyo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gynllunio’i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diwrnod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darganfod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ffordd</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gwmpas</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darparu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cymorth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oes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angen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p>
          <a:p>
            <a:r>
              <a:rPr lang="en-GB" sz="1000" kern="1200" dirty="0" smtClean="0">
                <a:solidFill>
                  <a:schemeClr val="tx1"/>
                </a:solidFill>
                <a:effectLst/>
                <a:latin typeface="Arial" panose="020B0604020202020204" pitchFamily="34" charset="0"/>
                <a:ea typeface="+mn-ea"/>
                <a:cs typeface="Arial" panose="020B0604020202020204" pitchFamily="34" charset="0"/>
              </a:rPr>
              <a:t> </a:t>
            </a:r>
          </a:p>
          <a:p>
            <a:r>
              <a:rPr lang="en-GB" sz="1000" b="1" kern="1200" dirty="0" err="1" smtClean="0">
                <a:solidFill>
                  <a:schemeClr val="tx1"/>
                </a:solidFill>
                <a:effectLst/>
                <a:latin typeface="Arial" panose="020B0604020202020204" pitchFamily="34" charset="0"/>
                <a:ea typeface="+mn-ea"/>
                <a:cs typeface="Arial" panose="020B0604020202020204" pitchFamily="34" charset="0"/>
              </a:rPr>
              <a:t>Gwybodaeth</a:t>
            </a:r>
            <a:r>
              <a:rPr lang="en-GB" sz="1000" b="1" kern="1200" dirty="0" smtClean="0">
                <a:solidFill>
                  <a:schemeClr val="tx1"/>
                </a:solidFill>
                <a:effectLst/>
                <a:latin typeface="Arial" panose="020B0604020202020204" pitchFamily="34" charset="0"/>
                <a:ea typeface="+mn-ea"/>
                <a:cs typeface="Arial" panose="020B0604020202020204" pitchFamily="34" charset="0"/>
              </a:rPr>
              <a:t> </a:t>
            </a:r>
            <a:r>
              <a:rPr lang="en-GB" sz="1000" b="1" kern="1200" dirty="0" err="1" smtClean="0">
                <a:solidFill>
                  <a:schemeClr val="tx1"/>
                </a:solidFill>
                <a:effectLst/>
                <a:latin typeface="Arial" panose="020B0604020202020204" pitchFamily="34" charset="0"/>
                <a:ea typeface="+mn-ea"/>
                <a:cs typeface="Arial" panose="020B0604020202020204" pitchFamily="34" charset="0"/>
              </a:rPr>
              <a:t>gefndir</a:t>
            </a:r>
            <a:r>
              <a:rPr lang="en-GB" sz="1000" b="1" kern="1200" dirty="0" smtClean="0">
                <a:solidFill>
                  <a:schemeClr val="tx1"/>
                </a:solidFill>
                <a:effectLst/>
                <a:latin typeface="Arial" panose="020B0604020202020204" pitchFamily="34" charset="0"/>
                <a:ea typeface="+mn-ea"/>
                <a:cs typeface="Arial" panose="020B0604020202020204" pitchFamily="34" charset="0"/>
              </a:rPr>
              <a:t> </a:t>
            </a:r>
            <a:r>
              <a:rPr lang="en-GB" sz="1000" b="1" kern="1200" dirty="0" err="1" smtClean="0">
                <a:solidFill>
                  <a:schemeClr val="tx1"/>
                </a:solidFill>
                <a:effectLst/>
                <a:latin typeface="Arial" panose="020B0604020202020204" pitchFamily="34" charset="0"/>
                <a:ea typeface="+mn-ea"/>
                <a:cs typeface="Arial" panose="020B0604020202020204" pitchFamily="34" charset="0"/>
              </a:rPr>
              <a:t>ychwanegol</a:t>
            </a:r>
            <a:r>
              <a:rPr lang="en-GB" sz="1000" b="1" kern="1200" dirty="0" smtClean="0">
                <a:solidFill>
                  <a:schemeClr val="tx1"/>
                </a:solidFill>
                <a:effectLst/>
                <a:latin typeface="Arial" panose="020B0604020202020204" pitchFamily="34" charset="0"/>
                <a:ea typeface="+mn-ea"/>
                <a:cs typeface="Arial" panose="020B0604020202020204" pitchFamily="34" charset="0"/>
              </a:rPr>
              <a:t>:</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r>
              <a:rPr lang="en-GB" sz="1000" b="1" kern="1200" dirty="0" smtClean="0">
                <a:solidFill>
                  <a:schemeClr val="tx1"/>
                </a:solidFill>
                <a:effectLst/>
                <a:latin typeface="Arial" panose="020B0604020202020204" pitchFamily="34" charset="0"/>
                <a:ea typeface="+mn-ea"/>
                <a:cs typeface="Arial" panose="020B0604020202020204" pitchFamily="34" charset="0"/>
              </a:rPr>
              <a:t> </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r>
              <a:rPr lang="en-GB" sz="1000" kern="1200" dirty="0" err="1" smtClean="0">
                <a:solidFill>
                  <a:schemeClr val="tx1"/>
                </a:solidFill>
                <a:effectLst/>
                <a:latin typeface="Arial" panose="020B0604020202020204" pitchFamily="34" charset="0"/>
                <a:ea typeface="+mn-ea"/>
                <a:cs typeface="Arial" panose="020B0604020202020204" pitchFamily="34" charset="0"/>
              </a:rPr>
              <a:t>Mae’n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amlwg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anawsterau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mae</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amryw</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unigolion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wynebu</a:t>
            </a:r>
            <a:r>
              <a:rPr lang="en-GB" sz="1000" kern="1200" dirty="0" smtClean="0">
                <a:solidFill>
                  <a:schemeClr val="tx1"/>
                </a:solidFill>
                <a:effectLst/>
                <a:latin typeface="Arial" panose="020B0604020202020204" pitchFamily="34" charset="0"/>
                <a:ea typeface="+mn-ea"/>
                <a:cs typeface="Arial" panose="020B0604020202020204" pitchFamily="34" charset="0"/>
              </a:rPr>
              <a:t> bod </a:t>
            </a:r>
            <a:r>
              <a:rPr lang="en-GB" sz="1000" kern="1200" dirty="0" err="1" smtClean="0">
                <a:solidFill>
                  <a:schemeClr val="tx1"/>
                </a:solidFill>
                <a:effectLst/>
                <a:latin typeface="Arial" panose="020B0604020202020204" pitchFamily="34" charset="0"/>
                <a:ea typeface="+mn-ea"/>
                <a:cs typeface="Arial" panose="020B0604020202020204" pitchFamily="34" charset="0"/>
              </a:rPr>
              <a:t>llawer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ohonynt</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gysylltiedig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â’r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perygl</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gael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damwain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fynd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sâl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neu’r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peryglon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ymwneud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ffordd</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fyw</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strategaethau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ymdopi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Ymhob</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achos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mae</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angen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rheoli’r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risg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unai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trwy</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leihau'r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tebygolrwydd</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ddigwyddiad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niweidiol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leihau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effaith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digwyddiad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fath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Ffordd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effeithiol</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sicrhau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gwell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canlyniad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yw</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trwy</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ddarganfod</a:t>
            </a:r>
            <a:r>
              <a:rPr lang="en-GB" sz="1000" kern="1200" dirty="0" smtClean="0">
                <a:solidFill>
                  <a:schemeClr val="tx1"/>
                </a:solidFill>
                <a:effectLst/>
                <a:latin typeface="Arial" panose="020B0604020202020204" pitchFamily="34" charset="0"/>
                <a:ea typeface="+mn-ea"/>
                <a:cs typeface="Arial" panose="020B0604020202020204" pitchFamily="34" charset="0"/>
              </a:rPr>
              <a:t> ac </a:t>
            </a:r>
            <a:r>
              <a:rPr lang="en-GB" sz="1000" kern="1200" dirty="0" err="1" smtClean="0">
                <a:solidFill>
                  <a:schemeClr val="tx1"/>
                </a:solidFill>
                <a:effectLst/>
                <a:latin typeface="Arial" panose="020B0604020202020204" pitchFamily="34" charset="0"/>
                <a:ea typeface="+mn-ea"/>
                <a:cs typeface="Arial" panose="020B0604020202020204" pitchFamily="34" charset="0"/>
              </a:rPr>
              <a:t>adnabod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digwyddiad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gynnar</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sicrhau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ymateb</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addas</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r>
              <a:rPr lang="en-GB" sz="1000" kern="1200" dirty="0" err="1" smtClean="0">
                <a:solidFill>
                  <a:schemeClr val="tx1"/>
                </a:solidFill>
                <a:effectLst/>
                <a:latin typeface="Arial" panose="020B0604020202020204" pitchFamily="34" charset="0"/>
                <a:ea typeface="+mn-ea"/>
                <a:cs typeface="Arial" panose="020B0604020202020204" pitchFamily="34" charset="0"/>
              </a:rPr>
              <a:t>Gallai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olygu</a:t>
            </a:r>
            <a:r>
              <a:rPr lang="en-GB" sz="1000" kern="1200" dirty="0" smtClean="0">
                <a:solidFill>
                  <a:schemeClr val="tx1"/>
                </a:solidFill>
                <a:effectLst/>
                <a:latin typeface="Arial" panose="020B0604020202020204" pitchFamily="34" charset="0"/>
                <a:ea typeface="+mn-ea"/>
                <a:cs typeface="Arial" panose="020B0604020202020204" pitchFamily="34" charset="0"/>
              </a:rPr>
              <a:t> system </a:t>
            </a:r>
            <a:r>
              <a:rPr lang="en-GB" sz="1000" kern="1200" dirty="0" err="1" smtClean="0">
                <a:solidFill>
                  <a:schemeClr val="tx1"/>
                </a:solidFill>
                <a:effectLst/>
                <a:latin typeface="Arial" panose="020B0604020202020204" pitchFamily="34" charset="0"/>
                <a:ea typeface="+mn-ea"/>
                <a:cs typeface="Arial" panose="020B0604020202020204" pitchFamily="34" charset="0"/>
              </a:rPr>
              <a:t>teleofal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gonfensiynol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seiliedig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linell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ffon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wedi’i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gosod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wrth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gyplysu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uned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larwm</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gwasgaredig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gyda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chanolfan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fonitro</a:t>
            </a:r>
            <a:r>
              <a:rPr lang="en-GB" sz="1000" kern="1200" dirty="0" smtClean="0">
                <a:solidFill>
                  <a:schemeClr val="tx1"/>
                </a:solidFill>
                <a:effectLst/>
                <a:latin typeface="Arial" panose="020B0604020202020204" pitchFamily="34" charset="0"/>
                <a:ea typeface="+mn-ea"/>
                <a:cs typeface="Arial" panose="020B0604020202020204" pitchFamily="34" charset="0"/>
              </a:rPr>
              <a:t> 24 </a:t>
            </a:r>
            <a:r>
              <a:rPr lang="en-GB" sz="1000" kern="1200" dirty="0" err="1" smtClean="0">
                <a:solidFill>
                  <a:schemeClr val="tx1"/>
                </a:solidFill>
                <a:effectLst/>
                <a:latin typeface="Arial" panose="020B0604020202020204" pitchFamily="34" charset="0"/>
                <a:ea typeface="+mn-ea"/>
                <a:cs typeface="Arial" panose="020B0604020202020204" pitchFamily="34" charset="0"/>
              </a:rPr>
              <a:t>awr</a:t>
            </a:r>
            <a:r>
              <a:rPr lang="en-GB" sz="1000" kern="1200" dirty="0" smtClean="0">
                <a:solidFill>
                  <a:schemeClr val="tx1"/>
                </a:solidFill>
                <a:effectLst/>
                <a:latin typeface="Arial" panose="020B0604020202020204" pitchFamily="34" charset="0"/>
                <a:ea typeface="+mn-ea"/>
                <a:cs typeface="Arial" panose="020B0604020202020204" pitchFamily="34" charset="0"/>
              </a:rPr>
              <a:t>. Mae </a:t>
            </a:r>
            <a:r>
              <a:rPr lang="en-GB" sz="1000" kern="1200" dirty="0" err="1" smtClean="0">
                <a:solidFill>
                  <a:schemeClr val="tx1"/>
                </a:solidFill>
                <a:effectLst/>
                <a:latin typeface="Arial" panose="020B0604020202020204" pitchFamily="34" charset="0"/>
                <a:ea typeface="+mn-ea"/>
                <a:cs typeface="Arial" panose="020B0604020202020204" pitchFamily="34" charset="0"/>
              </a:rPr>
              <a:t>hyn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cyfateb</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Achos</a:t>
            </a:r>
            <a:r>
              <a:rPr lang="en-GB" sz="1000" kern="1200" dirty="0" smtClean="0">
                <a:solidFill>
                  <a:schemeClr val="tx1"/>
                </a:solidFill>
                <a:effectLst/>
                <a:latin typeface="Arial" panose="020B0604020202020204" pitchFamily="34" charset="0"/>
                <a:ea typeface="+mn-ea"/>
                <a:cs typeface="Arial" panose="020B0604020202020204" pitchFamily="34" charset="0"/>
              </a:rPr>
              <a:t> 1 ac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addas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gyfer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unigolyn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byw</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ben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hun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ond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ddim</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mynd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allan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aml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heb</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gwmni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Dyma’r</a:t>
            </a:r>
            <a:r>
              <a:rPr lang="en-GB" sz="1000" kern="1200" dirty="0" smtClean="0">
                <a:solidFill>
                  <a:schemeClr val="tx1"/>
                </a:solidFill>
                <a:effectLst/>
                <a:latin typeface="Arial" panose="020B0604020202020204" pitchFamily="34" charset="0"/>
                <a:ea typeface="+mn-ea"/>
                <a:cs typeface="Arial" panose="020B0604020202020204" pitchFamily="34" charset="0"/>
              </a:rPr>
              <a:t> system </a:t>
            </a:r>
            <a:r>
              <a:rPr lang="en-GB" sz="1000" kern="1200" dirty="0" err="1" smtClean="0">
                <a:solidFill>
                  <a:schemeClr val="tx1"/>
                </a:solidFill>
                <a:effectLst/>
                <a:latin typeface="Arial" panose="020B0604020202020204" pitchFamily="34" charset="0"/>
                <a:ea typeface="+mn-ea"/>
                <a:cs typeface="Arial" panose="020B0604020202020204" pitchFamily="34" charset="0"/>
              </a:rPr>
              <a:t>larwm</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cymdeithasol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wedi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darparu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cymorth</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thawelwch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meddwl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lawer</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bobl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hŷn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teuluoedd</a:t>
            </a:r>
            <a:r>
              <a:rPr lang="en-GB" sz="1000" kern="1200" dirty="0" smtClean="0">
                <a:solidFill>
                  <a:schemeClr val="tx1"/>
                </a:solidFill>
                <a:effectLst/>
                <a:latin typeface="Arial" panose="020B0604020202020204" pitchFamily="34" charset="0"/>
                <a:ea typeface="+mn-ea"/>
                <a:cs typeface="Arial" panose="020B0604020202020204" pitchFamily="34" charset="0"/>
              </a:rPr>
              <a:t> am </a:t>
            </a:r>
            <a:r>
              <a:rPr lang="en-GB" sz="1000" kern="1200" dirty="0" err="1" smtClean="0">
                <a:solidFill>
                  <a:schemeClr val="tx1"/>
                </a:solidFill>
                <a:effectLst/>
                <a:latin typeface="Arial" panose="020B0604020202020204" pitchFamily="34" charset="0"/>
                <a:ea typeface="+mn-ea"/>
                <a:cs typeface="Arial" panose="020B0604020202020204" pitchFamily="34" charset="0"/>
              </a:rPr>
              <a:t>dros</a:t>
            </a:r>
            <a:r>
              <a:rPr lang="en-GB" sz="1000" kern="1200" dirty="0" smtClean="0">
                <a:solidFill>
                  <a:schemeClr val="tx1"/>
                </a:solidFill>
                <a:effectLst/>
                <a:latin typeface="Arial" panose="020B0604020202020204" pitchFamily="34" charset="0"/>
                <a:ea typeface="+mn-ea"/>
                <a:cs typeface="Arial" panose="020B0604020202020204" pitchFamily="34" charset="0"/>
              </a:rPr>
              <a:t> 30 o </a:t>
            </a:r>
            <a:r>
              <a:rPr lang="en-GB" sz="1000" kern="1200" dirty="0" err="1" smtClean="0">
                <a:solidFill>
                  <a:schemeClr val="tx1"/>
                </a:solidFill>
                <a:effectLst/>
                <a:latin typeface="Arial" panose="020B0604020202020204" pitchFamily="34" charset="0"/>
                <a:ea typeface="+mn-ea"/>
                <a:cs typeface="Arial" panose="020B0604020202020204" pitchFamily="34" charset="0"/>
              </a:rPr>
              <a:t>flynyddoedd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systemau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wedi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esblygu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wasanaethau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teleofal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wrth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ychwanegu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synwyryddion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clyfar</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mabwysiadu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protocolau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ymateb</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unigol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Maent</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parhau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ddarparu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cefnogaeth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bwysig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unigolion</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thawelwch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meddwl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deuluoedd</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r>
              <a:rPr lang="en-GB" sz="1000" kern="1200" dirty="0" smtClean="0">
                <a:solidFill>
                  <a:schemeClr val="tx1"/>
                </a:solidFill>
                <a:effectLst/>
                <a:latin typeface="Arial" panose="020B0604020202020204" pitchFamily="34" charset="0"/>
                <a:ea typeface="+mn-ea"/>
                <a:cs typeface="Arial" panose="020B0604020202020204" pitchFamily="34" charset="0"/>
              </a:rPr>
              <a:t> </a:t>
            </a:r>
          </a:p>
          <a:p>
            <a:r>
              <a:rPr lang="en-GB" sz="1000" kern="1200" dirty="0" err="1" smtClean="0">
                <a:solidFill>
                  <a:schemeClr val="tx1"/>
                </a:solidFill>
                <a:effectLst/>
                <a:latin typeface="Arial" panose="020B0604020202020204" pitchFamily="34" charset="0"/>
                <a:ea typeface="+mn-ea"/>
                <a:cs typeface="Arial" panose="020B0604020202020204" pitchFamily="34" charset="0"/>
              </a:rPr>
              <a:t>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hynny</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mae</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natur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analog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golygu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ydynt</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gwbl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addas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gyfer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datblygiadau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mewn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technoleg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gwybodaeth</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symudol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ogystal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teimlai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rhai</a:t>
            </a:r>
            <a:r>
              <a:rPr lang="en-GB" sz="1000" kern="1200" dirty="0" smtClean="0">
                <a:solidFill>
                  <a:schemeClr val="tx1"/>
                </a:solidFill>
                <a:effectLst/>
                <a:latin typeface="Arial" panose="020B0604020202020204" pitchFamily="34" charset="0"/>
                <a:ea typeface="+mn-ea"/>
                <a:cs typeface="Arial" panose="020B0604020202020204" pitchFamily="34" charset="0"/>
              </a:rPr>
              <a:t> bod y </a:t>
            </a:r>
            <a:r>
              <a:rPr lang="en-GB" sz="1000" kern="1200" dirty="0" err="1" smtClean="0">
                <a:solidFill>
                  <a:schemeClr val="tx1"/>
                </a:solidFill>
                <a:effectLst/>
                <a:latin typeface="Arial" panose="020B0604020202020204" pitchFamily="34" charset="0"/>
                <a:ea typeface="+mn-ea"/>
                <a:cs typeface="Arial" panose="020B0604020202020204" pitchFamily="34" charset="0"/>
              </a:rPr>
              <a:t>cyswllt</a:t>
            </a:r>
            <a:r>
              <a:rPr lang="en-GB" sz="1000" kern="1200" dirty="0" smtClean="0">
                <a:solidFill>
                  <a:schemeClr val="tx1"/>
                </a:solidFill>
                <a:effectLst/>
                <a:latin typeface="Arial" panose="020B0604020202020204" pitchFamily="34" charset="0"/>
                <a:ea typeface="+mn-ea"/>
                <a:cs typeface="Arial" panose="020B0604020202020204" pitchFamily="34" charset="0"/>
              </a:rPr>
              <a:t> â </a:t>
            </a:r>
            <a:r>
              <a:rPr lang="en-GB" sz="1000" kern="1200" dirty="0" err="1" smtClean="0">
                <a:solidFill>
                  <a:schemeClr val="tx1"/>
                </a:solidFill>
                <a:effectLst/>
                <a:latin typeface="Arial" panose="020B0604020202020204" pitchFamily="34" charset="0"/>
                <a:ea typeface="+mn-ea"/>
                <a:cs typeface="Arial" panose="020B0604020202020204" pitchFamily="34" charset="0"/>
              </a:rPr>
              <a:t>chanolfan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fonitro</a:t>
            </a:r>
            <a:r>
              <a:rPr lang="en-GB" sz="1000" kern="1200" dirty="0" smtClean="0">
                <a:solidFill>
                  <a:schemeClr val="tx1"/>
                </a:solidFill>
                <a:effectLst/>
                <a:latin typeface="Arial" panose="020B0604020202020204" pitchFamily="34" charset="0"/>
                <a:ea typeface="+mn-ea"/>
                <a:cs typeface="Arial" panose="020B0604020202020204" pitchFamily="34" charset="0"/>
              </a:rPr>
              <a:t> 24 </a:t>
            </a:r>
            <a:r>
              <a:rPr lang="en-GB" sz="1000" kern="1200" dirty="0" err="1" smtClean="0">
                <a:solidFill>
                  <a:schemeClr val="tx1"/>
                </a:solidFill>
                <a:effectLst/>
                <a:latin typeface="Arial" panose="020B0604020202020204" pitchFamily="34" charset="0"/>
                <a:ea typeface="+mn-ea"/>
                <a:cs typeface="Arial" panose="020B0604020202020204" pitchFamily="34" charset="0"/>
              </a:rPr>
              <a:t>awr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ymyrraeth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ddiangen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enwedig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yw</a:t>
            </a:r>
            <a:r>
              <a:rPr lang="en-GB" sz="1000" kern="1200" dirty="0" smtClean="0">
                <a:solidFill>
                  <a:schemeClr val="tx1"/>
                </a:solidFill>
                <a:effectLst/>
                <a:latin typeface="Arial" panose="020B0604020202020204" pitchFamily="34" charset="0"/>
                <a:ea typeface="+mn-ea"/>
                <a:cs typeface="Arial" panose="020B0604020202020204" pitchFamily="34" charset="0"/>
              </a:rPr>
              <a:t> person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byw</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gyda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gofalwr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teuluol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wnaiff</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ymateb</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unrhyw</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argyfwng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gaiff</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amlygu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synhwyrydd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tŷ</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mae</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rôl</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ganolfan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fonitro’n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newid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Dyma’r</a:t>
            </a:r>
            <a:r>
              <a:rPr lang="en-GB" sz="1000" kern="1200" dirty="0" smtClean="0">
                <a:solidFill>
                  <a:schemeClr val="tx1"/>
                </a:solidFill>
                <a:effectLst/>
                <a:latin typeface="Arial" panose="020B0604020202020204" pitchFamily="34" charset="0"/>
                <a:ea typeface="+mn-ea"/>
                <a:cs typeface="Arial" panose="020B0604020202020204" pitchFamily="34" charset="0"/>
              </a:rPr>
              <a:t> ail </a:t>
            </a:r>
            <a:r>
              <a:rPr lang="en-GB" sz="1000" kern="1200" dirty="0" err="1" smtClean="0">
                <a:solidFill>
                  <a:schemeClr val="tx1"/>
                </a:solidFill>
                <a:effectLst/>
                <a:latin typeface="Arial" panose="020B0604020202020204" pitchFamily="34" charset="0"/>
                <a:ea typeface="+mn-ea"/>
                <a:cs typeface="Arial" panose="020B0604020202020204" pitchFamily="34" charset="0"/>
              </a:rPr>
              <a:t>achos</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ddisgrifir</a:t>
            </a:r>
            <a:r>
              <a:rPr lang="en-GB" sz="1000" kern="1200" dirty="0" smtClean="0">
                <a:solidFill>
                  <a:schemeClr val="tx1"/>
                </a:solidFill>
                <a:effectLst/>
                <a:latin typeface="Arial" panose="020B0604020202020204" pitchFamily="34" charset="0"/>
                <a:ea typeface="+mn-ea"/>
                <a:cs typeface="Arial" panose="020B0604020202020204" pitchFamily="34" charset="0"/>
              </a:rPr>
              <a:t> ac </a:t>
            </a:r>
            <a:r>
              <a:rPr lang="en-GB" sz="1000" kern="1200" dirty="0" err="1" smtClean="0">
                <a:solidFill>
                  <a:schemeClr val="tx1"/>
                </a:solidFill>
                <a:effectLst/>
                <a:latin typeface="Arial" panose="020B0604020202020204" pitchFamily="34" charset="0"/>
                <a:ea typeface="+mn-ea"/>
                <a:cs typeface="Arial" panose="020B0604020202020204" pitchFamily="34" charset="0"/>
              </a:rPr>
              <a:t>fe’i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gelwir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“plesiocare” </a:t>
            </a:r>
            <a:r>
              <a:rPr lang="en-GB" sz="1000" kern="1200" dirty="0" err="1" smtClean="0">
                <a:solidFill>
                  <a:schemeClr val="tx1"/>
                </a:solidFill>
                <a:effectLst/>
                <a:latin typeface="Arial" panose="020B0604020202020204" pitchFamily="34" charset="0"/>
                <a:ea typeface="+mn-ea"/>
                <a:cs typeface="Arial" panose="020B0604020202020204" pitchFamily="34" charset="0"/>
              </a:rPr>
              <a:t>neu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ofal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agos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hytrach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teleofal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oherwydd</a:t>
            </a:r>
            <a:r>
              <a:rPr lang="en-GB" sz="1000" kern="1200" dirty="0" smtClean="0">
                <a:solidFill>
                  <a:schemeClr val="tx1"/>
                </a:solidFill>
                <a:effectLst/>
                <a:latin typeface="Arial" panose="020B0604020202020204" pitchFamily="34" charset="0"/>
                <a:ea typeface="+mn-ea"/>
                <a:cs typeface="Arial" panose="020B0604020202020204" pitchFamily="34" charset="0"/>
              </a:rPr>
              <a:t> bod y </a:t>
            </a:r>
            <a:r>
              <a:rPr lang="en-GB" sz="1000" kern="1200" dirty="0" err="1" smtClean="0">
                <a:solidFill>
                  <a:schemeClr val="tx1"/>
                </a:solidFill>
                <a:effectLst/>
                <a:latin typeface="Arial" panose="020B0604020202020204" pitchFamily="34" charset="0"/>
                <a:ea typeface="+mn-ea"/>
                <a:cs typeface="Arial" panose="020B0604020202020204" pitchFamily="34" charset="0"/>
              </a:rPr>
              <a:t>gofal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gefnogaeth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cael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ddarparu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rywun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agos</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r>
              <a:rPr lang="en-GB" sz="1000" kern="1200" dirty="0" smtClean="0">
                <a:solidFill>
                  <a:schemeClr val="tx1"/>
                </a:solidFill>
                <a:effectLst/>
                <a:latin typeface="Arial" panose="020B0604020202020204" pitchFamily="34" charset="0"/>
                <a:ea typeface="+mn-ea"/>
                <a:cs typeface="Arial" panose="020B0604020202020204" pitchFamily="34" charset="0"/>
              </a:rPr>
              <a:t> </a:t>
            </a:r>
          </a:p>
          <a:p>
            <a:r>
              <a:rPr lang="en-GB" sz="1000" kern="1200" dirty="0" smtClean="0">
                <a:solidFill>
                  <a:schemeClr val="tx1"/>
                </a:solidFill>
                <a:effectLst/>
                <a:latin typeface="Arial" panose="020B0604020202020204" pitchFamily="34" charset="0"/>
                <a:ea typeface="+mn-ea"/>
                <a:cs typeface="Arial" panose="020B0604020202020204" pitchFamily="34" charset="0"/>
              </a:rPr>
              <a:t>Gall y </a:t>
            </a:r>
            <a:r>
              <a:rPr lang="en-GB" sz="1000" kern="1200" dirty="0" err="1" smtClean="0">
                <a:solidFill>
                  <a:schemeClr val="tx1"/>
                </a:solidFill>
                <a:effectLst/>
                <a:latin typeface="Arial" panose="020B0604020202020204" pitchFamily="34" charset="0"/>
                <a:ea typeface="+mn-ea"/>
                <a:cs typeface="Arial" panose="020B0604020202020204" pitchFamily="34" charset="0"/>
              </a:rPr>
              <a:t>synwyryddion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perthnasol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debyg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rhai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sefyllfa</a:t>
            </a:r>
            <a:r>
              <a:rPr lang="en-GB" sz="1000" kern="1200" dirty="0" smtClean="0">
                <a:solidFill>
                  <a:schemeClr val="tx1"/>
                </a:solidFill>
                <a:effectLst/>
                <a:latin typeface="Arial" panose="020B0604020202020204" pitchFamily="34" charset="0"/>
                <a:ea typeface="+mn-ea"/>
                <a:cs typeface="Arial" panose="020B0604020202020204" pitchFamily="34" charset="0"/>
              </a:rPr>
              <a:t> un, </a:t>
            </a:r>
            <a:r>
              <a:rPr lang="en-GB" sz="1000" kern="1200" dirty="0" err="1" smtClean="0">
                <a:solidFill>
                  <a:schemeClr val="tx1"/>
                </a:solidFill>
                <a:effectLst/>
                <a:latin typeface="Arial" panose="020B0604020202020204" pitchFamily="34" charset="0"/>
                <a:ea typeface="+mn-ea"/>
                <a:cs typeface="Arial" panose="020B0604020202020204" pitchFamily="34" charset="0"/>
              </a:rPr>
              <a:t>ond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oes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angen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cysylltu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gydag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uned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larwm</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gwasgaredig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ond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hytrach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system </a:t>
            </a:r>
            <a:r>
              <a:rPr lang="en-GB" sz="1000" kern="1200" dirty="0" err="1" smtClean="0">
                <a:solidFill>
                  <a:schemeClr val="tx1"/>
                </a:solidFill>
                <a:effectLst/>
                <a:latin typeface="Arial" panose="020B0604020202020204" pitchFamily="34" charset="0"/>
                <a:ea typeface="+mn-ea"/>
                <a:cs typeface="Arial" panose="020B0604020202020204" pitchFamily="34" charset="0"/>
              </a:rPr>
              <a:t>larwm</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lleol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peiriant</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galw</a:t>
            </a:r>
            <a:r>
              <a:rPr lang="en-GB" sz="1000" kern="1200" dirty="0" smtClean="0">
                <a:solidFill>
                  <a:schemeClr val="tx1"/>
                </a:solidFill>
                <a:effectLst/>
                <a:latin typeface="Arial" panose="020B0604020202020204" pitchFamily="34" charset="0"/>
                <a:ea typeface="+mn-ea"/>
                <a:cs typeface="Arial" panose="020B0604020202020204" pitchFamily="34" charset="0"/>
              </a:rPr>
              <a:t>. Mae </a:t>
            </a:r>
            <a:r>
              <a:rPr lang="en-GB" sz="1000" kern="1200" dirty="0" err="1" smtClean="0">
                <a:solidFill>
                  <a:schemeClr val="tx1"/>
                </a:solidFill>
                <a:effectLst/>
                <a:latin typeface="Arial" panose="020B0604020202020204" pitchFamily="34" charset="0"/>
                <a:ea typeface="+mn-ea"/>
                <a:cs typeface="Arial" panose="020B0604020202020204" pitchFamily="34" charset="0"/>
              </a:rPr>
              <a:t>hyn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dueddol</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fod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llai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costus</a:t>
            </a:r>
            <a:r>
              <a:rPr lang="en-GB" sz="1000" kern="1200" dirty="0" smtClean="0">
                <a:solidFill>
                  <a:schemeClr val="tx1"/>
                </a:solidFill>
                <a:effectLst/>
                <a:latin typeface="Arial" panose="020B0604020202020204" pitchFamily="34" charset="0"/>
                <a:ea typeface="+mn-ea"/>
                <a:cs typeface="Arial" panose="020B0604020202020204" pitchFamily="34" charset="0"/>
              </a:rPr>
              <a:t> o ran cost offer </a:t>
            </a:r>
            <a:r>
              <a:rPr lang="en-GB" sz="1000" kern="1200" dirty="0" err="1" smtClean="0">
                <a:solidFill>
                  <a:schemeClr val="tx1"/>
                </a:solidFill>
                <a:effectLst/>
                <a:latin typeface="Arial" panose="020B0604020202020204" pitchFamily="34" charset="0"/>
                <a:ea typeface="+mn-ea"/>
                <a:cs typeface="Arial" panose="020B0604020202020204" pitchFamily="34" charset="0"/>
              </a:rPr>
              <a:t>dechreuol</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chostau</a:t>
            </a:r>
            <a:r>
              <a:rPr lang="en-GB" sz="1000" kern="1200" dirty="0" smtClean="0">
                <a:solidFill>
                  <a:schemeClr val="tx1"/>
                </a:solidFill>
                <a:effectLst/>
                <a:latin typeface="Arial" panose="020B0604020202020204" pitchFamily="34" charset="0"/>
                <a:ea typeface="+mn-ea"/>
                <a:cs typeface="Arial" panose="020B0604020202020204" pitchFamily="34" charset="0"/>
              </a:rPr>
              <a:t> monitor.  </a:t>
            </a:r>
            <a:r>
              <a:rPr lang="en-GB" sz="1000" kern="1200" dirty="0" err="1" smtClean="0">
                <a:solidFill>
                  <a:schemeClr val="tx1"/>
                </a:solidFill>
                <a:effectLst/>
                <a:latin typeface="Arial" panose="020B0604020202020204" pitchFamily="34" charset="0"/>
                <a:ea typeface="+mn-ea"/>
                <a:cs typeface="Arial" panose="020B0604020202020204" pitchFamily="34" charset="0"/>
              </a:rPr>
              <a:t>Ond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diffyg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gwybodaeth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hanesyddol</a:t>
            </a:r>
            <a:r>
              <a:rPr lang="en-GB" sz="1000" kern="1200" dirty="0" smtClean="0">
                <a:solidFill>
                  <a:schemeClr val="tx1"/>
                </a:solidFill>
                <a:effectLst/>
                <a:latin typeface="Arial" panose="020B0604020202020204" pitchFamily="34" charset="0"/>
                <a:ea typeface="+mn-ea"/>
                <a:cs typeface="Arial" panose="020B0604020202020204" pitchFamily="34" charset="0"/>
              </a:rPr>
              <a:t> am </a:t>
            </a:r>
            <a:r>
              <a:rPr lang="en-GB" sz="1000" kern="1200" dirty="0" err="1" smtClean="0">
                <a:solidFill>
                  <a:schemeClr val="tx1"/>
                </a:solidFill>
                <a:effectLst/>
                <a:latin typeface="Arial" panose="020B0604020202020204" pitchFamily="34" charset="0"/>
                <a:ea typeface="+mn-ea"/>
                <a:cs typeface="Arial" panose="020B0604020202020204" pitchFamily="34" charset="0"/>
              </a:rPr>
              <a:t>natur</a:t>
            </a:r>
            <a:r>
              <a:rPr lang="en-GB" sz="1000" kern="1200" dirty="0" smtClean="0">
                <a:solidFill>
                  <a:schemeClr val="tx1"/>
                </a:solidFill>
                <a:effectLst/>
                <a:latin typeface="Arial" panose="020B0604020202020204" pitchFamily="34" charset="0"/>
                <a:ea typeface="+mn-ea"/>
                <a:cs typeface="Arial" panose="020B0604020202020204" pitchFamily="34" charset="0"/>
              </a:rPr>
              <a:t> ac </a:t>
            </a:r>
            <a:r>
              <a:rPr lang="en-GB" sz="1000" kern="1200" dirty="0" err="1" smtClean="0">
                <a:solidFill>
                  <a:schemeClr val="tx1"/>
                </a:solidFill>
                <a:effectLst/>
                <a:latin typeface="Arial" panose="020B0604020202020204" pitchFamily="34" charset="0"/>
                <a:ea typeface="+mn-ea"/>
                <a:cs typeface="Arial" panose="020B0604020202020204" pitchFamily="34" charset="0"/>
              </a:rPr>
              <a:t>amlder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larymau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cyfyngu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wybodaeth</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allai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gynnig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gwell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dealltwriaeth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mwyn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atal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problemau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pellach</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r>
              <a:rPr lang="en-GB" sz="1000" kern="1200" dirty="0" smtClean="0">
                <a:solidFill>
                  <a:schemeClr val="tx1"/>
                </a:solidFill>
                <a:effectLst/>
                <a:latin typeface="Arial" panose="020B0604020202020204" pitchFamily="34" charset="0"/>
                <a:ea typeface="+mn-ea"/>
                <a:cs typeface="Arial" panose="020B0604020202020204" pitchFamily="34" charset="0"/>
              </a:rPr>
              <a:t> </a:t>
            </a:r>
          </a:p>
          <a:p>
            <a:r>
              <a:rPr lang="en-GB" sz="1000" kern="1200" dirty="0" smtClean="0">
                <a:solidFill>
                  <a:schemeClr val="tx1"/>
                </a:solidFill>
                <a:effectLst/>
                <a:latin typeface="Arial" panose="020B0604020202020204" pitchFamily="34" charset="0"/>
                <a:ea typeface="+mn-ea"/>
                <a:cs typeface="Arial" panose="020B0604020202020204" pitchFamily="34" charset="0"/>
              </a:rPr>
              <a:t> </a:t>
            </a:r>
          </a:p>
          <a:p>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yr</a:t>
            </a:r>
            <a:r>
              <a:rPr lang="en-GB" sz="1000" kern="1200" dirty="0" smtClean="0">
                <a:solidFill>
                  <a:schemeClr val="tx1"/>
                </a:solidFill>
                <a:effectLst/>
                <a:latin typeface="Arial" panose="020B0604020202020204" pitchFamily="34" charset="0"/>
                <a:ea typeface="+mn-ea"/>
                <a:cs typeface="Arial" panose="020B0604020202020204" pitchFamily="34" charset="0"/>
              </a:rPr>
              <a:t> un </a:t>
            </a:r>
            <a:r>
              <a:rPr lang="en-GB" sz="1000" kern="1200" dirty="0" err="1" smtClean="0">
                <a:solidFill>
                  <a:schemeClr val="tx1"/>
                </a:solidFill>
                <a:effectLst/>
                <a:latin typeface="Arial" panose="020B0604020202020204" pitchFamily="34" charset="0"/>
                <a:ea typeface="+mn-ea"/>
                <a:cs typeface="Arial" panose="020B0604020202020204" pitchFamily="34" charset="0"/>
              </a:rPr>
              <a:t>ffordd</a:t>
            </a:r>
            <a:r>
              <a:rPr lang="en-GB" sz="1000" kern="1200" dirty="0" smtClean="0">
                <a:solidFill>
                  <a:schemeClr val="tx1"/>
                </a:solidFill>
                <a:effectLst/>
                <a:latin typeface="Arial" panose="020B0604020202020204" pitchFamily="34" charset="0"/>
                <a:ea typeface="+mn-ea"/>
                <a:cs typeface="Arial" panose="020B0604020202020204" pitchFamily="34" charset="0"/>
              </a:rPr>
              <a:t>, pan </a:t>
            </a:r>
            <a:r>
              <a:rPr lang="en-GB" sz="1000" kern="1200" dirty="0" err="1" smtClean="0">
                <a:solidFill>
                  <a:schemeClr val="tx1"/>
                </a:solidFill>
                <a:effectLst/>
                <a:latin typeface="Arial" panose="020B0604020202020204" pitchFamily="34" charset="0"/>
                <a:ea typeface="+mn-ea"/>
                <a:cs typeface="Arial" panose="020B0604020202020204" pitchFamily="34" charset="0"/>
              </a:rPr>
              <a:t>fo’r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gofalwr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teulu’n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mynd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gwaith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siopa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adael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rhiant</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hŷn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adref</a:t>
            </a:r>
            <a:r>
              <a:rPr lang="en-GB" sz="1000" kern="1200" dirty="0" smtClean="0">
                <a:solidFill>
                  <a:schemeClr val="tx1"/>
                </a:solidFill>
                <a:effectLst/>
                <a:latin typeface="Arial" panose="020B0604020202020204" pitchFamily="34" charset="0"/>
                <a:ea typeface="+mn-ea"/>
                <a:cs typeface="Arial" panose="020B0604020202020204" pitchFamily="34" charset="0"/>
              </a:rPr>
              <a:t> gallant </a:t>
            </a:r>
            <a:r>
              <a:rPr lang="en-GB" sz="1000" kern="1200" dirty="0" err="1" smtClean="0">
                <a:solidFill>
                  <a:schemeClr val="tx1"/>
                </a:solidFill>
                <a:effectLst/>
                <a:latin typeface="Arial" panose="020B0604020202020204" pitchFamily="34" charset="0"/>
                <a:ea typeface="+mn-ea"/>
                <a:cs typeface="Arial" panose="020B0604020202020204" pitchFamily="34" charset="0"/>
              </a:rPr>
              <a:t>gael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hysbysu’n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uniongyrchol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wrth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raglennu’r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uned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larwm</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gwasgaredig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i’w</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galw</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nhw</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anfon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neges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destun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hytrach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defnyddio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canolfan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fonitro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Dyma’r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drydedd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sefyllfa</a:t>
            </a:r>
            <a:r>
              <a:rPr lang="en-GB" sz="1000" kern="1200" dirty="0" smtClean="0">
                <a:solidFill>
                  <a:schemeClr val="tx1"/>
                </a:solidFill>
                <a:effectLst/>
                <a:latin typeface="Arial" panose="020B0604020202020204" pitchFamily="34" charset="0"/>
                <a:ea typeface="+mn-ea"/>
                <a:cs typeface="Arial" panose="020B0604020202020204" pitchFamily="34" charset="0"/>
              </a:rPr>
              <a:t> ac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gyffredinol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fe</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ddefnyddir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yr</a:t>
            </a:r>
            <a:r>
              <a:rPr lang="en-GB" sz="1000" kern="1200" dirty="0" smtClean="0">
                <a:solidFill>
                  <a:schemeClr val="tx1"/>
                </a:solidFill>
                <a:effectLst/>
                <a:latin typeface="Arial" panose="020B0604020202020204" pitchFamily="34" charset="0"/>
                <a:ea typeface="+mn-ea"/>
                <a:cs typeface="Arial" panose="020B0604020202020204" pitchFamily="34" charset="0"/>
              </a:rPr>
              <a:t> un math o offer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cartref</a:t>
            </a:r>
            <a:r>
              <a:rPr lang="en-GB" sz="1000" kern="1200" dirty="0" smtClean="0">
                <a:solidFill>
                  <a:schemeClr val="tx1"/>
                </a:solidFill>
                <a:effectLst/>
                <a:latin typeface="Arial" panose="020B0604020202020204" pitchFamily="34" charset="0"/>
                <a:ea typeface="+mn-ea"/>
                <a:cs typeface="Arial" panose="020B0604020202020204" pitchFamily="34" charset="0"/>
              </a:rPr>
              <a:t> ag a </a:t>
            </a:r>
            <a:r>
              <a:rPr lang="en-GB" sz="1000" kern="1200" dirty="0" err="1" smtClean="0">
                <a:solidFill>
                  <a:schemeClr val="tx1"/>
                </a:solidFill>
                <a:effectLst/>
                <a:latin typeface="Arial" panose="020B0604020202020204" pitchFamily="34" charset="0"/>
                <a:ea typeface="+mn-ea"/>
                <a:cs typeface="Arial" panose="020B0604020202020204" pitchFamily="34" charset="0"/>
              </a:rPr>
              <a:t>ddisgrifir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sefyllfa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gyntaf</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r>
              <a:rPr lang="en-GB" sz="1000" kern="1200" dirty="0" smtClean="0">
                <a:solidFill>
                  <a:schemeClr val="tx1"/>
                </a:solidFill>
                <a:effectLst/>
                <a:latin typeface="Arial" panose="020B0604020202020204" pitchFamily="34" charset="0"/>
                <a:ea typeface="+mn-ea"/>
                <a:cs typeface="Arial" panose="020B0604020202020204" pitchFamily="34" charset="0"/>
              </a:rPr>
              <a:t> </a:t>
            </a:r>
          </a:p>
          <a:p>
            <a:r>
              <a:rPr lang="en-GB" sz="1000" kern="1200" dirty="0" smtClean="0">
                <a:solidFill>
                  <a:schemeClr val="tx1"/>
                </a:solidFill>
                <a:effectLst/>
                <a:latin typeface="Arial" panose="020B0604020202020204" pitchFamily="34" charset="0"/>
                <a:ea typeface="+mn-ea"/>
                <a:cs typeface="Arial" panose="020B0604020202020204" pitchFamily="34" charset="0"/>
              </a:rPr>
              <a:t>Pan </a:t>
            </a:r>
            <a:r>
              <a:rPr lang="en-GB" sz="1000" kern="1200" dirty="0" err="1" smtClean="0">
                <a:solidFill>
                  <a:schemeClr val="tx1"/>
                </a:solidFill>
                <a:effectLst/>
                <a:latin typeface="Arial" panose="020B0604020202020204" pitchFamily="34" charset="0"/>
                <a:ea typeface="+mn-ea"/>
                <a:cs typeface="Arial" panose="020B0604020202020204" pitchFamily="34" charset="0"/>
              </a:rPr>
              <a:t>fo’r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teulu’n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byw</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gryn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bellter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ffwrdd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efallai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bydden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dewis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monitro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goddefol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trwy</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ddefnyddio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gwasanaethu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wedi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galluogi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gan</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we’n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uniongyrchol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arfer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rhain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monitro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symudiad</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gweithgarwch</a:t>
            </a:r>
            <a:r>
              <a:rPr lang="en-GB" sz="1000" kern="1200" dirty="0" smtClean="0">
                <a:solidFill>
                  <a:schemeClr val="tx1"/>
                </a:solidFill>
                <a:effectLst/>
                <a:latin typeface="Arial" panose="020B0604020202020204" pitchFamily="34" charset="0"/>
                <a:ea typeface="+mn-ea"/>
                <a:cs typeface="Arial" panose="020B0604020202020204" pitchFamily="34" charset="0"/>
              </a:rPr>
              <a:t> ac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defnyddio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rheolau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eithrio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wedi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sefydlu’n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benodol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gyfer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unigolyn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enghraifft</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byddai</a:t>
            </a:r>
            <a:r>
              <a:rPr lang="en-GB" sz="1000" kern="1200" dirty="0" smtClean="0">
                <a:solidFill>
                  <a:schemeClr val="tx1"/>
                </a:solidFill>
                <a:effectLst/>
                <a:latin typeface="Arial" panose="020B0604020202020204" pitchFamily="34" charset="0"/>
                <a:ea typeface="+mn-ea"/>
                <a:cs typeface="Arial" panose="020B0604020202020204" pitchFamily="34" charset="0"/>
              </a:rPr>
              <a:t> dim </a:t>
            </a:r>
            <a:r>
              <a:rPr lang="en-GB" sz="1000" kern="1200" dirty="0" err="1" smtClean="0">
                <a:solidFill>
                  <a:schemeClr val="tx1"/>
                </a:solidFill>
                <a:effectLst/>
                <a:latin typeface="Arial" panose="020B0604020202020204" pitchFamily="34" charset="0"/>
                <a:ea typeface="+mn-ea"/>
                <a:cs typeface="Arial" panose="020B0604020202020204" pitchFamily="34" charset="0"/>
              </a:rPr>
              <a:t>symudiad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ystafell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ymolchi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neu’r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gegin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ystod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oriau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penodol</a:t>
            </a:r>
            <a:r>
              <a:rPr lang="en-GB" sz="1000" kern="1200" dirty="0" smtClean="0">
                <a:solidFill>
                  <a:schemeClr val="tx1"/>
                </a:solidFill>
                <a:effectLst/>
                <a:latin typeface="Arial" panose="020B0604020202020204" pitchFamily="34" charset="0"/>
                <a:ea typeface="+mn-ea"/>
                <a:cs typeface="Arial" panose="020B0604020202020204" pitchFamily="34" charset="0"/>
              </a:rPr>
              <a:t> bod </a:t>
            </a:r>
            <a:r>
              <a:rPr lang="en-GB" sz="1000" kern="1200" dirty="0" err="1" smtClean="0">
                <a:solidFill>
                  <a:schemeClr val="tx1"/>
                </a:solidFill>
                <a:effectLst/>
                <a:latin typeface="Arial" panose="020B0604020202020204" pitchFamily="34" charset="0"/>
                <a:ea typeface="+mn-ea"/>
                <a:cs typeface="Arial" panose="020B0604020202020204" pitchFamily="34" charset="0"/>
              </a:rPr>
              <a:t>dydd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gallu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anfon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rhybudd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ddim</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defnydd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tegell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baseline="0" dirty="0" smtClean="0">
                <a:solidFill>
                  <a:schemeClr val="tx1"/>
                </a:solidFill>
                <a:effectLst/>
                <a:latin typeface="Arial" panose="020B0604020202020204" pitchFamily="34" charset="0"/>
                <a:ea typeface="+mn-ea"/>
                <a:cs typeface="Arial" panose="020B0604020202020204" pitchFamily="34" charset="0"/>
              </a:rPr>
              <a:t> </a:t>
            </a:r>
            <a:r>
              <a:rPr lang="en-GB" sz="1000" kern="1200" baseline="0" dirty="0" err="1" smtClean="0">
                <a:solidFill>
                  <a:schemeClr val="tx1"/>
                </a:solidFill>
                <a:effectLst/>
                <a:latin typeface="Arial" panose="020B0604020202020204" pitchFamily="34" charset="0"/>
                <a:ea typeface="+mn-ea"/>
                <a:cs typeface="Arial" panose="020B0604020202020204" pitchFamily="34" charset="0"/>
              </a:rPr>
              <a:t>m</a:t>
            </a:r>
            <a:r>
              <a:rPr lang="en-GB" sz="1000" kern="1200" dirty="0" err="1" smtClean="0">
                <a:solidFill>
                  <a:schemeClr val="tx1"/>
                </a:solidFill>
                <a:effectLst/>
                <a:latin typeface="Arial" panose="020B0604020202020204" pitchFamily="34" charset="0"/>
                <a:ea typeface="+mn-ea"/>
                <a:cs typeface="Arial" panose="020B0604020202020204" pitchFamily="34" charset="0"/>
              </a:rPr>
              <a:t>icrodon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neu’r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oergell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Disgrifir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angen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sefyllfa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pedwar</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gellid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ychwanegu</a:t>
            </a:r>
            <a:r>
              <a:rPr lang="en-GB" sz="1000" kern="1200" dirty="0" smtClean="0">
                <a:solidFill>
                  <a:schemeClr val="tx1"/>
                </a:solidFill>
                <a:effectLst/>
                <a:latin typeface="Arial" panose="020B0604020202020204" pitchFamily="34" charset="0"/>
                <a:ea typeface="+mn-ea"/>
                <a:cs typeface="Arial" panose="020B0604020202020204" pitchFamily="34" charset="0"/>
              </a:rPr>
              <a:t>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trwy</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ddefnyddio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cysylltiadau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fideo</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r>
              <a:rPr lang="en-GB" sz="1000" b="1" kern="1200" dirty="0" smtClean="0">
                <a:solidFill>
                  <a:schemeClr val="tx1"/>
                </a:solidFill>
                <a:effectLst/>
                <a:latin typeface="Arial" panose="020B0604020202020204" pitchFamily="34" charset="0"/>
                <a:ea typeface="+mn-ea"/>
                <a:cs typeface="Arial" panose="020B0604020202020204" pitchFamily="34" charset="0"/>
              </a:rPr>
              <a:t> </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r>
              <a:rPr lang="en-GB" sz="1000" kern="1200" dirty="0" err="1" smtClean="0">
                <a:solidFill>
                  <a:schemeClr val="tx1"/>
                </a:solidFill>
                <a:effectLst/>
                <a:latin typeface="Arial" panose="020B0604020202020204" pitchFamily="34" charset="0"/>
                <a:ea typeface="+mn-ea"/>
                <a:cs typeface="Arial" panose="020B0604020202020204" pitchFamily="34" charset="0"/>
              </a:rPr>
              <a:t>Mae’r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mwyafrif</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bobl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hŷn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treulio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amser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allan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cartref</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Gwyddom</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mynd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allan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cael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ymarfer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corff</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chyfle</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gyfarfod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pobl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hyrwyddo</a:t>
            </a:r>
            <a:r>
              <a:rPr lang="en-GB" sz="1000" kern="1200" baseline="0" dirty="0" smtClean="0">
                <a:solidFill>
                  <a:schemeClr val="tx1"/>
                </a:solidFill>
                <a:effectLst/>
                <a:latin typeface="Arial" panose="020B0604020202020204" pitchFamily="34" charset="0"/>
                <a:ea typeface="+mn-ea"/>
                <a:cs typeface="Arial" panose="020B0604020202020204" pitchFamily="34" charset="0"/>
              </a:rPr>
              <a:t> </a:t>
            </a:r>
            <a:r>
              <a:rPr lang="en-GB" sz="1000" kern="1200" baseline="0" dirty="0" err="1" smtClean="0">
                <a:solidFill>
                  <a:schemeClr val="tx1"/>
                </a:solidFill>
                <a:effectLst/>
                <a:latin typeface="Arial" panose="020B0604020202020204" pitchFamily="34" charset="0"/>
                <a:ea typeface="+mn-ea"/>
                <a:cs typeface="Arial" panose="020B0604020202020204" pitchFamily="34" charset="0"/>
              </a:rPr>
              <a:t>lles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pobl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trwy</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leihau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unigrwydd</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gwella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iechyd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corfforol</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meddyliol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bosibl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rheoli’r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pryderon</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gallent</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ddioddef</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salwch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niwed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trwy</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ddefnyddio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dyfeisiadau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gofal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symudol</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gellir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gario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bobman</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synwyryddion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wedi’i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gysylltu</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gellir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gwisgo</a:t>
            </a:r>
            <a:r>
              <a:rPr lang="en-GB" sz="1000" kern="1200" dirty="0" smtClean="0">
                <a:solidFill>
                  <a:schemeClr val="tx1"/>
                </a:solidFill>
                <a:effectLst/>
                <a:latin typeface="Arial" panose="020B0604020202020204" pitchFamily="34" charset="0"/>
                <a:ea typeface="+mn-ea"/>
                <a:cs typeface="Arial" panose="020B0604020202020204" pitchFamily="34" charset="0"/>
              </a:rPr>
              <a:t> ac </a:t>
            </a:r>
            <a:r>
              <a:rPr lang="en-GB" sz="1000" kern="1200" dirty="0" err="1" smtClean="0">
                <a:solidFill>
                  <a:schemeClr val="tx1"/>
                </a:solidFill>
                <a:effectLst/>
                <a:latin typeface="Arial" panose="020B0604020202020204" pitchFamily="34" charset="0"/>
                <a:ea typeface="+mn-ea"/>
                <a:cs typeface="Arial" panose="020B0604020202020204" pitchFamily="34" charset="0"/>
              </a:rPr>
              <a:t>apiau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arbennig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cynnig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cysylltiad</a:t>
            </a:r>
            <a:r>
              <a:rPr lang="en-GB" sz="1000" kern="1200" dirty="0" smtClean="0">
                <a:solidFill>
                  <a:schemeClr val="tx1"/>
                </a:solidFill>
                <a:effectLst/>
                <a:latin typeface="Arial" panose="020B0604020202020204" pitchFamily="34" charset="0"/>
                <a:ea typeface="+mn-ea"/>
                <a:cs typeface="Arial" panose="020B0604020202020204" pitchFamily="34" charset="0"/>
              </a:rPr>
              <a:t> â </a:t>
            </a:r>
            <a:r>
              <a:rPr lang="en-GB" sz="1000" kern="1200" dirty="0" err="1" smtClean="0">
                <a:solidFill>
                  <a:schemeClr val="tx1"/>
                </a:solidFill>
                <a:effectLst/>
                <a:latin typeface="Arial" panose="020B0604020202020204" pitchFamily="34" charset="0"/>
                <a:ea typeface="+mn-ea"/>
                <a:cs typeface="Arial" panose="020B0604020202020204" pitchFamily="34" charset="0"/>
              </a:rPr>
              <a:t>chefnogaeth</a:t>
            </a:r>
            <a:r>
              <a:rPr lang="en-GB" sz="1000" kern="1200" dirty="0" smtClean="0">
                <a:solidFill>
                  <a:schemeClr val="tx1"/>
                </a:solidFill>
                <a:effectLst/>
                <a:latin typeface="Arial" panose="020B0604020202020204" pitchFamily="34" charset="0"/>
                <a:ea typeface="+mn-ea"/>
                <a:cs typeface="Arial" panose="020B0604020202020204" pitchFamily="34" charset="0"/>
              </a:rPr>
              <a:t>. Gall y </a:t>
            </a:r>
            <a:r>
              <a:rPr lang="en-GB" sz="1000" kern="1200" dirty="0" err="1" smtClean="0">
                <a:solidFill>
                  <a:schemeClr val="tx1"/>
                </a:solidFill>
                <a:effectLst/>
                <a:latin typeface="Arial" panose="020B0604020202020204" pitchFamily="34" charset="0"/>
                <a:ea typeface="+mn-ea"/>
                <a:cs typeface="Arial" panose="020B0604020202020204" pitchFamily="34" charset="0"/>
              </a:rPr>
              <a:t>dyfeisiadau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gofal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symudol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mCare</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gynorthwyo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gydag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amryw</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sefyllfaoedd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cwympo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cyfnodau</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beidio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symud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ffitiau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fynd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goll</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r>
              <a:rPr lang="en-GB" sz="1000" kern="1200" dirty="0" err="1" smtClean="0">
                <a:solidFill>
                  <a:schemeClr val="tx1"/>
                </a:solidFill>
                <a:effectLst/>
                <a:latin typeface="Arial" panose="020B0604020202020204" pitchFamily="34" charset="0"/>
                <a:ea typeface="+mn-ea"/>
                <a:cs typeface="Arial" panose="020B0604020202020204" pitchFamily="34" charset="0"/>
              </a:rPr>
              <a:t>Mae’r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pumed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sefyllfa</a:t>
            </a:r>
            <a:r>
              <a:rPr lang="en-GB" sz="1000" kern="1200" dirty="0" smtClean="0">
                <a:solidFill>
                  <a:schemeClr val="tx1"/>
                </a:solidFill>
                <a:effectLst/>
                <a:latin typeface="Arial" panose="020B0604020202020204" pitchFamily="34" charset="0"/>
                <a:ea typeface="+mn-ea"/>
                <a:cs typeface="Arial" panose="020B0604020202020204" pitchFamily="34" charset="0"/>
              </a:rPr>
              <a:t> ‘n </a:t>
            </a:r>
            <a:r>
              <a:rPr lang="en-GB" sz="1000" kern="1200" dirty="0" err="1" smtClean="0">
                <a:solidFill>
                  <a:schemeClr val="tx1"/>
                </a:solidFill>
                <a:effectLst/>
                <a:latin typeface="Arial" panose="020B0604020202020204" pitchFamily="34" charset="0"/>
                <a:ea typeface="+mn-ea"/>
                <a:cs typeface="Arial" panose="020B0604020202020204" pitchFamily="34" charset="0"/>
              </a:rPr>
              <a:t>debygol</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fod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fwy</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pwysig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wrth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boblogaeth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groesawu</a:t>
            </a:r>
            <a:r>
              <a:rPr lang="en-GB" sz="1000" kern="1200" baseline="0" dirty="0" smtClean="0">
                <a:solidFill>
                  <a:schemeClr val="tx1"/>
                </a:solidFill>
                <a:effectLst/>
                <a:latin typeface="Arial" panose="020B0604020202020204" pitchFamily="34" charset="0"/>
                <a:ea typeface="+mn-ea"/>
                <a:cs typeface="Arial" panose="020B0604020202020204" pitchFamily="34" charset="0"/>
              </a:rPr>
              <a:t> </a:t>
            </a:r>
            <a:r>
              <a:rPr lang="en-GB" sz="1000" kern="1200" baseline="0" dirty="0" err="1" smtClean="0">
                <a:solidFill>
                  <a:schemeClr val="tx1"/>
                </a:solidFill>
                <a:effectLst/>
                <a:latin typeface="Arial" panose="020B0604020202020204" pitchFamily="34" charset="0"/>
                <a:ea typeface="+mn-ea"/>
                <a:cs typeface="Arial" panose="020B0604020202020204" pitchFamily="34" charset="0"/>
              </a:rPr>
              <a:t>manteision</a:t>
            </a:r>
            <a:r>
              <a:rPr lang="en-GB" sz="1000" kern="1200" baseline="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ffonau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clyfar</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thechnoleg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symudol</a:t>
            </a:r>
            <a:r>
              <a:rPr lang="en-GB" sz="1000" kern="1200" dirty="0" smtClean="0">
                <a:solidFill>
                  <a:schemeClr val="tx1"/>
                </a:solidFill>
                <a:effectLst/>
                <a:latin typeface="Arial" panose="020B0604020202020204" pitchFamily="34" charset="0"/>
                <a:ea typeface="+mn-ea"/>
                <a:cs typeface="Arial" panose="020B0604020202020204" pitchFamily="34" charset="0"/>
              </a:rPr>
              <a:t>.</a:t>
            </a:r>
            <a:r>
              <a:rPr lang="en-GB" sz="1000" kern="1200" baseline="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Gallai’r</a:t>
            </a:r>
            <a:r>
              <a:rPr lang="en-GB" sz="1000" kern="1200" dirty="0" smtClean="0">
                <a:solidFill>
                  <a:schemeClr val="tx1"/>
                </a:solidFill>
                <a:effectLst/>
                <a:latin typeface="Arial" panose="020B0604020202020204" pitchFamily="34" charset="0"/>
                <a:ea typeface="+mn-ea"/>
                <a:cs typeface="Arial" panose="020B0604020202020204" pitchFamily="34" charset="0"/>
              </a:rPr>
              <a:t> model </a:t>
            </a:r>
            <a:r>
              <a:rPr lang="en-GB" sz="1000" kern="1200" dirty="0" err="1" smtClean="0">
                <a:solidFill>
                  <a:schemeClr val="tx1"/>
                </a:solidFill>
                <a:effectLst/>
                <a:latin typeface="Arial" panose="020B0604020202020204" pitchFamily="34" charset="0"/>
                <a:ea typeface="+mn-ea"/>
                <a:cs typeface="Arial" panose="020B0604020202020204" pitchFamily="34" charset="0"/>
              </a:rPr>
              <a:t>gofal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fwy</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amlwg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gynnig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ffyrdd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gwahanol</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deniadol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gyfer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holl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sefyllfaoedd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sleid</a:t>
            </a:r>
            <a:r>
              <a:rPr lang="en-GB" sz="1000" kern="1200" dirty="0" smtClean="0">
                <a:solidFill>
                  <a:schemeClr val="tx1"/>
                </a:solidFill>
                <a:effectLst/>
                <a:latin typeface="Arial" panose="020B0604020202020204" pitchFamily="34" charset="0"/>
                <a:ea typeface="+mn-ea"/>
                <a:cs typeface="Arial" panose="020B0604020202020204" pitchFamily="34" charset="0"/>
              </a:rPr>
              <a:t>.</a:t>
            </a:r>
            <a:r>
              <a:rPr lang="en-GB" sz="1000" kern="1200" baseline="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Dylid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nodi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fod</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pum</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sefyllfa’n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disgrifio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unigolion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byw</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ben </a:t>
            </a:r>
            <a:r>
              <a:rPr lang="en-GB" sz="1000" kern="1200" dirty="0" err="1" smtClean="0">
                <a:solidFill>
                  <a:schemeClr val="tx1"/>
                </a:solidFill>
                <a:effectLst/>
                <a:latin typeface="Arial" panose="020B0604020202020204" pitchFamily="34" charset="0"/>
                <a:ea typeface="+mn-ea"/>
                <a:cs typeface="Arial" panose="020B0604020202020204" pitchFamily="34" charset="0"/>
              </a:rPr>
              <a:t>eu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hunain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gyda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gofalwr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Ond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mae</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llawer</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bobl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hŷn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byw</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gyda’u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cymar</a:t>
            </a:r>
            <a:r>
              <a:rPr lang="en-GB" sz="1000" kern="1200" dirty="0" smtClean="0">
                <a:solidFill>
                  <a:schemeClr val="tx1"/>
                </a:solidFill>
                <a:effectLst/>
                <a:latin typeface="Arial" panose="020B0604020202020204" pitchFamily="34" charset="0"/>
                <a:ea typeface="+mn-ea"/>
                <a:cs typeface="Arial" panose="020B0604020202020204" pitchFamily="34" charset="0"/>
              </a:rPr>
              <a:t> ac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gofalu</a:t>
            </a:r>
            <a:r>
              <a:rPr lang="en-GB" sz="1000" kern="1200" dirty="0" smtClean="0">
                <a:solidFill>
                  <a:schemeClr val="tx1"/>
                </a:solidFill>
                <a:effectLst/>
                <a:latin typeface="Arial" panose="020B0604020202020204" pitchFamily="34" charset="0"/>
                <a:ea typeface="+mn-ea"/>
                <a:cs typeface="Arial" panose="020B0604020202020204" pitchFamily="34" charset="0"/>
              </a:rPr>
              <a:t> am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gilydd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Efallai</a:t>
            </a:r>
            <a:r>
              <a:rPr lang="en-GB" sz="1000" kern="1200" dirty="0" smtClean="0">
                <a:solidFill>
                  <a:schemeClr val="tx1"/>
                </a:solidFill>
                <a:effectLst/>
                <a:latin typeface="Arial" panose="020B0604020202020204" pitchFamily="34" charset="0"/>
                <a:ea typeface="+mn-ea"/>
                <a:cs typeface="Arial" panose="020B0604020202020204" pitchFamily="34" charset="0"/>
              </a:rPr>
              <a:t> bod </a:t>
            </a:r>
            <a:r>
              <a:rPr lang="en-GB" sz="1000" kern="1200" dirty="0" err="1" smtClean="0">
                <a:solidFill>
                  <a:schemeClr val="tx1"/>
                </a:solidFill>
                <a:effectLst/>
                <a:latin typeface="Arial" panose="020B0604020202020204" pitchFamily="34" charset="0"/>
                <a:ea typeface="+mn-ea"/>
                <a:cs typeface="Arial" panose="020B0604020202020204" pitchFamily="34" charset="0"/>
              </a:rPr>
              <a:t>angen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monitro’r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ohonynt</a:t>
            </a:r>
            <a:r>
              <a:rPr lang="en-GB" sz="1000" kern="1200" dirty="0" smtClean="0">
                <a:solidFill>
                  <a:schemeClr val="tx1"/>
                </a:solidFill>
                <a:effectLst/>
                <a:latin typeface="Arial" panose="020B0604020202020204" pitchFamily="34" charset="0"/>
                <a:ea typeface="+mn-ea"/>
                <a:cs typeface="Arial" panose="020B0604020202020204" pitchFamily="34" charset="0"/>
              </a:rPr>
              <a:t> ac y </a:t>
            </a:r>
            <a:r>
              <a:rPr lang="en-GB" sz="1000" kern="1200" dirty="0" err="1" smtClean="0">
                <a:solidFill>
                  <a:schemeClr val="tx1"/>
                </a:solidFill>
                <a:effectLst/>
                <a:latin typeface="Arial" panose="020B0604020202020204" pitchFamily="34" charset="0"/>
                <a:ea typeface="+mn-ea"/>
                <a:cs typeface="Arial" panose="020B0604020202020204" pitchFamily="34" charset="0"/>
              </a:rPr>
              <a:t>byddai</a:t>
            </a:r>
            <a:r>
              <a:rPr lang="en-GB" sz="1000" kern="1200" dirty="0" smtClean="0">
                <a:solidFill>
                  <a:schemeClr val="tx1"/>
                </a:solidFill>
                <a:effectLst/>
                <a:latin typeface="Arial" panose="020B0604020202020204" pitchFamily="34" charset="0"/>
                <a:ea typeface="+mn-ea"/>
                <a:cs typeface="Arial" panose="020B0604020202020204" pitchFamily="34" charset="0"/>
              </a:rPr>
              <a:t> system </a:t>
            </a:r>
            <a:r>
              <a:rPr lang="en-GB" sz="1000" kern="1200" dirty="0" err="1" smtClean="0">
                <a:solidFill>
                  <a:schemeClr val="tx1"/>
                </a:solidFill>
                <a:effectLst/>
                <a:latin typeface="Arial" panose="020B0604020202020204" pitchFamily="34" charset="0"/>
                <a:ea typeface="+mn-ea"/>
                <a:cs typeface="Arial" panose="020B0604020202020204" pitchFamily="34" charset="0"/>
              </a:rPr>
              <a:t>larwm</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berthnasol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Ond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nid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yw’r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systemau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teleofal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presennol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galluogi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gwahaniaethu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gweithgarwch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berson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byw</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yr</a:t>
            </a:r>
            <a:r>
              <a:rPr lang="en-GB" sz="1000" kern="1200" dirty="0" smtClean="0">
                <a:solidFill>
                  <a:schemeClr val="tx1"/>
                </a:solidFill>
                <a:effectLst/>
                <a:latin typeface="Arial" panose="020B0604020202020204" pitchFamily="34" charset="0"/>
                <a:ea typeface="+mn-ea"/>
                <a:cs typeface="Arial" panose="020B0604020202020204" pitchFamily="34" charset="0"/>
              </a:rPr>
              <a:t> un </a:t>
            </a:r>
            <a:r>
              <a:rPr lang="en-GB" sz="1000" kern="1200" dirty="0" err="1" smtClean="0">
                <a:solidFill>
                  <a:schemeClr val="tx1"/>
                </a:solidFill>
                <a:effectLst/>
                <a:latin typeface="Arial" panose="020B0604020202020204" pitchFamily="34" charset="0"/>
                <a:ea typeface="+mn-ea"/>
                <a:cs typeface="Arial" panose="020B0604020202020204" pitchFamily="34" charset="0"/>
              </a:rPr>
              <a:t>tŷ</a:t>
            </a:r>
            <a:r>
              <a:rPr lang="en-GB" sz="1000" kern="1200" dirty="0" smtClean="0">
                <a:solidFill>
                  <a:schemeClr val="tx1"/>
                </a:solidFill>
                <a:effectLst/>
                <a:latin typeface="Arial" panose="020B0604020202020204" pitchFamily="34" charset="0"/>
                <a:ea typeface="+mn-ea"/>
                <a:cs typeface="Arial" panose="020B0604020202020204" pitchFamily="34" charset="0"/>
              </a:rPr>
              <a:t>, ac </a:t>
            </a:r>
            <a:r>
              <a:rPr lang="en-GB" sz="1000" kern="1200" dirty="0" err="1" smtClean="0">
                <a:solidFill>
                  <a:schemeClr val="tx1"/>
                </a:solidFill>
                <a:effectLst/>
                <a:latin typeface="Arial" panose="020B0604020202020204" pitchFamily="34" charset="0"/>
                <a:ea typeface="+mn-ea"/>
                <a:cs typeface="Arial" panose="020B0604020202020204" pitchFamily="34" charset="0"/>
              </a:rPr>
              <a:t>wrth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gwrs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mae</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cyfyngu’r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opsiynau</a:t>
            </a:r>
            <a:r>
              <a:rPr lang="en-GB" sz="1000" kern="1200" dirty="0" smtClean="0">
                <a:solidFill>
                  <a:schemeClr val="tx1"/>
                </a:solidFill>
                <a:effectLst/>
                <a:latin typeface="Arial" panose="020B0604020202020204" pitchFamily="34" charset="0"/>
                <a:ea typeface="+mn-ea"/>
                <a:cs typeface="Arial" panose="020B0604020202020204" pitchFamily="34" charset="0"/>
              </a:rPr>
              <a:t>. Mae </a:t>
            </a:r>
            <a:r>
              <a:rPr lang="en-GB" sz="1000" kern="1200" dirty="0" err="1" smtClean="0">
                <a:solidFill>
                  <a:schemeClr val="tx1"/>
                </a:solidFill>
                <a:effectLst/>
                <a:latin typeface="Arial" panose="020B0604020202020204" pitchFamily="34" charset="0"/>
                <a:ea typeface="+mn-ea"/>
                <a:cs typeface="Arial" panose="020B0604020202020204" pitchFamily="34" charset="0"/>
              </a:rPr>
              <a:t>dyfeisiadau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personol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eithriad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larwm</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cael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wisgo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wir</a:t>
            </a:r>
            <a:r>
              <a:rPr lang="en-GB" sz="1000" kern="1200" dirty="0" smtClean="0">
                <a:solidFill>
                  <a:schemeClr val="tx1"/>
                </a:solidFill>
                <a:effectLst/>
                <a:latin typeface="Arial" panose="020B0604020202020204" pitchFamily="34" charset="0"/>
                <a:ea typeface="+mn-ea"/>
                <a:cs typeface="Arial" panose="020B0604020202020204" pitchFamily="34" charset="0"/>
              </a:rPr>
              <a:t>, un o </a:t>
            </a:r>
            <a:r>
              <a:rPr lang="en-GB" sz="1000" kern="1200" dirty="0" err="1" smtClean="0">
                <a:solidFill>
                  <a:schemeClr val="tx1"/>
                </a:solidFill>
                <a:effectLst/>
                <a:latin typeface="Arial" panose="020B0604020202020204" pitchFamily="34" charset="0"/>
                <a:ea typeface="+mn-ea"/>
                <a:cs typeface="Arial" panose="020B0604020202020204" pitchFamily="34" charset="0"/>
              </a:rPr>
              <a:t>fanteision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mwyaf</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dyfeisiadau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gwisgadwy</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yw</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eu</a:t>
            </a:r>
            <a:r>
              <a:rPr lang="en-GB" sz="1000" kern="1200" dirty="0" smtClean="0">
                <a:solidFill>
                  <a:schemeClr val="tx1"/>
                </a:solidFill>
                <a:effectLst/>
                <a:latin typeface="Arial" panose="020B0604020202020204" pitchFamily="34" charset="0"/>
                <a:ea typeface="+mn-ea"/>
                <a:cs typeface="Arial" panose="020B0604020202020204" pitchFamily="34" charset="0"/>
              </a:rPr>
              <a:t> bod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darparu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gwybodaeth</a:t>
            </a:r>
            <a:r>
              <a:rPr lang="en-GB" sz="1000" kern="1200" baseline="0" dirty="0" smtClean="0">
                <a:solidFill>
                  <a:schemeClr val="tx1"/>
                </a:solidFill>
                <a:effectLst/>
                <a:latin typeface="Arial" panose="020B0604020202020204" pitchFamily="34" charset="0"/>
                <a:ea typeface="+mn-ea"/>
                <a:cs typeface="Arial" panose="020B0604020202020204" pitchFamily="34" charset="0"/>
              </a:rPr>
              <a:t> am </a:t>
            </a:r>
            <a:r>
              <a:rPr lang="en-GB" sz="1000" kern="1200" baseline="0" dirty="0" err="1" smtClean="0">
                <a:solidFill>
                  <a:schemeClr val="tx1"/>
                </a:solidFill>
                <a:effectLst/>
                <a:latin typeface="Arial" panose="020B0604020202020204" pitchFamily="34" charset="0"/>
                <a:ea typeface="+mn-ea"/>
                <a:cs typeface="Arial" panose="020B0604020202020204" pitchFamily="34" charset="0"/>
              </a:rPr>
              <a:t>yr</a:t>
            </a:r>
            <a:r>
              <a:rPr lang="en-GB" sz="1000" kern="1200" baseline="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unigolyn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rhaid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dybio</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bydd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systemau’r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dyfodol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enwedig</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rhai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defnyddio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gofal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symudol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caniatáu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dulliau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mwy</a:t>
            </a:r>
            <a:r>
              <a:rPr lang="en-GB" sz="1000" kern="1200" dirty="0" smtClean="0">
                <a:solidFill>
                  <a:schemeClr val="tx1"/>
                </a:solidFill>
                <a:effectLst/>
                <a:latin typeface="Arial" panose="020B0604020202020204" pitchFamily="34" charset="0"/>
                <a:ea typeface="+mn-ea"/>
                <a:cs typeface="Arial" panose="020B0604020202020204" pitchFamily="34" charset="0"/>
              </a:rPr>
              <a:t> person </a:t>
            </a:r>
            <a:r>
              <a:rPr lang="en-GB" sz="1000" kern="1200" dirty="0" err="1" smtClean="0">
                <a:solidFill>
                  <a:schemeClr val="tx1"/>
                </a:solidFill>
                <a:effectLst/>
                <a:latin typeface="Arial" panose="020B0604020202020204" pitchFamily="34" charset="0"/>
                <a:ea typeface="+mn-ea"/>
                <a:cs typeface="Arial" panose="020B0604020202020204" pitchFamily="34" charset="0"/>
              </a:rPr>
              <a:t>ganolog</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r>
              <a:rPr lang="en-GB" sz="1000" kern="1200" dirty="0" smtClean="0">
                <a:solidFill>
                  <a:schemeClr val="tx1"/>
                </a:solidFill>
                <a:effectLst/>
                <a:latin typeface="Arial" panose="020B0604020202020204" pitchFamily="34" charset="0"/>
                <a:ea typeface="+mn-ea"/>
                <a:cs typeface="Arial" panose="020B0604020202020204" pitchFamily="34" charset="0"/>
              </a:rPr>
              <a:t> </a:t>
            </a:r>
          </a:p>
          <a:p>
            <a:pPr fontAlgn="auto">
              <a:spcBef>
                <a:spcPts val="0"/>
              </a:spcBef>
              <a:spcAft>
                <a:spcPts val="0"/>
              </a:spcAft>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4850BFFB-953F-4021-90D1-C2BD514B9A3F}" type="slidenum">
              <a:rPr lang="en-GB" smtClean="0"/>
              <a:pPr/>
              <a:t>36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0558673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4850BFFB-953F-4021-90D1-C2BD514B9A3F}" type="slidenum">
              <a:rPr lang="en-GB" smtClean="0"/>
              <a:pPr/>
              <a:t>37</a:t>
            </a:fld>
            <a:endParaRPr lang="en-GB"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GB"/>
          </a:p>
        </p:txBody>
      </p:sp>
    </p:spTree>
    <p:extLst>
      <p:ext uri="{BB962C8B-B14F-4D97-AF65-F5344CB8AC3E}">
        <p14:creationId xmlns:p14="http://schemas.microsoft.com/office/powerpoint/2010/main" val="28963229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4850BFFB-953F-4021-90D1-C2BD514B9A3F}" type="slidenum">
              <a:rPr lang="en-GB" smtClean="0"/>
              <a:pPr/>
              <a:t>38</a:t>
            </a:fld>
            <a:endParaRPr lang="en-GB"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GB"/>
          </a:p>
        </p:txBody>
      </p:sp>
    </p:spTree>
    <p:extLst>
      <p:ext uri="{BB962C8B-B14F-4D97-AF65-F5344CB8AC3E}">
        <p14:creationId xmlns:p14="http://schemas.microsoft.com/office/powerpoint/2010/main" val="40531970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Mae’r</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sleid</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yma</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wedi</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ei</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animeiddio</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a:spcBef>
                <a:spcPct val="0"/>
              </a:spcBef>
            </a:pPr>
            <a:r>
              <a:rPr lang="en-GB" dirty="0" err="1" smtClean="0"/>
              <a:t>Mae’n</a:t>
            </a:r>
            <a:r>
              <a:rPr lang="en-GB" dirty="0" smtClean="0"/>
              <a:t> </a:t>
            </a:r>
            <a:r>
              <a:rPr lang="en-GB" dirty="0" err="1" smtClean="0"/>
              <a:t>cyflwyno’r</a:t>
            </a:r>
            <a:r>
              <a:rPr lang="en-GB" dirty="0" smtClean="0"/>
              <a:t> </a:t>
            </a:r>
            <a:r>
              <a:rPr lang="en-GB" dirty="0" err="1" smtClean="0"/>
              <a:t>syniad</a:t>
            </a:r>
            <a:r>
              <a:rPr lang="en-GB" dirty="0" smtClean="0"/>
              <a:t> o </a:t>
            </a:r>
            <a:r>
              <a:rPr lang="en-GB" dirty="0" err="1" smtClean="0"/>
              <a:t>ddefnyddio</a:t>
            </a:r>
            <a:r>
              <a:rPr lang="en-GB" dirty="0" smtClean="0"/>
              <a:t> </a:t>
            </a:r>
            <a:r>
              <a:rPr lang="en-GB" dirty="0" smtClean="0">
                <a:effectLst/>
              </a:rPr>
              <a:t>cist </a:t>
            </a:r>
            <a:r>
              <a:rPr lang="en-GB" dirty="0" err="1" smtClean="0">
                <a:effectLst/>
              </a:rPr>
              <a:t>dŵls</a:t>
            </a:r>
            <a:r>
              <a:rPr lang="en-GB" dirty="0" smtClean="0">
                <a:effectLst/>
              </a:rPr>
              <a:t> </a:t>
            </a:r>
            <a:r>
              <a:rPr lang="en-GB" dirty="0" err="1" smtClean="0">
                <a:effectLst/>
              </a:rPr>
              <a:t>sy’n</a:t>
            </a:r>
            <a:r>
              <a:rPr lang="en-GB" dirty="0" smtClean="0">
                <a:effectLst/>
              </a:rPr>
              <a:t> </a:t>
            </a:r>
            <a:r>
              <a:rPr lang="en-GB" dirty="0" err="1" smtClean="0">
                <a:effectLst/>
              </a:rPr>
              <a:t>cynnwys</a:t>
            </a:r>
            <a:r>
              <a:rPr lang="en-GB" dirty="0" smtClean="0">
                <a:effectLst/>
              </a:rPr>
              <a:t> </a:t>
            </a:r>
            <a:r>
              <a:rPr lang="en-GB" dirty="0" err="1" smtClean="0">
                <a:effectLst/>
              </a:rPr>
              <a:t>amrywiol</a:t>
            </a:r>
            <a:r>
              <a:rPr lang="en-GB" dirty="0" smtClean="0">
                <a:effectLst/>
              </a:rPr>
              <a:t> </a:t>
            </a:r>
            <a:r>
              <a:rPr lang="en-GB" dirty="0" err="1" smtClean="0">
                <a:effectLst/>
              </a:rPr>
              <a:t>fathau</a:t>
            </a:r>
            <a:r>
              <a:rPr lang="en-GB" baseline="0" dirty="0" smtClean="0">
                <a:effectLst/>
              </a:rPr>
              <a:t> o </a:t>
            </a:r>
            <a:r>
              <a:rPr lang="en-GB" baseline="0" dirty="0" err="1" smtClean="0">
                <a:effectLst/>
              </a:rPr>
              <a:t>dechnoleg</a:t>
            </a:r>
            <a:r>
              <a:rPr lang="en-GB" baseline="0" dirty="0" smtClean="0">
                <a:effectLst/>
              </a:rPr>
              <a:t>, </a:t>
            </a:r>
            <a:r>
              <a:rPr lang="en-GB" baseline="0" dirty="0" err="1" smtClean="0">
                <a:effectLst/>
              </a:rPr>
              <a:t>gan</a:t>
            </a:r>
            <a:r>
              <a:rPr lang="en-GB" baseline="0" dirty="0" smtClean="0">
                <a:effectLst/>
              </a:rPr>
              <a:t> </a:t>
            </a:r>
            <a:r>
              <a:rPr lang="en-GB" baseline="0" dirty="0" err="1" smtClean="0">
                <a:effectLst/>
              </a:rPr>
              <a:t>gynnwys</a:t>
            </a:r>
            <a:r>
              <a:rPr lang="en-GB" baseline="0" dirty="0" smtClean="0">
                <a:effectLst/>
              </a:rPr>
              <a:t> y </a:t>
            </a:r>
            <a:r>
              <a:rPr lang="en-GB" baseline="0" dirty="0" err="1" smtClean="0">
                <a:effectLst/>
              </a:rPr>
              <a:t>pedwar</a:t>
            </a:r>
            <a:r>
              <a:rPr lang="en-GB" baseline="0" dirty="0" smtClean="0">
                <a:effectLst/>
              </a:rPr>
              <a:t> </a:t>
            </a:r>
            <a:r>
              <a:rPr lang="en-GB" baseline="0" dirty="0" err="1" smtClean="0">
                <a:effectLst/>
              </a:rPr>
              <a:t>grŵp</a:t>
            </a:r>
            <a:r>
              <a:rPr lang="en-GB" baseline="0" dirty="0" smtClean="0">
                <a:effectLst/>
              </a:rPr>
              <a:t> </a:t>
            </a:r>
            <a:r>
              <a:rPr lang="en-GB" baseline="0" dirty="0" err="1" smtClean="0">
                <a:effectLst/>
              </a:rPr>
              <a:t>ddisgrifiwyd</a:t>
            </a:r>
            <a:r>
              <a:rPr lang="en-GB" baseline="0" dirty="0" smtClean="0">
                <a:effectLst/>
              </a:rPr>
              <a:t> </a:t>
            </a:r>
            <a:r>
              <a:rPr lang="en-GB" baseline="0" dirty="0" err="1" smtClean="0">
                <a:effectLst/>
              </a:rPr>
              <a:t>yn</a:t>
            </a:r>
            <a:r>
              <a:rPr lang="en-GB" baseline="0" dirty="0" smtClean="0">
                <a:effectLst/>
              </a:rPr>
              <a:t> </a:t>
            </a:r>
            <a:r>
              <a:rPr lang="en-GB" baseline="0" dirty="0" err="1" smtClean="0">
                <a:effectLst/>
              </a:rPr>
              <a:t>gynharach</a:t>
            </a:r>
            <a:r>
              <a:rPr lang="en-GB" baseline="0" dirty="0" smtClean="0">
                <a:effectLst/>
              </a:rPr>
              <a:t> </a:t>
            </a:r>
            <a:r>
              <a:rPr lang="en-GB" baseline="0" dirty="0" err="1" smtClean="0">
                <a:effectLst/>
              </a:rPr>
              <a:t>yn</a:t>
            </a:r>
            <a:r>
              <a:rPr lang="en-GB" baseline="0" dirty="0" smtClean="0">
                <a:effectLst/>
              </a:rPr>
              <a:t> y </a:t>
            </a:r>
            <a:r>
              <a:rPr lang="en-GB" baseline="0" dirty="0" err="1" smtClean="0">
                <a:effectLst/>
              </a:rPr>
              <a:t>cwrs</a:t>
            </a:r>
            <a:r>
              <a:rPr lang="en-GB" baseline="0" dirty="0" smtClean="0">
                <a:effectLst/>
              </a:rPr>
              <a:t>.</a:t>
            </a:r>
            <a:r>
              <a:rPr lang="en-GB" dirty="0" smtClean="0">
                <a:effectLst/>
              </a:rPr>
              <a:t> </a:t>
            </a:r>
          </a:p>
          <a:p>
            <a:pPr>
              <a:spcBef>
                <a:spcPct val="0"/>
              </a:spcBef>
            </a:pPr>
            <a:endParaRPr lang="en-GB" dirty="0" smtClean="0"/>
          </a:p>
          <a:p>
            <a:pPr>
              <a:spcBef>
                <a:spcPct val="0"/>
              </a:spcBef>
            </a:pPr>
            <a:r>
              <a:rPr lang="en-GB" dirty="0" err="1" smtClean="0"/>
              <a:t>Awgrymir</a:t>
            </a:r>
            <a:r>
              <a:rPr lang="en-GB" baseline="0" dirty="0" smtClean="0"/>
              <a:t> </a:t>
            </a:r>
            <a:r>
              <a:rPr lang="en-GB" baseline="0" dirty="0" err="1" smtClean="0"/>
              <a:t>hefyd</a:t>
            </a:r>
            <a:r>
              <a:rPr lang="en-GB" baseline="0" dirty="0" smtClean="0"/>
              <a:t> y </a:t>
            </a:r>
            <a:r>
              <a:rPr lang="en-GB" baseline="0" dirty="0" err="1" smtClean="0"/>
              <a:t>dylid</a:t>
            </a:r>
            <a:r>
              <a:rPr lang="en-GB" baseline="0" dirty="0" smtClean="0"/>
              <a:t> </a:t>
            </a:r>
            <a:r>
              <a:rPr lang="en-GB" baseline="0" dirty="0" err="1" smtClean="0"/>
              <a:t>dechrau</a:t>
            </a:r>
            <a:r>
              <a:rPr lang="en-GB" baseline="0" dirty="0" smtClean="0"/>
              <a:t> </a:t>
            </a:r>
            <a:r>
              <a:rPr lang="en-GB" baseline="0" dirty="0" err="1" smtClean="0"/>
              <a:t>heb</a:t>
            </a:r>
            <a:r>
              <a:rPr lang="en-GB" baseline="0" dirty="0" smtClean="0"/>
              <a:t> </a:t>
            </a:r>
            <a:r>
              <a:rPr lang="en-GB" baseline="0" dirty="0" err="1" smtClean="0"/>
              <a:t>dechnoleg</a:t>
            </a:r>
            <a:r>
              <a:rPr lang="en-GB" baseline="0" dirty="0" smtClean="0"/>
              <a:t> (</a:t>
            </a:r>
            <a:r>
              <a:rPr lang="en-GB" baseline="0" dirty="0" err="1" smtClean="0"/>
              <a:t>sef</a:t>
            </a:r>
            <a:r>
              <a:rPr lang="en-GB" baseline="0" dirty="0" smtClean="0"/>
              <a:t> </a:t>
            </a:r>
            <a:r>
              <a:rPr lang="en-GB" baseline="0" dirty="0" err="1" smtClean="0"/>
              <a:t>trwy</a:t>
            </a:r>
            <a:r>
              <a:rPr lang="en-GB" baseline="0" dirty="0" smtClean="0"/>
              <a:t> </a:t>
            </a:r>
            <a:r>
              <a:rPr lang="en-GB" baseline="0" dirty="0" err="1" smtClean="0"/>
              <a:t>newid</a:t>
            </a:r>
            <a:r>
              <a:rPr lang="en-GB" baseline="0" dirty="0" smtClean="0"/>
              <a:t> y </a:t>
            </a:r>
            <a:r>
              <a:rPr lang="en-GB" baseline="0" dirty="0" err="1" smtClean="0"/>
              <a:t>ffordd</a:t>
            </a:r>
            <a:r>
              <a:rPr lang="en-GB" baseline="0" dirty="0" smtClean="0"/>
              <a:t> </a:t>
            </a:r>
            <a:r>
              <a:rPr lang="en-GB" baseline="0" dirty="0" err="1" smtClean="0"/>
              <a:t>caiff</a:t>
            </a:r>
            <a:r>
              <a:rPr lang="en-GB" baseline="0" dirty="0" smtClean="0"/>
              <a:t> </a:t>
            </a:r>
            <a:r>
              <a:rPr lang="en-GB" baseline="0" dirty="0" err="1" smtClean="0"/>
              <a:t>pethau</a:t>
            </a:r>
            <a:r>
              <a:rPr lang="en-GB" baseline="0" dirty="0" smtClean="0"/>
              <a:t> </a:t>
            </a:r>
            <a:r>
              <a:rPr lang="en-GB" baseline="0" dirty="0" err="1" smtClean="0"/>
              <a:t>ei</a:t>
            </a:r>
            <a:r>
              <a:rPr lang="en-GB" baseline="0" dirty="0" smtClean="0"/>
              <a:t> </a:t>
            </a:r>
            <a:r>
              <a:rPr lang="en-GB" baseline="0" dirty="0" err="1" smtClean="0"/>
              <a:t>gwneud</a:t>
            </a:r>
            <a:r>
              <a:rPr lang="en-GB" baseline="0" dirty="0" smtClean="0"/>
              <a:t>), </a:t>
            </a:r>
            <a:r>
              <a:rPr lang="en-GB" baseline="0" dirty="0" err="1" smtClean="0"/>
              <a:t>yna</a:t>
            </a:r>
            <a:r>
              <a:rPr lang="en-GB" baseline="0" dirty="0" smtClean="0"/>
              <a:t> </a:t>
            </a:r>
            <a:r>
              <a:rPr lang="en-GB" baseline="0" dirty="0" err="1" smtClean="0"/>
              <a:t>cyflwyno</a:t>
            </a:r>
            <a:r>
              <a:rPr lang="en-GB" baseline="0" dirty="0" smtClean="0"/>
              <a:t> </a:t>
            </a:r>
            <a:r>
              <a:rPr lang="en-GB" baseline="0" dirty="0" err="1" smtClean="0"/>
              <a:t>technoleg</a:t>
            </a:r>
            <a:r>
              <a:rPr lang="en-GB" baseline="0" dirty="0" smtClean="0"/>
              <a:t> </a:t>
            </a:r>
            <a:r>
              <a:rPr lang="en-GB" baseline="0" dirty="0" err="1" smtClean="0"/>
              <a:t>isel</a:t>
            </a:r>
            <a:r>
              <a:rPr lang="en-GB" baseline="0" dirty="0" smtClean="0"/>
              <a:t> (offer </a:t>
            </a:r>
            <a:r>
              <a:rPr lang="en-GB" baseline="0" dirty="0" err="1" smtClean="0"/>
              <a:t>syml</a:t>
            </a:r>
            <a:r>
              <a:rPr lang="en-GB" baseline="0" dirty="0" smtClean="0"/>
              <a:t>) ac </a:t>
            </a:r>
            <a:r>
              <a:rPr lang="en-GB" baseline="0" dirty="0" err="1" smtClean="0"/>
              <a:t>yna</a:t>
            </a:r>
            <a:r>
              <a:rPr lang="en-GB" baseline="0" dirty="0" smtClean="0"/>
              <a:t> </a:t>
            </a:r>
            <a:r>
              <a:rPr lang="en-GB" baseline="0" dirty="0" err="1" smtClean="0"/>
              <a:t>technoleg</a:t>
            </a:r>
            <a:r>
              <a:rPr lang="en-GB" baseline="0" dirty="0" smtClean="0"/>
              <a:t> </a:t>
            </a:r>
            <a:r>
              <a:rPr lang="en-GB" baseline="0" dirty="0" err="1" smtClean="0"/>
              <a:t>mwy</a:t>
            </a:r>
            <a:r>
              <a:rPr lang="en-GB" baseline="0" dirty="0" smtClean="0"/>
              <a:t> </a:t>
            </a:r>
            <a:r>
              <a:rPr lang="en-GB" baseline="0" dirty="0" err="1" smtClean="0"/>
              <a:t>soffistigedig</a:t>
            </a:r>
            <a:r>
              <a:rPr lang="en-GB" baseline="0" dirty="0" smtClean="0"/>
              <a:t>.</a:t>
            </a:r>
            <a:r>
              <a:rPr lang="en-GB" dirty="0" smtClean="0"/>
              <a:t> </a:t>
            </a:r>
          </a:p>
          <a:p>
            <a:pPr>
              <a:spcBef>
                <a:spcPct val="0"/>
              </a:spcBef>
            </a:pPr>
            <a:endParaRPr lang="en-GB" dirty="0" smtClean="0"/>
          </a:p>
          <a:p>
            <a:pPr>
              <a:spcBef>
                <a:spcPct val="0"/>
              </a:spcBef>
            </a:pPr>
            <a:r>
              <a:rPr lang="en-GB" dirty="0" err="1" smtClean="0"/>
              <a:t>Awgrymir</a:t>
            </a:r>
            <a:r>
              <a:rPr lang="en-GB" baseline="0" dirty="0" smtClean="0"/>
              <a:t> y </a:t>
            </a:r>
            <a:r>
              <a:rPr lang="en-GB" baseline="0" dirty="0" err="1" smtClean="0"/>
              <a:t>gellir</a:t>
            </a:r>
            <a:r>
              <a:rPr lang="en-GB" baseline="0" dirty="0" smtClean="0"/>
              <a:t> </a:t>
            </a:r>
            <a:r>
              <a:rPr lang="en-GB" baseline="0" dirty="0" err="1" smtClean="0"/>
              <a:t>cefnogi</a:t>
            </a:r>
            <a:r>
              <a:rPr lang="en-GB" baseline="0" dirty="0" smtClean="0"/>
              <a:t> </a:t>
            </a:r>
            <a:r>
              <a:rPr lang="en-GB" baseline="0" dirty="0" err="1" smtClean="0"/>
              <a:t>hyn</a:t>
            </a:r>
            <a:r>
              <a:rPr lang="en-GB" baseline="0" dirty="0" smtClean="0"/>
              <a:t> </a:t>
            </a:r>
            <a:r>
              <a:rPr lang="en-GB" baseline="0" dirty="0" err="1" smtClean="0"/>
              <a:t>oll</a:t>
            </a:r>
            <a:r>
              <a:rPr lang="en-GB" baseline="0" dirty="0" smtClean="0"/>
              <a:t> </a:t>
            </a:r>
            <a:r>
              <a:rPr lang="en-GB" baseline="0" dirty="0" err="1" smtClean="0"/>
              <a:t>petai</a:t>
            </a:r>
            <a:r>
              <a:rPr lang="en-GB" baseline="0" dirty="0" smtClean="0"/>
              <a:t> </a:t>
            </a:r>
            <a:r>
              <a:rPr lang="en-GB" baseline="0" dirty="0" err="1" smtClean="0"/>
              <a:t>gwasanaethau</a:t>
            </a:r>
            <a:r>
              <a:rPr lang="en-GB" baseline="0" dirty="0" smtClean="0"/>
              <a:t> </a:t>
            </a:r>
            <a:r>
              <a:rPr lang="en-GB" baseline="0" dirty="0" err="1" smtClean="0"/>
              <a:t>Gofal</a:t>
            </a:r>
            <a:r>
              <a:rPr lang="en-GB" baseline="0" dirty="0" smtClean="0"/>
              <a:t> a </a:t>
            </a:r>
            <a:r>
              <a:rPr lang="en-GB" baseline="0" dirty="0" err="1" smtClean="0"/>
              <a:t>Thrwsio</a:t>
            </a:r>
            <a:r>
              <a:rPr lang="en-GB" baseline="0" dirty="0" smtClean="0"/>
              <a:t>,  y </a:t>
            </a:r>
            <a:r>
              <a:rPr lang="en-GB" baseline="0" dirty="0" err="1" smtClean="0"/>
              <a:t>Gwasanaethau</a:t>
            </a:r>
            <a:r>
              <a:rPr lang="en-GB" baseline="0" dirty="0" smtClean="0"/>
              <a:t> </a:t>
            </a:r>
            <a:r>
              <a:rPr lang="en-GB" baseline="0" dirty="0" err="1" smtClean="0"/>
              <a:t>Cyfarpar</a:t>
            </a:r>
            <a:r>
              <a:rPr lang="en-GB" baseline="0" dirty="0" smtClean="0"/>
              <a:t> </a:t>
            </a:r>
            <a:r>
              <a:rPr lang="en-GB" baseline="0" dirty="0" err="1" smtClean="0"/>
              <a:t>Cymunedol</a:t>
            </a:r>
            <a:r>
              <a:rPr lang="en-GB" baseline="0" dirty="0" smtClean="0"/>
              <a:t> a </a:t>
            </a:r>
            <a:r>
              <a:rPr lang="en-GB" baseline="0" dirty="0" err="1" smtClean="0"/>
              <a:t>Gwasanaethau</a:t>
            </a:r>
            <a:r>
              <a:rPr lang="en-GB" baseline="0" dirty="0" smtClean="0"/>
              <a:t> </a:t>
            </a:r>
            <a:r>
              <a:rPr lang="en-GB" baseline="0" dirty="0" err="1" smtClean="0"/>
              <a:t>Teleofal</a:t>
            </a:r>
            <a:r>
              <a:rPr lang="en-GB" baseline="0" dirty="0" smtClean="0"/>
              <a:t> </a:t>
            </a:r>
            <a:r>
              <a:rPr lang="en-GB" baseline="0" dirty="0" err="1" smtClean="0"/>
              <a:t>yn</a:t>
            </a:r>
            <a:r>
              <a:rPr lang="en-GB" baseline="0" dirty="0" smtClean="0"/>
              <a:t> </a:t>
            </a:r>
            <a:r>
              <a:rPr lang="en-GB" baseline="0" dirty="0" err="1" smtClean="0"/>
              <a:t>cydweithio</a:t>
            </a:r>
            <a:r>
              <a:rPr lang="en-GB" baseline="0" dirty="0" smtClean="0"/>
              <a:t>.</a:t>
            </a:r>
          </a:p>
          <a:p>
            <a:pPr>
              <a:spcBef>
                <a:spcPct val="0"/>
              </a:spcBef>
            </a:pPr>
            <a:endParaRPr lang="en-GB" baseline="0" dirty="0" smtClean="0"/>
          </a:p>
          <a:p>
            <a:endParaRPr lang="en-GB" dirty="0"/>
          </a:p>
        </p:txBody>
      </p:sp>
      <p:sp>
        <p:nvSpPr>
          <p:cNvPr id="4" name="Slide Number Placeholder 3"/>
          <p:cNvSpPr>
            <a:spLocks noGrp="1"/>
          </p:cNvSpPr>
          <p:nvPr>
            <p:ph type="sldNum" sz="quarter" idx="10"/>
          </p:nvPr>
        </p:nvSpPr>
        <p:spPr/>
        <p:txBody>
          <a:bodyPr/>
          <a:lstStyle/>
          <a:p>
            <a:fld id="{D4359DA3-160C-4AD7-97C9-36F81FBCC7FB}" type="slidenum">
              <a:rPr lang="en-GB" smtClean="0"/>
              <a:pPr/>
              <a:t>39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10472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eaLnBrk="1" hangingPunct="1">
              <a:spcBef>
                <a:spcPct val="0"/>
              </a:spcBef>
            </a:pPr>
            <a:r>
              <a:rPr lang="en-GB" dirty="0" err="1" smtClean="0"/>
              <a:t>Mae’r</a:t>
            </a:r>
            <a:r>
              <a:rPr lang="en-GB" dirty="0" smtClean="0"/>
              <a:t> </a:t>
            </a:r>
            <a:r>
              <a:rPr lang="en-GB" dirty="0" err="1" smtClean="0"/>
              <a:t>cwrs</a:t>
            </a:r>
            <a:r>
              <a:rPr lang="en-GB" dirty="0" smtClean="0"/>
              <a:t> </a:t>
            </a:r>
            <a:r>
              <a:rPr lang="en-GB" dirty="0" err="1" smtClean="0"/>
              <a:t>wedi</a:t>
            </a:r>
            <a:r>
              <a:rPr lang="en-GB" baseline="0" dirty="0" smtClean="0"/>
              <a:t> </a:t>
            </a:r>
            <a:r>
              <a:rPr lang="en-GB" baseline="0" dirty="0" err="1" smtClean="0"/>
              <a:t>ei</a:t>
            </a:r>
            <a:r>
              <a:rPr lang="en-GB" baseline="0" dirty="0" smtClean="0"/>
              <a:t> </a:t>
            </a:r>
            <a:r>
              <a:rPr lang="en-GB" baseline="0" dirty="0" err="1" smtClean="0"/>
              <a:t>rannu’n</a:t>
            </a:r>
            <a:r>
              <a:rPr lang="en-GB" baseline="0" dirty="0" smtClean="0"/>
              <a:t> </a:t>
            </a:r>
            <a:r>
              <a:rPr lang="en-GB" baseline="0" dirty="0" err="1" smtClean="0"/>
              <a:t>bedair</a:t>
            </a:r>
            <a:r>
              <a:rPr lang="en-GB" baseline="0" dirty="0" smtClean="0"/>
              <a:t> </a:t>
            </a:r>
            <a:r>
              <a:rPr lang="en-GB" baseline="0" dirty="0" err="1" smtClean="0"/>
              <a:t>sesiwn</a:t>
            </a:r>
            <a:r>
              <a:rPr lang="en-GB" baseline="0" dirty="0" smtClean="0"/>
              <a:t> </a:t>
            </a:r>
            <a:r>
              <a:rPr lang="en-GB" baseline="0" dirty="0" err="1" smtClean="0"/>
              <a:t>sy’n</a:t>
            </a:r>
            <a:r>
              <a:rPr lang="en-GB" baseline="0" dirty="0" smtClean="0"/>
              <a:t> para </a:t>
            </a:r>
            <a:r>
              <a:rPr lang="en-GB" baseline="0" dirty="0" err="1" smtClean="0"/>
              <a:t>oddeutu</a:t>
            </a:r>
            <a:r>
              <a:rPr lang="en-GB" baseline="0" dirty="0" smtClean="0"/>
              <a:t> 45 </a:t>
            </a:r>
            <a:r>
              <a:rPr lang="en-GB" baseline="0" dirty="0" err="1" smtClean="0"/>
              <a:t>munud</a:t>
            </a:r>
            <a:r>
              <a:rPr lang="en-GB" baseline="0" dirty="0" smtClean="0"/>
              <a:t> </a:t>
            </a:r>
            <a:r>
              <a:rPr lang="en-GB" baseline="0" dirty="0" err="1" smtClean="0"/>
              <a:t>yr</a:t>
            </a:r>
            <a:r>
              <a:rPr lang="en-GB" baseline="0" dirty="0" smtClean="0"/>
              <a:t> un, </a:t>
            </a:r>
            <a:r>
              <a:rPr lang="en-GB" baseline="0" dirty="0" err="1" smtClean="0"/>
              <a:t>gydag</a:t>
            </a:r>
            <a:r>
              <a:rPr lang="en-GB" baseline="0" dirty="0" smtClean="0"/>
              <a:t> </a:t>
            </a:r>
            <a:r>
              <a:rPr lang="en-GB" baseline="0" dirty="0" err="1" smtClean="0"/>
              <a:t>egwyl</a:t>
            </a:r>
            <a:r>
              <a:rPr lang="en-GB" baseline="0" dirty="0" smtClean="0"/>
              <a:t> </a:t>
            </a:r>
            <a:r>
              <a:rPr lang="en-GB" baseline="0" dirty="0" err="1" smtClean="0"/>
              <a:t>ar</a:t>
            </a:r>
            <a:r>
              <a:rPr lang="en-GB" baseline="0" dirty="0" smtClean="0"/>
              <a:t> </a:t>
            </a:r>
            <a:r>
              <a:rPr lang="en-GB" baseline="0" dirty="0" err="1" smtClean="0"/>
              <a:t>ôl</a:t>
            </a:r>
            <a:r>
              <a:rPr lang="en-GB" baseline="0" dirty="0" smtClean="0"/>
              <a:t> </a:t>
            </a:r>
            <a:r>
              <a:rPr lang="en-GB" baseline="0" dirty="0" err="1" smtClean="0"/>
              <a:t>dwy</a:t>
            </a:r>
            <a:r>
              <a:rPr lang="en-GB" baseline="0" dirty="0" smtClean="0"/>
              <a:t> </a:t>
            </a:r>
            <a:r>
              <a:rPr lang="en-GB" baseline="0" dirty="0" err="1" smtClean="0"/>
              <a:t>sesiwn</a:t>
            </a:r>
            <a:r>
              <a:rPr lang="en-GB" baseline="0" dirty="0" smtClean="0"/>
              <a:t>.</a:t>
            </a:r>
          </a:p>
          <a:p>
            <a:pPr eaLnBrk="1" hangingPunct="1">
              <a:spcBef>
                <a:spcPct val="0"/>
              </a:spcBef>
            </a:pPr>
            <a:r>
              <a:rPr lang="en-GB" dirty="0" err="1" smtClean="0"/>
              <a:t>Cyfeiriwch</a:t>
            </a:r>
            <a:r>
              <a:rPr lang="en-GB" baseline="0" dirty="0" smtClean="0"/>
              <a:t> at y </a:t>
            </a:r>
            <a:r>
              <a:rPr lang="en-GB" baseline="0" dirty="0" err="1" smtClean="0"/>
              <a:t>Canllaw</a:t>
            </a:r>
            <a:r>
              <a:rPr lang="en-GB" baseline="0" dirty="0" smtClean="0"/>
              <a:t> </a:t>
            </a:r>
            <a:r>
              <a:rPr lang="en-GB" baseline="0" dirty="0" err="1" smtClean="0"/>
              <a:t>i’r</a:t>
            </a:r>
            <a:r>
              <a:rPr lang="en-GB" baseline="0" dirty="0" smtClean="0"/>
              <a:t> </a:t>
            </a:r>
            <a:r>
              <a:rPr lang="en-GB" baseline="0" dirty="0" err="1" smtClean="0"/>
              <a:t>Hwylusydd</a:t>
            </a:r>
            <a:r>
              <a:rPr lang="en-GB" baseline="0" dirty="0" smtClean="0"/>
              <a:t> am </a:t>
            </a:r>
            <a:r>
              <a:rPr lang="en-GB" baseline="0" dirty="0" err="1" smtClean="0"/>
              <a:t>fwy</a:t>
            </a:r>
            <a:r>
              <a:rPr lang="en-GB" baseline="0" dirty="0" smtClean="0"/>
              <a:t> o </a:t>
            </a:r>
            <a:r>
              <a:rPr lang="en-GB" baseline="0" dirty="0" err="1" smtClean="0"/>
              <a:t>wybodaeth</a:t>
            </a:r>
            <a:r>
              <a:rPr lang="en-GB" baseline="0" dirty="0" smtClean="0"/>
              <a:t> </a:t>
            </a:r>
            <a:r>
              <a:rPr lang="en-GB" baseline="0" dirty="0" err="1" smtClean="0"/>
              <a:t>ar</a:t>
            </a:r>
            <a:r>
              <a:rPr lang="en-GB" baseline="0" dirty="0" smtClean="0"/>
              <a:t> </a:t>
            </a:r>
            <a:r>
              <a:rPr lang="en-GB" baseline="0" dirty="0" err="1" smtClean="0"/>
              <a:t>strwythyr</a:t>
            </a:r>
            <a:r>
              <a:rPr lang="en-GB" baseline="0" dirty="0" smtClean="0"/>
              <a:t> ac </a:t>
            </a:r>
            <a:r>
              <a:rPr lang="en-GB" baseline="0" dirty="0" err="1" smtClean="0"/>
              <a:t>amseru</a:t>
            </a:r>
            <a:r>
              <a:rPr lang="en-GB" baseline="0" dirty="0" smtClean="0"/>
              <a:t>.</a:t>
            </a:r>
            <a:endParaRPr lang="en-GB" dirty="0" smtClean="0"/>
          </a:p>
          <a:p>
            <a:endParaRPr lang="en-GB" dirty="0"/>
          </a:p>
        </p:txBody>
      </p:sp>
      <p:sp>
        <p:nvSpPr>
          <p:cNvPr id="4" name="Slide Number Placeholder 3"/>
          <p:cNvSpPr>
            <a:spLocks noGrp="1"/>
          </p:cNvSpPr>
          <p:nvPr>
            <p:ph type="sldNum" sz="quarter" idx="10"/>
          </p:nvPr>
        </p:nvSpPr>
        <p:spPr/>
        <p:txBody>
          <a:bodyPr/>
          <a:lstStyle/>
          <a:p>
            <a:fld id="{4850BFFB-953F-4021-90D1-C2BD514B9A3F}" type="slidenum">
              <a:rPr lang="en-GB" smtClean="0"/>
              <a:pPr/>
              <a:t>4</a:t>
            </a:fld>
            <a:endParaRPr lang="en-GB"/>
          </a:p>
        </p:txBody>
      </p:sp>
      <p:sp>
        <p:nvSpPr>
          <p:cNvPr id="19" name="Slide Image Placeholder 18"/>
          <p:cNvSpPr>
            <a:spLocks noGrp="1" noRot="1" noChangeAspect="1"/>
          </p:cNvSpPr>
          <p:nvPr>
            <p:ph type="sldImg"/>
          </p:nvPr>
        </p:nvSpPr>
        <p:spPr/>
      </p:sp>
    </p:spTree>
    <p:extLst>
      <p:ext uri="{BB962C8B-B14F-4D97-AF65-F5344CB8AC3E}">
        <p14:creationId xmlns:p14="http://schemas.microsoft.com/office/powerpoint/2010/main" val="10159834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txBox="1">
            <a:spLocks noGrp="1" noChangeArrowheads="1"/>
          </p:cNvSpPr>
          <p:nvPr/>
        </p:nvSpPr>
        <p:spPr bwMode="auto">
          <a:xfrm>
            <a:off x="4022938" y="9722883"/>
            <a:ext cx="3076363" cy="511730"/>
          </a:xfrm>
          <a:prstGeom prst="rect">
            <a:avLst/>
          </a:prstGeom>
          <a:noFill/>
          <a:ln w="9525">
            <a:noFill/>
            <a:miter lim="800000"/>
            <a:headEnd/>
            <a:tailEnd/>
          </a:ln>
        </p:spPr>
        <p:txBody>
          <a:bodyPr lIns="94314" tIns="47157" rIns="94314" bIns="47157" anchor="b"/>
          <a:lstStyle/>
          <a:p>
            <a:pPr algn="r"/>
            <a:fld id="{455B8F17-7A2B-4604-9DE3-972108981516}" type="slidenum">
              <a:rPr lang="en-GB" sz="1200"/>
              <a:pPr algn="r"/>
              <a:t>40</a:t>
            </a:fld>
            <a:endParaRPr lang="en-GB" sz="1200"/>
          </a:p>
        </p:txBody>
      </p:sp>
      <p:sp>
        <p:nvSpPr>
          <p:cNvPr id="340995"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Mae’r</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sleid</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yma</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wedi</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ei</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animeiddio</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a:spcBef>
                <a:spcPct val="0"/>
              </a:spcBef>
            </a:pPr>
            <a:r>
              <a:rPr lang="en-US" dirty="0" smtClean="0"/>
              <a:t>Beth am </a:t>
            </a:r>
            <a:r>
              <a:rPr lang="en-US" dirty="0" err="1" smtClean="0"/>
              <a:t>edrych</a:t>
            </a:r>
            <a:r>
              <a:rPr lang="en-US" dirty="0" smtClean="0"/>
              <a:t> </a:t>
            </a:r>
            <a:r>
              <a:rPr lang="en-US" dirty="0" err="1" smtClean="0"/>
              <a:t>ar</a:t>
            </a:r>
            <a:r>
              <a:rPr lang="en-US" dirty="0" smtClean="0"/>
              <a:t> </a:t>
            </a:r>
            <a:r>
              <a:rPr lang="en-US" dirty="0" err="1" smtClean="0"/>
              <a:t>esiampl</a:t>
            </a:r>
            <a:r>
              <a:rPr lang="en-US" baseline="0" dirty="0" smtClean="0"/>
              <a:t> o </a:t>
            </a:r>
            <a:r>
              <a:rPr lang="en-US" baseline="0" dirty="0" err="1" smtClean="0"/>
              <a:t>dechnoleg</a:t>
            </a:r>
            <a:r>
              <a:rPr lang="en-US" baseline="0" dirty="0" smtClean="0"/>
              <a:t> </a:t>
            </a:r>
            <a:r>
              <a:rPr lang="en-US" baseline="0" dirty="0" err="1" smtClean="0"/>
              <a:t>gaiff</a:t>
            </a:r>
            <a:r>
              <a:rPr lang="en-US" baseline="0" dirty="0" smtClean="0"/>
              <a:t> </a:t>
            </a:r>
            <a:r>
              <a:rPr lang="en-US" baseline="0" dirty="0" err="1" smtClean="0"/>
              <a:t>ei</a:t>
            </a:r>
            <a:r>
              <a:rPr lang="en-US" baseline="0" dirty="0" smtClean="0"/>
              <a:t> </a:t>
            </a:r>
            <a:r>
              <a:rPr lang="en-US" baseline="0" dirty="0" err="1" smtClean="0"/>
              <a:t>ddefnyddio</a:t>
            </a:r>
            <a:r>
              <a:rPr lang="en-US" baseline="0" dirty="0" smtClean="0"/>
              <a:t> </a:t>
            </a:r>
            <a:r>
              <a:rPr lang="en-US" baseline="0" dirty="0" err="1" smtClean="0"/>
              <a:t>i</a:t>
            </a:r>
            <a:r>
              <a:rPr lang="en-US" baseline="0" dirty="0" smtClean="0"/>
              <a:t> </a:t>
            </a:r>
            <a:r>
              <a:rPr lang="en-US" baseline="0" dirty="0" err="1" smtClean="0"/>
              <a:t>ddod</a:t>
            </a:r>
            <a:r>
              <a:rPr lang="en-US" baseline="0" dirty="0" smtClean="0"/>
              <a:t> o </a:t>
            </a:r>
            <a:r>
              <a:rPr lang="en-US" baseline="0" dirty="0" err="1" smtClean="0"/>
              <a:t>hyd</a:t>
            </a:r>
            <a:r>
              <a:rPr lang="en-US" baseline="0" dirty="0" smtClean="0"/>
              <a:t> </a:t>
            </a:r>
            <a:r>
              <a:rPr lang="en-US" baseline="0" dirty="0" err="1" smtClean="0"/>
              <a:t>i</a:t>
            </a:r>
            <a:r>
              <a:rPr lang="en-US" baseline="0" dirty="0" smtClean="0"/>
              <a:t> </a:t>
            </a:r>
            <a:r>
              <a:rPr lang="en-US" baseline="0" dirty="0" err="1" smtClean="0"/>
              <a:t>bobl</a:t>
            </a:r>
            <a:r>
              <a:rPr lang="en-US" baseline="0" dirty="0" smtClean="0"/>
              <a:t> a </a:t>
            </a:r>
            <a:r>
              <a:rPr lang="en-US" baseline="0" dirty="0" err="1" smtClean="0"/>
              <a:t>phethau</a:t>
            </a:r>
            <a:r>
              <a:rPr lang="en-US" baseline="0" dirty="0" smtClean="0"/>
              <a:t>. </a:t>
            </a:r>
          </a:p>
          <a:p>
            <a:pPr>
              <a:spcBef>
                <a:spcPct val="0"/>
              </a:spcBef>
            </a:pPr>
            <a:endParaRPr lang="en-US" baseline="0" dirty="0" smtClean="0"/>
          </a:p>
          <a:p>
            <a:pPr>
              <a:spcBef>
                <a:spcPct val="0"/>
              </a:spcBef>
            </a:pPr>
            <a:r>
              <a:rPr lang="en-US" baseline="0" dirty="0" err="1" smtClean="0"/>
              <a:t>Mae’n</a:t>
            </a:r>
            <a:r>
              <a:rPr lang="en-US" baseline="0" dirty="0" smtClean="0"/>
              <a:t> </a:t>
            </a:r>
            <a:r>
              <a:rPr lang="en-US" baseline="0" dirty="0" err="1" smtClean="0"/>
              <a:t>dechrau</a:t>
            </a:r>
            <a:r>
              <a:rPr lang="en-US" baseline="0" dirty="0" smtClean="0"/>
              <a:t> </a:t>
            </a:r>
            <a:r>
              <a:rPr lang="en-US" baseline="0" dirty="0" err="1" smtClean="0"/>
              <a:t>trwy</a:t>
            </a:r>
            <a:r>
              <a:rPr lang="en-US" baseline="0" dirty="0" smtClean="0"/>
              <a:t> </a:t>
            </a:r>
            <a:r>
              <a:rPr lang="en-US" baseline="0" dirty="0" err="1" smtClean="0"/>
              <a:t>ddangos</a:t>
            </a:r>
            <a:r>
              <a:rPr lang="en-US" baseline="0" dirty="0" smtClean="0"/>
              <a:t> system </a:t>
            </a:r>
            <a:r>
              <a:rPr lang="en-US" baseline="0" dirty="0" err="1" smtClean="0"/>
              <a:t>eithaf</a:t>
            </a:r>
            <a:r>
              <a:rPr lang="en-US" baseline="0" dirty="0" smtClean="0"/>
              <a:t> </a:t>
            </a:r>
            <a:r>
              <a:rPr lang="en-US" baseline="0" dirty="0" err="1" smtClean="0"/>
              <a:t>rhad</a:t>
            </a:r>
            <a:r>
              <a:rPr lang="en-US" baseline="0" dirty="0" smtClean="0"/>
              <a:t> </a:t>
            </a:r>
            <a:r>
              <a:rPr lang="en-US" baseline="0" dirty="0" err="1" smtClean="0"/>
              <a:t>sy’n</a:t>
            </a:r>
            <a:r>
              <a:rPr lang="en-US" baseline="0" dirty="0" smtClean="0"/>
              <a:t> </a:t>
            </a:r>
            <a:r>
              <a:rPr lang="en-US" baseline="0" dirty="0" err="1" smtClean="0"/>
              <a:t>caniatau</a:t>
            </a:r>
            <a:r>
              <a:rPr lang="en-US" baseline="0" dirty="0" smtClean="0"/>
              <a:t> </a:t>
            </a:r>
            <a:r>
              <a:rPr lang="en-US" baseline="0" dirty="0" err="1" smtClean="0"/>
              <a:t>i</a:t>
            </a:r>
            <a:r>
              <a:rPr lang="en-US" baseline="0" dirty="0" smtClean="0"/>
              <a:t> </a:t>
            </a:r>
            <a:r>
              <a:rPr lang="en-US" baseline="0" dirty="0" err="1" smtClean="0"/>
              <a:t>oedolyn</a:t>
            </a:r>
            <a:r>
              <a:rPr lang="en-US" baseline="0" dirty="0" smtClean="0"/>
              <a:t> </a:t>
            </a:r>
            <a:r>
              <a:rPr lang="en-US" baseline="0" dirty="0" err="1" smtClean="0"/>
              <a:t>allu</a:t>
            </a:r>
            <a:r>
              <a:rPr lang="en-US" baseline="0" dirty="0" smtClean="0"/>
              <a:t> </a:t>
            </a:r>
            <a:r>
              <a:rPr lang="en-US" baseline="0" dirty="0" err="1" smtClean="0"/>
              <a:t>lleoli</a:t>
            </a:r>
            <a:r>
              <a:rPr lang="en-US" baseline="0" dirty="0" smtClean="0"/>
              <a:t> </a:t>
            </a:r>
            <a:r>
              <a:rPr lang="en-US" baseline="0" dirty="0" err="1" smtClean="0"/>
              <a:t>ei</a:t>
            </a:r>
            <a:r>
              <a:rPr lang="en-US" baseline="0" dirty="0" smtClean="0"/>
              <a:t> </a:t>
            </a:r>
            <a:r>
              <a:rPr lang="en-US" baseline="0" dirty="0" err="1" smtClean="0"/>
              <a:t>plentyn</a:t>
            </a:r>
            <a:r>
              <a:rPr lang="en-US" baseline="0" dirty="0" smtClean="0"/>
              <a:t> </a:t>
            </a:r>
            <a:r>
              <a:rPr lang="en-US" baseline="0" dirty="0" err="1" smtClean="0"/>
              <a:t>neu</a:t>
            </a:r>
            <a:r>
              <a:rPr lang="en-US" baseline="0" dirty="0" smtClean="0"/>
              <a:t> </a:t>
            </a:r>
            <a:r>
              <a:rPr lang="en-US" baseline="0" dirty="0" err="1" smtClean="0"/>
              <a:t>wrthyrch</a:t>
            </a:r>
            <a:r>
              <a:rPr lang="en-US" baseline="0" dirty="0" smtClean="0"/>
              <a:t>. Mae </a:t>
            </a:r>
            <a:r>
              <a:rPr lang="en-US" i="1" dirty="0" smtClean="0"/>
              <a:t>loc8tor  </a:t>
            </a:r>
            <a:r>
              <a:rPr lang="en-US" i="0" dirty="0" err="1" smtClean="0"/>
              <a:t>yn</a:t>
            </a:r>
            <a:r>
              <a:rPr lang="en-US" i="0" dirty="0" smtClean="0"/>
              <a:t> </a:t>
            </a:r>
            <a:r>
              <a:rPr lang="en-US" i="0" dirty="0" err="1" smtClean="0"/>
              <a:t>defnyddio</a:t>
            </a:r>
            <a:r>
              <a:rPr lang="en-US" i="0" dirty="0" smtClean="0"/>
              <a:t> </a:t>
            </a:r>
            <a:r>
              <a:rPr lang="en-US" i="0" dirty="0" err="1" smtClean="0"/>
              <a:t>amrediad</a:t>
            </a:r>
            <a:r>
              <a:rPr lang="en-US" i="0" dirty="0" smtClean="0"/>
              <a:t> </a:t>
            </a:r>
            <a:r>
              <a:rPr lang="en-US" i="0" baseline="0" dirty="0" smtClean="0"/>
              <a:t> </a:t>
            </a:r>
            <a:r>
              <a:rPr lang="en-US" i="0" baseline="0" dirty="0" err="1" smtClean="0"/>
              <a:t>ar</a:t>
            </a:r>
            <a:r>
              <a:rPr lang="en-US" i="0" baseline="0" dirty="0" smtClean="0"/>
              <a:t> sail radio </a:t>
            </a:r>
            <a:r>
              <a:rPr lang="en-US" i="0" baseline="0" dirty="0" err="1" smtClean="0"/>
              <a:t>sy’n</a:t>
            </a:r>
            <a:r>
              <a:rPr lang="en-US" i="0" baseline="0" dirty="0" smtClean="0"/>
              <a:t> </a:t>
            </a:r>
            <a:r>
              <a:rPr lang="en-US" i="0" baseline="0" dirty="0" err="1" smtClean="0"/>
              <a:t>gallu</a:t>
            </a:r>
            <a:r>
              <a:rPr lang="en-US" i="0" baseline="0" dirty="0" smtClean="0"/>
              <a:t> </a:t>
            </a:r>
            <a:r>
              <a:rPr lang="en-US" i="0" baseline="0" dirty="0" err="1" smtClean="0"/>
              <a:t>lleoli</a:t>
            </a:r>
            <a:r>
              <a:rPr lang="en-US" i="0" baseline="0" dirty="0" smtClean="0"/>
              <a:t> </a:t>
            </a:r>
            <a:r>
              <a:rPr lang="en-US" i="0" baseline="0" dirty="0" err="1" smtClean="0"/>
              <a:t>sawl</a:t>
            </a:r>
            <a:r>
              <a:rPr lang="en-US" i="0" baseline="0" dirty="0" smtClean="0"/>
              <a:t> </a:t>
            </a:r>
            <a:r>
              <a:rPr lang="en-US" i="0" baseline="0" dirty="0" err="1" smtClean="0"/>
              <a:t>gwrthrych</a:t>
            </a:r>
            <a:r>
              <a:rPr lang="en-US" i="0" baseline="0" dirty="0" smtClean="0"/>
              <a:t> </a:t>
            </a:r>
            <a:r>
              <a:rPr lang="en-US" i="0" baseline="0" dirty="0" err="1" smtClean="0"/>
              <a:t>neu</a:t>
            </a:r>
            <a:r>
              <a:rPr lang="en-US" i="0" baseline="0" dirty="0" smtClean="0"/>
              <a:t> </a:t>
            </a:r>
            <a:r>
              <a:rPr lang="en-US" i="0" baseline="0" dirty="0" err="1" smtClean="0"/>
              <a:t>unigolyn</a:t>
            </a:r>
            <a:r>
              <a:rPr lang="en-US" i="0" baseline="0" dirty="0" smtClean="0"/>
              <a:t> </a:t>
            </a:r>
            <a:r>
              <a:rPr lang="en-US" i="0" baseline="0" dirty="0" err="1" smtClean="0"/>
              <a:t>sydd</a:t>
            </a:r>
            <a:r>
              <a:rPr lang="en-US" i="0" baseline="0" dirty="0" smtClean="0"/>
              <a:t> </a:t>
            </a:r>
            <a:r>
              <a:rPr lang="en-US" i="0" baseline="0" dirty="0" err="1" smtClean="0"/>
              <a:t>wedi</a:t>
            </a:r>
            <a:r>
              <a:rPr lang="en-US" i="0" baseline="0" dirty="0" smtClean="0"/>
              <a:t> </a:t>
            </a:r>
            <a:r>
              <a:rPr lang="en-US" i="0" baseline="0" dirty="0" err="1" smtClean="0"/>
              <a:t>ei</a:t>
            </a:r>
            <a:r>
              <a:rPr lang="en-US" i="0" baseline="0" dirty="0" smtClean="0"/>
              <a:t> </a:t>
            </a:r>
            <a:r>
              <a:rPr lang="en-US" i="0" baseline="0" dirty="0" err="1" smtClean="0"/>
              <a:t>tagio</a:t>
            </a:r>
            <a:r>
              <a:rPr lang="en-US" i="0" baseline="0" dirty="0" smtClean="0"/>
              <a:t>. </a:t>
            </a:r>
            <a:r>
              <a:rPr lang="en-US" i="0" baseline="0" dirty="0" err="1" smtClean="0"/>
              <a:t>Mae’n</a:t>
            </a:r>
            <a:r>
              <a:rPr lang="en-US" i="0" baseline="0" dirty="0" smtClean="0"/>
              <a:t> </a:t>
            </a:r>
            <a:r>
              <a:rPr lang="en-US" i="0" baseline="0" dirty="0" err="1" smtClean="0"/>
              <a:t>berffaith</a:t>
            </a:r>
            <a:r>
              <a:rPr lang="en-US" i="0" baseline="0" dirty="0" smtClean="0"/>
              <a:t> </a:t>
            </a:r>
            <a:r>
              <a:rPr lang="en-US" i="0" baseline="0" dirty="0" err="1" smtClean="0"/>
              <a:t>i</a:t>
            </a:r>
            <a:r>
              <a:rPr lang="en-US" i="0" baseline="0" dirty="0" smtClean="0"/>
              <a:t> </a:t>
            </a:r>
            <a:r>
              <a:rPr lang="en-US" i="0" baseline="0" dirty="0" err="1" smtClean="0"/>
              <a:t>chwilio</a:t>
            </a:r>
            <a:r>
              <a:rPr lang="en-US" i="0" baseline="0" dirty="0" smtClean="0"/>
              <a:t> am </a:t>
            </a:r>
            <a:r>
              <a:rPr lang="en-US" i="0" baseline="0" dirty="0" err="1" smtClean="0"/>
              <a:t>allweddi</a:t>
            </a:r>
            <a:r>
              <a:rPr lang="en-US" i="0" baseline="0" dirty="0" smtClean="0"/>
              <a:t> t</a:t>
            </a:r>
            <a:r>
              <a:rPr lang="cy-GB" i="0" baseline="0" dirty="0" smtClean="0"/>
              <a:t>ŷ, sbectol neu bwrs yn y tŷ ond gall hefyd leoli rhywun os ydynt yn cario ‘tag’ (er, enghraifft mewn archfarchnad). Dangosir maint y tag o’i gymharu â maint stamp.</a:t>
            </a:r>
            <a:endParaRPr lang="en-US" dirty="0" smtClean="0"/>
          </a:p>
        </p:txBody>
      </p:sp>
      <p:sp>
        <p:nvSpPr>
          <p:cNvPr id="3" name="Slide Image Placeholder 2"/>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4850BFFB-953F-4021-90D1-C2BD514B9A3F}" type="slidenum">
              <a:rPr lang="en-GB" smtClean="0"/>
              <a:pPr/>
              <a:t>40</a:t>
            </a:fld>
            <a:endParaRPr lang="en-GB" dirty="0"/>
          </a:p>
        </p:txBody>
      </p:sp>
    </p:spTree>
    <p:extLst>
      <p:ext uri="{BB962C8B-B14F-4D97-AF65-F5344CB8AC3E}">
        <p14:creationId xmlns:p14="http://schemas.microsoft.com/office/powerpoint/2010/main" val="18758097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Mae’r</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sleid</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yma</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wedi</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ei</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animeiddio</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p>
          <a:p>
            <a:pPr>
              <a:spcBef>
                <a:spcPct val="0"/>
              </a:spcBef>
            </a:pPr>
            <a:endParaRPr lang="en-US" dirty="0" smtClean="0"/>
          </a:p>
          <a:p>
            <a:pPr>
              <a:spcBef>
                <a:spcPct val="0"/>
              </a:spcBef>
            </a:pPr>
            <a:r>
              <a:rPr lang="en-US" dirty="0" err="1" smtClean="0"/>
              <a:t>Mae’n</a:t>
            </a:r>
            <a:r>
              <a:rPr lang="en-US" dirty="0" smtClean="0"/>
              <a:t> </a:t>
            </a:r>
            <a:r>
              <a:rPr lang="en-US" dirty="0" err="1" smtClean="0"/>
              <a:t>dangos</a:t>
            </a:r>
            <a:r>
              <a:rPr lang="en-US" baseline="0" dirty="0" smtClean="0"/>
              <a:t>  tri math </a:t>
            </a:r>
            <a:r>
              <a:rPr lang="en-US" baseline="0" dirty="0" err="1" smtClean="0"/>
              <a:t>gwahanol</a:t>
            </a:r>
            <a:r>
              <a:rPr lang="en-US" baseline="0" dirty="0" smtClean="0"/>
              <a:t> o system </a:t>
            </a:r>
            <a:r>
              <a:rPr lang="en-US" baseline="0" dirty="0" err="1" smtClean="0"/>
              <a:t>leoli</a:t>
            </a:r>
            <a:r>
              <a:rPr lang="en-US" baseline="0" dirty="0" smtClean="0"/>
              <a:t> </a:t>
            </a:r>
            <a:r>
              <a:rPr lang="en-US" baseline="0" dirty="0" err="1" smtClean="0"/>
              <a:t>fyd-eang</a:t>
            </a:r>
            <a:r>
              <a:rPr lang="en-US" baseline="0" dirty="0" smtClean="0"/>
              <a:t>. </a:t>
            </a:r>
            <a:r>
              <a:rPr lang="en-US" dirty="0" err="1" smtClean="0"/>
              <a:t>Mae’r</a:t>
            </a:r>
            <a:r>
              <a:rPr lang="en-US" dirty="0" smtClean="0"/>
              <a:t> </a:t>
            </a:r>
            <a:r>
              <a:rPr lang="en-US" dirty="0" err="1" smtClean="0"/>
              <a:t>grŵp</a:t>
            </a:r>
            <a:r>
              <a:rPr lang="en-US" dirty="0" smtClean="0"/>
              <a:t> </a:t>
            </a:r>
            <a:r>
              <a:rPr lang="en-US" dirty="0" err="1" smtClean="0"/>
              <a:t>cyntaf</a:t>
            </a:r>
            <a:r>
              <a:rPr lang="en-US" dirty="0" smtClean="0"/>
              <a:t> </a:t>
            </a:r>
            <a:r>
              <a:rPr lang="en-US" dirty="0" err="1" smtClean="0"/>
              <a:t>wedi</a:t>
            </a:r>
            <a:r>
              <a:rPr lang="en-US" dirty="0" smtClean="0"/>
              <a:t> </a:t>
            </a:r>
            <a:r>
              <a:rPr lang="en-US" dirty="0" err="1" smtClean="0"/>
              <a:t>ei</a:t>
            </a:r>
            <a:r>
              <a:rPr lang="en-US" dirty="0" smtClean="0"/>
              <a:t> </a:t>
            </a:r>
            <a:r>
              <a:rPr lang="en-US" dirty="0" err="1" smtClean="0"/>
              <a:t>seilio</a:t>
            </a:r>
            <a:r>
              <a:rPr lang="en-US" dirty="0" smtClean="0"/>
              <a:t> </a:t>
            </a:r>
            <a:r>
              <a:rPr lang="en-US" dirty="0" err="1" smtClean="0"/>
              <a:t>ar</a:t>
            </a:r>
            <a:r>
              <a:rPr lang="en-US" dirty="0" smtClean="0"/>
              <a:t> </a:t>
            </a:r>
            <a:r>
              <a:rPr lang="en-US" dirty="0" err="1" smtClean="0"/>
              <a:t>ffonau</a:t>
            </a:r>
            <a:r>
              <a:rPr lang="en-US" dirty="0" smtClean="0"/>
              <a:t> </a:t>
            </a:r>
            <a:r>
              <a:rPr lang="en-US" dirty="0" err="1" smtClean="0"/>
              <a:t>symudol</a:t>
            </a:r>
            <a:r>
              <a:rPr lang="en-US" dirty="0" smtClean="0"/>
              <a:t>,</a:t>
            </a:r>
            <a:r>
              <a:rPr lang="en-US" baseline="0" dirty="0" smtClean="0"/>
              <a:t> ac </a:t>
            </a:r>
            <a:r>
              <a:rPr lang="en-US" baseline="0" dirty="0" err="1" smtClean="0"/>
              <a:t>mae</a:t>
            </a:r>
            <a:r>
              <a:rPr lang="en-US" baseline="0" dirty="0" smtClean="0"/>
              <a:t> un </a:t>
            </a:r>
            <a:r>
              <a:rPr lang="en-US" baseline="0" dirty="0" err="1" smtClean="0"/>
              <a:t>ohonynt</a:t>
            </a:r>
            <a:r>
              <a:rPr lang="en-US" baseline="0" dirty="0" smtClean="0"/>
              <a:t> </a:t>
            </a:r>
            <a:r>
              <a:rPr lang="en-US" baseline="0" dirty="0" err="1" smtClean="0"/>
              <a:t>yn</a:t>
            </a:r>
            <a:r>
              <a:rPr lang="en-US" baseline="0" dirty="0" smtClean="0"/>
              <a:t> </a:t>
            </a:r>
            <a:r>
              <a:rPr lang="en-US" baseline="0" dirty="0" err="1" smtClean="0"/>
              <a:t>defnyddio</a:t>
            </a:r>
            <a:r>
              <a:rPr lang="en-US" baseline="0" dirty="0" smtClean="0"/>
              <a:t> </a:t>
            </a:r>
            <a:r>
              <a:rPr lang="en-US" baseline="0" dirty="0" err="1" smtClean="0"/>
              <a:t>lloerenau</a:t>
            </a:r>
            <a:r>
              <a:rPr lang="en-US" baseline="0" dirty="0" smtClean="0"/>
              <a:t> </a:t>
            </a:r>
            <a:r>
              <a:rPr lang="en-US" baseline="0" dirty="0" err="1" smtClean="0"/>
              <a:t>sy’n</a:t>
            </a:r>
            <a:r>
              <a:rPr lang="en-US" baseline="0" dirty="0" smtClean="0"/>
              <a:t> </a:t>
            </a:r>
            <a:r>
              <a:rPr lang="en-US" baseline="0" dirty="0" err="1" smtClean="0"/>
              <a:t>ddefnyddiol</a:t>
            </a:r>
            <a:r>
              <a:rPr lang="en-US" baseline="0" dirty="0" smtClean="0"/>
              <a:t> pan </a:t>
            </a:r>
            <a:r>
              <a:rPr lang="en-US" baseline="0" dirty="0" err="1" smtClean="0"/>
              <a:t>nad</a:t>
            </a:r>
            <a:r>
              <a:rPr lang="en-US" baseline="0" dirty="0" smtClean="0"/>
              <a:t> </a:t>
            </a:r>
            <a:r>
              <a:rPr lang="en-US" baseline="0" dirty="0" err="1" smtClean="0"/>
              <a:t>oes</a:t>
            </a:r>
            <a:r>
              <a:rPr lang="en-US" baseline="0" dirty="0" smtClean="0"/>
              <a:t> signal </a:t>
            </a:r>
            <a:r>
              <a:rPr lang="en-US" baseline="0" dirty="0" err="1" smtClean="0"/>
              <a:t>ffon</a:t>
            </a:r>
            <a:r>
              <a:rPr lang="en-US" baseline="0" dirty="0" smtClean="0"/>
              <a:t> </a:t>
            </a:r>
            <a:r>
              <a:rPr lang="en-US" baseline="0" dirty="0" err="1" smtClean="0"/>
              <a:t>symudol</a:t>
            </a:r>
            <a:r>
              <a:rPr lang="en-US" baseline="0" dirty="0" smtClean="0"/>
              <a:t>. </a:t>
            </a:r>
            <a:r>
              <a:rPr lang="en-US" baseline="0" dirty="0" err="1" smtClean="0"/>
              <a:t>Mae’r</a:t>
            </a:r>
            <a:r>
              <a:rPr lang="en-US" baseline="0" dirty="0" smtClean="0"/>
              <a:t> ail </a:t>
            </a:r>
            <a:r>
              <a:rPr lang="en-US" baseline="0" dirty="0" err="1" smtClean="0"/>
              <a:t>grŵp</a:t>
            </a:r>
            <a:r>
              <a:rPr lang="en-US" baseline="0" dirty="0" smtClean="0"/>
              <a:t> </a:t>
            </a:r>
            <a:r>
              <a:rPr lang="en-US" baseline="0" dirty="0" err="1" smtClean="0"/>
              <a:t>yn</a:t>
            </a:r>
            <a:r>
              <a:rPr lang="en-US" baseline="0" dirty="0" smtClean="0"/>
              <a:t> </a:t>
            </a:r>
            <a:r>
              <a:rPr lang="en-US" baseline="0" dirty="0" err="1" smtClean="0"/>
              <a:t>ddyfeisadau</a:t>
            </a:r>
            <a:r>
              <a:rPr lang="en-US" baseline="0" dirty="0" smtClean="0"/>
              <a:t> </a:t>
            </a:r>
            <a:r>
              <a:rPr lang="en-US" baseline="0" dirty="0" err="1" smtClean="0"/>
              <a:t>gwisgadwy</a:t>
            </a:r>
            <a:r>
              <a:rPr lang="en-US" baseline="0" dirty="0" smtClean="0"/>
              <a:t> </a:t>
            </a:r>
            <a:r>
              <a:rPr lang="en-US" baseline="0" dirty="0" err="1" smtClean="0"/>
              <a:t>ar</a:t>
            </a:r>
            <a:r>
              <a:rPr lang="en-US" baseline="0" dirty="0" smtClean="0"/>
              <a:t> </a:t>
            </a:r>
            <a:r>
              <a:rPr lang="en-US" baseline="0" dirty="0" err="1" smtClean="0"/>
              <a:t>gyfer</a:t>
            </a:r>
            <a:r>
              <a:rPr lang="en-US" baseline="0" dirty="0" smtClean="0"/>
              <a:t> y </a:t>
            </a:r>
            <a:r>
              <a:rPr lang="en-US" baseline="0" dirty="0" err="1" smtClean="0"/>
              <a:t>garddwn</a:t>
            </a:r>
            <a:r>
              <a:rPr lang="en-US" baseline="0" dirty="0" smtClean="0"/>
              <a:t>. A </a:t>
            </a:r>
            <a:r>
              <a:rPr lang="en-US" baseline="0" dirty="0" err="1" smtClean="0"/>
              <a:t>gellir</a:t>
            </a:r>
            <a:r>
              <a:rPr lang="en-US" baseline="0" dirty="0" smtClean="0"/>
              <a:t> </a:t>
            </a:r>
            <a:r>
              <a:rPr lang="en-US" baseline="0" dirty="0" err="1" smtClean="0"/>
              <a:t>cario’r</a:t>
            </a:r>
            <a:r>
              <a:rPr lang="en-US" baseline="0" dirty="0" smtClean="0"/>
              <a:t> </a:t>
            </a:r>
            <a:r>
              <a:rPr lang="en-US" baseline="0" dirty="0" err="1" smtClean="0"/>
              <a:t>grŵp</a:t>
            </a:r>
            <a:r>
              <a:rPr lang="en-US" baseline="0" dirty="0" smtClean="0"/>
              <a:t> </a:t>
            </a:r>
            <a:r>
              <a:rPr lang="en-US" baseline="0" dirty="0" err="1" smtClean="0"/>
              <a:t>olaf</a:t>
            </a:r>
            <a:r>
              <a:rPr lang="en-US" baseline="0" dirty="0" smtClean="0"/>
              <a:t> </a:t>
            </a:r>
            <a:r>
              <a:rPr lang="en-US" baseline="0" dirty="0" err="1" smtClean="0"/>
              <a:t>mewn</a:t>
            </a:r>
            <a:r>
              <a:rPr lang="en-US" baseline="0" dirty="0" smtClean="0"/>
              <a:t> bag </a:t>
            </a:r>
            <a:r>
              <a:rPr lang="en-US" baseline="0" dirty="0" err="1" smtClean="0"/>
              <a:t>llaw</a:t>
            </a:r>
            <a:r>
              <a:rPr lang="en-US" baseline="0" dirty="0" smtClean="0"/>
              <a:t>, </a:t>
            </a:r>
            <a:r>
              <a:rPr lang="en-US" baseline="0" dirty="0" err="1" smtClean="0"/>
              <a:t>poced</a:t>
            </a:r>
            <a:r>
              <a:rPr lang="en-US" baseline="0" dirty="0" smtClean="0"/>
              <a:t> </a:t>
            </a:r>
            <a:r>
              <a:rPr lang="en-US" baseline="0" dirty="0" err="1" smtClean="0"/>
              <a:t>neu</a:t>
            </a:r>
            <a:r>
              <a:rPr lang="en-US" baseline="0" dirty="0" smtClean="0"/>
              <a:t> </a:t>
            </a:r>
            <a:r>
              <a:rPr lang="en-US" baseline="0" dirty="0" err="1" smtClean="0"/>
              <a:t>ynghlwm</a:t>
            </a:r>
            <a:r>
              <a:rPr lang="en-US" baseline="0" dirty="0" smtClean="0"/>
              <a:t> </a:t>
            </a:r>
            <a:r>
              <a:rPr lang="en-US" baseline="0" dirty="0" err="1" smtClean="0"/>
              <a:t>wrth</a:t>
            </a:r>
            <a:r>
              <a:rPr lang="en-US" baseline="0" dirty="0" smtClean="0"/>
              <a:t> </a:t>
            </a:r>
            <a:r>
              <a:rPr lang="en-US" baseline="0" dirty="0" err="1" smtClean="0"/>
              <a:t>ddolen</a:t>
            </a:r>
            <a:r>
              <a:rPr lang="en-US" baseline="0" dirty="0" smtClean="0"/>
              <a:t> </a:t>
            </a:r>
            <a:r>
              <a:rPr lang="en-US" baseline="0" dirty="0" err="1" smtClean="0"/>
              <a:t>allweddi</a:t>
            </a:r>
            <a:r>
              <a:rPr lang="en-US" baseline="0" dirty="0" smtClean="0"/>
              <a:t>.</a:t>
            </a:r>
          </a:p>
          <a:p>
            <a:pPr>
              <a:spcBef>
                <a:spcPct val="0"/>
              </a:spcBef>
            </a:pPr>
            <a:endParaRPr lang="en-US" dirty="0" smtClean="0"/>
          </a:p>
          <a:p>
            <a:pPr>
              <a:spcBef>
                <a:spcPct val="0"/>
              </a:spcBef>
            </a:pPr>
            <a:r>
              <a:rPr lang="en-US" dirty="0" err="1" smtClean="0"/>
              <a:t>Yna</a:t>
            </a:r>
            <a:r>
              <a:rPr lang="en-US" dirty="0" smtClean="0"/>
              <a:t> </a:t>
            </a:r>
            <a:r>
              <a:rPr lang="en-US" dirty="0" err="1" smtClean="0"/>
              <a:t>caiff</a:t>
            </a:r>
            <a:r>
              <a:rPr lang="en-US" dirty="0" smtClean="0"/>
              <a:t> </a:t>
            </a:r>
            <a:r>
              <a:rPr lang="en-US" dirty="0" err="1" smtClean="0"/>
              <a:t>rhain</a:t>
            </a:r>
            <a:r>
              <a:rPr lang="en-US" dirty="0" smtClean="0"/>
              <a:t> </a:t>
            </a:r>
            <a:r>
              <a:rPr lang="en-US" dirty="0" err="1" smtClean="0"/>
              <a:t>eu</a:t>
            </a:r>
            <a:r>
              <a:rPr lang="en-US" dirty="0" smtClean="0"/>
              <a:t> </a:t>
            </a:r>
            <a:r>
              <a:rPr lang="en-US" dirty="0" err="1" smtClean="0"/>
              <a:t>cuddio</a:t>
            </a:r>
            <a:r>
              <a:rPr lang="en-US" dirty="0" smtClean="0"/>
              <a:t> </a:t>
            </a:r>
            <a:r>
              <a:rPr lang="en-US" dirty="0" err="1" smtClean="0"/>
              <a:t>gan</a:t>
            </a:r>
            <a:r>
              <a:rPr lang="en-US" dirty="0" smtClean="0"/>
              <a:t> </a:t>
            </a:r>
            <a:r>
              <a:rPr lang="en-US" dirty="0" err="1" smtClean="0"/>
              <a:t>ddyfeisiadau’r</a:t>
            </a:r>
            <a:r>
              <a:rPr lang="en-US" dirty="0" smtClean="0"/>
              <a:t> </a:t>
            </a:r>
            <a:r>
              <a:rPr lang="en-US" dirty="0" err="1" smtClean="0"/>
              <a:t>dyfodol</a:t>
            </a:r>
            <a:r>
              <a:rPr lang="en-US" dirty="0" smtClean="0"/>
              <a:t> </a:t>
            </a:r>
            <a:r>
              <a:rPr lang="en-US" dirty="0" err="1" smtClean="0"/>
              <a:t>sy’n</a:t>
            </a:r>
            <a:r>
              <a:rPr lang="en-US" baseline="0" dirty="0" smtClean="0"/>
              <a:t> </a:t>
            </a:r>
            <a:r>
              <a:rPr lang="en-US" baseline="0" dirty="0" err="1" smtClean="0"/>
              <a:t>ddyfeisiadau</a:t>
            </a:r>
            <a:r>
              <a:rPr lang="en-US" baseline="0" dirty="0" smtClean="0"/>
              <a:t> </a:t>
            </a:r>
            <a:r>
              <a:rPr lang="en-US" baseline="0" dirty="0" err="1" smtClean="0"/>
              <a:t>gofal</a:t>
            </a:r>
            <a:r>
              <a:rPr lang="en-US" baseline="0" dirty="0" smtClean="0"/>
              <a:t> </a:t>
            </a:r>
            <a:r>
              <a:rPr lang="en-US" baseline="0" dirty="0" err="1" smtClean="0"/>
              <a:t>symudol</a:t>
            </a:r>
            <a:r>
              <a:rPr lang="en-US" baseline="0" dirty="0" smtClean="0"/>
              <a:t> ( </a:t>
            </a:r>
            <a:r>
              <a:rPr lang="en-US" baseline="0" dirty="0" err="1" smtClean="0"/>
              <a:t>mCare</a:t>
            </a:r>
            <a:r>
              <a:rPr lang="en-US" baseline="0" dirty="0" smtClean="0"/>
              <a:t>) </a:t>
            </a:r>
            <a:r>
              <a:rPr lang="en-US" baseline="0" dirty="0" err="1" smtClean="0"/>
              <a:t>sydd</a:t>
            </a:r>
            <a:r>
              <a:rPr lang="en-US" baseline="0" dirty="0" smtClean="0"/>
              <a:t> </a:t>
            </a:r>
            <a:r>
              <a:rPr lang="en-US" baseline="0" dirty="0" err="1" smtClean="0"/>
              <a:t>yn</a:t>
            </a:r>
            <a:r>
              <a:rPr lang="en-US" baseline="0" dirty="0" smtClean="0"/>
              <a:t> </a:t>
            </a:r>
            <a:r>
              <a:rPr lang="en-US" baseline="0" dirty="0" err="1" smtClean="0"/>
              <a:t>gallu</a:t>
            </a:r>
            <a:r>
              <a:rPr lang="en-US" baseline="0" dirty="0" smtClean="0"/>
              <a:t> </a:t>
            </a:r>
            <a:r>
              <a:rPr lang="en-US" baseline="0" dirty="0" err="1" smtClean="0"/>
              <a:t>lleoli</a:t>
            </a:r>
            <a:r>
              <a:rPr lang="en-US" baseline="0" dirty="0" smtClean="0"/>
              <a:t> </a:t>
            </a:r>
            <a:r>
              <a:rPr lang="en-US" baseline="0" dirty="0" err="1" smtClean="0"/>
              <a:t>gwrthrychau</a:t>
            </a:r>
            <a:r>
              <a:rPr lang="en-US" baseline="0" dirty="0" smtClean="0"/>
              <a:t> </a:t>
            </a:r>
            <a:r>
              <a:rPr lang="en-US" baseline="0" dirty="0" err="1" smtClean="0"/>
              <a:t>ond</a:t>
            </a:r>
            <a:r>
              <a:rPr lang="en-US" baseline="0" dirty="0" smtClean="0"/>
              <a:t> </a:t>
            </a:r>
            <a:r>
              <a:rPr lang="en-US" baseline="0" dirty="0" err="1" smtClean="0"/>
              <a:t>hefyd</a:t>
            </a:r>
            <a:r>
              <a:rPr lang="en-US" baseline="0" dirty="0" smtClean="0"/>
              <a:t> </a:t>
            </a:r>
            <a:r>
              <a:rPr lang="en-US" baseline="0" dirty="0" err="1" smtClean="0"/>
              <a:t>yn</a:t>
            </a:r>
            <a:r>
              <a:rPr lang="en-US" baseline="0" dirty="0" smtClean="0"/>
              <a:t> </a:t>
            </a:r>
            <a:r>
              <a:rPr lang="en-US" baseline="0" dirty="0" err="1" smtClean="0"/>
              <a:t>gallu</a:t>
            </a:r>
            <a:r>
              <a:rPr lang="en-US" baseline="0" dirty="0" smtClean="0"/>
              <a:t> </a:t>
            </a:r>
            <a:r>
              <a:rPr lang="en-US" baseline="0" dirty="0" err="1" smtClean="0"/>
              <a:t>canfod</a:t>
            </a:r>
            <a:r>
              <a:rPr lang="en-US" baseline="0" dirty="0" smtClean="0"/>
              <a:t> </a:t>
            </a:r>
            <a:r>
              <a:rPr lang="en-US" baseline="0" dirty="0" err="1" smtClean="0"/>
              <a:t>cwympiadau</a:t>
            </a:r>
            <a:r>
              <a:rPr lang="en-US" baseline="0" dirty="0" smtClean="0"/>
              <a:t> </a:t>
            </a:r>
            <a:r>
              <a:rPr lang="en-US" baseline="0" dirty="0" err="1" smtClean="0"/>
              <a:t>neu</a:t>
            </a:r>
            <a:r>
              <a:rPr lang="en-US" baseline="0" dirty="0" smtClean="0"/>
              <a:t> </a:t>
            </a:r>
            <a:r>
              <a:rPr lang="en-US" baseline="0" dirty="0" err="1" smtClean="0"/>
              <a:t>ddiffyg</a:t>
            </a:r>
            <a:r>
              <a:rPr lang="en-US" baseline="0" dirty="0" smtClean="0"/>
              <a:t> </a:t>
            </a:r>
            <a:r>
              <a:rPr lang="en-US" baseline="0" dirty="0" err="1" smtClean="0"/>
              <a:t>symudiad</a:t>
            </a:r>
            <a:r>
              <a:rPr lang="en-US" baseline="0" dirty="0" smtClean="0"/>
              <a:t>.</a:t>
            </a:r>
          </a:p>
          <a:p>
            <a:endParaRPr lang="en-GB" dirty="0"/>
          </a:p>
        </p:txBody>
      </p:sp>
      <p:sp>
        <p:nvSpPr>
          <p:cNvPr id="4" name="Slide Number Placeholder 3"/>
          <p:cNvSpPr>
            <a:spLocks noGrp="1"/>
          </p:cNvSpPr>
          <p:nvPr>
            <p:ph type="sldNum" sz="quarter" idx="10"/>
          </p:nvPr>
        </p:nvSpPr>
        <p:spPr/>
        <p:txBody>
          <a:bodyPr/>
          <a:lstStyle/>
          <a:p>
            <a:fld id="{4850BFFB-953F-4021-90D1-C2BD514B9A3F}" type="slidenum">
              <a:rPr lang="en-GB" smtClean="0"/>
              <a:pPr/>
              <a:t>41</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388777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1" name="Rectangle 3"/>
          <p:cNvSpPr>
            <a:spLocks noGrp="1" noChangeArrowheads="1"/>
          </p:cNvSpPr>
          <p:nvPr>
            <p:ph type="body" idx="1"/>
          </p:nvPr>
        </p:nvSpPr>
        <p:spPr/>
        <p:txBody>
          <a:bodyPr/>
          <a:lstStyle/>
          <a:p>
            <a:r>
              <a:rPr lang="en-US" sz="1000" kern="1200" dirty="0" err="1" smtClean="0">
                <a:solidFill>
                  <a:schemeClr val="tx1"/>
                </a:solidFill>
                <a:effectLst/>
                <a:latin typeface="Arial" panose="020B0604020202020204" pitchFamily="34" charset="0"/>
                <a:ea typeface="+mn-ea"/>
                <a:cs typeface="Arial" panose="020B0604020202020204" pitchFamily="34" charset="0"/>
              </a:rPr>
              <a:t>Mae’r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sleid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yma</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wedi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ei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animeiddio</a:t>
            </a:r>
            <a:r>
              <a:rPr lang="en-US" sz="1000" kern="1200" dirty="0" smtClean="0">
                <a:solidFill>
                  <a:schemeClr val="tx1"/>
                </a:solidFill>
                <a:effectLst/>
                <a:latin typeface="Arial" panose="020B0604020202020204" pitchFamily="34" charset="0"/>
                <a:ea typeface="+mn-ea"/>
                <a:cs typeface="Arial" panose="020B0604020202020204" pitchFamily="34" charset="0"/>
              </a:rPr>
              <a:t>.</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r>
              <a:rPr lang="en-GB" sz="1000" kern="1200" dirty="0" smtClean="0">
                <a:solidFill>
                  <a:schemeClr val="tx1"/>
                </a:solidFill>
                <a:effectLst/>
                <a:latin typeface="Arial" panose="020B0604020202020204" pitchFamily="34" charset="0"/>
                <a:ea typeface="+mn-ea"/>
                <a:cs typeface="Arial" panose="020B0604020202020204" pitchFamily="34" charset="0"/>
              </a:rPr>
              <a:t> </a:t>
            </a:r>
          </a:p>
          <a:p>
            <a:r>
              <a:rPr lang="en-US" sz="1000" kern="1200" dirty="0" smtClean="0">
                <a:solidFill>
                  <a:schemeClr val="tx1"/>
                </a:solidFill>
                <a:effectLst/>
                <a:latin typeface="Arial" panose="020B0604020202020204" pitchFamily="34" charset="0"/>
                <a:ea typeface="+mn-ea"/>
                <a:cs typeface="Arial" panose="020B0604020202020204" pitchFamily="34" charset="0"/>
              </a:rPr>
              <a:t>Mae system </a:t>
            </a:r>
            <a:r>
              <a:rPr lang="en-US" sz="1000" kern="1200" dirty="0" err="1" smtClean="0">
                <a:solidFill>
                  <a:schemeClr val="tx1"/>
                </a:solidFill>
                <a:effectLst/>
                <a:latin typeface="Arial" panose="020B0604020202020204" pitchFamily="34" charset="0"/>
                <a:ea typeface="+mn-ea"/>
                <a:cs typeface="Arial" panose="020B0604020202020204" pitchFamily="34" charset="0"/>
              </a:rPr>
              <a:t>leoli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fyd-eang</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ein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galluogi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gael</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manylion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lleoliad</a:t>
            </a:r>
            <a:r>
              <a:rPr lang="en-US" sz="1000" kern="1200" dirty="0" smtClean="0">
                <a:solidFill>
                  <a:schemeClr val="tx1"/>
                </a:solidFill>
                <a:effectLst/>
                <a:latin typeface="Arial" panose="020B0604020202020204" pitchFamily="34" charset="0"/>
                <a:ea typeface="+mn-ea"/>
                <a:cs typeface="Arial" panose="020B0604020202020204" pitchFamily="34" charset="0"/>
              </a:rPr>
              <a:t> (a </a:t>
            </a:r>
            <a:r>
              <a:rPr lang="en-US" sz="1000" kern="1200" dirty="0" err="1" smtClean="0">
                <a:solidFill>
                  <a:schemeClr val="tx1"/>
                </a:solidFill>
                <a:effectLst/>
                <a:latin typeface="Arial" panose="020B0604020202020204" pitchFamily="34" charset="0"/>
                <a:ea typeface="+mn-ea"/>
                <a:cs typeface="Arial" panose="020B0604020202020204" pitchFamily="34" charset="0"/>
              </a:rPr>
              <a:t>monitro</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unigolyn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sy’n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gwisgo</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dyfais</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arbennig</a:t>
            </a:r>
            <a:r>
              <a:rPr lang="en-US" sz="1000" kern="1200" dirty="0" smtClean="0">
                <a:solidFill>
                  <a:schemeClr val="tx1"/>
                </a:solidFill>
                <a:effectLst/>
                <a:latin typeface="Arial" panose="020B0604020202020204" pitchFamily="34" charset="0"/>
                <a:ea typeface="+mn-ea"/>
                <a:cs typeface="Arial" panose="020B0604020202020204" pitchFamily="34" charset="0"/>
              </a:rPr>
              <a:t> pan </a:t>
            </a:r>
            <a:r>
              <a:rPr lang="en-US" sz="1000" kern="1200" dirty="0" err="1" smtClean="0">
                <a:solidFill>
                  <a:schemeClr val="tx1"/>
                </a:solidFill>
                <a:effectLst/>
                <a:latin typeface="Arial" panose="020B0604020202020204" pitchFamily="34" charset="0"/>
                <a:ea typeface="+mn-ea"/>
                <a:cs typeface="Arial" panose="020B0604020202020204" pitchFamily="34" charset="0"/>
              </a:rPr>
              <a:t>fo</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angen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Er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enghraifft</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mae’r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ddelwedd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yma’n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dangos</a:t>
            </a:r>
            <a:r>
              <a:rPr lang="en-US" sz="1000" kern="1200" dirty="0" smtClean="0">
                <a:solidFill>
                  <a:schemeClr val="tx1"/>
                </a:solidFill>
                <a:effectLst/>
                <a:latin typeface="Arial" panose="020B0604020202020204" pitchFamily="34" charset="0"/>
                <a:ea typeface="+mn-ea"/>
                <a:cs typeface="Arial" panose="020B0604020202020204" pitchFamily="34" charset="0"/>
              </a:rPr>
              <a:t> map o </a:t>
            </a:r>
            <a:r>
              <a:rPr lang="en-US" sz="1000" kern="1200" dirty="0" err="1" smtClean="0">
                <a:solidFill>
                  <a:schemeClr val="tx1"/>
                </a:solidFill>
                <a:effectLst/>
                <a:latin typeface="Arial" panose="020B0604020202020204" pitchFamily="34" charset="0"/>
                <a:ea typeface="+mn-ea"/>
                <a:cs typeface="Arial" panose="020B0604020202020204" pitchFamily="34" charset="0"/>
              </a:rPr>
              <a:t>unigolyn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teithio</a:t>
            </a:r>
            <a:r>
              <a:rPr lang="en-US" sz="1000" kern="1200" dirty="0" smtClean="0">
                <a:solidFill>
                  <a:schemeClr val="tx1"/>
                </a:solidFill>
                <a:effectLst/>
                <a:latin typeface="Arial" panose="020B0604020202020204" pitchFamily="34" charset="0"/>
                <a:ea typeface="+mn-ea"/>
                <a:cs typeface="Arial" panose="020B0604020202020204" pitchFamily="34" charset="0"/>
              </a:rPr>
              <a:t> o </a:t>
            </a:r>
            <a:r>
              <a:rPr lang="en-US" sz="1000" kern="1200" dirty="0" err="1" smtClean="0">
                <a:solidFill>
                  <a:schemeClr val="tx1"/>
                </a:solidFill>
                <a:effectLst/>
                <a:latin typeface="Arial" panose="020B0604020202020204" pitchFamily="34" charset="0"/>
                <a:ea typeface="+mn-ea"/>
                <a:cs typeface="Arial" panose="020B0604020202020204" pitchFamily="34" charset="0"/>
              </a:rPr>
              <a:t>Fangor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Gaerdydd</a:t>
            </a:r>
            <a:r>
              <a:rPr lang="en-US" sz="1000" kern="1200" dirty="0" smtClean="0">
                <a:solidFill>
                  <a:schemeClr val="tx1"/>
                </a:solidFill>
                <a:effectLst/>
                <a:latin typeface="Arial" panose="020B0604020202020204" pitchFamily="34" charset="0"/>
                <a:ea typeface="+mn-ea"/>
                <a:cs typeface="Arial" panose="020B0604020202020204" pitchFamily="34" charset="0"/>
              </a:rPr>
              <a:t> ac </a:t>
            </a:r>
            <a:r>
              <a:rPr lang="en-US" sz="1000" kern="1200" dirty="0" err="1" smtClean="0">
                <a:solidFill>
                  <a:schemeClr val="tx1"/>
                </a:solidFill>
                <a:effectLst/>
                <a:latin typeface="Arial" panose="020B0604020202020204" pitchFamily="34" charset="0"/>
                <a:ea typeface="+mn-ea"/>
                <a:cs typeface="Arial" panose="020B0604020202020204" pitchFamily="34" charset="0"/>
              </a:rPr>
              <a:t>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ôl</a:t>
            </a:r>
            <a:r>
              <a:rPr lang="en-US" sz="1000" kern="1200" dirty="0" smtClean="0">
                <a:solidFill>
                  <a:schemeClr val="tx1"/>
                </a:solidFill>
                <a:effectLst/>
                <a:latin typeface="Arial" panose="020B0604020202020204" pitchFamily="34" charset="0"/>
                <a:ea typeface="+mn-ea"/>
                <a:cs typeface="Arial" panose="020B0604020202020204" pitchFamily="34" charset="0"/>
              </a:rPr>
              <a:t>.</a:t>
            </a:r>
          </a:p>
          <a:p>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r>
              <a:rPr lang="en-US" sz="1000" kern="1200" dirty="0" smtClean="0">
                <a:solidFill>
                  <a:schemeClr val="tx1"/>
                </a:solidFill>
                <a:effectLst/>
                <a:latin typeface="Arial" panose="020B0604020202020204" pitchFamily="34" charset="0"/>
                <a:ea typeface="+mn-ea"/>
                <a:cs typeface="Arial" panose="020B0604020202020204" pitchFamily="34" charset="0"/>
              </a:rPr>
              <a:t>Mae </a:t>
            </a:r>
            <a:r>
              <a:rPr lang="en-US" sz="1000" kern="1200" dirty="0" err="1" smtClean="0">
                <a:solidFill>
                  <a:schemeClr val="tx1"/>
                </a:solidFill>
                <a:effectLst/>
                <a:latin typeface="Arial" panose="020B0604020202020204" pitchFamily="34" charset="0"/>
                <a:ea typeface="+mn-ea"/>
                <a:cs typeface="Arial" panose="020B0604020202020204" pitchFamily="34" charset="0"/>
              </a:rPr>
              <a:t>monitro</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trwy</a:t>
            </a:r>
            <a:r>
              <a:rPr lang="en-US" sz="1000" kern="1200" dirty="0" smtClean="0">
                <a:solidFill>
                  <a:schemeClr val="tx1"/>
                </a:solidFill>
                <a:effectLst/>
                <a:latin typeface="Arial" panose="020B0604020202020204" pitchFamily="34" charset="0"/>
                <a:ea typeface="+mn-ea"/>
                <a:cs typeface="Arial" panose="020B0604020202020204" pitchFamily="34" charset="0"/>
              </a:rPr>
              <a:t> system </a:t>
            </a:r>
            <a:r>
              <a:rPr lang="en-US" sz="1000" kern="1200" dirty="0" err="1" smtClean="0">
                <a:solidFill>
                  <a:schemeClr val="tx1"/>
                </a:solidFill>
                <a:effectLst/>
                <a:latin typeface="Arial" panose="020B0604020202020204" pitchFamily="34" charset="0"/>
                <a:ea typeface="+mn-ea"/>
                <a:cs typeface="Arial" panose="020B0604020202020204" pitchFamily="34" charset="0"/>
              </a:rPr>
              <a:t>leoli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fyd-eang</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ddefnyddiol</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sicrhau</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ei</a:t>
            </a:r>
            <a:r>
              <a:rPr lang="en-US" sz="1000" kern="1200" dirty="0" smtClean="0">
                <a:solidFill>
                  <a:schemeClr val="tx1"/>
                </a:solidFill>
                <a:effectLst/>
                <a:latin typeface="Arial" panose="020B0604020202020204" pitchFamily="34" charset="0"/>
                <a:ea typeface="+mn-ea"/>
                <a:cs typeface="Arial" panose="020B0604020202020204" pitchFamily="34" charset="0"/>
              </a:rPr>
              <a:t> bod </a:t>
            </a:r>
            <a:r>
              <a:rPr lang="en-US" sz="1000" kern="1200" dirty="0" err="1" smtClean="0">
                <a:solidFill>
                  <a:schemeClr val="tx1"/>
                </a:solidFill>
                <a:effectLst/>
                <a:latin typeface="Arial" panose="020B0604020202020204" pitchFamily="34" charset="0"/>
                <a:ea typeface="+mn-ea"/>
                <a:cs typeface="Arial" panose="020B0604020202020204" pitchFamily="34" charset="0"/>
              </a:rPr>
              <a:t>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bosibl</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canfod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lleoliad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unigolyn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sydd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goll</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er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mwyn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rhoi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cymorth</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iddynt</a:t>
            </a:r>
            <a:r>
              <a:rPr lang="en-US" sz="1000" kern="1200" dirty="0" smtClean="0">
                <a:solidFill>
                  <a:schemeClr val="tx1"/>
                </a:solidFill>
                <a:effectLst/>
                <a:latin typeface="Arial" panose="020B0604020202020204" pitchFamily="34" charset="0"/>
                <a:ea typeface="+mn-ea"/>
                <a:cs typeface="Arial" panose="020B0604020202020204" pitchFamily="34" charset="0"/>
              </a:rPr>
              <a:t>. Gall </a:t>
            </a:r>
            <a:r>
              <a:rPr lang="en-US" sz="1000" kern="1200" dirty="0" err="1" smtClean="0">
                <a:solidFill>
                  <a:schemeClr val="tx1"/>
                </a:solidFill>
                <a:effectLst/>
                <a:latin typeface="Arial" panose="020B0604020202020204" pitchFamily="34" charset="0"/>
                <a:ea typeface="+mn-ea"/>
                <a:cs typeface="Arial" panose="020B0604020202020204" pitchFamily="34" charset="0"/>
              </a:rPr>
              <a:t>yr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unigolyn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alw</a:t>
            </a:r>
            <a:r>
              <a:rPr lang="en-US" sz="1000" kern="1200" dirty="0" smtClean="0">
                <a:solidFill>
                  <a:schemeClr val="tx1"/>
                </a:solidFill>
                <a:effectLst/>
                <a:latin typeface="Arial" panose="020B0604020202020204" pitchFamily="34" charset="0"/>
                <a:ea typeface="+mn-ea"/>
                <a:cs typeface="Arial" panose="020B0604020202020204" pitchFamily="34" charset="0"/>
              </a:rPr>
              <a:t> am </a:t>
            </a:r>
            <a:r>
              <a:rPr lang="en-US" sz="1000" kern="1200" dirty="0" err="1" smtClean="0">
                <a:solidFill>
                  <a:schemeClr val="tx1"/>
                </a:solidFill>
                <a:effectLst/>
                <a:latin typeface="Arial" panose="020B0604020202020204" pitchFamily="34" charset="0"/>
                <a:ea typeface="+mn-ea"/>
                <a:cs typeface="Arial" panose="020B0604020202020204" pitchFamily="34" charset="0"/>
              </a:rPr>
              <a:t>gymorth</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e.e</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drwy</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bwyso</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botwm</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gysylltu</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â’r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ganolfan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fonitro</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neu</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berthynas</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Byddai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hyn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rhannu’r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cyfesurynnau</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fel</a:t>
            </a:r>
            <a:r>
              <a:rPr lang="en-US" sz="1000" kern="1200" dirty="0" smtClean="0">
                <a:solidFill>
                  <a:schemeClr val="tx1"/>
                </a:solidFill>
                <a:effectLst/>
                <a:latin typeface="Arial" panose="020B0604020202020204" pitchFamily="34" charset="0"/>
                <a:ea typeface="+mn-ea"/>
                <a:cs typeface="Arial" panose="020B0604020202020204" pitchFamily="34" charset="0"/>
              </a:rPr>
              <a:t> bod </a:t>
            </a:r>
            <a:r>
              <a:rPr lang="en-US" sz="1000" kern="1200" dirty="0" err="1" smtClean="0">
                <a:solidFill>
                  <a:schemeClr val="tx1"/>
                </a:solidFill>
                <a:effectLst/>
                <a:latin typeface="Arial" panose="020B0604020202020204" pitchFamily="34" charset="0"/>
                <a:ea typeface="+mn-ea"/>
                <a:cs typeface="Arial" panose="020B0604020202020204" pitchFamily="34" charset="0"/>
              </a:rPr>
              <a:t>modd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darparu</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cymorth</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Ar</a:t>
            </a:r>
            <a:r>
              <a:rPr lang="en-US" sz="1000" kern="1200" dirty="0" smtClean="0">
                <a:solidFill>
                  <a:schemeClr val="tx1"/>
                </a:solidFill>
                <a:effectLst/>
                <a:latin typeface="Arial" panose="020B0604020202020204" pitchFamily="34" charset="0"/>
                <a:ea typeface="+mn-ea"/>
                <a:cs typeface="Arial" panose="020B0604020202020204" pitchFamily="34" charset="0"/>
              </a:rPr>
              <a:t> y </a:t>
            </a:r>
            <a:r>
              <a:rPr lang="en-US" sz="1000" kern="1200" dirty="0" err="1" smtClean="0">
                <a:solidFill>
                  <a:schemeClr val="tx1"/>
                </a:solidFill>
                <a:effectLst/>
                <a:latin typeface="Arial" panose="020B0604020202020204" pitchFamily="34" charset="0"/>
                <a:ea typeface="+mn-ea"/>
                <a:cs typeface="Arial" panose="020B0604020202020204" pitchFamily="34" charset="0"/>
              </a:rPr>
              <a:t>llaw</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arall</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gallai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aelod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o’r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teulu</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neu’r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ganolfan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fonitro</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ofyn</a:t>
            </a:r>
            <a:r>
              <a:rPr lang="en-US" sz="1000" kern="1200" dirty="0" smtClean="0">
                <a:solidFill>
                  <a:schemeClr val="tx1"/>
                </a:solidFill>
                <a:effectLst/>
                <a:latin typeface="Arial" panose="020B0604020202020204" pitchFamily="34" charset="0"/>
                <a:ea typeface="+mn-ea"/>
                <a:cs typeface="Arial" panose="020B0604020202020204" pitchFamily="34" charset="0"/>
              </a:rPr>
              <a:t> am </a:t>
            </a:r>
            <a:r>
              <a:rPr lang="en-US" sz="1000" kern="1200" dirty="0" err="1" smtClean="0">
                <a:solidFill>
                  <a:schemeClr val="tx1"/>
                </a:solidFill>
                <a:effectLst/>
                <a:latin typeface="Arial" panose="020B0604020202020204" pitchFamily="34" charset="0"/>
                <a:ea typeface="+mn-ea"/>
                <a:cs typeface="Arial" panose="020B0604020202020204" pitchFamily="34" charset="0"/>
              </a:rPr>
              <a:t>leoliad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yr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unigolyn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os</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oedd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achos</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bryderu</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e.e</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nad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oeddynt</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wedi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dychwelyd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adref</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erbyn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yr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amser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disgwyliedig</a:t>
            </a:r>
            <a:r>
              <a:rPr lang="en-US" sz="1000" kern="1200" dirty="0" smtClean="0">
                <a:solidFill>
                  <a:schemeClr val="tx1"/>
                </a:solidFill>
                <a:effectLst/>
                <a:latin typeface="Arial" panose="020B0604020202020204" pitchFamily="34" charset="0"/>
                <a:ea typeface="+mn-ea"/>
                <a:cs typeface="Arial" panose="020B0604020202020204" pitchFamily="34" charset="0"/>
              </a:rPr>
              <a:t>).</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r>
              <a:rPr lang="en-US" sz="1000" kern="1200" dirty="0" err="1" smtClean="0">
                <a:solidFill>
                  <a:schemeClr val="tx1"/>
                </a:solidFill>
                <a:effectLst/>
                <a:latin typeface="Arial" panose="020B0604020202020204" pitchFamily="34" charset="0"/>
                <a:ea typeface="+mn-ea"/>
                <a:cs typeface="Arial" panose="020B0604020202020204" pitchFamily="34" charset="0"/>
              </a:rPr>
              <a:t>Rheswm</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arall</a:t>
            </a:r>
            <a:r>
              <a:rPr lang="en-US" sz="1000" kern="1200" dirty="0" smtClean="0">
                <a:solidFill>
                  <a:schemeClr val="tx1"/>
                </a:solidFill>
                <a:effectLst/>
                <a:latin typeface="Arial" panose="020B0604020202020204" pitchFamily="34" charset="0"/>
                <a:ea typeface="+mn-ea"/>
                <a:cs typeface="Arial" panose="020B0604020202020204" pitchFamily="34" charset="0"/>
              </a:rPr>
              <a:t> am </a:t>
            </a:r>
            <a:r>
              <a:rPr lang="en-US" sz="1000" kern="1200" dirty="0" err="1" smtClean="0">
                <a:solidFill>
                  <a:schemeClr val="tx1"/>
                </a:solidFill>
                <a:effectLst/>
                <a:latin typeface="Arial" panose="020B0604020202020204" pitchFamily="34" charset="0"/>
                <a:ea typeface="+mn-ea"/>
                <a:cs typeface="Arial" panose="020B0604020202020204" pitchFamily="34" charset="0"/>
              </a:rPr>
              <a:t>rybudd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fyddai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petai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unigolyn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gadael</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ardal</a:t>
            </a:r>
            <a:r>
              <a:rPr lang="en-US" sz="1000" kern="1200" dirty="0" smtClean="0">
                <a:solidFill>
                  <a:schemeClr val="tx1"/>
                </a:solidFill>
                <a:effectLst/>
                <a:latin typeface="Arial" panose="020B0604020202020204" pitchFamily="34" charset="0"/>
                <a:ea typeface="+mn-ea"/>
                <a:cs typeface="Arial" panose="020B0604020202020204" pitchFamily="34" charset="0"/>
              </a:rPr>
              <a:t> a </a:t>
            </a:r>
            <a:r>
              <a:rPr lang="en-US" sz="1000" kern="1200" dirty="0" err="1" smtClean="0">
                <a:solidFill>
                  <a:schemeClr val="tx1"/>
                </a:solidFill>
                <a:effectLst/>
                <a:latin typeface="Arial" panose="020B0604020202020204" pitchFamily="34" charset="0"/>
                <a:ea typeface="+mn-ea"/>
                <a:cs typeface="Arial" panose="020B0604020202020204" pitchFamily="34" charset="0"/>
              </a:rPr>
              <a:t>benodwyd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fel</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ardal</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ddiogel</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e.e</a:t>
            </a:r>
            <a:r>
              <a:rPr lang="en-US" sz="1000" kern="1200" dirty="0" smtClean="0">
                <a:solidFill>
                  <a:schemeClr val="tx1"/>
                </a:solidFill>
                <a:effectLst/>
                <a:latin typeface="Arial" panose="020B0604020202020204" pitchFamily="34" charset="0"/>
                <a:ea typeface="+mn-ea"/>
                <a:cs typeface="Arial" panose="020B0604020202020204" pitchFamily="34" charset="0"/>
              </a:rPr>
              <a:t>. y </a:t>
            </a:r>
            <a:r>
              <a:rPr lang="en-US" sz="1000" kern="1200" dirty="0" err="1" smtClean="0">
                <a:solidFill>
                  <a:schemeClr val="tx1"/>
                </a:solidFill>
                <a:effectLst/>
                <a:latin typeface="Arial" panose="020B0604020202020204" pitchFamily="34" charset="0"/>
                <a:ea typeface="+mn-ea"/>
                <a:cs typeface="Arial" panose="020B0604020202020204" pitchFamily="34" charset="0"/>
              </a:rPr>
              <a:t>pentref</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neu</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i’r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gwrthwyneb</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petai’r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unigolyn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mynd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ardal</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beryglus</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e.e</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ger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ffordd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brysur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neu</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lyn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dwfn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gyfer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sefyllfaoedd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fel</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hyn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mae’n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ddefnyddiol</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gosod</a:t>
            </a:r>
            <a:r>
              <a:rPr lang="en-US" sz="1000" kern="1200" dirty="0" smtClean="0">
                <a:solidFill>
                  <a:schemeClr val="tx1"/>
                </a:solidFill>
                <a:effectLst/>
                <a:latin typeface="Arial" panose="020B0604020202020204" pitchFamily="34" charset="0"/>
                <a:ea typeface="+mn-ea"/>
                <a:cs typeface="Arial" panose="020B0604020202020204" pitchFamily="34" charset="0"/>
              </a:rPr>
              <a:t> geo-</a:t>
            </a:r>
            <a:r>
              <a:rPr lang="en-US" sz="1000" kern="1200" dirty="0" err="1" smtClean="0">
                <a:solidFill>
                  <a:schemeClr val="tx1"/>
                </a:solidFill>
                <a:effectLst/>
                <a:latin typeface="Arial" panose="020B0604020202020204" pitchFamily="34" charset="0"/>
                <a:ea typeface="+mn-ea"/>
                <a:cs typeface="Arial" panose="020B0604020202020204" pitchFamily="34" charset="0"/>
              </a:rPr>
              <a:t>ffens</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nodi’r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ardaloedd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diogel</a:t>
            </a:r>
            <a:r>
              <a:rPr lang="en-US" sz="1000" kern="1200" dirty="0" smtClean="0">
                <a:solidFill>
                  <a:schemeClr val="tx1"/>
                </a:solidFill>
                <a:effectLst/>
                <a:latin typeface="Arial" panose="020B0604020202020204" pitchFamily="34" charset="0"/>
                <a:ea typeface="+mn-ea"/>
                <a:cs typeface="Arial" panose="020B0604020202020204" pitchFamily="34" charset="0"/>
              </a:rPr>
              <a:t> a </a:t>
            </a:r>
            <a:r>
              <a:rPr lang="en-US" sz="1000" kern="1200" dirty="0" err="1" smtClean="0">
                <a:solidFill>
                  <a:schemeClr val="tx1"/>
                </a:solidFill>
                <a:effectLst/>
                <a:latin typeface="Arial" panose="020B0604020202020204" pitchFamily="34" charset="0"/>
                <a:ea typeface="+mn-ea"/>
                <a:cs typeface="Arial" panose="020B0604020202020204" pitchFamily="34" charset="0"/>
              </a:rPr>
              <a:t>pheryglus</a:t>
            </a:r>
            <a:r>
              <a:rPr lang="en-US" sz="1000" kern="1200" dirty="0" smtClean="0">
                <a:solidFill>
                  <a:schemeClr val="tx1"/>
                </a:solidFill>
                <a:effectLst/>
                <a:latin typeface="Arial" panose="020B0604020202020204" pitchFamily="34" charset="0"/>
                <a:ea typeface="+mn-ea"/>
                <a:cs typeface="Arial" panose="020B0604020202020204" pitchFamily="34" charset="0"/>
              </a:rPr>
              <a:t>.</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r>
              <a:rPr lang="en-US" sz="1000" kern="1200" dirty="0" err="1" smtClean="0">
                <a:solidFill>
                  <a:schemeClr val="tx1"/>
                </a:solidFill>
                <a:effectLst/>
                <a:latin typeface="Arial" panose="020B0604020202020204" pitchFamily="34" charset="0"/>
                <a:ea typeface="+mn-ea"/>
                <a:cs typeface="Arial" panose="020B0604020202020204" pitchFamily="34" charset="0"/>
              </a:rPr>
              <a:t>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yr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esiampl</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mae</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delwedd</a:t>
            </a:r>
            <a:r>
              <a:rPr lang="en-US" sz="1000" kern="1200" dirty="0" smtClean="0">
                <a:solidFill>
                  <a:schemeClr val="tx1"/>
                </a:solidFill>
                <a:effectLst/>
                <a:latin typeface="Arial" panose="020B0604020202020204" pitchFamily="34" charset="0"/>
                <a:ea typeface="+mn-ea"/>
                <a:cs typeface="Arial" panose="020B0604020202020204" pitchFamily="34" charset="0"/>
              </a:rPr>
              <a:t> map Google </a:t>
            </a:r>
            <a:r>
              <a:rPr lang="en-US" sz="1000" kern="1200" dirty="0" err="1" smtClean="0">
                <a:solidFill>
                  <a:schemeClr val="tx1"/>
                </a:solidFill>
                <a:effectLst/>
                <a:latin typeface="Arial" panose="020B0604020202020204" pitchFamily="34" charset="0"/>
                <a:ea typeface="+mn-ea"/>
                <a:cs typeface="Arial" panose="020B0604020202020204" pitchFamily="34" charset="0"/>
              </a:rPr>
              <a:t>yn</a:t>
            </a:r>
            <a:r>
              <a:rPr lang="en-US" sz="1000" kern="1200" dirty="0" smtClean="0">
                <a:solidFill>
                  <a:schemeClr val="tx1"/>
                </a:solidFill>
                <a:effectLst/>
                <a:latin typeface="Arial" panose="020B0604020202020204" pitchFamily="34" charset="0"/>
                <a:ea typeface="+mn-ea"/>
                <a:cs typeface="Arial" panose="020B0604020202020204" pitchFamily="34" charset="0"/>
              </a:rPr>
              <a:t> y </a:t>
            </a:r>
            <a:r>
              <a:rPr lang="en-US" sz="1000" kern="1200" dirty="0" err="1" smtClean="0">
                <a:solidFill>
                  <a:schemeClr val="tx1"/>
                </a:solidFill>
                <a:effectLst/>
                <a:latin typeface="Arial" panose="020B0604020202020204" pitchFamily="34" charset="0"/>
                <a:ea typeface="+mn-ea"/>
                <a:cs typeface="Arial" panose="020B0604020202020204" pitchFamily="34" charset="0"/>
              </a:rPr>
              <a:t>cefndir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Dangosir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esiampl</a:t>
            </a:r>
            <a:r>
              <a:rPr lang="en-US" sz="1000" kern="1200" dirty="0" smtClean="0">
                <a:solidFill>
                  <a:schemeClr val="tx1"/>
                </a:solidFill>
                <a:effectLst/>
                <a:latin typeface="Arial" panose="020B0604020202020204" pitchFamily="34" charset="0"/>
                <a:ea typeface="+mn-ea"/>
                <a:cs typeface="Arial" panose="020B0604020202020204" pitchFamily="34" charset="0"/>
              </a:rPr>
              <a:t> o </a:t>
            </a:r>
            <a:r>
              <a:rPr lang="en-US" sz="1000" kern="1200" dirty="0" err="1" smtClean="0">
                <a:solidFill>
                  <a:schemeClr val="tx1"/>
                </a:solidFill>
                <a:effectLst/>
                <a:latin typeface="Arial" panose="020B0604020202020204" pitchFamily="34" charset="0"/>
                <a:ea typeface="+mn-ea"/>
                <a:cs typeface="Arial" panose="020B0604020202020204" pitchFamily="34" charset="0"/>
              </a:rPr>
              <a:t>Gaerdydd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ond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gellir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newid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hwn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gyda</a:t>
            </a:r>
            <a:r>
              <a:rPr lang="en-US" sz="1000" kern="1200" dirty="0" smtClean="0">
                <a:solidFill>
                  <a:schemeClr val="tx1"/>
                </a:solidFill>
                <a:effectLst/>
                <a:latin typeface="Arial" panose="020B0604020202020204" pitchFamily="34" charset="0"/>
                <a:ea typeface="+mn-ea"/>
                <a:cs typeface="Arial" panose="020B0604020202020204" pitchFamily="34" charset="0"/>
              </a:rPr>
              <a:t> map </a:t>
            </a:r>
            <a:r>
              <a:rPr lang="en-US" sz="1000" kern="1200" dirty="0" err="1" smtClean="0">
                <a:solidFill>
                  <a:schemeClr val="tx1"/>
                </a:solidFill>
                <a:effectLst/>
                <a:latin typeface="Arial" panose="020B0604020202020204" pitchFamily="34" charset="0"/>
                <a:ea typeface="+mn-ea"/>
                <a:cs typeface="Arial" panose="020B0604020202020204" pitchFamily="34" charset="0"/>
              </a:rPr>
              <a:t>tebyg</a:t>
            </a:r>
            <a:r>
              <a:rPr lang="en-US" sz="1000" kern="1200" dirty="0" smtClean="0">
                <a:solidFill>
                  <a:schemeClr val="tx1"/>
                </a:solidFill>
                <a:effectLst/>
                <a:latin typeface="Arial" panose="020B0604020202020204" pitchFamily="34" charset="0"/>
                <a:ea typeface="+mn-ea"/>
                <a:cs typeface="Arial" panose="020B0604020202020204" pitchFamily="34" charset="0"/>
              </a:rPr>
              <a:t> o </a:t>
            </a:r>
            <a:r>
              <a:rPr lang="en-US" sz="1000" kern="1200" dirty="0" err="1" smtClean="0">
                <a:solidFill>
                  <a:schemeClr val="tx1"/>
                </a:solidFill>
                <a:effectLst/>
                <a:latin typeface="Arial" panose="020B0604020202020204" pitchFamily="34" charset="0"/>
                <a:ea typeface="+mn-ea"/>
                <a:cs typeface="Arial" panose="020B0604020202020204" pitchFamily="34" charset="0"/>
              </a:rPr>
              <a:t>unrhyw</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ardal</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Caiff</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seren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ei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gyflwyno</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ddangos</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lleoliad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cartref</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unigolyn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sydd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wedi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ei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amgylchynu</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gydag</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ardal</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ddiogel</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Gelwir</a:t>
            </a:r>
            <a:r>
              <a:rPr lang="en-US" sz="1000" kern="1200" dirty="0" smtClean="0">
                <a:solidFill>
                  <a:schemeClr val="tx1"/>
                </a:solidFill>
                <a:effectLst/>
                <a:latin typeface="Arial" panose="020B0604020202020204" pitchFamily="34" charset="0"/>
                <a:ea typeface="+mn-ea"/>
                <a:cs typeface="Arial" panose="020B0604020202020204" pitchFamily="34" charset="0"/>
              </a:rPr>
              <a:t> y </a:t>
            </a:r>
            <a:r>
              <a:rPr lang="en-US" sz="1000" kern="1200" dirty="0" err="1" smtClean="0">
                <a:solidFill>
                  <a:schemeClr val="tx1"/>
                </a:solidFill>
                <a:effectLst/>
                <a:latin typeface="Arial" panose="020B0604020202020204" pitchFamily="34" charset="0"/>
                <a:ea typeface="+mn-ea"/>
                <a:cs typeface="Arial" panose="020B0604020202020204" pitchFamily="34" charset="0"/>
              </a:rPr>
              <a:t>cylchedd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yn</a:t>
            </a:r>
            <a:r>
              <a:rPr lang="en-US" sz="1000" kern="1200" dirty="0" smtClean="0">
                <a:solidFill>
                  <a:schemeClr val="tx1"/>
                </a:solidFill>
                <a:effectLst/>
                <a:latin typeface="Arial" panose="020B0604020202020204" pitchFamily="34" charset="0"/>
                <a:ea typeface="+mn-ea"/>
                <a:cs typeface="Arial" panose="020B0604020202020204" pitchFamily="34" charset="0"/>
              </a:rPr>
              <a:t> geo-</a:t>
            </a:r>
            <a:r>
              <a:rPr lang="en-US" sz="1000" kern="1200" dirty="0" err="1" smtClean="0">
                <a:solidFill>
                  <a:schemeClr val="tx1"/>
                </a:solidFill>
                <a:effectLst/>
                <a:latin typeface="Arial" panose="020B0604020202020204" pitchFamily="34" charset="0"/>
                <a:ea typeface="+mn-ea"/>
                <a:cs typeface="Arial" panose="020B0604020202020204" pitchFamily="34" charset="0"/>
              </a:rPr>
              <a:t>ffens</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Os</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bydd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yr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unigolyn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symud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tu</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hwn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i’r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ardal</a:t>
            </a:r>
            <a:r>
              <a:rPr lang="en-US" sz="1000" kern="1200" dirty="0" smtClean="0">
                <a:solidFill>
                  <a:schemeClr val="tx1"/>
                </a:solidFill>
                <a:effectLst/>
                <a:latin typeface="Arial" panose="020B0604020202020204" pitchFamily="34" charset="0"/>
                <a:ea typeface="+mn-ea"/>
                <a:cs typeface="Arial" panose="020B0604020202020204" pitchFamily="34" charset="0"/>
              </a:rPr>
              <a:t> a </a:t>
            </a:r>
            <a:r>
              <a:rPr lang="en-US" sz="1000" kern="1200" dirty="0" err="1" smtClean="0">
                <a:solidFill>
                  <a:schemeClr val="tx1"/>
                </a:solidFill>
                <a:effectLst/>
                <a:latin typeface="Arial" panose="020B0604020202020204" pitchFamily="34" charset="0"/>
                <a:ea typeface="+mn-ea"/>
                <a:cs typeface="Arial" panose="020B0604020202020204" pitchFamily="34" charset="0"/>
              </a:rPr>
              <a:t>benodir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gan</a:t>
            </a:r>
            <a:r>
              <a:rPr lang="en-US" sz="1000" kern="1200" dirty="0" smtClean="0">
                <a:solidFill>
                  <a:schemeClr val="tx1"/>
                </a:solidFill>
                <a:effectLst/>
                <a:latin typeface="Arial" panose="020B0604020202020204" pitchFamily="34" charset="0"/>
                <a:ea typeface="+mn-ea"/>
                <a:cs typeface="Arial" panose="020B0604020202020204" pitchFamily="34" charset="0"/>
              </a:rPr>
              <a:t> y geo-</a:t>
            </a:r>
            <a:r>
              <a:rPr lang="en-US" sz="1000" kern="1200" dirty="0" err="1" smtClean="0">
                <a:solidFill>
                  <a:schemeClr val="tx1"/>
                </a:solidFill>
                <a:effectLst/>
                <a:latin typeface="Arial" panose="020B0604020202020204" pitchFamily="34" charset="0"/>
                <a:ea typeface="+mn-ea"/>
                <a:cs typeface="Arial" panose="020B0604020202020204" pitchFamily="34" charset="0"/>
              </a:rPr>
              <a:t>ffens</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bydd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rhybudd</a:t>
            </a:r>
            <a:r>
              <a:rPr lang="en-US" sz="1000" kern="1200" dirty="0" smtClean="0">
                <a:solidFill>
                  <a:schemeClr val="tx1"/>
                </a:solidFill>
                <a:effectLst/>
                <a:latin typeface="Arial" panose="020B0604020202020204" pitchFamily="34" charset="0"/>
                <a:ea typeface="+mn-ea"/>
                <a:cs typeface="Arial" panose="020B0604020202020204" pitchFamily="34" charset="0"/>
              </a:rPr>
              <a:t> a </a:t>
            </a:r>
            <a:r>
              <a:rPr lang="en-US" sz="1000" kern="1200" dirty="0" err="1" smtClean="0">
                <a:solidFill>
                  <a:schemeClr val="tx1"/>
                </a:solidFill>
                <a:effectLst/>
                <a:latin typeface="Arial" panose="020B0604020202020204" pitchFamily="34" charset="0"/>
                <a:ea typeface="+mn-ea"/>
                <a:cs typeface="Arial" panose="020B0604020202020204" pitchFamily="34" charset="0"/>
              </a:rPr>
              <a:t>gellir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gweld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ble</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mae’r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unigolyn</a:t>
            </a:r>
            <a:r>
              <a:rPr lang="en-US" sz="1000" kern="1200" dirty="0" smtClean="0">
                <a:solidFill>
                  <a:schemeClr val="tx1"/>
                </a:solidFill>
                <a:effectLst/>
                <a:latin typeface="Arial" panose="020B0604020202020204" pitchFamily="34" charset="0"/>
                <a:ea typeface="+mn-ea"/>
                <a:cs typeface="Arial" panose="020B0604020202020204" pitchFamily="34" charset="0"/>
              </a:rPr>
              <a:t>.</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r>
              <a:rPr lang="en-GB" sz="1000" kern="1200" dirty="0" smtClean="0">
                <a:solidFill>
                  <a:schemeClr val="tx1"/>
                </a:solidFill>
                <a:effectLst/>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smtClean="0"/>
          </a:p>
          <a:p>
            <a:endParaRPr lang="en-US" dirty="0" smtClean="0"/>
          </a:p>
        </p:txBody>
      </p:sp>
      <p:sp>
        <p:nvSpPr>
          <p:cNvPr id="14" name="Slide Number Placeholder 13"/>
          <p:cNvSpPr>
            <a:spLocks noGrp="1"/>
          </p:cNvSpPr>
          <p:nvPr>
            <p:ph type="sldNum" sz="quarter" idx="10"/>
          </p:nvPr>
        </p:nvSpPr>
        <p:spPr/>
        <p:txBody>
          <a:bodyPr/>
          <a:lstStyle/>
          <a:p>
            <a:fld id="{4850BFFB-953F-4021-90D1-C2BD514B9A3F}" type="slidenum">
              <a:rPr lang="en-GB" smtClean="0"/>
              <a:pPr/>
              <a:t>42</a:t>
            </a:fld>
            <a:endParaRPr lang="en-GB" dirty="0"/>
          </a:p>
        </p:txBody>
      </p:sp>
      <p:sp>
        <p:nvSpPr>
          <p:cNvPr id="17" name="Slide Image Placeholder 16"/>
          <p:cNvSpPr>
            <a:spLocks noGrp="1" noRot="1" noChangeAspect="1"/>
          </p:cNvSpPr>
          <p:nvPr>
            <p:ph type="sldImg"/>
          </p:nvPr>
        </p:nvSpPr>
        <p:spPr/>
      </p:sp>
    </p:spTree>
    <p:extLst>
      <p:ext uri="{BB962C8B-B14F-4D97-AF65-F5344CB8AC3E}">
        <p14:creationId xmlns:p14="http://schemas.microsoft.com/office/powerpoint/2010/main" val="7714109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Mae’r</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sleid</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yma</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wedi</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ei</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animeiddio</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Mae’n</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dangos</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rhestr</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hir</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o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grwpiau</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allai</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gael</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eu</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cynorthwyo</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gan</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dechnoleg</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ond</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yna’n</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eu</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diystyru</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gan</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ddod</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i’r</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casgliasd</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y gall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unrhywun</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gael</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ei</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gefnogi</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gyda’r</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dewis</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cywir</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D4359DA3-160C-4AD7-97C9-36F81FBCC7FB}" type="slidenum">
              <a:rPr lang="en-GB" smtClean="0"/>
              <a:pPr/>
              <a:t>43</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891734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rtl="0"/>
            <a:r>
              <a:rPr lang="en-US" sz="1000" b="0" i="0" u="none" strike="noStrike" kern="1200" baseline="0" dirty="0" err="1" smtClean="0">
                <a:solidFill>
                  <a:srgbClr val="000000"/>
                </a:solidFill>
                <a:latin typeface="Arial" panose="020B0604020202020204" pitchFamily="34" charset="0"/>
                <a:ea typeface="+mn-ea"/>
                <a:cs typeface="Arial" panose="020B0604020202020204" pitchFamily="34" charset="0"/>
              </a:rPr>
              <a:t>Mae’r</a:t>
            </a:r>
            <a:r>
              <a:rPr lang="en-US" sz="1000" b="0" i="0" u="none" strike="noStrike" kern="1200" baseline="0" dirty="0" smtClean="0">
                <a:solidFill>
                  <a:srgbClr val="000000"/>
                </a:solidFill>
                <a:latin typeface="Arial" panose="020B0604020202020204" pitchFamily="34" charset="0"/>
                <a:ea typeface="+mn-ea"/>
                <a:cs typeface="Arial" panose="020B0604020202020204" pitchFamily="34" charset="0"/>
              </a:rPr>
              <a:t> </a:t>
            </a:r>
            <a:r>
              <a:rPr lang="en-US" sz="1000" b="0" i="0" u="none" strike="noStrike" kern="1200" baseline="0" dirty="0" err="1" smtClean="0">
                <a:solidFill>
                  <a:srgbClr val="000000"/>
                </a:solidFill>
                <a:latin typeface="Arial" panose="020B0604020202020204" pitchFamily="34" charset="0"/>
                <a:ea typeface="+mn-ea"/>
                <a:cs typeface="Arial" panose="020B0604020202020204" pitchFamily="34" charset="0"/>
              </a:rPr>
              <a:t>sleid</a:t>
            </a:r>
            <a:r>
              <a:rPr lang="en-US" sz="1000" b="0" i="0" u="none" strike="noStrike" kern="1200" baseline="0" dirty="0" smtClean="0">
                <a:solidFill>
                  <a:srgbClr val="000000"/>
                </a:solidFill>
                <a:latin typeface="Arial" panose="020B0604020202020204" pitchFamily="34" charset="0"/>
                <a:ea typeface="+mn-ea"/>
                <a:cs typeface="Arial" panose="020B0604020202020204" pitchFamily="34" charset="0"/>
              </a:rPr>
              <a:t> </a:t>
            </a:r>
            <a:r>
              <a:rPr lang="en-US" sz="1000" b="0" i="0" u="none" strike="noStrike" kern="1200" baseline="0" dirty="0" err="1" smtClean="0">
                <a:solidFill>
                  <a:srgbClr val="000000"/>
                </a:solidFill>
                <a:latin typeface="Arial" panose="020B0604020202020204" pitchFamily="34" charset="0"/>
                <a:ea typeface="+mn-ea"/>
                <a:cs typeface="Arial" panose="020B0604020202020204" pitchFamily="34" charset="0"/>
              </a:rPr>
              <a:t>yma</a:t>
            </a:r>
            <a:r>
              <a:rPr lang="en-US" sz="1000" b="0" i="0" u="none" strike="noStrike" kern="1200" baseline="0" dirty="0" smtClean="0">
                <a:solidFill>
                  <a:srgbClr val="000000"/>
                </a:solidFill>
                <a:latin typeface="Arial" panose="020B0604020202020204" pitchFamily="34" charset="0"/>
                <a:ea typeface="+mn-ea"/>
                <a:cs typeface="Arial" panose="020B0604020202020204" pitchFamily="34" charset="0"/>
              </a:rPr>
              <a:t> </a:t>
            </a:r>
            <a:r>
              <a:rPr lang="en-US" sz="1000" b="0" i="0" u="none" strike="noStrike" kern="1200" baseline="0" dirty="0" err="1" smtClean="0">
                <a:solidFill>
                  <a:srgbClr val="000000"/>
                </a:solidFill>
                <a:latin typeface="Arial" panose="020B0604020202020204" pitchFamily="34" charset="0"/>
                <a:ea typeface="+mn-ea"/>
                <a:cs typeface="Arial" panose="020B0604020202020204" pitchFamily="34" charset="0"/>
              </a:rPr>
              <a:t>wedi</a:t>
            </a:r>
            <a:r>
              <a:rPr lang="en-US" sz="1000" b="0" i="0" u="none" strike="noStrike" kern="1200" baseline="0" dirty="0" smtClean="0">
                <a:solidFill>
                  <a:srgbClr val="000000"/>
                </a:solidFill>
                <a:latin typeface="Arial" panose="020B0604020202020204" pitchFamily="34" charset="0"/>
                <a:ea typeface="+mn-ea"/>
                <a:cs typeface="Arial" panose="020B0604020202020204" pitchFamily="34" charset="0"/>
              </a:rPr>
              <a:t> </a:t>
            </a:r>
            <a:r>
              <a:rPr lang="en-US" sz="1000" b="0" i="0" u="none" strike="noStrike" kern="1200" baseline="0" dirty="0" err="1" smtClean="0">
                <a:solidFill>
                  <a:srgbClr val="000000"/>
                </a:solidFill>
                <a:latin typeface="Arial" panose="020B0604020202020204" pitchFamily="34" charset="0"/>
                <a:ea typeface="+mn-ea"/>
                <a:cs typeface="Arial" panose="020B0604020202020204" pitchFamily="34" charset="0"/>
              </a:rPr>
              <a:t>ei</a:t>
            </a:r>
            <a:r>
              <a:rPr lang="en-US" sz="1000" b="0" i="0" u="none" strike="noStrike" kern="1200" baseline="0" dirty="0" smtClean="0">
                <a:solidFill>
                  <a:srgbClr val="000000"/>
                </a:solidFill>
                <a:latin typeface="Arial" panose="020B0604020202020204" pitchFamily="34" charset="0"/>
                <a:ea typeface="+mn-ea"/>
                <a:cs typeface="Arial" panose="020B0604020202020204" pitchFamily="34" charset="0"/>
              </a:rPr>
              <a:t> </a:t>
            </a:r>
            <a:r>
              <a:rPr lang="en-US" sz="1000" b="0" i="0" u="none" strike="noStrike" kern="1200" baseline="0" dirty="0" err="1" smtClean="0">
                <a:solidFill>
                  <a:srgbClr val="000000"/>
                </a:solidFill>
                <a:latin typeface="Arial" panose="020B0604020202020204" pitchFamily="34" charset="0"/>
                <a:ea typeface="+mn-ea"/>
                <a:cs typeface="Arial" panose="020B0604020202020204" pitchFamily="34" charset="0"/>
              </a:rPr>
              <a:t>animeiddio</a:t>
            </a:r>
            <a:r>
              <a:rPr lang="en-US" sz="1000" b="0" i="0" u="none" strike="noStrike" kern="1200" baseline="0" dirty="0" smtClean="0">
                <a:solidFill>
                  <a:srgbClr val="000000"/>
                </a:solidFill>
                <a:latin typeface="Arial" panose="020B0604020202020204" pitchFamily="34" charset="0"/>
                <a:ea typeface="+mn-ea"/>
                <a:cs typeface="Arial" panose="020B0604020202020204" pitchFamily="34" charset="0"/>
              </a:rPr>
              <a:t>.</a:t>
            </a:r>
          </a:p>
          <a:p>
            <a:pPr rtl="0"/>
            <a:endParaRPr lang="en-US" sz="1000" b="0" i="0" u="none" strike="noStrike" kern="1200" baseline="0" dirty="0" smtClean="0">
              <a:solidFill>
                <a:srgbClr val="000000"/>
              </a:solidFill>
              <a:latin typeface="Arial" panose="020B0604020202020204" pitchFamily="34" charset="0"/>
              <a:ea typeface="+mn-ea"/>
              <a:cs typeface="Arial" panose="020B0604020202020204" pitchFamily="34" charset="0"/>
            </a:endParaRPr>
          </a:p>
          <a:p>
            <a:pPr>
              <a:spcBef>
                <a:spcPct val="0"/>
              </a:spcBef>
            </a:pPr>
            <a:r>
              <a:rPr lang="en-GB" dirty="0" err="1" smtClean="0"/>
              <a:t>Mae’n</a:t>
            </a:r>
            <a:r>
              <a:rPr lang="en-GB" dirty="0" smtClean="0"/>
              <a:t> </a:t>
            </a:r>
            <a:r>
              <a:rPr lang="en-GB" dirty="0" err="1" smtClean="0"/>
              <a:t>darparu</a:t>
            </a:r>
            <a:r>
              <a:rPr lang="en-GB" dirty="0" smtClean="0"/>
              <a:t> </a:t>
            </a:r>
            <a:r>
              <a:rPr lang="en-GB" dirty="0" err="1" smtClean="0"/>
              <a:t>rhestr</a:t>
            </a:r>
            <a:r>
              <a:rPr lang="en-GB" dirty="0" smtClean="0"/>
              <a:t> o </a:t>
            </a:r>
            <a:r>
              <a:rPr lang="en-GB" dirty="0" err="1" smtClean="0"/>
              <a:t>amgylchiadau</a:t>
            </a:r>
            <a:r>
              <a:rPr lang="en-GB" dirty="0" smtClean="0"/>
              <a:t> </a:t>
            </a:r>
            <a:r>
              <a:rPr lang="en-GB" dirty="0" err="1" smtClean="0"/>
              <a:t>byw</a:t>
            </a:r>
            <a:r>
              <a:rPr lang="en-GB" dirty="0" smtClean="0"/>
              <a:t> a </a:t>
            </a:r>
            <a:r>
              <a:rPr lang="en-GB" dirty="0" err="1" smtClean="0"/>
              <a:t>gwasnaethau</a:t>
            </a:r>
            <a:r>
              <a:rPr lang="en-GB" dirty="0" smtClean="0"/>
              <a:t> </a:t>
            </a:r>
            <a:r>
              <a:rPr lang="en-GB" dirty="0" err="1" smtClean="0"/>
              <a:t>arbennigol</a:t>
            </a:r>
            <a:r>
              <a:rPr lang="en-GB" dirty="0" smtClean="0"/>
              <a:t> </a:t>
            </a:r>
            <a:r>
              <a:rPr lang="en-GB" dirty="0" err="1" smtClean="0"/>
              <a:t>ble</a:t>
            </a:r>
            <a:r>
              <a:rPr lang="en-GB" dirty="0" smtClean="0"/>
              <a:t> gall </a:t>
            </a:r>
            <a:r>
              <a:rPr lang="en-GB" dirty="0" err="1" smtClean="0"/>
              <a:t>technoleg</a:t>
            </a:r>
            <a:r>
              <a:rPr lang="en-GB" dirty="0" smtClean="0"/>
              <a:t> </a:t>
            </a:r>
            <a:r>
              <a:rPr lang="en-GB" dirty="0" err="1" smtClean="0"/>
              <a:t>wneud</a:t>
            </a:r>
            <a:r>
              <a:rPr lang="en-GB" dirty="0" smtClean="0"/>
              <a:t> </a:t>
            </a:r>
            <a:r>
              <a:rPr lang="en-GB" dirty="0" err="1" smtClean="0"/>
              <a:t>gwahaniaeth</a:t>
            </a:r>
            <a:r>
              <a:rPr lang="en-GB" dirty="0" smtClean="0"/>
              <a:t>. Mae </a:t>
            </a:r>
            <a:r>
              <a:rPr lang="en-GB" dirty="0" err="1" smtClean="0"/>
              <a:t>hyn</a:t>
            </a:r>
            <a:r>
              <a:rPr lang="en-GB" dirty="0" smtClean="0"/>
              <a:t> </a:t>
            </a:r>
            <a:r>
              <a:rPr lang="en-GB" dirty="0" err="1" smtClean="0"/>
              <a:t>er</a:t>
            </a:r>
            <a:r>
              <a:rPr lang="en-GB" baseline="0" dirty="0" smtClean="0"/>
              <a:t> </a:t>
            </a:r>
            <a:r>
              <a:rPr lang="en-GB" baseline="0" dirty="0" err="1" smtClean="0"/>
              <a:t>yn</a:t>
            </a:r>
            <a:r>
              <a:rPr lang="en-GB" baseline="0" dirty="0" smtClean="0"/>
              <a:t> </a:t>
            </a:r>
            <a:r>
              <a:rPr lang="en-GB" dirty="0" err="1" smtClean="0"/>
              <a:t>pwysleisio</a:t>
            </a:r>
            <a:r>
              <a:rPr lang="en-GB" dirty="0" smtClean="0"/>
              <a:t> </a:t>
            </a:r>
            <a:r>
              <a:rPr lang="en-GB" dirty="0" err="1" smtClean="0"/>
              <a:t>fod</a:t>
            </a:r>
            <a:r>
              <a:rPr lang="en-GB" dirty="0" smtClean="0"/>
              <a:t> </a:t>
            </a:r>
            <a:r>
              <a:rPr lang="en-GB" dirty="0" err="1" smtClean="0"/>
              <a:t>amryw</a:t>
            </a:r>
            <a:r>
              <a:rPr lang="en-GB" dirty="0" smtClean="0"/>
              <a:t> o </a:t>
            </a:r>
            <a:r>
              <a:rPr lang="en-GB" dirty="0" err="1" smtClean="0"/>
              <a:t>amgylchiadau</a:t>
            </a:r>
            <a:r>
              <a:rPr lang="en-GB" dirty="0" smtClean="0"/>
              <a:t> </a:t>
            </a:r>
            <a:r>
              <a:rPr lang="en-GB" dirty="0" err="1" smtClean="0"/>
              <a:t>i’w</a:t>
            </a:r>
            <a:r>
              <a:rPr lang="en-GB" dirty="0" smtClean="0"/>
              <a:t> </a:t>
            </a:r>
            <a:r>
              <a:rPr lang="en-GB" dirty="0" err="1" smtClean="0"/>
              <a:t>hystyried</a:t>
            </a:r>
            <a:r>
              <a:rPr lang="en-GB" dirty="0" smtClean="0"/>
              <a:t>. Ni </a:t>
            </a:r>
            <a:r>
              <a:rPr lang="en-GB" dirty="0" err="1" smtClean="0"/>
              <a:t>ddylid</a:t>
            </a:r>
            <a:r>
              <a:rPr lang="en-GB" dirty="0" smtClean="0"/>
              <a:t> </a:t>
            </a:r>
            <a:r>
              <a:rPr lang="en-GB" dirty="0" err="1" smtClean="0"/>
              <a:t>gwneud</a:t>
            </a:r>
            <a:r>
              <a:rPr lang="en-GB" dirty="0" smtClean="0"/>
              <a:t> y </a:t>
            </a:r>
            <a:r>
              <a:rPr lang="en-GB" dirty="0" err="1" smtClean="0"/>
              <a:t>camgymeriad</a:t>
            </a:r>
            <a:r>
              <a:rPr lang="en-GB" dirty="0" smtClean="0"/>
              <a:t> </a:t>
            </a:r>
            <a:r>
              <a:rPr lang="en-GB" dirty="0" err="1" smtClean="0"/>
              <a:t>fod</a:t>
            </a:r>
            <a:r>
              <a:rPr lang="en-GB" baseline="0" dirty="0" smtClean="0"/>
              <a:t> </a:t>
            </a:r>
            <a:r>
              <a:rPr lang="en-GB" baseline="0" dirty="0" err="1" smtClean="0"/>
              <a:t>cefnogaeth</a:t>
            </a:r>
            <a:r>
              <a:rPr lang="en-GB" baseline="0" dirty="0" smtClean="0"/>
              <a:t> </a:t>
            </a:r>
            <a:r>
              <a:rPr lang="en-GB" baseline="0" dirty="0" err="1" smtClean="0"/>
              <a:t>wedi</a:t>
            </a:r>
            <a:r>
              <a:rPr lang="en-GB" baseline="0" dirty="0" smtClean="0"/>
              <a:t> </a:t>
            </a:r>
            <a:r>
              <a:rPr lang="en-GB" baseline="0" dirty="0" err="1" smtClean="0"/>
              <a:t>ei</a:t>
            </a:r>
            <a:r>
              <a:rPr lang="en-GB" baseline="0" dirty="0" smtClean="0"/>
              <a:t> </a:t>
            </a:r>
            <a:r>
              <a:rPr lang="en-GB" baseline="0" dirty="0" err="1" smtClean="0"/>
              <a:t>alluogi</a:t>
            </a:r>
            <a:r>
              <a:rPr lang="en-GB" baseline="0" dirty="0" smtClean="0"/>
              <a:t> </a:t>
            </a:r>
            <a:r>
              <a:rPr lang="en-GB" baseline="0" dirty="0" err="1" smtClean="0"/>
              <a:t>gan</a:t>
            </a:r>
            <a:r>
              <a:rPr lang="en-GB" baseline="0" dirty="0" smtClean="0"/>
              <a:t> </a:t>
            </a:r>
            <a:r>
              <a:rPr lang="en-GB" baseline="0" dirty="0" err="1" smtClean="0"/>
              <a:t>dechnoleg</a:t>
            </a:r>
            <a:r>
              <a:rPr lang="en-GB" baseline="0" dirty="0" smtClean="0"/>
              <a:t> </a:t>
            </a:r>
            <a:r>
              <a:rPr lang="en-GB" baseline="0" dirty="0" err="1" smtClean="0"/>
              <a:t>yn</a:t>
            </a:r>
            <a:r>
              <a:rPr lang="en-GB" baseline="0" dirty="0" smtClean="0"/>
              <a:t> </a:t>
            </a:r>
            <a:r>
              <a:rPr lang="en-GB" baseline="0" dirty="0" err="1" smtClean="0"/>
              <a:t>berthnasol</a:t>
            </a:r>
            <a:r>
              <a:rPr lang="en-GB" baseline="0" dirty="0" smtClean="0"/>
              <a:t> </a:t>
            </a:r>
            <a:r>
              <a:rPr lang="en-GB" baseline="0" dirty="0" err="1" smtClean="0"/>
              <a:t>i</a:t>
            </a:r>
            <a:r>
              <a:rPr lang="en-GB" baseline="0" dirty="0" smtClean="0"/>
              <a:t> </a:t>
            </a:r>
            <a:r>
              <a:rPr lang="en-GB" baseline="0" dirty="0" err="1" smtClean="0"/>
              <a:t>gefnogi</a:t>
            </a:r>
            <a:r>
              <a:rPr lang="en-GB" baseline="0" dirty="0" smtClean="0"/>
              <a:t> </a:t>
            </a:r>
            <a:r>
              <a:rPr lang="en-GB" baseline="0" dirty="0" err="1" smtClean="0"/>
              <a:t>pobl</a:t>
            </a:r>
            <a:r>
              <a:rPr lang="en-GB" baseline="0" dirty="0" smtClean="0"/>
              <a:t> h</a:t>
            </a:r>
            <a:r>
              <a:rPr lang="cy-GB" baseline="0" dirty="0" smtClean="0"/>
              <a:t>ŷn, pobl ag anableddau corfforol neu nam ar y synhwyrau yn unig.</a:t>
            </a:r>
          </a:p>
          <a:p>
            <a:pPr>
              <a:spcBef>
                <a:spcPct val="0"/>
              </a:spcBef>
            </a:pPr>
            <a:endParaRPr lang="cy-GB" baseline="0" dirty="0" smtClean="0"/>
          </a:p>
        </p:txBody>
      </p:sp>
      <p:sp>
        <p:nvSpPr>
          <p:cNvPr id="4" name="Slide Number Placeholder 3"/>
          <p:cNvSpPr>
            <a:spLocks noGrp="1"/>
          </p:cNvSpPr>
          <p:nvPr>
            <p:ph type="sldNum" sz="quarter" idx="10"/>
          </p:nvPr>
        </p:nvSpPr>
        <p:spPr/>
        <p:txBody>
          <a:bodyPr/>
          <a:lstStyle/>
          <a:p>
            <a:fld id="{D4359DA3-160C-4AD7-97C9-36F81FBCC7FB}" type="slidenum">
              <a:rPr lang="en-GB" smtClean="0"/>
              <a:pPr/>
              <a:t>44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3950203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ôl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trafod</a:t>
            </a:r>
            <a:r>
              <a:rPr lang="en-GB" sz="1000" kern="1200" dirty="0" smtClean="0">
                <a:solidFill>
                  <a:schemeClr val="tx1"/>
                </a:solidFill>
                <a:effectLst/>
                <a:latin typeface="Arial" panose="020B0604020202020204" pitchFamily="34" charset="0"/>
                <a:ea typeface="+mn-ea"/>
                <a:cs typeface="Arial" panose="020B0604020202020204" pitchFamily="34" charset="0"/>
              </a:rPr>
              <a:t> system </a:t>
            </a:r>
            <a:r>
              <a:rPr lang="en-GB" sz="1000" kern="1200" dirty="0" err="1" smtClean="0">
                <a:solidFill>
                  <a:schemeClr val="tx1"/>
                </a:solidFill>
                <a:effectLst/>
                <a:latin typeface="Arial" panose="020B0604020202020204" pitchFamily="34" charset="0"/>
                <a:ea typeface="+mn-ea"/>
                <a:cs typeface="Arial" panose="020B0604020202020204" pitchFamily="34" charset="0"/>
              </a:rPr>
              <a:t>leoli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fyd-eang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tracio</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monitro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efallai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bod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amserol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drafod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materion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ymwneud</a:t>
            </a:r>
            <a:r>
              <a:rPr lang="en-GB" sz="1000" kern="1200" dirty="0" smtClean="0">
                <a:solidFill>
                  <a:schemeClr val="tx1"/>
                </a:solidFill>
                <a:effectLst/>
                <a:latin typeface="Arial" panose="020B0604020202020204" pitchFamily="34" charset="0"/>
                <a:ea typeface="+mn-ea"/>
                <a:cs typeface="Arial" panose="020B0604020202020204" pitchFamily="34" charset="0"/>
              </a:rPr>
              <a:t> â </a:t>
            </a:r>
            <a:r>
              <a:rPr lang="en-GB" sz="1000" kern="1200" dirty="0" err="1" smtClean="0">
                <a:solidFill>
                  <a:schemeClr val="tx1"/>
                </a:solidFill>
                <a:effectLst/>
                <a:latin typeface="Arial" panose="020B0604020202020204" pitchFamily="34" charset="0"/>
                <a:ea typeface="+mn-ea"/>
                <a:cs typeface="Arial" panose="020B0604020202020204" pitchFamily="34" charset="0"/>
              </a:rPr>
              <a:t>moeseg</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dewis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gyda’r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grŵp</a:t>
            </a:r>
            <a:r>
              <a:rPr lang="en-GB" sz="1000" kern="1200" dirty="0" smtClean="0">
                <a:solidFill>
                  <a:schemeClr val="tx1"/>
                </a:solidFill>
                <a:effectLst/>
                <a:latin typeface="Arial" panose="020B0604020202020204" pitchFamily="34" charset="0"/>
                <a:ea typeface="+mn-ea"/>
                <a:cs typeface="Arial" panose="020B0604020202020204" pitchFamily="34" charset="0"/>
              </a:rPr>
              <a:t>. Mae </a:t>
            </a:r>
            <a:r>
              <a:rPr lang="en-GB" sz="1000" kern="1200" dirty="0" err="1" smtClean="0">
                <a:solidFill>
                  <a:schemeClr val="tx1"/>
                </a:solidFill>
                <a:effectLst/>
                <a:latin typeface="Arial" panose="020B0604020202020204" pitchFamily="34" charset="0"/>
                <a:ea typeface="+mn-ea"/>
                <a:cs typeface="Arial" panose="020B0604020202020204" pitchFamily="34" charset="0"/>
              </a:rPr>
              <a:t>dyfeisiadau</a:t>
            </a:r>
            <a:r>
              <a:rPr lang="en-GB" sz="1000" kern="1200" dirty="0" smtClean="0">
                <a:solidFill>
                  <a:schemeClr val="tx1"/>
                </a:solidFill>
                <a:effectLst/>
                <a:latin typeface="Arial" panose="020B0604020202020204" pitchFamily="34" charset="0"/>
                <a:ea typeface="+mn-ea"/>
                <a:cs typeface="Arial" panose="020B0604020202020204" pitchFamily="34" charset="0"/>
              </a:rPr>
              <a:t> system </a:t>
            </a:r>
            <a:r>
              <a:rPr lang="en-GB" sz="1000" kern="1200" dirty="0" err="1" smtClean="0">
                <a:solidFill>
                  <a:schemeClr val="tx1"/>
                </a:solidFill>
                <a:effectLst/>
                <a:latin typeface="Arial" panose="020B0604020202020204" pitchFamily="34" charset="0"/>
                <a:ea typeface="+mn-ea"/>
                <a:cs typeface="Arial" panose="020B0604020202020204" pitchFamily="34" charset="0"/>
              </a:rPr>
              <a:t>leoli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fyd-eang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wedi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cael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disgrifio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fel</a:t>
            </a:r>
            <a:r>
              <a:rPr lang="en-GB" sz="1000" kern="1200" dirty="0" smtClean="0">
                <a:solidFill>
                  <a:schemeClr val="tx1"/>
                </a:solidFill>
                <a:effectLst/>
                <a:latin typeface="Arial" panose="020B0604020202020204" pitchFamily="34" charset="0"/>
                <a:ea typeface="+mn-ea"/>
                <a:cs typeface="Arial" panose="020B0604020202020204" pitchFamily="34" charset="0"/>
              </a:rPr>
              <a:t> ‘tag’ - </a:t>
            </a:r>
            <a:r>
              <a:rPr lang="en-GB" sz="1000" kern="1200" dirty="0" err="1" smtClean="0">
                <a:solidFill>
                  <a:schemeClr val="tx1"/>
                </a:solidFill>
                <a:effectLst/>
                <a:latin typeface="Arial" panose="020B0604020202020204" pitchFamily="34" charset="0"/>
                <a:ea typeface="+mn-ea"/>
                <a:cs typeface="Arial" panose="020B0604020202020204" pitchFamily="34" charset="0"/>
              </a:rPr>
              <a:t>sef</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dechnoleg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gaiff</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ddefnyddio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fonitro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symudiadau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troseddwyr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gaiff</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rhyddhau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carchar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drwydded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Sut</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mae</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pobl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teimlo</a:t>
            </a:r>
            <a:r>
              <a:rPr lang="en-GB" sz="1000" kern="1200" dirty="0" smtClean="0">
                <a:solidFill>
                  <a:schemeClr val="tx1"/>
                </a:solidFill>
                <a:effectLst/>
                <a:latin typeface="Arial" panose="020B0604020202020204" pitchFamily="34" charset="0"/>
                <a:ea typeface="+mn-ea"/>
                <a:cs typeface="Arial" panose="020B0604020202020204" pitchFamily="34" charset="0"/>
              </a:rPr>
              <a:t> am </a:t>
            </a:r>
            <a:r>
              <a:rPr lang="en-GB" sz="1000" kern="1200" dirty="0" err="1" smtClean="0">
                <a:solidFill>
                  <a:schemeClr val="tx1"/>
                </a:solidFill>
                <a:effectLst/>
                <a:latin typeface="Arial" panose="020B0604020202020204" pitchFamily="34" charset="0"/>
                <a:ea typeface="+mn-ea"/>
                <a:cs typeface="Arial" panose="020B0604020202020204" pitchFamily="34" charset="0"/>
              </a:rPr>
              <a:t>hyn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Ydi’r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manteision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fwy</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pryderon</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r>
              <a:rPr lang="en-GB" sz="1000" kern="1200" dirty="0" err="1" smtClean="0">
                <a:solidFill>
                  <a:schemeClr val="tx1"/>
                </a:solidFill>
                <a:effectLst/>
                <a:latin typeface="Arial" panose="020B0604020202020204" pitchFamily="34" charset="0"/>
                <a:ea typeface="+mn-ea"/>
                <a:cs typeface="Arial" panose="020B0604020202020204" pitchFamily="34" charset="0"/>
              </a:rPr>
              <a:t>Mae’n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bwysig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yw</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gallu</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manteision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technoleg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ddim</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cael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bwysleisio’n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ormodol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bobl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bwysig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ydynt</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or-</a:t>
            </a:r>
            <a:r>
              <a:rPr lang="en-GB" sz="1000" kern="1200" dirty="0" err="1" smtClean="0">
                <a:solidFill>
                  <a:schemeClr val="tx1"/>
                </a:solidFill>
                <a:effectLst/>
                <a:latin typeface="Arial" panose="020B0604020202020204" pitchFamily="34" charset="0"/>
                <a:ea typeface="+mn-ea"/>
                <a:cs typeface="Arial" panose="020B0604020202020204" pitchFamily="34" charset="0"/>
              </a:rPr>
              <a:t>hyderus</a:t>
            </a:r>
            <a:r>
              <a:rPr lang="en-GB" sz="1000" kern="1200" dirty="0" smtClean="0">
                <a:solidFill>
                  <a:schemeClr val="tx1"/>
                </a:solidFill>
                <a:effectLst/>
                <a:latin typeface="Arial" panose="020B0604020202020204" pitchFamily="34" charset="0"/>
                <a:ea typeface="+mn-ea"/>
                <a:cs typeface="Arial" panose="020B0604020202020204" pitchFamily="34" charset="0"/>
              </a:rPr>
              <a:t> ac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ymddwyn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beryglus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oherwydd</a:t>
            </a:r>
            <a:r>
              <a:rPr lang="en-GB" sz="1000" kern="1200" dirty="0" smtClean="0">
                <a:solidFill>
                  <a:schemeClr val="tx1"/>
                </a:solidFill>
                <a:effectLst/>
                <a:latin typeface="Arial" panose="020B0604020202020204" pitchFamily="34" charset="0"/>
                <a:ea typeface="+mn-ea"/>
                <a:cs typeface="Arial" panose="020B0604020202020204" pitchFamily="34" charset="0"/>
              </a:rPr>
              <a:t> bod </a:t>
            </a:r>
            <a:r>
              <a:rPr lang="en-GB" sz="1000" kern="1200" dirty="0" err="1" smtClean="0">
                <a:solidFill>
                  <a:schemeClr val="tx1"/>
                </a:solidFill>
                <a:effectLst/>
                <a:latin typeface="Arial" panose="020B0604020202020204" pitchFamily="34" charset="0"/>
                <a:ea typeface="+mn-ea"/>
                <a:cs typeface="Arial" panose="020B0604020202020204" pitchFamily="34" charset="0"/>
              </a:rPr>
              <a:t>ganddynt</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ddyfais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wasanaeth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newydd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bwysig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egluro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cyfyngiadau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pob</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datrysiad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technolegol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glir</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r>
              <a:rPr lang="en-GB" sz="1000" kern="1200" dirty="0" err="1" smtClean="0">
                <a:solidFill>
                  <a:schemeClr val="tx1"/>
                </a:solidFill>
                <a:effectLst/>
                <a:latin typeface="Arial" panose="020B0604020202020204" pitchFamily="34" charset="0"/>
                <a:ea typeface="+mn-ea"/>
                <a:cs typeface="Arial" panose="020B0604020202020204" pitchFamily="34" charset="0"/>
              </a:rPr>
              <a:t>Rhaid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ystyried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ystod</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faterion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moesegol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rhan</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drafodaethau</a:t>
            </a:r>
            <a:r>
              <a:rPr lang="en-GB" sz="1000" kern="1200" dirty="0" smtClean="0">
                <a:solidFill>
                  <a:schemeClr val="tx1"/>
                </a:solidFill>
                <a:effectLst/>
                <a:latin typeface="Arial" panose="020B0604020202020204" pitchFamily="34" charset="0"/>
                <a:ea typeface="+mn-ea"/>
                <a:cs typeface="Arial" panose="020B0604020202020204" pitchFamily="34" charset="0"/>
              </a:rPr>
              <a:t> ac </a:t>
            </a:r>
            <a:r>
              <a:rPr lang="en-GB" sz="1000" kern="1200" dirty="0" err="1" smtClean="0">
                <a:solidFill>
                  <a:schemeClr val="tx1"/>
                </a:solidFill>
                <a:effectLst/>
                <a:latin typeface="Arial" panose="020B0604020202020204" pitchFamily="34" charset="0"/>
                <a:ea typeface="+mn-ea"/>
                <a:cs typeface="Arial" panose="020B0604020202020204" pitchFamily="34" charset="0"/>
              </a:rPr>
              <a:t>asesiadau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gynnwys</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pPr lvl="0"/>
            <a:r>
              <a:rPr lang="en-GB" sz="1000" kern="1200" dirty="0" err="1" smtClean="0">
                <a:solidFill>
                  <a:schemeClr val="tx1"/>
                </a:solidFill>
                <a:effectLst/>
                <a:latin typeface="Arial" panose="020B0604020202020204" pitchFamily="34" charset="0"/>
                <a:ea typeface="+mn-ea"/>
                <a:cs typeface="Arial" panose="020B0604020202020204" pitchFamily="34" charset="0"/>
              </a:rPr>
              <a:t>Darparu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gwybodaeth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safonol</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chlir</a:t>
            </a:r>
            <a:r>
              <a:rPr lang="en-GB" sz="1000" kern="1200" dirty="0" smtClean="0">
                <a:solidFill>
                  <a:schemeClr val="tx1"/>
                </a:solidFill>
                <a:effectLst/>
                <a:latin typeface="Arial" panose="020B0604020202020204" pitchFamily="34" charset="0"/>
                <a:ea typeface="+mn-ea"/>
                <a:cs typeface="Arial" panose="020B0604020202020204" pitchFamily="34" charset="0"/>
              </a:rPr>
              <a:t> am </a:t>
            </a:r>
            <a:r>
              <a:rPr lang="en-GB" sz="1000" kern="1200" dirty="0" err="1" smtClean="0">
                <a:solidFill>
                  <a:schemeClr val="tx1"/>
                </a:solidFill>
                <a:effectLst/>
                <a:latin typeface="Arial" panose="020B0604020202020204" pitchFamily="34" charset="0"/>
                <a:ea typeface="+mn-ea"/>
                <a:cs typeface="Arial" panose="020B0604020202020204" pitchFamily="34" charset="0"/>
              </a:rPr>
              <a:t>yr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holl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opsiynau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gynnwys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peidio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cyflwyno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Technoleg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Gynorthwyol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Deleofal</a:t>
            </a:r>
            <a:r>
              <a:rPr lang="en-GB" sz="1000" kern="1200" dirty="0" smtClean="0">
                <a:solidFill>
                  <a:schemeClr val="tx1"/>
                </a:solidFill>
                <a:effectLst/>
                <a:latin typeface="Arial" panose="020B0604020202020204" pitchFamily="34" charset="0"/>
                <a:ea typeface="+mn-ea"/>
                <a:cs typeface="Arial" panose="020B0604020202020204" pitchFamily="34" charset="0"/>
              </a:rPr>
              <a:t> </a:t>
            </a:r>
          </a:p>
          <a:p>
            <a:pPr lvl="0"/>
            <a:r>
              <a:rPr lang="en-GB" sz="1000" kern="1200" dirty="0" err="1" smtClean="0">
                <a:solidFill>
                  <a:schemeClr val="tx1"/>
                </a:solidFill>
                <a:effectLst/>
                <a:latin typeface="Arial" panose="020B0604020202020204" pitchFamily="34" charset="0"/>
                <a:ea typeface="+mn-ea"/>
                <a:cs typeface="Arial" panose="020B0604020202020204" pitchFamily="34" charset="0"/>
              </a:rPr>
              <a:t>Ystyried</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manteision</a:t>
            </a:r>
            <a:r>
              <a:rPr lang="en-GB" sz="1000" kern="1200" dirty="0" smtClean="0">
                <a:solidFill>
                  <a:schemeClr val="tx1"/>
                </a:solidFill>
                <a:effectLst/>
                <a:latin typeface="Arial" panose="020B0604020202020204" pitchFamily="34" charset="0"/>
                <a:ea typeface="+mn-ea"/>
                <a:cs typeface="Arial" panose="020B0604020202020204" pitchFamily="34" charset="0"/>
              </a:rPr>
              <a:t> ac </a:t>
            </a:r>
            <a:r>
              <a:rPr lang="en-GB" sz="1000" kern="1200" dirty="0" err="1" smtClean="0">
                <a:solidFill>
                  <a:schemeClr val="tx1"/>
                </a:solidFill>
                <a:effectLst/>
                <a:latin typeface="Arial" panose="020B0604020202020204" pitchFamily="34" charset="0"/>
                <a:ea typeface="+mn-ea"/>
                <a:cs typeface="Arial" panose="020B0604020202020204" pitchFamily="34" charset="0"/>
              </a:rPr>
              <a:t>unrhyw</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anfanteision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niwed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posibl</a:t>
            </a:r>
            <a:r>
              <a:rPr lang="en-GB" sz="1000" kern="1200" dirty="0" smtClean="0">
                <a:solidFill>
                  <a:schemeClr val="tx1"/>
                </a:solidFill>
                <a:effectLst/>
                <a:latin typeface="Arial" panose="020B0604020202020204" pitchFamily="34" charset="0"/>
                <a:ea typeface="+mn-ea"/>
                <a:cs typeface="Arial" panose="020B0604020202020204" pitchFamily="34" charset="0"/>
              </a:rPr>
              <a:t>. </a:t>
            </a:r>
          </a:p>
          <a:p>
            <a:pPr lvl="0"/>
            <a:r>
              <a:rPr lang="en-GB" sz="1000" kern="1200" dirty="0" err="1" smtClean="0">
                <a:solidFill>
                  <a:schemeClr val="tx1"/>
                </a:solidFill>
                <a:effectLst/>
                <a:latin typeface="Arial" panose="020B0604020202020204" pitchFamily="34" charset="0"/>
                <a:ea typeface="+mn-ea"/>
                <a:cs typeface="Arial" panose="020B0604020202020204" pitchFamily="34" charset="0"/>
              </a:rPr>
              <a:t>Cydsyniad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gwybodus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Ydy’r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unigolyn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ganolog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wrth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wneud</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penderfyniad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p>
          <a:p>
            <a:pPr lvl="0"/>
            <a:r>
              <a:rPr lang="en-GB" sz="1000" kern="1200" dirty="0" err="1" smtClean="0">
                <a:solidFill>
                  <a:schemeClr val="tx1"/>
                </a:solidFill>
                <a:effectLst/>
                <a:latin typeface="Arial" panose="020B0604020202020204" pitchFamily="34" charset="0"/>
                <a:ea typeface="+mn-ea"/>
                <a:cs typeface="Arial" panose="020B0604020202020204" pitchFamily="34" charset="0"/>
              </a:rPr>
              <a:t>Pryderon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ynglŷn</a:t>
            </a:r>
            <a:r>
              <a:rPr lang="cy-GB" sz="1000" kern="1200" dirty="0" smtClean="0">
                <a:solidFill>
                  <a:schemeClr val="tx1"/>
                </a:solidFill>
                <a:effectLst/>
                <a:latin typeface="Arial" panose="020B0604020202020204" pitchFamily="34" charset="0"/>
                <a:ea typeface="+mn-ea"/>
                <a:cs typeface="Arial" panose="020B0604020202020204" pitchFamily="34" charset="0"/>
              </a:rPr>
              <a:t> â</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monitro</a:t>
            </a:r>
            <a:r>
              <a:rPr lang="en-GB" sz="1000" kern="1200" dirty="0" smtClean="0">
                <a:solidFill>
                  <a:schemeClr val="tx1"/>
                </a:solidFill>
                <a:effectLst/>
                <a:latin typeface="Arial" panose="020B0604020202020204" pitchFamily="34" charset="0"/>
                <a:ea typeface="+mn-ea"/>
                <a:cs typeface="Arial" panose="020B0604020202020204" pitchFamily="34" charset="0"/>
              </a:rPr>
              <a:t> - </a:t>
            </a:r>
            <a:r>
              <a:rPr lang="en-GB" sz="1000" kern="1200" dirty="0" err="1" smtClean="0">
                <a:solidFill>
                  <a:schemeClr val="tx1"/>
                </a:solidFill>
                <a:effectLst/>
                <a:latin typeface="Arial" panose="020B0604020202020204" pitchFamily="34" charset="0"/>
                <a:ea typeface="+mn-ea"/>
                <a:cs typeface="Arial" panose="020B0604020202020204" pitchFamily="34" charset="0"/>
              </a:rPr>
              <a:t>ydi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parchu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preifatrwydd</a:t>
            </a:r>
            <a:r>
              <a:rPr lang="en-GB" sz="1000" kern="1200" dirty="0" smtClean="0">
                <a:solidFill>
                  <a:schemeClr val="tx1"/>
                </a:solidFill>
                <a:effectLst/>
                <a:latin typeface="Arial" panose="020B0604020202020204" pitchFamily="34" charset="0"/>
                <a:ea typeface="+mn-ea"/>
                <a:cs typeface="Arial" panose="020B0604020202020204" pitchFamily="34" charset="0"/>
              </a:rPr>
              <a:t> ac </a:t>
            </a:r>
            <a:r>
              <a:rPr lang="en-GB" sz="1000" kern="1200" dirty="0" err="1" smtClean="0">
                <a:solidFill>
                  <a:schemeClr val="tx1"/>
                </a:solidFill>
                <a:effectLst/>
                <a:latin typeface="Arial" panose="020B0604020202020204" pitchFamily="34" charset="0"/>
                <a:ea typeface="+mn-ea"/>
                <a:cs typeface="Arial" panose="020B0604020202020204" pitchFamily="34" charset="0"/>
              </a:rPr>
              <a:t>ymreolaeth</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pPr lvl="0"/>
            <a:r>
              <a:rPr lang="en-GB" sz="1000" kern="1200" dirty="0" err="1" smtClean="0">
                <a:solidFill>
                  <a:schemeClr val="tx1"/>
                </a:solidFill>
                <a:effectLst/>
                <a:latin typeface="Arial" panose="020B0604020202020204" pitchFamily="34" charset="0"/>
                <a:ea typeface="+mn-ea"/>
                <a:cs typeface="Arial" panose="020B0604020202020204" pitchFamily="34" charset="0"/>
              </a:rPr>
              <a:t>Diogelu</a:t>
            </a:r>
            <a:r>
              <a:rPr lang="en-GB" sz="1000" kern="1200" dirty="0" smtClean="0">
                <a:solidFill>
                  <a:schemeClr val="tx1"/>
                </a:solidFill>
                <a:effectLst/>
                <a:latin typeface="Arial" panose="020B0604020202020204" pitchFamily="34" charset="0"/>
                <a:ea typeface="+mn-ea"/>
                <a:cs typeface="Arial" panose="020B0604020202020204" pitchFamily="34" charset="0"/>
              </a:rPr>
              <a:t> data –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ble</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wybodaeth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mynd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Pwy</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gaiff</a:t>
            </a:r>
            <a:r>
              <a:rPr lang="en-GB" sz="1000" kern="1200" dirty="0" smtClean="0">
                <a:solidFill>
                  <a:schemeClr val="tx1"/>
                </a:solidFill>
                <a:effectLst/>
                <a:latin typeface="Arial" panose="020B0604020202020204" pitchFamily="34" charset="0"/>
                <a:ea typeface="+mn-ea"/>
                <a:cs typeface="Arial" panose="020B0604020202020204" pitchFamily="34" charset="0"/>
              </a:rPr>
              <a:t> weld y data? </a:t>
            </a:r>
          </a:p>
          <a:p>
            <a:pPr lvl="0"/>
            <a:r>
              <a:rPr lang="en-GB" sz="1000" kern="1200" dirty="0" err="1" smtClean="0">
                <a:solidFill>
                  <a:schemeClr val="tx1"/>
                </a:solidFill>
                <a:effectLst/>
                <a:latin typeface="Arial" panose="020B0604020202020204" pitchFamily="34" charset="0"/>
                <a:ea typeface="+mn-ea"/>
                <a:cs typeface="Arial" panose="020B0604020202020204" pitchFamily="34" charset="0"/>
              </a:rPr>
              <a:t>Materion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yngl</a:t>
            </a:r>
            <a:r>
              <a:rPr lang="cy-GB" sz="1000" kern="1200" dirty="0" smtClean="0">
                <a:solidFill>
                  <a:schemeClr val="tx1"/>
                </a:solidFill>
                <a:effectLst/>
                <a:latin typeface="Arial" panose="020B0604020202020204" pitchFamily="34" charset="0"/>
                <a:ea typeface="+mn-ea"/>
                <a:cs typeface="Arial" panose="020B0604020202020204" pitchFamily="34" charset="0"/>
              </a:rPr>
              <a:t>ŷn ag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ymyrraeth</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defnyddio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systemau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atgoffa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geisio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annog</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defnyddiwr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ymddwyn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mewn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ffordd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benodol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cael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effaith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gadarnhaol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llesiant</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defnyddwyr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diflasu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dechnoleg</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fyddant</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trio </a:t>
            </a:r>
            <a:r>
              <a:rPr lang="en-GB" sz="1000" kern="1200" dirty="0" err="1" smtClean="0">
                <a:solidFill>
                  <a:schemeClr val="tx1"/>
                </a:solidFill>
                <a:effectLst/>
                <a:latin typeface="Arial" panose="020B0604020202020204" pitchFamily="34" charset="0"/>
                <a:ea typeface="+mn-ea"/>
                <a:cs typeface="Arial" panose="020B0604020202020204" pitchFamily="34" charset="0"/>
              </a:rPr>
              <a:t>twyllo’r</a:t>
            </a:r>
            <a:r>
              <a:rPr lang="en-GB" sz="1000" kern="1200" dirty="0" smtClean="0">
                <a:solidFill>
                  <a:schemeClr val="tx1"/>
                </a:solidFill>
                <a:effectLst/>
                <a:latin typeface="Arial" panose="020B0604020202020204" pitchFamily="34" charset="0"/>
                <a:ea typeface="+mn-ea"/>
                <a:cs typeface="Arial" panose="020B0604020202020204" pitchFamily="34" charset="0"/>
              </a:rPr>
              <a:t> system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feddwl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bod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gwneud</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gweithgaredd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e.e</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talu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mab</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drws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nesaf</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wisgo’r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ddyfais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monitro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symudiadau</a:t>
            </a:r>
            <a:r>
              <a:rPr lang="en-GB" sz="1000" kern="1200" dirty="0" smtClean="0">
                <a:solidFill>
                  <a:schemeClr val="tx1"/>
                </a:solidFill>
                <a:effectLst/>
                <a:latin typeface="Arial" panose="020B0604020202020204" pitchFamily="34" charset="0"/>
                <a:ea typeface="+mn-ea"/>
                <a:cs typeface="Arial" panose="020B0604020202020204" pitchFamily="34" charset="0"/>
              </a:rPr>
              <a:t> pan </a:t>
            </a:r>
            <a:r>
              <a:rPr lang="en-GB" sz="1000" kern="1200" dirty="0" err="1" smtClean="0">
                <a:solidFill>
                  <a:schemeClr val="tx1"/>
                </a:solidFill>
                <a:effectLst/>
                <a:latin typeface="Arial" panose="020B0604020202020204" pitchFamily="34" charset="0"/>
                <a:ea typeface="+mn-ea"/>
                <a:cs typeface="Arial" panose="020B0604020202020204" pitchFamily="34" charset="0"/>
              </a:rPr>
              <a:t>fyddant</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mynd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ci am </a:t>
            </a:r>
            <a:r>
              <a:rPr lang="en-GB" sz="1000" kern="1200" dirty="0" err="1" smtClean="0">
                <a:solidFill>
                  <a:schemeClr val="tx1"/>
                </a:solidFill>
                <a:effectLst/>
                <a:latin typeface="Arial" panose="020B0604020202020204" pitchFamily="34" charset="0"/>
                <a:ea typeface="+mn-ea"/>
                <a:cs typeface="Arial" panose="020B0604020202020204" pitchFamily="34" charset="0"/>
              </a:rPr>
              <a:t>dro</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pPr lvl="0"/>
            <a:r>
              <a:rPr lang="en-GB" sz="1000" kern="1200" dirty="0" err="1" smtClean="0">
                <a:solidFill>
                  <a:schemeClr val="tx1"/>
                </a:solidFill>
                <a:effectLst/>
                <a:latin typeface="Arial" panose="020B0604020202020204" pitchFamily="34" charset="0"/>
                <a:ea typeface="+mn-ea"/>
                <a:cs typeface="Arial" panose="020B0604020202020204" pitchFamily="34" charset="0"/>
              </a:rPr>
              <a:t>Ystyriwch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pwy</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elwa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fwyaf</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pecyn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gofal</a:t>
            </a:r>
            <a:r>
              <a:rPr lang="en-GB" sz="1000" kern="1200" dirty="0" smtClean="0">
                <a:solidFill>
                  <a:schemeClr val="tx1"/>
                </a:solidFill>
                <a:effectLst/>
                <a:latin typeface="Arial" panose="020B0604020202020204" pitchFamily="34" charset="0"/>
                <a:ea typeface="+mn-ea"/>
                <a:cs typeface="Arial" panose="020B0604020202020204" pitchFamily="34" charset="0"/>
              </a:rPr>
              <a:t> ? </a:t>
            </a:r>
            <a:r>
              <a:rPr lang="en-GB" sz="1000" kern="1200" dirty="0" err="1" smtClean="0">
                <a:solidFill>
                  <a:schemeClr val="tx1"/>
                </a:solidFill>
                <a:effectLst/>
                <a:latin typeface="Arial" panose="020B0604020202020204" pitchFamily="34" charset="0"/>
                <a:ea typeface="+mn-ea"/>
                <a:cs typeface="Arial" panose="020B0604020202020204" pitchFamily="34" charset="0"/>
              </a:rPr>
              <a:t>Yr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unigolyn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neu’r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gofalwr</a:t>
            </a:r>
            <a:r>
              <a:rPr lang="en-GB" sz="1000" kern="1200" dirty="0" smtClean="0">
                <a:solidFill>
                  <a:schemeClr val="tx1"/>
                </a:solidFill>
                <a:effectLst/>
                <a:latin typeface="Arial" panose="020B0604020202020204" pitchFamily="34" charset="0"/>
                <a:ea typeface="+mn-ea"/>
                <a:cs typeface="Arial" panose="020B0604020202020204" pitchFamily="34" charset="0"/>
              </a:rPr>
              <a:t>? Beth </a:t>
            </a:r>
            <a:r>
              <a:rPr lang="en-GB" sz="1000" kern="1200" dirty="0" err="1" smtClean="0">
                <a:solidFill>
                  <a:schemeClr val="tx1"/>
                </a:solidFill>
                <a:effectLst/>
                <a:latin typeface="Arial" panose="020B0604020202020204" pitchFamily="34" charset="0"/>
                <a:ea typeface="+mn-ea"/>
                <a:cs typeface="Arial" panose="020B0604020202020204" pitchFamily="34" charset="0"/>
              </a:rPr>
              <a:t>yw’r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materion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i’w</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hystyried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yma</a:t>
            </a:r>
            <a:r>
              <a:rPr lang="en-GB" sz="1000" kern="1200" dirty="0" smtClean="0">
                <a:solidFill>
                  <a:schemeClr val="tx1"/>
                </a:solidFill>
                <a:effectLst/>
                <a:latin typeface="Arial" panose="020B0604020202020204" pitchFamily="34" charset="0"/>
                <a:ea typeface="+mn-ea"/>
                <a:cs typeface="Arial" panose="020B0604020202020204" pitchFamily="34" charset="0"/>
              </a:rPr>
              <a:t>? </a:t>
            </a:r>
          </a:p>
          <a:p>
            <a:pPr lvl="0"/>
            <a:r>
              <a:rPr lang="en-GB" sz="1000" kern="1200" dirty="0" smtClean="0">
                <a:solidFill>
                  <a:schemeClr val="tx1"/>
                </a:solidFill>
                <a:effectLst/>
                <a:latin typeface="Arial" panose="020B0604020202020204" pitchFamily="34" charset="0"/>
                <a:ea typeface="+mn-ea"/>
                <a:cs typeface="Arial" panose="020B0604020202020204" pitchFamily="34" charset="0"/>
              </a:rPr>
              <a:t>Beth am </a:t>
            </a:r>
            <a:r>
              <a:rPr lang="en-GB" sz="1000" kern="1200" dirty="0" err="1" smtClean="0">
                <a:solidFill>
                  <a:schemeClr val="tx1"/>
                </a:solidFill>
                <a:effectLst/>
                <a:latin typeface="Arial" panose="020B0604020202020204" pitchFamily="34" charset="0"/>
                <a:ea typeface="+mn-ea"/>
                <a:cs typeface="Arial" panose="020B0604020202020204" pitchFamily="34" charset="0"/>
              </a:rPr>
              <a:t>ddyluniad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edrychiad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teimlad</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cynhyrchion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Ydynt</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gweddu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unigolyn</a:t>
            </a:r>
            <a:r>
              <a:rPr lang="en-GB" sz="1000" kern="1200" dirty="0" smtClean="0">
                <a:solidFill>
                  <a:schemeClr val="tx1"/>
                </a:solidFill>
                <a:effectLst/>
                <a:latin typeface="Arial" panose="020B0604020202020204" pitchFamily="34" charset="0"/>
                <a:ea typeface="+mn-ea"/>
                <a:cs typeface="Arial" panose="020B0604020202020204" pitchFamily="34" charset="0"/>
              </a:rPr>
              <a:t> / </a:t>
            </a:r>
            <a:r>
              <a:rPr lang="en-GB" sz="1000" kern="1200" dirty="0" err="1" smtClean="0">
                <a:solidFill>
                  <a:schemeClr val="tx1"/>
                </a:solidFill>
                <a:effectLst/>
                <a:latin typeface="Arial" panose="020B0604020202020204" pitchFamily="34" charset="0"/>
                <a:ea typeface="+mn-ea"/>
                <a:cs typeface="Arial" panose="020B0604020202020204" pitchFamily="34" charset="0"/>
              </a:rPr>
              <a:t>amgylchedd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ydynt</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fathodyn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dibyniaeth</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r>
              <a:rPr lang="en-GB" sz="1000" kern="1200" dirty="0" smtClean="0">
                <a:solidFill>
                  <a:schemeClr val="tx1"/>
                </a:solidFill>
                <a:effectLst/>
                <a:latin typeface="Arial" panose="020B0604020202020204" pitchFamily="34" charset="0"/>
                <a:ea typeface="+mn-ea"/>
                <a:cs typeface="Arial" panose="020B0604020202020204" pitchFamily="34" charset="0"/>
              </a:rPr>
              <a:t> </a:t>
            </a:r>
          </a:p>
        </p:txBody>
      </p:sp>
      <p:sp>
        <p:nvSpPr>
          <p:cNvPr id="4" name="Slide Number Placeholder 3"/>
          <p:cNvSpPr>
            <a:spLocks noGrp="1"/>
          </p:cNvSpPr>
          <p:nvPr>
            <p:ph type="sldNum" sz="quarter" idx="10"/>
          </p:nvPr>
        </p:nvSpPr>
        <p:spPr/>
        <p:txBody>
          <a:bodyPr/>
          <a:lstStyle/>
          <a:p>
            <a:fld id="{4850BFFB-953F-4021-90D1-C2BD514B9A3F}" type="slidenum">
              <a:rPr lang="en-GB" smtClean="0"/>
              <a:pPr/>
              <a:t>45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7933235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000" kern="1200" dirty="0" smtClean="0">
                <a:solidFill>
                  <a:schemeClr val="tx1"/>
                </a:solidFill>
                <a:effectLst/>
                <a:latin typeface="Arial" panose="020B0604020202020204" pitchFamily="34" charset="0"/>
                <a:ea typeface="+mn-ea"/>
                <a:cs typeface="Arial" panose="020B0604020202020204" pitchFamily="34" charset="0"/>
              </a:rPr>
              <a:t>Mae </a:t>
            </a:r>
            <a:r>
              <a:rPr lang="en-GB" sz="1000" kern="1200" dirty="0" err="1" smtClean="0">
                <a:solidFill>
                  <a:schemeClr val="tx1"/>
                </a:solidFill>
                <a:effectLst/>
                <a:latin typeface="Arial" panose="020B0604020202020204" pitchFamily="34" charset="0"/>
                <a:ea typeface="+mn-ea"/>
                <a:cs typeface="Arial" panose="020B0604020202020204" pitchFamily="34" charset="0"/>
              </a:rPr>
              <a:t>pum</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portread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bychan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astudiaethau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achos</a:t>
            </a:r>
            <a:r>
              <a:rPr lang="en-GB" sz="1000" kern="1200" dirty="0" smtClean="0">
                <a:solidFill>
                  <a:schemeClr val="tx1"/>
                </a:solidFill>
                <a:effectLst/>
                <a:latin typeface="Arial" panose="020B0604020202020204" pitchFamily="34" charset="0"/>
                <a:ea typeface="+mn-ea"/>
                <a:cs typeface="Arial" panose="020B0604020202020204" pitchFamily="34" charset="0"/>
              </a:rPr>
              <a:t>. Gall y pump </a:t>
            </a:r>
            <a:r>
              <a:rPr lang="en-GB" sz="1000" kern="1200" dirty="0" err="1" smtClean="0">
                <a:solidFill>
                  <a:schemeClr val="tx1"/>
                </a:solidFill>
                <a:effectLst/>
                <a:latin typeface="Arial" panose="020B0604020202020204" pitchFamily="34" charset="0"/>
                <a:ea typeface="+mn-ea"/>
                <a:cs typeface="Arial" panose="020B0604020202020204" pitchFamily="34" charset="0"/>
              </a:rPr>
              <a:t>fod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ddefnyddiol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wrth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ddangos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potensial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technoleg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wrth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gefnogi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unigolion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penodol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ond</a:t>
            </a:r>
            <a:r>
              <a:rPr lang="en-GB" sz="1000" kern="1200" dirty="0" smtClean="0">
                <a:solidFill>
                  <a:schemeClr val="tx1"/>
                </a:solidFill>
                <a:effectLst/>
                <a:latin typeface="Arial" panose="020B0604020202020204" pitchFamily="34" charset="0"/>
                <a:ea typeface="+mn-ea"/>
                <a:cs typeface="Arial" panose="020B0604020202020204" pitchFamily="34" charset="0"/>
              </a:rPr>
              <a:t> gall </a:t>
            </a:r>
            <a:r>
              <a:rPr lang="en-GB" sz="1000" kern="1200" dirty="0" err="1" smtClean="0">
                <a:solidFill>
                  <a:schemeClr val="tx1"/>
                </a:solidFill>
                <a:effectLst/>
                <a:latin typeface="Arial" panose="020B0604020202020204" pitchFamily="34" charset="0"/>
                <a:ea typeface="+mn-ea"/>
                <a:cs typeface="Arial" panose="020B0604020202020204" pitchFamily="34" charset="0"/>
              </a:rPr>
              <a:t>yr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hwylusydd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ddewis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trafod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llai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ohonynt</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yw</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amser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brin</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r>
              <a:rPr lang="en-GB" sz="1000" kern="1200" dirty="0" smtClean="0">
                <a:solidFill>
                  <a:schemeClr val="tx1"/>
                </a:solidFill>
                <a:effectLst/>
                <a:latin typeface="Arial" panose="020B0604020202020204" pitchFamily="34" charset="0"/>
                <a:ea typeface="+mn-ea"/>
                <a:cs typeface="Arial" panose="020B0604020202020204" pitchFamily="34" charset="0"/>
              </a:rPr>
              <a:t> </a:t>
            </a:r>
          </a:p>
        </p:txBody>
      </p:sp>
      <p:sp>
        <p:nvSpPr>
          <p:cNvPr id="4" name="Slide Number Placeholder 3"/>
          <p:cNvSpPr>
            <a:spLocks noGrp="1"/>
          </p:cNvSpPr>
          <p:nvPr>
            <p:ph type="sldNum" sz="quarter" idx="10"/>
          </p:nvPr>
        </p:nvSpPr>
        <p:spPr/>
        <p:txBody>
          <a:bodyPr/>
          <a:lstStyle/>
          <a:p>
            <a:fld id="{D4359DA3-160C-4AD7-97C9-36F81FBCC7FB}" type="slidenum">
              <a:rPr lang="en-GB" smtClean="0"/>
              <a:pPr/>
              <a:t>46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1108467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Mae’r</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sleid</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yma</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wedi</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ei</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animeiddio</a:t>
            </a:r>
            <a:r>
              <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p>
          <a:p>
            <a:pPr eaLnBrk="1" hangingPunct="1">
              <a:spcBef>
                <a:spcPct val="0"/>
              </a:spcBef>
            </a:pPr>
            <a:endParaRPr lang="en-GB" dirty="0" smtClean="0"/>
          </a:p>
          <a:p>
            <a:pPr eaLnBrk="1" hangingPunct="1">
              <a:spcBef>
                <a:spcPct val="0"/>
              </a:spcBef>
            </a:pPr>
            <a:r>
              <a:rPr lang="en-GB" dirty="0" smtClean="0"/>
              <a:t>Gall </a:t>
            </a:r>
            <a:r>
              <a:rPr lang="en-GB" dirty="0" err="1" smtClean="0"/>
              <a:t>yr</a:t>
            </a:r>
            <a:r>
              <a:rPr lang="en-GB" dirty="0" smtClean="0"/>
              <a:t> </a:t>
            </a:r>
            <a:r>
              <a:rPr lang="en-GB" dirty="0" err="1" smtClean="0"/>
              <a:t>hwylusydd</a:t>
            </a:r>
            <a:r>
              <a:rPr lang="en-GB" dirty="0" smtClean="0"/>
              <a:t> </a:t>
            </a:r>
            <a:r>
              <a:rPr lang="en-GB" dirty="0" err="1" smtClean="0"/>
              <a:t>ei</a:t>
            </a:r>
            <a:r>
              <a:rPr lang="en-GB" dirty="0" smtClean="0"/>
              <a:t> </a:t>
            </a:r>
            <a:r>
              <a:rPr lang="en-GB" dirty="0" err="1" smtClean="0"/>
              <a:t>ddarllen</a:t>
            </a:r>
            <a:r>
              <a:rPr lang="en-GB" dirty="0" smtClean="0"/>
              <a:t> </a:t>
            </a:r>
            <a:r>
              <a:rPr lang="en-GB" dirty="0" err="1" smtClean="0"/>
              <a:t>neu</a:t>
            </a:r>
            <a:r>
              <a:rPr lang="en-GB" baseline="0" dirty="0" smtClean="0"/>
              <a:t> </a:t>
            </a:r>
            <a:r>
              <a:rPr lang="en-GB" baseline="0" dirty="0" err="1" smtClean="0"/>
              <a:t>adael</a:t>
            </a:r>
            <a:r>
              <a:rPr lang="en-GB" baseline="0" dirty="0" smtClean="0"/>
              <a:t> </a:t>
            </a:r>
            <a:r>
              <a:rPr lang="en-GB" baseline="0" dirty="0" err="1" smtClean="0"/>
              <a:t>i’r</a:t>
            </a:r>
            <a:r>
              <a:rPr lang="en-GB" baseline="0" dirty="0" smtClean="0"/>
              <a:t> </a:t>
            </a:r>
            <a:r>
              <a:rPr lang="en-GB" baseline="0" dirty="0" err="1" smtClean="0"/>
              <a:t>cyfranogwyr</a:t>
            </a:r>
            <a:r>
              <a:rPr lang="en-GB" baseline="0" dirty="0" smtClean="0"/>
              <a:t> </a:t>
            </a:r>
            <a:r>
              <a:rPr lang="en-GB" baseline="0" dirty="0" err="1" smtClean="0"/>
              <a:t>ei</a:t>
            </a:r>
            <a:r>
              <a:rPr lang="en-GB" baseline="0" dirty="0" smtClean="0"/>
              <a:t> </a:t>
            </a:r>
            <a:r>
              <a:rPr lang="en-GB" baseline="0" dirty="0" err="1" smtClean="0"/>
              <a:t>ddarllen</a:t>
            </a:r>
            <a:r>
              <a:rPr lang="en-GB" baseline="0" dirty="0" smtClean="0"/>
              <a:t> </a:t>
            </a:r>
            <a:r>
              <a:rPr lang="en-GB" baseline="0" dirty="0" err="1" smtClean="0"/>
              <a:t>ei</a:t>
            </a:r>
            <a:r>
              <a:rPr lang="en-GB" baseline="0" dirty="0" smtClean="0"/>
              <a:t> </a:t>
            </a:r>
            <a:r>
              <a:rPr lang="en-GB" baseline="0" dirty="0" err="1" smtClean="0"/>
              <a:t>hunain</a:t>
            </a:r>
            <a:r>
              <a:rPr lang="en-GB" baseline="0" dirty="0" smtClean="0"/>
              <a:t>. </a:t>
            </a:r>
            <a:endParaRPr lang="en-GB" dirty="0" smtClean="0"/>
          </a:p>
        </p:txBody>
      </p:sp>
      <p:sp>
        <p:nvSpPr>
          <p:cNvPr id="4" name="Slide Number Placeholder 3"/>
          <p:cNvSpPr>
            <a:spLocks noGrp="1"/>
          </p:cNvSpPr>
          <p:nvPr>
            <p:ph type="sldNum" sz="quarter" idx="10"/>
          </p:nvPr>
        </p:nvSpPr>
        <p:spPr/>
        <p:txBody>
          <a:bodyPr/>
          <a:lstStyle/>
          <a:p>
            <a:fld id="{D4359DA3-160C-4AD7-97C9-36F81FBCC7FB}" type="slidenum">
              <a:rPr lang="en-GB" smtClean="0"/>
              <a:pPr/>
              <a:t>47</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0184976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Mae’r</a:t>
            </a:r>
            <a:r>
              <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sleid</a:t>
            </a:r>
            <a:r>
              <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yma</a:t>
            </a:r>
            <a:r>
              <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wedi</a:t>
            </a:r>
            <a:r>
              <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ei</a:t>
            </a:r>
            <a:r>
              <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animeiddio</a:t>
            </a:r>
            <a:r>
              <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algn="l" fontAlgn="t">
              <a:spcBef>
                <a:spcPts val="0"/>
              </a:spcBef>
              <a:spcAft>
                <a:spcPts val="0"/>
              </a:spcAft>
            </a:pPr>
            <a:r>
              <a:rPr lang="en-US" dirty="0" smtClean="0"/>
              <a:t>Mae </a:t>
            </a:r>
            <a:r>
              <a:rPr lang="en-US" dirty="0" err="1" smtClean="0"/>
              <a:t>pob</a:t>
            </a:r>
            <a:r>
              <a:rPr lang="en-US" dirty="0" smtClean="0"/>
              <a:t> </a:t>
            </a:r>
            <a:r>
              <a:rPr lang="en-US" dirty="0" err="1" smtClean="0"/>
              <a:t>pwynt</a:t>
            </a:r>
            <a:r>
              <a:rPr lang="en-US" dirty="0" smtClean="0"/>
              <a:t> </a:t>
            </a:r>
            <a:r>
              <a:rPr lang="en-US" dirty="0" err="1" smtClean="0"/>
              <a:t>yn</a:t>
            </a:r>
            <a:r>
              <a:rPr lang="en-US" dirty="0" smtClean="0"/>
              <a:t> </a:t>
            </a:r>
            <a:r>
              <a:rPr lang="en-US" dirty="0" err="1" smtClean="0"/>
              <a:t>pwysleisio’r</a:t>
            </a:r>
            <a:r>
              <a:rPr lang="en-US" dirty="0" smtClean="0"/>
              <a:t> </a:t>
            </a:r>
            <a:r>
              <a:rPr lang="en-US" dirty="0" err="1" smtClean="0"/>
              <a:t>effaith</a:t>
            </a:r>
            <a:r>
              <a:rPr lang="en-US" dirty="0" smtClean="0"/>
              <a:t> </a:t>
            </a:r>
            <a:r>
              <a:rPr lang="en-US" dirty="0" err="1" smtClean="0"/>
              <a:t>gaiff</a:t>
            </a:r>
            <a:r>
              <a:rPr lang="en-US" dirty="0" smtClean="0"/>
              <a:t> </a:t>
            </a:r>
            <a:r>
              <a:rPr lang="en-US" dirty="0" err="1" smtClean="0"/>
              <a:t>unigedd</a:t>
            </a:r>
            <a:r>
              <a:rPr lang="en-US" dirty="0" smtClean="0"/>
              <a:t> </a:t>
            </a:r>
            <a:r>
              <a:rPr lang="en-US" dirty="0" err="1" smtClean="0"/>
              <a:t>ar</a:t>
            </a:r>
            <a:r>
              <a:rPr lang="en-US" dirty="0" smtClean="0"/>
              <a:t> </a:t>
            </a:r>
            <a:r>
              <a:rPr lang="en-US" dirty="0" err="1" smtClean="0"/>
              <a:t>fywydau</a:t>
            </a:r>
            <a:r>
              <a:rPr lang="en-US" dirty="0" smtClean="0"/>
              <a:t> </a:t>
            </a:r>
            <a:r>
              <a:rPr lang="en-US" dirty="0" err="1" smtClean="0"/>
              <a:t>pobl</a:t>
            </a:r>
            <a:r>
              <a:rPr lang="en-US" dirty="0" smtClean="0"/>
              <a:t>. </a:t>
            </a:r>
            <a:r>
              <a:rPr lang="en-US" dirty="0" err="1" smtClean="0"/>
              <a:t>Amcangyfrifir</a:t>
            </a:r>
            <a:r>
              <a:rPr lang="en-US" baseline="0" dirty="0" smtClean="0"/>
              <a:t> bod </a:t>
            </a:r>
            <a:r>
              <a:rPr lang="en-US" baseline="0" dirty="0" err="1" smtClean="0"/>
              <a:t>unigedd</a:t>
            </a:r>
            <a:r>
              <a:rPr lang="en-US" baseline="0" dirty="0" smtClean="0"/>
              <a:t> </a:t>
            </a:r>
            <a:r>
              <a:rPr lang="en-US" baseline="0" dirty="0" err="1" smtClean="0"/>
              <a:t>yn</a:t>
            </a:r>
            <a:r>
              <a:rPr lang="en-US" baseline="0" dirty="0" smtClean="0"/>
              <a:t> </a:t>
            </a:r>
            <a:r>
              <a:rPr lang="en-US" baseline="0" dirty="0" err="1" smtClean="0"/>
              <a:t>cael</a:t>
            </a:r>
            <a:r>
              <a:rPr lang="en-US" baseline="0" dirty="0" smtClean="0"/>
              <a:t> </a:t>
            </a:r>
            <a:r>
              <a:rPr lang="en-US" baseline="0" dirty="0" err="1" smtClean="0"/>
              <a:t>yr</a:t>
            </a:r>
            <a:r>
              <a:rPr lang="en-US" baseline="0" dirty="0" smtClean="0"/>
              <a:t> un </a:t>
            </a:r>
            <a:r>
              <a:rPr lang="en-US" baseline="0" dirty="0" err="1" smtClean="0"/>
              <a:t>effaith</a:t>
            </a:r>
            <a:r>
              <a:rPr lang="en-US" baseline="0" dirty="0" smtClean="0"/>
              <a:t> ag </a:t>
            </a:r>
            <a:r>
              <a:rPr lang="en-US" baseline="0" dirty="0" err="1" smtClean="0"/>
              <a:t>ysmygu</a:t>
            </a:r>
            <a:r>
              <a:rPr lang="en-US" baseline="0" dirty="0" smtClean="0"/>
              <a:t> 15 </a:t>
            </a:r>
            <a:r>
              <a:rPr lang="en-GB" dirty="0" err="1" smtClean="0">
                <a:effectLst/>
              </a:rPr>
              <a:t>sigarét</a:t>
            </a:r>
            <a:r>
              <a:rPr lang="en-GB" baseline="0" dirty="0" smtClean="0">
                <a:effectLst/>
              </a:rPr>
              <a:t> y </a:t>
            </a:r>
            <a:r>
              <a:rPr lang="en-GB" baseline="0" dirty="0" err="1" smtClean="0">
                <a:effectLst/>
              </a:rPr>
              <a:t>dydd</a:t>
            </a:r>
            <a:r>
              <a:rPr lang="en-GB" baseline="0" dirty="0" smtClean="0">
                <a:effectLst/>
              </a:rPr>
              <a:t>. </a:t>
            </a:r>
            <a:endParaRPr lang="en-GB" dirty="0" smtClean="0">
              <a:effectLst/>
            </a:endParaRPr>
          </a:p>
          <a:p>
            <a:pPr eaLnBrk="1" hangingPunct="1">
              <a:spcBef>
                <a:spcPct val="0"/>
              </a:spcBef>
            </a:pPr>
            <a:endParaRPr lang="en-US" dirty="0" smtClean="0"/>
          </a:p>
          <a:p>
            <a:pPr eaLnBrk="1" hangingPunct="1">
              <a:lnSpc>
                <a:spcPct val="110000"/>
              </a:lnSpc>
              <a:spcBef>
                <a:spcPct val="0"/>
              </a:spcBef>
            </a:pPr>
            <a:r>
              <a:rPr lang="en-GB" sz="3200" b="1" dirty="0" err="1" smtClean="0"/>
              <a:t>Yn</a:t>
            </a:r>
            <a:r>
              <a:rPr lang="en-GB" sz="3200" b="1" baseline="0" dirty="0" smtClean="0"/>
              <a:t> </a:t>
            </a:r>
            <a:r>
              <a:rPr lang="en-GB" sz="3200" b="1" baseline="0" dirty="0" err="1" smtClean="0"/>
              <a:t>sgil</a:t>
            </a:r>
            <a:r>
              <a:rPr lang="en-GB" sz="3200" b="1" baseline="0" dirty="0" smtClean="0"/>
              <a:t> </a:t>
            </a:r>
            <a:r>
              <a:rPr lang="en-GB" sz="3200" b="1" baseline="0" dirty="0" err="1" smtClean="0"/>
              <a:t>teimlo’n</a:t>
            </a:r>
            <a:r>
              <a:rPr lang="en-GB" sz="3200" b="1" baseline="0" dirty="0" smtClean="0"/>
              <a:t> </a:t>
            </a:r>
            <a:r>
              <a:rPr lang="en-GB" sz="3200" b="1" baseline="0" dirty="0" err="1" smtClean="0"/>
              <a:t>unig</a:t>
            </a:r>
            <a:r>
              <a:rPr lang="en-GB" sz="3200" b="1" baseline="0" dirty="0" smtClean="0"/>
              <a:t>..</a:t>
            </a:r>
            <a:endParaRPr lang="en-GB" sz="3200" b="1" dirty="0" smtClean="0"/>
          </a:p>
          <a:p>
            <a:pPr eaLnBrk="1" hangingPunct="1">
              <a:lnSpc>
                <a:spcPct val="110000"/>
              </a:lnSpc>
              <a:spcBef>
                <a:spcPct val="0"/>
              </a:spcBef>
            </a:pPr>
            <a:endParaRPr lang="en-GB" sz="3200" b="1" dirty="0" smtClean="0"/>
          </a:p>
          <a:p>
            <a:pPr marL="914400" lvl="1" indent="-457200" eaLnBrk="1" hangingPunct="1">
              <a:lnSpc>
                <a:spcPct val="110000"/>
              </a:lnSpc>
              <a:spcBef>
                <a:spcPct val="0"/>
              </a:spcBef>
              <a:buFontTx/>
              <a:buChar char="•"/>
            </a:pPr>
            <a:r>
              <a:rPr lang="en-GB" sz="2800" dirty="0" smtClean="0"/>
              <a:t>Mae 17% o </a:t>
            </a:r>
            <a:r>
              <a:rPr lang="en-GB" sz="2800" dirty="0" err="1" smtClean="0"/>
              <a:t>bobl</a:t>
            </a:r>
            <a:r>
              <a:rPr lang="en-GB" sz="2800" dirty="0" smtClean="0"/>
              <a:t> h</a:t>
            </a:r>
            <a:r>
              <a:rPr lang="cy-GB" sz="2800" dirty="0" smtClean="0"/>
              <a:t>ŷn wedi colli cysylltiad gyda ffrindiau a pherthnasau</a:t>
            </a:r>
            <a:endParaRPr lang="en-GB" sz="2800" dirty="0" smtClean="0"/>
          </a:p>
          <a:p>
            <a:pPr marL="914400" lvl="1" indent="-457200" eaLnBrk="1" hangingPunct="1">
              <a:lnSpc>
                <a:spcPct val="110000"/>
              </a:lnSpc>
              <a:spcBef>
                <a:spcPct val="0"/>
              </a:spcBef>
              <a:buFontTx/>
              <a:buChar char="•"/>
            </a:pPr>
            <a:r>
              <a:rPr lang="en-GB" sz="2800" dirty="0" smtClean="0"/>
              <a:t>Mae 46% </a:t>
            </a:r>
            <a:r>
              <a:rPr lang="en-GB" sz="2800" dirty="0" err="1" smtClean="0"/>
              <a:t>yn</a:t>
            </a:r>
            <a:r>
              <a:rPr lang="en-GB" sz="2800" dirty="0" smtClean="0"/>
              <a:t> </a:t>
            </a:r>
            <a:r>
              <a:rPr lang="en-GB" sz="2800" dirty="0" err="1" smtClean="0"/>
              <a:t>dweud</a:t>
            </a:r>
            <a:r>
              <a:rPr lang="en-GB" sz="2800" dirty="0" smtClean="0"/>
              <a:t> </a:t>
            </a:r>
            <a:r>
              <a:rPr lang="en-GB" sz="2800" dirty="0" err="1" smtClean="0"/>
              <a:t>nad</a:t>
            </a:r>
            <a:r>
              <a:rPr lang="en-GB" sz="2800" dirty="0" smtClean="0"/>
              <a:t> </a:t>
            </a:r>
            <a:r>
              <a:rPr lang="en-GB" sz="2800" dirty="0" err="1" smtClean="0"/>
              <a:t>ydynt</a:t>
            </a:r>
            <a:r>
              <a:rPr lang="en-GB" sz="2800" dirty="0" smtClean="0"/>
              <a:t> </a:t>
            </a:r>
            <a:r>
              <a:rPr lang="en-GB" sz="2800" dirty="0" err="1" smtClean="0"/>
              <a:t>yn</a:t>
            </a:r>
            <a:r>
              <a:rPr lang="en-GB" sz="2800" dirty="0" smtClean="0"/>
              <a:t> </a:t>
            </a:r>
            <a:r>
              <a:rPr lang="en-GB" sz="2800" dirty="0" err="1" smtClean="0"/>
              <a:t>mynd</a:t>
            </a:r>
            <a:r>
              <a:rPr lang="en-GB" sz="2800" dirty="0" smtClean="0"/>
              <a:t> </a:t>
            </a:r>
            <a:r>
              <a:rPr lang="en-GB" sz="2800" dirty="0" err="1" smtClean="0"/>
              <a:t>allan</a:t>
            </a:r>
            <a:r>
              <a:rPr lang="en-GB" sz="2800" dirty="0" smtClean="0"/>
              <a:t> </a:t>
            </a:r>
            <a:r>
              <a:rPr lang="en-GB" sz="2800" dirty="0" err="1" smtClean="0"/>
              <a:t>gymaint</a:t>
            </a:r>
            <a:r>
              <a:rPr lang="en-GB" sz="2800" dirty="0" smtClean="0"/>
              <a:t> </a:t>
            </a:r>
          </a:p>
          <a:p>
            <a:pPr marL="914400" lvl="1" indent="-457200" eaLnBrk="1" hangingPunct="1">
              <a:lnSpc>
                <a:spcPct val="110000"/>
              </a:lnSpc>
              <a:spcBef>
                <a:spcPct val="0"/>
              </a:spcBef>
              <a:buFontTx/>
              <a:buChar char="•"/>
            </a:pPr>
            <a:r>
              <a:rPr lang="en-GB" sz="2800" dirty="0" smtClean="0"/>
              <a:t>Mae 26% </a:t>
            </a:r>
            <a:r>
              <a:rPr lang="en-GB" sz="2800" dirty="0" err="1" smtClean="0"/>
              <a:t>yn</a:t>
            </a:r>
            <a:r>
              <a:rPr lang="en-GB" sz="2800" dirty="0" smtClean="0"/>
              <a:t> </a:t>
            </a:r>
            <a:r>
              <a:rPr lang="en-GB" sz="2800" dirty="0" err="1" smtClean="0"/>
              <a:t>rhoi’r</a:t>
            </a:r>
            <a:r>
              <a:rPr lang="en-GB" sz="2800" dirty="0" smtClean="0"/>
              <a:t> </a:t>
            </a:r>
            <a:r>
              <a:rPr lang="en-GB" sz="2800" dirty="0" err="1" smtClean="0"/>
              <a:t>gorau</a:t>
            </a:r>
            <a:r>
              <a:rPr lang="en-GB" sz="2800" dirty="0" smtClean="0"/>
              <a:t> </a:t>
            </a:r>
            <a:r>
              <a:rPr lang="en-GB" sz="2800" dirty="0" err="1" smtClean="0"/>
              <a:t>i’w</a:t>
            </a:r>
            <a:r>
              <a:rPr lang="en-GB" sz="2800" dirty="0" smtClean="0"/>
              <a:t> </a:t>
            </a:r>
            <a:r>
              <a:rPr lang="en-GB" sz="2800" dirty="0" err="1" smtClean="0"/>
              <a:t>diddordebau</a:t>
            </a:r>
            <a:r>
              <a:rPr lang="en-GB" sz="2800" dirty="0" smtClean="0"/>
              <a:t> </a:t>
            </a:r>
          </a:p>
          <a:p>
            <a:pPr marL="914400" lvl="1" indent="-457200" eaLnBrk="1" hangingPunct="1">
              <a:lnSpc>
                <a:spcPct val="110000"/>
              </a:lnSpc>
              <a:spcBef>
                <a:spcPct val="0"/>
              </a:spcBef>
              <a:buFontTx/>
              <a:buChar char="•"/>
            </a:pPr>
            <a:r>
              <a:rPr lang="en-GB" sz="2800" dirty="0" err="1" smtClean="0"/>
              <a:t>Nid</a:t>
            </a:r>
            <a:r>
              <a:rPr lang="en-GB" sz="2800" dirty="0" smtClean="0"/>
              <a:t> </a:t>
            </a:r>
            <a:r>
              <a:rPr lang="en-GB" sz="2800" dirty="0" err="1" smtClean="0"/>
              <a:t>yw</a:t>
            </a:r>
            <a:r>
              <a:rPr lang="en-GB" sz="2800" baseline="0" dirty="0" smtClean="0"/>
              <a:t> </a:t>
            </a:r>
            <a:r>
              <a:rPr lang="en-GB" sz="2800" dirty="0" smtClean="0"/>
              <a:t>21% </a:t>
            </a:r>
            <a:r>
              <a:rPr lang="en-GB" sz="2800" dirty="0" err="1" smtClean="0"/>
              <a:t>yn</a:t>
            </a:r>
            <a:r>
              <a:rPr lang="en-GB" sz="2800" dirty="0" smtClean="0"/>
              <a:t> </a:t>
            </a:r>
            <a:r>
              <a:rPr lang="en-GB" sz="2800" dirty="0" err="1" smtClean="0"/>
              <a:t>gadael</a:t>
            </a:r>
            <a:r>
              <a:rPr lang="en-GB" sz="2800" dirty="0" smtClean="0"/>
              <a:t> y t</a:t>
            </a:r>
            <a:r>
              <a:rPr lang="cy-GB" sz="2800" dirty="0" smtClean="0"/>
              <a:t>ŷ</a:t>
            </a:r>
            <a:r>
              <a:rPr lang="cy-GB" sz="2800" baseline="0" dirty="0" smtClean="0"/>
              <a:t> am ddyddiau</a:t>
            </a:r>
            <a:endParaRPr lang="en-GB" sz="2800" dirty="0" smtClean="0"/>
          </a:p>
          <a:p>
            <a:pPr marL="914400" lvl="1" indent="-457200" eaLnBrk="1" hangingPunct="1">
              <a:lnSpc>
                <a:spcPct val="110000"/>
              </a:lnSpc>
              <a:spcBef>
                <a:spcPct val="0"/>
              </a:spcBef>
              <a:buFontTx/>
              <a:buChar char="•"/>
            </a:pPr>
            <a:r>
              <a:rPr lang="en-GB" sz="2800" dirty="0" smtClean="0"/>
              <a:t>Mae 9% </a:t>
            </a:r>
            <a:r>
              <a:rPr lang="en-GB" sz="2800" dirty="0" err="1" smtClean="0"/>
              <a:t>yn</a:t>
            </a:r>
            <a:r>
              <a:rPr lang="en-GB" sz="2800" dirty="0" smtClean="0"/>
              <a:t> </a:t>
            </a:r>
            <a:r>
              <a:rPr lang="en-GB" sz="2800" dirty="0" err="1" smtClean="0"/>
              <a:t>dweud</a:t>
            </a:r>
            <a:r>
              <a:rPr lang="en-GB" sz="2800" dirty="0" smtClean="0"/>
              <a:t> </a:t>
            </a:r>
            <a:r>
              <a:rPr lang="en-GB" sz="2800" dirty="0" err="1" smtClean="0"/>
              <a:t>nad</a:t>
            </a:r>
            <a:r>
              <a:rPr lang="en-GB" sz="2800" dirty="0" smtClean="0"/>
              <a:t> </a:t>
            </a:r>
            <a:r>
              <a:rPr lang="en-GB" sz="2800" dirty="0" err="1" smtClean="0"/>
              <a:t>ydynt</a:t>
            </a:r>
            <a:r>
              <a:rPr lang="en-GB" sz="2800" dirty="0" smtClean="0"/>
              <a:t> </a:t>
            </a:r>
            <a:r>
              <a:rPr lang="en-GB" sz="2800" dirty="0" err="1" smtClean="0"/>
              <a:t>yn</a:t>
            </a:r>
            <a:r>
              <a:rPr lang="en-GB" sz="2800" dirty="0" smtClean="0"/>
              <a:t> </a:t>
            </a:r>
            <a:r>
              <a:rPr lang="en-GB" sz="2800" dirty="0" err="1" smtClean="0"/>
              <a:t>bwyta’n</a:t>
            </a:r>
            <a:r>
              <a:rPr lang="en-GB" sz="2800" dirty="0" smtClean="0"/>
              <a:t> </a:t>
            </a:r>
            <a:r>
              <a:rPr lang="en-GB" sz="2800" dirty="0" err="1" smtClean="0"/>
              <a:t>iawn</a:t>
            </a:r>
            <a:endParaRPr lang="en-GB" sz="2800" dirty="0" smtClean="0"/>
          </a:p>
          <a:p>
            <a:pPr marL="914400" lvl="1" indent="-457200" eaLnBrk="1" hangingPunct="1">
              <a:lnSpc>
                <a:spcPct val="110000"/>
              </a:lnSpc>
              <a:spcBef>
                <a:spcPct val="0"/>
              </a:spcBef>
              <a:buFontTx/>
              <a:buChar char="•"/>
            </a:pPr>
            <a:r>
              <a:rPr lang="en-GB" sz="2800" dirty="0" smtClean="0"/>
              <a:t>Mae 13% of </a:t>
            </a:r>
            <a:r>
              <a:rPr kumimoji="0" lang="en-GB" sz="2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bobl</a:t>
            </a:r>
            <a:r>
              <a:rPr kumimoji="0" lang="en-GB"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h</a:t>
            </a:r>
            <a:r>
              <a:rPr kumimoji="0" lang="cy-GB"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ŷn yn poeni am eu hiechyd meddwl oherwydd nad oes ganddynt unrhyw un i siarad â nhw</a:t>
            </a:r>
            <a:endParaRPr lang="en-GB" sz="2800" dirty="0" smtClean="0"/>
          </a:p>
          <a:p>
            <a:pPr marL="914400" lvl="1" indent="-457200" eaLnBrk="1" hangingPunct="1">
              <a:lnSpc>
                <a:spcPct val="110000"/>
              </a:lnSpc>
              <a:spcBef>
                <a:spcPct val="0"/>
              </a:spcBef>
              <a:buFontTx/>
              <a:buChar char="•"/>
            </a:pPr>
            <a:r>
              <a:rPr lang="en-GB" sz="2800" dirty="0" smtClean="0"/>
              <a:t>Mae </a:t>
            </a:r>
            <a:r>
              <a:rPr lang="en-GB" sz="2800" dirty="0" err="1" smtClean="0"/>
              <a:t>iechyd</a:t>
            </a:r>
            <a:r>
              <a:rPr lang="en-GB" sz="2800" dirty="0" smtClean="0"/>
              <a:t> </a:t>
            </a:r>
            <a:r>
              <a:rPr lang="en-GB" sz="2800" dirty="0" err="1" smtClean="0"/>
              <a:t>corfforol</a:t>
            </a:r>
            <a:r>
              <a:rPr lang="en-GB" sz="2800" dirty="0" smtClean="0"/>
              <a:t> y </a:t>
            </a:r>
            <a:r>
              <a:rPr lang="en-GB" sz="2800" dirty="0" err="1" smtClean="0"/>
              <a:t>mwyafrif</a:t>
            </a:r>
            <a:r>
              <a:rPr lang="en-GB" sz="2800" dirty="0" smtClean="0"/>
              <a:t> </a:t>
            </a:r>
            <a:r>
              <a:rPr lang="en-GB" sz="2800" dirty="0" err="1" smtClean="0"/>
              <a:t>yn</a:t>
            </a:r>
            <a:r>
              <a:rPr lang="en-GB" sz="2800" dirty="0" smtClean="0"/>
              <a:t> </a:t>
            </a:r>
            <a:r>
              <a:rPr lang="en-GB" sz="2800" dirty="0" err="1" smtClean="0"/>
              <a:t>dioddef</a:t>
            </a:r>
            <a:r>
              <a:rPr lang="en-GB" sz="2800" dirty="0" smtClean="0"/>
              <a:t> </a:t>
            </a:r>
            <a:r>
              <a:rPr lang="en-GB" sz="2800" dirty="0" err="1" smtClean="0"/>
              <a:t>hefyd</a:t>
            </a:r>
            <a:endParaRPr lang="en-US" dirty="0" smtClean="0"/>
          </a:p>
        </p:txBody>
      </p:sp>
      <p:sp>
        <p:nvSpPr>
          <p:cNvPr id="110596" name="Slide Number Placeholder 3"/>
          <p:cNvSpPr>
            <a:spLocks noGrp="1"/>
          </p:cNvSpPr>
          <p:nvPr>
            <p:ph type="sldNum" sz="quarter" idx="5"/>
          </p:nvPr>
        </p:nvSpPr>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66304" indent="-294733">
              <a:defRPr>
                <a:solidFill>
                  <a:schemeClr val="tx1"/>
                </a:solidFill>
                <a:latin typeface="Times New Roman" panose="02020603050405020304" pitchFamily="18" charset="0"/>
                <a:cs typeface="Times New Roman" panose="02020603050405020304" pitchFamily="18" charset="0"/>
              </a:defRPr>
            </a:lvl2pPr>
            <a:lvl3pPr marL="1178929" indent="-235785">
              <a:defRPr>
                <a:solidFill>
                  <a:schemeClr val="tx1"/>
                </a:solidFill>
                <a:latin typeface="Times New Roman" panose="02020603050405020304" pitchFamily="18" charset="0"/>
                <a:cs typeface="Times New Roman" panose="02020603050405020304" pitchFamily="18" charset="0"/>
              </a:defRPr>
            </a:lvl3pPr>
            <a:lvl4pPr marL="1650500" indent="-235785">
              <a:defRPr>
                <a:solidFill>
                  <a:schemeClr val="tx1"/>
                </a:solidFill>
                <a:latin typeface="Times New Roman" panose="02020603050405020304" pitchFamily="18" charset="0"/>
                <a:cs typeface="Times New Roman" panose="02020603050405020304" pitchFamily="18" charset="0"/>
              </a:defRPr>
            </a:lvl4pPr>
            <a:lvl5pPr marL="2122072" indent="-235785">
              <a:defRPr>
                <a:solidFill>
                  <a:schemeClr val="tx1"/>
                </a:solidFill>
                <a:latin typeface="Times New Roman" panose="02020603050405020304" pitchFamily="18" charset="0"/>
                <a:cs typeface="Times New Roman" panose="02020603050405020304" pitchFamily="18" charset="0"/>
              </a:defRPr>
            </a:lvl5pPr>
            <a:lvl6pPr marL="2593644" indent="-235785"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3065216" indent="-235785"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536788" indent="-235785"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4008358" indent="-235785"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fld id="{458F6E50-4637-4CB2-82E9-6F532A6BA904}" type="slidenum">
              <a:rPr lang="en-GB" smtClean="0"/>
              <a:pPr/>
              <a:t>48</a:t>
            </a:fld>
            <a:endParaRPr lang="en-GB" smtClean="0"/>
          </a:p>
        </p:txBody>
      </p:sp>
      <p:sp>
        <p:nvSpPr>
          <p:cNvPr id="4" name="Slide Image Placeholder 3"/>
          <p:cNvSpPr>
            <a:spLocks noGrp="1" noRot="1" noChangeAspect="1"/>
          </p:cNvSpPr>
          <p:nvPr>
            <p:ph type="sldImg"/>
          </p:nvPr>
        </p:nvSpPr>
        <p:spPr/>
      </p:sp>
    </p:spTree>
    <p:extLst>
      <p:ext uri="{BB962C8B-B14F-4D97-AF65-F5344CB8AC3E}">
        <p14:creationId xmlns:p14="http://schemas.microsoft.com/office/powerpoint/2010/main" val="2167810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200" kern="1200" dirty="0" err="1" smtClean="0">
                <a:solidFill>
                  <a:schemeClr val="tx1"/>
                </a:solidFill>
                <a:effectLst/>
                <a:latin typeface="Arial" panose="020B0604020202020204" pitchFamily="34" charset="0"/>
                <a:ea typeface="+mn-ea"/>
                <a:cs typeface="Arial" panose="020B0604020202020204" pitchFamily="34" charset="0"/>
              </a:rPr>
              <a:t>Mae’r</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sleid</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yma</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wedi</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ei</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animeiddio</a:t>
            </a:r>
            <a:r>
              <a:rPr lang="en-US" sz="1200" kern="1200" dirty="0" smtClean="0">
                <a:solidFill>
                  <a:schemeClr val="tx1"/>
                </a:solidFill>
                <a:effectLst/>
                <a:latin typeface="Arial" panose="020B0604020202020204" pitchFamily="34" charset="0"/>
                <a:ea typeface="+mn-ea"/>
                <a:cs typeface="Arial" panose="020B0604020202020204" pitchFamily="34" charset="0"/>
              </a:rPr>
              <a:t>.</a:t>
            </a:r>
            <a:endParaRPr lang="en-GB" sz="1200" kern="1200" dirty="0" smtClean="0">
              <a:solidFill>
                <a:schemeClr val="tx1"/>
              </a:solidFill>
              <a:effectLst/>
              <a:latin typeface="Arial" panose="020B0604020202020204" pitchFamily="34" charset="0"/>
              <a:ea typeface="+mn-ea"/>
              <a:cs typeface="Arial" panose="020B0604020202020204" pitchFamily="34" charset="0"/>
            </a:endParaRPr>
          </a:p>
          <a:p>
            <a:r>
              <a:rPr lang="en-GB" sz="1200" kern="1200" dirty="0" smtClean="0">
                <a:solidFill>
                  <a:schemeClr val="tx1"/>
                </a:solidFill>
                <a:effectLst/>
                <a:latin typeface="Arial" panose="020B0604020202020204" pitchFamily="34" charset="0"/>
                <a:ea typeface="+mn-ea"/>
                <a:cs typeface="Arial" panose="020B0604020202020204" pitchFamily="34" charset="0"/>
              </a:rPr>
              <a:t>Gall </a:t>
            </a:r>
            <a:r>
              <a:rPr lang="en-GB" sz="1200" kern="1200" dirty="0" err="1" smtClean="0">
                <a:solidFill>
                  <a:schemeClr val="tx1"/>
                </a:solidFill>
                <a:effectLst/>
                <a:latin typeface="Arial" panose="020B0604020202020204" pitchFamily="34" charset="0"/>
                <a:ea typeface="+mn-ea"/>
                <a:cs typeface="Arial" panose="020B0604020202020204" pitchFamily="34" charset="0"/>
              </a:rPr>
              <a:t>cyrraedd</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pobl</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fregus</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fod</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yn</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anodd</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os</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nad</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ydynt</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yn</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gyfforddus</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gyda</a:t>
            </a:r>
            <a:r>
              <a:rPr lang="en-GB" sz="1200" kern="1200" dirty="0" smtClean="0">
                <a:solidFill>
                  <a:schemeClr val="tx1"/>
                </a:solidFill>
                <a:effectLst/>
                <a:latin typeface="Arial" panose="020B0604020202020204" pitchFamily="34" charset="0"/>
                <a:ea typeface="+mn-ea"/>
                <a:cs typeface="Arial" panose="020B0604020202020204" pitchFamily="34" charset="0"/>
              </a:rPr>
              <a:t>:</a:t>
            </a:r>
          </a:p>
          <a:p>
            <a:pPr lvl="1"/>
            <a:r>
              <a:rPr lang="en-GB" sz="1200" kern="1200" dirty="0" err="1" smtClean="0">
                <a:solidFill>
                  <a:schemeClr val="tx1"/>
                </a:solidFill>
                <a:effectLst/>
                <a:latin typeface="Arial" panose="020B0604020202020204" pitchFamily="34" charset="0"/>
                <a:ea typeface="+mn-ea"/>
                <a:cs typeface="Arial" panose="020B0604020202020204" pitchFamily="34" charset="0"/>
              </a:rPr>
              <a:t>Cyfrifiaduron</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ffonau</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symudol</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llechi</a:t>
            </a:r>
            <a:endParaRPr lang="en-GB" sz="1200" kern="1200" dirty="0" smtClean="0">
              <a:solidFill>
                <a:schemeClr val="tx1"/>
              </a:solidFill>
              <a:effectLst/>
              <a:latin typeface="Arial" panose="020B0604020202020204" pitchFamily="34" charset="0"/>
              <a:ea typeface="+mn-ea"/>
              <a:cs typeface="Arial" panose="020B0604020202020204" pitchFamily="34" charset="0"/>
            </a:endParaRPr>
          </a:p>
          <a:p>
            <a:pPr lvl="1"/>
            <a:r>
              <a:rPr lang="en-GB" sz="1200" kern="1200" dirty="0" err="1" smtClean="0">
                <a:solidFill>
                  <a:schemeClr val="tx1"/>
                </a:solidFill>
                <a:effectLst/>
                <a:latin typeface="Arial" panose="020B0604020202020204" pitchFamily="34" charset="0"/>
                <a:ea typeface="+mn-ea"/>
                <a:cs typeface="Arial" panose="020B0604020202020204" pitchFamily="34" charset="0"/>
              </a:rPr>
              <a:t>Cyfryngau</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cymdeithasol</a:t>
            </a:r>
            <a:r>
              <a:rPr lang="en-GB" sz="1200" kern="1200" dirty="0" smtClean="0">
                <a:solidFill>
                  <a:schemeClr val="tx1"/>
                </a:solidFill>
                <a:effectLst/>
                <a:latin typeface="Arial" panose="020B0604020202020204" pitchFamily="34" charset="0"/>
                <a:ea typeface="+mn-ea"/>
                <a:cs typeface="Arial" panose="020B0604020202020204" pitchFamily="34" charset="0"/>
              </a:rPr>
              <a:t> a </a:t>
            </a:r>
            <a:r>
              <a:rPr lang="en-GB" sz="1200" kern="1200" dirty="0" err="1" smtClean="0">
                <a:solidFill>
                  <a:schemeClr val="tx1"/>
                </a:solidFill>
                <a:effectLst/>
                <a:latin typeface="Arial" panose="020B0604020202020204" pitchFamily="34" charset="0"/>
                <a:ea typeface="+mn-ea"/>
                <a:cs typeface="Arial" panose="020B0604020202020204" pitchFamily="34" charset="0"/>
              </a:rPr>
              <a:t>tŵls</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cysylltu</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digidol</a:t>
            </a:r>
            <a:endParaRPr lang="en-GB" sz="1200" kern="1200" dirty="0" smtClean="0">
              <a:solidFill>
                <a:schemeClr val="tx1"/>
              </a:solidFill>
              <a:effectLst/>
              <a:latin typeface="Arial" panose="020B0604020202020204" pitchFamily="34" charset="0"/>
              <a:ea typeface="+mn-ea"/>
              <a:cs typeface="Arial" panose="020B0604020202020204" pitchFamily="34" charset="0"/>
            </a:endParaRPr>
          </a:p>
          <a:p>
            <a:r>
              <a:rPr lang="en-GB" sz="1200" kern="1200" dirty="0" err="1" smtClean="0">
                <a:solidFill>
                  <a:schemeClr val="tx1"/>
                </a:solidFill>
                <a:effectLst/>
                <a:latin typeface="Arial" panose="020B0604020202020204" pitchFamily="34" charset="0"/>
                <a:ea typeface="+mn-ea"/>
                <a:cs typeface="Arial" panose="020B0604020202020204" pitchFamily="34" charset="0"/>
              </a:rPr>
              <a:t>Gellir</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gofyn</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i’r</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cyfranogwyr</a:t>
            </a:r>
            <a:r>
              <a:rPr lang="en-GB" sz="1200" kern="1200" dirty="0" smtClean="0">
                <a:solidFill>
                  <a:schemeClr val="tx1"/>
                </a:solidFill>
                <a:effectLst/>
                <a:latin typeface="Arial" panose="020B0604020202020204" pitchFamily="34" charset="0"/>
                <a:ea typeface="+mn-ea"/>
                <a:cs typeface="Arial" panose="020B0604020202020204" pitchFamily="34" charset="0"/>
              </a:rPr>
              <a:t> am </a:t>
            </a:r>
            <a:r>
              <a:rPr lang="en-GB" sz="1200" kern="1200" dirty="0" err="1" smtClean="0">
                <a:solidFill>
                  <a:schemeClr val="tx1"/>
                </a:solidFill>
                <a:effectLst/>
                <a:latin typeface="Arial" panose="020B0604020202020204" pitchFamily="34" charset="0"/>
                <a:ea typeface="+mn-ea"/>
                <a:cs typeface="Arial" panose="020B0604020202020204" pitchFamily="34" charset="0"/>
              </a:rPr>
              <a:t>syniadau</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ar</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sut</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i</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leihau</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unigedd</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Maent</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yn</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debygol</a:t>
            </a:r>
            <a:r>
              <a:rPr lang="en-GB" sz="1200" kern="1200" dirty="0" smtClean="0">
                <a:solidFill>
                  <a:schemeClr val="tx1"/>
                </a:solidFill>
                <a:effectLst/>
                <a:latin typeface="Arial" panose="020B0604020202020204" pitchFamily="34" charset="0"/>
                <a:ea typeface="+mn-ea"/>
                <a:cs typeface="Arial" panose="020B0604020202020204" pitchFamily="34" charset="0"/>
              </a:rPr>
              <a:t> o </a:t>
            </a:r>
            <a:r>
              <a:rPr lang="en-GB" sz="1200" kern="1200" dirty="0" err="1" smtClean="0">
                <a:solidFill>
                  <a:schemeClr val="tx1"/>
                </a:solidFill>
                <a:effectLst/>
                <a:latin typeface="Arial" panose="020B0604020202020204" pitchFamily="34" charset="0"/>
                <a:ea typeface="+mn-ea"/>
                <a:cs typeface="Arial" panose="020B0604020202020204" pitchFamily="34" charset="0"/>
              </a:rPr>
              <a:t>awgrymu</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mynd</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allan</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mwy</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gwirfoddoli</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cael</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anifail</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anwes</a:t>
            </a:r>
            <a:r>
              <a:rPr lang="en-GB" sz="1200" kern="1200" dirty="0" smtClean="0">
                <a:solidFill>
                  <a:schemeClr val="tx1"/>
                </a:solidFill>
                <a:effectLst/>
                <a:latin typeface="Arial" panose="020B0604020202020204" pitchFamily="34" charset="0"/>
                <a:ea typeface="+mn-ea"/>
                <a:cs typeface="Arial" panose="020B0604020202020204" pitchFamily="34" charset="0"/>
              </a:rPr>
              <a:t> - </a:t>
            </a:r>
            <a:r>
              <a:rPr lang="en-GB" sz="1200" kern="1200" dirty="0" err="1" smtClean="0">
                <a:solidFill>
                  <a:schemeClr val="tx1"/>
                </a:solidFill>
                <a:effectLst/>
                <a:latin typeface="Arial" panose="020B0604020202020204" pitchFamily="34" charset="0"/>
                <a:ea typeface="+mn-ea"/>
                <a:cs typeface="Arial" panose="020B0604020202020204" pitchFamily="34" charset="0"/>
              </a:rPr>
              <a:t>sydd</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yn</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anodd</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os</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nad</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oes</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gan</a:t>
            </a:r>
            <a:r>
              <a:rPr lang="en-GB" sz="1200" kern="1200" dirty="0" smtClean="0">
                <a:solidFill>
                  <a:schemeClr val="tx1"/>
                </a:solidFill>
                <a:effectLst/>
                <a:latin typeface="Arial" panose="020B0604020202020204" pitchFamily="34" charset="0"/>
                <a:ea typeface="+mn-ea"/>
                <a:cs typeface="Arial" panose="020B0604020202020204" pitchFamily="34" charset="0"/>
              </a:rPr>
              <a:t> y person gar </a:t>
            </a:r>
            <a:r>
              <a:rPr lang="en-GB" sz="1200" kern="1200" dirty="0" err="1" smtClean="0">
                <a:solidFill>
                  <a:schemeClr val="tx1"/>
                </a:solidFill>
                <a:effectLst/>
                <a:latin typeface="Arial" panose="020B0604020202020204" pitchFamily="34" charset="0"/>
                <a:ea typeface="+mn-ea"/>
                <a:cs typeface="Arial" panose="020B0604020202020204" pitchFamily="34" charset="0"/>
              </a:rPr>
              <a:t>neu</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fod</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ganddynt</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anableddau</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corfforol</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Nid</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yw</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defnyddio’r</a:t>
            </a:r>
            <a:r>
              <a:rPr lang="en-GB" sz="1200" kern="1200" dirty="0" smtClean="0">
                <a:solidFill>
                  <a:schemeClr val="tx1"/>
                </a:solidFill>
                <a:effectLst/>
                <a:latin typeface="Arial" panose="020B0604020202020204" pitchFamily="34" charset="0"/>
                <a:ea typeface="+mn-ea"/>
                <a:cs typeface="Arial" panose="020B0604020202020204" pitchFamily="34" charset="0"/>
              </a:rPr>
              <a:t> we </a:t>
            </a:r>
            <a:r>
              <a:rPr lang="en-GB" sz="1200" kern="1200" dirty="0" err="1" smtClean="0">
                <a:solidFill>
                  <a:schemeClr val="tx1"/>
                </a:solidFill>
                <a:effectLst/>
                <a:latin typeface="Arial" panose="020B0604020202020204" pitchFamily="34" charset="0"/>
                <a:ea typeface="+mn-ea"/>
                <a:cs typeface="Arial" panose="020B0604020202020204" pitchFamily="34" charset="0"/>
              </a:rPr>
              <a:t>yn</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hawdd</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i</a:t>
            </a:r>
            <a:r>
              <a:rPr lang="en-GB" sz="1200" kern="1200" dirty="0" smtClean="0">
                <a:solidFill>
                  <a:schemeClr val="tx1"/>
                </a:solidFill>
                <a:effectLst/>
                <a:latin typeface="Arial" panose="020B0604020202020204" pitchFamily="34" charset="0"/>
                <a:ea typeface="+mn-ea"/>
                <a:cs typeface="Arial" panose="020B0604020202020204" pitchFamily="34" charset="0"/>
              </a:rPr>
              <a:t> </a:t>
            </a:r>
            <a:r>
              <a:rPr lang="en-GB" sz="1200" kern="1200" dirty="0" err="1" smtClean="0">
                <a:solidFill>
                  <a:schemeClr val="tx1"/>
                </a:solidFill>
                <a:effectLst/>
                <a:latin typeface="Arial" panose="020B0604020202020204" pitchFamily="34" charset="0"/>
                <a:ea typeface="+mn-ea"/>
                <a:cs typeface="Arial" panose="020B0604020202020204" pitchFamily="34" charset="0"/>
              </a:rPr>
              <a:t>lawer</a:t>
            </a:r>
            <a:r>
              <a:rPr lang="en-GB" sz="1200" kern="1200" dirty="0" smtClean="0">
                <a:solidFill>
                  <a:schemeClr val="tx1"/>
                </a:solidFill>
                <a:effectLst/>
                <a:latin typeface="Arial" panose="020B0604020202020204" pitchFamily="34" charset="0"/>
                <a:ea typeface="+mn-ea"/>
                <a:cs typeface="Arial" panose="020B0604020202020204" pitchFamily="34" charset="0"/>
              </a:rPr>
              <a:t> o </a:t>
            </a:r>
            <a:r>
              <a:rPr lang="en-GB" sz="1200" kern="1200" dirty="0" err="1" smtClean="0">
                <a:solidFill>
                  <a:schemeClr val="tx1"/>
                </a:solidFill>
                <a:effectLst/>
                <a:latin typeface="Arial" panose="020B0604020202020204" pitchFamily="34" charset="0"/>
                <a:ea typeface="+mn-ea"/>
                <a:cs typeface="Arial" panose="020B0604020202020204" pitchFamily="34" charset="0"/>
              </a:rPr>
              <a:t>bobl</a:t>
            </a:r>
            <a:r>
              <a:rPr lang="en-GB" sz="1200" kern="1200" dirty="0" smtClean="0">
                <a:solidFill>
                  <a:schemeClr val="tx1"/>
                </a:solidFill>
                <a:effectLst/>
                <a:latin typeface="Arial" panose="020B0604020202020204" pitchFamily="34" charset="0"/>
                <a:ea typeface="+mn-ea"/>
                <a:cs typeface="Arial" panose="020B0604020202020204" pitchFamily="34" charset="0"/>
              </a:rPr>
              <a:t> h</a:t>
            </a:r>
            <a:r>
              <a:rPr lang="cy-GB" sz="1200" kern="1200" dirty="0" smtClean="0">
                <a:solidFill>
                  <a:schemeClr val="tx1"/>
                </a:solidFill>
                <a:effectLst/>
                <a:latin typeface="Arial" panose="020B0604020202020204" pitchFamily="34" charset="0"/>
                <a:ea typeface="+mn-ea"/>
                <a:cs typeface="Arial" panose="020B0604020202020204" pitchFamily="34" charset="0"/>
              </a:rPr>
              <a:t>ŷn hyd yn oed os ydynt yn awyddus iawn i allu cysylltu gyda pherthnasau sy’n byw ar gyfandir gwahanol. Efallai ei bod yn hapus a chyfforddus yn defnyddio’r teledu. Mae felly yn gyfrwng perffaith i sicrhau ffordd o gysylltu gyda theulu a ffrindiau sydd ymhell i ffwrdd. Mae yna lawer o setiau ar ben teledu wnaiff ei galluogi i ddefnyddio ei sgrin deledu i gael sgwrs fideo. Gall hefyd atgoffa unigolion i gymryd meddyginiaeth.</a:t>
            </a:r>
            <a:endParaRPr lang="en-GB" sz="1200" kern="1200" dirty="0" smtClean="0">
              <a:solidFill>
                <a:schemeClr val="tx1"/>
              </a:solidFill>
              <a:effectLst/>
              <a:latin typeface="Arial" panose="020B0604020202020204" pitchFamily="34" charset="0"/>
              <a:ea typeface="+mn-ea"/>
              <a:cs typeface="Arial" panose="020B0604020202020204" pitchFamily="34" charset="0"/>
            </a:endParaRPr>
          </a:p>
          <a:p>
            <a:r>
              <a:rPr lang="en-GB" sz="1200" kern="1200" dirty="0" smtClean="0">
                <a:solidFill>
                  <a:schemeClr val="tx1"/>
                </a:solidFill>
                <a:effectLst/>
                <a:latin typeface="Arial" panose="020B0604020202020204" pitchFamily="34" charset="0"/>
                <a:ea typeface="+mn-ea"/>
                <a:cs typeface="Arial" panose="020B0604020202020204" pitchFamily="34" charset="0"/>
              </a:rPr>
              <a:t> </a:t>
            </a:r>
          </a:p>
        </p:txBody>
      </p:sp>
      <p:sp>
        <p:nvSpPr>
          <p:cNvPr id="4" name="Slide Number Placeholder 3"/>
          <p:cNvSpPr>
            <a:spLocks noGrp="1"/>
          </p:cNvSpPr>
          <p:nvPr>
            <p:ph type="sldNum" sz="quarter" idx="10"/>
          </p:nvPr>
        </p:nvSpPr>
        <p:spPr/>
        <p:txBody>
          <a:bodyPr/>
          <a:lstStyle/>
          <a:p>
            <a:fld id="{D4359DA3-160C-4AD7-97C9-36F81FBCC7FB}" type="slidenum">
              <a:rPr lang="en-GB" smtClean="0"/>
              <a:pPr/>
              <a:t>49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20009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eaLnBrk="1" hangingPunct="1">
              <a:spcBef>
                <a:spcPct val="0"/>
              </a:spcBef>
            </a:pPr>
            <a:r>
              <a:rPr lang="en-GB" dirty="0" err="1" smtClean="0"/>
              <a:t>Prif</a:t>
            </a:r>
            <a:r>
              <a:rPr lang="en-GB" baseline="0" dirty="0" smtClean="0"/>
              <a:t> nod y </a:t>
            </a:r>
            <a:r>
              <a:rPr lang="en-GB" baseline="0" dirty="0" err="1" smtClean="0"/>
              <a:t>cwrs</a:t>
            </a:r>
            <a:r>
              <a:rPr lang="en-GB" baseline="0" dirty="0" smtClean="0"/>
              <a:t> </a:t>
            </a:r>
            <a:r>
              <a:rPr lang="en-GB" baseline="0" dirty="0" err="1" smtClean="0"/>
              <a:t>yw</a:t>
            </a:r>
            <a:r>
              <a:rPr lang="en-GB" baseline="0" dirty="0" smtClean="0"/>
              <a:t> </a:t>
            </a:r>
            <a:r>
              <a:rPr lang="en-GB" baseline="0" dirty="0" err="1" smtClean="0"/>
              <a:t>cynyddu</a:t>
            </a:r>
            <a:r>
              <a:rPr lang="en-GB" baseline="0" dirty="0" smtClean="0"/>
              <a:t> </a:t>
            </a:r>
            <a:r>
              <a:rPr lang="en-GB" baseline="0" dirty="0" err="1" smtClean="0"/>
              <a:t>ymwybyddiaeth</a:t>
            </a:r>
            <a:r>
              <a:rPr lang="en-GB" baseline="0" dirty="0" smtClean="0"/>
              <a:t> </a:t>
            </a:r>
            <a:r>
              <a:rPr lang="en-GB" baseline="0" dirty="0" err="1" smtClean="0"/>
              <a:t>cyfranogwyr</a:t>
            </a:r>
            <a:r>
              <a:rPr lang="en-GB" baseline="0" dirty="0" smtClean="0"/>
              <a:t> </a:t>
            </a:r>
            <a:r>
              <a:rPr lang="en-GB" baseline="0" dirty="0" err="1" smtClean="0"/>
              <a:t>o’r</a:t>
            </a:r>
            <a:r>
              <a:rPr lang="en-GB" baseline="0" dirty="0" smtClean="0"/>
              <a:t> </a:t>
            </a:r>
            <a:r>
              <a:rPr lang="en-GB" baseline="0" dirty="0" err="1" smtClean="0"/>
              <a:t>ystod</a:t>
            </a:r>
            <a:r>
              <a:rPr lang="en-GB" baseline="0" dirty="0" smtClean="0"/>
              <a:t> o </a:t>
            </a:r>
            <a:r>
              <a:rPr lang="en-GB" baseline="0" dirty="0" err="1" smtClean="0"/>
              <a:t>dechnoleg</a:t>
            </a:r>
            <a:r>
              <a:rPr lang="en-GB" baseline="0" dirty="0" smtClean="0"/>
              <a:t> </a:t>
            </a:r>
            <a:r>
              <a:rPr lang="en-GB" baseline="0" dirty="0" err="1" smtClean="0"/>
              <a:t>i</a:t>
            </a:r>
            <a:r>
              <a:rPr lang="en-GB" baseline="0" dirty="0" smtClean="0"/>
              <a:t> </a:t>
            </a:r>
            <a:r>
              <a:rPr lang="en-GB" baseline="0" dirty="0" err="1" smtClean="0"/>
              <a:t>gefnogi</a:t>
            </a:r>
            <a:r>
              <a:rPr lang="en-GB" baseline="0" dirty="0" smtClean="0"/>
              <a:t> </a:t>
            </a:r>
            <a:r>
              <a:rPr lang="en-GB" baseline="0" dirty="0" err="1" smtClean="0"/>
              <a:t>pobl</a:t>
            </a:r>
            <a:r>
              <a:rPr lang="en-GB" baseline="0" dirty="0" smtClean="0"/>
              <a:t>,  </a:t>
            </a:r>
            <a:r>
              <a:rPr lang="en-GB" baseline="0" dirty="0" err="1" smtClean="0"/>
              <a:t>boed</a:t>
            </a:r>
            <a:r>
              <a:rPr lang="en-GB" baseline="0" dirty="0" smtClean="0"/>
              <a:t> </a:t>
            </a:r>
            <a:r>
              <a:rPr lang="en-GB" baseline="0" dirty="0" err="1" smtClean="0"/>
              <a:t>yn</a:t>
            </a:r>
            <a:r>
              <a:rPr lang="en-GB" baseline="0" dirty="0" smtClean="0"/>
              <a:t> </a:t>
            </a:r>
            <a:r>
              <a:rPr lang="en-GB" baseline="0" dirty="0" err="1" smtClean="0"/>
              <a:t>blant</a:t>
            </a:r>
            <a:r>
              <a:rPr lang="en-GB" baseline="0" dirty="0" smtClean="0"/>
              <a:t> </a:t>
            </a:r>
            <a:r>
              <a:rPr lang="en-GB" baseline="0" dirty="0" err="1" smtClean="0"/>
              <a:t>neu</a:t>
            </a:r>
            <a:r>
              <a:rPr lang="en-GB" baseline="0" dirty="0" smtClean="0"/>
              <a:t> </a:t>
            </a:r>
            <a:r>
              <a:rPr lang="en-GB" baseline="0" dirty="0" err="1" smtClean="0"/>
              <a:t>oedolion</a:t>
            </a:r>
            <a:r>
              <a:rPr lang="en-GB" baseline="0" dirty="0" smtClean="0"/>
              <a:t>, a</a:t>
            </a:r>
            <a:r>
              <a:rPr lang="cy-GB" baseline="0" dirty="0" smtClean="0"/>
              <a:t>c i’w hysbrydoli gyda photensial technoleg i wella lles ac ansawdd byw pobl.</a:t>
            </a:r>
            <a:r>
              <a:rPr lang="en-GB" dirty="0" smtClean="0"/>
              <a:t> </a:t>
            </a:r>
          </a:p>
        </p:txBody>
      </p:sp>
      <p:sp>
        <p:nvSpPr>
          <p:cNvPr id="4" name="Slide Number Placeholder 3"/>
          <p:cNvSpPr>
            <a:spLocks noGrp="1"/>
          </p:cNvSpPr>
          <p:nvPr>
            <p:ph type="sldNum" sz="quarter" idx="10"/>
          </p:nvPr>
        </p:nvSpPr>
        <p:spPr/>
        <p:txBody>
          <a:bodyPr/>
          <a:lstStyle/>
          <a:p>
            <a:fld id="{4850BFFB-953F-4021-90D1-C2BD514B9A3F}" type="slidenum">
              <a:rPr lang="en-GB" smtClean="0"/>
              <a:pPr/>
              <a:t>5</a:t>
            </a:fld>
            <a:endParaRPr lang="en-GB"/>
          </a:p>
        </p:txBody>
      </p:sp>
      <p:sp>
        <p:nvSpPr>
          <p:cNvPr id="19" name="Slide Image Placeholder 18"/>
          <p:cNvSpPr>
            <a:spLocks noGrp="1" noRot="1" noChangeAspect="1"/>
          </p:cNvSpPr>
          <p:nvPr>
            <p:ph type="sldImg"/>
          </p:nvPr>
        </p:nvSpPr>
        <p:spPr/>
      </p:sp>
    </p:spTree>
    <p:extLst>
      <p:ext uri="{BB962C8B-B14F-4D97-AF65-F5344CB8AC3E}">
        <p14:creationId xmlns:p14="http://schemas.microsoft.com/office/powerpoint/2010/main" val="35225686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4359DA3-160C-4AD7-97C9-36F81FBCC7FB}" type="slidenum">
              <a:rPr lang="en-GB" smtClean="0"/>
              <a:pPr/>
              <a:t>50</a:t>
            </a:fld>
            <a:endParaRPr lang="en-GB"/>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0785495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000" kern="1200" dirty="0" err="1" smtClean="0">
                <a:solidFill>
                  <a:schemeClr val="tx1"/>
                </a:solidFill>
                <a:effectLst/>
                <a:latin typeface="Arial" panose="020B0604020202020204" pitchFamily="34" charset="0"/>
                <a:ea typeface="+mn-ea"/>
                <a:cs typeface="Arial" panose="020B0604020202020204" pitchFamily="34" charset="0"/>
              </a:rPr>
              <a:t>Gofynnwch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cyfranogwyr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allant</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feddwl</a:t>
            </a:r>
            <a:r>
              <a:rPr lang="en-GB" sz="1000" kern="1200" dirty="0" smtClean="0">
                <a:solidFill>
                  <a:schemeClr val="tx1"/>
                </a:solidFill>
                <a:effectLst/>
                <a:latin typeface="Arial" panose="020B0604020202020204" pitchFamily="34" charset="0"/>
                <a:ea typeface="+mn-ea"/>
                <a:cs typeface="Arial" panose="020B0604020202020204" pitchFamily="34" charset="0"/>
              </a:rPr>
              <a:t> am </a:t>
            </a:r>
            <a:r>
              <a:rPr lang="en-GB" sz="1000" kern="1200" dirty="0" err="1" smtClean="0">
                <a:solidFill>
                  <a:schemeClr val="tx1"/>
                </a:solidFill>
                <a:effectLst/>
                <a:latin typeface="Arial" panose="020B0604020202020204" pitchFamily="34" charset="0"/>
                <a:ea typeface="+mn-ea"/>
                <a:cs typeface="Arial" panose="020B0604020202020204" pitchFamily="34" charset="0"/>
              </a:rPr>
              <a:t>faterion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eraill</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r>
              <a:rPr lang="en-GB" sz="1000" kern="1200" dirty="0" err="1" smtClean="0">
                <a:solidFill>
                  <a:schemeClr val="tx1"/>
                </a:solidFill>
                <a:effectLst/>
                <a:latin typeface="Arial" panose="020B0604020202020204" pitchFamily="34" charset="0"/>
                <a:ea typeface="+mn-ea"/>
                <a:cs typeface="Arial" panose="020B0604020202020204" pitchFamily="34" charset="0"/>
              </a:rPr>
              <a:t>Datrysiadau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posibl</a:t>
            </a:r>
            <a:r>
              <a:rPr lang="en-GB" sz="1000" kern="1200" dirty="0" smtClean="0">
                <a:solidFill>
                  <a:schemeClr val="tx1"/>
                </a:solidFill>
                <a:effectLst/>
                <a:latin typeface="Arial" panose="020B0604020202020204" pitchFamily="34" charset="0"/>
                <a:ea typeface="+mn-ea"/>
                <a:cs typeface="Arial" panose="020B0604020202020204" pitchFamily="34" charset="0"/>
              </a:rPr>
              <a:t> – </a:t>
            </a:r>
            <a:r>
              <a:rPr lang="en-GB" sz="1000" kern="1200" dirty="0" err="1" smtClean="0">
                <a:solidFill>
                  <a:schemeClr val="tx1"/>
                </a:solidFill>
                <a:effectLst/>
                <a:latin typeface="Arial" panose="020B0604020202020204" pitchFamily="34" charset="0"/>
                <a:ea typeface="+mn-ea"/>
                <a:cs typeface="Arial" panose="020B0604020202020204" pitchFamily="34" charset="0"/>
              </a:rPr>
              <a:t>ystyriwch</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canlynol</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pPr lvl="0"/>
            <a:r>
              <a:rPr lang="en-GB" sz="1000" kern="1200" dirty="0" err="1" smtClean="0">
                <a:solidFill>
                  <a:schemeClr val="tx1"/>
                </a:solidFill>
                <a:effectLst/>
                <a:latin typeface="Arial" panose="020B0604020202020204" pitchFamily="34" charset="0"/>
                <a:ea typeface="+mn-ea"/>
                <a:cs typeface="Arial" panose="020B0604020202020204" pitchFamily="34" charset="0"/>
              </a:rPr>
              <a:t>Nid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oes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angen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darparu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datrysiad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gofal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symudol</a:t>
            </a:r>
            <a:r>
              <a:rPr lang="en-GB" sz="1000" kern="1200" dirty="0" smtClean="0">
                <a:solidFill>
                  <a:schemeClr val="tx1"/>
                </a:solidFill>
                <a:effectLst/>
                <a:latin typeface="Arial" panose="020B0604020202020204" pitchFamily="34" charset="0"/>
                <a:ea typeface="+mn-ea"/>
                <a:cs typeface="Arial" panose="020B0604020202020204" pitchFamily="34" charset="0"/>
              </a:rPr>
              <a:t> (m-Care) </a:t>
            </a:r>
            <a:r>
              <a:rPr lang="en-GB" sz="1000" kern="1200" dirty="0" err="1" smtClean="0">
                <a:solidFill>
                  <a:schemeClr val="tx1"/>
                </a:solidFill>
                <a:effectLst/>
                <a:latin typeface="Arial" panose="020B0604020202020204" pitchFamily="34" charset="0"/>
                <a:ea typeface="+mn-ea"/>
                <a:cs typeface="Arial" panose="020B0604020202020204" pitchFamily="34" charset="0"/>
              </a:rPr>
              <a:t>gan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ydyw</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mynd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allan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phen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hun</a:t>
            </a:r>
            <a:r>
              <a:rPr lang="en-GB" sz="1000" kern="1200" dirty="0" smtClean="0">
                <a:solidFill>
                  <a:schemeClr val="tx1"/>
                </a:solidFill>
                <a:effectLst/>
                <a:latin typeface="Arial" panose="020B0604020202020204" pitchFamily="34" charset="0"/>
                <a:ea typeface="+mn-ea"/>
                <a:cs typeface="Arial" panose="020B0604020202020204" pitchFamily="34" charset="0"/>
              </a:rPr>
              <a:t>. </a:t>
            </a:r>
          </a:p>
          <a:p>
            <a:pPr lvl="0"/>
            <a:r>
              <a:rPr lang="en-GB" sz="1000" kern="1200" dirty="0" err="1" smtClean="0">
                <a:solidFill>
                  <a:schemeClr val="tx1"/>
                </a:solidFill>
                <a:effectLst/>
                <a:latin typeface="Arial" panose="020B0604020202020204" pitchFamily="34" charset="0"/>
                <a:ea typeface="+mn-ea"/>
                <a:cs typeface="Arial" panose="020B0604020202020204" pitchFamily="34" charset="0"/>
              </a:rPr>
              <a:t>Byddai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canfodydd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cwymp</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teleofal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addas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efallai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byddai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dyfais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i’w</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wisgo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garddwn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gweithio’n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iddi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gan</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byddai’n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llai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tebygol</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fod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ffordd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dra’i</a:t>
            </a:r>
            <a:r>
              <a:rPr lang="en-GB" sz="1000" kern="1200" dirty="0" smtClean="0">
                <a:solidFill>
                  <a:schemeClr val="tx1"/>
                </a:solidFill>
                <a:effectLst/>
                <a:latin typeface="Arial" panose="020B0604020202020204" pitchFamily="34" charset="0"/>
                <a:ea typeface="+mn-ea"/>
                <a:cs typeface="Arial" panose="020B0604020202020204" pitchFamily="34" charset="0"/>
              </a:rPr>
              <a:t> bod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coginio</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pPr lvl="0"/>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ystod</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nos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byddai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synhwyrydd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gwely</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fyddai’n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rhybuddio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uniongyrchol</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unrhyw</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gonfylsiwn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addas</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pPr lvl="0"/>
            <a:r>
              <a:rPr lang="en-GB" sz="1000" kern="1200" dirty="0" err="1" smtClean="0">
                <a:solidFill>
                  <a:schemeClr val="tx1"/>
                </a:solidFill>
                <a:effectLst/>
                <a:latin typeface="Arial" panose="020B0604020202020204" pitchFamily="34" charset="0"/>
                <a:ea typeface="+mn-ea"/>
                <a:cs typeface="Arial" panose="020B0604020202020204" pitchFamily="34" charset="0"/>
              </a:rPr>
              <a:t>Byddai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canfodyddion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gwres</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mwg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wedi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gysylltu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gyda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chanolfan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fonitro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trwy</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larwm</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gwasgaredig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gymorth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pe</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bai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digwyddiad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wrth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goginio</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r>
              <a:rPr lang="en-GB" sz="1000" kern="1200" dirty="0" smtClean="0">
                <a:solidFill>
                  <a:schemeClr val="tx1"/>
                </a:solidFill>
                <a:effectLst/>
                <a:latin typeface="Arial" panose="020B0604020202020204" pitchFamily="34" charset="0"/>
                <a:ea typeface="+mn-ea"/>
                <a:cs typeface="Arial" panose="020B0604020202020204" pitchFamily="34" charset="0"/>
              </a:rPr>
              <a:t>A </a:t>
            </a:r>
            <a:r>
              <a:rPr lang="en-GB" sz="1000" kern="1200" dirty="0" err="1" smtClean="0">
                <a:solidFill>
                  <a:schemeClr val="tx1"/>
                </a:solidFill>
                <a:effectLst/>
                <a:latin typeface="Arial" panose="020B0604020202020204" pitchFamily="34" charset="0"/>
                <a:ea typeface="+mn-ea"/>
                <a:cs typeface="Arial" panose="020B0604020202020204" pitchFamily="34" charset="0"/>
              </a:rPr>
              <a:t>phetai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dymuno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mynd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allan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phen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hun</a:t>
            </a:r>
            <a:r>
              <a:rPr lang="en-GB" sz="1000" kern="1200" dirty="0" smtClean="0">
                <a:solidFill>
                  <a:schemeClr val="tx1"/>
                </a:solidFill>
                <a:effectLst/>
                <a:latin typeface="Arial" panose="020B0604020202020204" pitchFamily="34" charset="0"/>
                <a:ea typeface="+mn-ea"/>
                <a:cs typeface="Arial" panose="020B0604020202020204" pitchFamily="34" charset="0"/>
              </a:rPr>
              <a:t> ac </a:t>
            </a:r>
            <a:r>
              <a:rPr lang="en-GB" sz="1000" kern="1200" dirty="0" err="1" smtClean="0">
                <a:solidFill>
                  <a:schemeClr val="tx1"/>
                </a:solidFill>
                <a:effectLst/>
                <a:latin typeface="Arial" panose="020B0604020202020204" pitchFamily="34" charset="0"/>
                <a:ea typeface="+mn-ea"/>
                <a:cs typeface="Arial" panose="020B0604020202020204" pitchFamily="34" charset="0"/>
              </a:rPr>
              <a:t>eisiau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monitro</a:t>
            </a:r>
            <a:r>
              <a:rPr lang="en-GB" sz="1000" kern="1200" dirty="0" smtClean="0">
                <a:solidFill>
                  <a:schemeClr val="tx1"/>
                </a:solidFill>
                <a:effectLst/>
                <a:latin typeface="Arial" panose="020B0604020202020204" pitchFamily="34" charset="0"/>
                <a:ea typeface="+mn-ea"/>
                <a:cs typeface="Arial" panose="020B0604020202020204" pitchFamily="34" charset="0"/>
              </a:rPr>
              <a:t> am </a:t>
            </a:r>
            <a:r>
              <a:rPr lang="en-GB" sz="1000" kern="1200" dirty="0" err="1" smtClean="0">
                <a:solidFill>
                  <a:schemeClr val="tx1"/>
                </a:solidFill>
                <a:effectLst/>
                <a:latin typeface="Arial" panose="020B0604020202020204" pitchFamily="34" charset="0"/>
                <a:ea typeface="+mn-ea"/>
                <a:cs typeface="Arial" panose="020B0604020202020204" pitchFamily="34" charset="0"/>
              </a:rPr>
              <a:t>drawiadau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byddai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angen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dyfais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cysylltu</a:t>
            </a:r>
            <a:r>
              <a:rPr lang="en-GB" sz="1000" kern="1200" dirty="0" smtClean="0">
                <a:solidFill>
                  <a:schemeClr val="tx1"/>
                </a:solidFill>
                <a:effectLst/>
                <a:latin typeface="Arial" panose="020B0604020202020204" pitchFamily="34" charset="0"/>
                <a:ea typeface="+mn-ea"/>
                <a:cs typeface="Arial" panose="020B0604020202020204" pitchFamily="34" charset="0"/>
              </a:rPr>
              <a:t> â </a:t>
            </a:r>
            <a:r>
              <a:rPr lang="en-GB" sz="1000" kern="1200" dirty="0" err="1" smtClean="0">
                <a:solidFill>
                  <a:schemeClr val="tx1"/>
                </a:solidFill>
                <a:effectLst/>
                <a:latin typeface="Arial" panose="020B0604020202020204" pitchFamily="34" charset="0"/>
                <a:ea typeface="+mn-ea"/>
                <a:cs typeface="Arial" panose="020B0604020202020204" pitchFamily="34" charset="0"/>
              </a:rPr>
              <a:t>rhwydwaith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ffon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symudol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mwyn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galw</a:t>
            </a:r>
            <a:r>
              <a:rPr lang="en-GB" sz="1000" kern="1200" dirty="0" smtClean="0">
                <a:solidFill>
                  <a:schemeClr val="tx1"/>
                </a:solidFill>
                <a:effectLst/>
                <a:latin typeface="Arial" panose="020B0604020202020204" pitchFamily="34" charset="0"/>
                <a:ea typeface="+mn-ea"/>
                <a:cs typeface="Arial" panose="020B0604020202020204" pitchFamily="34" charset="0"/>
              </a:rPr>
              <a:t> am </a:t>
            </a:r>
            <a:r>
              <a:rPr lang="en-GB" sz="1000" kern="1200" dirty="0" err="1" smtClean="0">
                <a:solidFill>
                  <a:schemeClr val="tx1"/>
                </a:solidFill>
                <a:effectLst/>
                <a:latin typeface="Arial" panose="020B0604020202020204" pitchFamily="34" charset="0"/>
                <a:ea typeface="+mn-ea"/>
                <a:cs typeface="Arial" panose="020B0604020202020204" pitchFamily="34" charset="0"/>
              </a:rPr>
              <a:t>gymorth</a:t>
            </a:r>
            <a:r>
              <a:rPr lang="en-GB" sz="1000" kern="1200" dirty="0" smtClean="0">
                <a:solidFill>
                  <a:schemeClr val="tx1"/>
                </a:solidFill>
                <a:effectLst/>
                <a:latin typeface="Arial" panose="020B0604020202020204" pitchFamily="34" charset="0"/>
                <a:ea typeface="+mn-ea"/>
                <a:cs typeface="Arial" panose="020B0604020202020204" pitchFamily="34" charset="0"/>
              </a:rPr>
              <a:t>. Gall </a:t>
            </a:r>
            <a:r>
              <a:rPr lang="en-GB" sz="1000" kern="1200" dirty="0" err="1" smtClean="0">
                <a:solidFill>
                  <a:schemeClr val="tx1"/>
                </a:solidFill>
                <a:effectLst/>
                <a:latin typeface="Arial" panose="020B0604020202020204" pitchFamily="34" charset="0"/>
                <a:ea typeface="+mn-ea"/>
                <a:cs typeface="Arial" panose="020B0604020202020204" pitchFamily="34" charset="0"/>
              </a:rPr>
              <a:t>oriawr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glyfar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epilepsi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ymateb</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hyn</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rhoi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manylion</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lleoliad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hefyd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Ond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mae</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oes</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batri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gyfyngiad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angen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ystyried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gyfer</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synhwyrydd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ffon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symudol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sefyllfa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byddai</a:t>
            </a:r>
            <a:r>
              <a:rPr lang="en-GB" sz="1000" kern="1200" dirty="0" smtClean="0">
                <a:solidFill>
                  <a:schemeClr val="tx1"/>
                </a:solidFill>
                <a:effectLst/>
                <a:latin typeface="Arial" panose="020B0604020202020204" pitchFamily="34" charset="0"/>
                <a:ea typeface="+mn-ea"/>
                <a:cs typeface="Arial" panose="020B0604020202020204" pitchFamily="34" charset="0"/>
              </a:rPr>
              <a:t> system </a:t>
            </a:r>
            <a:r>
              <a:rPr lang="en-GB" sz="1000" kern="1200" dirty="0" err="1" smtClean="0">
                <a:solidFill>
                  <a:schemeClr val="tx1"/>
                </a:solidFill>
                <a:effectLst/>
                <a:latin typeface="Arial" panose="020B0604020202020204" pitchFamily="34" charset="0"/>
                <a:ea typeface="+mn-ea"/>
                <a:cs typeface="Arial" panose="020B0604020202020204" pitchFamily="34" charset="0"/>
              </a:rPr>
              <a:t>teleofal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gweithio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y t</a:t>
            </a:r>
            <a:r>
              <a:rPr lang="cy-GB" sz="1000" kern="1200" dirty="0" smtClean="0">
                <a:solidFill>
                  <a:schemeClr val="tx1"/>
                </a:solidFill>
                <a:effectLst/>
                <a:latin typeface="Arial" panose="020B0604020202020204" pitchFamily="34" charset="0"/>
                <a:ea typeface="+mn-ea"/>
                <a:cs typeface="Arial" panose="020B0604020202020204" pitchFamily="34" charset="0"/>
              </a:rPr>
              <a:t>ŷ a’r ardd yn ddelfrydol. Byddai’r batri’n gweithio am lawer o firoedd cyn bod angen ei newid.</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r>
              <a:rPr lang="en-GB" sz="1000" kern="1200" dirty="0" smtClean="0">
                <a:solidFill>
                  <a:schemeClr val="tx1"/>
                </a:solidFill>
                <a:effectLst/>
                <a:latin typeface="Arial" panose="020B0604020202020204" pitchFamily="34" charset="0"/>
                <a:ea typeface="+mn-ea"/>
                <a:cs typeface="Arial" panose="020B0604020202020204" pitchFamily="34" charset="0"/>
              </a:rPr>
              <a:t>Mae </a:t>
            </a:r>
            <a:r>
              <a:rPr lang="en-GB" sz="1000" kern="1200" dirty="0" err="1" smtClean="0">
                <a:solidFill>
                  <a:schemeClr val="tx1"/>
                </a:solidFill>
                <a:effectLst/>
                <a:latin typeface="Arial" panose="020B0604020202020204" pitchFamily="34" charset="0"/>
                <a:ea typeface="+mn-ea"/>
                <a:cs typeface="Arial" panose="020B0604020202020204" pitchFamily="34" charset="0"/>
              </a:rPr>
              <a:t>yna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lawer</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ddyfeisiadau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fyddai’n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synhwyro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confylsiwn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ystod</a:t>
            </a:r>
            <a:r>
              <a:rPr lang="en-GB" sz="1000" kern="1200" dirty="0" smtClean="0">
                <a:solidFill>
                  <a:schemeClr val="tx1"/>
                </a:solidFill>
                <a:effectLst/>
                <a:latin typeface="Arial" panose="020B0604020202020204" pitchFamily="34" charset="0"/>
                <a:ea typeface="+mn-ea"/>
                <a:cs typeface="Arial" panose="020B0604020202020204" pitchFamily="34" charset="0"/>
              </a:rPr>
              <a:t> y nos. Mae </a:t>
            </a:r>
            <a:r>
              <a:rPr lang="en-GB" sz="1000" kern="1200" dirty="0" err="1" smtClean="0">
                <a:solidFill>
                  <a:schemeClr val="tx1"/>
                </a:solidFill>
                <a:effectLst/>
                <a:latin typeface="Arial" panose="020B0604020202020204" pitchFamily="34" charset="0"/>
                <a:ea typeface="+mn-ea"/>
                <a:cs typeface="Arial" panose="020B0604020202020204" pitchFamily="34" charset="0"/>
              </a:rPr>
              <a:t>rhai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defnyddio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synhwyrydd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cynfas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denau</a:t>
            </a:r>
            <a:r>
              <a:rPr lang="en-GB" sz="1000" kern="1200" dirty="0" smtClean="0">
                <a:solidFill>
                  <a:schemeClr val="tx1"/>
                </a:solidFill>
                <a:effectLst/>
                <a:latin typeface="Arial" panose="020B0604020202020204" pitchFamily="34" charset="0"/>
                <a:ea typeface="+mn-ea"/>
                <a:cs typeface="Arial" panose="020B0604020202020204" pitchFamily="34" charset="0"/>
              </a:rPr>
              <a:t> ‘polymer’ o </a:t>
            </a:r>
            <a:r>
              <a:rPr lang="en-GB" sz="1000" kern="1200" dirty="0" err="1" smtClean="0">
                <a:solidFill>
                  <a:schemeClr val="tx1"/>
                </a:solidFill>
                <a:effectLst/>
                <a:latin typeface="Arial" panose="020B0604020202020204" pitchFamily="34" charset="0"/>
                <a:ea typeface="+mn-ea"/>
                <a:cs typeface="Arial" panose="020B0604020202020204" pitchFamily="34" charset="0"/>
              </a:rPr>
              <a:t>dan</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fatres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neu’r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glustog</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r>
              <a:rPr lang="en-GB" sz="1000" kern="1200" dirty="0" smtClean="0">
                <a:solidFill>
                  <a:schemeClr val="tx1"/>
                </a:solidFill>
                <a:effectLst/>
                <a:latin typeface="Arial" panose="020B0604020202020204" pitchFamily="34" charset="0"/>
                <a:ea typeface="+mn-ea"/>
                <a:cs typeface="Arial" panose="020B0604020202020204" pitchFamily="34" charset="0"/>
              </a:rPr>
              <a:t> </a:t>
            </a:r>
          </a:p>
          <a:p>
            <a:endParaRPr lang="en-GB" sz="10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D4359DA3-160C-4AD7-97C9-36F81FBCC7FB}" type="slidenum">
              <a:rPr lang="en-GB" smtClean="0"/>
              <a:pPr/>
              <a:t>51</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7896162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000" kern="1200" dirty="0" smtClean="0">
                <a:solidFill>
                  <a:schemeClr val="tx1"/>
                </a:solidFill>
                <a:effectLst/>
                <a:latin typeface="Arial" panose="020B0604020202020204" pitchFamily="34" charset="0"/>
                <a:ea typeface="+mn-ea"/>
                <a:cs typeface="Arial" panose="020B0604020202020204" pitchFamily="34" charset="0"/>
              </a:rPr>
              <a:t>Mae </a:t>
            </a:r>
            <a:r>
              <a:rPr lang="en-GB" sz="1000" kern="1200" dirty="0" err="1" smtClean="0">
                <a:solidFill>
                  <a:schemeClr val="tx1"/>
                </a:solidFill>
                <a:effectLst/>
                <a:latin typeface="Arial" panose="020B0604020202020204" pitchFamily="34" charset="0"/>
                <a:ea typeface="+mn-ea"/>
                <a:cs typeface="Arial" panose="020B0604020202020204" pitchFamily="34" charset="0"/>
              </a:rPr>
              <a:t>stori</a:t>
            </a:r>
            <a:r>
              <a:rPr lang="en-GB" sz="1000" kern="1200" dirty="0" smtClean="0">
                <a:solidFill>
                  <a:schemeClr val="tx1"/>
                </a:solidFill>
                <a:effectLst/>
                <a:latin typeface="Arial" panose="020B0604020202020204" pitchFamily="34" charset="0"/>
                <a:ea typeface="+mn-ea"/>
                <a:cs typeface="Arial" panose="020B0604020202020204" pitchFamily="34" charset="0"/>
              </a:rPr>
              <a:t> Elizabeth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amlygu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ganddi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ddiabetes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golwg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dirywio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a’i</a:t>
            </a:r>
            <a:r>
              <a:rPr lang="en-GB" sz="1000" kern="1200" dirty="0" smtClean="0">
                <a:solidFill>
                  <a:schemeClr val="tx1"/>
                </a:solidFill>
                <a:effectLst/>
                <a:latin typeface="Arial" panose="020B0604020202020204" pitchFamily="34" charset="0"/>
                <a:ea typeface="+mn-ea"/>
                <a:cs typeface="Arial" panose="020B0604020202020204" pitchFamily="34" charset="0"/>
              </a:rPr>
              <a:t> bod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hynod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fregus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golygu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rhai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peryglon</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materion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eraill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i’w</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hystyried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mwyn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sicrhau</a:t>
            </a:r>
            <a:r>
              <a:rPr lang="en-GB" sz="1000" kern="1200" dirty="0" smtClean="0">
                <a:solidFill>
                  <a:schemeClr val="tx1"/>
                </a:solidFill>
                <a:effectLst/>
                <a:latin typeface="Arial" panose="020B0604020202020204" pitchFamily="34" charset="0"/>
                <a:ea typeface="+mn-ea"/>
                <a:cs typeface="Arial" panose="020B0604020202020204" pitchFamily="34" charset="0"/>
              </a:rPr>
              <a:t> y gall </a:t>
            </a:r>
            <a:r>
              <a:rPr lang="en-GB" sz="1000" kern="1200" dirty="0" err="1" smtClean="0">
                <a:solidFill>
                  <a:schemeClr val="tx1"/>
                </a:solidFill>
                <a:effectLst/>
                <a:latin typeface="Arial" panose="020B0604020202020204" pitchFamily="34" charset="0"/>
                <a:ea typeface="+mn-ea"/>
                <a:cs typeface="Arial" panose="020B0604020202020204" pitchFamily="34" charset="0"/>
              </a:rPr>
              <a:t>barhau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fwy’n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annibynnol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gymuned</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perygl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mwyaf</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yw</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gallai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gwympo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nos</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methu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codi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phen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hun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ffactorau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risg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cynnwys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golwg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gwael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golau</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chael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anhawster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cymryd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meddyginiaeth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rheolaidd</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r>
              <a:rPr lang="en-GB" sz="1000" kern="1200" dirty="0" smtClean="0">
                <a:solidFill>
                  <a:schemeClr val="tx1"/>
                </a:solidFill>
                <a:effectLst/>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ct val="20000"/>
              </a:spcBef>
              <a:spcAft>
                <a:spcPts val="600"/>
              </a:spcAft>
              <a:buClrTx/>
              <a:buSzTx/>
              <a:buFont typeface="Arial"/>
              <a:buNone/>
              <a:tabLst/>
              <a:defRPr/>
            </a:pPr>
            <a:endParaRPr lang="en-GB" dirty="0" smtClean="0"/>
          </a:p>
        </p:txBody>
      </p:sp>
      <p:sp>
        <p:nvSpPr>
          <p:cNvPr id="4" name="Slide Number Placeholder 3"/>
          <p:cNvSpPr>
            <a:spLocks noGrp="1"/>
          </p:cNvSpPr>
          <p:nvPr>
            <p:ph type="sldNum" sz="quarter" idx="10"/>
          </p:nvPr>
        </p:nvSpPr>
        <p:spPr/>
        <p:txBody>
          <a:bodyPr/>
          <a:lstStyle/>
          <a:p>
            <a:fld id="{D4359DA3-160C-4AD7-97C9-36F81FBCC7FB}" type="slidenum">
              <a:rPr lang="en-GB" smtClean="0"/>
              <a:pPr/>
              <a:t>52</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1344955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000" kern="1200" dirty="0" err="1" smtClean="0">
                <a:solidFill>
                  <a:schemeClr val="tx1"/>
                </a:solidFill>
                <a:effectLst/>
                <a:latin typeface="Arial" panose="020B0604020202020204" pitchFamily="34" charset="0"/>
                <a:ea typeface="+mn-ea"/>
                <a:cs typeface="Arial" panose="020B0604020202020204" pitchFamily="34" charset="0"/>
              </a:rPr>
              <a:t>Mae’r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sleid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yma</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wedi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ei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animeiddio</a:t>
            </a:r>
            <a:r>
              <a:rPr lang="en-US" sz="1000" kern="1200" dirty="0" smtClean="0">
                <a:solidFill>
                  <a:schemeClr val="tx1"/>
                </a:solidFill>
                <a:effectLst/>
                <a:latin typeface="Arial" panose="020B0604020202020204" pitchFamily="34" charset="0"/>
                <a:ea typeface="+mn-ea"/>
                <a:cs typeface="Arial" panose="020B0604020202020204" pitchFamily="34" charset="0"/>
              </a:rPr>
              <a:t>.</a:t>
            </a:r>
          </a:p>
          <a:p>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r>
              <a:rPr lang="en-US" sz="1000" kern="1200" dirty="0" err="1" smtClean="0">
                <a:solidFill>
                  <a:schemeClr val="tx1"/>
                </a:solidFill>
                <a:effectLst/>
                <a:latin typeface="Arial" panose="020B0604020202020204" pitchFamily="34" charset="0"/>
                <a:ea typeface="+mn-ea"/>
                <a:cs typeface="Arial" panose="020B0604020202020204" pitchFamily="34" charset="0"/>
              </a:rPr>
              <a:t>Yr</a:t>
            </a:r>
            <a:r>
              <a:rPr lang="en-US" sz="1000" kern="1200" dirty="0" smtClean="0">
                <a:solidFill>
                  <a:schemeClr val="tx1"/>
                </a:solidFill>
                <a:effectLst/>
                <a:latin typeface="Arial" panose="020B0604020202020204" pitchFamily="34" charset="0"/>
                <a:ea typeface="+mn-ea"/>
                <a:cs typeface="Arial" panose="020B0604020202020204" pitchFamily="34" charset="0"/>
              </a:rPr>
              <a:t> her </a:t>
            </a:r>
            <a:r>
              <a:rPr lang="en-US" sz="1000" kern="1200" dirty="0" err="1" smtClean="0">
                <a:solidFill>
                  <a:schemeClr val="tx1"/>
                </a:solidFill>
                <a:effectLst/>
                <a:latin typeface="Arial" panose="020B0604020202020204" pitchFamily="34" charset="0"/>
                <a:ea typeface="+mn-ea"/>
                <a:cs typeface="Arial" panose="020B0604020202020204" pitchFamily="34" charset="0"/>
              </a:rPr>
              <a:t>gyntaf</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yw</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cael</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gwared</a:t>
            </a:r>
            <a:r>
              <a:rPr lang="en-US" sz="1000" kern="1200" dirty="0" smtClean="0">
                <a:solidFill>
                  <a:schemeClr val="tx1"/>
                </a:solidFill>
                <a:effectLst/>
                <a:latin typeface="Arial" panose="020B0604020202020204" pitchFamily="34" charset="0"/>
                <a:ea typeface="+mn-ea"/>
                <a:cs typeface="Arial" panose="020B0604020202020204" pitchFamily="34" charset="0"/>
              </a:rPr>
              <a:t> â rai </a:t>
            </a:r>
            <a:r>
              <a:rPr lang="en-US" sz="1000" kern="1200" dirty="0" err="1" smtClean="0">
                <a:solidFill>
                  <a:schemeClr val="tx1"/>
                </a:solidFill>
                <a:effectLst/>
                <a:latin typeface="Arial" panose="020B0604020202020204" pitchFamily="34" charset="0"/>
                <a:ea typeface="+mn-ea"/>
                <a:cs typeface="Arial" panose="020B0604020202020204" pitchFamily="34" charset="0"/>
              </a:rPr>
              <a:t>o’r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peryglon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posibl</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leihau'r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perygl</a:t>
            </a:r>
            <a:r>
              <a:rPr lang="en-US" sz="1000" kern="1200" dirty="0" smtClean="0">
                <a:solidFill>
                  <a:schemeClr val="tx1"/>
                </a:solidFill>
                <a:effectLst/>
                <a:latin typeface="Arial" panose="020B0604020202020204" pitchFamily="34" charset="0"/>
                <a:ea typeface="+mn-ea"/>
                <a:cs typeface="Arial" panose="020B0604020202020204" pitchFamily="34" charset="0"/>
              </a:rPr>
              <a:t> o </a:t>
            </a:r>
            <a:r>
              <a:rPr lang="en-US" sz="1000" kern="1200" dirty="0" err="1" smtClean="0">
                <a:solidFill>
                  <a:schemeClr val="tx1"/>
                </a:solidFill>
                <a:effectLst/>
                <a:latin typeface="Arial" panose="020B0604020202020204" pitchFamily="34" charset="0"/>
                <a:ea typeface="+mn-ea"/>
                <a:cs typeface="Arial" panose="020B0604020202020204" pitchFamily="34" charset="0"/>
              </a:rPr>
              <a:t>gwympo</a:t>
            </a:r>
            <a:r>
              <a:rPr lang="en-US" sz="1000" kern="1200" dirty="0" smtClean="0">
                <a:solidFill>
                  <a:schemeClr val="tx1"/>
                </a:solidFill>
                <a:effectLst/>
                <a:latin typeface="Arial" panose="020B0604020202020204" pitchFamily="34" charset="0"/>
                <a:ea typeface="+mn-ea"/>
                <a:cs typeface="Arial" panose="020B0604020202020204" pitchFamily="34" charset="0"/>
              </a:rPr>
              <a:t>. Gall </a:t>
            </a:r>
            <a:r>
              <a:rPr lang="en-US" sz="1000" kern="1200" dirty="0" err="1" smtClean="0">
                <a:solidFill>
                  <a:schemeClr val="tx1"/>
                </a:solidFill>
                <a:effectLst/>
                <a:latin typeface="Arial" panose="020B0604020202020204" pitchFamily="34" charset="0"/>
                <a:ea typeface="+mn-ea"/>
                <a:cs typeface="Arial" panose="020B0604020202020204" pitchFamily="34" charset="0"/>
              </a:rPr>
              <a:t>hyn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gynnwys</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ffactorau</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amgylcheddol</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megis</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llanast</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ceblau</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hyd</a:t>
            </a:r>
            <a:r>
              <a:rPr lang="en-US" sz="1000" kern="1200" dirty="0" smtClean="0">
                <a:solidFill>
                  <a:schemeClr val="tx1"/>
                </a:solidFill>
                <a:effectLst/>
                <a:latin typeface="Arial" panose="020B0604020202020204" pitchFamily="34" charset="0"/>
                <a:ea typeface="+mn-ea"/>
                <a:cs typeface="Arial" panose="020B0604020202020204" pitchFamily="34" charset="0"/>
              </a:rPr>
              <a:t> y </a:t>
            </a:r>
            <a:r>
              <a:rPr lang="en-US" sz="1000" kern="1200" dirty="0" err="1" smtClean="0">
                <a:solidFill>
                  <a:schemeClr val="tx1"/>
                </a:solidFill>
                <a:effectLst/>
                <a:latin typeface="Arial" panose="020B0604020202020204" pitchFamily="34" charset="0"/>
                <a:ea typeface="+mn-ea"/>
                <a:cs typeface="Arial" panose="020B0604020202020204" pitchFamily="34" charset="0"/>
              </a:rPr>
              <a:t>llawr</a:t>
            </a:r>
            <a:r>
              <a:rPr lang="en-US" sz="1000" kern="1200" dirty="0" smtClean="0">
                <a:solidFill>
                  <a:schemeClr val="tx1"/>
                </a:solidFill>
                <a:effectLst/>
                <a:latin typeface="Arial" panose="020B0604020202020204" pitchFamily="34" charset="0"/>
                <a:ea typeface="+mn-ea"/>
                <a:cs typeface="Arial" panose="020B0604020202020204" pitchFamily="34" charset="0"/>
              </a:rPr>
              <a:t> a </a:t>
            </a:r>
            <a:r>
              <a:rPr lang="en-US" sz="1000" kern="1200" dirty="0" err="1" smtClean="0">
                <a:solidFill>
                  <a:schemeClr val="tx1"/>
                </a:solidFill>
                <a:effectLst/>
                <a:latin typeface="Arial" panose="020B0604020202020204" pitchFamily="34" charset="0"/>
                <a:ea typeface="+mn-ea"/>
                <a:cs typeface="Arial" panose="020B0604020202020204" pitchFamily="34" charset="0"/>
              </a:rPr>
              <a:t>gormod</a:t>
            </a:r>
            <a:r>
              <a:rPr lang="en-US" sz="1000" kern="1200" dirty="0" smtClean="0">
                <a:solidFill>
                  <a:schemeClr val="tx1"/>
                </a:solidFill>
                <a:effectLst/>
                <a:latin typeface="Arial" panose="020B0604020202020204" pitchFamily="34" charset="0"/>
                <a:ea typeface="+mn-ea"/>
                <a:cs typeface="Arial" panose="020B0604020202020204" pitchFamily="34" charset="0"/>
              </a:rPr>
              <a:t> o </a:t>
            </a:r>
            <a:r>
              <a:rPr lang="en-US" sz="1000" kern="1200" dirty="0" err="1" smtClean="0">
                <a:solidFill>
                  <a:schemeClr val="tx1"/>
                </a:solidFill>
                <a:effectLst/>
                <a:latin typeface="Arial" panose="020B0604020202020204" pitchFamily="34" charset="0"/>
                <a:ea typeface="+mn-ea"/>
                <a:cs typeface="Arial" panose="020B0604020202020204" pitchFamily="34" charset="0"/>
              </a:rPr>
              <a:t>ddodrefn</a:t>
            </a:r>
            <a:r>
              <a:rPr lang="en-US" sz="1000" kern="1200" dirty="0" smtClean="0">
                <a:solidFill>
                  <a:schemeClr val="tx1"/>
                </a:solidFill>
                <a:effectLst/>
                <a:latin typeface="Arial" panose="020B0604020202020204" pitchFamily="34" charset="0"/>
                <a:ea typeface="+mn-ea"/>
                <a:cs typeface="Arial" panose="020B0604020202020204" pitchFamily="34" charset="0"/>
              </a:rPr>
              <a:t>. Mae </a:t>
            </a:r>
            <a:r>
              <a:rPr lang="en-US" sz="1000" kern="1200" dirty="0" err="1" smtClean="0">
                <a:solidFill>
                  <a:schemeClr val="tx1"/>
                </a:solidFill>
                <a:effectLst/>
                <a:latin typeface="Arial" panose="020B0604020202020204" pitchFamily="34" charset="0"/>
                <a:ea typeface="+mn-ea"/>
                <a:cs typeface="Arial" panose="020B0604020202020204" pitchFamily="34" charset="0"/>
              </a:rPr>
              <a:t>hefyd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bwysig</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atgoffa</a:t>
            </a:r>
            <a:r>
              <a:rPr lang="en-US" sz="1000" kern="1200" dirty="0" smtClean="0">
                <a:solidFill>
                  <a:schemeClr val="tx1"/>
                </a:solidFill>
                <a:effectLst/>
                <a:latin typeface="Arial" panose="020B0604020202020204" pitchFamily="34" charset="0"/>
                <a:ea typeface="+mn-ea"/>
                <a:cs typeface="Arial" panose="020B0604020202020204" pitchFamily="34" charset="0"/>
              </a:rPr>
              <a:t> Elizabeth </a:t>
            </a:r>
            <a:r>
              <a:rPr lang="en-US" sz="1000" kern="1200" dirty="0" err="1" smtClean="0">
                <a:solidFill>
                  <a:schemeClr val="tx1"/>
                </a:solidFill>
                <a:effectLst/>
                <a:latin typeface="Arial" panose="020B0604020202020204" pitchFamily="34" charset="0"/>
                <a:ea typeface="+mn-ea"/>
                <a:cs typeface="Arial" panose="020B0604020202020204" pitchFamily="34" charset="0"/>
              </a:rPr>
              <a:t>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ddefnyddio</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ei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chymhorthydd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cerdded</a:t>
            </a:r>
            <a:r>
              <a:rPr lang="en-US" sz="1000" kern="1200" dirty="0" smtClean="0">
                <a:solidFill>
                  <a:schemeClr val="tx1"/>
                </a:solidFill>
                <a:effectLst/>
                <a:latin typeface="Arial" panose="020B0604020202020204" pitchFamily="34" charset="0"/>
                <a:ea typeface="+mn-ea"/>
                <a:cs typeface="Arial" panose="020B0604020202020204" pitchFamily="34" charset="0"/>
              </a:rPr>
              <a:t> a </a:t>
            </a:r>
            <a:r>
              <a:rPr lang="en-US" sz="1000" kern="1200" dirty="0" err="1" smtClean="0">
                <a:solidFill>
                  <a:schemeClr val="tx1"/>
                </a:solidFill>
                <a:effectLst/>
                <a:latin typeface="Arial" panose="020B0604020202020204" pitchFamily="34" charset="0"/>
                <a:ea typeface="+mn-ea"/>
                <a:cs typeface="Arial" panose="020B0604020202020204" pitchFamily="34" charset="0"/>
              </a:rPr>
              <a:t>pheidio</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brysio</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ateb</a:t>
            </a:r>
            <a:r>
              <a:rPr lang="en-US" sz="1000" kern="1200" dirty="0" smtClean="0">
                <a:solidFill>
                  <a:schemeClr val="tx1"/>
                </a:solidFill>
                <a:effectLst/>
                <a:latin typeface="Arial" panose="020B0604020202020204" pitchFamily="34" charset="0"/>
                <a:ea typeface="+mn-ea"/>
                <a:cs typeface="Arial" panose="020B0604020202020204" pitchFamily="34" charset="0"/>
              </a:rPr>
              <a:t> y </a:t>
            </a:r>
            <a:r>
              <a:rPr lang="en-US" sz="1000" kern="1200" dirty="0" err="1" smtClean="0">
                <a:solidFill>
                  <a:schemeClr val="tx1"/>
                </a:solidFill>
                <a:effectLst/>
                <a:latin typeface="Arial" panose="020B0604020202020204" pitchFamily="34" charset="0"/>
                <a:ea typeface="+mn-ea"/>
                <a:cs typeface="Arial" panose="020B0604020202020204" pitchFamily="34" charset="0"/>
              </a:rPr>
              <a:t>drws</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neu’r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ffôn</a:t>
            </a:r>
            <a:r>
              <a:rPr lang="en-US" sz="1000" kern="1200" dirty="0" smtClean="0">
                <a:solidFill>
                  <a:schemeClr val="tx1"/>
                </a:solidFill>
                <a:effectLst/>
                <a:latin typeface="Arial" panose="020B0604020202020204" pitchFamily="34" charset="0"/>
                <a:ea typeface="+mn-ea"/>
                <a:cs typeface="Arial" panose="020B0604020202020204" pitchFamily="34" charset="0"/>
              </a:rPr>
              <a:t>. Mae </a:t>
            </a:r>
            <a:r>
              <a:rPr lang="en-US" sz="1000" kern="1200" dirty="0" err="1" smtClean="0">
                <a:solidFill>
                  <a:schemeClr val="tx1"/>
                </a:solidFill>
                <a:effectLst/>
                <a:latin typeface="Arial" panose="020B0604020202020204" pitchFamily="34" charset="0"/>
                <a:ea typeface="+mn-ea"/>
                <a:cs typeface="Arial" panose="020B0604020202020204" pitchFamily="34" charset="0"/>
              </a:rPr>
              <a:t>ffonau</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heb</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gordyn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ddelfrydol</a:t>
            </a:r>
            <a:r>
              <a:rPr lang="en-US" sz="1000" kern="1200" dirty="0" smtClean="0">
                <a:solidFill>
                  <a:schemeClr val="tx1"/>
                </a:solidFill>
                <a:effectLst/>
                <a:latin typeface="Arial" panose="020B0604020202020204" pitchFamily="34" charset="0"/>
                <a:ea typeface="+mn-ea"/>
                <a:cs typeface="Arial" panose="020B0604020202020204" pitchFamily="34" charset="0"/>
              </a:rPr>
              <a:t> a </a:t>
            </a:r>
            <a:r>
              <a:rPr lang="en-US" sz="1000" kern="1200" dirty="0" err="1" smtClean="0">
                <a:solidFill>
                  <a:schemeClr val="tx1"/>
                </a:solidFill>
                <a:effectLst/>
                <a:latin typeface="Arial" panose="020B0604020202020204" pitchFamily="34" charset="0"/>
                <a:ea typeface="+mn-ea"/>
                <a:cs typeface="Arial" panose="020B0604020202020204" pitchFamily="34" charset="0"/>
              </a:rPr>
              <a:t>byddai</a:t>
            </a:r>
            <a:r>
              <a:rPr lang="en-US" sz="1000" kern="1200" dirty="0" smtClean="0">
                <a:solidFill>
                  <a:schemeClr val="tx1"/>
                </a:solidFill>
                <a:effectLst/>
                <a:latin typeface="Arial" panose="020B0604020202020204" pitchFamily="34" charset="0"/>
                <a:ea typeface="+mn-ea"/>
                <a:cs typeface="Arial" panose="020B0604020202020204" pitchFamily="34" charset="0"/>
              </a:rPr>
              <a:t> intercom </a:t>
            </a:r>
            <a:r>
              <a:rPr lang="en-US" sz="1000" kern="1200" dirty="0" err="1" smtClean="0">
                <a:solidFill>
                  <a:schemeClr val="tx1"/>
                </a:solidFill>
                <a:effectLst/>
                <a:latin typeface="Arial" panose="020B0604020202020204" pitchFamily="34" charset="0"/>
                <a:ea typeface="+mn-ea"/>
                <a:cs typeface="Arial" panose="020B0604020202020204" pitchFamily="34" charset="0"/>
              </a:rPr>
              <a:t>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caniatáu</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iddo</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wirio</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os</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oes</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angen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mynd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ateb</a:t>
            </a:r>
            <a:r>
              <a:rPr lang="en-US" sz="1000" kern="1200" dirty="0" smtClean="0">
                <a:solidFill>
                  <a:schemeClr val="tx1"/>
                </a:solidFill>
                <a:effectLst/>
                <a:latin typeface="Arial" panose="020B0604020202020204" pitchFamily="34" charset="0"/>
                <a:ea typeface="+mn-ea"/>
                <a:cs typeface="Arial" panose="020B0604020202020204" pitchFamily="34" charset="0"/>
              </a:rPr>
              <a:t> y </a:t>
            </a:r>
            <a:r>
              <a:rPr lang="en-US" sz="1000" kern="1200" dirty="0" err="1" smtClean="0">
                <a:solidFill>
                  <a:schemeClr val="tx1"/>
                </a:solidFill>
                <a:effectLst/>
                <a:latin typeface="Arial" panose="020B0604020202020204" pitchFamily="34" charset="0"/>
                <a:ea typeface="+mn-ea"/>
                <a:cs typeface="Arial" panose="020B0604020202020204" pitchFamily="34" charset="0"/>
              </a:rPr>
              <a:t>drws</a:t>
            </a:r>
            <a:r>
              <a:rPr lang="en-US" sz="1000" kern="1200" dirty="0" smtClean="0">
                <a:solidFill>
                  <a:schemeClr val="tx1"/>
                </a:solidFill>
                <a:effectLst/>
                <a:latin typeface="Arial" panose="020B0604020202020204" pitchFamily="34" charset="0"/>
                <a:ea typeface="+mn-ea"/>
                <a:cs typeface="Arial" panose="020B0604020202020204" pitchFamily="34" charset="0"/>
              </a:rPr>
              <a:t>.</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r>
              <a:rPr lang="en-US" sz="1000" kern="1200" dirty="0" smtClean="0">
                <a:solidFill>
                  <a:schemeClr val="tx1"/>
                </a:solidFill>
                <a:effectLst/>
                <a:latin typeface="Arial" panose="020B0604020202020204" pitchFamily="34" charset="0"/>
                <a:ea typeface="+mn-ea"/>
                <a:cs typeface="Arial" panose="020B0604020202020204" pitchFamily="34" charset="0"/>
              </a:rPr>
              <a:t>Mae </a:t>
            </a:r>
            <a:r>
              <a:rPr lang="en-US" sz="1000" kern="1200" dirty="0" err="1" smtClean="0">
                <a:solidFill>
                  <a:schemeClr val="tx1"/>
                </a:solidFill>
                <a:effectLst/>
                <a:latin typeface="Arial" panose="020B0604020202020204" pitchFamily="34" charset="0"/>
                <a:ea typeface="+mn-ea"/>
                <a:cs typeface="Arial" panose="020B0604020202020204" pitchFamily="34" charset="0"/>
              </a:rPr>
              <a:t>synhwyrydd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sy’n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nodi</a:t>
            </a:r>
            <a:r>
              <a:rPr lang="en-US" sz="1000" kern="1200" dirty="0" smtClean="0">
                <a:solidFill>
                  <a:schemeClr val="tx1"/>
                </a:solidFill>
                <a:effectLst/>
                <a:latin typeface="Arial" panose="020B0604020202020204" pitchFamily="34" charset="0"/>
                <a:ea typeface="+mn-ea"/>
                <a:cs typeface="Arial" panose="020B0604020202020204" pitchFamily="34" charset="0"/>
              </a:rPr>
              <a:t> pan </a:t>
            </a:r>
            <a:r>
              <a:rPr lang="en-US" sz="1000" kern="1200" dirty="0" err="1" smtClean="0">
                <a:solidFill>
                  <a:schemeClr val="tx1"/>
                </a:solidFill>
                <a:effectLst/>
                <a:latin typeface="Arial" panose="020B0604020202020204" pitchFamily="34" charset="0"/>
                <a:ea typeface="+mn-ea"/>
                <a:cs typeface="Arial" panose="020B0604020202020204" pitchFamily="34" charset="0"/>
              </a:rPr>
              <a:t>fydd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yn</a:t>
            </a:r>
            <a:r>
              <a:rPr lang="en-US" sz="1000" kern="1200" dirty="0" smtClean="0">
                <a:solidFill>
                  <a:schemeClr val="tx1"/>
                </a:solidFill>
                <a:effectLst/>
                <a:latin typeface="Arial" panose="020B0604020202020204" pitchFamily="34" charset="0"/>
                <a:ea typeface="+mn-ea"/>
                <a:cs typeface="Arial" panose="020B0604020202020204" pitchFamily="34" charset="0"/>
              </a:rPr>
              <a:t> y </a:t>
            </a:r>
            <a:r>
              <a:rPr lang="en-US" sz="1000" kern="1200" dirty="0" err="1" smtClean="0">
                <a:solidFill>
                  <a:schemeClr val="tx1"/>
                </a:solidFill>
                <a:effectLst/>
                <a:latin typeface="Arial" panose="020B0604020202020204" pitchFamily="34" charset="0"/>
                <a:ea typeface="+mn-ea"/>
                <a:cs typeface="Arial" panose="020B0604020202020204" pitchFamily="34" charset="0"/>
              </a:rPr>
              <a:t>gwely</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yn</a:t>
            </a:r>
            <a:r>
              <a:rPr lang="en-US" sz="1000" kern="1200" dirty="0" smtClean="0">
                <a:solidFill>
                  <a:schemeClr val="tx1"/>
                </a:solidFill>
                <a:effectLst/>
                <a:latin typeface="Arial" panose="020B0604020202020204" pitchFamily="34" charset="0"/>
                <a:ea typeface="+mn-ea"/>
                <a:cs typeface="Arial" panose="020B0604020202020204" pitchFamily="34" charset="0"/>
              </a:rPr>
              <a:t> well </a:t>
            </a:r>
            <a:r>
              <a:rPr lang="en-US" sz="1000" kern="1200" dirty="0" err="1" smtClean="0">
                <a:solidFill>
                  <a:schemeClr val="tx1"/>
                </a:solidFill>
                <a:effectLst/>
                <a:latin typeface="Arial" panose="020B0604020202020204" pitchFamily="34" charset="0"/>
                <a:ea typeface="+mn-ea"/>
                <a:cs typeface="Arial" panose="020B0604020202020204" pitchFamily="34" charset="0"/>
              </a:rPr>
              <a:t>na</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larwm</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gadwyn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gyfer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codi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ystod</a:t>
            </a:r>
            <a:r>
              <a:rPr lang="en-US" sz="1000" kern="1200" dirty="0" smtClean="0">
                <a:solidFill>
                  <a:schemeClr val="tx1"/>
                </a:solidFill>
                <a:effectLst/>
                <a:latin typeface="Arial" panose="020B0604020202020204" pitchFamily="34" charset="0"/>
                <a:ea typeface="+mn-ea"/>
                <a:cs typeface="Arial" panose="020B0604020202020204" pitchFamily="34" charset="0"/>
              </a:rPr>
              <a:t> y nos. </a:t>
            </a:r>
            <a:r>
              <a:rPr lang="en-US" sz="1000" kern="1200" dirty="0" err="1" smtClean="0">
                <a:solidFill>
                  <a:schemeClr val="tx1"/>
                </a:solidFill>
                <a:effectLst/>
                <a:latin typeface="Arial" panose="020B0604020202020204" pitchFamily="34" charset="0"/>
                <a:ea typeface="+mn-ea"/>
                <a:cs typeface="Arial" panose="020B0604020202020204" pitchFamily="34" charset="0"/>
              </a:rPr>
              <a:t>Mae’n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rhaid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i’r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synhwyrydd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fod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addas</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gyfer</a:t>
            </a:r>
            <a:r>
              <a:rPr lang="en-US" sz="1000" kern="1200" dirty="0" smtClean="0">
                <a:solidFill>
                  <a:schemeClr val="tx1"/>
                </a:solidFill>
                <a:effectLst/>
                <a:latin typeface="Arial" panose="020B0604020202020204" pitchFamily="34" charset="0"/>
                <a:ea typeface="+mn-ea"/>
                <a:cs typeface="Arial" panose="020B0604020202020204" pitchFamily="34" charset="0"/>
              </a:rPr>
              <a:t> y math o </a:t>
            </a:r>
            <a:r>
              <a:rPr lang="en-US" sz="1000" kern="1200" dirty="0" err="1" smtClean="0">
                <a:solidFill>
                  <a:schemeClr val="tx1"/>
                </a:solidFill>
                <a:effectLst/>
                <a:latin typeface="Arial" panose="020B0604020202020204" pitchFamily="34" charset="0"/>
                <a:ea typeface="+mn-ea"/>
                <a:cs typeface="Arial" panose="020B0604020202020204" pitchFamily="34" charset="0"/>
              </a:rPr>
              <a:t>wely</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neu</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unrhyw</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amharu</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byddai’r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unigolion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debygol</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o’i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wneud</a:t>
            </a:r>
            <a:r>
              <a:rPr lang="en-US" sz="1000" kern="1200" dirty="0" smtClean="0">
                <a:solidFill>
                  <a:schemeClr val="tx1"/>
                </a:solidFill>
                <a:effectLst/>
                <a:latin typeface="Arial" panose="020B0604020202020204" pitchFamily="34" charset="0"/>
                <a:ea typeface="+mn-ea"/>
                <a:cs typeface="Arial" panose="020B0604020202020204" pitchFamily="34" charset="0"/>
              </a:rPr>
              <a:t>.</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endParaRPr lang="en-GB" dirty="0" smtClean="0"/>
          </a:p>
        </p:txBody>
      </p:sp>
      <p:sp>
        <p:nvSpPr>
          <p:cNvPr id="4" name="Slide Number Placeholder 3"/>
          <p:cNvSpPr>
            <a:spLocks noGrp="1"/>
          </p:cNvSpPr>
          <p:nvPr>
            <p:ph type="sldNum" sz="quarter" idx="10"/>
          </p:nvPr>
        </p:nvSpPr>
        <p:spPr/>
        <p:txBody>
          <a:bodyPr/>
          <a:lstStyle/>
          <a:p>
            <a:fld id="{D4359DA3-160C-4AD7-97C9-36F81FBCC7FB}" type="slidenum">
              <a:rPr lang="en-GB" smtClean="0"/>
              <a:pPr/>
              <a:t>53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8127532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4850BFFB-953F-4021-90D1-C2BD514B9A3F}" type="slidenum">
              <a:rPr lang="en-GB" smtClean="0"/>
              <a:pPr/>
              <a:t>54</a:t>
            </a:fld>
            <a:endParaRPr lang="en-GB"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1016811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4359DA3-160C-4AD7-97C9-36F81FBCC7FB}" type="slidenum">
              <a:rPr lang="en-GB" smtClean="0"/>
              <a:pPr/>
              <a:t>55</a:t>
            </a:fld>
            <a:endParaRPr lang="en-GB"/>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GB"/>
          </a:p>
        </p:txBody>
      </p:sp>
    </p:spTree>
    <p:extLst>
      <p:ext uri="{BB962C8B-B14F-4D97-AF65-F5344CB8AC3E}">
        <p14:creationId xmlns:p14="http://schemas.microsoft.com/office/powerpoint/2010/main" val="25013040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4850BFFB-953F-4021-90D1-C2BD514B9A3F}" type="slidenum">
              <a:rPr lang="en-GB" smtClean="0"/>
              <a:pPr/>
              <a:t>56</a:t>
            </a:fld>
            <a:endParaRPr lang="en-GB"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GB"/>
          </a:p>
        </p:txBody>
      </p:sp>
    </p:spTree>
    <p:extLst>
      <p:ext uri="{BB962C8B-B14F-4D97-AF65-F5344CB8AC3E}">
        <p14:creationId xmlns:p14="http://schemas.microsoft.com/office/powerpoint/2010/main" val="39364900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eaLnBrk="1" hangingPunct="1">
              <a:spcBef>
                <a:spcPct val="0"/>
              </a:spcBef>
            </a:pPr>
            <a:r>
              <a:rPr lang="en-GB" dirty="0" smtClean="0"/>
              <a:t>Y </a:t>
            </a:r>
            <a:r>
              <a:rPr lang="en-GB" dirty="0" err="1" smtClean="0"/>
              <a:t>prif</a:t>
            </a:r>
            <a:r>
              <a:rPr lang="en-GB" dirty="0" smtClean="0"/>
              <a:t> </a:t>
            </a:r>
            <a:r>
              <a:rPr lang="en-GB" dirty="0" err="1" smtClean="0"/>
              <a:t>faterion</a:t>
            </a:r>
            <a:r>
              <a:rPr lang="en-GB" dirty="0" smtClean="0"/>
              <a:t> </a:t>
            </a:r>
            <a:r>
              <a:rPr lang="en-GB" dirty="0" err="1" smtClean="0"/>
              <a:t>i</a:t>
            </a:r>
            <a:r>
              <a:rPr lang="en-GB" baseline="0" dirty="0" smtClean="0"/>
              <a:t> </a:t>
            </a:r>
            <a:r>
              <a:rPr lang="en-GB" dirty="0" smtClean="0"/>
              <a:t>Joanna</a:t>
            </a:r>
            <a:r>
              <a:rPr lang="en-GB" baseline="0" dirty="0" smtClean="0"/>
              <a:t> </a:t>
            </a:r>
            <a:r>
              <a:rPr lang="en-GB" baseline="0" dirty="0" err="1" smtClean="0"/>
              <a:t>yw</a:t>
            </a:r>
            <a:r>
              <a:rPr lang="en-GB" baseline="0" dirty="0" smtClean="0"/>
              <a:t> </a:t>
            </a:r>
            <a:r>
              <a:rPr lang="en-GB" baseline="0" dirty="0" err="1" smtClean="0"/>
              <a:t>rheoli</a:t>
            </a:r>
            <a:r>
              <a:rPr lang="en-GB" baseline="0" dirty="0" smtClean="0"/>
              <a:t> </a:t>
            </a:r>
            <a:r>
              <a:rPr lang="en-GB" baseline="0" dirty="0" err="1" smtClean="0"/>
              <a:t>ei</a:t>
            </a:r>
            <a:r>
              <a:rPr lang="en-GB" baseline="0" dirty="0" smtClean="0"/>
              <a:t> </a:t>
            </a:r>
            <a:r>
              <a:rPr lang="en-GB" baseline="0" dirty="0" err="1" smtClean="0"/>
              <a:t>lefelau</a:t>
            </a:r>
            <a:r>
              <a:rPr lang="en-GB" baseline="0" dirty="0" smtClean="0"/>
              <a:t> </a:t>
            </a:r>
            <a:r>
              <a:rPr lang="en-GB" baseline="0" dirty="0" err="1" smtClean="0"/>
              <a:t>siwgwr</a:t>
            </a:r>
            <a:r>
              <a:rPr lang="en-GB" baseline="0" dirty="0" smtClean="0"/>
              <a:t> </a:t>
            </a:r>
            <a:r>
              <a:rPr lang="en-GB" baseline="0" dirty="0" err="1" smtClean="0"/>
              <a:t>gwaed</a:t>
            </a:r>
            <a:r>
              <a:rPr lang="en-GB" baseline="0" dirty="0" smtClean="0"/>
              <a:t> </a:t>
            </a:r>
            <a:r>
              <a:rPr lang="en-GB" baseline="0" dirty="0" err="1" smtClean="0"/>
              <a:t>trwy</a:t>
            </a:r>
            <a:r>
              <a:rPr lang="en-GB" baseline="0" dirty="0" smtClean="0"/>
              <a:t> </a:t>
            </a:r>
            <a:r>
              <a:rPr lang="en-GB" baseline="0" dirty="0" err="1" smtClean="0"/>
              <a:t>inswlin</a:t>
            </a:r>
            <a:r>
              <a:rPr lang="en-GB" baseline="0" dirty="0" smtClean="0"/>
              <a:t> a </a:t>
            </a:r>
            <a:r>
              <a:rPr lang="en-GB" baseline="0" dirty="0" err="1" smtClean="0"/>
              <a:t>deiet</a:t>
            </a:r>
            <a:r>
              <a:rPr lang="en-GB" baseline="0" dirty="0" smtClean="0"/>
              <a:t>, a </a:t>
            </a:r>
            <a:r>
              <a:rPr lang="en-GB" baseline="0" dirty="0" err="1" smtClean="0"/>
              <a:t>chanfod</a:t>
            </a:r>
            <a:r>
              <a:rPr lang="en-GB" baseline="0" dirty="0" smtClean="0"/>
              <a:t> pan </a:t>
            </a:r>
            <a:r>
              <a:rPr lang="en-GB" baseline="0" dirty="0" err="1" smtClean="0"/>
              <a:t>fod</a:t>
            </a:r>
            <a:r>
              <a:rPr lang="en-GB" baseline="0" dirty="0" smtClean="0"/>
              <a:t> hypo </a:t>
            </a:r>
            <a:r>
              <a:rPr lang="en-GB" baseline="0" dirty="0" err="1" smtClean="0"/>
              <a:t>ar</a:t>
            </a:r>
            <a:r>
              <a:rPr lang="en-GB" baseline="0" dirty="0" smtClean="0"/>
              <a:t> fin </a:t>
            </a:r>
            <a:r>
              <a:rPr lang="en-GB" baseline="0" dirty="0" err="1" smtClean="0"/>
              <a:t>digwydd</a:t>
            </a:r>
            <a:r>
              <a:rPr lang="en-GB" baseline="0" dirty="0" smtClean="0"/>
              <a:t> </a:t>
            </a:r>
            <a:r>
              <a:rPr lang="en-GB" baseline="0" dirty="0" err="1" smtClean="0"/>
              <a:t>cyn</a:t>
            </a:r>
            <a:r>
              <a:rPr lang="en-GB" baseline="0" dirty="0" smtClean="0"/>
              <a:t> </a:t>
            </a:r>
            <a:r>
              <a:rPr lang="en-GB" baseline="0" dirty="0" err="1" smtClean="0"/>
              <a:t>iddi</a:t>
            </a:r>
            <a:r>
              <a:rPr lang="en-GB" baseline="0" dirty="0" smtClean="0"/>
              <a:t> </a:t>
            </a:r>
            <a:r>
              <a:rPr lang="en-GB" baseline="0" dirty="0" err="1" smtClean="0"/>
              <a:t>fynd</a:t>
            </a:r>
            <a:r>
              <a:rPr lang="en-GB" baseline="0" dirty="0" smtClean="0"/>
              <a:t> </a:t>
            </a:r>
            <a:r>
              <a:rPr lang="en-GB" baseline="0" dirty="0" err="1" smtClean="0"/>
              <a:t>yn</a:t>
            </a:r>
            <a:r>
              <a:rPr lang="en-GB" baseline="0" dirty="0" smtClean="0"/>
              <a:t> </a:t>
            </a:r>
            <a:r>
              <a:rPr lang="en-GB" baseline="0" dirty="0" err="1" smtClean="0"/>
              <a:t>anymwybodol</a:t>
            </a:r>
            <a:r>
              <a:rPr lang="en-GB" baseline="0" dirty="0" smtClean="0"/>
              <a:t>.</a:t>
            </a:r>
            <a:endParaRPr lang="en-GB" dirty="0" smtClean="0"/>
          </a:p>
          <a:p>
            <a:pPr eaLnBrk="1" hangingPunct="1">
              <a:spcBef>
                <a:spcPct val="0"/>
              </a:spcBef>
            </a:pPr>
            <a:r>
              <a:rPr lang="en-GB" dirty="0" err="1" smtClean="0"/>
              <a:t>Mae’r</a:t>
            </a:r>
            <a:r>
              <a:rPr lang="en-GB" dirty="0" smtClean="0"/>
              <a:t> </a:t>
            </a:r>
            <a:r>
              <a:rPr lang="en-GB" dirty="0" err="1" smtClean="0"/>
              <a:t>dechnoleg</a:t>
            </a:r>
            <a:r>
              <a:rPr lang="en-GB" dirty="0" smtClean="0"/>
              <a:t> </a:t>
            </a:r>
            <a:r>
              <a:rPr lang="en-GB" dirty="0" err="1" smtClean="0"/>
              <a:t>wnaiff</a:t>
            </a:r>
            <a:r>
              <a:rPr lang="en-GB" baseline="0" dirty="0" smtClean="0"/>
              <a:t> </a:t>
            </a:r>
            <a:r>
              <a:rPr lang="en-GB" baseline="0" dirty="0" err="1" smtClean="0"/>
              <a:t>ddangos</a:t>
            </a:r>
            <a:r>
              <a:rPr lang="en-GB" baseline="0" dirty="0" smtClean="0"/>
              <a:t> </a:t>
            </a:r>
            <a:r>
              <a:rPr lang="en-GB" baseline="0" dirty="0" err="1" smtClean="0"/>
              <a:t>lefel</a:t>
            </a:r>
            <a:r>
              <a:rPr lang="en-GB" baseline="0" dirty="0" smtClean="0"/>
              <a:t> </a:t>
            </a:r>
            <a:r>
              <a:rPr lang="en-GB" baseline="0" dirty="0" err="1" smtClean="0"/>
              <a:t>glwcos</a:t>
            </a:r>
            <a:r>
              <a:rPr lang="en-GB" baseline="0" dirty="0" smtClean="0"/>
              <a:t> </a:t>
            </a:r>
            <a:r>
              <a:rPr lang="en-GB" baseline="0" dirty="0" err="1" smtClean="0"/>
              <a:t>isel</a:t>
            </a:r>
            <a:r>
              <a:rPr lang="en-GB" baseline="0" dirty="0" smtClean="0"/>
              <a:t> </a:t>
            </a:r>
            <a:r>
              <a:rPr lang="en-GB" baseline="0" dirty="0" err="1" smtClean="0"/>
              <a:t>yn</a:t>
            </a:r>
            <a:r>
              <a:rPr lang="en-GB" baseline="0" dirty="0" smtClean="0"/>
              <a:t> y </a:t>
            </a:r>
            <a:r>
              <a:rPr lang="en-GB" baseline="0" dirty="0" err="1" smtClean="0"/>
              <a:t>gwaed</a:t>
            </a:r>
            <a:r>
              <a:rPr lang="en-GB" baseline="0" dirty="0" smtClean="0"/>
              <a:t> </a:t>
            </a:r>
            <a:r>
              <a:rPr lang="en-GB" baseline="0" dirty="0" err="1" smtClean="0"/>
              <a:t>yn</a:t>
            </a:r>
            <a:r>
              <a:rPr lang="en-GB" baseline="0" dirty="0" smtClean="0"/>
              <a:t> </a:t>
            </a:r>
            <a:r>
              <a:rPr lang="en-GB" baseline="0" dirty="0" err="1" smtClean="0"/>
              <a:t>synhwyro</a:t>
            </a:r>
            <a:r>
              <a:rPr lang="en-GB" baseline="0" dirty="0" smtClean="0"/>
              <a:t> </a:t>
            </a:r>
            <a:r>
              <a:rPr lang="en-GB" baseline="0" dirty="0" err="1" smtClean="0"/>
              <a:t>curaid</a:t>
            </a:r>
            <a:r>
              <a:rPr lang="en-GB" baseline="0" dirty="0" smtClean="0"/>
              <a:t> </a:t>
            </a:r>
            <a:r>
              <a:rPr lang="en-GB" baseline="0" dirty="0" err="1" smtClean="0"/>
              <a:t>calon</a:t>
            </a:r>
            <a:r>
              <a:rPr lang="en-GB" baseline="0" dirty="0" smtClean="0"/>
              <a:t> </a:t>
            </a:r>
            <a:r>
              <a:rPr lang="en-GB" baseline="0" dirty="0" err="1" smtClean="0"/>
              <a:t>gyflym</a:t>
            </a:r>
            <a:r>
              <a:rPr lang="en-GB" baseline="0" dirty="0" smtClean="0"/>
              <a:t> a </a:t>
            </a:r>
            <a:r>
              <a:rPr lang="en-GB" baseline="0" dirty="0" err="1" smtClean="0"/>
              <a:t>lefelau</a:t>
            </a:r>
            <a:r>
              <a:rPr lang="en-GB" baseline="0" dirty="0" smtClean="0"/>
              <a:t> </a:t>
            </a:r>
            <a:r>
              <a:rPr lang="en-GB" baseline="0" dirty="0" err="1" smtClean="0"/>
              <a:t>chwys</a:t>
            </a:r>
            <a:r>
              <a:rPr lang="en-GB" baseline="0" dirty="0" smtClean="0"/>
              <a:t> </a:t>
            </a:r>
            <a:r>
              <a:rPr lang="en-GB" baseline="0" dirty="0" err="1" smtClean="0"/>
              <a:t>uchel</a:t>
            </a:r>
            <a:r>
              <a:rPr lang="en-GB" baseline="0" dirty="0" smtClean="0"/>
              <a:t>. </a:t>
            </a:r>
            <a:r>
              <a:rPr lang="en-GB" baseline="0" dirty="0" err="1" smtClean="0"/>
              <a:t>Er</a:t>
            </a:r>
            <a:r>
              <a:rPr lang="en-GB" baseline="0" dirty="0" smtClean="0"/>
              <a:t> bod </a:t>
            </a:r>
            <a:r>
              <a:rPr lang="en-GB" baseline="0" dirty="0" err="1" smtClean="0"/>
              <a:t>oriawr</a:t>
            </a:r>
            <a:r>
              <a:rPr lang="en-GB" baseline="0" dirty="0" smtClean="0"/>
              <a:t> </a:t>
            </a:r>
            <a:r>
              <a:rPr lang="en-GB" baseline="0" dirty="0" err="1" smtClean="0"/>
              <a:t>atgoffa</a:t>
            </a:r>
            <a:r>
              <a:rPr lang="en-GB" baseline="0" dirty="0" smtClean="0"/>
              <a:t> </a:t>
            </a:r>
            <a:r>
              <a:rPr lang="en-GB" baseline="0" dirty="0" err="1" smtClean="0"/>
              <a:t>ar</a:t>
            </a:r>
            <a:r>
              <a:rPr lang="en-GB" baseline="0" dirty="0" smtClean="0"/>
              <a:t> </a:t>
            </a:r>
            <a:r>
              <a:rPr lang="en-GB" baseline="0" dirty="0" err="1" smtClean="0"/>
              <a:t>gyfer</a:t>
            </a:r>
            <a:r>
              <a:rPr lang="en-GB" baseline="0" dirty="0" smtClean="0"/>
              <a:t> </a:t>
            </a:r>
            <a:r>
              <a:rPr lang="en-GB" baseline="0" dirty="0" err="1" smtClean="0"/>
              <a:t>pobl</a:t>
            </a:r>
            <a:r>
              <a:rPr lang="en-GB" baseline="0" dirty="0" smtClean="0"/>
              <a:t> </a:t>
            </a:r>
            <a:r>
              <a:rPr lang="en-GB" baseline="0" dirty="0" err="1" smtClean="0"/>
              <a:t>sy’n</a:t>
            </a:r>
            <a:r>
              <a:rPr lang="en-GB" baseline="0" dirty="0" smtClean="0"/>
              <a:t> </a:t>
            </a:r>
            <a:r>
              <a:rPr lang="en-GB" baseline="0" dirty="0" err="1" smtClean="0"/>
              <a:t>ddiabetic</a:t>
            </a:r>
            <a:r>
              <a:rPr lang="en-GB" baseline="0" dirty="0" smtClean="0"/>
              <a:t> </a:t>
            </a:r>
            <a:r>
              <a:rPr lang="en-GB" baseline="0" dirty="0" err="1" smtClean="0"/>
              <a:t>ar</a:t>
            </a:r>
            <a:r>
              <a:rPr lang="en-GB" baseline="0" dirty="0" smtClean="0"/>
              <a:t> y </a:t>
            </a:r>
            <a:r>
              <a:rPr lang="en-GB" baseline="0" dirty="0" err="1" smtClean="0"/>
              <a:t>farchnad</a:t>
            </a:r>
            <a:r>
              <a:rPr lang="en-GB" baseline="0" dirty="0" smtClean="0"/>
              <a:t>, gall </a:t>
            </a:r>
            <a:r>
              <a:rPr lang="en-GB" baseline="0" dirty="0" err="1" smtClean="0"/>
              <a:t>fod</a:t>
            </a:r>
            <a:r>
              <a:rPr lang="en-GB" baseline="0" dirty="0" smtClean="0"/>
              <a:t> </a:t>
            </a:r>
            <a:r>
              <a:rPr lang="en-GB" baseline="0" dirty="0" err="1" smtClean="0"/>
              <a:t>yn</a:t>
            </a:r>
            <a:r>
              <a:rPr lang="en-GB" baseline="0" dirty="0" smtClean="0"/>
              <a:t> </a:t>
            </a:r>
            <a:r>
              <a:rPr lang="en-GB" baseline="0" dirty="0" err="1" smtClean="0"/>
              <a:t>bosibl</a:t>
            </a:r>
            <a:r>
              <a:rPr lang="en-GB" baseline="0" dirty="0" smtClean="0"/>
              <a:t> </a:t>
            </a:r>
            <a:r>
              <a:rPr lang="en-GB" baseline="0" dirty="0" err="1" smtClean="0"/>
              <a:t>darparu’oll</a:t>
            </a:r>
            <a:r>
              <a:rPr lang="en-GB" baseline="0" dirty="0" smtClean="0"/>
              <a:t> </a:t>
            </a:r>
            <a:r>
              <a:rPr lang="en-GB" baseline="0" dirty="0" err="1" smtClean="0"/>
              <a:t>sy’n</a:t>
            </a:r>
            <a:r>
              <a:rPr lang="en-GB" baseline="0" dirty="0" smtClean="0"/>
              <a:t> </a:t>
            </a:r>
            <a:r>
              <a:rPr lang="en-GB" baseline="0" dirty="0" err="1" smtClean="0"/>
              <a:t>angenrheidiol</a:t>
            </a:r>
            <a:r>
              <a:rPr lang="en-GB" baseline="0" dirty="0" smtClean="0"/>
              <a:t> </a:t>
            </a:r>
            <a:r>
              <a:rPr lang="en-GB" baseline="0" dirty="0" err="1" smtClean="0"/>
              <a:t>trwy</a:t>
            </a:r>
            <a:r>
              <a:rPr lang="en-GB" baseline="0" dirty="0" smtClean="0"/>
              <a:t> </a:t>
            </a:r>
            <a:r>
              <a:rPr lang="en-GB" baseline="0" dirty="0" err="1" smtClean="0"/>
              <a:t>ffôn</a:t>
            </a:r>
            <a:r>
              <a:rPr lang="en-GB" baseline="0" dirty="0" smtClean="0"/>
              <a:t> </a:t>
            </a:r>
            <a:r>
              <a:rPr lang="en-GB" baseline="0" dirty="0" err="1" smtClean="0"/>
              <a:t>clyfar</a:t>
            </a:r>
            <a:r>
              <a:rPr lang="en-GB" baseline="0" dirty="0" smtClean="0"/>
              <a:t> ac </a:t>
            </a:r>
            <a:r>
              <a:rPr lang="en-GB" baseline="0" dirty="0" err="1" smtClean="0"/>
              <a:t>apiau</a:t>
            </a:r>
            <a:r>
              <a:rPr lang="en-GB" baseline="0" dirty="0" smtClean="0"/>
              <a:t>. Gall </a:t>
            </a:r>
            <a:r>
              <a:rPr lang="en-GB" baseline="0" dirty="0" err="1" smtClean="0"/>
              <a:t>ap</a:t>
            </a:r>
            <a:r>
              <a:rPr lang="en-GB" baseline="0" dirty="0" smtClean="0"/>
              <a:t> </a:t>
            </a:r>
            <a:r>
              <a:rPr lang="en-GB" baseline="0" dirty="0" err="1" smtClean="0"/>
              <a:t>Mysugr</a:t>
            </a:r>
            <a:r>
              <a:rPr lang="en-GB" baseline="0" dirty="0" smtClean="0"/>
              <a:t> Diabetes Logbook </a:t>
            </a:r>
            <a:r>
              <a:rPr lang="en-GB" baseline="0" dirty="0" err="1" smtClean="0"/>
              <a:t>ddarparu</a:t>
            </a:r>
            <a:r>
              <a:rPr lang="en-GB" baseline="0" dirty="0" smtClean="0"/>
              <a:t> </a:t>
            </a:r>
            <a:r>
              <a:rPr lang="en-GB" baseline="0" dirty="0" err="1" smtClean="0"/>
              <a:t>ffordd</a:t>
            </a:r>
            <a:r>
              <a:rPr lang="en-GB" baseline="0" dirty="0" smtClean="0"/>
              <a:t> o </a:t>
            </a:r>
            <a:r>
              <a:rPr lang="en-GB" baseline="0" dirty="0" err="1" smtClean="0"/>
              <a:t>atgoffa</a:t>
            </a:r>
            <a:r>
              <a:rPr lang="en-GB" baseline="0" dirty="0" smtClean="0"/>
              <a:t> a </a:t>
            </a:r>
            <a:r>
              <a:rPr lang="en-GB" baseline="0" dirty="0" err="1" smtClean="0"/>
              <a:t>chadw</a:t>
            </a:r>
            <a:r>
              <a:rPr lang="en-GB" baseline="0" dirty="0" smtClean="0"/>
              <a:t> </a:t>
            </a:r>
            <a:r>
              <a:rPr lang="en-GB" baseline="0" dirty="0" err="1" smtClean="0"/>
              <a:t>cofnod</a:t>
            </a:r>
            <a:r>
              <a:rPr lang="en-GB" baseline="0" dirty="0" smtClean="0"/>
              <a:t> o </a:t>
            </a:r>
            <a:r>
              <a:rPr lang="en-GB" baseline="0" dirty="0" err="1" smtClean="0"/>
              <a:t>galorioau</a:t>
            </a:r>
            <a:r>
              <a:rPr lang="en-GB" baseline="0" dirty="0" smtClean="0"/>
              <a:t> a </a:t>
            </a:r>
            <a:r>
              <a:rPr lang="en-GB" baseline="0" dirty="0" err="1" smtClean="0"/>
              <a:t>lefel</a:t>
            </a:r>
            <a:r>
              <a:rPr lang="en-GB" baseline="0" dirty="0" smtClean="0"/>
              <a:t> </a:t>
            </a:r>
            <a:r>
              <a:rPr lang="en-GB" baseline="0" dirty="0" err="1" smtClean="0"/>
              <a:t>glwcos</a:t>
            </a:r>
            <a:r>
              <a:rPr lang="en-GB" baseline="0" dirty="0" smtClean="0"/>
              <a:t> </a:t>
            </a:r>
            <a:r>
              <a:rPr lang="en-GB" baseline="0" dirty="0" err="1" smtClean="0"/>
              <a:t>gwaed</a:t>
            </a:r>
            <a:r>
              <a:rPr lang="en-GB" baseline="0" dirty="0" smtClean="0"/>
              <a:t>.</a:t>
            </a:r>
            <a:endParaRPr lang="en-GB" dirty="0" smtClean="0"/>
          </a:p>
          <a:p>
            <a:pPr eaLnBrk="1" hangingPunct="1">
              <a:spcBef>
                <a:spcPct val="0"/>
              </a:spcBef>
            </a:pPr>
            <a:endParaRPr lang="en-GB" dirty="0" smtClean="0"/>
          </a:p>
          <a:p>
            <a:r>
              <a:rPr lang="en-GB" dirty="0" smtClean="0">
                <a:hlinkClick r:id="rId3"/>
              </a:rPr>
              <a:t>https</a:t>
            </a:r>
            <a:r>
              <a:rPr lang="en-GB" dirty="0">
                <a:hlinkClick r:id="rId3"/>
              </a:rPr>
              <a:t>://mysugr.com/logbook</a:t>
            </a:r>
            <a:r>
              <a:rPr lang="en-GB" dirty="0" smtClean="0">
                <a:hlinkClick r:id="rId3"/>
              </a:rPr>
              <a:t>/</a:t>
            </a:r>
            <a:endParaRPr lang="en-GB" dirty="0" smtClean="0"/>
          </a:p>
          <a:p>
            <a:endParaRPr lang="en-GB" dirty="0"/>
          </a:p>
        </p:txBody>
      </p:sp>
      <p:sp>
        <p:nvSpPr>
          <p:cNvPr id="4" name="Slide Number Placeholder 3"/>
          <p:cNvSpPr>
            <a:spLocks noGrp="1"/>
          </p:cNvSpPr>
          <p:nvPr>
            <p:ph type="sldNum" sz="quarter" idx="10"/>
          </p:nvPr>
        </p:nvSpPr>
        <p:spPr/>
        <p:txBody>
          <a:bodyPr/>
          <a:lstStyle/>
          <a:p>
            <a:fld id="{D4359DA3-160C-4AD7-97C9-36F81FBCC7FB}" type="slidenum">
              <a:rPr lang="en-GB" smtClean="0"/>
              <a:pPr/>
              <a:t>57</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8110517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eaLnBrk="1" hangingPunct="1">
              <a:spcBef>
                <a:spcPct val="0"/>
              </a:spcBef>
            </a:pPr>
            <a:r>
              <a:rPr lang="en-GB" dirty="0" err="1" smtClean="0"/>
              <a:t>Os</a:t>
            </a:r>
            <a:r>
              <a:rPr lang="en-GB" baseline="0" dirty="0" smtClean="0"/>
              <a:t> </a:t>
            </a:r>
            <a:r>
              <a:rPr lang="en-GB" baseline="0" dirty="0" err="1" smtClean="0"/>
              <a:t>nad</a:t>
            </a:r>
            <a:r>
              <a:rPr lang="en-GB" baseline="0" dirty="0" smtClean="0"/>
              <a:t> </a:t>
            </a:r>
            <a:r>
              <a:rPr lang="en-GB" baseline="0" dirty="0" err="1" smtClean="0"/>
              <a:t>oes</a:t>
            </a:r>
            <a:r>
              <a:rPr lang="en-GB" baseline="0" dirty="0" smtClean="0"/>
              <a:t> </a:t>
            </a:r>
            <a:r>
              <a:rPr lang="en-GB" baseline="0" dirty="0" err="1" smtClean="0"/>
              <a:t>manylion</a:t>
            </a:r>
            <a:r>
              <a:rPr lang="en-GB" baseline="0" dirty="0" smtClean="0"/>
              <a:t> </a:t>
            </a:r>
            <a:r>
              <a:rPr lang="en-GB" baseline="0" dirty="0" err="1" smtClean="0"/>
              <a:t>i’w</a:t>
            </a:r>
            <a:r>
              <a:rPr lang="en-GB" baseline="0" dirty="0" smtClean="0"/>
              <a:t> </a:t>
            </a:r>
            <a:r>
              <a:rPr lang="en-GB" baseline="0" dirty="0" err="1" smtClean="0"/>
              <a:t>rhannu</a:t>
            </a:r>
            <a:r>
              <a:rPr lang="en-GB" baseline="0" dirty="0" smtClean="0"/>
              <a:t> </a:t>
            </a:r>
            <a:r>
              <a:rPr lang="en-GB" baseline="0" dirty="0" err="1" smtClean="0"/>
              <a:t>gellir</a:t>
            </a:r>
            <a:r>
              <a:rPr lang="en-GB" baseline="0" dirty="0" smtClean="0"/>
              <a:t> </a:t>
            </a:r>
            <a:r>
              <a:rPr lang="en-GB" baseline="0" dirty="0" err="1" smtClean="0"/>
              <a:t>hepgor</a:t>
            </a:r>
            <a:r>
              <a:rPr lang="en-GB" baseline="0" dirty="0" smtClean="0"/>
              <a:t> y </a:t>
            </a:r>
            <a:r>
              <a:rPr lang="en-GB" baseline="0" dirty="0" err="1" smtClean="0"/>
              <a:t>sleid</a:t>
            </a:r>
            <a:r>
              <a:rPr lang="en-GB" baseline="0" dirty="0" smtClean="0"/>
              <a:t> </a:t>
            </a:r>
            <a:r>
              <a:rPr lang="en-GB" baseline="0" dirty="0" err="1" smtClean="0"/>
              <a:t>yma</a:t>
            </a:r>
            <a:r>
              <a:rPr lang="en-GB" baseline="0" dirty="0" smtClean="0"/>
              <a:t>.</a:t>
            </a:r>
            <a:endParaRPr lang="en-GB" dirty="0" smtClean="0"/>
          </a:p>
        </p:txBody>
      </p:sp>
      <p:sp>
        <p:nvSpPr>
          <p:cNvPr id="4" name="Slide Number Placeholder 3"/>
          <p:cNvSpPr>
            <a:spLocks noGrp="1"/>
          </p:cNvSpPr>
          <p:nvPr>
            <p:ph type="sldNum" sz="quarter" idx="10"/>
          </p:nvPr>
        </p:nvSpPr>
        <p:spPr/>
        <p:txBody>
          <a:bodyPr/>
          <a:lstStyle/>
          <a:p>
            <a:fld id="{D4359DA3-160C-4AD7-97C9-36F81FBCC7FB}" type="slidenum">
              <a:rPr lang="en-GB" smtClean="0"/>
              <a:pPr/>
              <a:t>58</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020584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000" kern="1200" dirty="0" err="1" smtClean="0">
                <a:solidFill>
                  <a:schemeClr val="tx1"/>
                </a:solidFill>
                <a:effectLst/>
                <a:latin typeface="Arial" panose="020B0604020202020204" pitchFamily="34" charset="0"/>
                <a:ea typeface="+mn-ea"/>
                <a:cs typeface="Arial" panose="020B0604020202020204" pitchFamily="34" charset="0"/>
              </a:rPr>
              <a:t>Cyn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dechrau’r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sesiwn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olaf</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byddai’n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fuddiol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atgoffa’r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grŵp</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eich</a:t>
            </a:r>
            <a:r>
              <a:rPr lang="en-GB" sz="1000" kern="1200" dirty="0" smtClean="0">
                <a:solidFill>
                  <a:schemeClr val="tx1"/>
                </a:solidFill>
                <a:effectLst/>
                <a:latin typeface="Arial" panose="020B0604020202020204" pitchFamily="34" charset="0"/>
                <a:ea typeface="+mn-ea"/>
                <a:cs typeface="Arial" panose="020B0604020202020204" pitchFamily="34" charset="0"/>
              </a:rPr>
              <a:t> bod </a:t>
            </a:r>
            <a:r>
              <a:rPr lang="en-GB" sz="1000" kern="1200" dirty="0" err="1" smtClean="0">
                <a:solidFill>
                  <a:schemeClr val="tx1"/>
                </a:solidFill>
                <a:effectLst/>
                <a:latin typeface="Arial" panose="020B0604020202020204" pitchFamily="34" charset="0"/>
                <a:ea typeface="+mn-ea"/>
                <a:cs typeface="Arial" panose="020B0604020202020204" pitchFamily="34" charset="0"/>
              </a:rPr>
              <a:t>wedi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dangos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nifer</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enghreifftiau</a:t>
            </a:r>
            <a:r>
              <a:rPr lang="en-GB" sz="1000" kern="1200" dirty="0" smtClean="0">
                <a:solidFill>
                  <a:schemeClr val="tx1"/>
                </a:solidFill>
                <a:effectLst/>
                <a:latin typeface="Arial" panose="020B0604020202020204" pitchFamily="34" charset="0"/>
                <a:ea typeface="+mn-ea"/>
                <a:cs typeface="Arial" panose="020B0604020202020204" pitchFamily="34" charset="0"/>
              </a:rPr>
              <a:t> of o </a:t>
            </a:r>
            <a:r>
              <a:rPr lang="en-GB" sz="1000" kern="1200" dirty="0" err="1" smtClean="0">
                <a:solidFill>
                  <a:schemeClr val="tx1"/>
                </a:solidFill>
                <a:effectLst/>
                <a:latin typeface="Arial" panose="020B0604020202020204" pitchFamily="34" charset="0"/>
                <a:ea typeface="+mn-ea"/>
                <a:cs typeface="Arial" panose="020B0604020202020204" pitchFamily="34" charset="0"/>
              </a:rPr>
              <a:t>sut</a:t>
            </a:r>
            <a:r>
              <a:rPr lang="en-GB" sz="1000" kern="1200" dirty="0" smtClean="0">
                <a:solidFill>
                  <a:schemeClr val="tx1"/>
                </a:solidFill>
                <a:effectLst/>
                <a:latin typeface="Arial" panose="020B0604020202020204" pitchFamily="34" charset="0"/>
                <a:ea typeface="+mn-ea"/>
                <a:cs typeface="Arial" panose="020B0604020202020204" pitchFamily="34" charset="0"/>
              </a:rPr>
              <a:t> gall </a:t>
            </a:r>
            <a:r>
              <a:rPr lang="en-GB" sz="1000" kern="1200" dirty="0" err="1" smtClean="0">
                <a:solidFill>
                  <a:schemeClr val="tx1"/>
                </a:solidFill>
                <a:effectLst/>
                <a:latin typeface="Arial" panose="020B0604020202020204" pitchFamily="34" charset="0"/>
                <a:ea typeface="+mn-ea"/>
                <a:cs typeface="Arial" panose="020B0604020202020204" pitchFamily="34" charset="0"/>
              </a:rPr>
              <a:t>technoleg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gefnogi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annibyniaeth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gwahanol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bobl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mewn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amrywiol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sefyllfaoedd</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r>
              <a:rPr lang="en-GB" sz="1000" kern="1200" dirty="0" err="1" smtClean="0">
                <a:solidFill>
                  <a:schemeClr val="tx1"/>
                </a:solidFill>
                <a:effectLst/>
                <a:latin typeface="Arial" panose="020B0604020202020204" pitchFamily="34" charset="0"/>
                <a:ea typeface="+mn-ea"/>
                <a:cs typeface="Arial" panose="020B0604020202020204" pitchFamily="34" charset="0"/>
              </a:rPr>
              <a:t>Nid</a:t>
            </a:r>
            <a:r>
              <a:rPr lang="en-GB" sz="1000" kern="1200" dirty="0" smtClean="0">
                <a:solidFill>
                  <a:schemeClr val="tx1"/>
                </a:solidFill>
                <a:effectLst/>
                <a:latin typeface="Arial" panose="020B0604020202020204" pitchFamily="34" charset="0"/>
                <a:ea typeface="+mn-ea"/>
                <a:cs typeface="Arial" panose="020B0604020202020204" pitchFamily="34" charset="0"/>
              </a:rPr>
              <a:t> un </a:t>
            </a:r>
            <a:r>
              <a:rPr lang="en-GB" sz="1000" kern="1200" dirty="0" err="1" smtClean="0">
                <a:solidFill>
                  <a:schemeClr val="tx1"/>
                </a:solidFill>
                <a:effectLst/>
                <a:latin typeface="Arial" panose="020B0604020202020204" pitchFamily="34" charset="0"/>
                <a:ea typeface="+mn-ea"/>
                <a:cs typeface="Arial" panose="020B0604020202020204" pitchFamily="34" charset="0"/>
              </a:rPr>
              <a:t>ddyfais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yw’r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ateb</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arfer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ond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grŵp</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wahanol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gynhyrchion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cydweithio</a:t>
            </a:r>
            <a:r>
              <a:rPr lang="en-GB" sz="1000" kern="1200" dirty="0" smtClean="0">
                <a:solidFill>
                  <a:schemeClr val="tx1"/>
                </a:solidFill>
                <a:effectLst/>
                <a:latin typeface="Arial" panose="020B0604020202020204" pitchFamily="34" charset="0"/>
                <a:ea typeface="+mn-ea"/>
                <a:cs typeface="Arial" panose="020B0604020202020204" pitchFamily="34" charset="0"/>
              </a:rPr>
              <a:t>. Ni does </a:t>
            </a:r>
            <a:r>
              <a:rPr lang="en-GB" sz="1000" kern="1200" dirty="0" err="1" smtClean="0">
                <a:solidFill>
                  <a:schemeClr val="tx1"/>
                </a:solidFill>
                <a:effectLst/>
                <a:latin typeface="Arial" panose="020B0604020202020204" pitchFamily="34" charset="0"/>
                <a:ea typeface="+mn-ea"/>
                <a:cs typeface="Arial" panose="020B0604020202020204" pitchFamily="34" charset="0"/>
              </a:rPr>
              <a:t>ateb</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cywir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gyfer</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portreadau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byr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yma</a:t>
            </a:r>
            <a:r>
              <a:rPr lang="en-GB" sz="1000" kern="1200" dirty="0" smtClean="0">
                <a:solidFill>
                  <a:schemeClr val="tx1"/>
                </a:solidFill>
                <a:effectLst/>
                <a:latin typeface="Arial" panose="020B0604020202020204" pitchFamily="34" charset="0"/>
                <a:ea typeface="+mn-ea"/>
                <a:cs typeface="Arial" panose="020B0604020202020204" pitchFamily="34" charset="0"/>
              </a:rPr>
              <a:t> - </a:t>
            </a:r>
            <a:r>
              <a:rPr lang="en-GB" sz="1000" kern="1200" dirty="0" err="1" smtClean="0">
                <a:solidFill>
                  <a:schemeClr val="tx1"/>
                </a:solidFill>
                <a:effectLst/>
                <a:latin typeface="Arial" panose="020B0604020202020204" pitchFamily="34" charset="0"/>
                <a:ea typeface="+mn-ea"/>
                <a:cs typeface="Arial" panose="020B0604020202020204" pitchFamily="34" charset="0"/>
              </a:rPr>
              <a:t>ond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rhai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atebion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llai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costus</a:t>
            </a:r>
            <a:r>
              <a:rPr lang="en-GB" sz="1000" kern="1200" dirty="0" smtClean="0">
                <a:solidFill>
                  <a:schemeClr val="tx1"/>
                </a:solidFill>
                <a:effectLst/>
                <a:latin typeface="Arial" panose="020B0604020202020204" pitchFamily="34" charset="0"/>
                <a:ea typeface="+mn-ea"/>
                <a:cs typeface="Arial" panose="020B0604020202020204" pitchFamily="34" charset="0"/>
              </a:rPr>
              <a:t> nag </a:t>
            </a:r>
            <a:r>
              <a:rPr lang="en-GB" sz="1000" kern="1200" dirty="0" err="1" smtClean="0">
                <a:solidFill>
                  <a:schemeClr val="tx1"/>
                </a:solidFill>
                <a:effectLst/>
                <a:latin typeface="Arial" panose="020B0604020202020204" pitchFamily="34" charset="0"/>
                <a:ea typeface="+mn-ea"/>
                <a:cs typeface="Arial" panose="020B0604020202020204" pitchFamily="34" charset="0"/>
              </a:rPr>
              <a:t>eraill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tra</a:t>
            </a:r>
            <a:r>
              <a:rPr lang="en-GB" sz="1000" kern="1200" dirty="0" smtClean="0">
                <a:solidFill>
                  <a:schemeClr val="tx1"/>
                </a:solidFill>
                <a:effectLst/>
                <a:latin typeface="Arial" panose="020B0604020202020204" pitchFamily="34" charset="0"/>
                <a:ea typeface="+mn-ea"/>
                <a:cs typeface="Arial" panose="020B0604020202020204" pitchFamily="34" charset="0"/>
              </a:rPr>
              <a:t> bod </a:t>
            </a:r>
            <a:r>
              <a:rPr lang="en-GB" sz="1000" kern="1200" dirty="0" err="1" smtClean="0">
                <a:solidFill>
                  <a:schemeClr val="tx1"/>
                </a:solidFill>
                <a:effectLst/>
                <a:latin typeface="Arial" panose="020B0604020202020204" pitchFamily="34" charset="0"/>
                <a:ea typeface="+mn-ea"/>
                <a:cs typeface="Arial" panose="020B0604020202020204" pitchFamily="34" charset="0"/>
              </a:rPr>
              <a:t>rhai’n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fwy</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addas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gyfer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pobl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hapus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ddefnyddio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ffôn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symudol</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thechnolegau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mwy</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datblygedig</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r>
              <a:rPr lang="en-GB" sz="1000" kern="1200" dirty="0" smtClean="0">
                <a:solidFill>
                  <a:schemeClr val="tx1"/>
                </a:solidFill>
                <a:effectLst/>
                <a:latin typeface="Arial" panose="020B0604020202020204" pitchFamily="34" charset="0"/>
                <a:ea typeface="+mn-ea"/>
                <a:cs typeface="Arial" panose="020B0604020202020204" pitchFamily="34" charset="0"/>
              </a:rPr>
              <a:t> </a:t>
            </a:r>
          </a:p>
        </p:txBody>
      </p:sp>
      <p:sp>
        <p:nvSpPr>
          <p:cNvPr id="4" name="Slide Number Placeholder 3"/>
          <p:cNvSpPr>
            <a:spLocks noGrp="1"/>
          </p:cNvSpPr>
          <p:nvPr>
            <p:ph type="sldNum" sz="quarter" idx="10"/>
          </p:nvPr>
        </p:nvSpPr>
        <p:spPr/>
        <p:txBody>
          <a:bodyPr/>
          <a:lstStyle/>
          <a:p>
            <a:fld id="{4850BFFB-953F-4021-90D1-C2BD514B9A3F}" type="slidenum">
              <a:rPr lang="en-GB" smtClean="0"/>
              <a:pPr/>
              <a:t>59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227398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eaLnBrk="1" hangingPunct="1">
              <a:spcBef>
                <a:spcPct val="0"/>
              </a:spcBef>
            </a:pPr>
            <a:r>
              <a:rPr lang="en-GB" dirty="0" err="1" smtClean="0"/>
              <a:t>Prif</a:t>
            </a:r>
            <a:r>
              <a:rPr lang="en-GB" dirty="0" smtClean="0"/>
              <a:t> nod y </a:t>
            </a:r>
            <a:r>
              <a:rPr lang="en-GB" dirty="0" err="1" smtClean="0"/>
              <a:t>cwrs</a:t>
            </a:r>
            <a:r>
              <a:rPr lang="en-GB" dirty="0" smtClean="0"/>
              <a:t> </a:t>
            </a:r>
            <a:r>
              <a:rPr lang="en-GB" dirty="0" err="1" smtClean="0"/>
              <a:t>yw</a:t>
            </a:r>
            <a:r>
              <a:rPr lang="en-GB" dirty="0" smtClean="0"/>
              <a:t> </a:t>
            </a:r>
            <a:r>
              <a:rPr lang="en-GB" dirty="0" err="1" smtClean="0"/>
              <a:t>cynyddu</a:t>
            </a:r>
            <a:r>
              <a:rPr lang="en-GB" dirty="0" smtClean="0"/>
              <a:t> </a:t>
            </a:r>
            <a:r>
              <a:rPr lang="en-GB" dirty="0" err="1" smtClean="0"/>
              <a:t>ymwybyddiaeth</a:t>
            </a:r>
            <a:r>
              <a:rPr lang="en-GB" dirty="0" smtClean="0"/>
              <a:t> </a:t>
            </a:r>
            <a:r>
              <a:rPr lang="en-GB" dirty="0" err="1" smtClean="0"/>
              <a:t>cyfranogwyr</a:t>
            </a:r>
            <a:r>
              <a:rPr lang="en-GB" dirty="0" smtClean="0"/>
              <a:t> </a:t>
            </a:r>
            <a:r>
              <a:rPr lang="en-GB" dirty="0" err="1" smtClean="0"/>
              <a:t>o’r</a:t>
            </a:r>
            <a:r>
              <a:rPr lang="en-GB" dirty="0" smtClean="0"/>
              <a:t> </a:t>
            </a:r>
            <a:r>
              <a:rPr lang="en-GB" dirty="0" err="1" smtClean="0"/>
              <a:t>ystod</a:t>
            </a:r>
            <a:r>
              <a:rPr lang="en-GB" dirty="0" smtClean="0"/>
              <a:t> o </a:t>
            </a:r>
            <a:r>
              <a:rPr lang="en-GB" dirty="0" err="1" smtClean="0"/>
              <a:t>dechnoleg</a:t>
            </a:r>
            <a:r>
              <a:rPr lang="en-GB" dirty="0" smtClean="0"/>
              <a:t> </a:t>
            </a:r>
            <a:r>
              <a:rPr lang="en-GB" dirty="0" err="1" smtClean="0"/>
              <a:t>i</a:t>
            </a:r>
            <a:r>
              <a:rPr lang="en-GB" dirty="0" smtClean="0"/>
              <a:t> </a:t>
            </a:r>
            <a:r>
              <a:rPr lang="en-GB" dirty="0" err="1" smtClean="0"/>
              <a:t>gefnogi</a:t>
            </a:r>
            <a:r>
              <a:rPr lang="en-GB" dirty="0" smtClean="0"/>
              <a:t> </a:t>
            </a:r>
            <a:r>
              <a:rPr lang="en-GB" dirty="0" err="1" smtClean="0"/>
              <a:t>pobl</a:t>
            </a:r>
            <a:r>
              <a:rPr lang="en-GB" dirty="0" smtClean="0"/>
              <a:t>,  </a:t>
            </a:r>
            <a:r>
              <a:rPr lang="en-GB" dirty="0" err="1" smtClean="0"/>
              <a:t>boed</a:t>
            </a:r>
            <a:r>
              <a:rPr lang="en-GB" dirty="0" smtClean="0"/>
              <a:t> </a:t>
            </a:r>
            <a:r>
              <a:rPr lang="en-GB" dirty="0" err="1" smtClean="0"/>
              <a:t>yn</a:t>
            </a:r>
            <a:r>
              <a:rPr lang="en-GB" dirty="0" smtClean="0"/>
              <a:t> </a:t>
            </a:r>
            <a:r>
              <a:rPr lang="en-GB" dirty="0" err="1" smtClean="0"/>
              <a:t>blant</a:t>
            </a:r>
            <a:r>
              <a:rPr lang="en-GB" dirty="0" smtClean="0"/>
              <a:t> </a:t>
            </a:r>
            <a:r>
              <a:rPr lang="en-GB" dirty="0" err="1" smtClean="0"/>
              <a:t>neu</a:t>
            </a:r>
            <a:r>
              <a:rPr lang="en-GB" dirty="0" smtClean="0"/>
              <a:t> </a:t>
            </a:r>
            <a:r>
              <a:rPr lang="en-GB" dirty="0" err="1" smtClean="0"/>
              <a:t>oedolion</a:t>
            </a:r>
            <a:r>
              <a:rPr lang="en-GB" dirty="0" smtClean="0"/>
              <a:t>, ac </a:t>
            </a:r>
            <a:r>
              <a:rPr lang="en-GB" dirty="0" err="1" smtClean="0"/>
              <a:t>i’w</a:t>
            </a:r>
            <a:r>
              <a:rPr lang="en-GB" dirty="0" smtClean="0"/>
              <a:t> </a:t>
            </a:r>
            <a:r>
              <a:rPr lang="en-GB" dirty="0" err="1" smtClean="0"/>
              <a:t>hysbrydoli</a:t>
            </a:r>
            <a:r>
              <a:rPr lang="en-GB" dirty="0" smtClean="0"/>
              <a:t> </a:t>
            </a:r>
            <a:r>
              <a:rPr lang="en-GB" dirty="0" err="1" smtClean="0"/>
              <a:t>gyda</a:t>
            </a:r>
            <a:r>
              <a:rPr lang="en-GB" dirty="0" smtClean="0"/>
              <a:t> </a:t>
            </a:r>
            <a:r>
              <a:rPr lang="en-GB" dirty="0" err="1" smtClean="0"/>
              <a:t>photensial</a:t>
            </a:r>
            <a:r>
              <a:rPr lang="en-GB" dirty="0" smtClean="0"/>
              <a:t> </a:t>
            </a:r>
            <a:r>
              <a:rPr lang="en-GB" dirty="0" err="1" smtClean="0"/>
              <a:t>technoleg</a:t>
            </a:r>
            <a:r>
              <a:rPr lang="en-GB" dirty="0" smtClean="0"/>
              <a:t> </a:t>
            </a:r>
            <a:r>
              <a:rPr lang="en-GB" dirty="0" err="1" smtClean="0"/>
              <a:t>i</a:t>
            </a:r>
            <a:r>
              <a:rPr lang="en-GB" dirty="0" smtClean="0"/>
              <a:t> </a:t>
            </a:r>
            <a:r>
              <a:rPr lang="en-GB" dirty="0" err="1" smtClean="0"/>
              <a:t>wella</a:t>
            </a:r>
            <a:r>
              <a:rPr lang="en-GB" dirty="0" smtClean="0"/>
              <a:t> </a:t>
            </a:r>
            <a:r>
              <a:rPr lang="en-GB" dirty="0" err="1" smtClean="0"/>
              <a:t>lles</a:t>
            </a:r>
            <a:r>
              <a:rPr lang="en-GB" dirty="0" smtClean="0"/>
              <a:t> ac </a:t>
            </a:r>
            <a:r>
              <a:rPr lang="en-GB" dirty="0" err="1" smtClean="0"/>
              <a:t>ansawdd</a:t>
            </a:r>
            <a:r>
              <a:rPr lang="en-GB" dirty="0" smtClean="0"/>
              <a:t> </a:t>
            </a:r>
            <a:r>
              <a:rPr lang="en-GB" dirty="0" err="1" smtClean="0"/>
              <a:t>byw</a:t>
            </a:r>
            <a:r>
              <a:rPr lang="en-GB" dirty="0" smtClean="0"/>
              <a:t> </a:t>
            </a:r>
            <a:r>
              <a:rPr lang="en-GB" dirty="0" err="1" smtClean="0"/>
              <a:t>pobl</a:t>
            </a:r>
            <a:r>
              <a:rPr lang="en-GB" dirty="0" smtClean="0"/>
              <a:t>. </a:t>
            </a:r>
          </a:p>
        </p:txBody>
      </p:sp>
      <p:sp>
        <p:nvSpPr>
          <p:cNvPr id="4" name="Slide Number Placeholder 3"/>
          <p:cNvSpPr>
            <a:spLocks noGrp="1"/>
          </p:cNvSpPr>
          <p:nvPr>
            <p:ph type="sldNum" sz="quarter" idx="10"/>
          </p:nvPr>
        </p:nvSpPr>
        <p:spPr/>
        <p:txBody>
          <a:bodyPr/>
          <a:lstStyle/>
          <a:p>
            <a:fld id="{4850BFFB-953F-4021-90D1-C2BD514B9A3F}" type="slidenum">
              <a:rPr lang="en-GB" smtClean="0"/>
              <a:pPr/>
              <a:t>6</a:t>
            </a:fld>
            <a:endParaRPr lang="en-GB"/>
          </a:p>
        </p:txBody>
      </p:sp>
      <p:sp>
        <p:nvSpPr>
          <p:cNvPr id="19" name="Slide Image Placeholder 18"/>
          <p:cNvSpPr>
            <a:spLocks noGrp="1" noRot="1" noChangeAspect="1"/>
          </p:cNvSpPr>
          <p:nvPr>
            <p:ph type="sldImg"/>
          </p:nvPr>
        </p:nvSpPr>
        <p:spPr/>
      </p:sp>
    </p:spTree>
    <p:extLst>
      <p:ext uri="{BB962C8B-B14F-4D97-AF65-F5344CB8AC3E}">
        <p14:creationId xmlns:p14="http://schemas.microsoft.com/office/powerpoint/2010/main" val="23941035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spcBef>
                <a:spcPct val="0"/>
              </a:spcBef>
            </a:pPr>
            <a:r>
              <a:rPr lang="en-GB" dirty="0" err="1" smtClean="0"/>
              <a:t>Mae’n</a:t>
            </a:r>
            <a:r>
              <a:rPr lang="en-GB" dirty="0" smtClean="0"/>
              <a:t> </a:t>
            </a:r>
            <a:r>
              <a:rPr lang="en-GB" dirty="0" err="1" smtClean="0"/>
              <a:t>cyfeirio</a:t>
            </a:r>
            <a:r>
              <a:rPr lang="en-GB" dirty="0" smtClean="0"/>
              <a:t> at y </a:t>
            </a:r>
            <a:r>
              <a:rPr lang="en-GB" dirty="0" err="1" smtClean="0"/>
              <a:t>sefyllfa</a:t>
            </a:r>
            <a:r>
              <a:rPr lang="en-GB" baseline="0" dirty="0" smtClean="0"/>
              <a:t> </a:t>
            </a:r>
            <a:r>
              <a:rPr lang="en-GB" baseline="0" dirty="0" err="1" smtClean="0"/>
              <a:t>yng</a:t>
            </a:r>
            <a:r>
              <a:rPr lang="en-GB" baseline="0" dirty="0" smtClean="0"/>
              <a:t> </a:t>
            </a:r>
            <a:r>
              <a:rPr lang="en-GB" baseline="0" dirty="0" err="1" smtClean="0"/>
              <a:t>Nghymru</a:t>
            </a:r>
            <a:r>
              <a:rPr lang="en-GB" baseline="0" dirty="0" smtClean="0"/>
              <a:t> </a:t>
            </a:r>
            <a:r>
              <a:rPr lang="en-GB" baseline="0" dirty="0" err="1" smtClean="0"/>
              <a:t>yn</a:t>
            </a:r>
            <a:r>
              <a:rPr lang="en-GB" baseline="0" dirty="0" smtClean="0"/>
              <a:t> </a:t>
            </a:r>
            <a:r>
              <a:rPr lang="en-GB" baseline="0" dirty="0" err="1" smtClean="0"/>
              <a:t>sgil</a:t>
            </a:r>
            <a:r>
              <a:rPr lang="en-GB" baseline="0" dirty="0" smtClean="0"/>
              <a:t> y </a:t>
            </a:r>
            <a:r>
              <a:rPr lang="en-GB" baseline="0" dirty="0" err="1" smtClean="0"/>
              <a:t>Ddeddf</a:t>
            </a:r>
            <a:r>
              <a:rPr lang="en-GB" baseline="0" dirty="0" smtClean="0"/>
              <a:t> </a:t>
            </a:r>
            <a:r>
              <a:rPr lang="en-GB" baseline="0" dirty="0" err="1" smtClean="0"/>
              <a:t>Gwasanaethau</a:t>
            </a:r>
            <a:r>
              <a:rPr lang="en-GB" baseline="0" dirty="0" smtClean="0"/>
              <a:t> </a:t>
            </a:r>
            <a:r>
              <a:rPr lang="en-GB" baseline="0" dirty="0" err="1" smtClean="0"/>
              <a:t>Cymdeithasol</a:t>
            </a:r>
            <a:r>
              <a:rPr lang="en-GB" baseline="0" dirty="0" smtClean="0"/>
              <a:t> a </a:t>
            </a:r>
            <a:r>
              <a:rPr lang="en-GB" baseline="0" dirty="0" err="1" smtClean="0"/>
              <a:t>Llesiant</a:t>
            </a:r>
            <a:r>
              <a:rPr lang="en-GB" baseline="0" dirty="0" smtClean="0"/>
              <a:t> ( </a:t>
            </a:r>
            <a:r>
              <a:rPr lang="en-GB" baseline="0" dirty="0" err="1" smtClean="0"/>
              <a:t>Cymru</a:t>
            </a:r>
            <a:r>
              <a:rPr lang="en-GB" baseline="0" dirty="0" smtClean="0"/>
              <a:t>) 2014.</a:t>
            </a:r>
            <a:endParaRPr lang="en-GB" dirty="0" smtClean="0"/>
          </a:p>
        </p:txBody>
      </p:sp>
      <p:sp>
        <p:nvSpPr>
          <p:cNvPr id="4" name="Slide Number Placeholder 3"/>
          <p:cNvSpPr>
            <a:spLocks noGrp="1"/>
          </p:cNvSpPr>
          <p:nvPr>
            <p:ph type="sldNum" sz="quarter" idx="10"/>
          </p:nvPr>
        </p:nvSpPr>
        <p:spPr/>
        <p:txBody>
          <a:bodyPr/>
          <a:lstStyle/>
          <a:p>
            <a:fld id="{D4359DA3-160C-4AD7-97C9-36F81FBCC7FB}" type="slidenum">
              <a:rPr lang="en-GB" smtClean="0"/>
              <a:pPr/>
              <a:t>60</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8030014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spcBef>
                <a:spcPct val="0"/>
              </a:spcBef>
            </a:pPr>
            <a:r>
              <a:rPr lang="en-GB" dirty="0" err="1" smtClean="0"/>
              <a:t>Dyma</a:t>
            </a:r>
            <a:r>
              <a:rPr lang="en-GB" dirty="0" smtClean="0"/>
              <a:t> rai </a:t>
            </a:r>
            <a:r>
              <a:rPr lang="en-GB" dirty="0" err="1" smtClean="0"/>
              <a:t>esiamplau</a:t>
            </a:r>
            <a:r>
              <a:rPr lang="en-GB" baseline="0" dirty="0" smtClean="0"/>
              <a:t> o </a:t>
            </a:r>
            <a:r>
              <a:rPr lang="en-GB" baseline="0" dirty="0" err="1" smtClean="0"/>
              <a:t>adnoddau</a:t>
            </a:r>
            <a:r>
              <a:rPr lang="en-GB" baseline="0" dirty="0" smtClean="0"/>
              <a:t> </a:t>
            </a:r>
            <a:r>
              <a:rPr lang="en-GB" baseline="0" dirty="0" err="1" smtClean="0"/>
              <a:t>arlein</a:t>
            </a:r>
            <a:r>
              <a:rPr lang="en-GB" baseline="0" dirty="0" smtClean="0"/>
              <a:t> </a:t>
            </a:r>
            <a:r>
              <a:rPr lang="en-GB" baseline="0" dirty="0" err="1" smtClean="0"/>
              <a:t>ble</a:t>
            </a:r>
            <a:r>
              <a:rPr lang="en-GB" baseline="0" dirty="0" smtClean="0"/>
              <a:t> </a:t>
            </a:r>
            <a:r>
              <a:rPr lang="en-GB" baseline="0" dirty="0" err="1" smtClean="0"/>
              <a:t>cier</a:t>
            </a:r>
            <a:r>
              <a:rPr lang="en-GB" baseline="0" dirty="0" smtClean="0"/>
              <a:t> </a:t>
            </a:r>
            <a:r>
              <a:rPr lang="en-GB" baseline="0" dirty="0" err="1" smtClean="0"/>
              <a:t>mwy</a:t>
            </a:r>
            <a:r>
              <a:rPr lang="en-GB" baseline="0" dirty="0" smtClean="0"/>
              <a:t> o </a:t>
            </a:r>
            <a:r>
              <a:rPr lang="en-GB" baseline="0" dirty="0" err="1" smtClean="0"/>
              <a:t>wybodaeth</a:t>
            </a:r>
            <a:r>
              <a:rPr lang="en-GB" baseline="0" dirty="0" smtClean="0"/>
              <a:t> am </a:t>
            </a:r>
            <a:r>
              <a:rPr lang="en-GB" baseline="0" dirty="0" err="1" smtClean="0"/>
              <a:t>dechnolegau</a:t>
            </a:r>
            <a:r>
              <a:rPr lang="en-GB" baseline="0" dirty="0" smtClean="0"/>
              <a:t> </a:t>
            </a:r>
            <a:r>
              <a:rPr lang="en-GB" baseline="0" dirty="0" err="1" smtClean="0"/>
              <a:t>byw</a:t>
            </a:r>
            <a:r>
              <a:rPr lang="en-GB" baseline="0" dirty="0" smtClean="0"/>
              <a:t> â </a:t>
            </a:r>
            <a:r>
              <a:rPr lang="en-GB" baseline="0" dirty="0" err="1" smtClean="0"/>
              <a:t>chymorth</a:t>
            </a:r>
            <a:r>
              <a:rPr lang="en-GB" baseline="0" dirty="0" smtClean="0"/>
              <a:t>, </a:t>
            </a:r>
            <a:r>
              <a:rPr lang="en-GB" baseline="0" dirty="0" err="1" smtClean="0"/>
              <a:t>teleofal</a:t>
            </a:r>
            <a:r>
              <a:rPr lang="en-GB" baseline="0" dirty="0" smtClean="0"/>
              <a:t> a </a:t>
            </a:r>
            <a:r>
              <a:rPr lang="en-GB" baseline="0" dirty="0" err="1" smtClean="0"/>
              <a:t>thechnolegau</a:t>
            </a:r>
            <a:r>
              <a:rPr lang="en-GB" baseline="0" dirty="0" smtClean="0"/>
              <a:t> </a:t>
            </a:r>
            <a:r>
              <a:rPr lang="en-GB" baseline="0" dirty="0" err="1" smtClean="0"/>
              <a:t>perthnasol</a:t>
            </a:r>
            <a:r>
              <a:rPr lang="en-GB" baseline="0" dirty="0" smtClean="0"/>
              <a:t>. </a:t>
            </a:r>
            <a:r>
              <a:rPr lang="en-GB" baseline="0" dirty="0" err="1" smtClean="0"/>
              <a:t>Mae’r</a:t>
            </a:r>
            <a:r>
              <a:rPr lang="en-GB" baseline="0" dirty="0" smtClean="0"/>
              <a:t> </a:t>
            </a:r>
            <a:r>
              <a:rPr lang="en-GB" baseline="0" dirty="0" err="1" smtClean="0"/>
              <a:t>manylion</a:t>
            </a:r>
            <a:r>
              <a:rPr lang="en-GB" baseline="0" dirty="0" smtClean="0"/>
              <a:t> </a:t>
            </a:r>
            <a:r>
              <a:rPr lang="en-GB" baseline="0" dirty="0" err="1" smtClean="0"/>
              <a:t>yn</a:t>
            </a:r>
            <a:r>
              <a:rPr lang="en-GB" baseline="0" dirty="0" smtClean="0"/>
              <a:t> </a:t>
            </a:r>
            <a:r>
              <a:rPr lang="en-GB" baseline="0" dirty="0" err="1" smtClean="0"/>
              <a:t>llyfryn</a:t>
            </a:r>
            <a:r>
              <a:rPr lang="en-GB" baseline="0" dirty="0" smtClean="0"/>
              <a:t> y </a:t>
            </a:r>
            <a:r>
              <a:rPr lang="en-GB" baseline="0" dirty="0" err="1" smtClean="0"/>
              <a:t>cyfranogwr</a:t>
            </a:r>
            <a:r>
              <a:rPr lang="en-GB" baseline="0" dirty="0" smtClean="0"/>
              <a:t>.</a:t>
            </a:r>
            <a:endParaRPr lang="en-GB" dirty="0" smtClean="0"/>
          </a:p>
          <a:p>
            <a:pPr>
              <a:spcBef>
                <a:spcPct val="0"/>
              </a:spcBef>
            </a:pPr>
            <a:endParaRPr lang="en-GB" dirty="0" smtClean="0"/>
          </a:p>
        </p:txBody>
      </p:sp>
      <p:sp>
        <p:nvSpPr>
          <p:cNvPr id="4" name="Slide Number Placeholder 3"/>
          <p:cNvSpPr>
            <a:spLocks noGrp="1"/>
          </p:cNvSpPr>
          <p:nvPr>
            <p:ph type="sldNum" sz="quarter" idx="10"/>
          </p:nvPr>
        </p:nvSpPr>
        <p:spPr/>
        <p:txBody>
          <a:bodyPr/>
          <a:lstStyle/>
          <a:p>
            <a:fld id="{4850BFFB-953F-4021-90D1-C2BD514B9A3F}" type="slidenum">
              <a:rPr lang="en-GB" smtClean="0"/>
              <a:pPr/>
              <a:t>61</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8440868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000" kern="1200" dirty="0" err="1" smtClean="0">
                <a:solidFill>
                  <a:schemeClr val="tx1"/>
                </a:solidFill>
                <a:effectLst/>
                <a:latin typeface="Arial" panose="020B0604020202020204" pitchFamily="34" charset="0"/>
                <a:ea typeface="+mn-ea"/>
                <a:cs typeface="Arial" panose="020B0604020202020204" pitchFamily="34" charset="0"/>
              </a:rPr>
              <a:t>Mae’r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sleid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wedi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animeiddio</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r>
              <a:rPr lang="en-GB" sz="1000" kern="1200" dirty="0" err="1" smtClean="0">
                <a:solidFill>
                  <a:schemeClr val="tx1"/>
                </a:solidFill>
                <a:effectLst/>
                <a:latin typeface="Arial" panose="020B0604020202020204" pitchFamily="34" charset="0"/>
                <a:ea typeface="+mn-ea"/>
                <a:cs typeface="Arial" panose="020B0604020202020204" pitchFamily="34" charset="0"/>
              </a:rPr>
              <a:t>Dyma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enghraifft</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adnodd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dangos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tudalen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flaen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canllaw</a:t>
            </a:r>
            <a:r>
              <a:rPr lang="en-GB" sz="1000" kern="1200" dirty="0" smtClean="0">
                <a:solidFill>
                  <a:schemeClr val="tx1"/>
                </a:solidFill>
                <a:effectLst/>
                <a:latin typeface="Arial" panose="020B0604020202020204" pitchFamily="34" charset="0"/>
                <a:ea typeface="+mn-ea"/>
                <a:cs typeface="Arial" panose="020B0604020202020204" pitchFamily="34" charset="0"/>
              </a:rPr>
              <a:t> Vivo </a:t>
            </a:r>
            <a:r>
              <a:rPr lang="en-GB" sz="1000" kern="1200" dirty="0" err="1" smtClean="0">
                <a:solidFill>
                  <a:schemeClr val="tx1"/>
                </a:solidFill>
                <a:effectLst/>
                <a:latin typeface="Arial" panose="020B0604020202020204" pitchFamily="34" charset="0"/>
                <a:ea typeface="+mn-ea"/>
                <a:cs typeface="Arial" panose="020B0604020202020204" pitchFamily="34" charset="0"/>
              </a:rPr>
              <a:t>a’i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bwrpas</a:t>
            </a:r>
            <a:r>
              <a:rPr lang="en-GB" sz="1000" kern="1200" dirty="0" smtClean="0">
                <a:solidFill>
                  <a:schemeClr val="tx1"/>
                </a:solidFill>
                <a:effectLst/>
                <a:latin typeface="Arial" panose="020B0604020202020204" pitchFamily="34" charset="0"/>
                <a:ea typeface="+mn-ea"/>
                <a:cs typeface="Arial" panose="020B0604020202020204" pitchFamily="34" charset="0"/>
              </a:rPr>
              <a:t>. Mae Vivo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cynorthwyo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pobl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ddarganfod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cynhyrchion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trwy</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gysylltu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cyflwr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gyda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materion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posibl</a:t>
            </a:r>
            <a:r>
              <a:rPr lang="en-GB" sz="1000" kern="1200" dirty="0" smtClean="0">
                <a:solidFill>
                  <a:schemeClr val="tx1"/>
                </a:solidFill>
                <a:effectLst/>
                <a:latin typeface="Arial" panose="020B0604020202020204" pitchFamily="34" charset="0"/>
                <a:ea typeface="+mn-ea"/>
                <a:cs typeface="Arial" panose="020B0604020202020204" pitchFamily="34" charset="0"/>
              </a:rPr>
              <a:t> ac </a:t>
            </a:r>
            <a:r>
              <a:rPr lang="en-GB" sz="1000" kern="1200" dirty="0" err="1" smtClean="0">
                <a:solidFill>
                  <a:schemeClr val="tx1"/>
                </a:solidFill>
                <a:effectLst/>
                <a:latin typeface="Arial" panose="020B0604020202020204" pitchFamily="34" charset="0"/>
                <a:ea typeface="+mn-ea"/>
                <a:cs typeface="Arial" panose="020B0604020202020204" pitchFamily="34" charset="0"/>
              </a:rPr>
              <a:t>yna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chwilio</a:t>
            </a:r>
            <a:r>
              <a:rPr lang="en-GB" sz="1000" kern="1200" dirty="0" smtClean="0">
                <a:solidFill>
                  <a:schemeClr val="tx1"/>
                </a:solidFill>
                <a:effectLst/>
                <a:latin typeface="Arial" panose="020B0604020202020204" pitchFamily="34" charset="0"/>
                <a:ea typeface="+mn-ea"/>
                <a:cs typeface="Arial" panose="020B0604020202020204" pitchFamily="34" charset="0"/>
              </a:rPr>
              <a:t> am </a:t>
            </a:r>
            <a:r>
              <a:rPr lang="en-GB" sz="1000" kern="1200" dirty="0" err="1" smtClean="0">
                <a:solidFill>
                  <a:schemeClr val="tx1"/>
                </a:solidFill>
                <a:effectLst/>
                <a:latin typeface="Arial" panose="020B0604020202020204" pitchFamily="34" charset="0"/>
                <a:ea typeface="+mn-ea"/>
                <a:cs typeface="Arial" panose="020B0604020202020204" pitchFamily="34" charset="0"/>
              </a:rPr>
              <a:t>gynnyrch</a:t>
            </a:r>
            <a:r>
              <a:rPr lang="en-GB" sz="1000" kern="1200" dirty="0" smtClean="0">
                <a:solidFill>
                  <a:schemeClr val="tx1"/>
                </a:solidFill>
                <a:effectLst/>
                <a:latin typeface="Arial" panose="020B0604020202020204" pitchFamily="34" charset="0"/>
                <a:ea typeface="+mn-ea"/>
                <a:cs typeface="Arial" panose="020B0604020202020204" pitchFamily="34" charset="0"/>
              </a:rPr>
              <a:t> all </a:t>
            </a:r>
            <a:r>
              <a:rPr lang="en-GB" sz="1000" kern="1200" dirty="0" err="1" smtClean="0">
                <a:solidFill>
                  <a:schemeClr val="tx1"/>
                </a:solidFill>
                <a:effectLst/>
                <a:latin typeface="Arial" panose="020B0604020202020204" pitchFamily="34" charset="0"/>
                <a:ea typeface="+mn-ea"/>
                <a:cs typeface="Arial" panose="020B0604020202020204" pitchFamily="34" charset="0"/>
              </a:rPr>
              <a:t>fod</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gymorth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canfod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ystod</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bosibiliadau</a:t>
            </a:r>
            <a:r>
              <a:rPr lang="en-GB" sz="1000" kern="1200" dirty="0" smtClean="0">
                <a:solidFill>
                  <a:schemeClr val="tx1"/>
                </a:solidFill>
                <a:effectLst/>
                <a:latin typeface="Arial" panose="020B0604020202020204" pitchFamily="34" charset="0"/>
                <a:ea typeface="+mn-ea"/>
                <a:cs typeface="Arial" panose="020B0604020202020204" pitchFamily="34" charset="0"/>
              </a:rPr>
              <a:t> y gall </a:t>
            </a:r>
            <a:r>
              <a:rPr lang="en-GB" sz="1000" kern="1200" dirty="0" err="1" smtClean="0">
                <a:solidFill>
                  <a:schemeClr val="tx1"/>
                </a:solidFill>
                <a:effectLst/>
                <a:latin typeface="Arial" panose="020B0604020202020204" pitchFamily="34" charset="0"/>
                <a:ea typeface="+mn-ea"/>
                <a:cs typeface="Arial" panose="020B0604020202020204" pitchFamily="34" charset="0"/>
              </a:rPr>
              <a:t>unigolion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defnyddio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trwy</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hidlo'r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canlyniadau</a:t>
            </a:r>
            <a:r>
              <a:rPr lang="en-GB" sz="1000" kern="1200" dirty="0" smtClean="0">
                <a:solidFill>
                  <a:schemeClr val="tx1"/>
                </a:solidFill>
                <a:effectLst/>
                <a:latin typeface="Arial" panose="020B0604020202020204" pitchFamily="34" charset="0"/>
                <a:ea typeface="+mn-ea"/>
                <a:cs typeface="Arial" panose="020B0604020202020204" pitchFamily="34" charset="0"/>
              </a:rPr>
              <a:t> (o ran  </a:t>
            </a:r>
            <a:r>
              <a:rPr lang="en-GB" sz="1000" kern="1200" dirty="0" err="1" smtClean="0">
                <a:solidFill>
                  <a:schemeClr val="tx1"/>
                </a:solidFill>
                <a:effectLst/>
                <a:latin typeface="Arial" panose="020B0604020202020204" pitchFamily="34" charset="0"/>
                <a:ea typeface="+mn-ea"/>
                <a:cs typeface="Arial" panose="020B0604020202020204" pitchFamily="34" charset="0"/>
              </a:rPr>
              <a:t>pris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gwneuthurwr</a:t>
            </a:r>
            <a:r>
              <a:rPr lang="en-GB" sz="1000" kern="1200" dirty="0" smtClean="0">
                <a:solidFill>
                  <a:schemeClr val="tx1"/>
                </a:solidFill>
                <a:effectLst/>
                <a:latin typeface="Arial" panose="020B0604020202020204" pitchFamily="34" charset="0"/>
                <a:ea typeface="+mn-ea"/>
                <a:cs typeface="Arial" panose="020B0604020202020204" pitchFamily="34" charset="0"/>
              </a:rPr>
              <a:t> ac </a:t>
            </a:r>
            <a:r>
              <a:rPr lang="en-GB" sz="1000" kern="1200" dirty="0" err="1" smtClean="0">
                <a:solidFill>
                  <a:schemeClr val="tx1"/>
                </a:solidFill>
                <a:effectLst/>
                <a:latin typeface="Arial" panose="020B0604020202020204" pitchFamily="34" charset="0"/>
                <a:ea typeface="+mn-ea"/>
                <a:cs typeface="Arial" panose="020B0604020202020204" pitchFamily="34" charset="0"/>
              </a:rPr>
              <a:t>ati</a:t>
            </a:r>
            <a:r>
              <a:rPr lang="en-GB" sz="1000" kern="1200" dirty="0" smtClean="0">
                <a:solidFill>
                  <a:schemeClr val="tx1"/>
                </a:solidFill>
                <a:effectLst/>
                <a:latin typeface="Arial" panose="020B0604020202020204" pitchFamily="34" charset="0"/>
                <a:ea typeface="+mn-ea"/>
                <a:cs typeface="Arial" panose="020B0604020202020204" pitchFamily="34" charset="0"/>
              </a:rPr>
              <a:t>). Mae </a:t>
            </a:r>
            <a:r>
              <a:rPr lang="en-GB" sz="1000" kern="1200" dirty="0" err="1" smtClean="0">
                <a:solidFill>
                  <a:schemeClr val="tx1"/>
                </a:solidFill>
                <a:effectLst/>
                <a:latin typeface="Arial" panose="020B0604020202020204" pitchFamily="34" charset="0"/>
                <a:ea typeface="+mn-ea"/>
                <a:cs typeface="Arial" panose="020B0604020202020204" pitchFamily="34" charset="0"/>
              </a:rPr>
              <a:t>wedi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gynllunio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fel</a:t>
            </a:r>
            <a:r>
              <a:rPr lang="en-GB" sz="1000" kern="1200" dirty="0" smtClean="0">
                <a:solidFill>
                  <a:schemeClr val="tx1"/>
                </a:solidFill>
                <a:effectLst/>
                <a:latin typeface="Arial" panose="020B0604020202020204" pitchFamily="34" charset="0"/>
                <a:ea typeface="+mn-ea"/>
                <a:cs typeface="Arial" panose="020B0604020202020204" pitchFamily="34" charset="0"/>
              </a:rPr>
              <a:t> y gall </a:t>
            </a:r>
            <a:r>
              <a:rPr lang="en-GB" sz="1000" kern="1200" dirty="0" err="1" smtClean="0">
                <a:solidFill>
                  <a:schemeClr val="tx1"/>
                </a:solidFill>
                <a:effectLst/>
                <a:latin typeface="Arial" panose="020B0604020202020204" pitchFamily="34" charset="0"/>
                <a:ea typeface="+mn-ea"/>
                <a:cs typeface="Arial" panose="020B0604020202020204" pitchFamily="34" charset="0"/>
              </a:rPr>
              <a:t>aelodau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cyhoedd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ddefnyddio’n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eithaf</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rhwydd</a:t>
            </a:r>
            <a:r>
              <a:rPr lang="en-GB" sz="1000" kern="1200" dirty="0" smtClean="0">
                <a:solidFill>
                  <a:schemeClr val="tx1"/>
                </a:solidFill>
                <a:effectLst/>
                <a:latin typeface="Arial" panose="020B0604020202020204" pitchFamily="34" charset="0"/>
                <a:ea typeface="+mn-ea"/>
                <a:cs typeface="Arial" panose="020B0604020202020204" pitchFamily="34" charset="0"/>
              </a:rPr>
              <a:t>. Mae Vivo </a:t>
            </a:r>
            <a:r>
              <a:rPr lang="en-GB" sz="1000" kern="1200" dirty="0" err="1" smtClean="0">
                <a:solidFill>
                  <a:schemeClr val="tx1"/>
                </a:solidFill>
                <a:effectLst/>
                <a:latin typeface="Arial" panose="020B0604020202020204" pitchFamily="34" charset="0"/>
                <a:ea typeface="+mn-ea"/>
                <a:cs typeface="Arial" panose="020B0604020202020204" pitchFamily="34" charset="0"/>
              </a:rPr>
              <a:t>Pro’n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darparu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gwybodaeth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ychwanegol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berthnasol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weithwyr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proffesiynol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maes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iechyd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gofal</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thai</a:t>
            </a:r>
            <a:r>
              <a:rPr lang="en-GB" sz="1000" kern="1200" dirty="0" smtClean="0">
                <a:solidFill>
                  <a:schemeClr val="tx1"/>
                </a:solidFill>
                <a:effectLst/>
                <a:latin typeface="Arial" panose="020B0604020202020204" pitchFamily="34" charset="0"/>
                <a:ea typeface="+mn-ea"/>
                <a:cs typeface="Arial" panose="020B0604020202020204" pitchFamily="34" charset="0"/>
              </a:rPr>
              <a:t> ac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cynorthwyo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gymharu</a:t>
            </a:r>
            <a:r>
              <a:rPr lang="en-GB" sz="1000" kern="1200" dirty="0" smtClean="0">
                <a:solidFill>
                  <a:schemeClr val="tx1"/>
                </a:solidFill>
                <a:effectLst/>
                <a:latin typeface="Arial" panose="020B0604020202020204" pitchFamily="34" charset="0"/>
                <a:ea typeface="+mn-ea"/>
                <a:cs typeface="Arial" panose="020B0604020202020204" pitchFamily="34" charset="0"/>
              </a:rPr>
              <a:t> ag </a:t>
            </a:r>
            <a:r>
              <a:rPr lang="en-GB" sz="1000" kern="1200" dirty="0" err="1" smtClean="0">
                <a:solidFill>
                  <a:schemeClr val="tx1"/>
                </a:solidFill>
                <a:effectLst/>
                <a:latin typeface="Arial" panose="020B0604020202020204" pitchFamily="34" charset="0"/>
                <a:ea typeface="+mn-ea"/>
                <a:cs typeface="Arial" panose="020B0604020202020204" pitchFamily="34" charset="0"/>
              </a:rPr>
              <a:t>argymell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cynhyrchion</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endParaRPr lang="en-GB" sz="1000"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4850BFFB-953F-4021-90D1-C2BD514B9A3F}" type="slidenum">
              <a:rPr lang="en-GB" smtClean="0"/>
              <a:pPr/>
              <a:t>62</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605172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spcBef>
                <a:spcPct val="0"/>
              </a:spcBef>
            </a:pPr>
            <a:r>
              <a:rPr lang="en-GB" dirty="0" err="1" smtClean="0"/>
              <a:t>Dyma</a:t>
            </a:r>
            <a:r>
              <a:rPr lang="en-GB" baseline="0" dirty="0" smtClean="0"/>
              <a:t> </a:t>
            </a:r>
            <a:r>
              <a:rPr lang="en-GB" baseline="0" dirty="0" err="1" smtClean="0"/>
              <a:t>ymarfer</a:t>
            </a:r>
            <a:r>
              <a:rPr lang="en-GB" baseline="0" dirty="0" smtClean="0"/>
              <a:t> </a:t>
            </a:r>
            <a:r>
              <a:rPr lang="en-GB" baseline="0" dirty="0" err="1" smtClean="0"/>
              <a:t>i’w</a:t>
            </a:r>
            <a:r>
              <a:rPr lang="en-GB" baseline="0" dirty="0" smtClean="0"/>
              <a:t> </a:t>
            </a:r>
            <a:r>
              <a:rPr lang="en-GB" baseline="0" dirty="0" err="1" smtClean="0"/>
              <a:t>wneud</a:t>
            </a:r>
            <a:r>
              <a:rPr lang="en-GB" baseline="0" dirty="0" smtClean="0"/>
              <a:t> </a:t>
            </a:r>
            <a:r>
              <a:rPr lang="en-GB" baseline="0" dirty="0" err="1" smtClean="0"/>
              <a:t>mewn</a:t>
            </a:r>
            <a:r>
              <a:rPr lang="en-GB" baseline="0" dirty="0" smtClean="0"/>
              <a:t> </a:t>
            </a:r>
            <a:r>
              <a:rPr lang="en-GB" baseline="0" dirty="0" err="1" smtClean="0"/>
              <a:t>timoedd</a:t>
            </a:r>
            <a:r>
              <a:rPr lang="en-GB" baseline="0" dirty="0" smtClean="0"/>
              <a:t>.</a:t>
            </a:r>
            <a:endParaRPr lang="en-GB" dirty="0" smtClean="0"/>
          </a:p>
          <a:p>
            <a:pPr>
              <a:spcBef>
                <a:spcPct val="0"/>
              </a:spcBef>
            </a:pPr>
            <a:endParaRPr lang="en-GB" dirty="0" smtClean="0"/>
          </a:p>
          <a:p>
            <a:pPr>
              <a:spcBef>
                <a:spcPct val="0"/>
              </a:spcBef>
            </a:pPr>
            <a:r>
              <a:rPr lang="en-GB" dirty="0" err="1" smtClean="0"/>
              <a:t>Ceir</a:t>
            </a:r>
            <a:r>
              <a:rPr lang="en-GB" dirty="0" smtClean="0"/>
              <a:t> </a:t>
            </a:r>
            <a:r>
              <a:rPr lang="en-GB" dirty="0" err="1" smtClean="0"/>
              <a:t>manylion</a:t>
            </a:r>
            <a:r>
              <a:rPr lang="en-GB" dirty="0" smtClean="0"/>
              <a:t> </a:t>
            </a:r>
            <a:r>
              <a:rPr lang="en-GB" dirty="0" err="1" smtClean="0"/>
              <a:t>penodol</a:t>
            </a:r>
            <a:r>
              <a:rPr lang="en-GB" dirty="0" smtClean="0"/>
              <a:t> </a:t>
            </a:r>
            <a:r>
              <a:rPr lang="en-GB" dirty="0" err="1" smtClean="0"/>
              <a:t>yn</a:t>
            </a:r>
            <a:r>
              <a:rPr lang="en-GB" dirty="0" smtClean="0"/>
              <a:t> y </a:t>
            </a:r>
            <a:r>
              <a:rPr lang="en-GB" dirty="0" err="1" smtClean="0"/>
              <a:t>Canllaw</a:t>
            </a:r>
            <a:r>
              <a:rPr lang="en-GB" baseline="0" dirty="0" smtClean="0"/>
              <a:t> ’r </a:t>
            </a:r>
            <a:r>
              <a:rPr lang="en-GB" baseline="0" dirty="0" err="1" smtClean="0"/>
              <a:t>Hwylusydd</a:t>
            </a:r>
            <a:r>
              <a:rPr lang="en-GB" baseline="0" dirty="0" smtClean="0"/>
              <a:t> o </a:t>
            </a:r>
            <a:r>
              <a:rPr lang="en-GB" baseline="0" dirty="0" err="1" smtClean="0"/>
              <a:t>sut</a:t>
            </a:r>
            <a:r>
              <a:rPr lang="en-GB" baseline="0" dirty="0" smtClean="0"/>
              <a:t> </a:t>
            </a:r>
            <a:r>
              <a:rPr lang="en-GB" baseline="0" dirty="0" err="1" smtClean="0"/>
              <a:t>i</a:t>
            </a:r>
            <a:r>
              <a:rPr lang="en-GB" baseline="0" dirty="0" smtClean="0"/>
              <a:t> </a:t>
            </a:r>
            <a:r>
              <a:rPr lang="en-GB" baseline="0" dirty="0" err="1" smtClean="0"/>
              <a:t>baratoi’r</a:t>
            </a:r>
            <a:r>
              <a:rPr lang="en-GB" baseline="0" dirty="0" smtClean="0"/>
              <a:t> </a:t>
            </a:r>
            <a:r>
              <a:rPr lang="en-GB" baseline="0" dirty="0" err="1" smtClean="0"/>
              <a:t>cardiau</a:t>
            </a:r>
            <a:r>
              <a:rPr lang="en-GB" baseline="0" dirty="0" smtClean="0"/>
              <a:t> </a:t>
            </a:r>
            <a:r>
              <a:rPr lang="en-GB" baseline="0" dirty="0" err="1" smtClean="0"/>
              <a:t>ar</a:t>
            </a:r>
            <a:r>
              <a:rPr lang="en-GB" baseline="0" dirty="0" smtClean="0"/>
              <a:t> </a:t>
            </a:r>
            <a:r>
              <a:rPr lang="en-GB" baseline="0" dirty="0" err="1" smtClean="0"/>
              <a:t>gyfer</a:t>
            </a:r>
            <a:r>
              <a:rPr lang="en-GB" baseline="0" dirty="0" smtClean="0"/>
              <a:t> y gem </a:t>
            </a:r>
            <a:r>
              <a:rPr lang="en-GB" baseline="0" dirty="0" err="1" smtClean="0"/>
              <a:t>yma</a:t>
            </a:r>
            <a:r>
              <a:rPr lang="en-GB" baseline="0" dirty="0" smtClean="0"/>
              <a:t>. </a:t>
            </a:r>
            <a:r>
              <a:rPr lang="en-GB" baseline="0" dirty="0" err="1" smtClean="0"/>
              <a:t>Gallwch</a:t>
            </a:r>
            <a:r>
              <a:rPr lang="en-GB" baseline="0" dirty="0" smtClean="0"/>
              <a:t> </a:t>
            </a:r>
            <a:r>
              <a:rPr lang="en-GB" baseline="0" dirty="0" err="1" smtClean="0"/>
              <a:t>ddewis</a:t>
            </a:r>
            <a:r>
              <a:rPr lang="en-GB" baseline="0" dirty="0" smtClean="0"/>
              <a:t> </a:t>
            </a:r>
            <a:r>
              <a:rPr lang="en-GB" baseline="0" dirty="0" err="1" smtClean="0"/>
              <a:t>amser</a:t>
            </a:r>
            <a:r>
              <a:rPr lang="en-GB" baseline="0" dirty="0" smtClean="0"/>
              <a:t> </a:t>
            </a:r>
            <a:r>
              <a:rPr lang="en-GB" baseline="0" dirty="0" err="1" smtClean="0"/>
              <a:t>ar</a:t>
            </a:r>
            <a:r>
              <a:rPr lang="en-GB" baseline="0" dirty="0" smtClean="0"/>
              <a:t> </a:t>
            </a:r>
            <a:r>
              <a:rPr lang="en-GB" baseline="0" dirty="0" err="1" smtClean="0"/>
              <a:t>gyfer</a:t>
            </a:r>
            <a:r>
              <a:rPr lang="en-GB" baseline="0" dirty="0" smtClean="0"/>
              <a:t> </a:t>
            </a:r>
            <a:r>
              <a:rPr lang="en-GB" baseline="0" dirty="0" err="1" smtClean="0"/>
              <a:t>trafodaeth</a:t>
            </a:r>
            <a:r>
              <a:rPr lang="en-GB" baseline="0" dirty="0" smtClean="0"/>
              <a:t> – </a:t>
            </a:r>
            <a:r>
              <a:rPr lang="en-GB" baseline="0" dirty="0" err="1" smtClean="0"/>
              <a:t>rhwng</a:t>
            </a:r>
            <a:r>
              <a:rPr lang="en-GB" baseline="0" dirty="0" smtClean="0"/>
              <a:t> 10 a 30 </a:t>
            </a:r>
            <a:r>
              <a:rPr lang="en-GB" baseline="0" dirty="0" err="1" smtClean="0"/>
              <a:t>munud</a:t>
            </a:r>
            <a:r>
              <a:rPr lang="en-GB" baseline="0" dirty="0" smtClean="0"/>
              <a:t>.</a:t>
            </a:r>
          </a:p>
        </p:txBody>
      </p:sp>
      <p:sp>
        <p:nvSpPr>
          <p:cNvPr id="4" name="Slide Number Placeholder 3"/>
          <p:cNvSpPr>
            <a:spLocks noGrp="1"/>
          </p:cNvSpPr>
          <p:nvPr>
            <p:ph type="sldNum" sz="quarter" idx="10"/>
          </p:nvPr>
        </p:nvSpPr>
        <p:spPr/>
        <p:txBody>
          <a:bodyPr/>
          <a:lstStyle/>
          <a:p>
            <a:fld id="{D4359DA3-160C-4AD7-97C9-36F81FBCC7FB}" type="slidenum">
              <a:rPr lang="en-GB" smtClean="0"/>
              <a:pPr/>
              <a:t>63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6663803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000" kern="1200" dirty="0" err="1" smtClean="0">
                <a:solidFill>
                  <a:schemeClr val="tx1"/>
                </a:solidFill>
                <a:effectLst/>
                <a:latin typeface="Arial" panose="020B0604020202020204" pitchFamily="34" charset="0"/>
                <a:ea typeface="+mn-ea"/>
                <a:cs typeface="Arial" panose="020B0604020202020204" pitchFamily="34" charset="0"/>
              </a:rPr>
              <a:t>Mae’r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sleid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wedi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animeiddio</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r>
              <a:rPr lang="en-GB" sz="1000" kern="1200" dirty="0" err="1" smtClean="0">
                <a:solidFill>
                  <a:schemeClr val="tx1"/>
                </a:solidFill>
                <a:effectLst/>
                <a:latin typeface="Arial" panose="020B0604020202020204" pitchFamily="34" charset="0"/>
                <a:ea typeface="+mn-ea"/>
                <a:cs typeface="Arial" panose="020B0604020202020204" pitchFamily="34" charset="0"/>
              </a:rPr>
              <a:t>Bwriad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hwn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yw</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dangos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esblygiad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technoleg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wedi’i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gysylltu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wrth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ddarparu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cefnogaeth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iechyd</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gofal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cymdeithasol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dangos</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datblygiad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ers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larymau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cymunedol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dros</a:t>
            </a:r>
            <a:r>
              <a:rPr lang="en-GB" sz="1000" kern="1200" dirty="0" smtClean="0">
                <a:solidFill>
                  <a:schemeClr val="tx1"/>
                </a:solidFill>
                <a:effectLst/>
                <a:latin typeface="Arial" panose="020B0604020202020204" pitchFamily="34" charset="0"/>
                <a:ea typeface="+mn-ea"/>
                <a:cs typeface="Arial" panose="020B0604020202020204" pitchFamily="34" charset="0"/>
              </a:rPr>
              <a:t> 30 </a:t>
            </a:r>
            <a:r>
              <a:rPr lang="en-GB" sz="1000" kern="1200" dirty="0" err="1" smtClean="0">
                <a:solidFill>
                  <a:schemeClr val="tx1"/>
                </a:solidFill>
                <a:effectLst/>
                <a:latin typeface="Arial" panose="020B0604020202020204" pitchFamily="34" charset="0"/>
                <a:ea typeface="+mn-ea"/>
                <a:cs typeface="Arial" panose="020B0604020202020204" pitchFamily="34" charset="0"/>
              </a:rPr>
              <a:t>mlynedd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ôl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larymau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teleofal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teleiechyd</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monitro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gweithgarwch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dros</a:t>
            </a:r>
            <a:r>
              <a:rPr lang="en-GB" sz="1000" kern="1200" dirty="0" smtClean="0">
                <a:solidFill>
                  <a:schemeClr val="tx1"/>
                </a:solidFill>
                <a:effectLst/>
                <a:latin typeface="Arial" panose="020B0604020202020204" pitchFamily="34" charset="0"/>
                <a:ea typeface="+mn-ea"/>
                <a:cs typeface="Arial" panose="020B0604020202020204" pitchFamily="34" charset="0"/>
              </a:rPr>
              <a:t> y 25 </a:t>
            </a:r>
            <a:r>
              <a:rPr lang="en-GB" sz="1000" kern="1200" dirty="0" err="1" smtClean="0">
                <a:solidFill>
                  <a:schemeClr val="tx1"/>
                </a:solidFill>
                <a:effectLst/>
                <a:latin typeface="Arial" panose="020B0604020202020204" pitchFamily="34" charset="0"/>
                <a:ea typeface="+mn-ea"/>
                <a:cs typeface="Arial" panose="020B0604020202020204" pitchFamily="34" charset="0"/>
              </a:rPr>
              <a:t>mlynedd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nesaf</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diolch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ddatblygiadau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cyflym</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mewn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cyflymder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cyfathrebu</a:t>
            </a:r>
            <a:r>
              <a:rPr lang="en-GB" sz="1000" kern="1200" dirty="0" smtClean="0">
                <a:solidFill>
                  <a:schemeClr val="tx1"/>
                </a:solidFill>
                <a:effectLst/>
                <a:latin typeface="Arial" panose="020B0604020202020204" pitchFamily="34" charset="0"/>
                <a:ea typeface="+mn-ea"/>
                <a:cs typeface="Arial" panose="020B0604020202020204" pitchFamily="34" charset="0"/>
              </a:rPr>
              <a:t>, y we a </a:t>
            </a:r>
            <a:r>
              <a:rPr lang="en-GB" sz="1000" kern="1200" dirty="0" err="1" smtClean="0">
                <a:solidFill>
                  <a:schemeClr val="tx1"/>
                </a:solidFill>
                <a:effectLst/>
                <a:latin typeface="Arial" panose="020B0604020202020204" pitchFamily="34" charset="0"/>
                <a:ea typeface="+mn-ea"/>
                <a:cs typeface="Arial" panose="020B0604020202020204" pitchFamily="34" charset="0"/>
              </a:rPr>
              <a:t>rhwydweithiau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ffonau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symudol</a:t>
            </a:r>
            <a:r>
              <a:rPr lang="en-GB" sz="1000" kern="1200" dirty="0" smtClean="0">
                <a:solidFill>
                  <a:schemeClr val="tx1"/>
                </a:solidFill>
                <a:effectLst/>
                <a:latin typeface="Arial" panose="020B0604020202020204" pitchFamily="34" charset="0"/>
                <a:ea typeface="+mn-ea"/>
                <a:cs typeface="Arial" panose="020B0604020202020204" pitchFamily="34" charset="0"/>
              </a:rPr>
              <a:t>.  Mae </a:t>
            </a:r>
            <a:r>
              <a:rPr lang="en-GB" sz="1000" kern="1200" dirty="0" err="1" smtClean="0">
                <a:solidFill>
                  <a:schemeClr val="tx1"/>
                </a:solidFill>
                <a:effectLst/>
                <a:latin typeface="Arial" panose="020B0604020202020204" pitchFamily="34" charset="0"/>
                <a:ea typeface="+mn-ea"/>
                <a:cs typeface="Arial" panose="020B0604020202020204" pitchFamily="34" charset="0"/>
              </a:rPr>
              <a:t>wedi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galluogi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cymwysiadau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symud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ymlaen</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ganfod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fonitro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galluogi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cyflwr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gal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reoli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ragweld</a:t>
            </a:r>
            <a:r>
              <a:rPr lang="en-GB" sz="1000" kern="1200" dirty="0" smtClean="0">
                <a:solidFill>
                  <a:schemeClr val="tx1"/>
                </a:solidFill>
                <a:effectLst/>
                <a:latin typeface="Arial" panose="020B0604020202020204" pitchFamily="34" charset="0"/>
                <a:ea typeface="+mn-ea"/>
                <a:cs typeface="Arial" panose="020B0604020202020204" pitchFamily="34" charset="0"/>
              </a:rPr>
              <a:t> ac,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y pen draw,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atal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trwy</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ymyriadau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addas</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r>
              <a:rPr lang="en-GB" sz="1000" kern="1200" dirty="0" smtClean="0">
                <a:solidFill>
                  <a:schemeClr val="tx1"/>
                </a:solidFill>
                <a:effectLst/>
                <a:latin typeface="Arial" panose="020B0604020202020204" pitchFamily="34" charset="0"/>
                <a:ea typeface="+mn-ea"/>
                <a:cs typeface="Arial" panose="020B0604020202020204" pitchFamily="34" charset="0"/>
              </a:rPr>
              <a:t>Y </a:t>
            </a:r>
            <a:r>
              <a:rPr lang="en-GB" sz="1000" kern="1200" dirty="0" err="1" smtClean="0">
                <a:solidFill>
                  <a:schemeClr val="tx1"/>
                </a:solidFill>
                <a:effectLst/>
                <a:latin typeface="Arial" panose="020B0604020202020204" pitchFamily="34" charset="0"/>
                <a:ea typeface="+mn-ea"/>
                <a:cs typeface="Arial" panose="020B0604020202020204" pitchFamily="34" charset="0"/>
              </a:rPr>
              <a:t>tuedd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arall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yw’r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symud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oddi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wrth</a:t>
            </a:r>
            <a:r>
              <a:rPr lang="en-GB" sz="1000" kern="1200" dirty="0" smtClean="0">
                <a:solidFill>
                  <a:schemeClr val="tx1"/>
                </a:solidFill>
                <a:effectLst/>
                <a:latin typeface="Arial" panose="020B0604020202020204" pitchFamily="34" charset="0"/>
                <a:ea typeface="+mn-ea"/>
                <a:cs typeface="Arial" panose="020B0604020202020204" pitchFamily="34" charset="0"/>
              </a:rPr>
              <a:t> system </a:t>
            </a:r>
            <a:r>
              <a:rPr lang="en-GB" sz="1000" kern="1200" dirty="0" err="1" smtClean="0">
                <a:solidFill>
                  <a:schemeClr val="tx1"/>
                </a:solidFill>
                <a:effectLst/>
                <a:latin typeface="Arial" panose="020B0604020202020204" pitchFamily="34" charset="0"/>
                <a:ea typeface="+mn-ea"/>
                <a:cs typeface="Arial" panose="020B0604020202020204" pitchFamily="34" charset="0"/>
              </a:rPr>
              <a:t>sy’n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gyfyngedig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cartref</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wasanaethau</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chynhyrchion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gwisgadwy</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cysylltiedig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trwy’r</a:t>
            </a:r>
            <a:r>
              <a:rPr lang="en-GB" sz="1000" kern="1200" dirty="0" smtClean="0">
                <a:solidFill>
                  <a:schemeClr val="tx1"/>
                </a:solidFill>
                <a:effectLst/>
                <a:latin typeface="Arial" panose="020B0604020202020204" pitchFamily="34" charset="0"/>
                <a:ea typeface="+mn-ea"/>
                <a:cs typeface="Arial" panose="020B0604020202020204" pitchFamily="34" charset="0"/>
              </a:rPr>
              <a:t> we </a:t>
            </a:r>
            <a:r>
              <a:rPr lang="en-GB" sz="1000" kern="1200" dirty="0" err="1" smtClean="0">
                <a:solidFill>
                  <a:schemeClr val="tx1"/>
                </a:solidFill>
                <a:effectLst/>
                <a:latin typeface="Arial" panose="020B0604020202020204" pitchFamily="34" charset="0"/>
                <a:ea typeface="+mn-ea"/>
                <a:cs typeface="Arial" panose="020B0604020202020204" pitchFamily="34" charset="0"/>
              </a:rPr>
              <a:t>gan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ddefnyddio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technolegau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fel</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Rhyngrwyd</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Bethau</a:t>
            </a:r>
            <a:r>
              <a:rPr lang="en-GB" sz="1000" kern="1200" dirty="0" smtClean="0">
                <a:solidFill>
                  <a:schemeClr val="tx1"/>
                </a:solidFill>
                <a:effectLst/>
                <a:latin typeface="Arial" panose="020B0604020202020204" pitchFamily="34" charset="0"/>
                <a:ea typeface="+mn-ea"/>
                <a:cs typeface="Arial" panose="020B0604020202020204" pitchFamily="34" charset="0"/>
              </a:rPr>
              <a:t> ( Internet of Things)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datblygiad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mewn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cysylltiad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symudol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efo’r</a:t>
            </a:r>
            <a:r>
              <a:rPr lang="en-GB" sz="1000" kern="1200" dirty="0" smtClean="0">
                <a:solidFill>
                  <a:schemeClr val="tx1"/>
                </a:solidFill>
                <a:effectLst/>
                <a:latin typeface="Arial" panose="020B0604020202020204" pitchFamily="34" charset="0"/>
                <a:ea typeface="+mn-ea"/>
                <a:cs typeface="Arial" panose="020B0604020202020204" pitchFamily="34" charset="0"/>
              </a:rPr>
              <a:t> we </a:t>
            </a:r>
            <a:r>
              <a:rPr lang="en-GB" sz="1000" kern="1200" dirty="0" err="1" smtClean="0">
                <a:solidFill>
                  <a:schemeClr val="tx1"/>
                </a:solidFill>
                <a:effectLst/>
                <a:latin typeface="Arial" panose="020B0604020202020204" pitchFamily="34" charset="0"/>
                <a:ea typeface="+mn-ea"/>
                <a:cs typeface="Arial" panose="020B0604020202020204" pitchFamily="34" charset="0"/>
              </a:rPr>
              <a:t>megis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Wifi</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r>
              <a:rPr lang="en-GB" sz="1000" kern="1200" dirty="0" err="1" smtClean="0">
                <a:solidFill>
                  <a:schemeClr val="tx1"/>
                </a:solidFill>
                <a:effectLst/>
                <a:latin typeface="Arial" panose="020B0604020202020204" pitchFamily="34" charset="0"/>
                <a:ea typeface="+mn-ea"/>
                <a:cs typeface="Arial" panose="020B0604020202020204" pitchFamily="34" charset="0"/>
              </a:rPr>
              <a:t>Mae’n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cyfeirio</a:t>
            </a:r>
            <a:r>
              <a:rPr lang="en-GB" sz="1000" kern="1200" dirty="0" smtClean="0">
                <a:solidFill>
                  <a:schemeClr val="tx1"/>
                </a:solidFill>
                <a:effectLst/>
                <a:latin typeface="Arial" panose="020B0604020202020204" pitchFamily="34" charset="0"/>
                <a:ea typeface="+mn-ea"/>
                <a:cs typeface="Arial" panose="020B0604020202020204" pitchFamily="34" charset="0"/>
              </a:rPr>
              <a:t>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gyfnod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dyfodol</a:t>
            </a:r>
            <a:r>
              <a:rPr lang="en-GB" sz="1000" kern="1200" dirty="0" smtClean="0">
                <a:solidFill>
                  <a:schemeClr val="tx1"/>
                </a:solidFill>
                <a:effectLst/>
                <a:latin typeface="Arial" panose="020B0604020202020204" pitchFamily="34" charset="0"/>
                <a:ea typeface="+mn-ea"/>
                <a:cs typeface="Arial" panose="020B0604020202020204" pitchFamily="34" charset="0"/>
              </a:rPr>
              <a:t> ac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awgrymu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technolegau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newydd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ymddangos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berthnasol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maes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iechyd</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gofal</a:t>
            </a:r>
            <a:r>
              <a:rPr lang="en-GB" sz="1000" kern="1200" dirty="0" smtClean="0">
                <a:solidFill>
                  <a:schemeClr val="tx1"/>
                </a:solidFill>
                <a:effectLst/>
                <a:latin typeface="Arial" panose="020B0604020202020204" pitchFamily="34" charset="0"/>
                <a:ea typeface="+mn-ea"/>
                <a:cs typeface="Arial" panose="020B0604020202020204" pitchFamily="34" charset="0"/>
              </a:rPr>
              <a:t>.</a:t>
            </a:r>
          </a:p>
        </p:txBody>
      </p:sp>
      <p:sp>
        <p:nvSpPr>
          <p:cNvPr id="4" name="Slide Number Placeholder 3"/>
          <p:cNvSpPr>
            <a:spLocks noGrp="1"/>
          </p:cNvSpPr>
          <p:nvPr>
            <p:ph type="sldNum" sz="quarter" idx="10"/>
          </p:nvPr>
        </p:nvSpPr>
        <p:spPr/>
        <p:txBody>
          <a:bodyPr/>
          <a:lstStyle/>
          <a:p>
            <a:fld id="{D4359DA3-160C-4AD7-97C9-36F81FBCC7FB}" type="slidenum">
              <a:rPr lang="en-GB" smtClean="0"/>
              <a:pPr/>
              <a:t>64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1576279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000" kern="1200" dirty="0" err="1" smtClean="0">
                <a:solidFill>
                  <a:schemeClr val="tx1"/>
                </a:solidFill>
                <a:effectLst/>
                <a:latin typeface="Arial" panose="020B0604020202020204" pitchFamily="34" charset="0"/>
                <a:ea typeface="+mn-ea"/>
                <a:cs typeface="Arial" panose="020B0604020202020204" pitchFamily="34" charset="0"/>
              </a:rPr>
              <a:t>Mae’r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sleid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wedi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animeiddio</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r>
              <a:rPr lang="en-GB" sz="1000" kern="1200" dirty="0" err="1" smtClean="0">
                <a:solidFill>
                  <a:schemeClr val="tx1"/>
                </a:solidFill>
                <a:effectLst/>
                <a:latin typeface="Arial" panose="020B0604020202020204" pitchFamily="34" charset="0"/>
                <a:ea typeface="+mn-ea"/>
                <a:cs typeface="Arial" panose="020B0604020202020204" pitchFamily="34" charset="0"/>
              </a:rPr>
              <a:t>Mae’n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rhoi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cyfle</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ddisgrifio</a:t>
            </a:r>
            <a:r>
              <a:rPr lang="en-GB" sz="1000" kern="1200" dirty="0" smtClean="0">
                <a:solidFill>
                  <a:schemeClr val="tx1"/>
                </a:solidFill>
                <a:effectLst/>
                <a:latin typeface="Arial" panose="020B0604020202020204" pitchFamily="34" charset="0"/>
                <a:ea typeface="+mn-ea"/>
                <a:cs typeface="Arial" panose="020B0604020202020204" pitchFamily="34" charset="0"/>
              </a:rPr>
              <a:t> ac </a:t>
            </a:r>
            <a:r>
              <a:rPr lang="en-GB" sz="1000" kern="1200" dirty="0" err="1" smtClean="0">
                <a:solidFill>
                  <a:schemeClr val="tx1"/>
                </a:solidFill>
                <a:effectLst/>
                <a:latin typeface="Arial" panose="020B0604020202020204" pitchFamily="34" charset="0"/>
                <a:ea typeface="+mn-ea"/>
                <a:cs typeface="Arial" panose="020B0604020202020204" pitchFamily="34" charset="0"/>
              </a:rPr>
              <a:t>egluro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nodweddion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ffonau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clyfar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Nodwch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safon</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meicroffon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seinydd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gystal</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gallwch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ddefnyddio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heb</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ddwylo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gyfer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galwad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grŵp</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camera’n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caniatáu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sgwrs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gynadledda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fideo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recordio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ffilm</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neu’n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gallu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adnabod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wynebau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darllen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codau</a:t>
            </a:r>
            <a:r>
              <a:rPr lang="en-GB" sz="1000" kern="1200" dirty="0" smtClean="0">
                <a:solidFill>
                  <a:schemeClr val="tx1"/>
                </a:solidFill>
                <a:effectLst/>
                <a:latin typeface="Arial" panose="020B0604020202020204" pitchFamily="34" charset="0"/>
                <a:ea typeface="+mn-ea"/>
                <a:cs typeface="Arial" panose="020B0604020202020204" pitchFamily="34" charset="0"/>
              </a:rPr>
              <a:t> ac </a:t>
            </a:r>
            <a:r>
              <a:rPr lang="en-GB" sz="1000" kern="1200" dirty="0" err="1" smtClean="0">
                <a:solidFill>
                  <a:schemeClr val="tx1"/>
                </a:solidFill>
                <a:effectLst/>
                <a:latin typeface="Arial" panose="020B0604020202020204" pitchFamily="34" charset="0"/>
                <a:ea typeface="+mn-ea"/>
                <a:cs typeface="Arial" panose="020B0604020202020204" pitchFamily="34" charset="0"/>
              </a:rPr>
              <a:t>adnabod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eitemau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bwyd</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r>
              <a:rPr lang="en-GB" sz="1000" kern="1200" dirty="0" smtClean="0">
                <a:solidFill>
                  <a:schemeClr val="tx1"/>
                </a:solidFill>
                <a:effectLst/>
                <a:latin typeface="Arial" panose="020B0604020202020204" pitchFamily="34" charset="0"/>
                <a:ea typeface="+mn-ea"/>
                <a:cs typeface="Arial" panose="020B0604020202020204" pitchFamily="34" charset="0"/>
              </a:rPr>
              <a:t>Gall </a:t>
            </a:r>
            <a:r>
              <a:rPr lang="en-GB" sz="1000" kern="1200" dirty="0" err="1" smtClean="0">
                <a:solidFill>
                  <a:schemeClr val="tx1"/>
                </a:solidFill>
                <a:effectLst/>
                <a:latin typeface="Arial" panose="020B0604020202020204" pitchFamily="34" charset="0"/>
                <a:ea typeface="+mn-ea"/>
                <a:cs typeface="Arial" panose="020B0604020202020204" pitchFamily="34" charset="0"/>
              </a:rPr>
              <a:t>yr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uned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ddirgrynu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ganfod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cwympiadau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trawiadau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ffitiau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curiad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calon</a:t>
            </a:r>
            <a:r>
              <a:rPr lang="en-GB" sz="1000" kern="1200" dirty="0" smtClean="0">
                <a:solidFill>
                  <a:schemeClr val="tx1"/>
                </a:solidFill>
                <a:effectLst/>
                <a:latin typeface="Arial" panose="020B0604020202020204" pitchFamily="34" charset="0"/>
                <a:ea typeface="+mn-ea"/>
                <a:cs typeface="Arial" panose="020B0604020202020204" pitchFamily="34" charset="0"/>
              </a:rPr>
              <a:t> ac </a:t>
            </a:r>
            <a:r>
              <a:rPr lang="en-GB" sz="1000" kern="1200" dirty="0" err="1" smtClean="0">
                <a:solidFill>
                  <a:schemeClr val="tx1"/>
                </a:solidFill>
                <a:effectLst/>
                <a:latin typeface="Arial" panose="020B0604020202020204" pitchFamily="34" charset="0"/>
                <a:ea typeface="+mn-ea"/>
                <a:cs typeface="Arial" panose="020B0604020202020204" pitchFamily="34" charset="0"/>
              </a:rPr>
              <a:t>anadlu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galluogi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cyflwyno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apiau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sef</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talfyriad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gyfer</a:t>
            </a:r>
            <a:r>
              <a:rPr lang="en-GB" sz="1000" kern="1200" dirty="0" smtClean="0">
                <a:solidFill>
                  <a:schemeClr val="tx1"/>
                </a:solidFill>
                <a:effectLst/>
                <a:latin typeface="Arial" panose="020B0604020202020204" pitchFamily="34" charset="0"/>
                <a:ea typeface="+mn-ea"/>
                <a:cs typeface="Arial" panose="020B0604020202020204" pitchFamily="34" charset="0"/>
              </a:rPr>
              <a:t> ‘ applications’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potensial</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gellir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defnyddio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dyfeisiau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fesur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arwyddion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bywyd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hanfodol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berthnasol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wrth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reoli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cyflyrau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cronig</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endParaRPr lang="en-GB" sz="1000"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4850BFFB-953F-4021-90D1-C2BD514B9A3F}" type="slidenum">
              <a:rPr lang="en-GB" smtClean="0"/>
              <a:pPr/>
              <a:t>65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2069075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000" kern="1200" dirty="0" err="1" smtClean="0">
                <a:solidFill>
                  <a:schemeClr val="tx1"/>
                </a:solidFill>
                <a:effectLst/>
                <a:latin typeface="Arial" panose="020B0604020202020204" pitchFamily="34" charset="0"/>
                <a:ea typeface="+mn-ea"/>
                <a:cs typeface="Arial" panose="020B0604020202020204" pitchFamily="34" charset="0"/>
              </a:rPr>
              <a:t>Mae’r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sleid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wedi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animeiddio</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r>
              <a:rPr lang="en-GB" sz="1000" kern="1200" dirty="0" smtClean="0">
                <a:solidFill>
                  <a:schemeClr val="tx1"/>
                </a:solidFill>
                <a:effectLst/>
                <a:latin typeface="Arial" panose="020B0604020202020204" pitchFamily="34" charset="0"/>
                <a:ea typeface="+mn-ea"/>
                <a:cs typeface="Arial" panose="020B0604020202020204" pitchFamily="34" charset="0"/>
              </a:rPr>
              <a:t> </a:t>
            </a:r>
          </a:p>
          <a:p>
            <a:r>
              <a:rPr lang="en-GB" sz="1000" kern="1200" dirty="0" err="1" smtClean="0">
                <a:solidFill>
                  <a:schemeClr val="tx1"/>
                </a:solidFill>
                <a:effectLst/>
                <a:latin typeface="Arial" panose="020B0604020202020204" pitchFamily="34" charset="0"/>
                <a:ea typeface="+mn-ea"/>
                <a:cs typeface="Arial" panose="020B0604020202020204" pitchFamily="34" charset="0"/>
              </a:rPr>
              <a:t>Mae’n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dangos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enghreifftiau</a:t>
            </a:r>
            <a:r>
              <a:rPr lang="en-GB" sz="1000" kern="1200" dirty="0" smtClean="0">
                <a:solidFill>
                  <a:schemeClr val="tx1"/>
                </a:solidFill>
                <a:effectLst/>
                <a:latin typeface="Arial" panose="020B0604020202020204" pitchFamily="34" charset="0"/>
                <a:ea typeface="+mn-ea"/>
                <a:cs typeface="Arial" panose="020B0604020202020204" pitchFamily="34" charset="0"/>
              </a:rPr>
              <a:t> o aps - </a:t>
            </a:r>
            <a:r>
              <a:rPr lang="en-GB" sz="1000" kern="1200" dirty="0" err="1" smtClean="0">
                <a:solidFill>
                  <a:schemeClr val="tx1"/>
                </a:solidFill>
                <a:effectLst/>
                <a:latin typeface="Arial" panose="020B0604020202020204" pitchFamily="34" charset="0"/>
                <a:ea typeface="+mn-ea"/>
                <a:cs typeface="Arial" panose="020B0604020202020204" pitchFamily="34" charset="0"/>
              </a:rPr>
              <a:t>tracio</a:t>
            </a:r>
            <a:r>
              <a:rPr lang="en-GB" sz="1000" kern="1200" dirty="0" smtClean="0">
                <a:solidFill>
                  <a:schemeClr val="tx1"/>
                </a:solidFill>
                <a:effectLst/>
                <a:latin typeface="Arial" panose="020B0604020202020204" pitchFamily="34" charset="0"/>
                <a:ea typeface="+mn-ea"/>
                <a:cs typeface="Arial" panose="020B0604020202020204" pitchFamily="34" charset="0"/>
              </a:rPr>
              <a:t> diabetes, </a:t>
            </a:r>
            <a:r>
              <a:rPr lang="en-GB" sz="1000" kern="1200" dirty="0" err="1" smtClean="0">
                <a:solidFill>
                  <a:schemeClr val="tx1"/>
                </a:solidFill>
                <a:effectLst/>
                <a:latin typeface="Arial" panose="020B0604020202020204" pitchFamily="34" charset="0"/>
                <a:ea typeface="+mn-ea"/>
                <a:cs typeface="Arial" panose="020B0604020202020204" pitchFamily="34" charset="0"/>
              </a:rPr>
              <a:t>mesur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pryder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hwyl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atal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ysmygu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cymorth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prawf</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clyw</a:t>
            </a:r>
            <a:r>
              <a:rPr lang="en-GB" sz="1000" kern="1200" dirty="0" smtClean="0">
                <a:solidFill>
                  <a:schemeClr val="tx1"/>
                </a:solidFill>
                <a:effectLst/>
                <a:latin typeface="Arial" panose="020B0604020202020204" pitchFamily="34" charset="0"/>
                <a:ea typeface="+mn-ea"/>
                <a:cs typeface="Arial" panose="020B0604020202020204" pitchFamily="34" charset="0"/>
              </a:rPr>
              <a:t> ag </a:t>
            </a:r>
            <a:r>
              <a:rPr lang="en-GB" sz="1000" kern="1200" dirty="0" err="1" smtClean="0">
                <a:solidFill>
                  <a:schemeClr val="tx1"/>
                </a:solidFill>
                <a:effectLst/>
                <a:latin typeface="Arial" panose="020B0604020202020204" pitchFamily="34" charset="0"/>
                <a:ea typeface="+mn-ea"/>
                <a:cs typeface="Arial" panose="020B0604020202020204" pitchFamily="34" charset="0"/>
              </a:rPr>
              <a:t>ap</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gyfer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pobl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ddall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neu</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nam</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golwg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gefnogi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poeni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gymuned</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endParaRPr lang="en-GB" dirty="0" smtClean="0"/>
          </a:p>
          <a:p>
            <a:r>
              <a:rPr lang="en-GB" sz="1000" kern="1200" dirty="0" err="1" smtClean="0">
                <a:solidFill>
                  <a:schemeClr val="tx1"/>
                </a:solidFill>
                <a:effectLst/>
                <a:latin typeface="Arial" panose="020B0604020202020204" pitchFamily="34" charset="0"/>
                <a:ea typeface="+mn-ea"/>
                <a:cs typeface="Arial" panose="020B0604020202020204" pitchFamily="34" charset="0"/>
              </a:rPr>
              <a:t>Cewch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fwy</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wybodaeth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gwefannau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canlynol</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r>
              <a:rPr lang="en-GB" dirty="0" smtClean="0">
                <a:hlinkClick r:id="rId3"/>
              </a:rPr>
              <a:t>http</a:t>
            </a:r>
            <a:r>
              <a:rPr lang="en-GB" dirty="0">
                <a:hlinkClick r:id="rId3"/>
              </a:rPr>
              <a:t>://www.diabetespa.com</a:t>
            </a:r>
            <a:r>
              <a:rPr lang="en-GB" dirty="0" smtClean="0">
                <a:hlinkClick r:id="rId3"/>
              </a:rPr>
              <a:t>/</a:t>
            </a:r>
            <a:endParaRPr lang="en-GB" dirty="0" smtClean="0"/>
          </a:p>
          <a:p>
            <a:r>
              <a:rPr lang="en-GB" dirty="0">
                <a:hlinkClick r:id="rId4"/>
              </a:rPr>
              <a:t>http://sam-app.org.uk</a:t>
            </a:r>
            <a:r>
              <a:rPr lang="en-GB" dirty="0" smtClean="0">
                <a:hlinkClick r:id="rId4"/>
              </a:rPr>
              <a:t>/</a:t>
            </a:r>
            <a:endParaRPr lang="en-GB" dirty="0" smtClean="0"/>
          </a:p>
          <a:p>
            <a:r>
              <a:rPr lang="en-GB" dirty="0">
                <a:hlinkClick r:id="rId5"/>
              </a:rPr>
              <a:t>http://</a:t>
            </a:r>
            <a:r>
              <a:rPr lang="en-GB" dirty="0" smtClean="0">
                <a:hlinkClick r:id="rId5"/>
              </a:rPr>
              <a:t>www.nhs.uk/Tools/Pages/iphonesmoking.aspx</a:t>
            </a:r>
            <a:endParaRPr lang="en-GB" dirty="0" smtClean="0"/>
          </a:p>
          <a:p>
            <a:r>
              <a:rPr lang="en-GB" dirty="0">
                <a:hlinkClick r:id="rId6"/>
              </a:rPr>
              <a:t>http://petralex.pro</a:t>
            </a:r>
            <a:r>
              <a:rPr lang="en-GB" dirty="0" smtClean="0">
                <a:hlinkClick r:id="rId6"/>
              </a:rPr>
              <a:t>/</a:t>
            </a:r>
            <a:endParaRPr lang="en-GB" dirty="0" smtClean="0"/>
          </a:p>
          <a:p>
            <a:r>
              <a:rPr lang="en-GB" dirty="0">
                <a:hlinkClick r:id="rId7"/>
              </a:rPr>
              <a:t>http://www.bemyeyes.org</a:t>
            </a:r>
            <a:r>
              <a:rPr lang="en-GB" dirty="0" smtClean="0">
                <a:hlinkClick r:id="rId7"/>
              </a:rPr>
              <a:t>/</a:t>
            </a:r>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D4359DA3-160C-4AD7-97C9-36F81FBCC7FB}" type="slidenum">
              <a:rPr lang="en-GB" smtClean="0"/>
              <a:pPr/>
              <a:t>66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5412800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3"/>
          <p:cNvSpPr>
            <a:spLocks noGrp="1" noChangeArrowheads="1"/>
          </p:cNvSpPr>
          <p:nvPr>
            <p:ph type="body" idx="1"/>
          </p:nvPr>
        </p:nvSpPr>
        <p:spPr/>
        <p:txBody>
          <a:bodyPr/>
          <a:lstStyle/>
          <a:p>
            <a:r>
              <a:rPr lang="en-GB" sz="1000" kern="1200" dirty="0" err="1" smtClean="0">
                <a:solidFill>
                  <a:schemeClr val="tx1"/>
                </a:solidFill>
                <a:effectLst/>
                <a:latin typeface="Arial" panose="020B0604020202020204" pitchFamily="34" charset="0"/>
                <a:ea typeface="+mn-ea"/>
                <a:cs typeface="Arial" panose="020B0604020202020204" pitchFamily="34" charset="0"/>
              </a:rPr>
              <a:t>Mae’r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sleid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wedi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animeiddio</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r>
              <a:rPr lang="en-US" sz="1000" kern="1200" dirty="0" err="1" smtClean="0">
                <a:solidFill>
                  <a:schemeClr val="tx1"/>
                </a:solidFill>
                <a:effectLst/>
                <a:latin typeface="Arial" panose="020B0604020202020204" pitchFamily="34" charset="0"/>
                <a:ea typeface="+mn-ea"/>
                <a:cs typeface="Arial" panose="020B0604020202020204" pitchFamily="34" charset="0"/>
              </a:rPr>
              <a:t>Mae’n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dangos</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fel</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mae</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dyn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wedi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esblygu</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dros</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amser</a:t>
            </a:r>
            <a:r>
              <a:rPr lang="en-US" sz="1000" kern="1200" dirty="0" smtClean="0">
                <a:solidFill>
                  <a:schemeClr val="tx1"/>
                </a:solidFill>
                <a:effectLst/>
                <a:latin typeface="Arial" panose="020B0604020202020204" pitchFamily="34" charset="0"/>
                <a:ea typeface="+mn-ea"/>
                <a:cs typeface="Arial" panose="020B0604020202020204" pitchFamily="34" charset="0"/>
              </a:rPr>
              <a:t> o </a:t>
            </a:r>
            <a:r>
              <a:rPr lang="en-US" sz="1000" kern="1200" dirty="0" err="1" smtClean="0">
                <a:solidFill>
                  <a:schemeClr val="tx1"/>
                </a:solidFill>
                <a:effectLst/>
                <a:latin typeface="Arial" panose="020B0604020202020204" pitchFamily="34" charset="0"/>
                <a:ea typeface="+mn-ea"/>
                <a:cs typeface="Arial" panose="020B0604020202020204" pitchFamily="34" charset="0"/>
              </a:rPr>
              <a:t>anifail</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cerdded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ei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bedwar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greadur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allai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greu</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ei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declynnau</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hela</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ei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hun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wneud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tasgau’n</a:t>
            </a:r>
            <a:r>
              <a:rPr lang="en-US" sz="1000" kern="1200" dirty="0" smtClean="0">
                <a:solidFill>
                  <a:schemeClr val="tx1"/>
                </a:solidFill>
                <a:effectLst/>
                <a:latin typeface="Arial" panose="020B0604020202020204" pitchFamily="34" charset="0"/>
                <a:ea typeface="+mn-ea"/>
                <a:cs typeface="Arial" panose="020B0604020202020204" pitchFamily="34" charset="0"/>
              </a:rPr>
              <a:t> haws.  </a:t>
            </a:r>
            <a:r>
              <a:rPr lang="en-US" sz="1000" kern="1200" dirty="0" err="1" smtClean="0">
                <a:solidFill>
                  <a:schemeClr val="tx1"/>
                </a:solidFill>
                <a:effectLst/>
                <a:latin typeface="Arial" panose="020B0604020202020204" pitchFamily="34" charset="0"/>
                <a:ea typeface="+mn-ea"/>
                <a:cs typeface="Arial" panose="020B0604020202020204" pitchFamily="34" charset="0"/>
              </a:rPr>
              <a:t>Ond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ystod</a:t>
            </a:r>
            <a:r>
              <a:rPr lang="en-US" sz="1000" kern="1200" dirty="0" smtClean="0">
                <a:solidFill>
                  <a:schemeClr val="tx1"/>
                </a:solidFill>
                <a:effectLst/>
                <a:latin typeface="Arial" panose="020B0604020202020204" pitchFamily="34" charset="0"/>
                <a:ea typeface="+mn-ea"/>
                <a:cs typeface="Arial" panose="020B0604020202020204" pitchFamily="34" charset="0"/>
              </a:rPr>
              <a:t> y </a:t>
            </a:r>
            <a:r>
              <a:rPr lang="en-US" sz="1000" kern="1200" dirty="0" err="1" smtClean="0">
                <a:solidFill>
                  <a:schemeClr val="tx1"/>
                </a:solidFill>
                <a:effectLst/>
                <a:latin typeface="Arial" panose="020B0604020202020204" pitchFamily="34" charset="0"/>
                <a:ea typeface="+mn-ea"/>
                <a:cs typeface="Arial" panose="020B0604020202020204" pitchFamily="34" charset="0"/>
              </a:rPr>
              <a:t>ar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hanner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canrif</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ddiwethaf</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mae</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newidiadau</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mewn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ffordd</a:t>
            </a:r>
            <a:r>
              <a:rPr lang="en-US" sz="1000" kern="1200" dirty="0" smtClean="0">
                <a:solidFill>
                  <a:schemeClr val="tx1"/>
                </a:solidFill>
                <a:effectLst/>
                <a:latin typeface="Arial" panose="020B0604020202020204" pitchFamily="34" charset="0"/>
                <a:ea typeface="+mn-ea"/>
                <a:cs typeface="Arial" panose="020B0604020202020204" pitchFamily="34" charset="0"/>
              </a:rPr>
              <a:t> o </a:t>
            </a:r>
            <a:r>
              <a:rPr lang="en-US" sz="1000" kern="1200" dirty="0" err="1" smtClean="0">
                <a:solidFill>
                  <a:schemeClr val="tx1"/>
                </a:solidFill>
                <a:effectLst/>
                <a:latin typeface="Arial" panose="020B0604020202020204" pitchFamily="34" charset="0"/>
                <a:ea typeface="+mn-ea"/>
                <a:cs typeface="Arial" panose="020B0604020202020204" pitchFamily="34" charset="0"/>
              </a:rPr>
              <a:t>fyw</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dechrau</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cael</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effaith</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andwyol</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arnom</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fel</a:t>
            </a:r>
            <a:r>
              <a:rPr lang="en-US" sz="1000" kern="1200" dirty="0" smtClean="0">
                <a:solidFill>
                  <a:schemeClr val="tx1"/>
                </a:solidFill>
                <a:effectLst/>
                <a:latin typeface="Arial" panose="020B0604020202020204" pitchFamily="34" charset="0"/>
                <a:ea typeface="+mn-ea"/>
                <a:cs typeface="Arial" panose="020B0604020202020204" pitchFamily="34" charset="0"/>
              </a:rPr>
              <a:t> y </a:t>
            </a:r>
            <a:r>
              <a:rPr lang="en-US" sz="1000" kern="1200" dirty="0" err="1" smtClean="0">
                <a:solidFill>
                  <a:schemeClr val="tx1"/>
                </a:solidFill>
                <a:effectLst/>
                <a:latin typeface="Arial" panose="020B0604020202020204" pitchFamily="34" charset="0"/>
                <a:ea typeface="+mn-ea"/>
                <a:cs typeface="Arial" panose="020B0604020202020204" pitchFamily="34" charset="0"/>
              </a:rPr>
              <a:t>teclyn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rheoli’r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teledu</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brydau</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bwyd</a:t>
            </a:r>
            <a:r>
              <a:rPr lang="en-US" sz="1000" kern="1200" dirty="0" smtClean="0">
                <a:solidFill>
                  <a:schemeClr val="tx1"/>
                </a:solidFill>
                <a:effectLst/>
                <a:latin typeface="Arial" panose="020B0604020202020204" pitchFamily="34" charset="0"/>
                <a:ea typeface="+mn-ea"/>
                <a:cs typeface="Arial" panose="020B0604020202020204" pitchFamily="34" charset="0"/>
              </a:rPr>
              <a:t> a </a:t>
            </a:r>
            <a:r>
              <a:rPr lang="en-US" sz="1000" kern="1200" dirty="0" err="1" smtClean="0">
                <a:solidFill>
                  <a:schemeClr val="tx1"/>
                </a:solidFill>
                <a:effectLst/>
                <a:latin typeface="Arial" panose="020B0604020202020204" pitchFamily="34" charset="0"/>
                <a:ea typeface="+mn-ea"/>
                <a:cs typeface="Arial" panose="020B0604020202020204" pitchFamily="34" charset="0"/>
              </a:rPr>
              <a:t>byrbrydau</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mawr</a:t>
            </a:r>
            <a:r>
              <a:rPr lang="en-US" sz="1000" kern="1200" dirty="0" smtClean="0">
                <a:solidFill>
                  <a:schemeClr val="tx1"/>
                </a:solidFill>
                <a:effectLst/>
                <a:latin typeface="Arial" panose="020B0604020202020204" pitchFamily="34" charset="0"/>
                <a:ea typeface="+mn-ea"/>
                <a:cs typeface="Arial" panose="020B0604020202020204" pitchFamily="34" charset="0"/>
              </a:rPr>
              <a:t>.</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endParaRPr lang="en-GB" sz="1000"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9" name="Slide Image Placeholder 8"/>
          <p:cNvSpPr>
            <a:spLocks noGrp="1" noRot="1" noChangeAspect="1"/>
          </p:cNvSpPr>
          <p:nvPr>
            <p:ph type="sldImg"/>
          </p:nvPr>
        </p:nvSpPr>
        <p:spPr/>
      </p:sp>
      <p:sp>
        <p:nvSpPr>
          <p:cNvPr id="10" name="Slide Number Placeholder 9"/>
          <p:cNvSpPr>
            <a:spLocks noGrp="1"/>
          </p:cNvSpPr>
          <p:nvPr>
            <p:ph type="sldNum" sz="quarter" idx="10"/>
          </p:nvPr>
        </p:nvSpPr>
        <p:spPr/>
        <p:txBody>
          <a:bodyPr/>
          <a:lstStyle/>
          <a:p>
            <a:fld id="{4850BFFB-953F-4021-90D1-C2BD514B9A3F}" type="slidenum">
              <a:rPr lang="en-GB" smtClean="0"/>
              <a:pPr/>
              <a:t>67</a:t>
            </a:fld>
            <a:endParaRPr lang="en-GB" dirty="0"/>
          </a:p>
        </p:txBody>
      </p:sp>
    </p:spTree>
    <p:extLst>
      <p:ext uri="{BB962C8B-B14F-4D97-AF65-F5344CB8AC3E}">
        <p14:creationId xmlns:p14="http://schemas.microsoft.com/office/powerpoint/2010/main" val="32745056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000" kern="1200" dirty="0" smtClean="0">
                <a:solidFill>
                  <a:schemeClr val="tx1"/>
                </a:solidFill>
                <a:effectLst/>
                <a:latin typeface="Arial" panose="020B0604020202020204" pitchFamily="34" charset="0"/>
                <a:ea typeface="+mn-ea"/>
                <a:cs typeface="Arial" panose="020B0604020202020204" pitchFamily="34" charset="0"/>
              </a:rPr>
              <a:t>Gall </a:t>
            </a:r>
            <a:r>
              <a:rPr lang="en-GB" sz="1000" kern="1200" dirty="0" err="1" smtClean="0">
                <a:solidFill>
                  <a:schemeClr val="tx1"/>
                </a:solidFill>
                <a:effectLst/>
                <a:latin typeface="Arial" panose="020B0604020202020204" pitchFamily="34" charset="0"/>
                <a:ea typeface="+mn-ea"/>
                <a:cs typeface="Arial" panose="020B0604020202020204" pitchFamily="34" charset="0"/>
              </a:rPr>
              <a:t>pobl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gwell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rheolaeth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gyflwr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drwy</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fonitro’i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iechyd</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mesur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arwyddion</a:t>
            </a:r>
            <a:r>
              <a:rPr lang="en-GB" sz="1000" kern="1200" baseline="0" dirty="0" smtClean="0">
                <a:solidFill>
                  <a:schemeClr val="tx1"/>
                </a:solidFill>
                <a:effectLst/>
                <a:latin typeface="Arial" panose="020B0604020202020204" pitchFamily="34" charset="0"/>
                <a:ea typeface="+mn-ea"/>
                <a:cs typeface="Arial" panose="020B0604020202020204" pitchFamily="34" charset="0"/>
              </a:rPr>
              <a:t> o </a:t>
            </a:r>
            <a:r>
              <a:rPr lang="en-GB" sz="1000" kern="1200" baseline="0" dirty="0" err="1" smtClean="0">
                <a:solidFill>
                  <a:schemeClr val="tx1"/>
                </a:solidFill>
                <a:effectLst/>
                <a:latin typeface="Arial" panose="020B0604020202020204" pitchFamily="34" charset="0"/>
                <a:ea typeface="+mn-ea"/>
                <a:cs typeface="Arial" panose="020B0604020202020204" pitchFamily="34" charset="0"/>
              </a:rPr>
              <a:t>fywyd</a:t>
            </a:r>
            <a:r>
              <a:rPr lang="en-GB" sz="1000" kern="1200" baseline="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smtClean="0">
                <a:solidFill>
                  <a:schemeClr val="tx1"/>
                </a:solidFill>
                <a:effectLst/>
                <a:latin typeface="Arial" panose="020B0604020202020204" pitchFamily="34" charset="0"/>
                <a:ea typeface="+mn-ea"/>
                <a:cs typeface="Arial" panose="020B0604020202020204" pitchFamily="34" charset="0"/>
              </a:rPr>
              <a:t>ac </a:t>
            </a:r>
            <a:r>
              <a:rPr lang="en-GB" sz="1000" kern="1200" dirty="0" err="1" smtClean="0">
                <a:solidFill>
                  <a:schemeClr val="tx1"/>
                </a:solidFill>
                <a:effectLst/>
                <a:latin typeface="Arial" panose="020B0604020202020204" pitchFamily="34" charset="0"/>
                <a:ea typeface="+mn-ea"/>
                <a:cs typeface="Arial" panose="020B0604020202020204" pitchFamily="34" charset="0"/>
              </a:rPr>
              <a:t>ateb</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cwestiynau</a:t>
            </a:r>
            <a:r>
              <a:rPr lang="en-GB" sz="1000" kern="1200" dirty="0" smtClean="0">
                <a:solidFill>
                  <a:schemeClr val="tx1"/>
                </a:solidFill>
                <a:effectLst/>
                <a:latin typeface="Arial" panose="020B0604020202020204" pitchFamily="34" charset="0"/>
                <a:ea typeface="+mn-ea"/>
                <a:cs typeface="Arial" panose="020B0604020202020204" pitchFamily="34" charset="0"/>
              </a:rPr>
              <a:t> am </a:t>
            </a:r>
            <a:r>
              <a:rPr lang="en-GB" sz="1000" kern="1200" dirty="0" err="1" smtClean="0">
                <a:solidFill>
                  <a:schemeClr val="tx1"/>
                </a:solidFill>
                <a:effectLst/>
                <a:latin typeface="Arial" panose="020B0604020202020204" pitchFamily="34" charset="0"/>
                <a:ea typeface="+mn-ea"/>
                <a:cs typeface="Arial" panose="020B0604020202020204" pitchFamily="34" charset="0"/>
              </a:rPr>
              <a:t>sut</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maent</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teimlo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Cyflwynwyd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amryw</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systemau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gwahanol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dros</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degawd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diwethaf</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galluogi’r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mesuriadau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cofnodi</a:t>
            </a:r>
            <a:r>
              <a:rPr lang="en-GB" sz="1000" kern="1200" dirty="0" smtClean="0">
                <a:solidFill>
                  <a:schemeClr val="tx1"/>
                </a:solidFill>
                <a:effectLst/>
                <a:latin typeface="Arial" panose="020B0604020202020204" pitchFamily="34" charset="0"/>
                <a:ea typeface="+mn-ea"/>
                <a:cs typeface="Arial" panose="020B0604020202020204" pitchFamily="34" charset="0"/>
              </a:rPr>
              <a:t> ac un </a:t>
            </a:r>
            <a:r>
              <a:rPr lang="en-GB" sz="1000" kern="1200" dirty="0" err="1" smtClean="0">
                <a:solidFill>
                  <a:schemeClr val="tx1"/>
                </a:solidFill>
                <a:effectLst/>
                <a:latin typeface="Arial" panose="020B0604020202020204" pitchFamily="34" charset="0"/>
                <a:ea typeface="+mn-ea"/>
                <a:cs typeface="Arial" panose="020B0604020202020204" pitchFamily="34" charset="0"/>
              </a:rPr>
              <a:t>ai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gweld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glinigwyr</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nyrsys</a:t>
            </a:r>
            <a:r>
              <a:rPr lang="en-GB" sz="1000" kern="1200" dirty="0" smtClean="0">
                <a:solidFill>
                  <a:schemeClr val="tx1"/>
                </a:solidFill>
                <a:effectLst/>
                <a:latin typeface="Arial" panose="020B0604020202020204" pitchFamily="34" charset="0"/>
                <a:ea typeface="+mn-ea"/>
                <a:cs typeface="Arial" panose="020B0604020202020204" pitchFamily="34" charset="0"/>
              </a:rPr>
              <a:t>  o bell </a:t>
            </a:r>
            <a:r>
              <a:rPr lang="en-GB" sz="1000" kern="1200" dirty="0" err="1" smtClean="0">
                <a:solidFill>
                  <a:schemeClr val="tx1"/>
                </a:solidFill>
                <a:effectLst/>
                <a:latin typeface="Arial" panose="020B0604020202020204" pitchFamily="34" charset="0"/>
                <a:ea typeface="+mn-ea"/>
                <a:cs typeface="Arial" panose="020B0604020202020204" pitchFamily="34" charset="0"/>
              </a:rPr>
              <a:t>neu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fod</a:t>
            </a:r>
            <a:r>
              <a:rPr lang="en-GB" sz="1000" kern="1200" dirty="0" smtClean="0">
                <a:solidFill>
                  <a:schemeClr val="tx1"/>
                </a:solidFill>
                <a:effectLst/>
                <a:latin typeface="Arial" panose="020B0604020202020204" pitchFamily="34" charset="0"/>
                <a:ea typeface="+mn-ea"/>
                <a:cs typeface="Arial" panose="020B0604020202020204" pitchFamily="34" charset="0"/>
              </a:rPr>
              <a:t> y system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canfod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unrhyw</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broblem</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bosibl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darlleniadau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awtomatig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Byddai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cael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amlygu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ganolfan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fonitro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fyddai’n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cysylltu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drafod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camau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ymarferol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gyda’r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unigolyn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Fodd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bynnag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mae</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systemau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fath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gymharol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gostus</a:t>
            </a:r>
            <a:r>
              <a:rPr lang="en-GB" sz="1000" kern="1200" dirty="0" smtClean="0">
                <a:solidFill>
                  <a:schemeClr val="tx1"/>
                </a:solidFill>
                <a:effectLst/>
                <a:latin typeface="Arial" panose="020B0604020202020204" pitchFamily="34" charset="0"/>
                <a:ea typeface="+mn-ea"/>
                <a:cs typeface="Arial" panose="020B0604020202020204" pitchFamily="34" charset="0"/>
              </a:rPr>
              <a:t> ac </a:t>
            </a:r>
            <a:r>
              <a:rPr lang="en-GB" sz="1000" kern="1200" dirty="0" err="1" smtClean="0">
                <a:solidFill>
                  <a:schemeClr val="tx1"/>
                </a:solidFill>
                <a:effectLst/>
                <a:latin typeface="Arial" panose="020B0604020202020204" pitchFamily="34" charset="0"/>
                <a:ea typeface="+mn-ea"/>
                <a:cs typeface="Arial" panose="020B0604020202020204" pitchFamily="34" charset="0"/>
              </a:rPr>
              <a:t>fel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arfer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cael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defnyddio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unwaith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ddwywaith</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dydd</a:t>
            </a:r>
            <a:r>
              <a:rPr lang="en-GB" sz="1000" kern="1200" dirty="0" smtClean="0">
                <a:solidFill>
                  <a:schemeClr val="tx1"/>
                </a:solidFill>
                <a:effectLst/>
                <a:latin typeface="Arial" panose="020B0604020202020204" pitchFamily="34" charset="0"/>
                <a:ea typeface="+mn-ea"/>
                <a:cs typeface="Arial" panose="020B0604020202020204" pitchFamily="34" charset="0"/>
              </a:rPr>
              <a:t>.</a:t>
            </a:r>
          </a:p>
        </p:txBody>
      </p:sp>
      <p:sp>
        <p:nvSpPr>
          <p:cNvPr id="4" name="Slide Number Placeholder 3"/>
          <p:cNvSpPr>
            <a:spLocks noGrp="1"/>
          </p:cNvSpPr>
          <p:nvPr>
            <p:ph type="sldNum" sz="quarter" idx="10"/>
          </p:nvPr>
        </p:nvSpPr>
        <p:spPr/>
        <p:txBody>
          <a:bodyPr/>
          <a:lstStyle/>
          <a:p>
            <a:fld id="{4850BFFB-953F-4021-90D1-C2BD514B9A3F}" type="slidenum">
              <a:rPr lang="en-GB" smtClean="0"/>
              <a:pPr/>
              <a:t>68</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8506796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000" kern="1200" dirty="0" err="1" smtClean="0">
                <a:solidFill>
                  <a:schemeClr val="tx1"/>
                </a:solidFill>
                <a:effectLst/>
                <a:latin typeface="Arial" panose="020B0604020202020204" pitchFamily="34" charset="0"/>
                <a:ea typeface="+mn-ea"/>
                <a:cs typeface="Arial" panose="020B0604020202020204" pitchFamily="34" charset="0"/>
              </a:rPr>
              <a:t>Mae’r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sleid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yma</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wedi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ei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animeiddio</a:t>
            </a:r>
            <a:r>
              <a:rPr lang="en-US" sz="1000" kern="1200" dirty="0" smtClean="0">
                <a:solidFill>
                  <a:schemeClr val="tx1"/>
                </a:solidFill>
                <a:effectLst/>
                <a:latin typeface="Arial" panose="020B0604020202020204" pitchFamily="34" charset="0"/>
                <a:ea typeface="+mn-ea"/>
                <a:cs typeface="Arial" panose="020B0604020202020204" pitchFamily="34" charset="0"/>
              </a:rPr>
              <a:t>.</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r>
              <a:rPr lang="en-US" sz="1000" kern="1200" dirty="0" smtClean="0">
                <a:solidFill>
                  <a:schemeClr val="tx1"/>
                </a:solidFill>
                <a:effectLst/>
                <a:latin typeface="Arial" panose="020B0604020202020204" pitchFamily="34" charset="0"/>
                <a:ea typeface="+mn-ea"/>
                <a:cs typeface="Arial" panose="020B0604020202020204" pitchFamily="34" charset="0"/>
              </a:rPr>
              <a:t> </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r>
              <a:rPr lang="en-US" sz="1000" kern="1200" dirty="0" err="1" smtClean="0">
                <a:solidFill>
                  <a:schemeClr val="tx1"/>
                </a:solidFill>
                <a:effectLst/>
                <a:latin typeface="Arial" panose="020B0604020202020204" pitchFamily="34" charset="0"/>
                <a:ea typeface="+mn-ea"/>
                <a:cs typeface="Arial" panose="020B0604020202020204" pitchFamily="34" charset="0"/>
              </a:rPr>
              <a:t>Yn</a:t>
            </a:r>
            <a:r>
              <a:rPr lang="en-US" sz="1000" kern="1200" dirty="0" smtClean="0">
                <a:solidFill>
                  <a:schemeClr val="tx1"/>
                </a:solidFill>
                <a:effectLst/>
                <a:latin typeface="Arial" panose="020B0604020202020204" pitchFamily="34" charset="0"/>
                <a:ea typeface="+mn-ea"/>
                <a:cs typeface="Arial" panose="020B0604020202020204" pitchFamily="34" charset="0"/>
              </a:rPr>
              <a:t> y </a:t>
            </a:r>
            <a:r>
              <a:rPr lang="en-US" sz="1000" kern="1200" dirty="0" err="1" smtClean="0">
                <a:solidFill>
                  <a:schemeClr val="tx1"/>
                </a:solidFill>
                <a:effectLst/>
                <a:latin typeface="Arial" panose="020B0604020202020204" pitchFamily="34" charset="0"/>
                <a:ea typeface="+mn-ea"/>
                <a:cs typeface="Arial" panose="020B0604020202020204" pitchFamily="34" charset="0"/>
              </a:rPr>
              <a:t>dyfodol</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bydd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defnyddio</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technoleg</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llawer</a:t>
            </a:r>
            <a:r>
              <a:rPr lang="en-US" sz="1000" kern="1200" dirty="0" smtClean="0">
                <a:solidFill>
                  <a:schemeClr val="tx1"/>
                </a:solidFill>
                <a:effectLst/>
                <a:latin typeface="Arial" panose="020B0604020202020204" pitchFamily="34" charset="0"/>
                <a:ea typeface="+mn-ea"/>
                <a:cs typeface="Arial" panose="020B0604020202020204" pitchFamily="34" charset="0"/>
              </a:rPr>
              <a:t> haws, </a:t>
            </a:r>
            <a:r>
              <a:rPr lang="en-US" sz="1000" kern="1200" dirty="0" err="1" smtClean="0">
                <a:solidFill>
                  <a:schemeClr val="tx1"/>
                </a:solidFill>
                <a:effectLst/>
                <a:latin typeface="Arial" panose="020B0604020202020204" pitchFamily="34" charset="0"/>
                <a:ea typeface="+mn-ea"/>
                <a:cs typeface="Arial" panose="020B0604020202020204" pitchFamily="34" charset="0"/>
              </a:rPr>
              <a:t>diolch</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systemau</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symudol</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a’r</a:t>
            </a:r>
            <a:r>
              <a:rPr lang="en-US" sz="1000" kern="1200" dirty="0" smtClean="0">
                <a:solidFill>
                  <a:schemeClr val="tx1"/>
                </a:solidFill>
                <a:effectLst/>
                <a:latin typeface="Arial" panose="020B0604020202020204" pitchFamily="34" charset="0"/>
                <a:ea typeface="+mn-ea"/>
                <a:cs typeface="Arial" panose="020B0604020202020204" pitchFamily="34" charset="0"/>
              </a:rPr>
              <a:t> we, </a:t>
            </a:r>
            <a:r>
              <a:rPr lang="en-US" sz="1000" kern="1200" dirty="0" err="1" smtClean="0">
                <a:solidFill>
                  <a:schemeClr val="tx1"/>
                </a:solidFill>
                <a:effectLst/>
                <a:latin typeface="Arial" panose="020B0604020202020204" pitchFamily="34" charset="0"/>
                <a:ea typeface="+mn-ea"/>
                <a:cs typeface="Arial" panose="020B0604020202020204" pitchFamily="34" charset="0"/>
              </a:rPr>
              <a:t>byddwn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gallu</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cymryd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mesuriadau</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unrhyw</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amser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hyd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oed</a:t>
            </a:r>
            <a:r>
              <a:rPr lang="en-US" sz="1000" kern="1200" dirty="0" smtClean="0">
                <a:solidFill>
                  <a:schemeClr val="tx1"/>
                </a:solidFill>
                <a:effectLst/>
                <a:latin typeface="Arial" panose="020B0604020202020204" pitchFamily="34" charset="0"/>
                <a:ea typeface="+mn-ea"/>
                <a:cs typeface="Arial" panose="020B0604020202020204" pitchFamily="34" charset="0"/>
              </a:rPr>
              <a:t> pan </a:t>
            </a:r>
            <a:r>
              <a:rPr lang="en-US" sz="1000" kern="1200" dirty="0" err="1" smtClean="0">
                <a:solidFill>
                  <a:schemeClr val="tx1"/>
                </a:solidFill>
                <a:effectLst/>
                <a:latin typeface="Arial" panose="020B0604020202020204" pitchFamily="34" charset="0"/>
                <a:ea typeface="+mn-ea"/>
                <a:cs typeface="Arial" panose="020B0604020202020204" pitchFamily="34" charset="0"/>
              </a:rPr>
              <a:t>fydd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unigolyn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symud</a:t>
            </a:r>
            <a:r>
              <a:rPr lang="en-US" sz="1000" kern="1200" dirty="0" smtClean="0">
                <a:solidFill>
                  <a:schemeClr val="tx1"/>
                </a:solidFill>
                <a:effectLst/>
                <a:latin typeface="Arial" panose="020B0604020202020204" pitchFamily="34" charset="0"/>
                <a:ea typeface="+mn-ea"/>
                <a:cs typeface="Arial" panose="020B0604020202020204" pitchFamily="34" charset="0"/>
              </a:rPr>
              <a:t> o </a:t>
            </a:r>
            <a:r>
              <a:rPr lang="en-US" sz="1000" kern="1200" dirty="0" err="1" smtClean="0">
                <a:solidFill>
                  <a:schemeClr val="tx1"/>
                </a:solidFill>
                <a:effectLst/>
                <a:latin typeface="Arial" panose="020B0604020202020204" pitchFamily="34" charset="0"/>
                <a:ea typeface="+mn-ea"/>
                <a:cs typeface="Arial" panose="020B0604020202020204" pitchFamily="34" charset="0"/>
              </a:rPr>
              <a:t>gwmpas</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ei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gartref</a:t>
            </a:r>
            <a:r>
              <a:rPr lang="en-US" sz="1000" kern="1200" dirty="0" smtClean="0">
                <a:solidFill>
                  <a:schemeClr val="tx1"/>
                </a:solidFill>
                <a:effectLst/>
                <a:latin typeface="Arial" panose="020B0604020202020204" pitchFamily="34" charset="0"/>
                <a:ea typeface="+mn-ea"/>
                <a:cs typeface="Arial" panose="020B0604020202020204" pitchFamily="34" charset="0"/>
              </a:rPr>
              <a:t> a </a:t>
            </a:r>
            <a:r>
              <a:rPr lang="en-US" sz="1000" kern="1200" dirty="0" err="1" smtClean="0">
                <a:solidFill>
                  <a:schemeClr val="tx1"/>
                </a:solidFill>
                <a:effectLst/>
                <a:latin typeface="Arial" panose="020B0604020202020204" pitchFamily="34" charset="0"/>
                <a:ea typeface="+mn-ea"/>
                <a:cs typeface="Arial" panose="020B0604020202020204" pitchFamily="34" charset="0"/>
              </a:rPr>
              <a:t>thu</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allan</a:t>
            </a:r>
            <a:r>
              <a:rPr lang="en-US" sz="1000" kern="1200" dirty="0" smtClean="0">
                <a:solidFill>
                  <a:schemeClr val="tx1"/>
                </a:solidFill>
                <a:effectLst/>
                <a:latin typeface="Arial" panose="020B0604020202020204" pitchFamily="34" charset="0"/>
                <a:ea typeface="+mn-ea"/>
                <a:cs typeface="Arial" panose="020B0604020202020204" pitchFamily="34" charset="0"/>
              </a:rPr>
              <a:t>.</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r>
              <a:rPr lang="en-US" sz="1000" kern="1200" dirty="0" err="1" smtClean="0">
                <a:solidFill>
                  <a:schemeClr val="tx1"/>
                </a:solidFill>
                <a:effectLst/>
                <a:latin typeface="Arial" panose="020B0604020202020204" pitchFamily="34" charset="0"/>
                <a:ea typeface="+mn-ea"/>
                <a:cs typeface="Arial" panose="020B0604020202020204" pitchFamily="34" charset="0"/>
              </a:rPr>
              <a:t>Mae’r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sleid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dangos</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chwe</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ffordd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wahanol</a:t>
            </a:r>
            <a:r>
              <a:rPr lang="en-US" sz="1000" kern="1200" dirty="0" smtClean="0">
                <a:solidFill>
                  <a:schemeClr val="tx1"/>
                </a:solidFill>
                <a:effectLst/>
                <a:latin typeface="Arial" panose="020B0604020202020204" pitchFamily="34" charset="0"/>
                <a:ea typeface="+mn-ea"/>
                <a:cs typeface="Arial" panose="020B0604020202020204" pitchFamily="34" charset="0"/>
              </a:rPr>
              <a:t> o </a:t>
            </a:r>
            <a:r>
              <a:rPr lang="en-US" sz="1000" kern="1200" dirty="0" err="1" smtClean="0">
                <a:solidFill>
                  <a:schemeClr val="tx1"/>
                </a:solidFill>
                <a:effectLst/>
                <a:latin typeface="Arial" panose="020B0604020202020204" pitchFamily="34" charset="0"/>
                <a:ea typeface="+mn-ea"/>
                <a:cs typeface="Arial" panose="020B0604020202020204" pitchFamily="34" charset="0"/>
              </a:rPr>
              <a:t>wneud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hyn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sy’n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bosibl</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barod</a:t>
            </a:r>
            <a:r>
              <a:rPr lang="en-US" sz="1000" kern="1200" dirty="0" smtClean="0">
                <a:solidFill>
                  <a:schemeClr val="tx1"/>
                </a:solidFill>
                <a:effectLst/>
                <a:latin typeface="Arial" panose="020B0604020202020204" pitchFamily="34" charset="0"/>
                <a:ea typeface="+mn-ea"/>
                <a:cs typeface="Arial" panose="020B0604020202020204" pitchFamily="34" charset="0"/>
              </a:rPr>
              <a:t>.</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r>
              <a:rPr lang="en-US" sz="1000" kern="1200" dirty="0" err="1" smtClean="0">
                <a:solidFill>
                  <a:schemeClr val="tx1"/>
                </a:solidFill>
                <a:effectLst/>
                <a:latin typeface="Arial" panose="020B0604020202020204" pitchFamily="34" charset="0"/>
                <a:ea typeface="+mn-ea"/>
                <a:cs typeface="Arial" panose="020B0604020202020204" pitchFamily="34" charset="0"/>
              </a:rPr>
              <a:t>Mae’r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cyntaf</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dangos</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cynfas</a:t>
            </a:r>
            <a:r>
              <a:rPr lang="en-US" sz="1000" kern="1200" dirty="0" smtClean="0">
                <a:solidFill>
                  <a:schemeClr val="tx1"/>
                </a:solidFill>
                <a:effectLst/>
                <a:latin typeface="Arial" panose="020B0604020202020204" pitchFamily="34" charset="0"/>
                <a:ea typeface="+mn-ea"/>
                <a:cs typeface="Arial" panose="020B0604020202020204" pitchFamily="34" charset="0"/>
              </a:rPr>
              <a:t> o </a:t>
            </a:r>
            <a:r>
              <a:rPr lang="en-US" sz="1000" kern="1200" dirty="0" err="1" smtClean="0">
                <a:solidFill>
                  <a:schemeClr val="tx1"/>
                </a:solidFill>
                <a:effectLst/>
                <a:latin typeface="Arial" panose="020B0604020202020204" pitchFamily="34" charset="0"/>
                <a:ea typeface="+mn-ea"/>
                <a:cs typeface="Arial" panose="020B0604020202020204" pitchFamily="34" charset="0"/>
              </a:rPr>
              <a:t>Dde</a:t>
            </a:r>
            <a:r>
              <a:rPr lang="en-US" sz="1000" kern="1200" dirty="0" smtClean="0">
                <a:solidFill>
                  <a:schemeClr val="tx1"/>
                </a:solidFill>
                <a:effectLst/>
                <a:latin typeface="Arial" panose="020B0604020202020204" pitchFamily="34" charset="0"/>
                <a:ea typeface="+mn-ea"/>
                <a:cs typeface="Arial" panose="020B0604020202020204" pitchFamily="34" charset="0"/>
              </a:rPr>
              <a:t> Korea </a:t>
            </a:r>
            <a:r>
              <a:rPr lang="en-US" sz="1000" kern="1200" dirty="0" err="1" smtClean="0">
                <a:solidFill>
                  <a:schemeClr val="tx1"/>
                </a:solidFill>
                <a:effectLst/>
                <a:latin typeface="Arial" panose="020B0604020202020204" pitchFamily="34" charset="0"/>
                <a:ea typeface="+mn-ea"/>
                <a:cs typeface="Arial" panose="020B0604020202020204" pitchFamily="34" charset="0"/>
              </a:rPr>
              <a:t>sy’n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cofnodi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arwyddion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bywyd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tra</a:t>
            </a:r>
            <a:r>
              <a:rPr lang="en-US" sz="1000" kern="1200" dirty="0" smtClean="0">
                <a:solidFill>
                  <a:schemeClr val="tx1"/>
                </a:solidFill>
                <a:effectLst/>
                <a:latin typeface="Arial" panose="020B0604020202020204" pitchFamily="34" charset="0"/>
                <a:ea typeface="+mn-ea"/>
                <a:cs typeface="Arial" panose="020B0604020202020204" pitchFamily="34" charset="0"/>
              </a:rPr>
              <a:t> bod y person </a:t>
            </a:r>
            <a:r>
              <a:rPr lang="en-US" sz="1000" kern="1200" dirty="0" err="1" smtClean="0">
                <a:solidFill>
                  <a:schemeClr val="tx1"/>
                </a:solidFill>
                <a:effectLst/>
                <a:latin typeface="Arial" panose="020B0604020202020204" pitchFamily="34" charset="0"/>
                <a:ea typeface="+mn-ea"/>
                <a:cs typeface="Arial" panose="020B0604020202020204" pitchFamily="34" charset="0"/>
              </a:rPr>
              <a:t>yn</a:t>
            </a:r>
            <a:r>
              <a:rPr lang="en-US" sz="1000" kern="1200" dirty="0" smtClean="0">
                <a:solidFill>
                  <a:schemeClr val="tx1"/>
                </a:solidFill>
                <a:effectLst/>
                <a:latin typeface="Arial" panose="020B0604020202020204" pitchFamily="34" charset="0"/>
                <a:ea typeface="+mn-ea"/>
                <a:cs typeface="Arial" panose="020B0604020202020204" pitchFamily="34" charset="0"/>
              </a:rPr>
              <a:t> y </a:t>
            </a:r>
            <a:r>
              <a:rPr lang="en-US" sz="1000" kern="1200" dirty="0" err="1" smtClean="0">
                <a:solidFill>
                  <a:schemeClr val="tx1"/>
                </a:solidFill>
                <a:effectLst/>
                <a:latin typeface="Arial" panose="020B0604020202020204" pitchFamily="34" charset="0"/>
                <a:ea typeface="+mn-ea"/>
                <a:cs typeface="Arial" panose="020B0604020202020204" pitchFamily="34" charset="0"/>
              </a:rPr>
              <a:t>gwely</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Mae’r</a:t>
            </a:r>
            <a:r>
              <a:rPr lang="en-US" sz="1000" kern="1200" dirty="0" smtClean="0">
                <a:solidFill>
                  <a:schemeClr val="tx1"/>
                </a:solidFill>
                <a:effectLst/>
                <a:latin typeface="Arial" panose="020B0604020202020204" pitchFamily="34" charset="0"/>
                <a:ea typeface="+mn-ea"/>
                <a:cs typeface="Arial" panose="020B0604020202020204" pitchFamily="34" charset="0"/>
              </a:rPr>
              <a:t> ail </a:t>
            </a:r>
            <a:r>
              <a:rPr lang="en-US" sz="1000" kern="1200" dirty="0" err="1" smtClean="0">
                <a:solidFill>
                  <a:schemeClr val="tx1"/>
                </a:solidFill>
                <a:effectLst/>
                <a:latin typeface="Arial" panose="020B0604020202020204" pitchFamily="34" charset="0"/>
                <a:ea typeface="+mn-ea"/>
                <a:cs typeface="Arial" panose="020B0604020202020204" pitchFamily="34" charset="0"/>
              </a:rPr>
              <a:t>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dangos</a:t>
            </a:r>
            <a:r>
              <a:rPr lang="en-US" sz="1000" kern="1200" dirty="0" smtClean="0">
                <a:solidFill>
                  <a:schemeClr val="tx1"/>
                </a:solidFill>
                <a:effectLst/>
                <a:latin typeface="Arial" panose="020B0604020202020204" pitchFamily="34" charset="0"/>
                <a:ea typeface="+mn-ea"/>
                <a:cs typeface="Arial" panose="020B0604020202020204" pitchFamily="34" charset="0"/>
              </a:rPr>
              <a:t> fest </a:t>
            </a:r>
            <a:r>
              <a:rPr lang="en-US" sz="1000" kern="1200" dirty="0" err="1" smtClean="0">
                <a:solidFill>
                  <a:schemeClr val="tx1"/>
                </a:solidFill>
                <a:effectLst/>
                <a:latin typeface="Arial" panose="020B0604020202020204" pitchFamily="34" charset="0"/>
                <a:ea typeface="+mn-ea"/>
                <a:cs typeface="Arial" panose="020B0604020202020204" pitchFamily="34" charset="0"/>
              </a:rPr>
              <a:t>glyfar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sy’n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cynnwys</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synwyryddion</a:t>
            </a:r>
            <a:r>
              <a:rPr lang="en-US" sz="1000" kern="1200" dirty="0" smtClean="0">
                <a:solidFill>
                  <a:schemeClr val="tx1"/>
                </a:solidFill>
                <a:effectLst/>
                <a:latin typeface="Arial" panose="020B0604020202020204" pitchFamily="34" charset="0"/>
                <a:ea typeface="+mn-ea"/>
                <a:cs typeface="Arial" panose="020B0604020202020204" pitchFamily="34" charset="0"/>
              </a:rPr>
              <a:t> ac </a:t>
            </a:r>
            <a:r>
              <a:rPr lang="en-US" sz="1000" kern="1200" dirty="0" err="1" smtClean="0">
                <a:solidFill>
                  <a:schemeClr val="tx1"/>
                </a:solidFill>
                <a:effectLst/>
                <a:latin typeface="Arial" panose="020B0604020202020204" pitchFamily="34" charset="0"/>
                <a:ea typeface="+mn-ea"/>
                <a:cs typeface="Arial" panose="020B0604020202020204" pitchFamily="34" charset="0"/>
              </a:rPr>
              <a:t>electrodau</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rhan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ohoni</a:t>
            </a:r>
            <a:r>
              <a:rPr lang="en-US" sz="1000" kern="1200" dirty="0" smtClean="0">
                <a:solidFill>
                  <a:schemeClr val="tx1"/>
                </a:solidFill>
                <a:effectLst/>
                <a:latin typeface="Arial" panose="020B0604020202020204" pitchFamily="34" charset="0"/>
                <a:ea typeface="+mn-ea"/>
                <a:cs typeface="Arial" panose="020B0604020202020204" pitchFamily="34" charset="0"/>
              </a:rPr>
              <a:t>. Y </a:t>
            </a:r>
            <a:r>
              <a:rPr lang="en-US" sz="1000" kern="1200" dirty="0" err="1" smtClean="0">
                <a:solidFill>
                  <a:schemeClr val="tx1"/>
                </a:solidFill>
                <a:effectLst/>
                <a:latin typeface="Arial" panose="020B0604020202020204" pitchFamily="34" charset="0"/>
                <a:ea typeface="+mn-ea"/>
                <a:cs typeface="Arial" panose="020B0604020202020204" pitchFamily="34" charset="0"/>
              </a:rPr>
              <a:t>trydydd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yw</a:t>
            </a:r>
            <a:r>
              <a:rPr lang="en-US" sz="1000" kern="1200" dirty="0" smtClean="0">
                <a:solidFill>
                  <a:schemeClr val="tx1"/>
                </a:solidFill>
                <a:effectLst/>
                <a:latin typeface="Arial" panose="020B0604020202020204" pitchFamily="34" charset="0"/>
                <a:ea typeface="+mn-ea"/>
                <a:cs typeface="Arial" panose="020B0604020202020204" pitchFamily="34" charset="0"/>
              </a:rPr>
              <a:t> plaster </a:t>
            </a:r>
            <a:r>
              <a:rPr lang="en-US" sz="1000" kern="1200" dirty="0" err="1" smtClean="0">
                <a:solidFill>
                  <a:schemeClr val="tx1"/>
                </a:solidFill>
                <a:effectLst/>
                <a:latin typeface="Arial" panose="020B0604020202020204" pitchFamily="34" charset="0"/>
                <a:ea typeface="+mn-ea"/>
                <a:cs typeface="Arial" panose="020B0604020202020204" pitchFamily="34" charset="0"/>
              </a:rPr>
              <a:t>electroneg</a:t>
            </a:r>
            <a:r>
              <a:rPr lang="en-US" sz="1000" kern="1200" dirty="0" smtClean="0">
                <a:solidFill>
                  <a:schemeClr val="tx1"/>
                </a:solidFill>
                <a:effectLst/>
                <a:latin typeface="Arial" panose="020B0604020202020204" pitchFamily="34" charset="0"/>
                <a:ea typeface="+mn-ea"/>
                <a:cs typeface="Arial" panose="020B0604020202020204" pitchFamily="34" charset="0"/>
              </a:rPr>
              <a:t>.</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r>
              <a:rPr lang="en-US" sz="1000" kern="1200" dirty="0" smtClean="0">
                <a:solidFill>
                  <a:schemeClr val="tx1"/>
                </a:solidFill>
                <a:effectLst/>
                <a:latin typeface="Arial" panose="020B0604020202020204" pitchFamily="34" charset="0"/>
                <a:ea typeface="+mn-ea"/>
                <a:cs typeface="Arial" panose="020B0604020202020204" pitchFamily="34" charset="0"/>
              </a:rPr>
              <a:t>Y </a:t>
            </a:r>
            <a:r>
              <a:rPr lang="en-US" sz="1000" kern="1200" dirty="0" err="1" smtClean="0">
                <a:solidFill>
                  <a:schemeClr val="tx1"/>
                </a:solidFill>
                <a:effectLst/>
                <a:latin typeface="Arial" panose="020B0604020202020204" pitchFamily="34" charset="0"/>
                <a:ea typeface="+mn-ea"/>
                <a:cs typeface="Arial" panose="020B0604020202020204" pitchFamily="34" charset="0"/>
              </a:rPr>
              <a:t>pedwerydd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yw</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sglodyn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synhwyrydd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sy’n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rhan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o’r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feddyginiaeth</a:t>
            </a:r>
            <a:r>
              <a:rPr lang="en-US" sz="1000" kern="1200" dirty="0" smtClean="0">
                <a:solidFill>
                  <a:schemeClr val="tx1"/>
                </a:solidFill>
                <a:effectLst/>
                <a:latin typeface="Arial" panose="020B0604020202020204" pitchFamily="34" charset="0"/>
                <a:ea typeface="+mn-ea"/>
                <a:cs typeface="Arial" panose="020B0604020202020204" pitchFamily="34" charset="0"/>
              </a:rPr>
              <a:t>.</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r>
              <a:rPr lang="en-US" sz="1000" kern="1200" dirty="0" smtClean="0">
                <a:solidFill>
                  <a:schemeClr val="tx1"/>
                </a:solidFill>
                <a:effectLst/>
                <a:latin typeface="Arial" panose="020B0604020202020204" pitchFamily="34" charset="0"/>
                <a:ea typeface="+mn-ea"/>
                <a:cs typeface="Arial" panose="020B0604020202020204" pitchFamily="34" charset="0"/>
              </a:rPr>
              <a:t>Y </a:t>
            </a:r>
            <a:r>
              <a:rPr lang="en-US" sz="1000" kern="1200" dirty="0" err="1" smtClean="0">
                <a:solidFill>
                  <a:schemeClr val="tx1"/>
                </a:solidFill>
                <a:effectLst/>
                <a:latin typeface="Arial" panose="020B0604020202020204" pitchFamily="34" charset="0"/>
                <a:ea typeface="+mn-ea"/>
                <a:cs typeface="Arial" panose="020B0604020202020204" pitchFamily="34" charset="0"/>
              </a:rPr>
              <a:t>pumed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yw’r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drych</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hud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sy’n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defnyddio</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technoleg</a:t>
            </a:r>
            <a:r>
              <a:rPr lang="en-US" sz="1000" kern="1200" dirty="0" smtClean="0">
                <a:solidFill>
                  <a:schemeClr val="tx1"/>
                </a:solidFill>
                <a:effectLst/>
                <a:latin typeface="Arial" panose="020B0604020202020204" pitchFamily="34" charset="0"/>
                <a:ea typeface="+mn-ea"/>
                <a:cs typeface="Arial" panose="020B0604020202020204" pitchFamily="34" charset="0"/>
              </a:rPr>
              <a:t> camera </a:t>
            </a:r>
            <a:r>
              <a:rPr lang="en-US" sz="1000" kern="1200" dirty="0" err="1" smtClean="0">
                <a:solidFill>
                  <a:schemeClr val="tx1"/>
                </a:solidFill>
                <a:effectLst/>
                <a:latin typeface="Arial" panose="020B0604020202020204" pitchFamily="34" charset="0"/>
                <a:ea typeface="+mn-ea"/>
                <a:cs typeface="Arial" panose="020B0604020202020204" pitchFamily="34" charset="0"/>
              </a:rPr>
              <a:t>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edrych</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sut</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mae’r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gwaed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newid</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lliw</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wrth</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lifo</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trwy’r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corff</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sy’n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galluogi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casglu</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manylion</a:t>
            </a:r>
            <a:r>
              <a:rPr lang="en-US" sz="1000" kern="1200" dirty="0" smtClean="0">
                <a:solidFill>
                  <a:schemeClr val="tx1"/>
                </a:solidFill>
                <a:effectLst/>
                <a:latin typeface="Arial" panose="020B0604020202020204" pitchFamily="34" charset="0"/>
                <a:ea typeface="+mn-ea"/>
                <a:cs typeface="Arial" panose="020B0604020202020204" pitchFamily="34" charset="0"/>
              </a:rPr>
              <a:t> am </a:t>
            </a:r>
            <a:r>
              <a:rPr lang="en-US" sz="1000" kern="1200" dirty="0" err="1" smtClean="0">
                <a:solidFill>
                  <a:schemeClr val="tx1"/>
                </a:solidFill>
                <a:effectLst/>
                <a:latin typeface="Arial" panose="020B0604020202020204" pitchFamily="34" charset="0"/>
                <a:ea typeface="+mn-ea"/>
                <a:cs typeface="Arial" panose="020B0604020202020204" pitchFamily="34" charset="0"/>
              </a:rPr>
              <a:t>guriad</a:t>
            </a:r>
            <a:r>
              <a:rPr lang="en-US" sz="1000" kern="1200" dirty="0" smtClean="0">
                <a:solidFill>
                  <a:schemeClr val="tx1"/>
                </a:solidFill>
                <a:effectLst/>
                <a:latin typeface="Arial" panose="020B0604020202020204" pitchFamily="34" charset="0"/>
                <a:ea typeface="+mn-ea"/>
                <a:cs typeface="Arial" panose="020B0604020202020204" pitchFamily="34" charset="0"/>
              </a:rPr>
              <a:t> y </a:t>
            </a:r>
            <a:r>
              <a:rPr lang="en-US" sz="1000" kern="1200" dirty="0" err="1" smtClean="0">
                <a:solidFill>
                  <a:schemeClr val="tx1"/>
                </a:solidFill>
                <a:effectLst/>
                <a:latin typeface="Arial" panose="020B0604020202020204" pitchFamily="34" charset="0"/>
                <a:ea typeface="+mn-ea"/>
                <a:cs typeface="Arial" panose="020B0604020202020204" pitchFamily="34" charset="0"/>
              </a:rPr>
              <a:t>galon</a:t>
            </a:r>
            <a:r>
              <a:rPr lang="en-US" sz="1000" kern="1200" dirty="0" smtClean="0">
                <a:solidFill>
                  <a:schemeClr val="tx1"/>
                </a:solidFill>
                <a:effectLst/>
                <a:latin typeface="Arial" panose="020B0604020202020204" pitchFamily="34" charset="0"/>
                <a:ea typeface="+mn-ea"/>
                <a:cs typeface="Arial" panose="020B0604020202020204" pitchFamily="34" charset="0"/>
              </a:rPr>
              <a:t>. Ac </a:t>
            </a:r>
            <a:r>
              <a:rPr lang="en-US" sz="1000" kern="1200" dirty="0" err="1" smtClean="0">
                <a:solidFill>
                  <a:schemeClr val="tx1"/>
                </a:solidFill>
                <a:effectLst/>
                <a:latin typeface="Arial" panose="020B0604020202020204" pitchFamily="34" charset="0"/>
                <a:ea typeface="+mn-ea"/>
                <a:cs typeface="Arial" panose="020B0604020202020204" pitchFamily="34" charset="0"/>
              </a:rPr>
              <a:t>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orffen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dyma</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Scowt</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Scandanw</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dyfais</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gellir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ei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bwyso’n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erbyn</a:t>
            </a:r>
            <a:r>
              <a:rPr lang="en-US" sz="1000" kern="1200" dirty="0" smtClean="0">
                <a:solidFill>
                  <a:schemeClr val="tx1"/>
                </a:solidFill>
                <a:effectLst/>
                <a:latin typeface="Arial" panose="020B0604020202020204" pitchFamily="34" charset="0"/>
                <a:ea typeface="+mn-ea"/>
                <a:cs typeface="Arial" panose="020B0604020202020204" pitchFamily="34" charset="0"/>
              </a:rPr>
              <a:t> y </a:t>
            </a:r>
            <a:r>
              <a:rPr lang="en-US" sz="1000" kern="1200" dirty="0" err="1" smtClean="0">
                <a:solidFill>
                  <a:schemeClr val="tx1"/>
                </a:solidFill>
                <a:effectLst/>
                <a:latin typeface="Arial" panose="020B0604020202020204" pitchFamily="34" charset="0"/>
                <a:ea typeface="+mn-ea"/>
                <a:cs typeface="Arial" panose="020B0604020202020204" pitchFamily="34" charset="0"/>
              </a:rPr>
              <a:t>talcen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unrhyw</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amser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fesur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ystod</a:t>
            </a:r>
            <a:r>
              <a:rPr lang="en-US" sz="1000" kern="1200" dirty="0" smtClean="0">
                <a:solidFill>
                  <a:schemeClr val="tx1"/>
                </a:solidFill>
                <a:effectLst/>
                <a:latin typeface="Arial" panose="020B0604020202020204" pitchFamily="34" charset="0"/>
                <a:ea typeface="+mn-ea"/>
                <a:cs typeface="Arial" panose="020B0604020202020204" pitchFamily="34" charset="0"/>
              </a:rPr>
              <a:t> o </a:t>
            </a:r>
            <a:r>
              <a:rPr lang="en-US" sz="1000" kern="1200" dirty="0" err="1" smtClean="0">
                <a:solidFill>
                  <a:schemeClr val="tx1"/>
                </a:solidFill>
                <a:effectLst/>
                <a:latin typeface="Arial" panose="020B0604020202020204" pitchFamily="34" charset="0"/>
                <a:ea typeface="+mn-ea"/>
                <a:cs typeface="Arial" panose="020B0604020202020204" pitchFamily="34" charset="0"/>
              </a:rPr>
              <a:t>arwyddion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bywyd</a:t>
            </a:r>
            <a:r>
              <a:rPr lang="en-US" sz="1000" kern="1200" dirty="0" smtClean="0">
                <a:solidFill>
                  <a:schemeClr val="tx1"/>
                </a:solidFill>
                <a:effectLst/>
                <a:latin typeface="Arial" panose="020B0604020202020204" pitchFamily="34" charset="0"/>
                <a:ea typeface="+mn-ea"/>
                <a:cs typeface="Arial" panose="020B0604020202020204" pitchFamily="34" charset="0"/>
              </a:rPr>
              <a:t>.</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r>
              <a:rPr lang="en-US" sz="1000" kern="1200" dirty="0" smtClean="0">
                <a:solidFill>
                  <a:schemeClr val="tx1"/>
                </a:solidFill>
                <a:effectLst/>
                <a:latin typeface="Arial" panose="020B0604020202020204" pitchFamily="34" charset="0"/>
                <a:ea typeface="+mn-ea"/>
                <a:cs typeface="Arial" panose="020B0604020202020204" pitchFamily="34" charset="0"/>
              </a:rPr>
              <a:t>Mae </a:t>
            </a:r>
            <a:r>
              <a:rPr lang="en-US" sz="1000" kern="1200" dirty="0" err="1" smtClean="0">
                <a:solidFill>
                  <a:schemeClr val="tx1"/>
                </a:solidFill>
                <a:effectLst/>
                <a:latin typeface="Arial" panose="020B0604020202020204" pitchFamily="34" charset="0"/>
                <a:ea typeface="+mn-ea"/>
                <a:cs typeface="Arial" panose="020B0604020202020204" pitchFamily="34" charset="0"/>
              </a:rPr>
              <a:t>dyfeisiau</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gwisgadwy’n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gynyddol</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bwysig</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wrth</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oresgyn</a:t>
            </a:r>
            <a:r>
              <a:rPr lang="en-US" sz="1000" kern="1200" dirty="0" smtClean="0">
                <a:solidFill>
                  <a:schemeClr val="tx1"/>
                </a:solidFill>
                <a:effectLst/>
                <a:latin typeface="Arial" panose="020B0604020202020204" pitchFamily="34" charset="0"/>
                <a:ea typeface="+mn-ea"/>
                <a:cs typeface="Arial" panose="020B0604020202020204" pitchFamily="34" charset="0"/>
              </a:rPr>
              <a:t> y </a:t>
            </a:r>
            <a:r>
              <a:rPr lang="en-US" sz="1000" kern="1200" dirty="0" err="1" smtClean="0">
                <a:solidFill>
                  <a:schemeClr val="tx1"/>
                </a:solidFill>
                <a:effectLst/>
                <a:latin typeface="Arial" panose="020B0604020202020204" pitchFamily="34" charset="0"/>
                <a:ea typeface="+mn-ea"/>
                <a:cs typeface="Arial" panose="020B0604020202020204" pitchFamily="34" charset="0"/>
              </a:rPr>
              <a:t>broblem</a:t>
            </a:r>
            <a:r>
              <a:rPr lang="en-US" sz="1000" kern="1200" dirty="0" smtClean="0">
                <a:solidFill>
                  <a:schemeClr val="tx1"/>
                </a:solidFill>
                <a:effectLst/>
                <a:latin typeface="Arial" panose="020B0604020202020204" pitchFamily="34" charset="0"/>
                <a:ea typeface="+mn-ea"/>
                <a:cs typeface="Arial" panose="020B0604020202020204" pitchFamily="34" charset="0"/>
              </a:rPr>
              <a:t> o </a:t>
            </a:r>
            <a:r>
              <a:rPr lang="en-US" sz="1000" kern="1200" dirty="0" err="1" smtClean="0">
                <a:solidFill>
                  <a:schemeClr val="tx1"/>
                </a:solidFill>
                <a:effectLst/>
                <a:latin typeface="Arial" panose="020B0604020202020204" pitchFamily="34" charset="0"/>
                <a:ea typeface="+mn-ea"/>
                <a:cs typeface="Arial" panose="020B0604020202020204" pitchFamily="34" charset="0"/>
              </a:rPr>
              <a:t>sut</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roi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synwyryddion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yn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agos</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i’r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rhan</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mwyaf</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perthnasol</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o’r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corff</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i</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fesur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paramedr</a:t>
            </a:r>
            <a:r>
              <a:rPr lang="en-US" sz="1000" kern="1200" dirty="0" smtClean="0">
                <a:solidFill>
                  <a:schemeClr val="tx1"/>
                </a:solidFill>
                <a:effectLst/>
                <a:latin typeface="Arial" panose="020B0604020202020204" pitchFamily="34" charset="0"/>
                <a:ea typeface="+mn-ea"/>
                <a:cs typeface="Arial" panose="020B0604020202020204" pitchFamily="34" charset="0"/>
              </a:rPr>
              <a:t>  </a:t>
            </a:r>
            <a:r>
              <a:rPr lang="en-US" sz="1000" kern="1200" dirty="0" err="1" smtClean="0">
                <a:solidFill>
                  <a:schemeClr val="tx1"/>
                </a:solidFill>
                <a:effectLst/>
                <a:latin typeface="Arial" panose="020B0604020202020204" pitchFamily="34" charset="0"/>
                <a:ea typeface="+mn-ea"/>
                <a:cs typeface="Arial" panose="020B0604020202020204" pitchFamily="34" charset="0"/>
              </a:rPr>
              <a:t>ffisiolegol</a:t>
            </a:r>
            <a:r>
              <a:rPr lang="en-US" sz="1000" kern="1200" dirty="0" smtClean="0">
                <a:solidFill>
                  <a:schemeClr val="tx1"/>
                </a:solidFill>
                <a:effectLst/>
                <a:latin typeface="Arial" panose="020B0604020202020204" pitchFamily="34" charset="0"/>
                <a:ea typeface="+mn-ea"/>
                <a:cs typeface="Arial" panose="020B0604020202020204" pitchFamily="34" charset="0"/>
              </a:rPr>
              <a:t>.</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endParaRPr lang="en-GB" sz="1000"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4850BFFB-953F-4021-90D1-C2BD514B9A3F}" type="slidenum">
              <a:rPr lang="en-GB" smtClean="0"/>
              <a:pPr/>
              <a:t>69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956900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GB" sz="1000" dirty="0" err="1" smtClean="0">
                <a:solidFill>
                  <a:srgbClr val="C00000"/>
                </a:solidFill>
              </a:rPr>
              <a:t>Mae’r</a:t>
            </a:r>
            <a:r>
              <a:rPr lang="en-GB" sz="1000" dirty="0" smtClean="0">
                <a:solidFill>
                  <a:srgbClr val="C00000"/>
                </a:solidFill>
              </a:rPr>
              <a:t> </a:t>
            </a:r>
            <a:r>
              <a:rPr lang="en-GB" sz="1000" dirty="0" err="1" smtClean="0">
                <a:solidFill>
                  <a:srgbClr val="C00000"/>
                </a:solidFill>
              </a:rPr>
              <a:t>sleid</a:t>
            </a:r>
            <a:r>
              <a:rPr lang="en-GB" sz="1000" dirty="0" smtClean="0">
                <a:solidFill>
                  <a:srgbClr val="C00000"/>
                </a:solidFill>
              </a:rPr>
              <a:t> </a:t>
            </a:r>
            <a:r>
              <a:rPr lang="en-GB" sz="1000" dirty="0" err="1" smtClean="0">
                <a:solidFill>
                  <a:srgbClr val="C00000"/>
                </a:solidFill>
              </a:rPr>
              <a:t>yma</a:t>
            </a:r>
            <a:r>
              <a:rPr lang="en-GB" sz="1000" dirty="0" smtClean="0">
                <a:solidFill>
                  <a:srgbClr val="C00000"/>
                </a:solidFill>
              </a:rPr>
              <a:t> </a:t>
            </a:r>
            <a:r>
              <a:rPr lang="en-GB" sz="1000" dirty="0" err="1" smtClean="0">
                <a:solidFill>
                  <a:srgbClr val="C00000"/>
                </a:solidFill>
              </a:rPr>
              <a:t>wedi</a:t>
            </a:r>
            <a:r>
              <a:rPr lang="en-GB" sz="1000" dirty="0" smtClean="0">
                <a:solidFill>
                  <a:srgbClr val="C00000"/>
                </a:solidFill>
              </a:rPr>
              <a:t> </a:t>
            </a:r>
            <a:r>
              <a:rPr lang="en-GB" sz="1000" dirty="0" err="1" smtClean="0">
                <a:solidFill>
                  <a:srgbClr val="C00000"/>
                </a:solidFill>
              </a:rPr>
              <a:t>ei</a:t>
            </a:r>
            <a:r>
              <a:rPr lang="en-GB" sz="1000" dirty="0" smtClean="0">
                <a:solidFill>
                  <a:srgbClr val="C00000"/>
                </a:solidFill>
              </a:rPr>
              <a:t> </a:t>
            </a:r>
            <a:r>
              <a:rPr lang="en-GB" sz="1000" dirty="0" err="1" smtClean="0">
                <a:solidFill>
                  <a:srgbClr val="C00000"/>
                </a:solidFill>
              </a:rPr>
              <a:t>animeiddio</a:t>
            </a:r>
            <a:r>
              <a:rPr lang="en-GB" sz="1000" dirty="0" smtClean="0">
                <a:solidFill>
                  <a:srgbClr val="C00000"/>
                </a:solidFill>
              </a:rPr>
              <a:t>.</a:t>
            </a:r>
          </a:p>
          <a:p>
            <a:pPr eaLnBrk="1" fontAlgn="auto" hangingPunct="1">
              <a:spcBef>
                <a:spcPts val="0"/>
              </a:spcBef>
              <a:spcAft>
                <a:spcPts val="0"/>
              </a:spcAft>
              <a:defRPr/>
            </a:pPr>
            <a:endParaRPr lang="en-GB" sz="1000" dirty="0" smtClean="0">
              <a:solidFill>
                <a:srgbClr val="C00000"/>
              </a:solidFill>
            </a:endParaRPr>
          </a:p>
          <a:p>
            <a:pPr eaLnBrk="1" fontAlgn="auto" hangingPunct="1">
              <a:spcBef>
                <a:spcPts val="0"/>
              </a:spcBef>
              <a:spcAft>
                <a:spcPts val="0"/>
              </a:spcAft>
              <a:defRPr/>
            </a:pPr>
            <a:r>
              <a:rPr lang="en-GB" sz="1000" dirty="0" smtClean="0">
                <a:solidFill>
                  <a:srgbClr val="C00000"/>
                </a:solidFill>
              </a:rPr>
              <a:t>Mae </a:t>
            </a:r>
            <a:r>
              <a:rPr lang="en-GB" sz="1000" dirty="0" err="1" smtClean="0">
                <a:solidFill>
                  <a:srgbClr val="C00000"/>
                </a:solidFill>
              </a:rPr>
              <a:t>cyfle</a:t>
            </a:r>
            <a:r>
              <a:rPr lang="en-GB" sz="1000" baseline="0" dirty="0" smtClean="0">
                <a:solidFill>
                  <a:srgbClr val="C00000"/>
                </a:solidFill>
              </a:rPr>
              <a:t> </a:t>
            </a:r>
            <a:r>
              <a:rPr lang="en-GB" sz="1000" baseline="0" dirty="0" err="1" smtClean="0">
                <a:solidFill>
                  <a:srgbClr val="C00000"/>
                </a:solidFill>
              </a:rPr>
              <a:t>i</a:t>
            </a:r>
            <a:r>
              <a:rPr lang="en-GB" sz="1000" baseline="0" dirty="0" smtClean="0">
                <a:solidFill>
                  <a:srgbClr val="C00000"/>
                </a:solidFill>
              </a:rPr>
              <a:t> </a:t>
            </a:r>
            <a:r>
              <a:rPr lang="en-GB" sz="1000" baseline="0" dirty="0" err="1" smtClean="0">
                <a:solidFill>
                  <a:srgbClr val="C00000"/>
                </a:solidFill>
              </a:rPr>
              <a:t>wneud</a:t>
            </a:r>
            <a:r>
              <a:rPr lang="en-GB" sz="1000" baseline="0" dirty="0" smtClean="0">
                <a:solidFill>
                  <a:srgbClr val="C00000"/>
                </a:solidFill>
              </a:rPr>
              <a:t> </a:t>
            </a:r>
            <a:r>
              <a:rPr lang="en-GB" sz="1000" baseline="0" dirty="0" err="1" smtClean="0">
                <a:solidFill>
                  <a:srgbClr val="C00000"/>
                </a:solidFill>
              </a:rPr>
              <a:t>jôc</a:t>
            </a:r>
            <a:r>
              <a:rPr lang="en-GB" sz="1000" baseline="0" dirty="0" smtClean="0">
                <a:solidFill>
                  <a:srgbClr val="C00000"/>
                </a:solidFill>
              </a:rPr>
              <a:t> </a:t>
            </a:r>
            <a:r>
              <a:rPr lang="en-GB" sz="1000" baseline="0" dirty="0" err="1" smtClean="0">
                <a:solidFill>
                  <a:srgbClr val="C00000"/>
                </a:solidFill>
              </a:rPr>
              <a:t>fach</a:t>
            </a:r>
            <a:r>
              <a:rPr lang="en-GB" sz="1000" baseline="0" dirty="0" smtClean="0">
                <a:solidFill>
                  <a:srgbClr val="C00000"/>
                </a:solidFill>
              </a:rPr>
              <a:t> am </a:t>
            </a:r>
            <a:r>
              <a:rPr lang="en-GB" sz="1000" baseline="0" dirty="0" err="1" smtClean="0">
                <a:solidFill>
                  <a:srgbClr val="C00000"/>
                </a:solidFill>
              </a:rPr>
              <a:t>ba</a:t>
            </a:r>
            <a:r>
              <a:rPr lang="en-GB" sz="1000" baseline="0" dirty="0" smtClean="0">
                <a:solidFill>
                  <a:srgbClr val="C00000"/>
                </a:solidFill>
              </a:rPr>
              <a:t> </a:t>
            </a:r>
            <a:r>
              <a:rPr lang="en-GB" sz="1000" baseline="0" dirty="0" err="1" smtClean="0">
                <a:solidFill>
                  <a:srgbClr val="C00000"/>
                </a:solidFill>
              </a:rPr>
              <a:t>mor</a:t>
            </a:r>
            <a:r>
              <a:rPr lang="en-GB" sz="1000" baseline="0" dirty="0" smtClean="0">
                <a:solidFill>
                  <a:srgbClr val="C00000"/>
                </a:solidFill>
              </a:rPr>
              <a:t> </a:t>
            </a:r>
            <a:r>
              <a:rPr lang="en-GB" sz="1000" baseline="0" dirty="0" err="1" smtClean="0">
                <a:solidFill>
                  <a:srgbClr val="C00000"/>
                </a:solidFill>
              </a:rPr>
              <a:t>aml</a:t>
            </a:r>
            <a:r>
              <a:rPr lang="en-GB" sz="1000" baseline="0" dirty="0" smtClean="0">
                <a:solidFill>
                  <a:srgbClr val="C00000"/>
                </a:solidFill>
              </a:rPr>
              <a:t> y </a:t>
            </a:r>
            <a:r>
              <a:rPr lang="en-GB" sz="1000" baseline="0" dirty="0" err="1" smtClean="0">
                <a:solidFill>
                  <a:srgbClr val="C00000"/>
                </a:solidFill>
              </a:rPr>
              <a:t>byddwn</a:t>
            </a:r>
            <a:r>
              <a:rPr lang="en-GB" sz="1000" baseline="0" dirty="0" smtClean="0">
                <a:solidFill>
                  <a:srgbClr val="C00000"/>
                </a:solidFill>
              </a:rPr>
              <a:t> </a:t>
            </a:r>
            <a:r>
              <a:rPr lang="en-GB" sz="1000" baseline="0" dirty="0" err="1" smtClean="0">
                <a:solidFill>
                  <a:srgbClr val="C00000"/>
                </a:solidFill>
              </a:rPr>
              <a:t>yn</a:t>
            </a:r>
            <a:r>
              <a:rPr lang="en-GB" sz="1000" baseline="0" dirty="0" smtClean="0">
                <a:solidFill>
                  <a:srgbClr val="C00000"/>
                </a:solidFill>
              </a:rPr>
              <a:t> </a:t>
            </a:r>
            <a:r>
              <a:rPr lang="en-GB" sz="1000" baseline="0" dirty="0" err="1" smtClean="0">
                <a:solidFill>
                  <a:srgbClr val="C00000"/>
                </a:solidFill>
              </a:rPr>
              <a:t>defnyddio</a:t>
            </a:r>
            <a:r>
              <a:rPr lang="en-GB" sz="1000" baseline="0" dirty="0" smtClean="0">
                <a:solidFill>
                  <a:srgbClr val="C00000"/>
                </a:solidFill>
              </a:rPr>
              <a:t> </a:t>
            </a:r>
            <a:r>
              <a:rPr lang="en-GB" sz="1000" baseline="0" dirty="0" err="1" smtClean="0">
                <a:solidFill>
                  <a:srgbClr val="C00000"/>
                </a:solidFill>
              </a:rPr>
              <a:t>ein</a:t>
            </a:r>
            <a:r>
              <a:rPr lang="en-GB" sz="1000" baseline="0" dirty="0" smtClean="0">
                <a:solidFill>
                  <a:srgbClr val="C00000"/>
                </a:solidFill>
              </a:rPr>
              <a:t> </a:t>
            </a:r>
            <a:r>
              <a:rPr lang="en-GB" sz="1000" baseline="0" dirty="0" err="1" smtClean="0">
                <a:solidFill>
                  <a:srgbClr val="C00000"/>
                </a:solidFill>
              </a:rPr>
              <a:t>ffonau</a:t>
            </a:r>
            <a:r>
              <a:rPr lang="en-GB" sz="1000" baseline="0" dirty="0" smtClean="0">
                <a:solidFill>
                  <a:srgbClr val="C00000"/>
                </a:solidFill>
              </a:rPr>
              <a:t> </a:t>
            </a:r>
            <a:r>
              <a:rPr lang="en-GB" sz="1000" baseline="0" dirty="0" err="1" smtClean="0">
                <a:solidFill>
                  <a:srgbClr val="C00000"/>
                </a:solidFill>
              </a:rPr>
              <a:t>clyfar</a:t>
            </a:r>
            <a:r>
              <a:rPr lang="en-GB" sz="1000" baseline="0" dirty="0" smtClean="0">
                <a:solidFill>
                  <a:srgbClr val="C00000"/>
                </a:solidFill>
              </a:rPr>
              <a:t> </a:t>
            </a:r>
            <a:r>
              <a:rPr lang="en-GB" sz="1000" baseline="0" dirty="0" err="1" smtClean="0">
                <a:solidFill>
                  <a:srgbClr val="C00000"/>
                </a:solidFill>
              </a:rPr>
              <a:t>i</a:t>
            </a:r>
            <a:r>
              <a:rPr lang="en-GB" sz="1000" baseline="0" dirty="0" smtClean="0">
                <a:solidFill>
                  <a:srgbClr val="C00000"/>
                </a:solidFill>
              </a:rPr>
              <a:t> </a:t>
            </a:r>
            <a:r>
              <a:rPr lang="en-GB" sz="1000" baseline="0" dirty="0" err="1" smtClean="0">
                <a:solidFill>
                  <a:srgbClr val="C00000"/>
                </a:solidFill>
              </a:rPr>
              <a:t>edrych</a:t>
            </a:r>
            <a:r>
              <a:rPr lang="en-GB" sz="1000" baseline="0" dirty="0" smtClean="0">
                <a:solidFill>
                  <a:srgbClr val="C00000"/>
                </a:solidFill>
              </a:rPr>
              <a:t> </a:t>
            </a:r>
            <a:r>
              <a:rPr lang="en-GB" sz="1000" baseline="0" dirty="0" err="1" smtClean="0">
                <a:solidFill>
                  <a:srgbClr val="C00000"/>
                </a:solidFill>
              </a:rPr>
              <a:t>ar</a:t>
            </a:r>
            <a:r>
              <a:rPr lang="en-GB" sz="1000" baseline="0" dirty="0" smtClean="0">
                <a:solidFill>
                  <a:srgbClr val="C00000"/>
                </a:solidFill>
              </a:rPr>
              <a:t> </a:t>
            </a:r>
            <a:r>
              <a:rPr lang="en-GB" sz="1000" baseline="0" dirty="0" err="1" smtClean="0">
                <a:solidFill>
                  <a:srgbClr val="C00000"/>
                </a:solidFill>
              </a:rPr>
              <a:t>newyddion</a:t>
            </a:r>
            <a:r>
              <a:rPr lang="en-GB" sz="1000" baseline="0" dirty="0" smtClean="0">
                <a:solidFill>
                  <a:srgbClr val="C00000"/>
                </a:solidFill>
              </a:rPr>
              <a:t>/ </a:t>
            </a:r>
            <a:r>
              <a:rPr lang="en-GB" sz="1000" baseline="0" dirty="0" err="1" smtClean="0">
                <a:solidFill>
                  <a:srgbClr val="C00000"/>
                </a:solidFill>
              </a:rPr>
              <a:t>ebyst</a:t>
            </a:r>
            <a:r>
              <a:rPr lang="en-GB" sz="1000" baseline="0" dirty="0" smtClean="0">
                <a:solidFill>
                  <a:srgbClr val="C00000"/>
                </a:solidFill>
              </a:rPr>
              <a:t>/ </a:t>
            </a:r>
            <a:r>
              <a:rPr lang="en-GB" sz="1000" baseline="0" dirty="0" err="1" smtClean="0">
                <a:solidFill>
                  <a:srgbClr val="C00000"/>
                </a:solidFill>
              </a:rPr>
              <a:t>negeseuon</a:t>
            </a:r>
            <a:r>
              <a:rPr lang="en-GB" sz="1000" baseline="0" dirty="0" smtClean="0">
                <a:solidFill>
                  <a:srgbClr val="C00000"/>
                </a:solidFill>
              </a:rPr>
              <a:t> </a:t>
            </a:r>
            <a:r>
              <a:rPr lang="en-GB" sz="1000" baseline="0" dirty="0" err="1" smtClean="0">
                <a:solidFill>
                  <a:srgbClr val="C00000"/>
                </a:solidFill>
              </a:rPr>
              <a:t>neu</a:t>
            </a:r>
            <a:r>
              <a:rPr lang="en-GB" sz="1000" baseline="0" dirty="0" smtClean="0">
                <a:solidFill>
                  <a:srgbClr val="C00000"/>
                </a:solidFill>
              </a:rPr>
              <a:t> </a:t>
            </a:r>
            <a:r>
              <a:rPr lang="en-GB" sz="1000" baseline="0" dirty="0" err="1" smtClean="0">
                <a:solidFill>
                  <a:srgbClr val="C00000"/>
                </a:solidFill>
              </a:rPr>
              <a:t>gyfryngau</a:t>
            </a:r>
            <a:r>
              <a:rPr lang="en-GB" sz="1000" baseline="0" dirty="0" smtClean="0">
                <a:solidFill>
                  <a:srgbClr val="C00000"/>
                </a:solidFill>
              </a:rPr>
              <a:t> </a:t>
            </a:r>
            <a:r>
              <a:rPr lang="en-GB" sz="1000" baseline="0" dirty="0" err="1" smtClean="0">
                <a:solidFill>
                  <a:srgbClr val="C00000"/>
                </a:solidFill>
              </a:rPr>
              <a:t>cymdeithasol</a:t>
            </a:r>
            <a:r>
              <a:rPr lang="en-GB" sz="1000" baseline="0" dirty="0" smtClean="0">
                <a:solidFill>
                  <a:srgbClr val="C00000"/>
                </a:solidFill>
              </a:rPr>
              <a:t> – </a:t>
            </a:r>
            <a:r>
              <a:rPr lang="en-GB" sz="1000" baseline="0" dirty="0" err="1" smtClean="0">
                <a:solidFill>
                  <a:srgbClr val="C00000"/>
                </a:solidFill>
              </a:rPr>
              <a:t>mae’r</a:t>
            </a:r>
            <a:r>
              <a:rPr lang="en-GB" sz="1000" baseline="0" dirty="0" smtClean="0">
                <a:solidFill>
                  <a:srgbClr val="C00000"/>
                </a:solidFill>
              </a:rPr>
              <a:t> </a:t>
            </a:r>
            <a:r>
              <a:rPr lang="en-GB" sz="1000" baseline="0" dirty="0" err="1" smtClean="0">
                <a:solidFill>
                  <a:srgbClr val="C00000"/>
                </a:solidFill>
              </a:rPr>
              <a:t>ddelwedd</a:t>
            </a:r>
            <a:r>
              <a:rPr lang="en-GB" sz="1000" baseline="0" dirty="0" smtClean="0">
                <a:solidFill>
                  <a:srgbClr val="C00000"/>
                </a:solidFill>
              </a:rPr>
              <a:t> </a:t>
            </a:r>
            <a:r>
              <a:rPr lang="en-GB" sz="1000" baseline="0" dirty="0" err="1" smtClean="0">
                <a:solidFill>
                  <a:srgbClr val="C00000"/>
                </a:solidFill>
              </a:rPr>
              <a:t>o’r</a:t>
            </a:r>
            <a:r>
              <a:rPr lang="en-GB" sz="1000" baseline="0" dirty="0" smtClean="0">
                <a:solidFill>
                  <a:srgbClr val="C00000"/>
                </a:solidFill>
              </a:rPr>
              <a:t> </a:t>
            </a:r>
            <a:r>
              <a:rPr lang="en-GB" sz="1000" baseline="0" dirty="0" err="1" smtClean="0">
                <a:solidFill>
                  <a:srgbClr val="C00000"/>
                </a:solidFill>
              </a:rPr>
              <a:t>ffôn</a:t>
            </a:r>
            <a:r>
              <a:rPr lang="en-GB" sz="1000" baseline="0" dirty="0" smtClean="0">
                <a:solidFill>
                  <a:srgbClr val="C00000"/>
                </a:solidFill>
              </a:rPr>
              <a:t> </a:t>
            </a:r>
            <a:r>
              <a:rPr lang="en-GB" sz="1000" baseline="0" dirty="0" err="1" smtClean="0">
                <a:solidFill>
                  <a:srgbClr val="C00000"/>
                </a:solidFill>
              </a:rPr>
              <a:t>clyfar</a:t>
            </a:r>
            <a:r>
              <a:rPr lang="en-GB" sz="1000" baseline="0" dirty="0" smtClean="0">
                <a:solidFill>
                  <a:srgbClr val="C00000"/>
                </a:solidFill>
              </a:rPr>
              <a:t> </a:t>
            </a:r>
            <a:r>
              <a:rPr lang="en-GB" sz="1000" baseline="0" dirty="0" err="1" smtClean="0">
                <a:solidFill>
                  <a:srgbClr val="C00000"/>
                </a:solidFill>
              </a:rPr>
              <a:t>yn</a:t>
            </a:r>
            <a:r>
              <a:rPr lang="en-GB" sz="1000" baseline="0" dirty="0" smtClean="0">
                <a:solidFill>
                  <a:srgbClr val="C00000"/>
                </a:solidFill>
              </a:rPr>
              <a:t> </a:t>
            </a:r>
            <a:r>
              <a:rPr lang="en-GB" sz="1000" baseline="0" dirty="0" err="1" smtClean="0">
                <a:solidFill>
                  <a:srgbClr val="C00000"/>
                </a:solidFill>
              </a:rPr>
              <a:t>ysgwyd</a:t>
            </a:r>
            <a:r>
              <a:rPr lang="en-GB" sz="1000" baseline="0" dirty="0" smtClean="0">
                <a:solidFill>
                  <a:srgbClr val="C00000"/>
                </a:solidFill>
              </a:rPr>
              <a:t> </a:t>
            </a:r>
            <a:r>
              <a:rPr lang="en-GB" sz="1000" baseline="0" dirty="0" err="1" smtClean="0">
                <a:solidFill>
                  <a:srgbClr val="C00000"/>
                </a:solidFill>
              </a:rPr>
              <a:t>rhwng</a:t>
            </a:r>
            <a:r>
              <a:rPr lang="en-GB" sz="1000" baseline="0" dirty="0" smtClean="0">
                <a:solidFill>
                  <a:srgbClr val="C00000"/>
                </a:solidFill>
              </a:rPr>
              <a:t> y </a:t>
            </a:r>
            <a:r>
              <a:rPr lang="en-GB" sz="1000" baseline="0" dirty="0" err="1" smtClean="0">
                <a:solidFill>
                  <a:srgbClr val="C00000"/>
                </a:solidFill>
              </a:rPr>
              <a:t>gwahanol</a:t>
            </a:r>
            <a:r>
              <a:rPr lang="en-GB" sz="1000" baseline="0" dirty="0" smtClean="0">
                <a:solidFill>
                  <a:srgbClr val="C00000"/>
                </a:solidFill>
              </a:rPr>
              <a:t> </a:t>
            </a:r>
            <a:r>
              <a:rPr lang="en-GB" sz="1000" baseline="0" dirty="0" err="1" smtClean="0">
                <a:solidFill>
                  <a:srgbClr val="C00000"/>
                </a:solidFill>
              </a:rPr>
              <a:t>dasgau</a:t>
            </a:r>
            <a:r>
              <a:rPr lang="en-GB" sz="1000" baseline="0" dirty="0" smtClean="0">
                <a:solidFill>
                  <a:srgbClr val="C00000"/>
                </a:solidFill>
              </a:rPr>
              <a:t> </a:t>
            </a:r>
            <a:r>
              <a:rPr lang="en-GB" sz="1000" baseline="0" dirty="0" err="1" smtClean="0">
                <a:solidFill>
                  <a:srgbClr val="C00000"/>
                </a:solidFill>
              </a:rPr>
              <a:t>eraill</a:t>
            </a:r>
            <a:r>
              <a:rPr lang="en-GB" sz="1000" baseline="0" dirty="0" smtClean="0">
                <a:solidFill>
                  <a:srgbClr val="C00000"/>
                </a:solidFill>
              </a:rPr>
              <a:t> a </a:t>
            </a:r>
            <a:r>
              <a:rPr lang="en-GB" sz="1000" baseline="0" dirty="0" err="1" smtClean="0">
                <a:solidFill>
                  <a:srgbClr val="C00000"/>
                </a:solidFill>
              </a:rPr>
              <a:t>wneir</a:t>
            </a:r>
            <a:r>
              <a:rPr lang="en-GB" sz="1000" baseline="0" dirty="0" smtClean="0">
                <a:solidFill>
                  <a:srgbClr val="C00000"/>
                </a:solidFill>
              </a:rPr>
              <a:t> </a:t>
            </a:r>
            <a:r>
              <a:rPr lang="en-GB" sz="1000" baseline="0" dirty="0" err="1" smtClean="0">
                <a:solidFill>
                  <a:srgbClr val="C00000"/>
                </a:solidFill>
              </a:rPr>
              <a:t>yn</a:t>
            </a:r>
            <a:r>
              <a:rPr lang="en-GB" sz="1000" baseline="0" dirty="0" smtClean="0">
                <a:solidFill>
                  <a:srgbClr val="C00000"/>
                </a:solidFill>
              </a:rPr>
              <a:t> y bore.</a:t>
            </a:r>
            <a:endParaRPr lang="en-GB" sz="1000" dirty="0" smtClean="0">
              <a:solidFill>
                <a:srgbClr val="C00000"/>
              </a:solidFill>
            </a:endParaRPr>
          </a:p>
          <a:p>
            <a:pPr eaLnBrk="1" fontAlgn="auto" hangingPunct="1">
              <a:spcBef>
                <a:spcPts val="0"/>
              </a:spcBef>
              <a:spcAft>
                <a:spcPts val="0"/>
              </a:spcAft>
              <a:defRPr/>
            </a:pPr>
            <a:endParaRPr lang="en-GB" sz="1000" dirty="0" smtClean="0">
              <a:solidFill>
                <a:srgbClr val="C00000"/>
              </a:solidFill>
            </a:endParaRPr>
          </a:p>
          <a:p>
            <a:pPr eaLnBrk="1" fontAlgn="auto" hangingPunct="1">
              <a:spcBef>
                <a:spcPts val="0"/>
              </a:spcBef>
              <a:spcAft>
                <a:spcPts val="0"/>
              </a:spcAft>
              <a:defRPr/>
            </a:pPr>
            <a:r>
              <a:rPr lang="en-GB" sz="1000" dirty="0" smtClean="0"/>
              <a:t>Mae </a:t>
            </a:r>
            <a:r>
              <a:rPr lang="en-GB" sz="1000" dirty="0" err="1" smtClean="0"/>
              <a:t>technoleg</a:t>
            </a:r>
            <a:r>
              <a:rPr lang="en-GB" sz="1000" dirty="0" smtClean="0"/>
              <a:t> </a:t>
            </a:r>
            <a:r>
              <a:rPr lang="en-GB" sz="1000" dirty="0" err="1" smtClean="0"/>
              <a:t>yn</a:t>
            </a:r>
            <a:r>
              <a:rPr lang="en-GB" sz="1000" dirty="0" smtClean="0"/>
              <a:t> </a:t>
            </a:r>
            <a:r>
              <a:rPr lang="en-GB" sz="1000" dirty="0" err="1" smtClean="0"/>
              <a:t>gallu</a:t>
            </a:r>
            <a:r>
              <a:rPr lang="en-GB" sz="1000" dirty="0" smtClean="0"/>
              <a:t>, ac </a:t>
            </a:r>
            <a:r>
              <a:rPr lang="en-GB" sz="1000" dirty="0" err="1" smtClean="0"/>
              <a:t>yn</a:t>
            </a:r>
            <a:r>
              <a:rPr lang="en-GB" sz="1000" dirty="0" smtClean="0"/>
              <a:t> </a:t>
            </a:r>
            <a:r>
              <a:rPr lang="en-GB" sz="1000" dirty="0" err="1" smtClean="0"/>
              <a:t>gwneud</a:t>
            </a:r>
            <a:r>
              <a:rPr lang="en-GB" sz="1000" dirty="0" smtClean="0"/>
              <a:t>, </a:t>
            </a:r>
            <a:r>
              <a:rPr lang="en-GB" sz="1000" dirty="0" err="1" smtClean="0"/>
              <a:t>gwahaniaeth</a:t>
            </a:r>
            <a:r>
              <a:rPr lang="en-GB" sz="1000" dirty="0" smtClean="0"/>
              <a:t> go </a:t>
            </a:r>
            <a:r>
              <a:rPr lang="en-GB" sz="1000" dirty="0" err="1" smtClean="0"/>
              <a:t>iawn</a:t>
            </a:r>
            <a:r>
              <a:rPr lang="en-GB" sz="1000" dirty="0" smtClean="0"/>
              <a:t> </a:t>
            </a:r>
            <a:r>
              <a:rPr lang="en-GB" sz="1000" dirty="0" err="1" smtClean="0"/>
              <a:t>i</a:t>
            </a:r>
            <a:r>
              <a:rPr lang="en-GB" sz="1000" dirty="0" smtClean="0"/>
              <a:t> </a:t>
            </a:r>
            <a:r>
              <a:rPr lang="en-GB" sz="1000" dirty="0" err="1" smtClean="0"/>
              <a:t>fywydau</a:t>
            </a:r>
            <a:r>
              <a:rPr lang="en-GB" sz="1000" dirty="0" smtClean="0"/>
              <a:t> </a:t>
            </a:r>
            <a:r>
              <a:rPr lang="en-GB" sz="1000" dirty="0" err="1" smtClean="0"/>
              <a:t>pobl</a:t>
            </a:r>
            <a:r>
              <a:rPr lang="en-GB" sz="1000" dirty="0" smtClean="0"/>
              <a:t> bob </a:t>
            </a:r>
            <a:r>
              <a:rPr lang="en-GB" sz="1000" dirty="0" err="1" smtClean="0"/>
              <a:t>dydd</a:t>
            </a:r>
            <a:r>
              <a:rPr lang="en-GB" sz="1000" dirty="0" smtClean="0"/>
              <a:t>. </a:t>
            </a:r>
            <a:r>
              <a:rPr lang="en-GB" sz="1000" dirty="0" err="1" smtClean="0"/>
              <a:t>Ble</a:t>
            </a:r>
            <a:r>
              <a:rPr lang="en-GB" sz="1000" dirty="0" smtClean="0"/>
              <a:t> </a:t>
            </a:r>
            <a:r>
              <a:rPr lang="en-GB" sz="1000" dirty="0" err="1" smtClean="0"/>
              <a:t>fyddem</a:t>
            </a:r>
            <a:r>
              <a:rPr lang="en-GB" sz="1000" dirty="0" smtClean="0"/>
              <a:t> </a:t>
            </a:r>
            <a:r>
              <a:rPr lang="en-GB" sz="1000" dirty="0" err="1" smtClean="0"/>
              <a:t>ni</a:t>
            </a:r>
            <a:r>
              <a:rPr lang="en-GB" sz="1000" dirty="0" smtClean="0"/>
              <a:t> </a:t>
            </a:r>
            <a:r>
              <a:rPr lang="en-GB" sz="1000" dirty="0" err="1" smtClean="0"/>
              <a:t>heb</a:t>
            </a:r>
            <a:r>
              <a:rPr lang="en-GB" sz="1000" dirty="0" smtClean="0"/>
              <a:t> </a:t>
            </a:r>
            <a:r>
              <a:rPr lang="en-GB" sz="1000" dirty="0" err="1" smtClean="0"/>
              <a:t>yr</a:t>
            </a:r>
            <a:r>
              <a:rPr lang="en-GB" sz="1000" dirty="0" smtClean="0"/>
              <a:t> </a:t>
            </a:r>
            <a:r>
              <a:rPr lang="en-GB" sz="1000" dirty="0" err="1" smtClean="0"/>
              <a:t>holl</a:t>
            </a:r>
            <a:r>
              <a:rPr lang="en-GB" sz="1000" dirty="0" smtClean="0"/>
              <a:t> </a:t>
            </a:r>
            <a:r>
              <a:rPr lang="en-GB" sz="1000" dirty="0" err="1" smtClean="0"/>
              <a:t>ddyfeisiau</a:t>
            </a:r>
            <a:r>
              <a:rPr lang="en-GB" sz="1000" dirty="0" smtClean="0"/>
              <a:t> </a:t>
            </a:r>
            <a:r>
              <a:rPr lang="en-GB" sz="1000" dirty="0" err="1" smtClean="0"/>
              <a:t>a’r</a:t>
            </a:r>
            <a:r>
              <a:rPr lang="en-GB" sz="1000" dirty="0" smtClean="0"/>
              <a:t> </a:t>
            </a:r>
            <a:r>
              <a:rPr lang="en-GB" sz="1000" dirty="0" err="1" smtClean="0"/>
              <a:t>apiau</a:t>
            </a:r>
            <a:r>
              <a:rPr lang="en-GB" sz="1000" dirty="0" smtClean="0"/>
              <a:t> </a:t>
            </a:r>
            <a:r>
              <a:rPr lang="en-GB" sz="1000" dirty="0" err="1" smtClean="0"/>
              <a:t>hynny</a:t>
            </a:r>
            <a:r>
              <a:rPr lang="en-GB" sz="1000" dirty="0" smtClean="0"/>
              <a:t> </a:t>
            </a:r>
            <a:r>
              <a:rPr lang="en-GB" sz="1000" dirty="0" err="1" smtClean="0"/>
              <a:t>sy’n</a:t>
            </a:r>
            <a:r>
              <a:rPr lang="en-GB" sz="1000" dirty="0" smtClean="0"/>
              <a:t> </a:t>
            </a:r>
            <a:r>
              <a:rPr lang="en-GB" sz="1000" dirty="0" err="1" smtClean="0"/>
              <a:t>helpu</a:t>
            </a:r>
            <a:r>
              <a:rPr lang="en-GB" sz="1000" dirty="0" smtClean="0"/>
              <a:t> </a:t>
            </a:r>
            <a:r>
              <a:rPr lang="en-GB" sz="1000" dirty="0" err="1" smtClean="0"/>
              <a:t>i</a:t>
            </a:r>
            <a:r>
              <a:rPr lang="en-GB" sz="1000" dirty="0" smtClean="0"/>
              <a:t> </a:t>
            </a:r>
            <a:r>
              <a:rPr lang="en-GB" sz="1000" dirty="0" err="1" smtClean="0"/>
              <a:t>wneud</a:t>
            </a:r>
            <a:r>
              <a:rPr lang="en-GB" sz="1000" dirty="0" smtClean="0"/>
              <a:t> </a:t>
            </a:r>
            <a:r>
              <a:rPr lang="en-GB" sz="1000" dirty="0" err="1" smtClean="0"/>
              <a:t>ein</a:t>
            </a:r>
            <a:r>
              <a:rPr lang="en-GB" sz="1000" dirty="0" smtClean="0"/>
              <a:t> </a:t>
            </a:r>
            <a:r>
              <a:rPr lang="en-GB" sz="1000" dirty="0" err="1" smtClean="0"/>
              <a:t>bywydau</a:t>
            </a:r>
            <a:r>
              <a:rPr lang="en-GB" sz="1000" dirty="0" smtClean="0"/>
              <a:t> </a:t>
            </a:r>
            <a:r>
              <a:rPr lang="en-GB" sz="1000" dirty="0" err="1" smtClean="0"/>
              <a:t>yn</a:t>
            </a:r>
            <a:r>
              <a:rPr lang="en-GB" sz="1000" dirty="0" smtClean="0"/>
              <a:t> haws, </a:t>
            </a:r>
            <a:r>
              <a:rPr lang="en-GB" sz="1000" dirty="0" err="1" smtClean="0"/>
              <a:t>yn</a:t>
            </a:r>
            <a:r>
              <a:rPr lang="en-GB" sz="1000" dirty="0" smtClean="0"/>
              <a:t> </a:t>
            </a:r>
            <a:r>
              <a:rPr lang="en-GB" sz="1000" dirty="0" err="1" smtClean="0"/>
              <a:t>fwy</a:t>
            </a:r>
            <a:r>
              <a:rPr lang="en-GB" sz="1000" dirty="0" smtClean="0"/>
              <a:t> </a:t>
            </a:r>
            <a:r>
              <a:rPr lang="en-GB" sz="1000" dirty="0" err="1" smtClean="0"/>
              <a:t>cyfleus</a:t>
            </a:r>
            <a:r>
              <a:rPr lang="en-GB" sz="1000" dirty="0" smtClean="0"/>
              <a:t> </a:t>
            </a:r>
            <a:r>
              <a:rPr lang="en-GB" sz="1000" dirty="0" err="1" smtClean="0"/>
              <a:t>neu’n</a:t>
            </a:r>
            <a:r>
              <a:rPr lang="en-GB" sz="1000" dirty="0" smtClean="0"/>
              <a:t> </a:t>
            </a:r>
            <a:r>
              <a:rPr lang="en-GB" sz="1000" dirty="0" err="1" smtClean="0"/>
              <a:t>fwy</a:t>
            </a:r>
            <a:r>
              <a:rPr lang="en-GB" sz="1000" dirty="0" smtClean="0"/>
              <a:t> o </a:t>
            </a:r>
            <a:r>
              <a:rPr lang="en-GB" sz="1000" dirty="0" err="1" smtClean="0"/>
              <a:t>hwyl</a:t>
            </a:r>
            <a:r>
              <a:rPr lang="en-GB" sz="1000" dirty="0" smtClean="0"/>
              <a:t>? </a:t>
            </a:r>
            <a:r>
              <a:rPr lang="en-GB" sz="1000" dirty="0" err="1" smtClean="0"/>
              <a:t>Arhoswch</a:t>
            </a:r>
            <a:r>
              <a:rPr lang="en-GB" sz="1000" dirty="0" smtClean="0"/>
              <a:t> </a:t>
            </a:r>
            <a:r>
              <a:rPr lang="en-GB" sz="1000" dirty="0" err="1" smtClean="0"/>
              <a:t>i</a:t>
            </a:r>
            <a:r>
              <a:rPr lang="en-GB" sz="1000" dirty="0" smtClean="0"/>
              <a:t> </a:t>
            </a:r>
            <a:r>
              <a:rPr lang="en-GB" sz="1000" dirty="0" err="1" smtClean="0"/>
              <a:t>feddwl</a:t>
            </a:r>
            <a:r>
              <a:rPr lang="en-GB" sz="1000" dirty="0" smtClean="0"/>
              <a:t> am </a:t>
            </a:r>
            <a:r>
              <a:rPr lang="en-GB" sz="1000" dirty="0" err="1" smtClean="0"/>
              <a:t>ennyd</a:t>
            </a:r>
            <a:r>
              <a:rPr lang="en-GB" sz="1000" dirty="0" smtClean="0"/>
              <a:t> am y </a:t>
            </a:r>
            <a:r>
              <a:rPr lang="en-GB" sz="1000" dirty="0" err="1" smtClean="0"/>
              <a:t>dechnoleg</a:t>
            </a:r>
            <a:r>
              <a:rPr lang="en-GB" sz="1000" dirty="0" smtClean="0"/>
              <a:t> </a:t>
            </a:r>
            <a:r>
              <a:rPr lang="en-GB" sz="1000" dirty="0" err="1" smtClean="0"/>
              <a:t>rydych</a:t>
            </a:r>
            <a:r>
              <a:rPr lang="en-GB" sz="1000" dirty="0" smtClean="0"/>
              <a:t> chi </a:t>
            </a:r>
            <a:r>
              <a:rPr lang="en-GB" sz="1000" dirty="0" err="1" smtClean="0"/>
              <a:t>eisoes</a:t>
            </a:r>
            <a:r>
              <a:rPr lang="en-GB" sz="1000" dirty="0" smtClean="0"/>
              <a:t> </a:t>
            </a:r>
            <a:r>
              <a:rPr lang="en-GB" sz="1000" dirty="0" err="1" smtClean="0"/>
              <a:t>wedi</a:t>
            </a:r>
            <a:r>
              <a:rPr lang="en-GB" sz="1000" dirty="0" smtClean="0"/>
              <a:t> </a:t>
            </a:r>
            <a:r>
              <a:rPr lang="en-GB" sz="1000" dirty="0" err="1" smtClean="0"/>
              <a:t>ei</a:t>
            </a:r>
            <a:r>
              <a:rPr lang="en-GB" sz="1000" dirty="0" smtClean="0"/>
              <a:t> </a:t>
            </a:r>
            <a:r>
              <a:rPr lang="en-GB" sz="1000" dirty="0" err="1" smtClean="0"/>
              <a:t>defnyddio</a:t>
            </a:r>
            <a:r>
              <a:rPr lang="en-GB" sz="1000" dirty="0" smtClean="0"/>
              <a:t> </a:t>
            </a:r>
            <a:r>
              <a:rPr lang="en-GB" sz="1000" dirty="0" err="1" smtClean="0"/>
              <a:t>heddiw</a:t>
            </a:r>
            <a:r>
              <a:rPr lang="en-GB" sz="1000" dirty="0" smtClean="0"/>
              <a:t>…</a:t>
            </a:r>
          </a:p>
          <a:p>
            <a:pPr eaLnBrk="1" fontAlgn="auto" hangingPunct="1">
              <a:spcBef>
                <a:spcPts val="0"/>
              </a:spcBef>
              <a:spcAft>
                <a:spcPts val="0"/>
              </a:spcAft>
              <a:defRPr/>
            </a:pPr>
            <a:endParaRPr lang="en-GB" sz="1000" dirty="0" smtClean="0"/>
          </a:p>
          <a:p>
            <a:pPr eaLnBrk="1" fontAlgn="auto" hangingPunct="1">
              <a:spcBef>
                <a:spcPts val="0"/>
              </a:spcBef>
              <a:spcAft>
                <a:spcPts val="0"/>
              </a:spcAft>
              <a:defRPr/>
            </a:pPr>
            <a:r>
              <a:rPr lang="en-GB" sz="1000" dirty="0" err="1" smtClean="0"/>
              <a:t>Efallai</a:t>
            </a:r>
            <a:r>
              <a:rPr lang="en-GB" sz="1000" dirty="0" smtClean="0"/>
              <a:t> y </a:t>
            </a:r>
            <a:r>
              <a:rPr lang="en-GB" sz="1000" dirty="0" err="1" smtClean="0"/>
              <a:t>dechreuodd</a:t>
            </a:r>
            <a:r>
              <a:rPr lang="en-GB" sz="1000" dirty="0" smtClean="0"/>
              <a:t> y </a:t>
            </a:r>
            <a:r>
              <a:rPr lang="en-GB" sz="1000" dirty="0" err="1" smtClean="0"/>
              <a:t>diwrnod</a:t>
            </a:r>
            <a:r>
              <a:rPr lang="en-GB" sz="1000" dirty="0" smtClean="0"/>
              <a:t> </a:t>
            </a:r>
            <a:r>
              <a:rPr lang="en-GB" sz="1000" dirty="0" err="1" smtClean="0"/>
              <a:t>gyda</a:t>
            </a:r>
            <a:r>
              <a:rPr lang="en-GB" sz="1000" dirty="0" smtClean="0"/>
              <a:t> </a:t>
            </a:r>
            <a:r>
              <a:rPr lang="en-GB" sz="1000" dirty="0" err="1" smtClean="0"/>
              <a:t>chloc</a:t>
            </a:r>
            <a:r>
              <a:rPr lang="en-GB" sz="1000" dirty="0" smtClean="0"/>
              <a:t> </a:t>
            </a:r>
            <a:r>
              <a:rPr lang="en-GB" sz="1000" dirty="0" err="1" smtClean="0"/>
              <a:t>larwm</a:t>
            </a:r>
            <a:r>
              <a:rPr lang="en-GB" sz="1000" dirty="0" smtClean="0"/>
              <a:t> </a:t>
            </a:r>
            <a:r>
              <a:rPr lang="en-GB" sz="1000" dirty="0" err="1" smtClean="0"/>
              <a:t>wrth</a:t>
            </a:r>
            <a:r>
              <a:rPr lang="en-GB" sz="1000" dirty="0" smtClean="0"/>
              <a:t> </a:t>
            </a:r>
            <a:r>
              <a:rPr lang="en-GB" sz="1000" dirty="0" err="1" smtClean="0"/>
              <a:t>ochr</a:t>
            </a:r>
            <a:r>
              <a:rPr lang="en-GB" sz="1000" dirty="0" smtClean="0"/>
              <a:t> y </a:t>
            </a:r>
            <a:r>
              <a:rPr lang="en-GB" sz="1000" dirty="0" err="1" smtClean="0"/>
              <a:t>gwely</a:t>
            </a:r>
            <a:r>
              <a:rPr lang="en-GB" sz="1000" dirty="0" smtClean="0"/>
              <a:t> (</a:t>
            </a:r>
            <a:r>
              <a:rPr lang="en-GB" sz="1000" dirty="0" err="1" smtClean="0"/>
              <a:t>neu</a:t>
            </a:r>
            <a:r>
              <a:rPr lang="en-GB" sz="1000" dirty="0" smtClean="0"/>
              <a:t> </a:t>
            </a:r>
            <a:r>
              <a:rPr lang="en-GB" sz="1000" dirty="0" err="1" smtClean="0"/>
              <a:t>ap</a:t>
            </a:r>
            <a:r>
              <a:rPr lang="en-GB" sz="1000" dirty="0" smtClean="0"/>
              <a:t> </a:t>
            </a:r>
            <a:r>
              <a:rPr lang="en-GB" sz="1000" dirty="0" err="1" smtClean="0"/>
              <a:t>ar</a:t>
            </a:r>
            <a:r>
              <a:rPr lang="en-GB" sz="1000" dirty="0" smtClean="0"/>
              <a:t> </a:t>
            </a:r>
            <a:r>
              <a:rPr lang="en-GB" sz="1000" dirty="0" err="1" smtClean="0"/>
              <a:t>eich</a:t>
            </a:r>
            <a:r>
              <a:rPr lang="en-GB" sz="1000" dirty="0" smtClean="0"/>
              <a:t> </a:t>
            </a:r>
            <a:r>
              <a:rPr lang="en-GB" sz="1000" dirty="0" err="1" smtClean="0"/>
              <a:t>ffôn</a:t>
            </a:r>
            <a:r>
              <a:rPr lang="en-GB" sz="1000" dirty="0" smtClean="0"/>
              <a:t> </a:t>
            </a:r>
            <a:r>
              <a:rPr lang="en-GB" sz="1000" dirty="0" err="1" smtClean="0"/>
              <a:t>clyfar</a:t>
            </a:r>
            <a:r>
              <a:rPr lang="en-GB" sz="1000" dirty="0" smtClean="0"/>
              <a:t>), </a:t>
            </a:r>
            <a:r>
              <a:rPr lang="en-GB" sz="1000" dirty="0" err="1" smtClean="0"/>
              <a:t>neu</a:t>
            </a:r>
            <a:r>
              <a:rPr lang="en-GB" sz="1000" baseline="0" dirty="0" smtClean="0"/>
              <a:t> </a:t>
            </a:r>
            <a:r>
              <a:rPr lang="en-GB" sz="1000" baseline="0" dirty="0" err="1" smtClean="0"/>
              <a:t>cawsoch</a:t>
            </a:r>
            <a:r>
              <a:rPr lang="en-GB" sz="1000" baseline="0" dirty="0" smtClean="0"/>
              <a:t> </a:t>
            </a:r>
            <a:r>
              <a:rPr lang="en-GB" sz="1000" baseline="0" dirty="0" err="1" smtClean="0"/>
              <a:t>eich</a:t>
            </a:r>
            <a:r>
              <a:rPr lang="en-GB" sz="1000" baseline="0" dirty="0" smtClean="0"/>
              <a:t> </a:t>
            </a:r>
            <a:r>
              <a:rPr lang="en-GB" sz="1000" baseline="0" dirty="0" err="1" smtClean="0"/>
              <a:t>deffro</a:t>
            </a:r>
            <a:r>
              <a:rPr lang="en-GB" sz="1000" baseline="0" dirty="0" smtClean="0"/>
              <a:t> </a:t>
            </a:r>
            <a:r>
              <a:rPr lang="en-GB" sz="1000" baseline="0" dirty="0" err="1" smtClean="0"/>
              <a:t>gan</a:t>
            </a:r>
            <a:r>
              <a:rPr lang="en-GB" sz="1000" baseline="0" dirty="0" smtClean="0"/>
              <a:t> </a:t>
            </a:r>
            <a:r>
              <a:rPr lang="en-GB" sz="1000" baseline="0" dirty="0" err="1" smtClean="0"/>
              <a:t>grio’r</a:t>
            </a:r>
            <a:r>
              <a:rPr lang="en-GB" sz="1000" baseline="0" dirty="0" smtClean="0"/>
              <a:t> </a:t>
            </a:r>
            <a:r>
              <a:rPr lang="en-GB" sz="1000" baseline="0" dirty="0" err="1" smtClean="0"/>
              <a:t>babi</a:t>
            </a:r>
            <a:r>
              <a:rPr lang="en-GB" sz="1000" baseline="0" dirty="0" smtClean="0"/>
              <a:t> </a:t>
            </a:r>
            <a:r>
              <a:rPr lang="en-GB" sz="1000" baseline="0" dirty="0" err="1" smtClean="0"/>
              <a:t>gaiff</a:t>
            </a:r>
            <a:r>
              <a:rPr lang="en-GB" sz="1000" baseline="0" dirty="0" smtClean="0"/>
              <a:t> </a:t>
            </a:r>
            <a:r>
              <a:rPr lang="en-GB" sz="1000" baseline="0" dirty="0" err="1" smtClean="0"/>
              <a:t>ei</a:t>
            </a:r>
            <a:r>
              <a:rPr lang="en-GB" sz="1000" baseline="0" dirty="0" smtClean="0"/>
              <a:t> </a:t>
            </a:r>
            <a:r>
              <a:rPr lang="en-GB" sz="1000" baseline="0" dirty="0" err="1" smtClean="0"/>
              <a:t>drosglwyddo</a:t>
            </a:r>
            <a:r>
              <a:rPr lang="en-GB" sz="1000" baseline="0" dirty="0" smtClean="0"/>
              <a:t> </a:t>
            </a:r>
            <a:r>
              <a:rPr lang="en-GB" sz="1000" baseline="0" dirty="0" err="1" smtClean="0"/>
              <a:t>i’ch</a:t>
            </a:r>
            <a:r>
              <a:rPr lang="en-GB" sz="1000" baseline="0" dirty="0" smtClean="0"/>
              <a:t> </a:t>
            </a:r>
            <a:r>
              <a:rPr lang="en-GB" sz="1000" baseline="0" dirty="0" err="1" smtClean="0"/>
              <a:t>lloft</a:t>
            </a:r>
            <a:r>
              <a:rPr lang="en-GB" sz="1000" baseline="0" dirty="0" smtClean="0"/>
              <a:t> </a:t>
            </a:r>
            <a:r>
              <a:rPr lang="en-GB" sz="1000" baseline="0" dirty="0" err="1" smtClean="0"/>
              <a:t>trwy’r</a:t>
            </a:r>
            <a:r>
              <a:rPr lang="en-GB" sz="1000" baseline="0" dirty="0" smtClean="0"/>
              <a:t> monitor </a:t>
            </a:r>
            <a:r>
              <a:rPr lang="en-GB" sz="1000" baseline="0" dirty="0" err="1" smtClean="0"/>
              <a:t>babi</a:t>
            </a:r>
            <a:r>
              <a:rPr lang="en-GB" sz="1000" baseline="0" dirty="0" smtClean="0"/>
              <a:t>.  </a:t>
            </a:r>
            <a:r>
              <a:rPr lang="en-GB" sz="1000" dirty="0" err="1" smtClean="0"/>
              <a:t>Wedyn</a:t>
            </a:r>
            <a:r>
              <a:rPr lang="en-GB" sz="1000" dirty="0" smtClean="0"/>
              <a:t>, </a:t>
            </a:r>
            <a:r>
              <a:rPr lang="en-GB" sz="1000" dirty="0" err="1" smtClean="0"/>
              <a:t>efallai</a:t>
            </a:r>
            <a:r>
              <a:rPr lang="en-GB" sz="1000" dirty="0" smtClean="0"/>
              <a:t> y </a:t>
            </a:r>
            <a:r>
              <a:rPr lang="en-GB" sz="1000" dirty="0" err="1" smtClean="0"/>
              <a:t>gwnaethoch</a:t>
            </a:r>
            <a:r>
              <a:rPr lang="en-GB" sz="1000" dirty="0" smtClean="0"/>
              <a:t> chi </a:t>
            </a:r>
            <a:r>
              <a:rPr lang="en-GB" sz="1000" dirty="0" err="1" smtClean="0"/>
              <a:t>gynnau’r</a:t>
            </a:r>
            <a:r>
              <a:rPr lang="en-GB" sz="1000" dirty="0" smtClean="0"/>
              <a:t> </a:t>
            </a:r>
            <a:r>
              <a:rPr lang="en-GB" sz="1000" dirty="0" err="1" smtClean="0"/>
              <a:t>golau</a:t>
            </a:r>
            <a:r>
              <a:rPr lang="en-GB" sz="1000" dirty="0" smtClean="0"/>
              <a:t> </a:t>
            </a:r>
            <a:r>
              <a:rPr lang="en-GB" sz="1000" dirty="0" err="1" smtClean="0"/>
              <a:t>yn</a:t>
            </a:r>
            <a:r>
              <a:rPr lang="en-GB" sz="1000" dirty="0" smtClean="0"/>
              <a:t> </a:t>
            </a:r>
            <a:r>
              <a:rPr lang="en-GB" sz="1000" dirty="0" err="1" smtClean="0"/>
              <a:t>eich</a:t>
            </a:r>
            <a:r>
              <a:rPr lang="en-GB" sz="1000" dirty="0" smtClean="0"/>
              <a:t> </a:t>
            </a:r>
            <a:r>
              <a:rPr lang="en-GB" sz="1000" dirty="0" err="1" smtClean="0"/>
              <a:t>ystafell</a:t>
            </a:r>
            <a:r>
              <a:rPr lang="en-GB" sz="1000" dirty="0" smtClean="0"/>
              <a:t> </a:t>
            </a:r>
            <a:r>
              <a:rPr lang="en-GB" sz="1000" dirty="0" err="1" smtClean="0"/>
              <a:t>wely</a:t>
            </a:r>
            <a:r>
              <a:rPr lang="en-GB" sz="1000" dirty="0" smtClean="0"/>
              <a:t>, a </a:t>
            </a:r>
            <a:r>
              <a:rPr lang="en-GB" sz="1000" dirty="0" err="1" smtClean="0"/>
              <a:t>gwerthfawrogi</a:t>
            </a:r>
            <a:r>
              <a:rPr lang="en-GB" sz="1000" dirty="0" smtClean="0"/>
              <a:t> pa </a:t>
            </a:r>
            <a:r>
              <a:rPr lang="en-GB" sz="1000" dirty="0" err="1" smtClean="0"/>
              <a:t>mor</a:t>
            </a:r>
            <a:r>
              <a:rPr lang="en-GB" sz="1000" dirty="0" smtClean="0"/>
              <a:t> </a:t>
            </a:r>
            <a:r>
              <a:rPr lang="en-GB" sz="1000" dirty="0" err="1" smtClean="0"/>
              <a:t>braf</a:t>
            </a:r>
            <a:r>
              <a:rPr lang="en-GB" sz="1000" dirty="0" smtClean="0"/>
              <a:t> a </a:t>
            </a:r>
            <a:r>
              <a:rPr lang="en-GB" sz="1000" dirty="0" err="1" smtClean="0"/>
              <a:t>chynnes</a:t>
            </a:r>
            <a:r>
              <a:rPr lang="en-GB" sz="1000" dirty="0" smtClean="0"/>
              <a:t> </a:t>
            </a:r>
            <a:r>
              <a:rPr lang="en-GB" sz="1000" dirty="0" err="1" smtClean="0"/>
              <a:t>yr</a:t>
            </a:r>
            <a:r>
              <a:rPr lang="en-GB" sz="1000" dirty="0" smtClean="0"/>
              <a:t> </a:t>
            </a:r>
            <a:r>
              <a:rPr lang="en-GB" sz="1000" dirty="0" err="1" smtClean="0"/>
              <a:t>oedd</a:t>
            </a:r>
            <a:r>
              <a:rPr lang="en-GB" sz="1000" dirty="0" smtClean="0"/>
              <a:t> </a:t>
            </a:r>
            <a:r>
              <a:rPr lang="en-GB" sz="1000" dirty="0" err="1" smtClean="0"/>
              <a:t>yn</a:t>
            </a:r>
            <a:r>
              <a:rPr lang="en-GB" sz="1000" dirty="0" smtClean="0"/>
              <a:t> </a:t>
            </a:r>
            <a:r>
              <a:rPr lang="en-GB" sz="1000" dirty="0" err="1" smtClean="0"/>
              <a:t>teimlo</a:t>
            </a:r>
            <a:r>
              <a:rPr lang="en-GB" sz="1000" dirty="0" smtClean="0"/>
              <a:t> </a:t>
            </a:r>
            <a:r>
              <a:rPr lang="en-GB" sz="1000" dirty="0" err="1" smtClean="0"/>
              <a:t>i</a:t>
            </a:r>
            <a:r>
              <a:rPr lang="en-GB" sz="1000" dirty="0" smtClean="0"/>
              <a:t> </a:t>
            </a:r>
            <a:r>
              <a:rPr lang="en-GB" sz="1000" dirty="0" err="1" smtClean="0"/>
              <a:t>gael</a:t>
            </a:r>
            <a:r>
              <a:rPr lang="en-GB" sz="1000" dirty="0" smtClean="0"/>
              <a:t> y </a:t>
            </a:r>
            <a:r>
              <a:rPr lang="en-GB" sz="1000" dirty="0" err="1" smtClean="0"/>
              <a:t>gwres</a:t>
            </a:r>
            <a:r>
              <a:rPr lang="en-GB" sz="1000" dirty="0" smtClean="0"/>
              <a:t> </a:t>
            </a:r>
            <a:r>
              <a:rPr lang="en-GB" sz="1000" dirty="0" err="1" smtClean="0"/>
              <a:t>canolog</a:t>
            </a:r>
            <a:r>
              <a:rPr lang="en-GB" sz="1000" dirty="0" smtClean="0"/>
              <a:t>. </a:t>
            </a:r>
            <a:r>
              <a:rPr lang="en-GB" sz="1000" dirty="0" err="1" smtClean="0"/>
              <a:t>Efallai</a:t>
            </a:r>
            <a:r>
              <a:rPr lang="en-GB" sz="1000" dirty="0" smtClean="0"/>
              <a:t> y </a:t>
            </a:r>
            <a:r>
              <a:rPr lang="en-GB" sz="1000" dirty="0" err="1" smtClean="0"/>
              <a:t>gwnaethoch</a:t>
            </a:r>
            <a:r>
              <a:rPr lang="en-GB" sz="1000" dirty="0" smtClean="0"/>
              <a:t> chi </a:t>
            </a:r>
            <a:r>
              <a:rPr lang="en-GB" sz="1000" dirty="0" err="1" smtClean="0"/>
              <a:t>wedyn</a:t>
            </a:r>
            <a:r>
              <a:rPr lang="en-GB" sz="1000" dirty="0" smtClean="0"/>
              <a:t> </a:t>
            </a:r>
            <a:r>
              <a:rPr lang="en-GB" sz="1000" dirty="0" err="1" smtClean="0"/>
              <a:t>ddefnyddio’r</a:t>
            </a:r>
            <a:r>
              <a:rPr lang="en-GB" sz="1000" dirty="0" smtClean="0"/>
              <a:t> toiled (</a:t>
            </a:r>
            <a:r>
              <a:rPr lang="en-GB" sz="1000" dirty="0" err="1" smtClean="0"/>
              <a:t>ble</a:t>
            </a:r>
            <a:r>
              <a:rPr lang="en-GB" sz="1000" dirty="0" smtClean="0"/>
              <a:t> </a:t>
            </a:r>
            <a:r>
              <a:rPr lang="en-GB" sz="1000" dirty="0" err="1" smtClean="0"/>
              <a:t>fyddem</a:t>
            </a:r>
            <a:r>
              <a:rPr lang="en-GB" sz="1000" dirty="0" smtClean="0"/>
              <a:t> </a:t>
            </a:r>
            <a:r>
              <a:rPr lang="en-GB" sz="1000" dirty="0" err="1" smtClean="0"/>
              <a:t>ni</a:t>
            </a:r>
            <a:r>
              <a:rPr lang="en-GB" sz="1000" dirty="0" smtClean="0"/>
              <a:t> </a:t>
            </a:r>
            <a:r>
              <a:rPr lang="en-GB" sz="1000" dirty="0" err="1" smtClean="0"/>
              <a:t>heb</a:t>
            </a:r>
            <a:r>
              <a:rPr lang="en-GB" sz="1000" dirty="0" smtClean="0"/>
              <a:t> y darn </a:t>
            </a:r>
            <a:r>
              <a:rPr lang="en-GB" sz="1000" dirty="0" err="1" smtClean="0"/>
              <a:t>hwnnw</a:t>
            </a:r>
            <a:r>
              <a:rPr lang="en-GB" sz="1000" dirty="0" smtClean="0"/>
              <a:t> o </a:t>
            </a:r>
            <a:r>
              <a:rPr lang="en-GB" sz="1000" dirty="0" err="1" smtClean="0"/>
              <a:t>dechnoleg</a:t>
            </a:r>
            <a:r>
              <a:rPr lang="en-GB" sz="1000" dirty="0" smtClean="0"/>
              <a:t>!) a </a:t>
            </a:r>
            <a:r>
              <a:rPr lang="en-GB" sz="1000" dirty="0" err="1" smtClean="0"/>
              <a:t>chael</a:t>
            </a:r>
            <a:r>
              <a:rPr lang="en-GB" sz="1000" dirty="0" smtClean="0"/>
              <a:t> </a:t>
            </a:r>
            <a:r>
              <a:rPr lang="en-GB" sz="1000" dirty="0" err="1" smtClean="0"/>
              <a:t>cawod</a:t>
            </a:r>
            <a:r>
              <a:rPr lang="en-GB" sz="1000" dirty="0" smtClean="0"/>
              <a:t> </a:t>
            </a:r>
            <a:r>
              <a:rPr lang="en-GB" sz="1000" dirty="0" err="1" smtClean="0"/>
              <a:t>gynnes</a:t>
            </a:r>
            <a:r>
              <a:rPr lang="en-GB" sz="1000" baseline="0" dirty="0" smtClean="0"/>
              <a:t> </a:t>
            </a:r>
            <a:r>
              <a:rPr lang="en-GB" sz="1000" baseline="0" dirty="0" err="1" smtClean="0"/>
              <a:t>braf</a:t>
            </a:r>
            <a:r>
              <a:rPr lang="en-GB" sz="1000" baseline="0" dirty="0" smtClean="0"/>
              <a:t> </a:t>
            </a:r>
            <a:r>
              <a:rPr lang="en-GB" sz="1000" dirty="0" err="1" smtClean="0"/>
              <a:t>cyn</a:t>
            </a:r>
            <a:r>
              <a:rPr lang="en-GB" sz="1000" dirty="0" smtClean="0"/>
              <a:t> </a:t>
            </a:r>
            <a:r>
              <a:rPr lang="en-GB" sz="1000" dirty="0" err="1" smtClean="0"/>
              <a:t>cymryd</a:t>
            </a:r>
            <a:r>
              <a:rPr lang="en-GB" sz="1000" dirty="0" smtClean="0"/>
              <a:t> y </a:t>
            </a:r>
            <a:r>
              <a:rPr lang="en-GB" sz="1000" dirty="0" err="1" smtClean="0"/>
              <a:t>tywel</a:t>
            </a:r>
            <a:r>
              <a:rPr lang="en-GB" sz="1000" dirty="0" smtClean="0"/>
              <a:t> </a:t>
            </a:r>
            <a:r>
              <a:rPr lang="en-GB" sz="1000" dirty="0" err="1" smtClean="0"/>
              <a:t>oddi</a:t>
            </a:r>
            <a:r>
              <a:rPr lang="en-GB" sz="1000" dirty="0" smtClean="0"/>
              <a:t> </a:t>
            </a:r>
            <a:r>
              <a:rPr lang="en-GB" sz="1000" dirty="0" err="1" smtClean="0"/>
              <a:t>ar</a:t>
            </a:r>
            <a:r>
              <a:rPr lang="en-GB" sz="1000" dirty="0" smtClean="0"/>
              <a:t> </a:t>
            </a:r>
            <a:r>
              <a:rPr lang="en-GB" sz="1000" dirty="0" err="1" smtClean="0"/>
              <a:t>eich</a:t>
            </a:r>
            <a:r>
              <a:rPr lang="en-GB" sz="1000" dirty="0" smtClean="0"/>
              <a:t> </a:t>
            </a:r>
            <a:r>
              <a:rPr lang="en-GB" sz="1000" dirty="0" err="1" smtClean="0"/>
              <a:t>gwresogydd</a:t>
            </a:r>
            <a:r>
              <a:rPr lang="en-GB" sz="1000" dirty="0" smtClean="0"/>
              <a:t> </a:t>
            </a:r>
            <a:r>
              <a:rPr lang="en-GB" sz="1000" dirty="0" err="1" smtClean="0"/>
              <a:t>tywelion</a:t>
            </a:r>
            <a:r>
              <a:rPr lang="en-GB" sz="1000" dirty="0" smtClean="0"/>
              <a:t> </a:t>
            </a:r>
            <a:r>
              <a:rPr lang="en-GB" sz="1000" dirty="0" err="1" smtClean="0"/>
              <a:t>i</a:t>
            </a:r>
            <a:r>
              <a:rPr lang="en-GB" sz="1000" dirty="0" smtClean="0"/>
              <a:t> </a:t>
            </a:r>
            <a:r>
              <a:rPr lang="en-GB" sz="1000" dirty="0" err="1" smtClean="0"/>
              <a:t>fod</a:t>
            </a:r>
            <a:r>
              <a:rPr lang="en-GB" sz="1000" dirty="0" smtClean="0"/>
              <a:t> </a:t>
            </a:r>
            <a:r>
              <a:rPr lang="en-GB" sz="1000" dirty="0" err="1" smtClean="0"/>
              <a:t>yn</a:t>
            </a:r>
            <a:r>
              <a:rPr lang="en-GB" sz="1000" dirty="0" smtClean="0"/>
              <a:t> </a:t>
            </a:r>
            <a:r>
              <a:rPr lang="en-GB" sz="1000" dirty="0" err="1" smtClean="0"/>
              <a:t>gynnes</a:t>
            </a:r>
            <a:r>
              <a:rPr lang="en-GB" sz="1000" dirty="0" smtClean="0"/>
              <a:t> a </a:t>
            </a:r>
            <a:r>
              <a:rPr lang="en-GB" sz="1000" dirty="0" err="1" smtClean="0"/>
              <a:t>sych</a:t>
            </a:r>
            <a:r>
              <a:rPr lang="en-GB" sz="1000" dirty="0" smtClean="0"/>
              <a:t>. </a:t>
            </a:r>
            <a:r>
              <a:rPr lang="en-GB" sz="1000" dirty="0" err="1" smtClean="0"/>
              <a:t>Efallai</a:t>
            </a:r>
            <a:r>
              <a:rPr lang="en-GB" sz="1000" dirty="0" smtClean="0"/>
              <a:t> y </a:t>
            </a:r>
            <a:r>
              <a:rPr lang="en-GB" sz="1000" dirty="0" err="1" smtClean="0"/>
              <a:t>gwnaethoch</a:t>
            </a:r>
            <a:r>
              <a:rPr lang="en-GB" sz="1000" dirty="0" smtClean="0"/>
              <a:t> chi </a:t>
            </a:r>
            <a:r>
              <a:rPr lang="en-GB" sz="1000" dirty="0" err="1" smtClean="0"/>
              <a:t>ddefnyddio</a:t>
            </a:r>
            <a:r>
              <a:rPr lang="en-GB" sz="1000" dirty="0" smtClean="0"/>
              <a:t> </a:t>
            </a:r>
            <a:r>
              <a:rPr lang="en-GB" sz="1000" dirty="0" err="1" smtClean="0"/>
              <a:t>sychwr</a:t>
            </a:r>
            <a:r>
              <a:rPr lang="en-GB" sz="1000" dirty="0" smtClean="0"/>
              <a:t> </a:t>
            </a:r>
            <a:r>
              <a:rPr lang="en-GB" sz="1000" dirty="0" err="1" smtClean="0"/>
              <a:t>gwallt</a:t>
            </a:r>
            <a:r>
              <a:rPr lang="en-GB" sz="1000" dirty="0" smtClean="0"/>
              <a:t> </a:t>
            </a:r>
            <a:r>
              <a:rPr lang="en-GB" sz="1000" dirty="0" err="1" smtClean="0"/>
              <a:t>tra</a:t>
            </a:r>
            <a:r>
              <a:rPr lang="en-GB" sz="1000" dirty="0" smtClean="0"/>
              <a:t> </a:t>
            </a:r>
            <a:r>
              <a:rPr lang="en-GB" sz="1000" dirty="0" err="1" smtClean="0"/>
              <a:t>oeddech</a:t>
            </a:r>
            <a:r>
              <a:rPr lang="en-GB" sz="1000" dirty="0" smtClean="0"/>
              <a:t> </a:t>
            </a:r>
            <a:r>
              <a:rPr lang="en-GB" sz="1000" dirty="0" err="1" smtClean="0"/>
              <a:t>chi’n</a:t>
            </a:r>
            <a:r>
              <a:rPr lang="en-GB" sz="1000" dirty="0" smtClean="0"/>
              <a:t> </a:t>
            </a:r>
            <a:r>
              <a:rPr lang="en-GB" sz="1000" dirty="0" err="1" smtClean="0"/>
              <a:t>gwirio’r</a:t>
            </a:r>
            <a:r>
              <a:rPr lang="en-GB" sz="1000" dirty="0" smtClean="0"/>
              <a:t> </a:t>
            </a:r>
            <a:r>
              <a:rPr lang="en-GB" sz="1000" dirty="0" err="1" smtClean="0"/>
              <a:t>newyddion</a:t>
            </a:r>
            <a:r>
              <a:rPr lang="en-GB" sz="1000" dirty="0" smtClean="0"/>
              <a:t> </a:t>
            </a:r>
            <a:r>
              <a:rPr lang="en-GB" sz="1000" dirty="0" err="1" smtClean="0"/>
              <a:t>a’r</a:t>
            </a:r>
            <a:r>
              <a:rPr lang="en-GB" sz="1000" dirty="0" smtClean="0"/>
              <a:t> </a:t>
            </a:r>
            <a:r>
              <a:rPr lang="en-GB" sz="1000" dirty="0" err="1" smtClean="0"/>
              <a:t>tywydd</a:t>
            </a:r>
            <a:r>
              <a:rPr lang="en-GB" sz="1000" dirty="0" smtClean="0"/>
              <a:t> am y </a:t>
            </a:r>
            <a:r>
              <a:rPr lang="en-GB" sz="1000" dirty="0" err="1" smtClean="0"/>
              <a:t>diwrnod</a:t>
            </a:r>
            <a:r>
              <a:rPr lang="en-GB" sz="1000" dirty="0" smtClean="0"/>
              <a:t> </a:t>
            </a:r>
            <a:r>
              <a:rPr lang="en-GB" sz="1000" dirty="0" err="1" smtClean="0"/>
              <a:t>yn</a:t>
            </a:r>
            <a:r>
              <a:rPr lang="en-GB" sz="1000" dirty="0" smtClean="0"/>
              <a:t> </a:t>
            </a:r>
            <a:r>
              <a:rPr lang="en-GB" sz="1000" dirty="0" err="1" smtClean="0"/>
              <a:t>gyflym</a:t>
            </a:r>
            <a:r>
              <a:rPr lang="en-GB" sz="1000" dirty="0" smtClean="0"/>
              <a:t> </a:t>
            </a:r>
            <a:r>
              <a:rPr lang="en-GB" sz="1000" dirty="0" err="1" smtClean="0"/>
              <a:t>ar</a:t>
            </a:r>
            <a:r>
              <a:rPr lang="en-GB" sz="1000" dirty="0" smtClean="0"/>
              <a:t> </a:t>
            </a:r>
            <a:r>
              <a:rPr lang="en-GB" sz="1000" dirty="0" err="1" smtClean="0"/>
              <a:t>eich</a:t>
            </a:r>
            <a:r>
              <a:rPr lang="en-GB" sz="1000" dirty="0" smtClean="0"/>
              <a:t> </a:t>
            </a:r>
            <a:r>
              <a:rPr lang="en-GB" sz="1000" dirty="0" err="1" smtClean="0"/>
              <a:t>ffôn</a:t>
            </a:r>
            <a:r>
              <a:rPr lang="en-GB" sz="1000" dirty="0" smtClean="0"/>
              <a:t> </a:t>
            </a:r>
            <a:r>
              <a:rPr lang="en-GB" sz="1000" dirty="0" err="1" smtClean="0"/>
              <a:t>clyfar</a:t>
            </a:r>
            <a:r>
              <a:rPr lang="en-GB" sz="1000" dirty="0" smtClean="0"/>
              <a:t>, ac </a:t>
            </a:r>
            <a:r>
              <a:rPr lang="en-GB" sz="1000" dirty="0" err="1" smtClean="0"/>
              <a:t>efallai</a:t>
            </a:r>
            <a:r>
              <a:rPr lang="en-GB" sz="1000" dirty="0" smtClean="0"/>
              <a:t> </a:t>
            </a:r>
            <a:r>
              <a:rPr lang="en-GB" sz="1000" dirty="0" err="1" smtClean="0"/>
              <a:t>eich</a:t>
            </a:r>
            <a:r>
              <a:rPr lang="en-GB" sz="1000" dirty="0" smtClean="0"/>
              <a:t> bod </a:t>
            </a:r>
            <a:r>
              <a:rPr lang="en-GB" sz="1000" dirty="0" err="1" smtClean="0"/>
              <a:t>wedi</a:t>
            </a:r>
            <a:r>
              <a:rPr lang="en-GB" sz="1000" dirty="0" smtClean="0"/>
              <a:t> </a:t>
            </a:r>
            <a:r>
              <a:rPr lang="en-GB" sz="1000" dirty="0" err="1" smtClean="0"/>
              <a:t>bwrw</a:t>
            </a:r>
            <a:r>
              <a:rPr lang="en-GB" sz="1000" dirty="0" smtClean="0"/>
              <a:t> </a:t>
            </a:r>
            <a:r>
              <a:rPr lang="en-GB" sz="1000" dirty="0" err="1" smtClean="0"/>
              <a:t>golwg</a:t>
            </a:r>
            <a:r>
              <a:rPr lang="en-GB" sz="1000" dirty="0" smtClean="0"/>
              <a:t> </a:t>
            </a:r>
            <a:r>
              <a:rPr lang="en-GB" sz="1000" dirty="0" err="1" smtClean="0"/>
              <a:t>trwy</a:t>
            </a:r>
            <a:r>
              <a:rPr lang="en-GB" sz="1000" dirty="0" smtClean="0"/>
              <a:t> rai </a:t>
            </a:r>
            <a:r>
              <a:rPr lang="en-GB" sz="1000" dirty="0" err="1" smtClean="0"/>
              <a:t>o’ch</a:t>
            </a:r>
            <a:r>
              <a:rPr lang="en-GB" sz="1000" dirty="0" smtClean="0"/>
              <a:t> </a:t>
            </a:r>
            <a:r>
              <a:rPr lang="en-GB" sz="1000" dirty="0" err="1" smtClean="0"/>
              <a:t>negeseuon</a:t>
            </a:r>
            <a:r>
              <a:rPr lang="en-GB" sz="1000" dirty="0" smtClean="0"/>
              <a:t> </a:t>
            </a:r>
            <a:r>
              <a:rPr lang="en-GB" sz="1000" dirty="0" err="1" smtClean="0"/>
              <a:t>neu’ch</a:t>
            </a:r>
            <a:r>
              <a:rPr lang="en-GB" sz="1000" dirty="0" smtClean="0"/>
              <a:t> </a:t>
            </a:r>
            <a:r>
              <a:rPr lang="en-GB" sz="1000" dirty="0" err="1" smtClean="0"/>
              <a:t>negeseuon</a:t>
            </a:r>
            <a:r>
              <a:rPr lang="en-GB" sz="1000" dirty="0" smtClean="0"/>
              <a:t> e-</a:t>
            </a:r>
            <a:r>
              <a:rPr lang="en-GB" sz="1000" dirty="0" err="1" smtClean="0"/>
              <a:t>bost</a:t>
            </a:r>
            <a:r>
              <a:rPr lang="en-GB" sz="1000" dirty="0" smtClean="0"/>
              <a:t> </a:t>
            </a:r>
            <a:r>
              <a:rPr lang="en-GB" sz="1000" dirty="0" err="1" smtClean="0"/>
              <a:t>a’ch</a:t>
            </a:r>
            <a:r>
              <a:rPr lang="en-GB" sz="1000" dirty="0" smtClean="0"/>
              <a:t> </a:t>
            </a:r>
            <a:r>
              <a:rPr lang="en-GB" sz="1000" dirty="0" err="1" smtClean="0"/>
              <a:t>calendr</a:t>
            </a:r>
            <a:r>
              <a:rPr lang="en-GB" sz="1000" dirty="0" smtClean="0"/>
              <a:t> </a:t>
            </a:r>
            <a:r>
              <a:rPr lang="en-GB" sz="1000" dirty="0" err="1" smtClean="0"/>
              <a:t>i</a:t>
            </a:r>
            <a:r>
              <a:rPr lang="en-GB" sz="1000" dirty="0" smtClean="0"/>
              <a:t> weld pa </a:t>
            </a:r>
            <a:r>
              <a:rPr lang="en-GB" sz="1000" dirty="0" err="1" smtClean="0"/>
              <a:t>ddigwyddiadau</a:t>
            </a:r>
            <a:r>
              <a:rPr lang="en-GB" sz="1000" dirty="0" smtClean="0"/>
              <a:t> y </a:t>
            </a:r>
            <a:r>
              <a:rPr lang="en-GB" sz="1000" dirty="0" err="1" smtClean="0"/>
              <a:t>byddwch</a:t>
            </a:r>
            <a:r>
              <a:rPr lang="en-GB" sz="1000" dirty="0" smtClean="0"/>
              <a:t> </a:t>
            </a:r>
            <a:r>
              <a:rPr lang="en-GB" sz="1000" dirty="0" err="1" smtClean="0"/>
              <a:t>yn</a:t>
            </a:r>
            <a:r>
              <a:rPr lang="en-GB" sz="1000" dirty="0" smtClean="0"/>
              <a:t> </a:t>
            </a:r>
            <a:r>
              <a:rPr lang="en-GB" sz="1000" dirty="0" err="1" smtClean="0"/>
              <a:t>eu</a:t>
            </a:r>
            <a:r>
              <a:rPr lang="en-GB" sz="1000" dirty="0" smtClean="0"/>
              <a:t> </a:t>
            </a:r>
            <a:r>
              <a:rPr lang="en-GB" sz="1000" dirty="0" err="1" smtClean="0"/>
              <a:t>gwneud</a:t>
            </a:r>
            <a:r>
              <a:rPr lang="en-GB" sz="1000" dirty="0" smtClean="0"/>
              <a:t> </a:t>
            </a:r>
            <a:r>
              <a:rPr lang="en-GB" sz="1000" dirty="0" err="1" smtClean="0"/>
              <a:t>heddiw</a:t>
            </a:r>
            <a:r>
              <a:rPr lang="en-GB" sz="1000" dirty="0" smtClean="0"/>
              <a:t>. </a:t>
            </a:r>
            <a:r>
              <a:rPr lang="en-GB" sz="1000" dirty="0" err="1" smtClean="0"/>
              <a:t>Gêm</a:t>
            </a:r>
            <a:r>
              <a:rPr lang="en-GB" sz="1000" dirty="0" smtClean="0"/>
              <a:t> </a:t>
            </a:r>
            <a:r>
              <a:rPr lang="en-GB" sz="1000" dirty="0" err="1" smtClean="0"/>
              <a:t>gyflym</a:t>
            </a:r>
            <a:r>
              <a:rPr lang="en-GB" sz="1000" dirty="0" smtClean="0"/>
              <a:t> o ‘</a:t>
            </a:r>
            <a:r>
              <a:rPr lang="en-GB" sz="1000" dirty="0" err="1" smtClean="0"/>
              <a:t>Crossy</a:t>
            </a:r>
            <a:r>
              <a:rPr lang="en-GB" sz="1000" dirty="0" smtClean="0"/>
              <a:t> Road’ </a:t>
            </a:r>
            <a:r>
              <a:rPr lang="en-GB" sz="1000" dirty="0" err="1" smtClean="0"/>
              <a:t>neu</a:t>
            </a:r>
            <a:r>
              <a:rPr lang="en-GB" sz="1000" dirty="0" smtClean="0"/>
              <a:t> ‘Candy Crush’ </a:t>
            </a:r>
            <a:r>
              <a:rPr lang="en-GB" sz="1000" dirty="0" err="1" smtClean="0"/>
              <a:t>efallai</a:t>
            </a:r>
            <a:r>
              <a:rPr lang="en-GB" sz="1000" dirty="0" smtClean="0"/>
              <a:t> </a:t>
            </a:r>
            <a:r>
              <a:rPr lang="en-GB" sz="1000" dirty="0" err="1" smtClean="0"/>
              <a:t>cyn</a:t>
            </a:r>
            <a:r>
              <a:rPr lang="en-GB" sz="1000" dirty="0" smtClean="0"/>
              <a:t> </a:t>
            </a:r>
            <a:r>
              <a:rPr lang="en-GB" sz="1000" dirty="0" err="1" smtClean="0"/>
              <a:t>mynd</a:t>
            </a:r>
            <a:r>
              <a:rPr lang="en-GB" sz="1000" dirty="0" smtClean="0"/>
              <a:t> </a:t>
            </a:r>
            <a:r>
              <a:rPr lang="en-GB" sz="1000" dirty="0" err="1" smtClean="0"/>
              <a:t>i</a:t>
            </a:r>
            <a:r>
              <a:rPr lang="en-GB" sz="1000" dirty="0" smtClean="0"/>
              <a:t> </a:t>
            </a:r>
            <a:r>
              <a:rPr lang="en-GB" sz="1000" dirty="0" err="1" smtClean="0"/>
              <a:t>lawr</a:t>
            </a:r>
            <a:r>
              <a:rPr lang="en-GB" sz="1000" dirty="0" smtClean="0"/>
              <a:t> </a:t>
            </a:r>
            <a:r>
              <a:rPr lang="en-GB" sz="1000" dirty="0" err="1" smtClean="0"/>
              <a:t>grisiau</a:t>
            </a:r>
            <a:r>
              <a:rPr lang="en-GB" sz="1000" dirty="0" smtClean="0"/>
              <a:t> </a:t>
            </a:r>
            <a:r>
              <a:rPr lang="en-GB" sz="1000" dirty="0" err="1" smtClean="0"/>
              <a:t>i</a:t>
            </a:r>
            <a:r>
              <a:rPr lang="en-GB" sz="1000" dirty="0" smtClean="0"/>
              <a:t> </a:t>
            </a:r>
            <a:r>
              <a:rPr lang="en-GB" sz="1000" dirty="0" err="1" smtClean="0"/>
              <a:t>wneud</a:t>
            </a:r>
            <a:r>
              <a:rPr lang="en-GB" sz="1000" dirty="0" smtClean="0"/>
              <a:t> paned o </a:t>
            </a:r>
            <a:r>
              <a:rPr lang="en-GB" sz="1000" dirty="0" err="1" smtClean="0"/>
              <a:t>goffi</a:t>
            </a:r>
            <a:r>
              <a:rPr lang="en-GB" sz="1000" dirty="0" smtClean="0"/>
              <a:t> </a:t>
            </a:r>
            <a:r>
              <a:rPr lang="en-GB" sz="1000" dirty="0" err="1" smtClean="0"/>
              <a:t>gyda’ch</a:t>
            </a:r>
            <a:r>
              <a:rPr lang="en-GB" sz="1000" dirty="0" smtClean="0"/>
              <a:t> </a:t>
            </a:r>
            <a:r>
              <a:rPr lang="en-GB" sz="1000" dirty="0" err="1" smtClean="0"/>
              <a:t>peiriant</a:t>
            </a:r>
            <a:r>
              <a:rPr lang="en-GB" sz="1000" dirty="0" smtClean="0"/>
              <a:t> espresso </a:t>
            </a:r>
            <a:r>
              <a:rPr lang="en-GB" sz="1000" dirty="0" err="1" smtClean="0"/>
              <a:t>sgleiniog</a:t>
            </a:r>
            <a:r>
              <a:rPr lang="en-GB" sz="1000" dirty="0" smtClean="0"/>
              <a:t>, ac </a:t>
            </a:r>
            <a:r>
              <a:rPr lang="en-GB" sz="1000" dirty="0" err="1" smtClean="0"/>
              <a:t>rydych</a:t>
            </a:r>
            <a:r>
              <a:rPr lang="en-GB" sz="1000" dirty="0" smtClean="0"/>
              <a:t> </a:t>
            </a:r>
            <a:r>
              <a:rPr lang="en-GB" sz="1000" dirty="0" err="1" smtClean="0"/>
              <a:t>yn</a:t>
            </a:r>
            <a:r>
              <a:rPr lang="en-GB" sz="1000" dirty="0" smtClean="0"/>
              <a:t> </a:t>
            </a:r>
            <a:r>
              <a:rPr lang="en-GB" sz="1000" dirty="0" err="1" smtClean="0"/>
              <a:t>yfed</a:t>
            </a:r>
            <a:r>
              <a:rPr lang="en-GB" sz="1000" dirty="0" smtClean="0"/>
              <a:t> y </a:t>
            </a:r>
            <a:r>
              <a:rPr lang="en-GB" sz="1000" dirty="0" err="1" smtClean="0"/>
              <a:t>baned</a:t>
            </a:r>
            <a:r>
              <a:rPr lang="en-GB" sz="1000" dirty="0" smtClean="0"/>
              <a:t> </a:t>
            </a:r>
            <a:r>
              <a:rPr lang="en-GB" sz="1000" dirty="0" err="1" smtClean="0"/>
              <a:t>gyda</a:t>
            </a:r>
            <a:r>
              <a:rPr lang="en-GB" sz="1000" dirty="0" smtClean="0"/>
              <a:t> darn </a:t>
            </a:r>
            <a:r>
              <a:rPr lang="en-GB" sz="1000" dirty="0" err="1" smtClean="0"/>
              <a:t>cynnes</a:t>
            </a:r>
            <a:r>
              <a:rPr lang="en-GB" sz="1000" dirty="0" smtClean="0"/>
              <a:t> o dost a </a:t>
            </a:r>
            <a:r>
              <a:rPr lang="en-GB" sz="1000" dirty="0" err="1" smtClean="0"/>
              <a:t>neidiodd</a:t>
            </a:r>
            <a:r>
              <a:rPr lang="en-GB" sz="1000" dirty="0" smtClean="0"/>
              <a:t> </a:t>
            </a:r>
            <a:r>
              <a:rPr lang="en-GB" sz="1000" dirty="0" err="1" smtClean="0"/>
              <a:t>allan</a:t>
            </a:r>
            <a:r>
              <a:rPr lang="en-GB" sz="1000" dirty="0" smtClean="0"/>
              <a:t> </a:t>
            </a:r>
            <a:r>
              <a:rPr lang="en-GB" sz="1000" dirty="0" err="1" smtClean="0"/>
              <a:t>o’ch</a:t>
            </a:r>
            <a:r>
              <a:rPr lang="en-GB" sz="1000" dirty="0" smtClean="0"/>
              <a:t> </a:t>
            </a:r>
            <a:r>
              <a:rPr lang="en-GB" sz="1000" dirty="0" err="1" smtClean="0"/>
              <a:t>tostiwr</a:t>
            </a:r>
            <a:r>
              <a:rPr lang="en-GB" sz="1000" dirty="0" smtClean="0"/>
              <a:t> </a:t>
            </a:r>
            <a:r>
              <a:rPr lang="en-GB" sz="1000" dirty="0" err="1" smtClean="0"/>
              <a:t>trydan</a:t>
            </a:r>
            <a:r>
              <a:rPr lang="en-GB" sz="1000" dirty="0" smtClean="0"/>
              <a:t>…  </a:t>
            </a:r>
            <a:r>
              <a:rPr lang="en-GB" sz="1000" dirty="0" err="1" smtClean="0"/>
              <a:t>Yna</a:t>
            </a:r>
            <a:r>
              <a:rPr lang="en-GB" sz="1000" baseline="0" dirty="0" smtClean="0"/>
              <a:t> </a:t>
            </a:r>
            <a:r>
              <a:rPr lang="en-GB" sz="1000" baseline="0" dirty="0" err="1" smtClean="0"/>
              <a:t>mewn</a:t>
            </a:r>
            <a:r>
              <a:rPr lang="en-GB" sz="1000" baseline="0" dirty="0" smtClean="0"/>
              <a:t> </a:t>
            </a:r>
            <a:r>
              <a:rPr lang="en-GB" sz="1000" baseline="0" dirty="0" err="1" smtClean="0"/>
              <a:t>i’r</a:t>
            </a:r>
            <a:r>
              <a:rPr lang="en-GB" sz="1000" baseline="0" dirty="0" smtClean="0"/>
              <a:t> car </a:t>
            </a:r>
            <a:r>
              <a:rPr lang="en-GB" sz="1000" baseline="0" dirty="0" err="1" smtClean="0"/>
              <a:t>i</a:t>
            </a:r>
            <a:r>
              <a:rPr lang="en-GB" sz="1000" baseline="0" dirty="0" smtClean="0"/>
              <a:t> </a:t>
            </a:r>
            <a:r>
              <a:rPr lang="en-GB" sz="1000" baseline="0" dirty="0" err="1" smtClean="0"/>
              <a:t>yrru</a:t>
            </a:r>
            <a:r>
              <a:rPr lang="en-GB" sz="1000" baseline="0" dirty="0" smtClean="0"/>
              <a:t> </a:t>
            </a:r>
            <a:r>
              <a:rPr lang="en-GB" sz="1000" baseline="0" dirty="0" err="1" smtClean="0"/>
              <a:t>yma</a:t>
            </a:r>
            <a:r>
              <a:rPr lang="en-GB" sz="1000" baseline="0" dirty="0" smtClean="0"/>
              <a:t> </a:t>
            </a:r>
            <a:r>
              <a:rPr lang="en-GB" sz="1000" baseline="0" dirty="0" err="1" smtClean="0"/>
              <a:t>heddiw</a:t>
            </a:r>
            <a:r>
              <a:rPr lang="en-GB" sz="1000" baseline="0" dirty="0" smtClean="0"/>
              <a:t>, </a:t>
            </a:r>
            <a:r>
              <a:rPr lang="en-GB" sz="1000" baseline="0" dirty="0" err="1" smtClean="0"/>
              <a:t>gan</a:t>
            </a:r>
            <a:r>
              <a:rPr lang="en-GB" sz="1000" baseline="0" dirty="0" smtClean="0"/>
              <a:t> </a:t>
            </a:r>
            <a:r>
              <a:rPr lang="en-GB" sz="1000" baseline="0" dirty="0" err="1" smtClean="0"/>
              <a:t>efallai</a:t>
            </a:r>
            <a:r>
              <a:rPr lang="en-GB" sz="1000" baseline="0" dirty="0" smtClean="0"/>
              <a:t> </a:t>
            </a:r>
            <a:r>
              <a:rPr lang="en-GB" sz="1000" baseline="0" dirty="0" err="1" smtClean="0"/>
              <a:t>ddefnyddio</a:t>
            </a:r>
            <a:r>
              <a:rPr lang="en-GB" sz="1000" baseline="0" dirty="0" smtClean="0"/>
              <a:t> </a:t>
            </a:r>
            <a:r>
              <a:rPr lang="en-GB" sz="1000" baseline="0" dirty="0" err="1" smtClean="0"/>
              <a:t>llywiwr</a:t>
            </a:r>
            <a:r>
              <a:rPr lang="en-GB" sz="1000" baseline="0" dirty="0" smtClean="0"/>
              <a:t> GPS </a:t>
            </a:r>
            <a:r>
              <a:rPr lang="en-GB" sz="1000" baseline="0" dirty="0" err="1" smtClean="0"/>
              <a:t>i</a:t>
            </a:r>
            <a:r>
              <a:rPr lang="en-GB" sz="1000" baseline="0" dirty="0" smtClean="0"/>
              <a:t> </a:t>
            </a:r>
            <a:r>
              <a:rPr lang="en-GB" sz="1000" baseline="0" dirty="0" err="1" smtClean="0"/>
              <a:t>ddod</a:t>
            </a:r>
            <a:r>
              <a:rPr lang="en-GB" sz="1000" baseline="0" dirty="0" smtClean="0"/>
              <a:t> </a:t>
            </a:r>
            <a:r>
              <a:rPr lang="en-GB" sz="1000" baseline="0" dirty="0" err="1" smtClean="0"/>
              <a:t>i’r</a:t>
            </a:r>
            <a:r>
              <a:rPr lang="en-GB" sz="1000" baseline="0" dirty="0" smtClean="0"/>
              <a:t> </a:t>
            </a:r>
            <a:r>
              <a:rPr lang="en-GB" sz="1000" baseline="0" dirty="0" err="1" smtClean="0"/>
              <a:t>lleoliad</a:t>
            </a:r>
            <a:r>
              <a:rPr lang="en-GB" sz="1000" baseline="0" dirty="0" smtClean="0"/>
              <a:t>!</a:t>
            </a:r>
            <a:endParaRPr lang="en-GB" sz="1000" dirty="0" smtClean="0"/>
          </a:p>
          <a:p>
            <a:pPr eaLnBrk="1" fontAlgn="auto" hangingPunct="1">
              <a:spcBef>
                <a:spcPts val="0"/>
              </a:spcBef>
              <a:spcAft>
                <a:spcPts val="0"/>
              </a:spcAft>
              <a:defRPr/>
            </a:pPr>
            <a:endParaRPr lang="en-GB"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cy-GB" sz="1100" kern="1200" dirty="0" smtClean="0">
                <a:solidFill>
                  <a:schemeClr val="tx1"/>
                </a:solidFill>
                <a:effectLst/>
                <a:latin typeface="Arial" panose="020B0604020202020204" pitchFamily="34" charset="0"/>
                <a:ea typeface="+mn-ea"/>
                <a:cs typeface="Arial" panose="020B0604020202020204" pitchFamily="34" charset="0"/>
              </a:rPr>
              <a:t>Rwy’n siŵr eich bod chi wedi deall y pwynt erbyn hyn. Rydym i gyd yn defnyddio technoleg i wneud ein bywydau’n haws. Ond rydym yn cymryd cymaint o dechnoleg mor ganiataol, weithiau, fel nad ydym ni hyd yn oed yn ystyried ei bod yn ‘dechnoleg’ mwyach, yn enwedig pan fyddwn yn ei chymharu â’r teclyn diweddaraf yn ein casgliad dyfeisiau sydd wedi ei gysylltu â’r Rhyngrwyd – a’r ffaith mai anaml yr aiff unrhyw beth o’i le!</a:t>
            </a:r>
            <a:endParaRPr lang="en-GB" sz="1100" kern="1200" dirty="0" smtClean="0">
              <a:solidFill>
                <a:schemeClr val="tx1"/>
              </a:solidFill>
              <a:effectLst/>
              <a:latin typeface="Arial" panose="020B0604020202020204" pitchFamily="34" charset="0"/>
              <a:ea typeface="+mn-ea"/>
              <a:cs typeface="Arial" panose="020B0604020202020204" pitchFamily="34" charset="0"/>
            </a:endParaRPr>
          </a:p>
          <a:p>
            <a:pPr eaLnBrk="1" fontAlgn="auto" hangingPunct="1">
              <a:spcBef>
                <a:spcPts val="0"/>
              </a:spcBef>
              <a:spcAft>
                <a:spcPts val="0"/>
              </a:spcAft>
              <a:defRPr/>
            </a:pPr>
            <a:endParaRPr lang="en-GB" sz="1000" dirty="0" smtClean="0"/>
          </a:p>
          <a:p>
            <a:pPr eaLnBrk="1" fontAlgn="auto" hangingPunct="1">
              <a:spcBef>
                <a:spcPts val="0"/>
              </a:spcBef>
              <a:spcAft>
                <a:spcPts val="0"/>
              </a:spcAft>
              <a:defRPr/>
            </a:pPr>
            <a:r>
              <a:rPr lang="en-GB" sz="1000" dirty="0" err="1" smtClean="0">
                <a:solidFill>
                  <a:schemeClr val="accent5"/>
                </a:solidFill>
              </a:rPr>
              <a:t>Mae’n</a:t>
            </a:r>
            <a:r>
              <a:rPr lang="en-GB" sz="1000" dirty="0" smtClean="0">
                <a:solidFill>
                  <a:schemeClr val="accent5"/>
                </a:solidFill>
              </a:rPr>
              <a:t> </a:t>
            </a:r>
            <a:r>
              <a:rPr lang="en-GB" sz="1000" dirty="0" err="1" smtClean="0">
                <a:solidFill>
                  <a:schemeClr val="accent5"/>
                </a:solidFill>
              </a:rPr>
              <a:t>bwysig</a:t>
            </a:r>
            <a:r>
              <a:rPr lang="en-GB" sz="1000" dirty="0" smtClean="0">
                <a:solidFill>
                  <a:schemeClr val="accent5"/>
                </a:solidFill>
              </a:rPr>
              <a:t> </a:t>
            </a:r>
            <a:r>
              <a:rPr lang="en-GB" sz="1000" dirty="0" err="1" smtClean="0">
                <a:solidFill>
                  <a:schemeClr val="accent5"/>
                </a:solidFill>
              </a:rPr>
              <a:t>cydnabod</a:t>
            </a:r>
            <a:r>
              <a:rPr lang="en-GB" sz="1000" dirty="0" smtClean="0">
                <a:solidFill>
                  <a:schemeClr val="accent5"/>
                </a:solidFill>
              </a:rPr>
              <a:t> y </a:t>
            </a:r>
            <a:r>
              <a:rPr lang="en-GB" sz="1000" dirty="0" err="1" smtClean="0">
                <a:solidFill>
                  <a:schemeClr val="accent5"/>
                </a:solidFill>
              </a:rPr>
              <a:t>cyfraniad</a:t>
            </a:r>
            <a:r>
              <a:rPr lang="en-GB" sz="1000" dirty="0" smtClean="0">
                <a:solidFill>
                  <a:schemeClr val="accent5"/>
                </a:solidFill>
              </a:rPr>
              <a:t> gall </a:t>
            </a:r>
            <a:r>
              <a:rPr lang="en-GB" sz="1000" dirty="0" err="1" smtClean="0">
                <a:solidFill>
                  <a:schemeClr val="accent5"/>
                </a:solidFill>
              </a:rPr>
              <a:t>technoleg</a:t>
            </a:r>
            <a:r>
              <a:rPr lang="en-GB" sz="1000" dirty="0" smtClean="0">
                <a:solidFill>
                  <a:schemeClr val="accent5"/>
                </a:solidFill>
              </a:rPr>
              <a:t> </a:t>
            </a:r>
            <a:r>
              <a:rPr lang="en-GB" sz="1000" dirty="0" err="1" smtClean="0">
                <a:solidFill>
                  <a:schemeClr val="accent5"/>
                </a:solidFill>
              </a:rPr>
              <a:t>ei</a:t>
            </a:r>
            <a:r>
              <a:rPr lang="en-GB" sz="1000" dirty="0" smtClean="0">
                <a:solidFill>
                  <a:schemeClr val="accent5"/>
                </a:solidFill>
              </a:rPr>
              <a:t> </a:t>
            </a:r>
            <a:r>
              <a:rPr lang="en-GB" sz="1000" dirty="0" err="1" smtClean="0">
                <a:solidFill>
                  <a:schemeClr val="accent5"/>
                </a:solidFill>
              </a:rPr>
              <a:t>wneud</a:t>
            </a:r>
            <a:r>
              <a:rPr lang="en-GB" sz="1000" dirty="0" smtClean="0">
                <a:solidFill>
                  <a:schemeClr val="accent5"/>
                </a:solidFill>
              </a:rPr>
              <a:t> </a:t>
            </a:r>
            <a:r>
              <a:rPr lang="en-GB" sz="1000" dirty="0" err="1" smtClean="0">
                <a:solidFill>
                  <a:schemeClr val="accent5"/>
                </a:solidFill>
              </a:rPr>
              <a:t>i</a:t>
            </a:r>
            <a:r>
              <a:rPr lang="en-GB" sz="1000" baseline="0" dirty="0" smtClean="0">
                <a:solidFill>
                  <a:schemeClr val="accent5"/>
                </a:solidFill>
              </a:rPr>
              <a:t> </a:t>
            </a:r>
            <a:r>
              <a:rPr lang="en-GB" sz="1000" baseline="0" dirty="0" err="1" smtClean="0">
                <a:solidFill>
                  <a:schemeClr val="accent5"/>
                </a:solidFill>
              </a:rPr>
              <a:t>g</a:t>
            </a:r>
            <a:r>
              <a:rPr lang="en-GB" sz="1000" dirty="0" err="1" smtClean="0">
                <a:solidFill>
                  <a:schemeClr val="accent5"/>
                </a:solidFill>
              </a:rPr>
              <a:t>efnogi</a:t>
            </a:r>
            <a:r>
              <a:rPr lang="en-GB" sz="1000" dirty="0" smtClean="0">
                <a:solidFill>
                  <a:schemeClr val="accent5"/>
                </a:solidFill>
              </a:rPr>
              <a:t> </a:t>
            </a:r>
            <a:r>
              <a:rPr lang="en-GB" sz="1000" dirty="0" err="1" smtClean="0">
                <a:solidFill>
                  <a:schemeClr val="accent5"/>
                </a:solidFill>
              </a:rPr>
              <a:t>amryw</a:t>
            </a:r>
            <a:r>
              <a:rPr lang="en-GB" sz="1000" baseline="0" dirty="0" smtClean="0">
                <a:solidFill>
                  <a:schemeClr val="accent5"/>
                </a:solidFill>
              </a:rPr>
              <a:t> </a:t>
            </a:r>
            <a:r>
              <a:rPr lang="en-GB" sz="1000" baseline="0" dirty="0" err="1" smtClean="0">
                <a:solidFill>
                  <a:schemeClr val="accent5"/>
                </a:solidFill>
              </a:rPr>
              <a:t>helaeth</a:t>
            </a:r>
            <a:r>
              <a:rPr lang="en-GB" sz="1000" baseline="0" dirty="0" smtClean="0">
                <a:solidFill>
                  <a:schemeClr val="accent5"/>
                </a:solidFill>
              </a:rPr>
              <a:t> o </a:t>
            </a:r>
            <a:r>
              <a:rPr lang="en-GB" sz="1000" baseline="0" dirty="0" err="1" smtClean="0">
                <a:solidFill>
                  <a:schemeClr val="accent5"/>
                </a:solidFill>
              </a:rPr>
              <a:t>bobl</a:t>
            </a:r>
            <a:r>
              <a:rPr lang="en-GB" sz="1000" baseline="0" dirty="0" smtClean="0">
                <a:solidFill>
                  <a:schemeClr val="accent5"/>
                </a:solidFill>
              </a:rPr>
              <a:t> </a:t>
            </a:r>
            <a:r>
              <a:rPr lang="en-GB" sz="1000" baseline="0" dirty="0" err="1" smtClean="0">
                <a:solidFill>
                  <a:schemeClr val="accent5"/>
                </a:solidFill>
              </a:rPr>
              <a:t>sydd</a:t>
            </a:r>
            <a:r>
              <a:rPr lang="en-GB" sz="1000" baseline="0" dirty="0" smtClean="0">
                <a:solidFill>
                  <a:schemeClr val="accent5"/>
                </a:solidFill>
              </a:rPr>
              <a:t> ag </a:t>
            </a:r>
            <a:r>
              <a:rPr lang="en-GB" sz="1000" baseline="0" dirty="0" err="1" smtClean="0">
                <a:solidFill>
                  <a:schemeClr val="accent5"/>
                </a:solidFill>
              </a:rPr>
              <a:t>anghenion</a:t>
            </a:r>
            <a:r>
              <a:rPr lang="en-GB" sz="1000" baseline="0" dirty="0" smtClean="0">
                <a:solidFill>
                  <a:schemeClr val="accent5"/>
                </a:solidFill>
              </a:rPr>
              <a:t> </a:t>
            </a:r>
            <a:r>
              <a:rPr lang="en-GB" sz="1000" baseline="0" dirty="0" err="1" smtClean="0">
                <a:solidFill>
                  <a:schemeClr val="accent5"/>
                </a:solidFill>
              </a:rPr>
              <a:t>gofal</a:t>
            </a:r>
            <a:r>
              <a:rPr lang="en-GB" sz="1000" baseline="0" dirty="0" smtClean="0">
                <a:solidFill>
                  <a:schemeClr val="accent5"/>
                </a:solidFill>
              </a:rPr>
              <a:t> a </a:t>
            </a:r>
            <a:r>
              <a:rPr lang="en-GB" sz="1000" baseline="0" dirty="0" err="1" smtClean="0">
                <a:solidFill>
                  <a:schemeClr val="accent5"/>
                </a:solidFill>
              </a:rPr>
              <a:t>chymorth</a:t>
            </a:r>
            <a:r>
              <a:rPr lang="en-GB" sz="1000" baseline="0" dirty="0" smtClean="0">
                <a:solidFill>
                  <a:schemeClr val="accent5"/>
                </a:solidFill>
              </a:rPr>
              <a:t>. </a:t>
            </a:r>
            <a:r>
              <a:rPr lang="en-GB" sz="1000" baseline="0" dirty="0" err="1" smtClean="0">
                <a:solidFill>
                  <a:schemeClr val="accent5"/>
                </a:solidFill>
              </a:rPr>
              <a:t>Mae’r</a:t>
            </a:r>
            <a:r>
              <a:rPr lang="en-GB" sz="1000" baseline="0" dirty="0" smtClean="0">
                <a:solidFill>
                  <a:schemeClr val="accent5"/>
                </a:solidFill>
              </a:rPr>
              <a:t> </a:t>
            </a:r>
            <a:r>
              <a:rPr lang="en-GB" sz="1000" baseline="0" dirty="0" err="1" smtClean="0">
                <a:solidFill>
                  <a:schemeClr val="accent5"/>
                </a:solidFill>
              </a:rPr>
              <a:t>rhestr</a:t>
            </a:r>
            <a:r>
              <a:rPr lang="en-GB" sz="1000" baseline="0" dirty="0" smtClean="0">
                <a:solidFill>
                  <a:schemeClr val="accent5"/>
                </a:solidFill>
              </a:rPr>
              <a:t> </a:t>
            </a:r>
            <a:r>
              <a:rPr lang="en-GB" sz="1000" baseline="0" dirty="0" err="1" smtClean="0">
                <a:solidFill>
                  <a:schemeClr val="accent5"/>
                </a:solidFill>
              </a:rPr>
              <a:t>ar</a:t>
            </a:r>
            <a:r>
              <a:rPr lang="en-GB" sz="1000" baseline="0" dirty="0" smtClean="0">
                <a:solidFill>
                  <a:schemeClr val="accent5"/>
                </a:solidFill>
              </a:rPr>
              <a:t> y </a:t>
            </a:r>
            <a:r>
              <a:rPr lang="en-GB" sz="1000" baseline="0" dirty="0" err="1" smtClean="0">
                <a:solidFill>
                  <a:schemeClr val="accent5"/>
                </a:solidFill>
              </a:rPr>
              <a:t>sleid</a:t>
            </a:r>
            <a:r>
              <a:rPr lang="en-GB" sz="1000" baseline="0" dirty="0" smtClean="0">
                <a:solidFill>
                  <a:schemeClr val="accent5"/>
                </a:solidFill>
              </a:rPr>
              <a:t> </a:t>
            </a:r>
            <a:r>
              <a:rPr lang="en-GB" sz="1000" baseline="0" dirty="0" err="1" smtClean="0">
                <a:solidFill>
                  <a:schemeClr val="accent5"/>
                </a:solidFill>
              </a:rPr>
              <a:t>yn</a:t>
            </a:r>
            <a:r>
              <a:rPr lang="en-GB" sz="1000" baseline="0" dirty="0" smtClean="0">
                <a:solidFill>
                  <a:schemeClr val="accent5"/>
                </a:solidFill>
              </a:rPr>
              <a:t> </a:t>
            </a:r>
            <a:r>
              <a:rPr lang="en-GB" sz="1000" baseline="0" dirty="0" err="1" smtClean="0">
                <a:solidFill>
                  <a:schemeClr val="accent5"/>
                </a:solidFill>
              </a:rPr>
              <a:t>esiampl</a:t>
            </a:r>
            <a:r>
              <a:rPr lang="en-GB" sz="1000" baseline="0" dirty="0" smtClean="0">
                <a:solidFill>
                  <a:schemeClr val="accent5"/>
                </a:solidFill>
              </a:rPr>
              <a:t> o rai </a:t>
            </a:r>
            <a:r>
              <a:rPr lang="en-GB" sz="1000" baseline="0" dirty="0" err="1" smtClean="0">
                <a:solidFill>
                  <a:schemeClr val="accent5"/>
                </a:solidFill>
              </a:rPr>
              <a:t>grwpiau</a:t>
            </a:r>
            <a:r>
              <a:rPr lang="en-GB" sz="1000" baseline="0" dirty="0" smtClean="0">
                <a:solidFill>
                  <a:schemeClr val="accent5"/>
                </a:solidFill>
              </a:rPr>
              <a:t> </a:t>
            </a:r>
            <a:r>
              <a:rPr lang="en-GB" sz="1000" baseline="0" dirty="0" err="1" smtClean="0">
                <a:solidFill>
                  <a:schemeClr val="accent5"/>
                </a:solidFill>
              </a:rPr>
              <a:t>ond</a:t>
            </a:r>
            <a:r>
              <a:rPr lang="en-GB" sz="1000" baseline="0" dirty="0" smtClean="0">
                <a:solidFill>
                  <a:schemeClr val="accent5"/>
                </a:solidFill>
              </a:rPr>
              <a:t> </a:t>
            </a:r>
            <a:r>
              <a:rPr lang="en-GB" sz="1000" baseline="0" dirty="0" err="1" smtClean="0">
                <a:solidFill>
                  <a:schemeClr val="accent5"/>
                </a:solidFill>
              </a:rPr>
              <a:t>yn</a:t>
            </a:r>
            <a:r>
              <a:rPr lang="en-GB" sz="1000" baseline="0" dirty="0" smtClean="0">
                <a:solidFill>
                  <a:schemeClr val="accent5"/>
                </a:solidFill>
              </a:rPr>
              <a:t> </a:t>
            </a:r>
            <a:r>
              <a:rPr lang="en-GB" sz="1000" baseline="0" dirty="0" err="1" smtClean="0">
                <a:solidFill>
                  <a:schemeClr val="accent5"/>
                </a:solidFill>
              </a:rPr>
              <a:t>amlwg</a:t>
            </a:r>
            <a:r>
              <a:rPr lang="en-GB" sz="1000" baseline="0" dirty="0" smtClean="0">
                <a:solidFill>
                  <a:schemeClr val="accent5"/>
                </a:solidFill>
              </a:rPr>
              <a:t> gall </a:t>
            </a:r>
            <a:r>
              <a:rPr lang="en-GB" sz="1000" baseline="0" dirty="0" err="1" smtClean="0">
                <a:solidFill>
                  <a:schemeClr val="accent5"/>
                </a:solidFill>
              </a:rPr>
              <a:t>technoleg</a:t>
            </a:r>
            <a:r>
              <a:rPr lang="en-GB" sz="1000" baseline="0" dirty="0" smtClean="0">
                <a:solidFill>
                  <a:schemeClr val="accent5"/>
                </a:solidFill>
              </a:rPr>
              <a:t> </a:t>
            </a:r>
            <a:r>
              <a:rPr lang="en-GB" sz="1000" baseline="0" dirty="0" err="1" smtClean="0">
                <a:solidFill>
                  <a:schemeClr val="accent5"/>
                </a:solidFill>
              </a:rPr>
              <a:t>fod</a:t>
            </a:r>
            <a:r>
              <a:rPr lang="en-GB" sz="1000" baseline="0" dirty="0" smtClean="0">
                <a:solidFill>
                  <a:schemeClr val="accent5"/>
                </a:solidFill>
              </a:rPr>
              <a:t> o </a:t>
            </a:r>
            <a:r>
              <a:rPr lang="en-GB" sz="1000" baseline="0" dirty="0" err="1" smtClean="0">
                <a:solidFill>
                  <a:schemeClr val="accent5"/>
                </a:solidFill>
              </a:rPr>
              <a:t>fudd</a:t>
            </a:r>
            <a:r>
              <a:rPr lang="en-GB" sz="1000" baseline="0" dirty="0" smtClean="0">
                <a:solidFill>
                  <a:schemeClr val="accent5"/>
                </a:solidFill>
              </a:rPr>
              <a:t> </a:t>
            </a:r>
            <a:r>
              <a:rPr lang="en-GB" sz="1000" baseline="0" dirty="0" err="1" smtClean="0">
                <a:solidFill>
                  <a:schemeClr val="accent5"/>
                </a:solidFill>
              </a:rPr>
              <a:t>i</a:t>
            </a:r>
            <a:r>
              <a:rPr lang="en-GB" sz="1000" baseline="0" dirty="0" smtClean="0">
                <a:solidFill>
                  <a:schemeClr val="accent5"/>
                </a:solidFill>
              </a:rPr>
              <a:t> </a:t>
            </a:r>
            <a:r>
              <a:rPr lang="en-GB" sz="1000" baseline="0" dirty="0" err="1" smtClean="0">
                <a:solidFill>
                  <a:schemeClr val="accent5"/>
                </a:solidFill>
              </a:rPr>
              <a:t>lawer</a:t>
            </a:r>
            <a:r>
              <a:rPr lang="en-GB" sz="1000" baseline="0" dirty="0" smtClean="0">
                <a:solidFill>
                  <a:schemeClr val="accent5"/>
                </a:solidFill>
              </a:rPr>
              <a:t> o </a:t>
            </a:r>
            <a:r>
              <a:rPr lang="en-GB" sz="1000" baseline="0" dirty="0" err="1" smtClean="0">
                <a:solidFill>
                  <a:schemeClr val="accent5"/>
                </a:solidFill>
              </a:rPr>
              <a:t>bobl</a:t>
            </a:r>
            <a:r>
              <a:rPr lang="en-GB" sz="1000" baseline="0" dirty="0" smtClean="0">
                <a:solidFill>
                  <a:schemeClr val="accent5"/>
                </a:solidFill>
              </a:rPr>
              <a:t> </a:t>
            </a:r>
            <a:r>
              <a:rPr lang="en-GB" sz="1000" baseline="0" dirty="0" err="1" smtClean="0">
                <a:solidFill>
                  <a:schemeClr val="accent5"/>
                </a:solidFill>
              </a:rPr>
              <a:t>eraill</a:t>
            </a:r>
            <a:r>
              <a:rPr lang="en-GB" sz="1000" baseline="0" dirty="0" smtClean="0">
                <a:solidFill>
                  <a:schemeClr val="accent5"/>
                </a:solidFill>
              </a:rPr>
              <a:t> </a:t>
            </a:r>
            <a:r>
              <a:rPr lang="en-GB" sz="1000" baseline="0" dirty="0" err="1" smtClean="0">
                <a:solidFill>
                  <a:schemeClr val="accent5"/>
                </a:solidFill>
              </a:rPr>
              <a:t>gydag</a:t>
            </a:r>
            <a:r>
              <a:rPr lang="en-GB" sz="1000" baseline="0" dirty="0" smtClean="0">
                <a:solidFill>
                  <a:schemeClr val="accent5"/>
                </a:solidFill>
              </a:rPr>
              <a:t> </a:t>
            </a:r>
            <a:r>
              <a:rPr lang="en-GB" sz="1000" baseline="0" dirty="0" err="1" smtClean="0">
                <a:solidFill>
                  <a:schemeClr val="accent5"/>
                </a:solidFill>
              </a:rPr>
              <a:t>anghenion</a:t>
            </a:r>
            <a:r>
              <a:rPr lang="en-GB" sz="1000" baseline="0" dirty="0" smtClean="0">
                <a:solidFill>
                  <a:schemeClr val="accent5"/>
                </a:solidFill>
              </a:rPr>
              <a:t> </a:t>
            </a:r>
            <a:r>
              <a:rPr lang="en-GB" sz="1000" baseline="0" dirty="0" err="1" smtClean="0">
                <a:solidFill>
                  <a:schemeClr val="accent5"/>
                </a:solidFill>
              </a:rPr>
              <a:t>gofal</a:t>
            </a:r>
            <a:r>
              <a:rPr lang="en-GB" sz="1000" baseline="0" dirty="0" smtClean="0">
                <a:solidFill>
                  <a:schemeClr val="accent5"/>
                </a:solidFill>
              </a:rPr>
              <a:t>, </a:t>
            </a:r>
            <a:r>
              <a:rPr lang="en-GB" sz="1000" baseline="0" dirty="0" err="1" smtClean="0">
                <a:solidFill>
                  <a:schemeClr val="accent5"/>
                </a:solidFill>
              </a:rPr>
              <a:t>cymorth</a:t>
            </a:r>
            <a:r>
              <a:rPr lang="en-GB" sz="1000" baseline="0" dirty="0" smtClean="0">
                <a:solidFill>
                  <a:schemeClr val="accent5"/>
                </a:solidFill>
              </a:rPr>
              <a:t>, </a:t>
            </a:r>
            <a:r>
              <a:rPr lang="en-GB" sz="1000" baseline="0" dirty="0" err="1" smtClean="0">
                <a:solidFill>
                  <a:schemeClr val="accent5"/>
                </a:solidFill>
              </a:rPr>
              <a:t>iechyd</a:t>
            </a:r>
            <a:r>
              <a:rPr lang="en-GB" sz="1000" baseline="0" dirty="0" smtClean="0">
                <a:solidFill>
                  <a:schemeClr val="accent5"/>
                </a:solidFill>
              </a:rPr>
              <a:t> </a:t>
            </a:r>
            <a:r>
              <a:rPr lang="en-GB" sz="1000" baseline="0" dirty="0" err="1" smtClean="0">
                <a:solidFill>
                  <a:schemeClr val="accent5"/>
                </a:solidFill>
              </a:rPr>
              <a:t>neu</a:t>
            </a:r>
            <a:r>
              <a:rPr lang="en-GB" sz="1000" baseline="0" dirty="0" smtClean="0">
                <a:solidFill>
                  <a:schemeClr val="accent5"/>
                </a:solidFill>
              </a:rPr>
              <a:t> </a:t>
            </a:r>
            <a:r>
              <a:rPr lang="en-GB" sz="1000" baseline="0" dirty="0" err="1" smtClean="0">
                <a:solidFill>
                  <a:schemeClr val="accent5"/>
                </a:solidFill>
              </a:rPr>
              <a:t>anghenion</a:t>
            </a:r>
            <a:r>
              <a:rPr lang="en-GB" sz="1000" baseline="0" dirty="0" smtClean="0">
                <a:solidFill>
                  <a:schemeClr val="accent5"/>
                </a:solidFill>
              </a:rPr>
              <a:t> tai.</a:t>
            </a:r>
          </a:p>
          <a:p>
            <a:pPr eaLnBrk="1" fontAlgn="auto" hangingPunct="1">
              <a:spcBef>
                <a:spcPts val="0"/>
              </a:spcBef>
              <a:spcAft>
                <a:spcPts val="0"/>
              </a:spcAft>
              <a:defRPr/>
            </a:pPr>
            <a:endParaRPr lang="en-GB" sz="1000" baseline="0" dirty="0" smtClean="0">
              <a:solidFill>
                <a:schemeClr val="accent5"/>
              </a:solidFill>
            </a:endParaRPr>
          </a:p>
          <a:p>
            <a:pPr eaLnBrk="1" fontAlgn="auto" hangingPunct="1">
              <a:spcBef>
                <a:spcPts val="0"/>
              </a:spcBef>
              <a:spcAft>
                <a:spcPts val="0"/>
              </a:spcAft>
              <a:defRPr/>
            </a:pPr>
            <a:endParaRPr lang="en-GB" sz="1000" dirty="0" smtClean="0"/>
          </a:p>
        </p:txBody>
      </p:sp>
      <p:sp>
        <p:nvSpPr>
          <p:cNvPr id="4" name="Slide Number Placeholder 3"/>
          <p:cNvSpPr>
            <a:spLocks noGrp="1"/>
          </p:cNvSpPr>
          <p:nvPr>
            <p:ph type="sldNum" sz="quarter" idx="10"/>
          </p:nvPr>
        </p:nvSpPr>
        <p:spPr/>
        <p:txBody>
          <a:bodyPr/>
          <a:lstStyle/>
          <a:p>
            <a:fld id="{4850BFFB-953F-4021-90D1-C2BD514B9A3F}" type="slidenum">
              <a:rPr lang="en-GB" smtClean="0"/>
              <a:pPr/>
              <a:t>7</a:t>
            </a:fld>
            <a:endParaRPr lang="en-GB"/>
          </a:p>
        </p:txBody>
      </p:sp>
      <p:sp>
        <p:nvSpPr>
          <p:cNvPr id="37" name="Slide Image Placeholder 36"/>
          <p:cNvSpPr>
            <a:spLocks noGrp="1" noRot="1" noChangeAspect="1"/>
          </p:cNvSpPr>
          <p:nvPr>
            <p:ph type="sldImg"/>
          </p:nvPr>
        </p:nvSpPr>
        <p:spPr/>
      </p:sp>
    </p:spTree>
    <p:extLst>
      <p:ext uri="{BB962C8B-B14F-4D97-AF65-F5344CB8AC3E}">
        <p14:creationId xmlns:p14="http://schemas.microsoft.com/office/powerpoint/2010/main" val="40596643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000" kern="1200" dirty="0" err="1" smtClean="0">
                <a:solidFill>
                  <a:schemeClr val="tx1"/>
                </a:solidFill>
                <a:effectLst/>
                <a:latin typeface="Arial" panose="020B0604020202020204" pitchFamily="34" charset="0"/>
                <a:ea typeface="+mn-ea"/>
                <a:cs typeface="Arial" panose="020B0604020202020204" pitchFamily="34" charset="0"/>
              </a:rPr>
              <a:t>Bydd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setiau</a:t>
            </a:r>
            <a:r>
              <a:rPr lang="en-GB" sz="1000" kern="1200" dirty="0" smtClean="0">
                <a:solidFill>
                  <a:schemeClr val="tx1"/>
                </a:solidFill>
                <a:effectLst/>
                <a:latin typeface="Arial" panose="020B0604020202020204" pitchFamily="34" charset="0"/>
                <a:ea typeface="+mn-ea"/>
                <a:cs typeface="Arial" panose="020B0604020202020204" pitchFamily="34" charset="0"/>
              </a:rPr>
              <a:t> pen </a:t>
            </a:r>
            <a:r>
              <a:rPr lang="en-GB" sz="1000" kern="1200" dirty="0" err="1" smtClean="0">
                <a:solidFill>
                  <a:schemeClr val="tx1"/>
                </a:solidFill>
                <a:effectLst/>
                <a:latin typeface="Arial" panose="020B0604020202020204" pitchFamily="34" charset="0"/>
                <a:ea typeface="+mn-ea"/>
                <a:cs typeface="Arial" panose="020B0604020202020204" pitchFamily="34" charset="0"/>
              </a:rPr>
              <a:t>rhithwir</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safon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uchel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gyda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phŵer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prosesu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sylweddol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ystod</a:t>
            </a:r>
            <a:r>
              <a:rPr lang="en-GB" sz="1000" kern="1200" dirty="0" smtClean="0">
                <a:solidFill>
                  <a:schemeClr val="tx1"/>
                </a:solidFill>
                <a:effectLst/>
                <a:latin typeface="Arial" panose="020B0604020202020204" pitchFamily="34" charset="0"/>
                <a:ea typeface="+mn-ea"/>
                <a:cs typeface="Arial" panose="020B0604020202020204" pitchFamily="34" charset="0"/>
              </a:rPr>
              <a:t> 2016. </a:t>
            </a:r>
            <a:r>
              <a:rPr lang="en-GB" sz="1000" kern="1200" dirty="0" err="1" smtClean="0">
                <a:solidFill>
                  <a:schemeClr val="tx1"/>
                </a:solidFill>
                <a:effectLst/>
                <a:latin typeface="Arial" panose="020B0604020202020204" pitchFamily="34" charset="0"/>
                <a:ea typeface="+mn-ea"/>
                <a:cs typeface="Arial" panose="020B0604020202020204" pitchFamily="34" charset="0"/>
              </a:rPr>
              <a:t>Maent</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cyflwyno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dwy</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ddelwedd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rhoi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effaith</a:t>
            </a:r>
            <a:r>
              <a:rPr lang="en-GB" sz="1000" kern="1200" dirty="0" smtClean="0">
                <a:solidFill>
                  <a:schemeClr val="tx1"/>
                </a:solidFill>
                <a:effectLst/>
                <a:latin typeface="Arial" panose="020B0604020202020204" pitchFamily="34" charset="0"/>
                <a:ea typeface="+mn-ea"/>
                <a:cs typeface="Arial" panose="020B0604020202020204" pitchFamily="34" charset="0"/>
              </a:rPr>
              <a:t> 3D, ac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gallu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creu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golygfa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banoramig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Gemau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fydd</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cymwysiadau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cyntaf</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ond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fe</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ddaw</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therapïau</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hyfforddiant</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gyfer</a:t>
            </a:r>
            <a:r>
              <a:rPr lang="en-GB" sz="1000" kern="1200" dirty="0" smtClean="0">
                <a:solidFill>
                  <a:schemeClr val="tx1"/>
                </a:solidFill>
                <a:effectLst/>
                <a:latin typeface="Arial" panose="020B0604020202020204" pitchFamily="34" charset="0"/>
                <a:ea typeface="+mn-ea"/>
                <a:cs typeface="Arial" panose="020B0604020202020204" pitchFamily="34" charset="0"/>
              </a:rPr>
              <a:t> staff </a:t>
            </a:r>
            <a:r>
              <a:rPr lang="en-GB" sz="1000" kern="1200" dirty="0" err="1" smtClean="0">
                <a:solidFill>
                  <a:schemeClr val="tx1"/>
                </a:solidFill>
                <a:effectLst/>
                <a:latin typeface="Arial" panose="020B0604020202020204" pitchFamily="34" charset="0"/>
                <a:ea typeface="+mn-ea"/>
                <a:cs typeface="Arial" panose="020B0604020202020204" pitchFamily="34" charset="0"/>
              </a:rPr>
              <a:t>sy’n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gwneud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tasgau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cymhleth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ddilyn</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r>
              <a:rPr lang="en-GB" sz="1000" kern="1200" dirty="0" smtClean="0">
                <a:solidFill>
                  <a:schemeClr val="tx1"/>
                </a:solidFill>
                <a:effectLst/>
                <a:latin typeface="Arial" panose="020B0604020202020204" pitchFamily="34" charset="0"/>
                <a:ea typeface="+mn-ea"/>
                <a:cs typeface="Arial" panose="020B0604020202020204" pitchFamily="34" charset="0"/>
              </a:rPr>
              <a:t> </a:t>
            </a:r>
          </a:p>
          <a:p>
            <a:pPr>
              <a:spcBef>
                <a:spcPct val="0"/>
              </a:spcBef>
            </a:pPr>
            <a:endParaRPr lang="en-GB" dirty="0" smtClean="0"/>
          </a:p>
        </p:txBody>
      </p:sp>
      <p:sp>
        <p:nvSpPr>
          <p:cNvPr id="4" name="Slide Number Placeholder 3"/>
          <p:cNvSpPr>
            <a:spLocks noGrp="1"/>
          </p:cNvSpPr>
          <p:nvPr>
            <p:ph type="sldNum" sz="quarter" idx="10"/>
          </p:nvPr>
        </p:nvSpPr>
        <p:spPr/>
        <p:txBody>
          <a:bodyPr/>
          <a:lstStyle/>
          <a:p>
            <a:fld id="{D4359DA3-160C-4AD7-97C9-36F81FBCC7FB}" type="slidenum">
              <a:rPr lang="en-GB" smtClean="0"/>
              <a:pPr/>
              <a:t>70</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72394136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000" kern="1200" dirty="0" err="1" smtClean="0">
                <a:solidFill>
                  <a:schemeClr val="tx1"/>
                </a:solidFill>
                <a:effectLst/>
                <a:latin typeface="Arial" panose="020B0604020202020204" pitchFamily="34" charset="0"/>
                <a:ea typeface="+mn-ea"/>
                <a:cs typeface="Arial" panose="020B0604020202020204" pitchFamily="34" charset="0"/>
              </a:rPr>
              <a:t>Mae’r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sleid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cynnwys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sawl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dyfais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trydanol</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systemau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monitro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gallu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rhannu</a:t>
            </a:r>
            <a:r>
              <a:rPr lang="en-GB" sz="1000" kern="1200" dirty="0" smtClean="0">
                <a:solidFill>
                  <a:schemeClr val="tx1"/>
                </a:solidFill>
                <a:effectLst/>
                <a:latin typeface="Arial" panose="020B0604020202020204" pitchFamily="34" charset="0"/>
                <a:ea typeface="+mn-ea"/>
                <a:cs typeface="Arial" panose="020B0604020202020204" pitchFamily="34" charset="0"/>
              </a:rPr>
              <a:t> data </a:t>
            </a:r>
            <a:r>
              <a:rPr lang="en-GB" sz="1000" kern="1200" dirty="0" err="1" smtClean="0">
                <a:solidFill>
                  <a:schemeClr val="tx1"/>
                </a:solidFill>
                <a:effectLst/>
                <a:latin typeface="Arial" panose="020B0604020202020204" pitchFamily="34" charset="0"/>
                <a:ea typeface="+mn-ea"/>
                <a:cs typeface="Arial" panose="020B0604020202020204" pitchFamily="34" charset="0"/>
              </a:rPr>
              <a:t>gyda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dyeisiau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eraill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tŷ</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thu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allan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tŷ</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r>
              <a:rPr lang="en-GB" sz="1000" kern="1200" dirty="0" smtClean="0">
                <a:solidFill>
                  <a:schemeClr val="tx1"/>
                </a:solidFill>
                <a:effectLst/>
                <a:latin typeface="Arial" panose="020B0604020202020204" pitchFamily="34" charset="0"/>
                <a:ea typeface="+mn-ea"/>
                <a:cs typeface="Arial" panose="020B0604020202020204" pitchFamily="34" charset="0"/>
              </a:rPr>
              <a:t> </a:t>
            </a:r>
          </a:p>
          <a:p>
            <a:r>
              <a:rPr lang="en-GB" sz="1000" b="1" kern="1200" dirty="0" err="1" smtClean="0">
                <a:solidFill>
                  <a:schemeClr val="tx1"/>
                </a:solidFill>
                <a:effectLst/>
                <a:latin typeface="Arial" panose="020B0604020202020204" pitchFamily="34" charset="0"/>
                <a:ea typeface="+mn-ea"/>
                <a:cs typeface="Arial" panose="020B0604020202020204" pitchFamily="34" charset="0"/>
              </a:rPr>
              <a:t>Rhes</a:t>
            </a:r>
            <a:r>
              <a:rPr lang="en-GB" sz="1000" b="1" kern="1200" dirty="0" smtClean="0">
                <a:solidFill>
                  <a:schemeClr val="tx1"/>
                </a:solidFill>
                <a:effectLst/>
                <a:latin typeface="Arial" panose="020B0604020202020204" pitchFamily="34" charset="0"/>
                <a:ea typeface="+mn-ea"/>
                <a:cs typeface="Arial" panose="020B0604020202020204" pitchFamily="34" charset="0"/>
              </a:rPr>
              <a:t> </a:t>
            </a:r>
            <a:r>
              <a:rPr lang="en-GB" sz="1000" b="1" kern="1200" dirty="0" err="1" smtClean="0">
                <a:solidFill>
                  <a:schemeClr val="tx1"/>
                </a:solidFill>
                <a:effectLst/>
                <a:latin typeface="Arial" panose="020B0604020202020204" pitchFamily="34" charset="0"/>
                <a:ea typeface="+mn-ea"/>
                <a:cs typeface="Arial" panose="020B0604020202020204" pitchFamily="34" charset="0"/>
              </a:rPr>
              <a:t>uchaf</a:t>
            </a:r>
            <a:r>
              <a:rPr lang="en-GB" sz="1000" b="1" kern="1200" dirty="0" smtClean="0">
                <a:solidFill>
                  <a:schemeClr val="tx1"/>
                </a:solidFill>
                <a:effectLst/>
                <a:latin typeface="Arial" panose="020B0604020202020204" pitchFamily="34" charset="0"/>
                <a:ea typeface="+mn-ea"/>
                <a:cs typeface="Arial" panose="020B0604020202020204" pitchFamily="34" charset="0"/>
              </a:rPr>
              <a:t> </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r>
              <a:rPr lang="en-GB" sz="1000" kern="1200" dirty="0" smtClean="0">
                <a:solidFill>
                  <a:schemeClr val="tx1"/>
                </a:solidFill>
                <a:effectLst/>
                <a:latin typeface="Arial" panose="020B0604020202020204" pitchFamily="34" charset="0"/>
                <a:ea typeface="+mn-ea"/>
                <a:cs typeface="Arial" panose="020B0604020202020204" pitchFamily="34" charset="0"/>
              </a:rPr>
              <a:t>1 –</a:t>
            </a:r>
            <a:r>
              <a:rPr lang="en-GB" sz="1000" kern="1200" dirty="0" err="1" smtClean="0">
                <a:solidFill>
                  <a:schemeClr val="tx1"/>
                </a:solidFill>
                <a:effectLst/>
                <a:latin typeface="Arial" panose="020B0604020202020204" pitchFamily="34" charset="0"/>
                <a:ea typeface="+mn-ea"/>
                <a:cs typeface="Arial" panose="020B0604020202020204" pitchFamily="34" charset="0"/>
              </a:rPr>
              <a:t>Gwely</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clyfar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nifer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cysgu</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r>
              <a:rPr lang="en-GB" sz="1000" kern="1200" dirty="0" smtClean="0">
                <a:solidFill>
                  <a:schemeClr val="tx1"/>
                </a:solidFill>
                <a:effectLst/>
                <a:latin typeface="Arial" panose="020B0604020202020204" pitchFamily="34" charset="0"/>
                <a:ea typeface="+mn-ea"/>
                <a:cs typeface="Arial" panose="020B0604020202020204" pitchFamily="34" charset="0"/>
              </a:rPr>
              <a:t>2 –</a:t>
            </a:r>
            <a:r>
              <a:rPr lang="en-GB" sz="1000" kern="1200" dirty="0" err="1" smtClean="0">
                <a:solidFill>
                  <a:schemeClr val="tx1"/>
                </a:solidFill>
                <a:effectLst/>
                <a:latin typeface="Arial" panose="020B0604020202020204" pitchFamily="34" charset="0"/>
                <a:ea typeface="+mn-ea"/>
                <a:cs typeface="Arial" panose="020B0604020202020204" pitchFamily="34" charset="0"/>
              </a:rPr>
              <a:t>Cadair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synhwyrydd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Keyton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p>
          <a:p>
            <a:r>
              <a:rPr lang="en-GB" sz="1000" kern="1200" dirty="0" smtClean="0">
                <a:solidFill>
                  <a:schemeClr val="tx1"/>
                </a:solidFill>
                <a:effectLst/>
                <a:latin typeface="Arial" panose="020B0604020202020204" pitchFamily="34" charset="0"/>
                <a:ea typeface="+mn-ea"/>
                <a:cs typeface="Arial" panose="020B0604020202020204" pitchFamily="34" charset="0"/>
              </a:rPr>
              <a:t>3 –</a:t>
            </a:r>
            <a:r>
              <a:rPr lang="en-GB" sz="1000" kern="1200" dirty="0" err="1" smtClean="0">
                <a:solidFill>
                  <a:schemeClr val="tx1"/>
                </a:solidFill>
                <a:effectLst/>
                <a:latin typeface="Arial" panose="020B0604020202020204" pitchFamily="34" charset="0"/>
                <a:ea typeface="+mn-ea"/>
                <a:cs typeface="Arial" panose="020B0604020202020204" pitchFamily="34" charset="0"/>
              </a:rPr>
              <a:t>Drych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clyfar</a:t>
            </a:r>
            <a:r>
              <a:rPr lang="en-GB" sz="1000" kern="1200" dirty="0" smtClean="0">
                <a:solidFill>
                  <a:schemeClr val="tx1"/>
                </a:solidFill>
                <a:effectLst/>
                <a:latin typeface="Arial" panose="020B0604020202020204" pitchFamily="34" charset="0"/>
                <a:ea typeface="+mn-ea"/>
                <a:cs typeface="Arial" panose="020B0604020202020204" pitchFamily="34" charset="0"/>
              </a:rPr>
              <a:t>  MIT </a:t>
            </a:r>
          </a:p>
          <a:p>
            <a:r>
              <a:rPr lang="en-GB" sz="1000" kern="1200" dirty="0" smtClean="0">
                <a:solidFill>
                  <a:schemeClr val="tx1"/>
                </a:solidFill>
                <a:effectLst/>
                <a:latin typeface="Arial" panose="020B0604020202020204" pitchFamily="34" charset="0"/>
                <a:ea typeface="+mn-ea"/>
                <a:cs typeface="Arial" panose="020B0604020202020204" pitchFamily="34" charset="0"/>
              </a:rPr>
              <a:t>4 – Bath </a:t>
            </a:r>
            <a:r>
              <a:rPr lang="en-GB" sz="1000" kern="1200" dirty="0" err="1" smtClean="0">
                <a:solidFill>
                  <a:schemeClr val="tx1"/>
                </a:solidFill>
                <a:effectLst/>
                <a:latin typeface="Arial" panose="020B0604020202020204" pitchFamily="34" charset="0"/>
                <a:ea typeface="+mn-ea"/>
                <a:cs typeface="Arial" panose="020B0604020202020204" pitchFamily="34" charset="0"/>
              </a:rPr>
              <a:t>clyfar</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r>
              <a:rPr lang="en-GB" sz="1000" b="1" kern="1200" dirty="0" err="1" smtClean="0">
                <a:solidFill>
                  <a:schemeClr val="tx1"/>
                </a:solidFill>
                <a:effectLst/>
                <a:latin typeface="Arial" panose="020B0604020202020204" pitchFamily="34" charset="0"/>
                <a:ea typeface="+mn-ea"/>
                <a:cs typeface="Arial" panose="020B0604020202020204" pitchFamily="34" charset="0"/>
              </a:rPr>
              <a:t>Rhes</a:t>
            </a:r>
            <a:r>
              <a:rPr lang="en-GB" sz="1000" b="1" kern="1200" dirty="0" smtClean="0">
                <a:solidFill>
                  <a:schemeClr val="tx1"/>
                </a:solidFill>
                <a:effectLst/>
                <a:latin typeface="Arial" panose="020B0604020202020204" pitchFamily="34" charset="0"/>
                <a:ea typeface="+mn-ea"/>
                <a:cs typeface="Arial" panose="020B0604020202020204" pitchFamily="34" charset="0"/>
              </a:rPr>
              <a:t> </a:t>
            </a:r>
            <a:r>
              <a:rPr lang="en-GB" sz="1000" b="1" kern="1200" dirty="0" err="1" smtClean="0">
                <a:solidFill>
                  <a:schemeClr val="tx1"/>
                </a:solidFill>
                <a:effectLst/>
                <a:latin typeface="Arial" panose="020B0604020202020204" pitchFamily="34" charset="0"/>
                <a:ea typeface="+mn-ea"/>
                <a:cs typeface="Arial" panose="020B0604020202020204" pitchFamily="34" charset="0"/>
              </a:rPr>
              <a:t>ganol</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r>
              <a:rPr lang="en-GB" sz="1000" kern="1200" dirty="0" smtClean="0">
                <a:solidFill>
                  <a:schemeClr val="tx1"/>
                </a:solidFill>
                <a:effectLst/>
                <a:latin typeface="Arial" panose="020B0604020202020204" pitchFamily="34" charset="0"/>
                <a:ea typeface="+mn-ea"/>
                <a:cs typeface="Arial" panose="020B0604020202020204" pitchFamily="34" charset="0"/>
              </a:rPr>
              <a:t>1 –</a:t>
            </a:r>
            <a:r>
              <a:rPr lang="en-GB" sz="1000" kern="1200" dirty="0" err="1" smtClean="0">
                <a:solidFill>
                  <a:schemeClr val="tx1"/>
                </a:solidFill>
                <a:effectLst/>
                <a:latin typeface="Arial" panose="020B0604020202020204" pitchFamily="34" charset="0"/>
                <a:ea typeface="+mn-ea"/>
                <a:cs typeface="Arial" panose="020B0604020202020204" pitchFamily="34" charset="0"/>
              </a:rPr>
              <a:t>Popty</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clyfar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Dacor</a:t>
            </a:r>
            <a:r>
              <a:rPr lang="en-GB" sz="1000" kern="1200" dirty="0" smtClean="0">
                <a:solidFill>
                  <a:schemeClr val="tx1"/>
                </a:solidFill>
                <a:effectLst/>
                <a:latin typeface="Arial" panose="020B0604020202020204" pitchFamily="34" charset="0"/>
                <a:ea typeface="+mn-ea"/>
                <a:cs typeface="Arial" panose="020B0604020202020204" pitchFamily="34" charset="0"/>
              </a:rPr>
              <a:t> Discovery </a:t>
            </a:r>
            <a:r>
              <a:rPr lang="en-GB" sz="1000" kern="1200" dirty="0" err="1" smtClean="0">
                <a:solidFill>
                  <a:schemeClr val="tx1"/>
                </a:solidFill>
                <a:effectLst/>
                <a:latin typeface="Arial" panose="020B0604020202020204" pitchFamily="34" charset="0"/>
                <a:ea typeface="+mn-ea"/>
                <a:cs typeface="Arial" panose="020B0604020202020204" pitchFamily="34" charset="0"/>
              </a:rPr>
              <a:t>iQ</a:t>
            </a:r>
            <a:r>
              <a:rPr lang="en-GB" sz="1000" kern="1200" dirty="0" smtClean="0">
                <a:solidFill>
                  <a:schemeClr val="tx1"/>
                </a:solidFill>
                <a:effectLst/>
                <a:latin typeface="Arial" panose="020B0604020202020204" pitchFamily="34" charset="0"/>
                <a:ea typeface="+mn-ea"/>
                <a:cs typeface="Arial" panose="020B0604020202020204" pitchFamily="34" charset="0"/>
              </a:rPr>
              <a:t> </a:t>
            </a:r>
          </a:p>
          <a:p>
            <a:r>
              <a:rPr lang="en-GB" sz="1000" kern="1200" dirty="0" smtClean="0">
                <a:solidFill>
                  <a:schemeClr val="tx1"/>
                </a:solidFill>
                <a:effectLst/>
                <a:latin typeface="Arial" panose="020B0604020202020204" pitchFamily="34" charset="0"/>
                <a:ea typeface="+mn-ea"/>
                <a:cs typeface="Arial" panose="020B0604020202020204" pitchFamily="34" charset="0"/>
              </a:rPr>
              <a:t>2 – </a:t>
            </a:r>
            <a:r>
              <a:rPr lang="en-GB" sz="1000" kern="1200" dirty="0" err="1" smtClean="0">
                <a:solidFill>
                  <a:schemeClr val="tx1"/>
                </a:solidFill>
                <a:effectLst/>
                <a:latin typeface="Arial" panose="020B0604020202020204" pitchFamily="34" charset="0"/>
                <a:ea typeface="+mn-ea"/>
                <a:cs typeface="Arial" panose="020B0604020202020204" pitchFamily="34" charset="0"/>
              </a:rPr>
              <a:t>Meicrodon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clyfar</a:t>
            </a:r>
            <a:r>
              <a:rPr lang="en-GB" sz="1000" kern="1200" dirty="0" smtClean="0">
                <a:solidFill>
                  <a:schemeClr val="tx1"/>
                </a:solidFill>
                <a:effectLst/>
                <a:latin typeface="Arial" panose="020B0604020202020204" pitchFamily="34" charset="0"/>
                <a:ea typeface="+mn-ea"/>
                <a:cs typeface="Arial" panose="020B0604020202020204" pitchFamily="34" charset="0"/>
              </a:rPr>
              <a:t> Samsung </a:t>
            </a:r>
          </a:p>
          <a:p>
            <a:r>
              <a:rPr lang="en-GB" sz="1000" kern="1200" dirty="0" smtClean="0">
                <a:solidFill>
                  <a:schemeClr val="tx1"/>
                </a:solidFill>
                <a:effectLst/>
                <a:latin typeface="Arial" panose="020B0604020202020204" pitchFamily="34" charset="0"/>
                <a:ea typeface="+mn-ea"/>
                <a:cs typeface="Arial" panose="020B0604020202020204" pitchFamily="34" charset="0"/>
              </a:rPr>
              <a:t>3 – </a:t>
            </a:r>
            <a:r>
              <a:rPr lang="en-GB" sz="1000" kern="1200" dirty="0" err="1" smtClean="0">
                <a:solidFill>
                  <a:schemeClr val="tx1"/>
                </a:solidFill>
                <a:effectLst/>
                <a:latin typeface="Arial" panose="020B0604020202020204" pitchFamily="34" charset="0"/>
                <a:ea typeface="+mn-ea"/>
                <a:cs typeface="Arial" panose="020B0604020202020204" pitchFamily="34" charset="0"/>
              </a:rPr>
              <a:t>Tegell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clyfar</a:t>
            </a:r>
            <a:r>
              <a:rPr lang="en-GB" sz="1000" kern="1200" dirty="0" smtClean="0">
                <a:solidFill>
                  <a:schemeClr val="tx1"/>
                </a:solidFill>
                <a:effectLst/>
                <a:latin typeface="Arial" panose="020B0604020202020204" pitchFamily="34" charset="0"/>
                <a:ea typeface="+mn-ea"/>
                <a:cs typeface="Arial" panose="020B0604020202020204" pitchFamily="34" charset="0"/>
              </a:rPr>
              <a:t> Sage </a:t>
            </a:r>
          </a:p>
          <a:p>
            <a:r>
              <a:rPr lang="en-GB" sz="1000" kern="1200" dirty="0" smtClean="0">
                <a:solidFill>
                  <a:schemeClr val="tx1"/>
                </a:solidFill>
                <a:effectLst/>
                <a:latin typeface="Arial" panose="020B0604020202020204" pitchFamily="34" charset="0"/>
                <a:ea typeface="+mn-ea"/>
                <a:cs typeface="Arial" panose="020B0604020202020204" pitchFamily="34" charset="0"/>
              </a:rPr>
              <a:t>4 – </a:t>
            </a:r>
            <a:r>
              <a:rPr lang="en-GB" sz="1000" kern="1200" dirty="0" err="1" smtClean="0">
                <a:solidFill>
                  <a:schemeClr val="tx1"/>
                </a:solidFill>
                <a:effectLst/>
                <a:latin typeface="Arial" panose="020B0604020202020204" pitchFamily="34" charset="0"/>
                <a:ea typeface="+mn-ea"/>
                <a:cs typeface="Arial" panose="020B0604020202020204" pitchFamily="34" charset="0"/>
              </a:rPr>
              <a:t>Oergell</a:t>
            </a:r>
            <a:r>
              <a:rPr lang="en-GB" sz="1000" kern="1200" dirty="0" smtClean="0">
                <a:solidFill>
                  <a:schemeClr val="tx1"/>
                </a:solidFill>
                <a:effectLst/>
                <a:latin typeface="Arial" panose="020B0604020202020204" pitchFamily="34" charset="0"/>
                <a:ea typeface="+mn-ea"/>
                <a:cs typeface="Arial" panose="020B0604020202020204" pitchFamily="34" charset="0"/>
              </a:rPr>
              <a:t> Electrolux </a:t>
            </a:r>
          </a:p>
          <a:p>
            <a:r>
              <a:rPr lang="en-GB" sz="1000" b="1" kern="1200" dirty="0" err="1" smtClean="0">
                <a:solidFill>
                  <a:schemeClr val="tx1"/>
                </a:solidFill>
                <a:effectLst/>
                <a:latin typeface="Arial" panose="020B0604020202020204" pitchFamily="34" charset="0"/>
                <a:ea typeface="+mn-ea"/>
                <a:cs typeface="Arial" panose="020B0604020202020204" pitchFamily="34" charset="0"/>
              </a:rPr>
              <a:t>Rhes</a:t>
            </a:r>
            <a:r>
              <a:rPr lang="en-GB" sz="1000" b="1" kern="1200" dirty="0" smtClean="0">
                <a:solidFill>
                  <a:schemeClr val="tx1"/>
                </a:solidFill>
                <a:effectLst/>
                <a:latin typeface="Arial" panose="020B0604020202020204" pitchFamily="34" charset="0"/>
                <a:ea typeface="+mn-ea"/>
                <a:cs typeface="Arial" panose="020B0604020202020204" pitchFamily="34" charset="0"/>
              </a:rPr>
              <a:t> </a:t>
            </a:r>
            <a:r>
              <a:rPr lang="en-GB" sz="1000" b="1" kern="1200" dirty="0" err="1" smtClean="0">
                <a:solidFill>
                  <a:schemeClr val="tx1"/>
                </a:solidFill>
                <a:effectLst/>
                <a:latin typeface="Arial" panose="020B0604020202020204" pitchFamily="34" charset="0"/>
                <a:ea typeface="+mn-ea"/>
                <a:cs typeface="Arial" panose="020B0604020202020204" pitchFamily="34" charset="0"/>
              </a:rPr>
              <a:t>isaf</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r>
              <a:rPr lang="en-GB" sz="1000" kern="1200" dirty="0" smtClean="0">
                <a:solidFill>
                  <a:schemeClr val="tx1"/>
                </a:solidFill>
                <a:effectLst/>
                <a:latin typeface="Arial" panose="020B0604020202020204" pitchFamily="34" charset="0"/>
                <a:ea typeface="+mn-ea"/>
                <a:cs typeface="Arial" panose="020B0604020202020204" pitchFamily="34" charset="0"/>
              </a:rPr>
              <a:t>1 – </a:t>
            </a:r>
            <a:r>
              <a:rPr lang="en-GB" sz="1000" kern="1200" dirty="0" err="1" smtClean="0">
                <a:solidFill>
                  <a:schemeClr val="tx1"/>
                </a:solidFill>
                <a:effectLst/>
                <a:latin typeface="Arial" panose="020B0604020202020204" pitchFamily="34" charset="0"/>
                <a:ea typeface="+mn-ea"/>
                <a:cs typeface="Arial" panose="020B0604020202020204" pitchFamily="34" charset="0"/>
              </a:rPr>
              <a:t>Teledu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clyfar</a:t>
            </a:r>
            <a:r>
              <a:rPr lang="en-GB" sz="1000" kern="1200" dirty="0" smtClean="0">
                <a:solidFill>
                  <a:schemeClr val="tx1"/>
                </a:solidFill>
                <a:effectLst/>
                <a:latin typeface="Arial" panose="020B0604020202020204" pitchFamily="34" charset="0"/>
                <a:ea typeface="+mn-ea"/>
                <a:cs typeface="Arial" panose="020B0604020202020204" pitchFamily="34" charset="0"/>
              </a:rPr>
              <a:t> Philips </a:t>
            </a:r>
          </a:p>
          <a:p>
            <a:r>
              <a:rPr lang="en-GB" sz="1000" kern="1200" dirty="0" smtClean="0">
                <a:solidFill>
                  <a:schemeClr val="tx1"/>
                </a:solidFill>
                <a:effectLst/>
                <a:latin typeface="Arial" panose="020B0604020202020204" pitchFamily="34" charset="0"/>
                <a:ea typeface="+mn-ea"/>
                <a:cs typeface="Arial" panose="020B0604020202020204" pitchFamily="34" charset="0"/>
              </a:rPr>
              <a:t>2 – Toiled </a:t>
            </a:r>
            <a:r>
              <a:rPr lang="en-GB" sz="1000" kern="1200" dirty="0" err="1" smtClean="0">
                <a:solidFill>
                  <a:schemeClr val="tx1"/>
                </a:solidFill>
                <a:effectLst/>
                <a:latin typeface="Arial" panose="020B0604020202020204" pitchFamily="34" charset="0"/>
                <a:ea typeface="+mn-ea"/>
                <a:cs typeface="Arial" panose="020B0604020202020204" pitchFamily="34" charset="0"/>
              </a:rPr>
              <a:t>deallus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glolchi’n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awtomatig</a:t>
            </a:r>
            <a:r>
              <a:rPr lang="en-GB" sz="1000" kern="1200" dirty="0" smtClean="0">
                <a:solidFill>
                  <a:schemeClr val="tx1"/>
                </a:solidFill>
                <a:effectLst/>
                <a:latin typeface="Arial" panose="020B0604020202020204" pitchFamily="34" charset="0"/>
                <a:ea typeface="+mn-ea"/>
                <a:cs typeface="Arial" panose="020B0604020202020204" pitchFamily="34" charset="0"/>
              </a:rPr>
              <a:t> SWD </a:t>
            </a:r>
          </a:p>
          <a:p>
            <a:r>
              <a:rPr lang="en-GB" sz="1000" kern="1200" dirty="0" smtClean="0">
                <a:solidFill>
                  <a:schemeClr val="tx1"/>
                </a:solidFill>
                <a:effectLst/>
                <a:latin typeface="Arial" panose="020B0604020202020204" pitchFamily="34" charset="0"/>
                <a:ea typeface="+mn-ea"/>
                <a:cs typeface="Arial" panose="020B0604020202020204" pitchFamily="34" charset="0"/>
              </a:rPr>
              <a:t>3 – Tap </a:t>
            </a:r>
            <a:r>
              <a:rPr lang="en-GB" sz="1000" kern="1200" dirty="0" err="1" smtClean="0">
                <a:solidFill>
                  <a:schemeClr val="tx1"/>
                </a:solidFill>
                <a:effectLst/>
                <a:latin typeface="Arial" panose="020B0604020202020204" pitchFamily="34" charset="0"/>
                <a:ea typeface="+mn-ea"/>
                <a:cs typeface="Arial" panose="020B0604020202020204" pitchFamily="34" charset="0"/>
              </a:rPr>
              <a:t>clyfar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p>
          <a:p>
            <a:endParaRPr lang="en-GB" dirty="0"/>
          </a:p>
        </p:txBody>
      </p:sp>
      <p:sp>
        <p:nvSpPr>
          <p:cNvPr id="4" name="Slide Number Placeholder 3"/>
          <p:cNvSpPr>
            <a:spLocks noGrp="1"/>
          </p:cNvSpPr>
          <p:nvPr>
            <p:ph type="sldNum" sz="quarter" idx="10"/>
          </p:nvPr>
        </p:nvSpPr>
        <p:spPr/>
        <p:txBody>
          <a:bodyPr/>
          <a:lstStyle/>
          <a:p>
            <a:fld id="{D4359DA3-160C-4AD7-97C9-36F81FBCC7FB}" type="slidenum">
              <a:rPr lang="en-GB" smtClean="0"/>
              <a:pPr/>
              <a:t>71</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445368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000" kern="1200" dirty="0" err="1" smtClean="0">
                <a:solidFill>
                  <a:schemeClr val="tx1"/>
                </a:solidFill>
                <a:effectLst/>
                <a:latin typeface="Arial" panose="020B0604020202020204" pitchFamily="34" charset="0"/>
                <a:ea typeface="+mn-ea"/>
                <a:cs typeface="Arial" panose="020B0604020202020204" pitchFamily="34" charset="0"/>
              </a:rPr>
              <a:t>Mae’r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sleid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wedi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animeiddio</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r>
              <a:rPr lang="cy-GB" sz="1000" b="1" kern="1200" dirty="0" smtClean="0">
                <a:solidFill>
                  <a:schemeClr val="tx1"/>
                </a:solidFill>
                <a:effectLst/>
                <a:latin typeface="Arial" panose="020B0604020202020204" pitchFamily="34" charset="0"/>
                <a:ea typeface="+mn-ea"/>
                <a:cs typeface="Arial" panose="020B0604020202020204" pitchFamily="34" charset="0"/>
              </a:rPr>
              <a:t>Mae’r Rhyngrwyd Pethau</a:t>
            </a:r>
            <a:r>
              <a:rPr lang="cy-GB" sz="1000" kern="1200" dirty="0" smtClean="0">
                <a:solidFill>
                  <a:schemeClr val="tx1"/>
                </a:solidFill>
                <a:effectLst/>
                <a:latin typeface="Arial" panose="020B0604020202020204" pitchFamily="34" charset="0"/>
                <a:ea typeface="+mn-ea"/>
                <a:cs typeface="Arial" panose="020B0604020202020204" pitchFamily="34" charset="0"/>
              </a:rPr>
              <a:t> (IoT) yn rhwydwaith o wrthrychau ffisegol – dyfeisiau, cerbydau, adeiladau ac eitemau eraill lle mae electroneg, meddalwedd, synwyryddion a chysylltedd rhwydwaith wedi cael eu mewnosod – sy’n galluogi’r gwrthrychau hyn i gasglu a chyfnewid data. </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r>
              <a:rPr lang="en-GB" sz="1000" kern="1200" dirty="0" err="1" smtClean="0">
                <a:solidFill>
                  <a:schemeClr val="tx1"/>
                </a:solidFill>
                <a:effectLst/>
                <a:latin typeface="Arial" panose="020B0604020202020204" pitchFamily="34" charset="0"/>
                <a:ea typeface="+mn-ea"/>
                <a:cs typeface="Arial" panose="020B0604020202020204" pitchFamily="34" charset="0"/>
              </a:rPr>
              <a:t>Mae’n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llenwi</a:t>
            </a:r>
            <a:r>
              <a:rPr lang="en-GB" sz="1000" kern="1200" dirty="0" smtClean="0">
                <a:solidFill>
                  <a:schemeClr val="tx1"/>
                </a:solidFill>
                <a:effectLst/>
                <a:latin typeface="Arial" panose="020B0604020202020204" pitchFamily="34" charset="0"/>
                <a:ea typeface="+mn-ea"/>
                <a:cs typeface="Arial" panose="020B0604020202020204" pitchFamily="34" charset="0"/>
              </a:rPr>
              <a:t> ‘r </a:t>
            </a:r>
            <a:r>
              <a:rPr lang="en-GB" sz="1000" kern="1200" dirty="0" err="1" smtClean="0">
                <a:solidFill>
                  <a:schemeClr val="tx1"/>
                </a:solidFill>
                <a:effectLst/>
                <a:latin typeface="Arial" panose="020B0604020202020204" pitchFamily="34" charset="0"/>
                <a:ea typeface="+mn-ea"/>
                <a:cs typeface="Arial" panose="020B0604020202020204" pitchFamily="34" charset="0"/>
              </a:rPr>
              <a:t>cartref</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gyda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dyfeisiau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cysylltiedig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gynnwys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peiriant</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golchi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wnaiff</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fesur</a:t>
            </a:r>
            <a:r>
              <a:rPr lang="en-GB" sz="1000" kern="1200" dirty="0" smtClean="0">
                <a:solidFill>
                  <a:schemeClr val="tx1"/>
                </a:solidFill>
                <a:effectLst/>
                <a:latin typeface="Arial" panose="020B0604020202020204" pitchFamily="34" charset="0"/>
                <a:ea typeface="+mn-ea"/>
                <a:cs typeface="Arial" panose="020B0604020202020204" pitchFamily="34" charset="0"/>
              </a:rPr>
              <a:t> data </a:t>
            </a:r>
            <a:r>
              <a:rPr lang="en-GB" sz="1000" kern="1200" dirty="0" err="1" smtClean="0">
                <a:solidFill>
                  <a:schemeClr val="tx1"/>
                </a:solidFill>
                <a:effectLst/>
                <a:latin typeface="Arial" panose="020B0604020202020204" pitchFamily="34" charset="0"/>
                <a:ea typeface="+mn-ea"/>
                <a:cs typeface="Arial" panose="020B0604020202020204" pitchFamily="34" charset="0"/>
              </a:rPr>
              <a:t>perfformiad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gaiff</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rannu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gyda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pheiriannau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eraill</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chyfrifiaduron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unrhyw</a:t>
            </a:r>
            <a:r>
              <a:rPr lang="en-GB" sz="1000" kern="1200" dirty="0" smtClean="0">
                <a:solidFill>
                  <a:schemeClr val="tx1"/>
                </a:solidFill>
                <a:effectLst/>
                <a:latin typeface="Arial" panose="020B0604020202020204" pitchFamily="34" charset="0"/>
                <a:ea typeface="+mn-ea"/>
                <a:cs typeface="Arial" panose="020B0604020202020204" pitchFamily="34" charset="0"/>
              </a:rPr>
              <a:t> le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byd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yw’r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ddyfais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debygol</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dorri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lawr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wythnos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nesaf</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caiff</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neges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rybuddio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greu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fel</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gellir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ymdrin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â’r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broblem</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iddo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ymddangos</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r>
              <a:rPr lang="en-GB" sz="1000" kern="1200" dirty="0" err="1" smtClean="0">
                <a:solidFill>
                  <a:schemeClr val="tx1"/>
                </a:solidFill>
                <a:effectLst/>
                <a:latin typeface="Arial" panose="020B0604020202020204" pitchFamily="34" charset="0"/>
                <a:ea typeface="+mn-ea"/>
                <a:cs typeface="Arial" panose="020B0604020202020204" pitchFamily="34" charset="0"/>
              </a:rPr>
              <a:t>Bydd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hefyd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caniatáu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cysylltedd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parhaol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mewn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cymunedau</a:t>
            </a:r>
            <a:r>
              <a:rPr lang="en-GB" sz="1000" kern="1200" dirty="0" smtClean="0">
                <a:solidFill>
                  <a:schemeClr val="tx1"/>
                </a:solidFill>
                <a:effectLst/>
                <a:latin typeface="Arial" panose="020B0604020202020204" pitchFamily="34" charset="0"/>
                <a:ea typeface="+mn-ea"/>
                <a:cs typeface="Arial" panose="020B0604020202020204" pitchFamily="34" charset="0"/>
              </a:rPr>
              <a:t> - </a:t>
            </a:r>
            <a:r>
              <a:rPr lang="en-GB" sz="1000" kern="1200" dirty="0" err="1" smtClean="0">
                <a:solidFill>
                  <a:schemeClr val="tx1"/>
                </a:solidFill>
                <a:effectLst/>
                <a:latin typeface="Arial" panose="020B0604020202020204" pitchFamily="34" charset="0"/>
                <a:ea typeface="+mn-ea"/>
                <a:cs typeface="Arial" panose="020B0604020202020204" pitchFamily="34" charset="0"/>
              </a:rPr>
              <a:t>felly’n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ehangu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cwmpas</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cymwysiadau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teleofal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trwy’r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amser</a:t>
            </a:r>
            <a:r>
              <a:rPr lang="en-GB" sz="1000" kern="1200" dirty="0" smtClean="0">
                <a:solidFill>
                  <a:schemeClr val="tx1"/>
                </a:solidFill>
                <a:effectLst/>
                <a:latin typeface="Arial" panose="020B0604020202020204" pitchFamily="34" charset="0"/>
                <a:ea typeface="+mn-ea"/>
                <a:cs typeface="Arial" panose="020B0604020202020204" pitchFamily="34" charset="0"/>
              </a:rPr>
              <a:t> pan </a:t>
            </a:r>
            <a:r>
              <a:rPr lang="en-GB" sz="1000" kern="1200" dirty="0" err="1" smtClean="0">
                <a:solidFill>
                  <a:schemeClr val="tx1"/>
                </a:solidFill>
                <a:effectLst/>
                <a:latin typeface="Arial" panose="020B0604020202020204" pitchFamily="34" charset="0"/>
                <a:ea typeface="+mn-ea"/>
                <a:cs typeface="Arial" panose="020B0604020202020204" pitchFamily="34" charset="0"/>
              </a:rPr>
              <a:t>fydd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rhywun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allan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gymuned</a:t>
            </a:r>
            <a:r>
              <a:rPr lang="en-GB" sz="1000" kern="1200" dirty="0" smtClean="0">
                <a:solidFill>
                  <a:schemeClr val="tx1"/>
                </a:solidFill>
                <a:effectLst/>
                <a:latin typeface="Arial" panose="020B0604020202020204" pitchFamily="34" charset="0"/>
                <a:ea typeface="+mn-ea"/>
                <a:cs typeface="Arial" panose="020B0604020202020204" pitchFamily="34" charset="0"/>
              </a:rPr>
              <a:t> - </a:t>
            </a:r>
            <a:r>
              <a:rPr lang="en-GB" sz="1000" kern="1200" dirty="0" err="1" smtClean="0">
                <a:solidFill>
                  <a:schemeClr val="tx1"/>
                </a:solidFill>
                <a:effectLst/>
                <a:latin typeface="Arial" panose="020B0604020202020204" pitchFamily="34" charset="0"/>
                <a:ea typeface="+mn-ea"/>
                <a:cs typeface="Arial" panose="020B0604020202020204" pitchFamily="34" charset="0"/>
              </a:rPr>
              <a:t>felly’n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cefnogi</a:t>
            </a:r>
            <a:r>
              <a:rPr lang="en-GB" sz="1000" kern="1200" dirty="0" smtClean="0">
                <a:solidFill>
                  <a:schemeClr val="tx1"/>
                </a:solidFill>
                <a:effectLst/>
                <a:latin typeface="Arial" panose="020B0604020202020204" pitchFamily="34" charset="0"/>
                <a:ea typeface="+mn-ea"/>
                <a:cs typeface="Arial" panose="020B0604020202020204" pitchFamily="34" charset="0"/>
              </a:rPr>
              <a:t> ac </a:t>
            </a:r>
            <a:r>
              <a:rPr lang="en-GB" sz="1000" kern="1200" dirty="0" err="1" smtClean="0">
                <a:solidFill>
                  <a:schemeClr val="tx1"/>
                </a:solidFill>
                <a:effectLst/>
                <a:latin typeface="Arial" panose="020B0604020202020204" pitchFamily="34" charset="0"/>
                <a:ea typeface="+mn-ea"/>
                <a:cs typeface="Arial" panose="020B0604020202020204" pitchFamily="34" charset="0"/>
              </a:rPr>
              <a:t>annog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pobl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fynd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allan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mwy</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r>
              <a:rPr lang="en-GB" sz="1000" kern="1200" dirty="0" err="1" smtClean="0">
                <a:solidFill>
                  <a:schemeClr val="tx1"/>
                </a:solidFill>
                <a:effectLst/>
                <a:latin typeface="Arial" panose="020B0604020202020204" pitchFamily="34" charset="0"/>
                <a:ea typeface="+mn-ea"/>
                <a:cs typeface="Arial" panose="020B0604020202020204" pitchFamily="34" charset="0"/>
              </a:rPr>
              <a:t>Bydd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hefyd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cynnig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platfform</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cyffredin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isel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gost</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gyfer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amrywiol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gymwysiadau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iechyd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symudol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mHealth</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gofal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symudol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mCare</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fygwth</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drefn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bresennol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gyda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protocalau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caedig</a:t>
            </a:r>
            <a:r>
              <a:rPr lang="en-GB" sz="1000" kern="1200" dirty="0" smtClean="0">
                <a:solidFill>
                  <a:schemeClr val="tx1"/>
                </a:solidFill>
                <a:effectLst/>
                <a:latin typeface="Arial" panose="020B0604020202020204" pitchFamily="34" charset="0"/>
                <a:ea typeface="+mn-ea"/>
                <a:cs typeface="Arial" panose="020B0604020202020204" pitchFamily="34" charset="0"/>
              </a:rPr>
              <a:t> platform  </a:t>
            </a:r>
            <a:r>
              <a:rPr lang="en-GB" sz="1000" kern="1200" dirty="0" err="1" smtClean="0">
                <a:solidFill>
                  <a:schemeClr val="tx1"/>
                </a:solidFill>
                <a:effectLst/>
                <a:latin typeface="Arial" panose="020B0604020202020204" pitchFamily="34" charset="0"/>
                <a:ea typeface="+mn-ea"/>
                <a:cs typeface="Arial" panose="020B0604020202020204" pitchFamily="34" charset="0"/>
              </a:rPr>
              <a:t>teleofal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cartref</a:t>
            </a:r>
            <a:r>
              <a:rPr lang="en-GB" sz="1000" kern="1200" dirty="0" smtClean="0">
                <a:solidFill>
                  <a:schemeClr val="tx1"/>
                </a:solidFill>
                <a:effectLst/>
                <a:latin typeface="Arial" panose="020B0604020202020204" pitchFamily="34" charset="0"/>
                <a:ea typeface="+mn-ea"/>
                <a:cs typeface="Arial" panose="020B0604020202020204" pitchFamily="34" charset="0"/>
              </a:rPr>
              <a:t> ( </a:t>
            </a:r>
            <a:r>
              <a:rPr lang="en-GB" sz="1000" kern="1200" dirty="0" err="1" smtClean="0">
                <a:solidFill>
                  <a:schemeClr val="tx1"/>
                </a:solidFill>
                <a:effectLst/>
                <a:latin typeface="Arial" panose="020B0604020202020204" pitchFamily="34" charset="0"/>
                <a:ea typeface="+mn-ea"/>
                <a:cs typeface="Arial" panose="020B0604020202020204" pitchFamily="34" charset="0"/>
              </a:rPr>
              <a:t>h.y</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ffordd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mae’r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dyfeisiau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gan</a:t>
            </a:r>
            <a:r>
              <a:rPr lang="en-GB" sz="1000" kern="1200" dirty="0" smtClean="0">
                <a:solidFill>
                  <a:schemeClr val="tx1"/>
                </a:solidFill>
                <a:effectLst/>
                <a:latin typeface="Arial" panose="020B0604020202020204" pitchFamily="34" charset="0"/>
                <a:ea typeface="+mn-ea"/>
                <a:cs typeface="Arial" panose="020B0604020202020204" pitchFamily="34" charset="0"/>
              </a:rPr>
              <a:t> un </a:t>
            </a:r>
            <a:r>
              <a:rPr lang="en-GB" sz="1000" kern="1200" dirty="0" err="1" smtClean="0">
                <a:solidFill>
                  <a:schemeClr val="tx1"/>
                </a:solidFill>
                <a:effectLst/>
                <a:latin typeface="Arial" panose="020B0604020202020204" pitchFamily="34" charset="0"/>
                <a:ea typeface="+mn-ea"/>
                <a:cs typeface="Arial" panose="020B0604020202020204" pitchFamily="34" charset="0"/>
              </a:rPr>
              <a:t>gwneuthurwr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cyfathrebu</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deall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gilydd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Gobeithir</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bydd</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Rhyngrwyd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Pethau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gorfodi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ddefnyddio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protocolau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agored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fel</a:t>
            </a:r>
            <a:r>
              <a:rPr lang="en-GB" sz="1000" kern="1200" dirty="0" smtClean="0">
                <a:solidFill>
                  <a:schemeClr val="tx1"/>
                </a:solidFill>
                <a:effectLst/>
                <a:latin typeface="Arial" panose="020B0604020202020204" pitchFamily="34" charset="0"/>
                <a:ea typeface="+mn-ea"/>
                <a:cs typeface="Arial" panose="020B0604020202020204" pitchFamily="34" charset="0"/>
              </a:rPr>
              <a:t> y gall </a:t>
            </a:r>
            <a:r>
              <a:rPr lang="en-GB" sz="1000" kern="1200" dirty="0" err="1" smtClean="0">
                <a:solidFill>
                  <a:schemeClr val="tx1"/>
                </a:solidFill>
                <a:effectLst/>
                <a:latin typeface="Arial" panose="020B0604020202020204" pitchFamily="34" charset="0"/>
                <a:ea typeface="+mn-ea"/>
                <a:cs typeface="Arial" panose="020B0604020202020204" pitchFamily="34" charset="0"/>
              </a:rPr>
              <a:t>dyfeisiau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wahanol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wneuthurwyr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weithio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gyda’i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gilydd</a:t>
            </a:r>
            <a:r>
              <a:rPr lang="en-GB" sz="1000" kern="1200" dirty="0" smtClean="0">
                <a:solidFill>
                  <a:schemeClr val="tx1"/>
                </a:solidFill>
                <a:effectLst/>
                <a:latin typeface="Arial" panose="020B0604020202020204" pitchFamily="34" charset="0"/>
                <a:ea typeface="+mn-ea"/>
                <a:cs typeface="Arial" panose="020B0604020202020204" pitchFamily="34" charset="0"/>
              </a:rPr>
              <a:t>).</a:t>
            </a:r>
          </a:p>
        </p:txBody>
      </p:sp>
      <p:sp>
        <p:nvSpPr>
          <p:cNvPr id="4" name="Slide Number Placeholder 3"/>
          <p:cNvSpPr>
            <a:spLocks noGrp="1"/>
          </p:cNvSpPr>
          <p:nvPr>
            <p:ph type="sldNum" sz="quarter" idx="10"/>
          </p:nvPr>
        </p:nvSpPr>
        <p:spPr/>
        <p:txBody>
          <a:bodyPr/>
          <a:lstStyle/>
          <a:p>
            <a:fld id="{4850BFFB-953F-4021-90D1-C2BD514B9A3F}" type="slidenum">
              <a:rPr lang="en-GB" smtClean="0"/>
              <a:pPr/>
              <a:t>72</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0266491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000" kern="1200" dirty="0" smtClean="0">
                <a:solidFill>
                  <a:schemeClr val="tx1"/>
                </a:solidFill>
                <a:effectLst/>
                <a:latin typeface="Arial" panose="020B0604020202020204" pitchFamily="34" charset="0"/>
                <a:ea typeface="+mn-ea"/>
                <a:cs typeface="Arial" panose="020B0604020202020204" pitchFamily="34" charset="0"/>
              </a:rPr>
              <a:t>Mae </a:t>
            </a:r>
            <a:r>
              <a:rPr lang="en-GB" sz="1000" kern="1200" dirty="0" err="1" smtClean="0">
                <a:solidFill>
                  <a:schemeClr val="tx1"/>
                </a:solidFill>
                <a:effectLst/>
                <a:latin typeface="Arial" panose="020B0604020202020204" pitchFamily="34" charset="0"/>
                <a:ea typeface="+mn-ea"/>
                <a:cs typeface="Arial" panose="020B0604020202020204" pitchFamily="34" charset="0"/>
              </a:rPr>
              <a:t>sgerbydau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allanol</a:t>
            </a:r>
            <a:r>
              <a:rPr lang="en-GB" sz="1000" kern="1200" dirty="0" smtClean="0">
                <a:solidFill>
                  <a:schemeClr val="tx1"/>
                </a:solidFill>
                <a:effectLst/>
                <a:latin typeface="Arial" panose="020B0604020202020204" pitchFamily="34" charset="0"/>
                <a:ea typeface="+mn-ea"/>
                <a:cs typeface="Arial" panose="020B0604020202020204" pitchFamily="34" charset="0"/>
              </a:rPr>
              <a:t> (exoskeleton)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galluogi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pobl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gerdded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ble</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bynnag</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maent</a:t>
            </a:r>
            <a:r>
              <a:rPr lang="en-GB" sz="1000" kern="1200" dirty="0" smtClean="0">
                <a:solidFill>
                  <a:schemeClr val="tx1"/>
                </a:solidFill>
                <a:effectLst/>
                <a:latin typeface="Arial" panose="020B0604020202020204" pitchFamily="34" charset="0"/>
                <a:ea typeface="+mn-ea"/>
                <a:cs typeface="Arial" panose="020B0604020202020204" pitchFamily="34" charset="0"/>
              </a:rPr>
              <a:t>. Gallant </a:t>
            </a:r>
            <a:r>
              <a:rPr lang="en-GB" sz="1000" kern="1200" dirty="0" err="1" smtClean="0">
                <a:solidFill>
                  <a:schemeClr val="tx1"/>
                </a:solidFill>
                <a:effectLst/>
                <a:latin typeface="Arial" panose="020B0604020202020204" pitchFamily="34" charset="0"/>
                <a:ea typeface="+mn-ea"/>
                <a:cs typeface="Arial" panose="020B0604020202020204" pitchFamily="34" charset="0"/>
              </a:rPr>
              <a:t>hefyd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gynyddu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cryfder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unigolyn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eu</a:t>
            </a:r>
            <a:r>
              <a:rPr lang="en-GB" sz="1000" kern="1200" dirty="0" smtClean="0">
                <a:solidFill>
                  <a:schemeClr val="tx1"/>
                </a:solidFill>
                <a:effectLst/>
                <a:latin typeface="Arial" panose="020B0604020202020204" pitchFamily="34" charset="0"/>
                <a:ea typeface="+mn-ea"/>
                <a:cs typeface="Arial" panose="020B0604020202020204" pitchFamily="34" charset="0"/>
              </a:rPr>
              <a:t> bod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gallu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cario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pethau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wneud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tasgau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garddio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allent</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wneud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hebddo</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r>
              <a:rPr lang="en-GB" sz="1000" kern="1200" dirty="0" err="1" smtClean="0">
                <a:solidFill>
                  <a:schemeClr val="tx1"/>
                </a:solidFill>
                <a:effectLst/>
                <a:latin typeface="Arial" panose="020B0604020202020204" pitchFamily="34" charset="0"/>
                <a:ea typeface="+mn-ea"/>
                <a:cs typeface="Arial" panose="020B0604020202020204" pitchFamily="34" charset="0"/>
              </a:rPr>
              <a:t>Mae’r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newid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debygol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defnydd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presenol</a:t>
            </a:r>
            <a:r>
              <a:rPr lang="en-GB" sz="1000" kern="1200" dirty="0" smtClean="0">
                <a:solidFill>
                  <a:schemeClr val="tx1"/>
                </a:solidFill>
                <a:effectLst/>
                <a:latin typeface="Arial" panose="020B0604020202020204" pitchFamily="34" charset="0"/>
                <a:ea typeface="+mn-ea"/>
                <a:cs typeface="Arial" panose="020B0604020202020204" pitchFamily="34" charset="0"/>
              </a:rPr>
              <a:t> o stair </a:t>
            </a:r>
            <a:r>
              <a:rPr lang="en-GB" sz="1000" kern="1200" dirty="0" err="1" smtClean="0">
                <a:solidFill>
                  <a:schemeClr val="tx1"/>
                </a:solidFill>
                <a:effectLst/>
                <a:latin typeface="Arial" panose="020B0604020202020204" pitchFamily="34" charset="0"/>
                <a:ea typeface="+mn-ea"/>
                <a:cs typeface="Arial" panose="020B0604020202020204" pitchFamily="34" charset="0"/>
              </a:rPr>
              <a:t>lifft</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ddefnyddio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sgerbydau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allanol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drosiad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gwych</a:t>
            </a:r>
            <a:r>
              <a:rPr lang="en-GB" sz="1000" kern="1200" dirty="0" smtClean="0">
                <a:solidFill>
                  <a:schemeClr val="tx1"/>
                </a:solidFill>
                <a:effectLst/>
                <a:latin typeface="Arial" panose="020B0604020202020204" pitchFamily="34" charset="0"/>
                <a:ea typeface="+mn-ea"/>
                <a:cs typeface="Arial" panose="020B0604020202020204" pitchFamily="34" charset="0"/>
              </a:rPr>
              <a:t> am </a:t>
            </a:r>
            <a:r>
              <a:rPr lang="en-GB" sz="1000" kern="1200" dirty="0" err="1" smtClean="0">
                <a:solidFill>
                  <a:schemeClr val="tx1"/>
                </a:solidFill>
                <a:effectLst/>
                <a:latin typeface="Arial" panose="020B0604020202020204" pitchFamily="34" charset="0"/>
                <a:ea typeface="+mn-ea"/>
                <a:cs typeface="Arial" panose="020B0604020202020204" pitchFamily="34" charset="0"/>
              </a:rPr>
              <a:t>gyfeiriad</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daith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gyfer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technoleg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iechyd</a:t>
            </a:r>
            <a:r>
              <a:rPr lang="en-GB" sz="1000" kern="1200" dirty="0" smtClean="0">
                <a:solidFill>
                  <a:schemeClr val="tx1"/>
                </a:solidFill>
                <a:effectLst/>
                <a:latin typeface="Arial" panose="020B0604020202020204" pitchFamily="34" charset="0"/>
                <a:ea typeface="+mn-ea"/>
                <a:cs typeface="Arial" panose="020B0604020202020204" pitchFamily="34" charset="0"/>
              </a:rPr>
              <a:t> a </a:t>
            </a:r>
            <a:r>
              <a:rPr lang="en-GB" sz="1000" kern="1200" dirty="0" err="1" smtClean="0">
                <a:solidFill>
                  <a:schemeClr val="tx1"/>
                </a:solidFill>
                <a:effectLst/>
                <a:latin typeface="Arial" panose="020B0604020202020204" pitchFamily="34" charset="0"/>
                <a:ea typeface="+mn-ea"/>
                <a:cs typeface="Arial" panose="020B0604020202020204" pitchFamily="34" charset="0"/>
              </a:rPr>
              <a:t>gofal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h.y</a:t>
            </a:r>
            <a:r>
              <a:rPr lang="en-GB" sz="1000" kern="1200" dirty="0" smtClean="0">
                <a:solidFill>
                  <a:schemeClr val="tx1"/>
                </a:solidFill>
                <a:effectLst/>
                <a:latin typeface="Arial" panose="020B0604020202020204" pitchFamily="34" charset="0"/>
                <a:ea typeface="+mn-ea"/>
                <a:cs typeface="Arial" panose="020B0604020202020204" pitchFamily="34" charset="0"/>
              </a:rPr>
              <a:t>. o </a:t>
            </a:r>
            <a:r>
              <a:rPr lang="en-GB" sz="1000" kern="1200" dirty="0" err="1" smtClean="0">
                <a:solidFill>
                  <a:schemeClr val="tx1"/>
                </a:solidFill>
                <a:effectLst/>
                <a:latin typeface="Arial" panose="020B0604020202020204" pitchFamily="34" charset="0"/>
                <a:ea typeface="+mn-ea"/>
                <a:cs typeface="Arial" panose="020B0604020202020204" pitchFamily="34" charset="0"/>
              </a:rPr>
              <a:t>ddefnyddio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technoleg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isel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wedi’i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osod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cyfyngedig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ddefnyddio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technoleg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soffistigedig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symudol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gael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drwy’r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amser</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r>
              <a:rPr lang="en-GB" sz="1000" kern="1200" dirty="0" err="1" smtClean="0">
                <a:solidFill>
                  <a:schemeClr val="tx1"/>
                </a:solidFill>
                <a:effectLst/>
                <a:latin typeface="Arial" panose="020B0604020202020204" pitchFamily="34" charset="0"/>
                <a:ea typeface="+mn-ea"/>
                <a:cs typeface="Arial" panose="020B0604020202020204" pitchFamily="34" charset="0"/>
              </a:rPr>
              <a:t>Heb</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amheuaeth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bydd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robotiaid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y </a:t>
            </a:r>
            <a:r>
              <a:rPr lang="en-GB" sz="1000" kern="1200" dirty="0" err="1" smtClean="0">
                <a:solidFill>
                  <a:schemeClr val="tx1"/>
                </a:solidFill>
                <a:effectLst/>
                <a:latin typeface="Arial" panose="020B0604020202020204" pitchFamily="34" charset="0"/>
                <a:ea typeface="+mn-ea"/>
                <a:cs typeface="Arial" panose="020B0604020202020204" pitchFamily="34" charset="0"/>
              </a:rPr>
              <a:t>dyfodol</a:t>
            </a:r>
            <a:r>
              <a:rPr lang="en-GB" sz="1000" kern="1200" dirty="0" smtClean="0">
                <a:solidFill>
                  <a:schemeClr val="tx1"/>
                </a:solidFill>
                <a:effectLst/>
                <a:latin typeface="Arial" panose="020B0604020202020204" pitchFamily="34" charset="0"/>
                <a:ea typeface="+mn-ea"/>
                <a:cs typeface="Arial" panose="020B0604020202020204" pitchFamily="34" charset="0"/>
              </a:rPr>
              <a:t>!</a:t>
            </a:r>
          </a:p>
        </p:txBody>
      </p:sp>
      <p:sp>
        <p:nvSpPr>
          <p:cNvPr id="4" name="Slide Number Placeholder 3"/>
          <p:cNvSpPr>
            <a:spLocks noGrp="1"/>
          </p:cNvSpPr>
          <p:nvPr>
            <p:ph type="sldNum" sz="quarter" idx="10"/>
          </p:nvPr>
        </p:nvSpPr>
        <p:spPr/>
        <p:txBody>
          <a:bodyPr/>
          <a:lstStyle/>
          <a:p>
            <a:fld id="{4850BFFB-953F-4021-90D1-C2BD514B9A3F}" type="slidenum">
              <a:rPr lang="en-GB" smtClean="0"/>
              <a:pPr/>
              <a:t>73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3569593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000" kern="1200" dirty="0" err="1" smtClean="0">
                <a:solidFill>
                  <a:schemeClr val="tx1"/>
                </a:solidFill>
                <a:effectLst/>
                <a:latin typeface="Arial" panose="020B0604020202020204" pitchFamily="34" charset="0"/>
                <a:ea typeface="+mn-ea"/>
                <a:cs typeface="Arial" panose="020B0604020202020204" pitchFamily="34" charset="0"/>
              </a:rPr>
              <a:t>Dyma</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gyfle</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atgoffa’r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cyfranogwyr</a:t>
            </a:r>
            <a:r>
              <a:rPr lang="en-GB" sz="1000" kern="1200" dirty="0" smtClean="0">
                <a:solidFill>
                  <a:schemeClr val="tx1"/>
                </a:solidFill>
                <a:effectLst/>
                <a:latin typeface="Arial" panose="020B0604020202020204" pitchFamily="34" charset="0"/>
                <a:ea typeface="+mn-ea"/>
                <a:cs typeface="Arial" panose="020B0604020202020204" pitchFamily="34" charset="0"/>
              </a:rPr>
              <a:t> bod </a:t>
            </a:r>
            <a:r>
              <a:rPr lang="en-GB" sz="1000" kern="1200" dirty="0" err="1" smtClean="0">
                <a:solidFill>
                  <a:schemeClr val="tx1"/>
                </a:solidFill>
                <a:effectLst/>
                <a:latin typeface="Arial" panose="020B0604020202020204" pitchFamily="34" charset="0"/>
                <a:ea typeface="+mn-ea"/>
                <a:cs typeface="Arial" panose="020B0604020202020204" pitchFamily="34" charset="0"/>
              </a:rPr>
              <a:t>technoleg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wedi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datblygu’n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aruthrol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wrth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gefnogi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pobl</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wneud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tasgau</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oedd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anodd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bellach</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r>
              <a:rPr lang="en-GB" sz="1000" kern="1200" dirty="0" err="1" smtClean="0">
                <a:solidFill>
                  <a:schemeClr val="tx1"/>
                </a:solidFill>
                <a:effectLst/>
                <a:latin typeface="Arial" panose="020B0604020202020204" pitchFamily="34" charset="0"/>
                <a:ea typeface="+mn-ea"/>
                <a:cs typeface="Arial" panose="020B0604020202020204" pitchFamily="34" charset="0"/>
              </a:rPr>
              <a:t>Nid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yw’r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dechnoleg</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anodd</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ei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ddeall</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r>
              <a:rPr lang="en-GB" sz="1000" kern="1200" dirty="0" err="1" smtClean="0">
                <a:solidFill>
                  <a:schemeClr val="tx1"/>
                </a:solidFill>
                <a:effectLst/>
                <a:latin typeface="Arial" panose="020B0604020202020204" pitchFamily="34" charset="0"/>
                <a:ea typeface="+mn-ea"/>
                <a:cs typeface="Arial" panose="020B0604020202020204" pitchFamily="34" charset="0"/>
              </a:rPr>
              <a:t>Atgoffwch</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bawb</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gwblhau'r</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ffurflenni</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gwerthuso</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cyn</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kern="1200" dirty="0" err="1" smtClean="0">
                <a:solidFill>
                  <a:schemeClr val="tx1"/>
                </a:solidFill>
                <a:effectLst/>
                <a:latin typeface="Arial" panose="020B0604020202020204" pitchFamily="34" charset="0"/>
                <a:ea typeface="+mn-ea"/>
                <a:cs typeface="Arial" panose="020B0604020202020204" pitchFamily="34" charset="0"/>
              </a:rPr>
              <a:t>gadael</a:t>
            </a:r>
            <a:r>
              <a:rPr lang="en-GB" sz="1000" kern="1200" dirty="0" smtClean="0">
                <a:solidFill>
                  <a:schemeClr val="tx1"/>
                </a:solidFill>
                <a:effectLst/>
                <a:latin typeface="Arial" panose="020B0604020202020204" pitchFamily="34" charset="0"/>
                <a:ea typeface="+mn-ea"/>
                <a:cs typeface="Arial" panose="020B0604020202020204" pitchFamily="34" charset="0"/>
              </a:rPr>
              <a:t>.</a:t>
            </a:r>
          </a:p>
          <a:p>
            <a:endParaRPr lang="en-GB" sz="1000" kern="120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D4359DA3-160C-4AD7-97C9-36F81FBCC7FB}" type="slidenum">
              <a:rPr lang="en-GB" smtClean="0"/>
              <a:pPr/>
              <a:t>74</a:t>
            </a:fld>
            <a:endParaRPr lang="en-GB"/>
          </a:p>
        </p:txBody>
      </p:sp>
      <p:sp>
        <p:nvSpPr>
          <p:cNvPr id="19" name="Slide Image Placeholder 18"/>
          <p:cNvSpPr>
            <a:spLocks noGrp="1" noRot="1" noChangeAspect="1"/>
          </p:cNvSpPr>
          <p:nvPr>
            <p:ph type="sldImg"/>
          </p:nvPr>
        </p:nvSpPr>
        <p:spPr/>
      </p:sp>
    </p:spTree>
    <p:extLst>
      <p:ext uri="{BB962C8B-B14F-4D97-AF65-F5344CB8AC3E}">
        <p14:creationId xmlns:p14="http://schemas.microsoft.com/office/powerpoint/2010/main" val="3091704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eaLnBrk="1" hangingPunct="1">
              <a:spcBef>
                <a:spcPct val="0"/>
              </a:spcBef>
            </a:pPr>
            <a:r>
              <a:rPr lang="en-GB" dirty="0" err="1" smtClean="0"/>
              <a:t>Mae’r</a:t>
            </a:r>
            <a:r>
              <a:rPr lang="en-GB" dirty="0" smtClean="0"/>
              <a:t> </a:t>
            </a:r>
            <a:r>
              <a:rPr lang="en-GB" dirty="0" err="1" smtClean="0"/>
              <a:t>sesiwn</a:t>
            </a:r>
            <a:r>
              <a:rPr lang="en-GB" dirty="0" smtClean="0"/>
              <a:t> </a:t>
            </a:r>
            <a:r>
              <a:rPr lang="en-GB" dirty="0" err="1" smtClean="0"/>
              <a:t>gyntaf</a:t>
            </a:r>
            <a:r>
              <a:rPr lang="en-GB" dirty="0" smtClean="0"/>
              <a:t> </a:t>
            </a:r>
            <a:r>
              <a:rPr lang="en-GB" dirty="0" err="1" smtClean="0"/>
              <a:t>yn</a:t>
            </a:r>
            <a:r>
              <a:rPr lang="en-GB" dirty="0" smtClean="0"/>
              <a:t> </a:t>
            </a:r>
            <a:r>
              <a:rPr lang="en-GB" dirty="0" err="1" smtClean="0"/>
              <a:t>gosod</a:t>
            </a:r>
            <a:r>
              <a:rPr lang="en-GB" dirty="0" smtClean="0"/>
              <a:t> </a:t>
            </a:r>
            <a:r>
              <a:rPr lang="en-GB" dirty="0" err="1" smtClean="0"/>
              <a:t>cyd-destun</a:t>
            </a:r>
            <a:r>
              <a:rPr lang="en-GB" baseline="0" dirty="0" smtClean="0"/>
              <a:t> y </a:t>
            </a:r>
            <a:r>
              <a:rPr lang="en-GB" baseline="0" dirty="0" err="1" smtClean="0"/>
              <a:t>cwrs</a:t>
            </a:r>
            <a:r>
              <a:rPr lang="en-GB" baseline="0" dirty="0" smtClean="0"/>
              <a:t> </a:t>
            </a:r>
            <a:r>
              <a:rPr lang="en-GB" baseline="0" dirty="0" err="1" smtClean="0"/>
              <a:t>gan</a:t>
            </a:r>
            <a:r>
              <a:rPr lang="en-GB" baseline="0" dirty="0" smtClean="0"/>
              <a:t> </a:t>
            </a:r>
            <a:r>
              <a:rPr lang="en-GB" baseline="0" dirty="0" err="1" smtClean="0"/>
              <a:t>drafod</a:t>
            </a:r>
            <a:r>
              <a:rPr lang="en-GB" baseline="0" dirty="0" smtClean="0"/>
              <a:t> </a:t>
            </a:r>
            <a:r>
              <a:rPr lang="en-GB" baseline="0" dirty="0" err="1" smtClean="0"/>
              <a:t>rhai</a:t>
            </a:r>
            <a:r>
              <a:rPr lang="en-GB" baseline="0" dirty="0" smtClean="0"/>
              <a:t> </a:t>
            </a:r>
            <a:r>
              <a:rPr lang="en-GB" baseline="0" dirty="0" err="1" smtClean="0"/>
              <a:t>o’r</a:t>
            </a:r>
            <a:r>
              <a:rPr lang="en-GB" baseline="0" dirty="0" smtClean="0"/>
              <a:t> </a:t>
            </a:r>
            <a:r>
              <a:rPr lang="en-GB" baseline="0" dirty="0" err="1" smtClean="0"/>
              <a:t>sbardunau</a:t>
            </a:r>
            <a:r>
              <a:rPr lang="en-GB" baseline="0" dirty="0" smtClean="0"/>
              <a:t> </a:t>
            </a:r>
            <a:r>
              <a:rPr lang="en-GB" baseline="0" dirty="0" err="1" smtClean="0"/>
              <a:t>ar</a:t>
            </a:r>
            <a:r>
              <a:rPr lang="en-GB" baseline="0" dirty="0" smtClean="0"/>
              <a:t> </a:t>
            </a:r>
            <a:r>
              <a:rPr lang="en-GB" baseline="0" dirty="0" err="1" smtClean="0"/>
              <a:t>gyfer</a:t>
            </a:r>
            <a:r>
              <a:rPr lang="en-GB" baseline="0" dirty="0" smtClean="0"/>
              <a:t> </a:t>
            </a:r>
            <a:r>
              <a:rPr lang="en-GB" baseline="0" dirty="0" err="1" smtClean="0"/>
              <a:t>newid</a:t>
            </a:r>
            <a:r>
              <a:rPr lang="en-GB" baseline="0" dirty="0" smtClean="0"/>
              <a:t> </a:t>
            </a:r>
            <a:r>
              <a:rPr lang="en-GB" baseline="0" dirty="0" err="1" smtClean="0"/>
              <a:t>sydd</a:t>
            </a:r>
            <a:r>
              <a:rPr lang="en-GB" baseline="0" dirty="0" smtClean="0"/>
              <a:t> </a:t>
            </a:r>
            <a:r>
              <a:rPr lang="en-GB" baseline="0" dirty="0" err="1" smtClean="0"/>
              <a:t>yn</a:t>
            </a:r>
            <a:r>
              <a:rPr lang="en-GB" baseline="0" dirty="0" smtClean="0"/>
              <a:t> </a:t>
            </a:r>
            <a:r>
              <a:rPr lang="en-GB" baseline="0" dirty="0" err="1" smtClean="0"/>
              <a:t>berthnasol</a:t>
            </a:r>
            <a:r>
              <a:rPr lang="en-GB" baseline="0" dirty="0" smtClean="0"/>
              <a:t> </a:t>
            </a:r>
            <a:r>
              <a:rPr lang="en-GB" baseline="0" dirty="0" err="1" smtClean="0"/>
              <a:t>i</a:t>
            </a:r>
            <a:r>
              <a:rPr lang="en-GB" baseline="0" dirty="0" smtClean="0"/>
              <a:t> </a:t>
            </a:r>
            <a:r>
              <a:rPr lang="en-GB" baseline="0" dirty="0" err="1" smtClean="0"/>
              <a:t>Gymru</a:t>
            </a:r>
            <a:r>
              <a:rPr lang="en-GB" baseline="0" dirty="0" smtClean="0"/>
              <a:t>.</a:t>
            </a:r>
          </a:p>
        </p:txBody>
      </p:sp>
      <p:sp>
        <p:nvSpPr>
          <p:cNvPr id="4" name="Slide Number Placeholder 3"/>
          <p:cNvSpPr>
            <a:spLocks noGrp="1"/>
          </p:cNvSpPr>
          <p:nvPr>
            <p:ph type="sldNum" sz="quarter" idx="10"/>
          </p:nvPr>
        </p:nvSpPr>
        <p:spPr/>
        <p:txBody>
          <a:bodyPr/>
          <a:lstStyle/>
          <a:p>
            <a:fld id="{4850BFFB-953F-4021-90D1-C2BD514B9A3F}" type="slidenum">
              <a:rPr lang="en-GB" smtClean="0"/>
              <a:pPr/>
              <a:t>8</a:t>
            </a:fld>
            <a:endParaRPr lang="en-GB"/>
          </a:p>
        </p:txBody>
      </p:sp>
      <p:sp>
        <p:nvSpPr>
          <p:cNvPr id="13" name="Slide Image Placeholder 12"/>
          <p:cNvSpPr>
            <a:spLocks noGrp="1" noRot="1" noChangeAspect="1"/>
          </p:cNvSpPr>
          <p:nvPr>
            <p:ph type="sldImg"/>
          </p:nvPr>
        </p:nvSpPr>
        <p:spPr/>
      </p:sp>
    </p:spTree>
    <p:extLst>
      <p:ext uri="{BB962C8B-B14F-4D97-AF65-F5344CB8AC3E}">
        <p14:creationId xmlns:p14="http://schemas.microsoft.com/office/powerpoint/2010/main" val="1768598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cy-GB" sz="1000" kern="1200" dirty="0" smtClean="0">
                <a:solidFill>
                  <a:schemeClr val="tx1"/>
                </a:solidFill>
                <a:effectLst/>
                <a:latin typeface="Arial" panose="020B0604020202020204" pitchFamily="34" charset="0"/>
                <a:ea typeface="+mn-ea"/>
                <a:cs typeface="Arial" panose="020B0604020202020204" pitchFamily="34" charset="0"/>
              </a:rPr>
              <a:t>Mae’r sleid yma</a:t>
            </a:r>
            <a:r>
              <a:rPr lang="cy-GB" sz="1000" kern="1200" baseline="0" dirty="0" smtClean="0">
                <a:solidFill>
                  <a:schemeClr val="tx1"/>
                </a:solidFill>
                <a:effectLst/>
                <a:latin typeface="Arial" panose="020B0604020202020204" pitchFamily="34" charset="0"/>
                <a:ea typeface="+mn-ea"/>
                <a:cs typeface="Arial" panose="020B0604020202020204" pitchFamily="34" charset="0"/>
              </a:rPr>
              <a:t> wedi ei animeiddio. A</a:t>
            </a:r>
            <a:r>
              <a:rPr lang="cy-GB" sz="1000" kern="1200" dirty="0" smtClean="0">
                <a:solidFill>
                  <a:schemeClr val="tx1"/>
                </a:solidFill>
                <a:effectLst/>
                <a:latin typeface="Arial" panose="020B0604020202020204" pitchFamily="34" charset="0"/>
                <a:ea typeface="+mn-ea"/>
                <a:cs typeface="Arial" panose="020B0604020202020204" pitchFamily="34" charset="0"/>
              </a:rPr>
              <a:t>mcangyfrifir bod 384,056 o bobl sy’n darparu gofal di-dâl ar gyfer anwylyn sy’n anabl, yn ddifrifol wael neu’n hŷn yng Nghymru, gan arbed £8.1 biliwn y flwyddyn i’r wladwriaeth. Mae mwy o bobl nid yn unig yn gofalu, ond maent yn gofalu am gyfnod hwy. Er 2001, mae nifer y bobl sy’n darparu 20-29 awr o ofal yr wythnos wedi cynyddu bron i draean (31%) ac mae’r rheiny sy’n darparu 50 awr o ofal neu fwy bob wythnos wedi cynyddu bron i chwarter (23%). Mae nifer y bobl sydd angen gofal, a’r rheiny sydd angen gofal am gyfnodau hwy, wedi cynyddu’n sylweddol er 2001. Fodd bynnag, mae poblogaeth Cymru yn parhau i heneiddio, a chyllid awdurdodau lleol yn gostwng, gan adael teuluoedd i gamu i’r adwy yn gynyddol.</a:t>
            </a:r>
          </a:p>
          <a:p>
            <a:endParaRPr lang="cy-GB" sz="1000" kern="1200" dirty="0" smtClean="0">
              <a:solidFill>
                <a:schemeClr val="tx1"/>
              </a:solidFill>
              <a:effectLst/>
              <a:latin typeface="Arial" panose="020B0604020202020204" pitchFamily="34" charset="0"/>
              <a:ea typeface="+mn-ea"/>
              <a:cs typeface="Arial" panose="020B0604020202020204" pitchFamily="34" charset="0"/>
            </a:endParaRPr>
          </a:p>
          <a:p>
            <a:r>
              <a:rPr lang="cy-GB" sz="1000" kern="1200" dirty="0" smtClean="0">
                <a:solidFill>
                  <a:schemeClr val="tx1"/>
                </a:solidFill>
                <a:effectLst/>
                <a:latin typeface="Arial" panose="020B0604020202020204" pitchFamily="34" charset="0"/>
                <a:ea typeface="+mn-ea"/>
                <a:cs typeface="Arial" panose="020B0604020202020204" pitchFamily="34" charset="0"/>
              </a:rPr>
              <a:t>Mae poblogaeth Cymru yn cynnwys y gyfran uchaf o bobl hŷn yn y DU. Mae poblogaeth Cymru oddeutu 3.1 miliwn, ac mae oddeutu 615,000 o’r bobl hyn yn 65 oed neu’n hŷn. O’r rhain, mae oddeutu 197,000 o bobl rhwng 75 ac 84 oed ac mae tua 79,000 ohonynt yn 85 oed neu’n hŷn. Mae oddeutu 6% o’r rheiny sy’n 65 oed ac yn hŷn yn byw ar eu pen eu hunain. </a:t>
            </a:r>
          </a:p>
          <a:p>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pPr lvl="0"/>
            <a:r>
              <a:rPr lang="cy-GB" sz="1000" kern="1200" dirty="0" smtClean="0">
                <a:solidFill>
                  <a:schemeClr val="tx1"/>
                </a:solidFill>
                <a:effectLst/>
                <a:latin typeface="Arial" panose="020B0604020202020204" pitchFamily="34" charset="0"/>
                <a:ea typeface="+mn-ea"/>
                <a:cs typeface="Arial" panose="020B0604020202020204" pitchFamily="34" charset="0"/>
              </a:rPr>
              <a:t>Disgwylir y bydd nifer y bobl </a:t>
            </a:r>
            <a:r>
              <a:rPr lang="cy-GB" sz="1000" b="0" kern="1200" dirty="0" smtClean="0">
                <a:solidFill>
                  <a:schemeClr val="tx1"/>
                </a:solidFill>
                <a:effectLst/>
                <a:latin typeface="Arial" panose="020B0604020202020204" pitchFamily="34" charset="0"/>
                <a:ea typeface="+mn-ea"/>
                <a:cs typeface="Arial" panose="020B0604020202020204" pitchFamily="34" charset="0"/>
              </a:rPr>
              <a:t>16-64 oed </a:t>
            </a:r>
            <a:r>
              <a:rPr lang="cy-GB" sz="1000" kern="1200" dirty="0" smtClean="0">
                <a:solidFill>
                  <a:schemeClr val="tx1"/>
                </a:solidFill>
                <a:effectLst/>
                <a:latin typeface="Arial" panose="020B0604020202020204" pitchFamily="34" charset="0"/>
                <a:ea typeface="+mn-ea"/>
                <a:cs typeface="Arial" panose="020B0604020202020204" pitchFamily="34" charset="0"/>
              </a:rPr>
              <a:t>yng Nghymru yn </a:t>
            </a:r>
            <a:r>
              <a:rPr lang="cy-GB" sz="1000" b="0" kern="1200" dirty="0" smtClean="0">
                <a:solidFill>
                  <a:schemeClr val="tx1"/>
                </a:solidFill>
                <a:effectLst/>
                <a:latin typeface="Arial" panose="020B0604020202020204" pitchFamily="34" charset="0"/>
                <a:ea typeface="+mn-ea"/>
                <a:cs typeface="Arial" panose="020B0604020202020204" pitchFamily="34" charset="0"/>
              </a:rPr>
              <a:t>gostwng o </a:t>
            </a:r>
            <a:r>
              <a:rPr lang="cy-GB" sz="1000" kern="1200" dirty="0" smtClean="0">
                <a:solidFill>
                  <a:schemeClr val="tx1"/>
                </a:solidFill>
                <a:effectLst/>
                <a:latin typeface="Arial" panose="020B0604020202020204" pitchFamily="34" charset="0"/>
                <a:ea typeface="+mn-ea"/>
                <a:cs typeface="Arial" panose="020B0604020202020204" pitchFamily="34" charset="0"/>
              </a:rPr>
              <a:t>95,000 (</a:t>
            </a:r>
            <a:r>
              <a:rPr lang="cy-GB" sz="1000" b="0" kern="1200" dirty="0" smtClean="0">
                <a:solidFill>
                  <a:schemeClr val="tx1"/>
                </a:solidFill>
                <a:effectLst/>
                <a:latin typeface="Arial" panose="020B0604020202020204" pitchFamily="34" charset="0"/>
                <a:ea typeface="+mn-ea"/>
                <a:cs typeface="Arial" panose="020B0604020202020204" pitchFamily="34" charset="0"/>
              </a:rPr>
              <a:t>5</a:t>
            </a:r>
            <a:r>
              <a:rPr lang="cy-GB"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cy-GB" sz="1000" b="0" kern="1200" dirty="0" smtClean="0">
                <a:solidFill>
                  <a:schemeClr val="tx1"/>
                </a:solidFill>
                <a:effectLst/>
                <a:latin typeface="Arial" panose="020B0604020202020204" pitchFamily="34" charset="0"/>
                <a:ea typeface="+mn-ea"/>
                <a:cs typeface="Arial" panose="020B0604020202020204" pitchFamily="34" charset="0"/>
              </a:rPr>
              <a:t>y cant) </a:t>
            </a:r>
            <a:r>
              <a:rPr lang="cy-GB" sz="1000" kern="1200" dirty="0" smtClean="0">
                <a:solidFill>
                  <a:schemeClr val="tx1"/>
                </a:solidFill>
                <a:effectLst/>
                <a:latin typeface="Arial" panose="020B0604020202020204" pitchFamily="34" charset="0"/>
                <a:ea typeface="+mn-ea"/>
                <a:cs typeface="Arial" panose="020B0604020202020204" pitchFamily="34" charset="0"/>
              </a:rPr>
              <a:t>rhwng 2014 a 2039; a thros yr un cyfnod</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pPr lvl="0"/>
            <a:r>
              <a:rPr lang="cy-GB" sz="1000" kern="1200" dirty="0" smtClean="0">
                <a:solidFill>
                  <a:schemeClr val="tx1"/>
                </a:solidFill>
                <a:effectLst/>
                <a:latin typeface="Arial" panose="020B0604020202020204" pitchFamily="34" charset="0"/>
                <a:ea typeface="+mn-ea"/>
                <a:cs typeface="Arial" panose="020B0604020202020204" pitchFamily="34" charset="0"/>
              </a:rPr>
              <a:t>disgwylir y bydd nifer y </a:t>
            </a:r>
            <a:r>
              <a:rPr lang="cy-GB" sz="1000" b="0" i="0" kern="1200" dirty="0" smtClean="0">
                <a:solidFill>
                  <a:schemeClr val="tx1"/>
                </a:solidFill>
                <a:effectLst/>
                <a:latin typeface="Arial" panose="020B0604020202020204" pitchFamily="34" charset="0"/>
                <a:ea typeface="+mn-ea"/>
                <a:cs typeface="Arial" panose="020B0604020202020204" pitchFamily="34" charset="0"/>
              </a:rPr>
              <a:t>bobl sy’n 65 oed ac yn hŷn yn cynyddu o 292,000 (44 y cant).</a:t>
            </a:r>
            <a:endParaRPr lang="en-GB" sz="1000" b="0" i="0" kern="1200" dirty="0" smtClean="0">
              <a:solidFill>
                <a:schemeClr val="tx1"/>
              </a:solidFill>
              <a:effectLst/>
              <a:latin typeface="Arial" panose="020B0604020202020204" pitchFamily="34" charset="0"/>
              <a:ea typeface="+mn-ea"/>
              <a:cs typeface="Arial" panose="020B0604020202020204" pitchFamily="34" charset="0"/>
            </a:endParaRPr>
          </a:p>
          <a:p>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cy-GB" sz="1000" kern="1200" dirty="0" smtClean="0">
                <a:solidFill>
                  <a:schemeClr val="tx1"/>
                </a:solidFill>
                <a:effectLst/>
                <a:latin typeface="Arial" panose="020B0604020202020204" pitchFamily="34" charset="0"/>
                <a:ea typeface="+mn-ea"/>
                <a:cs typeface="Arial" panose="020B0604020202020204" pitchFamily="34" charset="0"/>
              </a:rPr>
              <a:t>Defnyddir y ffigurau hyn i gyfrifo’r gymhareb dibyniaeth (h.y. cymhareb nifer y bobl o oedran gweithio i nifer y bobl o oedran pensiwn y wladwriaeth). Mae’n rhoi syniad ynglŷn â nifer y bobl o oedran gweithio a fydd yn gallu cynorthwyo/gofalu am bobl sydd wedi ymddeol. Mae’r siart ganlynol yn dangos yn eithaf trawiadol y gostyngiad arfaethedig yn y gymhareb dibyniaeth ar gyfer Cymru dros y cyfnod hwn.</a:t>
            </a:r>
            <a:endParaRPr lang="en-GB" sz="1000" kern="1200" dirty="0" smtClean="0">
              <a:solidFill>
                <a:schemeClr val="tx1"/>
              </a:solidFill>
              <a:effectLst/>
              <a:latin typeface="Arial" panose="020B0604020202020204" pitchFamily="34" charset="0"/>
              <a:ea typeface="+mn-ea"/>
              <a:cs typeface="Arial" panose="020B0604020202020204" pitchFamily="34" charset="0"/>
            </a:endParaRPr>
          </a:p>
          <a:p>
            <a:endParaRPr lang="en-GB" dirty="0" smtClean="0"/>
          </a:p>
          <a:p>
            <a:r>
              <a:rPr lang="en-GB" dirty="0" smtClean="0"/>
              <a:t>Mae </a:t>
            </a:r>
            <a:r>
              <a:rPr lang="en-GB" dirty="0" err="1" smtClean="0"/>
              <a:t>angen</a:t>
            </a:r>
            <a:r>
              <a:rPr lang="en-GB" dirty="0" smtClean="0"/>
              <a:t> </a:t>
            </a:r>
            <a:r>
              <a:rPr lang="en-GB" dirty="0" err="1" smtClean="0"/>
              <a:t>i</a:t>
            </a:r>
            <a:r>
              <a:rPr lang="en-GB" dirty="0" smtClean="0"/>
              <a:t> </a:t>
            </a:r>
            <a:r>
              <a:rPr lang="en-GB" dirty="0" err="1" smtClean="0"/>
              <a:t>ni</a:t>
            </a:r>
            <a:r>
              <a:rPr lang="en-GB" dirty="0" smtClean="0"/>
              <a:t> </a:t>
            </a:r>
            <a:r>
              <a:rPr lang="en-GB" dirty="0" err="1" smtClean="0"/>
              <a:t>weithio’n</a:t>
            </a:r>
            <a:r>
              <a:rPr lang="en-GB" dirty="0" smtClean="0"/>
              <a:t> </a:t>
            </a:r>
            <a:r>
              <a:rPr lang="en-GB" dirty="0" err="1" smtClean="0"/>
              <a:t>fwy</a:t>
            </a:r>
            <a:r>
              <a:rPr lang="en-GB" dirty="0" smtClean="0"/>
              <a:t> </a:t>
            </a:r>
            <a:r>
              <a:rPr lang="en-GB" dirty="0" err="1" smtClean="0"/>
              <a:t>effeithiol</a:t>
            </a:r>
            <a:r>
              <a:rPr lang="en-GB" dirty="0" smtClean="0"/>
              <a:t> </a:t>
            </a:r>
            <a:r>
              <a:rPr lang="en-GB" dirty="0" err="1" smtClean="0"/>
              <a:t>gyda’r</a:t>
            </a:r>
            <a:r>
              <a:rPr lang="en-GB" dirty="0" smtClean="0"/>
              <a:t> </a:t>
            </a:r>
            <a:r>
              <a:rPr lang="en-GB" dirty="0" err="1" smtClean="0"/>
              <a:t>adnoddau</a:t>
            </a:r>
            <a:r>
              <a:rPr lang="en-GB" dirty="0" smtClean="0"/>
              <a:t> </a:t>
            </a:r>
            <a:r>
              <a:rPr lang="en-GB" dirty="0" err="1" smtClean="0"/>
              <a:t>sydd</a:t>
            </a:r>
            <a:r>
              <a:rPr lang="en-GB" dirty="0" smtClean="0"/>
              <a:t> </a:t>
            </a:r>
            <a:r>
              <a:rPr lang="en-GB" dirty="0" err="1" smtClean="0"/>
              <a:t>ar</a:t>
            </a:r>
            <a:r>
              <a:rPr lang="en-GB" baseline="0" dirty="0" smtClean="0"/>
              <a:t> </a:t>
            </a:r>
            <a:r>
              <a:rPr lang="en-GB" baseline="0" dirty="0" err="1" smtClean="0"/>
              <a:t>gael</a:t>
            </a:r>
            <a:r>
              <a:rPr lang="en-GB" baseline="0" dirty="0" smtClean="0"/>
              <a:t> a </a:t>
            </a:r>
            <a:r>
              <a:rPr lang="en-GB" baseline="0" dirty="0" err="1" smtClean="0"/>
              <a:t>gallwn</a:t>
            </a:r>
            <a:r>
              <a:rPr lang="en-GB" baseline="0" dirty="0" smtClean="0"/>
              <a:t> </a:t>
            </a:r>
            <a:r>
              <a:rPr lang="en-GB" baseline="0" dirty="0" err="1" smtClean="0"/>
              <a:t>ddefnyddio</a:t>
            </a:r>
            <a:r>
              <a:rPr lang="en-GB" baseline="0" dirty="0" smtClean="0"/>
              <a:t> </a:t>
            </a:r>
            <a:r>
              <a:rPr lang="en-GB" baseline="0" dirty="0" err="1" smtClean="0"/>
              <a:t>technoleg</a:t>
            </a:r>
            <a:r>
              <a:rPr lang="en-GB" baseline="0" dirty="0" smtClean="0"/>
              <a:t> </a:t>
            </a:r>
            <a:r>
              <a:rPr lang="en-GB" baseline="0" dirty="0" err="1" smtClean="0"/>
              <a:t>fel</a:t>
            </a:r>
            <a:r>
              <a:rPr lang="en-GB" baseline="0" dirty="0" smtClean="0"/>
              <a:t> </a:t>
            </a:r>
            <a:r>
              <a:rPr lang="en-GB" baseline="0" dirty="0" err="1" smtClean="0"/>
              <a:t>rhan</a:t>
            </a:r>
            <a:r>
              <a:rPr lang="en-GB" baseline="0" dirty="0" smtClean="0"/>
              <a:t> o </a:t>
            </a:r>
            <a:r>
              <a:rPr lang="en-GB" baseline="0" dirty="0" err="1" smtClean="0"/>
              <a:t>wasanaethau</a:t>
            </a:r>
            <a:r>
              <a:rPr lang="en-GB" baseline="0" dirty="0" smtClean="0"/>
              <a:t> </a:t>
            </a:r>
            <a:r>
              <a:rPr lang="en-GB" baseline="0" dirty="0" err="1" smtClean="0"/>
              <a:t>gofal</a:t>
            </a:r>
            <a:r>
              <a:rPr lang="en-GB" baseline="0" dirty="0" smtClean="0"/>
              <a:t> a </a:t>
            </a:r>
            <a:r>
              <a:rPr lang="en-GB" baseline="0" dirty="0" err="1" smtClean="0"/>
              <a:t>chymorth</a:t>
            </a:r>
            <a:r>
              <a:rPr lang="en-GB" baseline="0" dirty="0" smtClean="0"/>
              <a:t>.</a:t>
            </a:r>
          </a:p>
        </p:txBody>
      </p:sp>
      <p:sp>
        <p:nvSpPr>
          <p:cNvPr id="4" name="Slide Number Placeholder 3"/>
          <p:cNvSpPr>
            <a:spLocks noGrp="1"/>
          </p:cNvSpPr>
          <p:nvPr>
            <p:ph type="sldNum" sz="quarter" idx="10"/>
          </p:nvPr>
        </p:nvSpPr>
        <p:spPr/>
        <p:txBody>
          <a:bodyPr/>
          <a:lstStyle/>
          <a:p>
            <a:fld id="{4850BFFB-953F-4021-90D1-C2BD514B9A3F}" type="slidenum">
              <a:rPr lang="en-GB" smtClean="0"/>
              <a:pPr/>
              <a:t>9</a:t>
            </a:fld>
            <a:endParaRPr lang="en-GB"/>
          </a:p>
        </p:txBody>
      </p:sp>
      <p:sp>
        <p:nvSpPr>
          <p:cNvPr id="7" name="Slide Image Placeholder 6"/>
          <p:cNvSpPr>
            <a:spLocks noGrp="1" noRot="1" noChangeAspect="1"/>
          </p:cNvSpPr>
          <p:nvPr>
            <p:ph type="sldImg"/>
          </p:nvPr>
        </p:nvSpPr>
        <p:spPr>
          <a:xfrm>
            <a:off x="1323975" y="771525"/>
            <a:ext cx="4446588" cy="3333750"/>
          </a:xfrm>
        </p:spPr>
      </p:sp>
    </p:spTree>
    <p:extLst>
      <p:ext uri="{BB962C8B-B14F-4D97-AF65-F5344CB8AC3E}">
        <p14:creationId xmlns:p14="http://schemas.microsoft.com/office/powerpoint/2010/main" val="3029209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33257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61983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814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909508"/>
            <a:ext cx="7772400" cy="1021906"/>
          </a:xfrm>
        </p:spPr>
        <p:txBody>
          <a:bodyPr/>
          <a:lstStyle/>
          <a:p>
            <a:r>
              <a:rPr lang="en-GB" dirty="0" smtClean="0"/>
              <a:t>SLIDE TITLE</a:t>
            </a:r>
            <a:endParaRPr lang="en-US" dirty="0"/>
          </a:p>
        </p:txBody>
      </p:sp>
    </p:spTree>
    <p:extLst>
      <p:ext uri="{BB962C8B-B14F-4D97-AF65-F5344CB8AC3E}">
        <p14:creationId xmlns:p14="http://schemas.microsoft.com/office/powerpoint/2010/main" val="2291237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laceholder">
    <p:spTree>
      <p:nvGrpSpPr>
        <p:cNvPr id="1" name=""/>
        <p:cNvGrpSpPr/>
        <p:nvPr/>
      </p:nvGrpSpPr>
      <p:grpSpPr>
        <a:xfrm>
          <a:off x="0" y="0"/>
          <a:ext cx="0" cy="0"/>
          <a:chOff x="0" y="0"/>
          <a:chExt cx="0" cy="0"/>
        </a:xfrm>
      </p:grpSpPr>
      <p:sp>
        <p:nvSpPr>
          <p:cNvPr id="7" name="Slide Title"/>
          <p:cNvSpPr>
            <a:spLocks noGrp="1"/>
          </p:cNvSpPr>
          <p:nvPr>
            <p:ph type="title" hasCustomPrompt="1"/>
          </p:nvPr>
        </p:nvSpPr>
        <p:spPr>
          <a:xfrm>
            <a:off x="431801" y="368300"/>
            <a:ext cx="8280400" cy="1008063"/>
          </a:xfrm>
          <a:prstGeom prst="rect">
            <a:avLst/>
          </a:prstGeom>
        </p:spPr>
        <p:txBody>
          <a:bodyPr vert="horz" lIns="91440" tIns="45720" rIns="91440" bIns="45720" rtlCol="0" anchor="ctr">
            <a:normAutofit/>
          </a:bodyPr>
          <a:lstStyle>
            <a:lvl1pPr>
              <a:defRPr sz="3600"/>
            </a:lvl1pPr>
          </a:lstStyle>
          <a:p>
            <a:r>
              <a:rPr lang="en-GB" dirty="0" smtClean="0"/>
              <a:t>Slide Title</a:t>
            </a:r>
            <a:endParaRPr lang="en-US" dirty="0"/>
          </a:p>
        </p:txBody>
      </p:sp>
      <p:sp>
        <p:nvSpPr>
          <p:cNvPr id="8" name="Content Placeholder"/>
          <p:cNvSpPr>
            <a:spLocks noGrp="1"/>
          </p:cNvSpPr>
          <p:nvPr>
            <p:ph idx="1"/>
          </p:nvPr>
        </p:nvSpPr>
        <p:spPr>
          <a:xfrm>
            <a:off x="431801" y="1741620"/>
            <a:ext cx="8280400" cy="4135271"/>
          </a:xfrm>
          <a:prstGeom prst="rect">
            <a:avLst/>
          </a:prstGeom>
        </p:spPr>
        <p:txBody>
          <a:bodyPr vert="horz" lIns="91440" tIns="45720" rIns="91440" bIns="45720" rtlCol="0">
            <a:normAutofit/>
          </a:bodyPr>
          <a:lstStyle/>
          <a:p>
            <a:pPr lvl="0"/>
            <a:r>
              <a:rPr lang="en-GB" dirty="0" smtClean="0"/>
              <a:t>Click to edit Master text styles</a:t>
            </a:r>
          </a:p>
          <a:p>
            <a:pPr lvl="2"/>
            <a:r>
              <a:rPr lang="en-GB" dirty="0" smtClean="0"/>
              <a:t>Third level</a:t>
            </a:r>
          </a:p>
          <a:p>
            <a:pPr lvl="3"/>
            <a:r>
              <a:rPr lang="en-GB" dirty="0" smtClean="0"/>
              <a:t>Fourth level</a:t>
            </a:r>
          </a:p>
        </p:txBody>
      </p:sp>
    </p:spTree>
    <p:extLst>
      <p:ext uri="{BB962C8B-B14F-4D97-AF65-F5344CB8AC3E}">
        <p14:creationId xmlns:p14="http://schemas.microsoft.com/office/powerpoint/2010/main" val="413549123"/>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Slide Title"/>
          <p:cNvSpPr>
            <a:spLocks noGrp="1"/>
          </p:cNvSpPr>
          <p:nvPr>
            <p:ph type="title" hasCustomPrompt="1"/>
          </p:nvPr>
        </p:nvSpPr>
        <p:spPr>
          <a:xfrm>
            <a:off x="431800" y="368300"/>
            <a:ext cx="8280400" cy="1008063"/>
          </a:xfrm>
        </p:spPr>
        <p:txBody>
          <a:bodyPr>
            <a:normAutofit/>
          </a:bodyPr>
          <a:lstStyle>
            <a:lvl1pPr>
              <a:defRPr sz="3600"/>
            </a:lvl1pPr>
          </a:lstStyle>
          <a:p>
            <a:r>
              <a:rPr lang="en-US" dirty="0" smtClean="0"/>
              <a:t>Slide Title</a:t>
            </a:r>
            <a:endParaRPr lang="en-GB" dirty="0"/>
          </a:p>
        </p:txBody>
      </p:sp>
    </p:spTree>
    <p:extLst>
      <p:ext uri="{BB962C8B-B14F-4D97-AF65-F5344CB8AC3E}">
        <p14:creationId xmlns:p14="http://schemas.microsoft.com/office/powerpoint/2010/main" val="88820606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85226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10.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12.emf"/></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13.emf"/><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DTCM Logo CMYK.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7624" y="2636912"/>
            <a:ext cx="6643429" cy="1140567"/>
          </a:xfrm>
          <a:prstGeom prst="rect">
            <a:avLst/>
          </a:prstGeom>
        </p:spPr>
      </p:pic>
      <p:pic>
        <p:nvPicPr>
          <p:cNvPr id="8" name="Picture 7" descr="TDTCM Pattern.eps"/>
          <p:cNvPicPr>
            <a:picLocks noChangeAspect="1"/>
          </p:cNvPicPr>
          <p:nvPr userDrawn="1"/>
        </p:nvPicPr>
        <p:blipFill rotWithShape="1">
          <a:blip r:embed="rId4">
            <a:extLst>
              <a:ext uri="{28A0092B-C50C-407E-A947-70E740481C1C}">
                <a14:useLocalDpi xmlns:a14="http://schemas.microsoft.com/office/drawing/2010/main" val="0"/>
              </a:ext>
            </a:extLst>
          </a:blip>
          <a:srcRect l="18873" r="19426"/>
          <a:stretch/>
        </p:blipFill>
        <p:spPr>
          <a:xfrm>
            <a:off x="0" y="5151085"/>
            <a:ext cx="9155985" cy="1595013"/>
          </a:xfrm>
          <a:prstGeom prst="rect">
            <a:avLst/>
          </a:prstGeom>
        </p:spPr>
      </p:pic>
      <p:pic>
        <p:nvPicPr>
          <p:cNvPr id="9" name="Picture 8" descr="CCW New Logo CMYK.ep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12941" y="314990"/>
            <a:ext cx="1939101" cy="512216"/>
          </a:xfrm>
          <a:prstGeom prst="rect">
            <a:avLst/>
          </a:prstGeom>
        </p:spPr>
      </p:pic>
      <p:pic>
        <p:nvPicPr>
          <p:cNvPr id="10" name="Picture 9" descr="WG logo landscape cmyk.eps"/>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381508" y="341739"/>
            <a:ext cx="1408361" cy="473841"/>
          </a:xfrm>
          <a:prstGeom prst="rect">
            <a:avLst/>
          </a:prstGeom>
        </p:spPr>
      </p:pic>
      <p:pic>
        <p:nvPicPr>
          <p:cNvPr id="2" name="Picture 1" descr="t-cubed_full-logo.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142510" y="286607"/>
            <a:ext cx="2007727" cy="607203"/>
          </a:xfrm>
          <a:prstGeom prst="rect">
            <a:avLst/>
          </a:prstGeom>
        </p:spPr>
      </p:pic>
    </p:spTree>
    <p:extLst>
      <p:ext uri="{BB962C8B-B14F-4D97-AF65-F5344CB8AC3E}">
        <p14:creationId xmlns:p14="http://schemas.microsoft.com/office/powerpoint/2010/main" val="555797015"/>
      </p:ext>
    </p:extLst>
  </p:cSld>
  <p:clrMap bg1="lt1" tx1="dk1" bg2="lt2" tx2="dk2" accent1="accent1" accent2="accent2" accent3="accent3" accent4="accent4" accent5="accent5" accent6="accent6" hlink="hlink" folHlink="folHlink"/>
  <p:sldLayoutIdLst>
    <p:sldLayoutId id="2147483721" r:id="rId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619831"/>
        </a:solidFill>
        <a:effectLst/>
      </p:bgPr>
    </p:bg>
    <p:spTree>
      <p:nvGrpSpPr>
        <p:cNvPr id="1" name=""/>
        <p:cNvGrpSpPr/>
        <p:nvPr/>
      </p:nvGrpSpPr>
      <p:grpSpPr>
        <a:xfrm>
          <a:off x="0" y="0"/>
          <a:ext cx="0" cy="0"/>
          <a:chOff x="0" y="0"/>
          <a:chExt cx="0" cy="0"/>
        </a:xfrm>
      </p:grpSpPr>
      <p:pic>
        <p:nvPicPr>
          <p:cNvPr id="8" name="Picture 7" descr="TDTCM Logo 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0576" y="2647861"/>
            <a:ext cx="6649586" cy="1141623"/>
          </a:xfrm>
          <a:prstGeom prst="rect">
            <a:avLst/>
          </a:prstGeom>
        </p:spPr>
      </p:pic>
      <p:pic>
        <p:nvPicPr>
          <p:cNvPr id="9" name="Picture 8" descr="TDTCM Pattern White.eps"/>
          <p:cNvPicPr>
            <a:picLocks noChangeAspect="1"/>
          </p:cNvPicPr>
          <p:nvPr userDrawn="1"/>
        </p:nvPicPr>
        <p:blipFill rotWithShape="1">
          <a:blip r:embed="rId4">
            <a:extLst>
              <a:ext uri="{28A0092B-C50C-407E-A947-70E740481C1C}">
                <a14:useLocalDpi xmlns:a14="http://schemas.microsoft.com/office/drawing/2010/main" val="0"/>
              </a:ext>
            </a:extLst>
          </a:blip>
          <a:srcRect l="18714" r="19494"/>
          <a:stretch/>
        </p:blipFill>
        <p:spPr>
          <a:xfrm>
            <a:off x="-4226" y="5051231"/>
            <a:ext cx="9145016" cy="1590788"/>
          </a:xfrm>
          <a:prstGeom prst="rect">
            <a:avLst/>
          </a:prstGeom>
        </p:spPr>
      </p:pic>
      <p:pic>
        <p:nvPicPr>
          <p:cNvPr id="10" name="Picture 9" descr="CCW LOGO White.eps"/>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965296" y="401977"/>
            <a:ext cx="1899152" cy="576064"/>
          </a:xfrm>
          <a:prstGeom prst="rect">
            <a:avLst/>
          </a:prstGeom>
        </p:spPr>
      </p:pic>
      <p:pic>
        <p:nvPicPr>
          <p:cNvPr id="11" name="Picture 10" descr="WG logo landscape White.eps"/>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429686" y="424453"/>
            <a:ext cx="1439347" cy="484267"/>
          </a:xfrm>
          <a:prstGeom prst="rect">
            <a:avLst/>
          </a:prstGeom>
        </p:spPr>
      </p:pic>
      <p:pic>
        <p:nvPicPr>
          <p:cNvPr id="2" name="Picture 1" descr="t-cubed_full-logo White.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167568" y="346151"/>
            <a:ext cx="1996719" cy="603874"/>
          </a:xfrm>
          <a:prstGeom prst="rect">
            <a:avLst/>
          </a:prstGeom>
        </p:spPr>
      </p:pic>
    </p:spTree>
    <p:extLst>
      <p:ext uri="{BB962C8B-B14F-4D97-AF65-F5344CB8AC3E}">
        <p14:creationId xmlns:p14="http://schemas.microsoft.com/office/powerpoint/2010/main" val="1025737313"/>
      </p:ext>
    </p:extLst>
  </p:cSld>
  <p:clrMap bg1="lt1" tx1="dk1" bg2="lt2" tx2="dk2" accent1="accent1" accent2="accent2" accent3="accent3" accent4="accent4" accent5="accent5" accent6="accent6" hlink="hlink" folHlink="folHlink"/>
  <p:sldLayoutIdLst>
    <p:sldLayoutId id="2147483723" r:id="rId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61983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36712"/>
            <a:ext cx="8229600" cy="1143000"/>
          </a:xfrm>
          <a:prstGeom prst="rect">
            <a:avLst/>
          </a:prstGeom>
        </p:spPr>
        <p:txBody>
          <a:bodyPr vert="horz" lIns="91440" tIns="45720" rIns="91440" bIns="45720" rtlCol="0" anchor="ctr">
            <a:normAutofit/>
          </a:bodyPr>
          <a:lstStyle/>
          <a:p>
            <a:r>
              <a:rPr lang="en-GB" dirty="0" smtClean="0"/>
              <a:t>SLIDE TITLE</a:t>
            </a:r>
            <a:endParaRPr lang="en-US" dirty="0"/>
          </a:p>
        </p:txBody>
      </p:sp>
      <p:pic>
        <p:nvPicPr>
          <p:cNvPr id="8" name="Picture 7" descr="TDTCM Logo White.eps"/>
          <p:cNvPicPr>
            <a:picLocks noChangeAspect="1"/>
          </p:cNvPicPr>
          <p:nvPr userDrawn="1"/>
        </p:nvPicPr>
        <p:blipFill rotWithShape="1">
          <a:blip r:embed="rId3">
            <a:extLst>
              <a:ext uri="{28A0092B-C50C-407E-A947-70E740481C1C}">
                <a14:useLocalDpi xmlns:a14="http://schemas.microsoft.com/office/drawing/2010/main" val="0"/>
              </a:ext>
            </a:extLst>
          </a:blip>
          <a:srcRect l="40939" r="35033"/>
          <a:stretch/>
        </p:blipFill>
        <p:spPr>
          <a:xfrm>
            <a:off x="3363573" y="2564904"/>
            <a:ext cx="2412724" cy="1723952"/>
          </a:xfrm>
          <a:prstGeom prst="rect">
            <a:avLst/>
          </a:prstGeom>
        </p:spPr>
      </p:pic>
      <p:pic>
        <p:nvPicPr>
          <p:cNvPr id="10" name="Picture 9" descr="TDTCM Logo and Pattern White.eps"/>
          <p:cNvPicPr>
            <a:picLocks noChangeAspect="1"/>
          </p:cNvPicPr>
          <p:nvPr userDrawn="1"/>
        </p:nvPicPr>
        <p:blipFill rotWithShape="1">
          <a:blip r:embed="rId4">
            <a:extLst>
              <a:ext uri="{28A0092B-C50C-407E-A947-70E740481C1C}">
                <a14:useLocalDpi xmlns:a14="http://schemas.microsoft.com/office/drawing/2010/main" val="0"/>
              </a:ext>
            </a:extLst>
          </a:blip>
          <a:srcRect l="2573" r="28786"/>
          <a:stretch/>
        </p:blipFill>
        <p:spPr>
          <a:xfrm>
            <a:off x="0" y="5968139"/>
            <a:ext cx="9143999" cy="623633"/>
          </a:xfrm>
          <a:prstGeom prst="rect">
            <a:avLst/>
          </a:prstGeom>
        </p:spPr>
      </p:pic>
    </p:spTree>
    <p:extLst>
      <p:ext uri="{BB962C8B-B14F-4D97-AF65-F5344CB8AC3E}">
        <p14:creationId xmlns:p14="http://schemas.microsoft.com/office/powerpoint/2010/main" val="2174048128"/>
      </p:ext>
    </p:extLst>
  </p:cSld>
  <p:clrMap bg1="lt1" tx1="dk1" bg2="lt2" tx2="dk2" accent1="accent1" accent2="accent2" accent3="accent3" accent4="accent4" accent5="accent5" accent6="accent6" hlink="hlink" folHlink="folHlink"/>
  <p:sldLayoutIdLst>
    <p:sldLayoutId id="2147483725" r:id="rId1"/>
  </p:sldLayoutIdLst>
  <p:timing>
    <p:tnLst>
      <p:par>
        <p:cTn id="1" dur="indefinite" restart="never" nodeType="tmRoot"/>
      </p:par>
    </p:tnLst>
  </p:timing>
  <p:txStyles>
    <p:titleStyle>
      <a:lvl1pPr algn="ctr" defTabSz="457200" rtl="0" eaLnBrk="1" latinLnBrk="0" hangingPunct="1">
        <a:spcBef>
          <a:spcPct val="0"/>
        </a:spcBef>
        <a:buNone/>
        <a:defRPr lang="en-US" sz="3200" b="0" i="0" kern="1200" baseline="0" dirty="0" smtClean="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Title"/>
          <p:cNvSpPr>
            <a:spLocks noGrp="1"/>
          </p:cNvSpPr>
          <p:nvPr>
            <p:ph type="title"/>
          </p:nvPr>
        </p:nvSpPr>
        <p:spPr>
          <a:xfrm>
            <a:off x="539552" y="476672"/>
            <a:ext cx="8028709" cy="794567"/>
          </a:xfrm>
          <a:prstGeom prst="rect">
            <a:avLst/>
          </a:prstGeom>
        </p:spPr>
        <p:txBody>
          <a:bodyPr vert="horz" lIns="91440" tIns="45720" rIns="91440" bIns="45720" rtlCol="0" anchor="ctr">
            <a:normAutofit/>
          </a:bodyPr>
          <a:lstStyle/>
          <a:p>
            <a:r>
              <a:rPr lang="en-GB" dirty="0" smtClean="0"/>
              <a:t>SLIDE TITLE</a:t>
            </a:r>
            <a:endParaRPr lang="en-US" dirty="0"/>
          </a:p>
        </p:txBody>
      </p:sp>
      <p:sp>
        <p:nvSpPr>
          <p:cNvPr id="3" name="Content Placeholder"/>
          <p:cNvSpPr>
            <a:spLocks noGrp="1"/>
          </p:cNvSpPr>
          <p:nvPr>
            <p:ph type="body" idx="1"/>
          </p:nvPr>
        </p:nvSpPr>
        <p:spPr>
          <a:xfrm>
            <a:off x="539552" y="1516566"/>
            <a:ext cx="8028709" cy="4181123"/>
          </a:xfrm>
          <a:prstGeom prst="rect">
            <a:avLst/>
          </a:prstGeom>
        </p:spPr>
        <p:txBody>
          <a:bodyPr vert="horz" lIns="91440" tIns="45720" rIns="91440" bIns="45720" rtlCol="0">
            <a:normAutofit/>
          </a:bodyPr>
          <a:lstStyle/>
          <a:p>
            <a:pPr lvl="0"/>
            <a:r>
              <a:rPr lang="en-GB" dirty="0" smtClean="0"/>
              <a:t>Click to edit Master text styles</a:t>
            </a:r>
          </a:p>
          <a:p>
            <a:pPr lvl="2"/>
            <a:r>
              <a:rPr lang="en-GB" dirty="0" smtClean="0"/>
              <a:t>Third level</a:t>
            </a:r>
          </a:p>
          <a:p>
            <a:pPr lvl="3"/>
            <a:r>
              <a:rPr lang="en-GB" dirty="0" smtClean="0"/>
              <a:t>Fourth level</a:t>
            </a:r>
          </a:p>
        </p:txBody>
      </p:sp>
      <p:pic>
        <p:nvPicPr>
          <p:cNvPr id="8" name="TDTCM Logo" descr="TDTCM Logo and Pattern.eps"/>
          <p:cNvPicPr>
            <a:picLocks noChangeAspect="1"/>
          </p:cNvPicPr>
          <p:nvPr userDrawn="1"/>
        </p:nvPicPr>
        <p:blipFill rotWithShape="1">
          <a:blip r:embed="rId5">
            <a:extLst>
              <a:ext uri="{28A0092B-C50C-407E-A947-70E740481C1C}">
                <a14:useLocalDpi xmlns:a14="http://schemas.microsoft.com/office/drawing/2010/main" val="0"/>
              </a:ext>
            </a:extLst>
          </a:blip>
          <a:srcRect l="36144" r="36127"/>
          <a:stretch/>
        </p:blipFill>
        <p:spPr>
          <a:xfrm>
            <a:off x="5004048" y="5986962"/>
            <a:ext cx="3706091" cy="625682"/>
          </a:xfrm>
          <a:prstGeom prst="rect">
            <a:avLst/>
          </a:prstGeom>
        </p:spPr>
      </p:pic>
    </p:spTree>
    <p:extLst>
      <p:ext uri="{BB962C8B-B14F-4D97-AF65-F5344CB8AC3E}">
        <p14:creationId xmlns:p14="http://schemas.microsoft.com/office/powerpoint/2010/main" val="124921850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Lst>
  <p:timing>
    <p:tnLst>
      <p:par>
        <p:cTn id="1" dur="indefinite" restart="never" nodeType="tmRoot"/>
      </p:par>
    </p:tnLst>
  </p:timing>
  <p:txStyles>
    <p:titleStyle>
      <a:lvl1pPr algn="l" defTabSz="457200" rtl="0" eaLnBrk="1" latinLnBrk="0" hangingPunct="1">
        <a:spcBef>
          <a:spcPct val="0"/>
        </a:spcBef>
        <a:buNone/>
        <a:defRPr sz="3600" b="0" i="0" kern="1200">
          <a:solidFill>
            <a:srgbClr val="582F7A"/>
          </a:solidFill>
          <a:latin typeface="Arial" panose="020B0604020202020204" pitchFamily="34" charset="0"/>
          <a:ea typeface="+mj-ea"/>
          <a:cs typeface="Arial" panose="020B0604020202020204" pitchFamily="34" charset="0"/>
        </a:defRPr>
      </a:lvl1pPr>
    </p:titleStyle>
    <p:bodyStyle>
      <a:lvl1pPr marL="0" indent="0" algn="l" defTabSz="457200" rtl="0" eaLnBrk="1" latinLnBrk="0" hangingPunct="1">
        <a:spcBef>
          <a:spcPct val="20000"/>
        </a:spcBef>
        <a:spcAft>
          <a:spcPts val="500"/>
        </a:spcAft>
        <a:buFont typeface="Arial"/>
        <a:buNone/>
        <a:defRPr sz="3200" b="0" i="0" kern="1200">
          <a:solidFill>
            <a:srgbClr val="69A830"/>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b="0" i="0" kern="1200">
          <a:solidFill>
            <a:srgbClr val="69A830"/>
          </a:solidFill>
          <a:latin typeface="Arial" panose="020B0604020202020204" pitchFamily="34" charset="0"/>
          <a:ea typeface="+mn-ea"/>
          <a:cs typeface="Arial" panose="020B0604020202020204" pitchFamily="34" charset="0"/>
        </a:defRPr>
      </a:lvl2pPr>
      <a:lvl3pPr marL="0" indent="-228600" algn="l" defTabSz="457200" rtl="0" eaLnBrk="1" latinLnBrk="0" hangingPunct="1">
        <a:spcBef>
          <a:spcPct val="20000"/>
        </a:spcBef>
        <a:buFont typeface="Arial"/>
        <a:buChar char="•"/>
        <a:defRPr sz="2400" b="0" i="0" kern="1200">
          <a:solidFill>
            <a:srgbClr val="69A830"/>
          </a:solidFill>
          <a:latin typeface="Arial" panose="020B0604020202020204" pitchFamily="34" charset="0"/>
          <a:ea typeface="+mn-ea"/>
          <a:cs typeface="Arial" panose="020B0604020202020204" pitchFamily="34" charset="0"/>
        </a:defRPr>
      </a:lvl3pPr>
      <a:lvl4pPr marL="0" indent="-228600" algn="l" defTabSz="457200" rtl="0" eaLnBrk="1" latinLnBrk="0" hangingPunct="1">
        <a:spcBef>
          <a:spcPct val="20000"/>
        </a:spcBef>
        <a:buFont typeface="Arial"/>
        <a:buChar char="–"/>
        <a:defRPr sz="2000" b="0" i="0" kern="1200">
          <a:solidFill>
            <a:srgbClr val="69A830"/>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b="0" i="0" kern="1200">
          <a:solidFill>
            <a:srgbClr val="69A830"/>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guide id="3" pos="5488" userDrawn="1">
          <p15:clr>
            <a:srgbClr val="F26B43"/>
          </p15:clr>
        </p15:guide>
        <p15:guide id="4" pos="272" userDrawn="1">
          <p15:clr>
            <a:srgbClr val="F26B43"/>
          </p15:clr>
        </p15:guide>
        <p15:guide id="5" orient="horz" pos="232" userDrawn="1">
          <p15:clr>
            <a:srgbClr val="F26B43"/>
          </p15:clr>
        </p15:guide>
        <p15:guide id="6" orient="horz" pos="3702" userDrawn="1">
          <p15:clr>
            <a:srgbClr val="F26B43"/>
          </p15:clr>
        </p15:guide>
        <p15:guide id="7" orient="horz" pos="867" userDrawn="1">
          <p15:clr>
            <a:srgbClr val="F26B43"/>
          </p15:clr>
        </p15:guide>
        <p15:guide id="8" orient="horz" pos="415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chart" Target="../charts/chart5.xm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jpe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34.jpe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jpeg"/><Relationship Id="rId17" Type="http://schemas.openxmlformats.org/officeDocument/2006/relationships/image" Target="../media/image48.jpeg"/><Relationship Id="rId25" Type="http://schemas.openxmlformats.org/officeDocument/2006/relationships/image" Target="../media/image56.jpeg"/><Relationship Id="rId2" Type="http://schemas.openxmlformats.org/officeDocument/2006/relationships/notesSlide" Target="../notesSlides/notesSlide22.xml"/><Relationship Id="rId16" Type="http://schemas.openxmlformats.org/officeDocument/2006/relationships/image" Target="../media/image47.jpeg"/><Relationship Id="rId20" Type="http://schemas.openxmlformats.org/officeDocument/2006/relationships/image" Target="../media/image51.jpeg"/><Relationship Id="rId1" Type="http://schemas.openxmlformats.org/officeDocument/2006/relationships/slideLayout" Target="../slideLayouts/slideLayout5.xml"/><Relationship Id="rId6" Type="http://schemas.openxmlformats.org/officeDocument/2006/relationships/image" Target="../media/image37.png"/><Relationship Id="rId11" Type="http://schemas.openxmlformats.org/officeDocument/2006/relationships/image" Target="../media/image42.jpeg"/><Relationship Id="rId24" Type="http://schemas.openxmlformats.org/officeDocument/2006/relationships/image" Target="../media/image55.jpe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10" Type="http://schemas.openxmlformats.org/officeDocument/2006/relationships/image" Target="../media/image41.png"/><Relationship Id="rId19" Type="http://schemas.openxmlformats.org/officeDocument/2006/relationships/image" Target="../media/image50.jpe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jpeg"/><Relationship Id="rId27"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jp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63.png"/><Relationship Id="rId11" Type="http://schemas.openxmlformats.org/officeDocument/2006/relationships/image" Target="../media/image67.png"/><Relationship Id="rId5" Type="http://schemas.openxmlformats.org/officeDocument/2006/relationships/image" Target="../media/image62.jpeg"/><Relationship Id="rId10" Type="http://schemas.openxmlformats.org/officeDocument/2006/relationships/image" Target="../media/image66.jpeg"/><Relationship Id="rId4" Type="http://schemas.openxmlformats.org/officeDocument/2006/relationships/image" Target="../media/image61.jpeg"/><Relationship Id="rId9" Type="http://schemas.openxmlformats.org/officeDocument/2006/relationships/chart" Target="../charts/chart6.xml"/></Relationships>
</file>

<file path=ppt/slides/_rels/slide3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70.wmf"/><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png"/><Relationship Id="rId3" Type="http://schemas.openxmlformats.org/officeDocument/2006/relationships/image" Target="../media/image74.jpeg"/><Relationship Id="rId7" Type="http://schemas.openxmlformats.org/officeDocument/2006/relationships/image" Target="../media/image78.jpeg"/><Relationship Id="rId12" Type="http://schemas.openxmlformats.org/officeDocument/2006/relationships/image" Target="../media/image83.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77.jpeg"/><Relationship Id="rId11" Type="http://schemas.openxmlformats.org/officeDocument/2006/relationships/image" Target="../media/image82.png"/><Relationship Id="rId5" Type="http://schemas.openxmlformats.org/officeDocument/2006/relationships/image" Target="../media/image76.jpeg"/><Relationship Id="rId10" Type="http://schemas.openxmlformats.org/officeDocument/2006/relationships/image" Target="../media/image81.png"/><Relationship Id="rId4" Type="http://schemas.openxmlformats.org/officeDocument/2006/relationships/image" Target="../media/image75.jpeg"/><Relationship Id="rId9"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86.jpg"/></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18" Type="http://schemas.openxmlformats.org/officeDocument/2006/relationships/image" Target="../media/image106.jpg"/><Relationship Id="rId3" Type="http://schemas.openxmlformats.org/officeDocument/2006/relationships/image" Target="../media/image91.jpeg"/><Relationship Id="rId21" Type="http://schemas.openxmlformats.org/officeDocument/2006/relationships/image" Target="../media/image109.jpeg"/><Relationship Id="rId7" Type="http://schemas.openxmlformats.org/officeDocument/2006/relationships/image" Target="../media/image95.png"/><Relationship Id="rId12" Type="http://schemas.openxmlformats.org/officeDocument/2006/relationships/image" Target="../media/image100.png"/><Relationship Id="rId17" Type="http://schemas.openxmlformats.org/officeDocument/2006/relationships/image" Target="../media/image105.jpeg"/><Relationship Id="rId2" Type="http://schemas.openxmlformats.org/officeDocument/2006/relationships/notesSlide" Target="../notesSlides/notesSlide39.xml"/><Relationship Id="rId16" Type="http://schemas.openxmlformats.org/officeDocument/2006/relationships/image" Target="../media/image104.jpg"/><Relationship Id="rId20" Type="http://schemas.openxmlformats.org/officeDocument/2006/relationships/image" Target="../media/image108.jpeg"/><Relationship Id="rId1" Type="http://schemas.openxmlformats.org/officeDocument/2006/relationships/slideLayout" Target="../slideLayouts/slideLayout5.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5" Type="http://schemas.openxmlformats.org/officeDocument/2006/relationships/image" Target="../media/image103.png"/><Relationship Id="rId10" Type="http://schemas.openxmlformats.org/officeDocument/2006/relationships/image" Target="../media/image98.png"/><Relationship Id="rId19" Type="http://schemas.openxmlformats.org/officeDocument/2006/relationships/image" Target="../media/image107.jpeg"/><Relationship Id="rId4" Type="http://schemas.openxmlformats.org/officeDocument/2006/relationships/image" Target="../media/image92.jpeg"/><Relationship Id="rId9" Type="http://schemas.openxmlformats.org/officeDocument/2006/relationships/image" Target="../media/image97.jpeg"/><Relationship Id="rId14" Type="http://schemas.openxmlformats.org/officeDocument/2006/relationships/image" Target="../media/image10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111.jpeg"/></Relationships>
</file>

<file path=ppt/slides/_rels/slide41.xml.rels><?xml version="1.0" encoding="UTF-8" standalone="yes"?>
<Relationships xmlns="http://schemas.openxmlformats.org/package/2006/relationships"><Relationship Id="rId8" Type="http://schemas.openxmlformats.org/officeDocument/2006/relationships/image" Target="../media/image117.jpeg"/><Relationship Id="rId13" Type="http://schemas.openxmlformats.org/officeDocument/2006/relationships/image" Target="../media/image122.jpg"/><Relationship Id="rId3" Type="http://schemas.openxmlformats.org/officeDocument/2006/relationships/image" Target="../media/image112.jpg"/><Relationship Id="rId7" Type="http://schemas.openxmlformats.org/officeDocument/2006/relationships/image" Target="../media/image116.jpg"/><Relationship Id="rId12" Type="http://schemas.openxmlformats.org/officeDocument/2006/relationships/image" Target="../media/image121.jp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115.jpg"/><Relationship Id="rId11" Type="http://schemas.openxmlformats.org/officeDocument/2006/relationships/image" Target="../media/image120.jpg"/><Relationship Id="rId5" Type="http://schemas.openxmlformats.org/officeDocument/2006/relationships/image" Target="../media/image114.png"/><Relationship Id="rId15" Type="http://schemas.openxmlformats.org/officeDocument/2006/relationships/image" Target="../media/image124.jpg"/><Relationship Id="rId10" Type="http://schemas.openxmlformats.org/officeDocument/2006/relationships/image" Target="../media/image119.jpeg"/><Relationship Id="rId4" Type="http://schemas.openxmlformats.org/officeDocument/2006/relationships/image" Target="../media/image113.jpg"/><Relationship Id="rId9" Type="http://schemas.openxmlformats.org/officeDocument/2006/relationships/image" Target="../media/image118.jpg"/><Relationship Id="rId14" Type="http://schemas.openxmlformats.org/officeDocument/2006/relationships/image" Target="../media/image123.jpg"/></Relationships>
</file>

<file path=ppt/slides/_rels/slide42.xml.rels><?xml version="1.0" encoding="UTF-8" standalone="yes"?>
<Relationships xmlns="http://schemas.openxmlformats.org/package/2006/relationships"><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33.jpeg"/><Relationship Id="rId7" Type="http://schemas.openxmlformats.org/officeDocument/2006/relationships/image" Target="../media/image137.pn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136.png"/><Relationship Id="rId5" Type="http://schemas.openxmlformats.org/officeDocument/2006/relationships/image" Target="../media/image135.jpeg"/><Relationship Id="rId4" Type="http://schemas.openxmlformats.org/officeDocument/2006/relationships/image" Target="../media/image134.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38.jpg"/><Relationship Id="rId7" Type="http://schemas.openxmlformats.org/officeDocument/2006/relationships/image" Target="../media/image142.jpe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notesSlide" Target="../notesSlides/notesSlide62.xml"/><Relationship Id="rId1" Type="http://schemas.openxmlformats.org/officeDocument/2006/relationships/slideLayout" Target="../slideLayouts/slideLayout5.xml"/><Relationship Id="rId6" Type="http://schemas.openxmlformats.org/officeDocument/2006/relationships/image" Target="../media/image150.jpg"/><Relationship Id="rId11" Type="http://schemas.openxmlformats.org/officeDocument/2006/relationships/image" Target="../media/image155.png"/><Relationship Id="rId5" Type="http://schemas.openxmlformats.org/officeDocument/2006/relationships/image" Target="../media/image149.png"/><Relationship Id="rId10" Type="http://schemas.openxmlformats.org/officeDocument/2006/relationships/image" Target="../media/image154.png"/><Relationship Id="rId4" Type="http://schemas.openxmlformats.org/officeDocument/2006/relationships/image" Target="../media/image148.jpg"/><Relationship Id="rId9" Type="http://schemas.openxmlformats.org/officeDocument/2006/relationships/image" Target="../media/image153.png"/></Relationships>
</file>

<file path=ppt/slides/_rels/slide6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63.xml"/><Relationship Id="rId1" Type="http://schemas.openxmlformats.org/officeDocument/2006/relationships/slideLayout" Target="../slideLayouts/slideLayout5.xml"/><Relationship Id="rId5" Type="http://schemas.openxmlformats.org/officeDocument/2006/relationships/image" Target="../media/image158.png"/><Relationship Id="rId4" Type="http://schemas.openxmlformats.org/officeDocument/2006/relationships/image" Target="../media/image157.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8" Type="http://schemas.openxmlformats.org/officeDocument/2006/relationships/image" Target="../media/image165.jpeg"/><Relationship Id="rId13" Type="http://schemas.openxmlformats.org/officeDocument/2006/relationships/image" Target="../media/image170.jpeg"/><Relationship Id="rId3" Type="http://schemas.openxmlformats.org/officeDocument/2006/relationships/image" Target="../media/image160.jpg"/><Relationship Id="rId7" Type="http://schemas.openxmlformats.org/officeDocument/2006/relationships/image" Target="../media/image164.jpeg"/><Relationship Id="rId12" Type="http://schemas.openxmlformats.org/officeDocument/2006/relationships/image" Target="../media/image169.jpeg"/><Relationship Id="rId2" Type="http://schemas.openxmlformats.org/officeDocument/2006/relationships/notesSlide" Target="../notesSlides/notesSlide66.xml"/><Relationship Id="rId1" Type="http://schemas.openxmlformats.org/officeDocument/2006/relationships/slideLayout" Target="../slideLayouts/slideLayout5.xml"/><Relationship Id="rId6" Type="http://schemas.openxmlformats.org/officeDocument/2006/relationships/image" Target="../media/image163.jpeg"/><Relationship Id="rId11" Type="http://schemas.openxmlformats.org/officeDocument/2006/relationships/image" Target="../media/image168.jpeg"/><Relationship Id="rId5" Type="http://schemas.openxmlformats.org/officeDocument/2006/relationships/image" Target="../media/image162.jpeg"/><Relationship Id="rId15" Type="http://schemas.openxmlformats.org/officeDocument/2006/relationships/image" Target="../media/image172.jpeg"/><Relationship Id="rId10" Type="http://schemas.openxmlformats.org/officeDocument/2006/relationships/image" Target="../media/image167.png"/><Relationship Id="rId4" Type="http://schemas.openxmlformats.org/officeDocument/2006/relationships/image" Target="../media/image161.jpg"/><Relationship Id="rId9" Type="http://schemas.openxmlformats.org/officeDocument/2006/relationships/image" Target="../media/image166.jpeg"/><Relationship Id="rId14" Type="http://schemas.openxmlformats.org/officeDocument/2006/relationships/image" Target="../media/image171.jpeg"/></Relationships>
</file>

<file path=ppt/slides/_rels/slide67.xml.rels><?xml version="1.0" encoding="UTF-8" standalone="yes"?>
<Relationships xmlns="http://schemas.openxmlformats.org/package/2006/relationships"><Relationship Id="rId8" Type="http://schemas.openxmlformats.org/officeDocument/2006/relationships/image" Target="../media/image177.jpeg"/><Relationship Id="rId3" Type="http://schemas.openxmlformats.org/officeDocument/2006/relationships/image" Target="../media/image173.jpeg"/><Relationship Id="rId7" Type="http://schemas.openxmlformats.org/officeDocument/2006/relationships/hyperlink" Target="http://www.woolworths.co.uk/ww_p2/product/index.jhtml?pid=50295663" TargetMode="External"/><Relationship Id="rId2" Type="http://schemas.openxmlformats.org/officeDocument/2006/relationships/notesSlide" Target="../notesSlides/notesSlide67.xml"/><Relationship Id="rId1" Type="http://schemas.openxmlformats.org/officeDocument/2006/relationships/slideLayout" Target="../slideLayouts/slideLayout5.xml"/><Relationship Id="rId6" Type="http://schemas.openxmlformats.org/officeDocument/2006/relationships/image" Target="../media/image176.jpeg"/><Relationship Id="rId5" Type="http://schemas.openxmlformats.org/officeDocument/2006/relationships/image" Target="../media/image175.jpeg"/><Relationship Id="rId4" Type="http://schemas.openxmlformats.org/officeDocument/2006/relationships/image" Target="../media/image174.jpeg"/><Relationship Id="rId9" Type="http://schemas.openxmlformats.org/officeDocument/2006/relationships/image" Target="../media/image178.jpeg"/></Relationships>
</file>

<file path=ppt/slides/_rels/slide68.xml.rels><?xml version="1.0" encoding="UTF-8" standalone="yes"?>
<Relationships xmlns="http://schemas.openxmlformats.org/package/2006/relationships"><Relationship Id="rId8" Type="http://schemas.openxmlformats.org/officeDocument/2006/relationships/image" Target="../media/image184.jpeg"/><Relationship Id="rId3" Type="http://schemas.openxmlformats.org/officeDocument/2006/relationships/image" Target="../media/image179.jpeg"/><Relationship Id="rId7" Type="http://schemas.openxmlformats.org/officeDocument/2006/relationships/image" Target="../media/image183.jpeg"/><Relationship Id="rId2" Type="http://schemas.openxmlformats.org/officeDocument/2006/relationships/notesSlide" Target="../notesSlides/notesSlide68.xml"/><Relationship Id="rId1" Type="http://schemas.openxmlformats.org/officeDocument/2006/relationships/slideLayout" Target="../slideLayouts/slideLayout5.xml"/><Relationship Id="rId6" Type="http://schemas.openxmlformats.org/officeDocument/2006/relationships/image" Target="../media/image182.jpeg"/><Relationship Id="rId5" Type="http://schemas.openxmlformats.org/officeDocument/2006/relationships/image" Target="../media/image181.jpeg"/><Relationship Id="rId4" Type="http://schemas.openxmlformats.org/officeDocument/2006/relationships/image" Target="../media/image180.jpeg"/></Relationships>
</file>

<file path=ppt/slides/_rels/slide69.xml.rels><?xml version="1.0" encoding="UTF-8" standalone="yes"?>
<Relationships xmlns="http://schemas.openxmlformats.org/package/2006/relationships"><Relationship Id="rId8" Type="http://schemas.openxmlformats.org/officeDocument/2006/relationships/image" Target="../media/image189.jpeg"/><Relationship Id="rId3" Type="http://schemas.openxmlformats.org/officeDocument/2006/relationships/image" Target="../media/image185.png"/><Relationship Id="rId7" Type="http://schemas.openxmlformats.org/officeDocument/2006/relationships/hyperlink" Target="http://kaden.watch.impress.co.jp/img/kdw/docs/359/435/html/24.JPG.html" TargetMode="External"/><Relationship Id="rId2" Type="http://schemas.openxmlformats.org/officeDocument/2006/relationships/notesSlide" Target="../notesSlides/notesSlide69.xml"/><Relationship Id="rId1" Type="http://schemas.openxmlformats.org/officeDocument/2006/relationships/slideLayout" Target="../slideLayouts/slideLayout5.xml"/><Relationship Id="rId6" Type="http://schemas.openxmlformats.org/officeDocument/2006/relationships/image" Target="../media/image188.jpeg"/><Relationship Id="rId11" Type="http://schemas.openxmlformats.org/officeDocument/2006/relationships/image" Target="../media/image192.jpeg"/><Relationship Id="rId5" Type="http://schemas.openxmlformats.org/officeDocument/2006/relationships/image" Target="../media/image187.jpeg"/><Relationship Id="rId10" Type="http://schemas.openxmlformats.org/officeDocument/2006/relationships/image" Target="../media/image191.png"/><Relationship Id="rId4" Type="http://schemas.openxmlformats.org/officeDocument/2006/relationships/image" Target="../media/image186.jpeg"/><Relationship Id="rId9" Type="http://schemas.openxmlformats.org/officeDocument/2006/relationships/image" Target="../media/image190.pn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png"/><Relationship Id="rId11" Type="http://schemas.openxmlformats.org/officeDocument/2006/relationships/image" Target="../media/image23.jpeg"/><Relationship Id="rId5" Type="http://schemas.openxmlformats.org/officeDocument/2006/relationships/image" Target="../media/image17.jp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jpg"/></Relationships>
</file>

<file path=ppt/slides/_rels/slide70.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notesSlide" Target="../notesSlides/notesSlide70.xml"/><Relationship Id="rId1" Type="http://schemas.openxmlformats.org/officeDocument/2006/relationships/slideLayout" Target="../slideLayouts/slideLayout5.xml"/><Relationship Id="rId4" Type="http://schemas.openxmlformats.org/officeDocument/2006/relationships/image" Target="../media/image194.jpg"/></Relationships>
</file>

<file path=ppt/slides/_rels/slide71.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205.jpg"/><Relationship Id="rId3" Type="http://schemas.openxmlformats.org/officeDocument/2006/relationships/image" Target="../media/image195.png"/><Relationship Id="rId7" Type="http://schemas.openxmlformats.org/officeDocument/2006/relationships/image" Target="../media/image199.jpeg"/><Relationship Id="rId12" Type="http://schemas.openxmlformats.org/officeDocument/2006/relationships/image" Target="../media/image204.jpeg"/><Relationship Id="rId2" Type="http://schemas.openxmlformats.org/officeDocument/2006/relationships/notesSlide" Target="../notesSlides/notesSlide71.xml"/><Relationship Id="rId1" Type="http://schemas.openxmlformats.org/officeDocument/2006/relationships/slideLayout" Target="../slideLayouts/slideLayout5.xml"/><Relationship Id="rId6" Type="http://schemas.openxmlformats.org/officeDocument/2006/relationships/image" Target="../media/image198.jpeg"/><Relationship Id="rId11" Type="http://schemas.openxmlformats.org/officeDocument/2006/relationships/image" Target="../media/image203.png"/><Relationship Id="rId5" Type="http://schemas.openxmlformats.org/officeDocument/2006/relationships/image" Target="../media/image197.jpeg"/><Relationship Id="rId10" Type="http://schemas.openxmlformats.org/officeDocument/2006/relationships/image" Target="../media/image202.jpeg"/><Relationship Id="rId4" Type="http://schemas.openxmlformats.org/officeDocument/2006/relationships/image" Target="../media/image196.jpg"/><Relationship Id="rId9" Type="http://schemas.openxmlformats.org/officeDocument/2006/relationships/image" Target="../media/image201.jpeg"/></Relationships>
</file>

<file path=ppt/slides/_rels/slide72.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hyperlink" Target="https://www.google.co.uk/imgres?imgurl=https://upload.wikimedia.org/wikipedia/commons/0/01/Internet_of_things_signed_by_the_author.jpg&amp;imgrefurl=https://en.wikipedia.org/wiki/Internet_of_Things&amp;h=1536&amp;w=2048&amp;tbnid=ZS7YKa34-wnq9M:&amp;tbnh=160&amp;tbnw=213&amp;docid=8f8KmOst3aTM7M&amp;usg=__gSzlBx5--LRd8mSB2KRBrcfeFvk=&amp;sa=X&amp;ved=0ahUKEwjCst2FoaPLAhWLFJoKHW_2BpgQ9QEIJzAA" TargetMode="External"/><Relationship Id="rId7" Type="http://schemas.openxmlformats.org/officeDocument/2006/relationships/image" Target="../media/image209.png"/><Relationship Id="rId2" Type="http://schemas.openxmlformats.org/officeDocument/2006/relationships/notesSlide" Target="../notesSlides/notesSlide72.xml"/><Relationship Id="rId1" Type="http://schemas.openxmlformats.org/officeDocument/2006/relationships/slideLayout" Target="../slideLayouts/slideLayout5.xml"/><Relationship Id="rId6" Type="http://schemas.openxmlformats.org/officeDocument/2006/relationships/image" Target="../media/image208.png"/><Relationship Id="rId5" Type="http://schemas.openxmlformats.org/officeDocument/2006/relationships/image" Target="../media/image207.png"/><Relationship Id="rId10" Type="http://schemas.openxmlformats.org/officeDocument/2006/relationships/image" Target="../media/image212.png"/><Relationship Id="rId4" Type="http://schemas.openxmlformats.org/officeDocument/2006/relationships/image" Target="../media/image206.jpeg"/><Relationship Id="rId9" Type="http://schemas.openxmlformats.org/officeDocument/2006/relationships/image" Target="../media/image211.png"/></Relationships>
</file>

<file path=ppt/slides/_rels/slide73.xml.rels><?xml version="1.0" encoding="UTF-8" standalone="yes"?>
<Relationships xmlns="http://schemas.openxmlformats.org/package/2006/relationships"><Relationship Id="rId8" Type="http://schemas.openxmlformats.org/officeDocument/2006/relationships/image" Target="../media/image218.png"/><Relationship Id="rId13" Type="http://schemas.openxmlformats.org/officeDocument/2006/relationships/image" Target="../media/image223.jpg"/><Relationship Id="rId3" Type="http://schemas.openxmlformats.org/officeDocument/2006/relationships/image" Target="../media/image213.jpeg"/><Relationship Id="rId7" Type="http://schemas.openxmlformats.org/officeDocument/2006/relationships/image" Target="../media/image217.png"/><Relationship Id="rId12" Type="http://schemas.openxmlformats.org/officeDocument/2006/relationships/image" Target="../media/image222.jpg"/><Relationship Id="rId2" Type="http://schemas.openxmlformats.org/officeDocument/2006/relationships/notesSlide" Target="../notesSlides/notesSlide73.xml"/><Relationship Id="rId1" Type="http://schemas.openxmlformats.org/officeDocument/2006/relationships/slideLayout" Target="../slideLayouts/slideLayout5.xml"/><Relationship Id="rId6" Type="http://schemas.openxmlformats.org/officeDocument/2006/relationships/image" Target="../media/image216.jpeg"/><Relationship Id="rId11" Type="http://schemas.openxmlformats.org/officeDocument/2006/relationships/image" Target="../media/image221.jpg"/><Relationship Id="rId5" Type="http://schemas.openxmlformats.org/officeDocument/2006/relationships/image" Target="../media/image215.jpeg"/><Relationship Id="rId10" Type="http://schemas.openxmlformats.org/officeDocument/2006/relationships/image" Target="../media/image220.jpg"/><Relationship Id="rId4" Type="http://schemas.openxmlformats.org/officeDocument/2006/relationships/image" Target="../media/image214.jpeg"/><Relationship Id="rId9" Type="http://schemas.openxmlformats.org/officeDocument/2006/relationships/image" Target="../media/image219.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184" y="4152452"/>
            <a:ext cx="8638389" cy="646331"/>
          </a:xfrm>
          <a:prstGeom prst="rect">
            <a:avLst/>
          </a:prstGeom>
          <a:noFill/>
        </p:spPr>
        <p:txBody>
          <a:bodyPr wrap="square" rtlCol="0">
            <a:spAutoFit/>
          </a:bodyPr>
          <a:lstStyle/>
          <a:p>
            <a:pPr algn="ctr"/>
            <a:r>
              <a:rPr lang="en-GB" sz="3600" dirty="0" err="1">
                <a:solidFill>
                  <a:srgbClr val="582F7A"/>
                </a:solidFill>
                <a:latin typeface="Calibri" pitchFamily="34" charset="0"/>
              </a:rPr>
              <a:t>Rhan</a:t>
            </a:r>
            <a:r>
              <a:rPr lang="en-GB" sz="3600" dirty="0">
                <a:solidFill>
                  <a:srgbClr val="582F7A"/>
                </a:solidFill>
                <a:latin typeface="Calibri" pitchFamily="34" charset="0"/>
              </a:rPr>
              <a:t> 1: </a:t>
            </a:r>
            <a:r>
              <a:rPr lang="en-GB" sz="3600" dirty="0" err="1">
                <a:solidFill>
                  <a:srgbClr val="582F7A"/>
                </a:solidFill>
                <a:latin typeface="Calibri" pitchFamily="34" charset="0"/>
              </a:rPr>
              <a:t>Ymwybyddiaeth</a:t>
            </a:r>
            <a:endParaRPr lang="en-GB" sz="3600" dirty="0">
              <a:solidFill>
                <a:srgbClr val="582F7A"/>
              </a:solidFill>
              <a:latin typeface="Calibri" pitchFamily="34" charset="0"/>
            </a:endParaRPr>
          </a:p>
        </p:txBody>
      </p:sp>
    </p:spTree>
    <p:extLst>
      <p:ext uri="{BB962C8B-B14F-4D97-AF65-F5344CB8AC3E}">
        <p14:creationId xmlns:p14="http://schemas.microsoft.com/office/powerpoint/2010/main" val="30127989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ore people will have"/>
          <p:cNvSpPr txBox="1"/>
          <p:nvPr/>
        </p:nvSpPr>
        <p:spPr>
          <a:xfrm>
            <a:off x="431800" y="1381227"/>
            <a:ext cx="3307059" cy="523220"/>
          </a:xfrm>
          <a:prstGeom prst="rect">
            <a:avLst/>
          </a:prstGeom>
          <a:noFill/>
        </p:spPr>
        <p:txBody>
          <a:bodyPr wrap="none" rtlCol="0">
            <a:spAutoFit/>
          </a:bodyPr>
          <a:lstStyle/>
          <a:p>
            <a:r>
              <a:rPr lang="pl-PL" sz="2800" b="1" dirty="0">
                <a:solidFill>
                  <a:srgbClr val="582F7A"/>
                </a:solidFill>
              </a:rPr>
              <a:t>Bydd gan fwy o bobl:</a:t>
            </a:r>
            <a:endParaRPr lang="en-GB" sz="2800" b="1" dirty="0">
              <a:solidFill>
                <a:srgbClr val="582F7A"/>
              </a:solidFill>
            </a:endParaRPr>
          </a:p>
        </p:txBody>
      </p:sp>
      <p:sp>
        <p:nvSpPr>
          <p:cNvPr id="8" name="Long term conditions"/>
          <p:cNvSpPr/>
          <p:nvPr/>
        </p:nvSpPr>
        <p:spPr>
          <a:xfrm>
            <a:off x="431799" y="2128636"/>
            <a:ext cx="8280401" cy="954107"/>
          </a:xfrm>
          <a:prstGeom prst="rect">
            <a:avLst/>
          </a:prstGeom>
        </p:spPr>
        <p:txBody>
          <a:bodyPr wrap="square">
            <a:spAutoFit/>
          </a:bodyPr>
          <a:lstStyle/>
          <a:p>
            <a:pPr marL="820085" lvl="1" indent="-457200">
              <a:buFont typeface="Arial" panose="020B0604020202020204" pitchFamily="34" charset="0"/>
              <a:buChar char="•"/>
            </a:pPr>
            <a:r>
              <a:rPr lang="en-GB" sz="2800" dirty="0" err="1">
                <a:solidFill>
                  <a:srgbClr val="69A830"/>
                </a:solidFill>
              </a:rPr>
              <a:t>Gyflyrau</a:t>
            </a:r>
            <a:r>
              <a:rPr lang="en-GB" sz="2800" dirty="0">
                <a:solidFill>
                  <a:srgbClr val="69A830"/>
                </a:solidFill>
              </a:rPr>
              <a:t> </a:t>
            </a:r>
            <a:r>
              <a:rPr lang="en-GB" sz="2800" dirty="0" err="1">
                <a:solidFill>
                  <a:srgbClr val="69A830"/>
                </a:solidFill>
              </a:rPr>
              <a:t>hirdymor</a:t>
            </a:r>
            <a:r>
              <a:rPr lang="en-GB" sz="2800" dirty="0">
                <a:solidFill>
                  <a:srgbClr val="69A830"/>
                </a:solidFill>
              </a:rPr>
              <a:t> </a:t>
            </a:r>
            <a:r>
              <a:rPr lang="en-GB" sz="2800" dirty="0" err="1">
                <a:solidFill>
                  <a:srgbClr val="69A830"/>
                </a:solidFill>
              </a:rPr>
              <a:t>fel</a:t>
            </a:r>
            <a:r>
              <a:rPr lang="en-GB" sz="2800" dirty="0">
                <a:solidFill>
                  <a:srgbClr val="69A830"/>
                </a:solidFill>
              </a:rPr>
              <a:t> dementia, diabetes ac </a:t>
            </a:r>
            <a:r>
              <a:rPr lang="en-GB" sz="2800" dirty="0" err="1">
                <a:solidFill>
                  <a:srgbClr val="69A830"/>
                </a:solidFill>
              </a:rPr>
              <a:t>iselder</a:t>
            </a:r>
            <a:endParaRPr lang="en-GB" sz="2800" dirty="0">
              <a:solidFill>
                <a:srgbClr val="69A830"/>
              </a:solidFill>
            </a:endParaRPr>
          </a:p>
        </p:txBody>
      </p:sp>
      <p:graphicFrame>
        <p:nvGraphicFramePr>
          <p:cNvPr id="6" name="Dementia population prevalence chart"/>
          <p:cNvGraphicFramePr>
            <a:graphicFrameLocks noGrp="1"/>
          </p:cNvGraphicFramePr>
          <p:nvPr>
            <p:extLst>
              <p:ext uri="{D42A27DB-BD31-4B8C-83A1-F6EECF244321}">
                <p14:modId xmlns:p14="http://schemas.microsoft.com/office/powerpoint/2010/main" val="1178838001"/>
              </p:ext>
            </p:extLst>
          </p:nvPr>
        </p:nvGraphicFramePr>
        <p:xfrm>
          <a:off x="431800" y="1376363"/>
          <a:ext cx="8280400" cy="4500562"/>
        </p:xfrm>
        <a:graphic>
          <a:graphicData uri="http://schemas.openxmlformats.org/drawingml/2006/chart">
            <c:chart xmlns:c="http://schemas.openxmlformats.org/drawingml/2006/chart" xmlns:r="http://schemas.openxmlformats.org/officeDocument/2006/relationships" r:id="rId3"/>
          </a:graphicData>
        </a:graphic>
      </p:graphicFrame>
      <p:sp>
        <p:nvSpPr>
          <p:cNvPr id="9" name="Prevalence chart reference - dementia"/>
          <p:cNvSpPr txBox="1"/>
          <p:nvPr/>
        </p:nvSpPr>
        <p:spPr>
          <a:xfrm>
            <a:off x="351857" y="5876925"/>
            <a:ext cx="4220143" cy="646331"/>
          </a:xfrm>
          <a:prstGeom prst="rect">
            <a:avLst/>
          </a:prstGeom>
          <a:noFill/>
        </p:spPr>
        <p:txBody>
          <a:bodyPr wrap="square" rtlCol="0">
            <a:spAutoFit/>
          </a:bodyPr>
          <a:lstStyle/>
          <a:p>
            <a:r>
              <a:rPr lang="en-GB" i="1" dirty="0" err="1">
                <a:solidFill>
                  <a:schemeClr val="tx1">
                    <a:lumMod val="65000"/>
                    <a:lumOff val="35000"/>
                  </a:schemeClr>
                </a:solidFill>
              </a:rPr>
              <a:t>Ffynhonnell</a:t>
            </a:r>
            <a:r>
              <a:rPr lang="en-GB" i="1" dirty="0">
                <a:solidFill>
                  <a:schemeClr val="tx1">
                    <a:lumMod val="65000"/>
                    <a:lumOff val="35000"/>
                  </a:schemeClr>
                </a:solidFill>
              </a:rPr>
              <a:t>: Alzheimer’s Society Dementia UK Update 2nd Edition, </a:t>
            </a:r>
            <a:r>
              <a:rPr lang="en-GB" i="1" dirty="0" err="1">
                <a:solidFill>
                  <a:schemeClr val="tx1">
                    <a:lumMod val="65000"/>
                    <a:lumOff val="35000"/>
                  </a:schemeClr>
                </a:solidFill>
              </a:rPr>
              <a:t>Tachwedd</a:t>
            </a:r>
            <a:r>
              <a:rPr lang="en-GB" i="1" dirty="0">
                <a:solidFill>
                  <a:schemeClr val="tx1">
                    <a:lumMod val="65000"/>
                    <a:lumOff val="35000"/>
                  </a:schemeClr>
                </a:solidFill>
              </a:rPr>
              <a:t> 2014</a:t>
            </a:r>
          </a:p>
        </p:txBody>
      </p:sp>
      <p:sp>
        <p:nvSpPr>
          <p:cNvPr id="10" name="Physical, sensory or cognitive disabilities"/>
          <p:cNvSpPr/>
          <p:nvPr/>
        </p:nvSpPr>
        <p:spPr>
          <a:xfrm>
            <a:off x="431800" y="3158559"/>
            <a:ext cx="8280400" cy="523220"/>
          </a:xfrm>
          <a:prstGeom prst="rect">
            <a:avLst/>
          </a:prstGeom>
        </p:spPr>
        <p:txBody>
          <a:bodyPr wrap="square">
            <a:spAutoFit/>
          </a:bodyPr>
          <a:lstStyle/>
          <a:p>
            <a:pPr marL="820085" lvl="1" indent="-457200">
              <a:buFont typeface="Arial" panose="020B0604020202020204" pitchFamily="34" charset="0"/>
              <a:buChar char="•"/>
            </a:pPr>
            <a:r>
              <a:rPr lang="en-GB" sz="2800" dirty="0" err="1">
                <a:solidFill>
                  <a:srgbClr val="69A830"/>
                </a:solidFill>
              </a:rPr>
              <a:t>Anableddau</a:t>
            </a:r>
            <a:r>
              <a:rPr lang="en-GB" sz="2800" dirty="0">
                <a:solidFill>
                  <a:srgbClr val="69A830"/>
                </a:solidFill>
              </a:rPr>
              <a:t> </a:t>
            </a:r>
            <a:r>
              <a:rPr lang="en-GB" sz="2800" dirty="0" err="1">
                <a:solidFill>
                  <a:srgbClr val="69A830"/>
                </a:solidFill>
              </a:rPr>
              <a:t>corfforol</a:t>
            </a:r>
            <a:r>
              <a:rPr lang="en-GB" sz="2800" dirty="0">
                <a:solidFill>
                  <a:srgbClr val="69A830"/>
                </a:solidFill>
              </a:rPr>
              <a:t>, </a:t>
            </a:r>
            <a:r>
              <a:rPr lang="en-GB" sz="2800" dirty="0" err="1">
                <a:solidFill>
                  <a:srgbClr val="69A830"/>
                </a:solidFill>
              </a:rPr>
              <a:t>synhwyraidd</a:t>
            </a:r>
            <a:r>
              <a:rPr lang="en-GB" sz="2800" dirty="0">
                <a:solidFill>
                  <a:srgbClr val="69A830"/>
                </a:solidFill>
              </a:rPr>
              <a:t> </a:t>
            </a:r>
            <a:r>
              <a:rPr lang="en-GB" sz="2800" dirty="0" err="1">
                <a:solidFill>
                  <a:srgbClr val="69A830"/>
                </a:solidFill>
              </a:rPr>
              <a:t>neu</a:t>
            </a:r>
            <a:r>
              <a:rPr lang="en-GB" sz="2800" dirty="0">
                <a:solidFill>
                  <a:srgbClr val="69A830"/>
                </a:solidFill>
              </a:rPr>
              <a:t> </a:t>
            </a:r>
            <a:r>
              <a:rPr lang="en-GB" sz="2800" dirty="0" err="1">
                <a:solidFill>
                  <a:srgbClr val="69A830"/>
                </a:solidFill>
              </a:rPr>
              <a:t>wybyddol</a:t>
            </a:r>
            <a:endParaRPr lang="en-GB" sz="2800" dirty="0">
              <a:solidFill>
                <a:srgbClr val="69A830"/>
              </a:solidFill>
            </a:endParaRPr>
          </a:p>
        </p:txBody>
      </p:sp>
      <p:sp>
        <p:nvSpPr>
          <p:cNvPr id="11" name="Reduced confidence to live independently"/>
          <p:cNvSpPr/>
          <p:nvPr/>
        </p:nvSpPr>
        <p:spPr>
          <a:xfrm>
            <a:off x="431799" y="3924417"/>
            <a:ext cx="8280401" cy="954107"/>
          </a:xfrm>
          <a:prstGeom prst="rect">
            <a:avLst/>
          </a:prstGeom>
        </p:spPr>
        <p:txBody>
          <a:bodyPr wrap="square">
            <a:spAutoFit/>
          </a:bodyPr>
          <a:lstStyle/>
          <a:p>
            <a:pPr marL="820085" lvl="1" indent="-457200">
              <a:buFont typeface="Arial" panose="020B0604020202020204" pitchFamily="34" charset="0"/>
              <a:buChar char="•"/>
            </a:pPr>
            <a:r>
              <a:rPr lang="en-GB" sz="2800" dirty="0" err="1">
                <a:solidFill>
                  <a:srgbClr val="69A830"/>
                </a:solidFill>
              </a:rPr>
              <a:t>Llai</a:t>
            </a:r>
            <a:r>
              <a:rPr lang="en-GB" sz="2800" dirty="0">
                <a:solidFill>
                  <a:srgbClr val="69A830"/>
                </a:solidFill>
              </a:rPr>
              <a:t> o </a:t>
            </a:r>
            <a:r>
              <a:rPr lang="en-GB" sz="2800" dirty="0" err="1">
                <a:solidFill>
                  <a:srgbClr val="69A830"/>
                </a:solidFill>
              </a:rPr>
              <a:t>hyder</a:t>
            </a:r>
            <a:r>
              <a:rPr lang="en-GB" sz="2800" dirty="0">
                <a:solidFill>
                  <a:srgbClr val="69A830"/>
                </a:solidFill>
              </a:rPr>
              <a:t> </a:t>
            </a:r>
            <a:r>
              <a:rPr lang="en-GB" sz="2800" dirty="0" err="1">
                <a:solidFill>
                  <a:srgbClr val="69A830"/>
                </a:solidFill>
              </a:rPr>
              <a:t>i</a:t>
            </a:r>
            <a:r>
              <a:rPr lang="en-GB" sz="2800" dirty="0">
                <a:solidFill>
                  <a:srgbClr val="69A830"/>
                </a:solidFill>
              </a:rPr>
              <a:t> </a:t>
            </a:r>
            <a:r>
              <a:rPr lang="en-GB" sz="2800" dirty="0" err="1">
                <a:solidFill>
                  <a:srgbClr val="69A830"/>
                </a:solidFill>
              </a:rPr>
              <a:t>fyw’n</a:t>
            </a:r>
            <a:r>
              <a:rPr lang="en-GB" sz="2800" dirty="0">
                <a:solidFill>
                  <a:srgbClr val="69A830"/>
                </a:solidFill>
              </a:rPr>
              <a:t> </a:t>
            </a:r>
            <a:r>
              <a:rPr lang="en-GB" sz="2800" b="1" dirty="0" err="1">
                <a:solidFill>
                  <a:srgbClr val="69A830"/>
                </a:solidFill>
              </a:rPr>
              <a:t>annibynnol</a:t>
            </a:r>
            <a:r>
              <a:rPr lang="en-GB" sz="2800" dirty="0">
                <a:solidFill>
                  <a:srgbClr val="69A830"/>
                </a:solidFill>
              </a:rPr>
              <a:t> a </a:t>
            </a:r>
            <a:r>
              <a:rPr lang="en-GB" sz="2800" dirty="0" err="1">
                <a:solidFill>
                  <a:srgbClr val="69A830"/>
                </a:solidFill>
              </a:rPr>
              <a:t>gydag</a:t>
            </a:r>
            <a:r>
              <a:rPr lang="en-GB" sz="2800" dirty="0">
                <a:solidFill>
                  <a:srgbClr val="69A830"/>
                </a:solidFill>
              </a:rPr>
              <a:t> </a:t>
            </a:r>
            <a:r>
              <a:rPr lang="en-GB" sz="2800" b="1" dirty="0" err="1">
                <a:solidFill>
                  <a:srgbClr val="69A830"/>
                </a:solidFill>
              </a:rPr>
              <a:t>ansawdd</a:t>
            </a:r>
            <a:r>
              <a:rPr lang="en-GB" sz="2800" b="1" dirty="0">
                <a:solidFill>
                  <a:srgbClr val="69A830"/>
                </a:solidFill>
              </a:rPr>
              <a:t> </a:t>
            </a:r>
            <a:r>
              <a:rPr lang="en-GB" sz="2800" b="1" dirty="0" err="1">
                <a:solidFill>
                  <a:srgbClr val="69A830"/>
                </a:solidFill>
              </a:rPr>
              <a:t>bywyd</a:t>
            </a:r>
            <a:r>
              <a:rPr lang="en-GB" sz="2800" b="1" dirty="0">
                <a:solidFill>
                  <a:srgbClr val="69A830"/>
                </a:solidFill>
              </a:rPr>
              <a:t> da</a:t>
            </a:r>
          </a:p>
        </p:txBody>
      </p:sp>
      <p:sp>
        <p:nvSpPr>
          <p:cNvPr id="12" name="What do we look for?"/>
          <p:cNvSpPr txBox="1"/>
          <p:nvPr/>
        </p:nvSpPr>
        <p:spPr>
          <a:xfrm>
            <a:off x="431800" y="5353705"/>
            <a:ext cx="4631653" cy="523220"/>
          </a:xfrm>
          <a:prstGeom prst="rect">
            <a:avLst/>
          </a:prstGeom>
          <a:noFill/>
        </p:spPr>
        <p:txBody>
          <a:bodyPr wrap="none" rtlCol="0">
            <a:spAutoFit/>
          </a:bodyPr>
          <a:lstStyle/>
          <a:p>
            <a:r>
              <a:rPr lang="en-GB" sz="2800" b="1" dirty="0">
                <a:solidFill>
                  <a:srgbClr val="582F7A"/>
                </a:solidFill>
              </a:rPr>
              <a:t>Am </a:t>
            </a:r>
            <a:r>
              <a:rPr lang="en-GB" sz="2800" b="1" dirty="0" err="1">
                <a:solidFill>
                  <a:srgbClr val="582F7A"/>
                </a:solidFill>
              </a:rPr>
              <a:t>beth</a:t>
            </a:r>
            <a:r>
              <a:rPr lang="en-GB" sz="2800" b="1" dirty="0">
                <a:solidFill>
                  <a:srgbClr val="582F7A"/>
                </a:solidFill>
              </a:rPr>
              <a:t> </a:t>
            </a:r>
            <a:r>
              <a:rPr lang="en-GB" sz="2800" b="1" dirty="0" err="1">
                <a:solidFill>
                  <a:srgbClr val="582F7A"/>
                </a:solidFill>
              </a:rPr>
              <a:t>fyddwn</a:t>
            </a:r>
            <a:r>
              <a:rPr lang="en-GB" sz="2800" b="1" dirty="0">
                <a:solidFill>
                  <a:srgbClr val="582F7A"/>
                </a:solidFill>
              </a:rPr>
              <a:t> </a:t>
            </a:r>
            <a:r>
              <a:rPr lang="en-GB" sz="2800" b="1" dirty="0" err="1">
                <a:solidFill>
                  <a:srgbClr val="582F7A"/>
                </a:solidFill>
              </a:rPr>
              <a:t>ni’n</a:t>
            </a:r>
            <a:r>
              <a:rPr lang="en-GB" sz="2800" b="1" dirty="0">
                <a:solidFill>
                  <a:srgbClr val="582F7A"/>
                </a:solidFill>
              </a:rPr>
              <a:t> </a:t>
            </a:r>
            <a:r>
              <a:rPr lang="en-GB" sz="2800" b="1" dirty="0" err="1">
                <a:solidFill>
                  <a:srgbClr val="582F7A"/>
                </a:solidFill>
              </a:rPr>
              <a:t>chwilio</a:t>
            </a:r>
            <a:r>
              <a:rPr lang="en-GB" sz="2800" b="1" dirty="0">
                <a:solidFill>
                  <a:srgbClr val="582F7A"/>
                </a:solidFill>
              </a:rPr>
              <a:t>?</a:t>
            </a:r>
          </a:p>
        </p:txBody>
      </p:sp>
      <p:graphicFrame>
        <p:nvGraphicFramePr>
          <p:cNvPr id="13" name="Prevalence chart sight loss"/>
          <p:cNvGraphicFramePr>
            <a:graphicFrameLocks noGrp="1"/>
          </p:cNvGraphicFramePr>
          <p:nvPr>
            <p:extLst>
              <p:ext uri="{D42A27DB-BD31-4B8C-83A1-F6EECF244321}">
                <p14:modId xmlns:p14="http://schemas.microsoft.com/office/powerpoint/2010/main" val="1498575053"/>
              </p:ext>
            </p:extLst>
          </p:nvPr>
        </p:nvGraphicFramePr>
        <p:xfrm>
          <a:off x="431800" y="1376363"/>
          <a:ext cx="8280400" cy="4500562"/>
        </p:xfrm>
        <a:graphic>
          <a:graphicData uri="http://schemas.openxmlformats.org/drawingml/2006/chart">
            <c:chart xmlns:c="http://schemas.openxmlformats.org/drawingml/2006/chart" xmlns:r="http://schemas.openxmlformats.org/officeDocument/2006/relationships" r:id="rId4"/>
          </a:graphicData>
        </a:graphic>
      </p:graphicFrame>
      <p:sp>
        <p:nvSpPr>
          <p:cNvPr id="14" name="Prevalence chart reference - sight loss"/>
          <p:cNvSpPr txBox="1"/>
          <p:nvPr/>
        </p:nvSpPr>
        <p:spPr>
          <a:xfrm>
            <a:off x="431800" y="5876925"/>
            <a:ext cx="4140200" cy="646331"/>
          </a:xfrm>
          <a:prstGeom prst="rect">
            <a:avLst/>
          </a:prstGeom>
          <a:noFill/>
        </p:spPr>
        <p:txBody>
          <a:bodyPr wrap="square" rtlCol="0">
            <a:spAutoFit/>
          </a:bodyPr>
          <a:lstStyle/>
          <a:p>
            <a:r>
              <a:rPr lang="en-GB" i="1" dirty="0" err="1">
                <a:solidFill>
                  <a:schemeClr val="tx1">
                    <a:lumMod val="65000"/>
                    <a:lumOff val="35000"/>
                  </a:schemeClr>
                </a:solidFill>
              </a:rPr>
              <a:t>Ffynhonnell</a:t>
            </a:r>
            <a:r>
              <a:rPr lang="en-GB" i="1" dirty="0">
                <a:solidFill>
                  <a:schemeClr val="tx1">
                    <a:lumMod val="65000"/>
                    <a:lumOff val="35000"/>
                  </a:schemeClr>
                </a:solidFill>
              </a:rPr>
              <a:t>: Age UK, Later Life in the United Kingdom, </a:t>
            </a:r>
            <a:r>
              <a:rPr lang="en-GB" i="1" dirty="0" err="1">
                <a:solidFill>
                  <a:schemeClr val="tx1">
                    <a:lumMod val="65000"/>
                    <a:lumOff val="35000"/>
                  </a:schemeClr>
                </a:solidFill>
              </a:rPr>
              <a:t>Chwefror</a:t>
            </a:r>
            <a:r>
              <a:rPr lang="en-GB" i="1" dirty="0">
                <a:solidFill>
                  <a:schemeClr val="tx1">
                    <a:lumMod val="65000"/>
                    <a:lumOff val="35000"/>
                  </a:schemeClr>
                </a:solidFill>
              </a:rPr>
              <a:t> 2016</a:t>
            </a:r>
          </a:p>
        </p:txBody>
      </p:sp>
      <p:graphicFrame>
        <p:nvGraphicFramePr>
          <p:cNvPr id="15" name="Prevalence chart hearing loss"/>
          <p:cNvGraphicFramePr>
            <a:graphicFrameLocks noGrp="1"/>
          </p:cNvGraphicFramePr>
          <p:nvPr>
            <p:extLst>
              <p:ext uri="{D42A27DB-BD31-4B8C-83A1-F6EECF244321}">
                <p14:modId xmlns:p14="http://schemas.microsoft.com/office/powerpoint/2010/main" val="2898784454"/>
              </p:ext>
            </p:extLst>
          </p:nvPr>
        </p:nvGraphicFramePr>
        <p:xfrm>
          <a:off x="431800" y="1376363"/>
          <a:ext cx="8280400" cy="4500000"/>
        </p:xfrm>
        <a:graphic>
          <a:graphicData uri="http://schemas.openxmlformats.org/drawingml/2006/chart">
            <c:chart xmlns:c="http://schemas.openxmlformats.org/drawingml/2006/chart" xmlns:r="http://schemas.openxmlformats.org/officeDocument/2006/relationships" r:id="rId5"/>
          </a:graphicData>
        </a:graphic>
      </p:graphicFrame>
      <p:sp>
        <p:nvSpPr>
          <p:cNvPr id="16" name="Prevalence chart reference - hearing gloss"/>
          <p:cNvSpPr txBox="1"/>
          <p:nvPr/>
        </p:nvSpPr>
        <p:spPr>
          <a:xfrm>
            <a:off x="431800" y="6083459"/>
            <a:ext cx="4267900" cy="369332"/>
          </a:xfrm>
          <a:prstGeom prst="rect">
            <a:avLst/>
          </a:prstGeom>
          <a:noFill/>
        </p:spPr>
        <p:txBody>
          <a:bodyPr wrap="none" rtlCol="0">
            <a:spAutoFit/>
          </a:bodyPr>
          <a:lstStyle/>
          <a:p>
            <a:r>
              <a:rPr lang="en-GB" i="1" dirty="0" err="1">
                <a:solidFill>
                  <a:srgbClr val="595959"/>
                </a:solidFill>
                <a:latin typeface="Calibri" pitchFamily="34" charset="0"/>
              </a:rPr>
              <a:t>Ffynhonnell</a:t>
            </a:r>
            <a:r>
              <a:rPr lang="en-GB" i="1" dirty="0">
                <a:solidFill>
                  <a:srgbClr val="595959"/>
                </a:solidFill>
                <a:latin typeface="Calibri" pitchFamily="34" charset="0"/>
              </a:rPr>
              <a:t>: </a:t>
            </a:r>
            <a:r>
              <a:rPr lang="en-GB" i="1" dirty="0" err="1">
                <a:solidFill>
                  <a:srgbClr val="595959"/>
                </a:solidFill>
                <a:latin typeface="Calibri" pitchFamily="34" charset="0"/>
              </a:rPr>
              <a:t>Arolwg</a:t>
            </a:r>
            <a:r>
              <a:rPr lang="en-GB" i="1" dirty="0">
                <a:solidFill>
                  <a:srgbClr val="595959"/>
                </a:solidFill>
                <a:latin typeface="Calibri" pitchFamily="34" charset="0"/>
              </a:rPr>
              <a:t> </a:t>
            </a:r>
            <a:r>
              <a:rPr lang="en-GB" i="1" dirty="0" err="1">
                <a:solidFill>
                  <a:srgbClr val="595959"/>
                </a:solidFill>
                <a:latin typeface="Calibri" pitchFamily="34" charset="0"/>
              </a:rPr>
              <a:t>Iechyd</a:t>
            </a:r>
            <a:r>
              <a:rPr lang="en-GB" i="1" dirty="0">
                <a:solidFill>
                  <a:srgbClr val="595959"/>
                </a:solidFill>
                <a:latin typeface="Calibri" pitchFamily="34" charset="0"/>
              </a:rPr>
              <a:t> </a:t>
            </a:r>
            <a:r>
              <a:rPr lang="en-GB" i="1" dirty="0" err="1">
                <a:solidFill>
                  <a:srgbClr val="595959"/>
                </a:solidFill>
                <a:latin typeface="Calibri" pitchFamily="34" charset="0"/>
              </a:rPr>
              <a:t>Cymru</a:t>
            </a:r>
            <a:r>
              <a:rPr lang="en-GB" i="1" dirty="0">
                <a:solidFill>
                  <a:srgbClr val="595959"/>
                </a:solidFill>
                <a:latin typeface="Calibri" pitchFamily="34" charset="0"/>
              </a:rPr>
              <a:t>, 2005/06</a:t>
            </a:r>
          </a:p>
        </p:txBody>
      </p:sp>
      <p:sp>
        <p:nvSpPr>
          <p:cNvPr id="3" name="Slide Title"/>
          <p:cNvSpPr>
            <a:spLocks noGrp="1"/>
          </p:cNvSpPr>
          <p:nvPr>
            <p:ph type="title"/>
          </p:nvPr>
        </p:nvSpPr>
        <p:spPr/>
        <p:txBody>
          <a:bodyPr>
            <a:noAutofit/>
          </a:bodyPr>
          <a:lstStyle/>
          <a:p>
            <a:r>
              <a:rPr lang="en-GB" sz="3400" dirty="0" err="1"/>
              <a:t>Effeithiau</a:t>
            </a:r>
            <a:r>
              <a:rPr lang="en-GB" sz="3400" dirty="0"/>
              <a:t> </a:t>
            </a:r>
            <a:r>
              <a:rPr lang="en-GB" sz="3400" dirty="0" err="1"/>
              <a:t>poblogaeth</a:t>
            </a:r>
            <a:r>
              <a:rPr lang="en-GB" sz="3400" dirty="0"/>
              <a:t> </a:t>
            </a:r>
            <a:r>
              <a:rPr lang="en-GB" sz="3400" dirty="0" err="1"/>
              <a:t>sy’n</a:t>
            </a:r>
            <a:r>
              <a:rPr lang="en-GB" sz="3400" dirty="0"/>
              <a:t> </a:t>
            </a:r>
            <a:r>
              <a:rPr lang="en-GB" sz="3400" dirty="0" err="1"/>
              <a:t>heneiddio</a:t>
            </a:r>
            <a:r>
              <a:rPr lang="en-GB" sz="3400" dirty="0"/>
              <a:t>…</a:t>
            </a:r>
          </a:p>
        </p:txBody>
      </p:sp>
    </p:spTree>
    <p:extLst>
      <p:ext uri="{BB962C8B-B14F-4D97-AF65-F5344CB8AC3E}">
        <p14:creationId xmlns:p14="http://schemas.microsoft.com/office/powerpoint/2010/main" val="218467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par>
                                <p:cTn id="52" presetID="1" presetClass="entr" presetSubtype="0" fill="hold" grpId="1" nodeType="withEffect">
                                  <p:stCondLst>
                                    <p:cond delay="0"/>
                                  </p:stCondLst>
                                  <p:childTnLst>
                                    <p:set>
                                      <p:cBhvr>
                                        <p:cTn id="53" dur="1" fill="hold">
                                          <p:stCondLst>
                                            <p:cond delay="0"/>
                                          </p:stCondLst>
                                        </p:cTn>
                                        <p:tgtEl>
                                          <p:spTgt spid="15"/>
                                        </p:tgtEl>
                                        <p:attrNameLst>
                                          <p:attrName>style.visibility</p:attrName>
                                        </p:attrNameLst>
                                      </p:cBhvr>
                                      <p:to>
                                        <p:strVal val="visible"/>
                                      </p:to>
                                    </p:se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500"/>
                                        <p:tgtEl>
                                          <p:spTgt spid="1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fade">
                                      <p:cBhvr>
                                        <p:cTn id="7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Graphic spid="6" grpId="0">
        <p:bldAsOne/>
      </p:bldGraphic>
      <p:bldGraphic spid="6" grpId="1">
        <p:bldAsOne/>
      </p:bldGraphic>
      <p:bldP spid="9" grpId="0"/>
      <p:bldP spid="9" grpId="1"/>
      <p:bldP spid="10" grpId="0"/>
      <p:bldP spid="11" grpId="0"/>
      <p:bldP spid="12" grpId="0"/>
      <p:bldGraphic spid="13" grpId="0">
        <p:bldAsOne/>
      </p:bldGraphic>
      <p:bldGraphic spid="13" grpId="1">
        <p:bldAsOne/>
      </p:bldGraphic>
      <p:bldP spid="14" grpId="0"/>
      <p:bldP spid="14" grpId="1"/>
      <p:bldGraphic spid="15" grpId="0">
        <p:bldAsOne/>
      </p:bldGraphic>
      <p:bldGraphic spid="15" grpId="1">
        <p:bldAsOne/>
      </p:bldGraphic>
      <p:bldP spid="16" grpId="0"/>
      <p:bldP spid="1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fontScale="90000"/>
          </a:bodyPr>
          <a:lstStyle/>
          <a:p>
            <a:r>
              <a:rPr lang="en-GB" dirty="0" err="1"/>
              <a:t>Byw’n</a:t>
            </a:r>
            <a:r>
              <a:rPr lang="en-GB" dirty="0"/>
              <a:t> </a:t>
            </a:r>
            <a:r>
              <a:rPr lang="en-GB" dirty="0" err="1"/>
              <a:t>annibynnol</a:t>
            </a:r>
            <a:r>
              <a:rPr lang="en-GB" dirty="0"/>
              <a:t> – y </a:t>
            </a:r>
            <a:r>
              <a:rPr lang="en-GB" dirty="0" err="1"/>
              <a:t>ffactorau</a:t>
            </a:r>
            <a:r>
              <a:rPr lang="en-GB" dirty="0"/>
              <a:t> </a:t>
            </a:r>
            <a:r>
              <a:rPr lang="en-GB" dirty="0" err="1"/>
              <a:t>allweddol</a:t>
            </a:r>
            <a:endParaRPr lang="en-GB" dirty="0"/>
          </a:p>
        </p:txBody>
      </p:sp>
      <p:grpSp>
        <p:nvGrpSpPr>
          <p:cNvPr id="5" name="ADL - Spokes"/>
          <p:cNvGrpSpPr/>
          <p:nvPr/>
        </p:nvGrpSpPr>
        <p:grpSpPr>
          <a:xfrm>
            <a:off x="742945" y="1897354"/>
            <a:ext cx="7658110" cy="3406995"/>
            <a:chOff x="742945" y="1780124"/>
            <a:chExt cx="7658110" cy="3406995"/>
          </a:xfrm>
        </p:grpSpPr>
        <p:cxnSp>
          <p:nvCxnSpPr>
            <p:cNvPr id="7" name="ADL - Connector - Dressing"/>
            <p:cNvCxnSpPr/>
            <p:nvPr/>
          </p:nvCxnSpPr>
          <p:spPr>
            <a:xfrm flipH="1" flipV="1">
              <a:off x="3208945" y="2103120"/>
              <a:ext cx="1363056" cy="133166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ADL - Connector - Bathing"/>
            <p:cNvCxnSpPr/>
            <p:nvPr/>
          </p:nvCxnSpPr>
          <p:spPr>
            <a:xfrm flipV="1">
              <a:off x="4572000" y="2102458"/>
              <a:ext cx="1456960" cy="133232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ADL - Connector - Using the toilet"/>
            <p:cNvCxnSpPr>
              <a:endCxn id="2" idx="1"/>
            </p:cNvCxnSpPr>
            <p:nvPr/>
          </p:nvCxnSpPr>
          <p:spPr>
            <a:xfrm>
              <a:off x="4592395" y="3434786"/>
              <a:ext cx="21166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ADL - Connector - Eating"/>
            <p:cNvCxnSpPr/>
            <p:nvPr/>
          </p:nvCxnSpPr>
          <p:spPr>
            <a:xfrm>
              <a:off x="4592395" y="3434786"/>
              <a:ext cx="1436565" cy="147249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ADL - Connector - Walking"/>
            <p:cNvCxnSpPr/>
            <p:nvPr/>
          </p:nvCxnSpPr>
          <p:spPr>
            <a:xfrm flipH="1">
              <a:off x="3208945" y="3434786"/>
              <a:ext cx="1363056" cy="147249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5" name="ADL - Connector - Transferring"/>
            <p:cNvCxnSpPr>
              <a:endCxn id="25" idx="3"/>
            </p:cNvCxnSpPr>
            <p:nvPr/>
          </p:nvCxnSpPr>
          <p:spPr>
            <a:xfrm flipH="1">
              <a:off x="2434945" y="3435448"/>
              <a:ext cx="2178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6" name="ADL - Dressing"/>
            <p:cNvSpPr/>
            <p:nvPr/>
          </p:nvSpPr>
          <p:spPr>
            <a:xfrm>
              <a:off x="2362945" y="1780124"/>
              <a:ext cx="1692000" cy="54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latin typeface="Arial" panose="020B0604020202020204" pitchFamily="34" charset="0"/>
                  <a:cs typeface="Arial" panose="020B0604020202020204" pitchFamily="34" charset="0"/>
                </a:rPr>
                <a:t>Gwisgo</a:t>
              </a:r>
              <a:endParaRPr lang="en-GB" dirty="0" smtClean="0">
                <a:latin typeface="Arial" panose="020B0604020202020204" pitchFamily="34" charset="0"/>
                <a:cs typeface="Arial" panose="020B0604020202020204" pitchFamily="34" charset="0"/>
              </a:endParaRPr>
            </a:p>
          </p:txBody>
        </p:sp>
        <p:sp>
          <p:nvSpPr>
            <p:cNvPr id="27" name="ADL - Bathing"/>
            <p:cNvSpPr/>
            <p:nvPr/>
          </p:nvSpPr>
          <p:spPr>
            <a:xfrm>
              <a:off x="5182960" y="1780124"/>
              <a:ext cx="1692000" cy="54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latin typeface="Arial" panose="020B0604020202020204" pitchFamily="34" charset="0"/>
                  <a:cs typeface="Arial" panose="020B0604020202020204" pitchFamily="34" charset="0"/>
                </a:rPr>
                <a:t>Ymdrochi</a:t>
              </a:r>
              <a:endParaRPr lang="en-GB" dirty="0" smtClean="0">
                <a:latin typeface="Arial" panose="020B0604020202020204" pitchFamily="34" charset="0"/>
                <a:cs typeface="Arial" panose="020B0604020202020204" pitchFamily="34" charset="0"/>
              </a:endParaRPr>
            </a:p>
          </p:txBody>
        </p:sp>
        <p:sp>
          <p:nvSpPr>
            <p:cNvPr id="2" name="ADL - Using the Toilet"/>
            <p:cNvSpPr/>
            <p:nvPr/>
          </p:nvSpPr>
          <p:spPr>
            <a:xfrm>
              <a:off x="6709055" y="3164786"/>
              <a:ext cx="1692000" cy="54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latin typeface="Arial" panose="020B0604020202020204" pitchFamily="34" charset="0"/>
                  <a:cs typeface="Arial" panose="020B0604020202020204" pitchFamily="34" charset="0"/>
                </a:rPr>
                <a:t>Defnyddio’r</a:t>
              </a:r>
              <a:r>
                <a:rPr lang="en-GB" dirty="0">
                  <a:latin typeface="Arial" panose="020B0604020202020204" pitchFamily="34" charset="0"/>
                  <a:cs typeface="Arial" panose="020B0604020202020204" pitchFamily="34" charset="0"/>
                </a:rPr>
                <a:t> toiled</a:t>
              </a:r>
            </a:p>
          </p:txBody>
        </p:sp>
        <p:sp>
          <p:nvSpPr>
            <p:cNvPr id="20" name="ADL - Eating"/>
            <p:cNvSpPr/>
            <p:nvPr/>
          </p:nvSpPr>
          <p:spPr>
            <a:xfrm>
              <a:off x="5182960" y="4642212"/>
              <a:ext cx="1692000" cy="54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latin typeface="Arial" panose="020B0604020202020204" pitchFamily="34" charset="0"/>
                  <a:cs typeface="Arial" panose="020B0604020202020204" pitchFamily="34" charset="0"/>
                </a:rPr>
                <a:t>Bwyta</a:t>
              </a:r>
              <a:endParaRPr lang="en-GB" dirty="0">
                <a:latin typeface="Arial" panose="020B0604020202020204" pitchFamily="34" charset="0"/>
                <a:cs typeface="Arial" panose="020B0604020202020204" pitchFamily="34" charset="0"/>
              </a:endParaRPr>
            </a:p>
          </p:txBody>
        </p:sp>
        <p:sp>
          <p:nvSpPr>
            <p:cNvPr id="24" name="ADL - Walking"/>
            <p:cNvSpPr/>
            <p:nvPr/>
          </p:nvSpPr>
          <p:spPr>
            <a:xfrm>
              <a:off x="2362945" y="4647119"/>
              <a:ext cx="1692000" cy="54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latin typeface="Arial" panose="020B0604020202020204" pitchFamily="34" charset="0"/>
                  <a:cs typeface="Arial" panose="020B0604020202020204" pitchFamily="34" charset="0"/>
                </a:rPr>
                <a:t>Cerdded</a:t>
              </a:r>
              <a:endParaRPr lang="en-GB" dirty="0">
                <a:latin typeface="Arial" panose="020B0604020202020204" pitchFamily="34" charset="0"/>
                <a:cs typeface="Arial" panose="020B0604020202020204" pitchFamily="34" charset="0"/>
              </a:endParaRPr>
            </a:p>
          </p:txBody>
        </p:sp>
        <p:sp>
          <p:nvSpPr>
            <p:cNvPr id="25" name="ADL - Transferring"/>
            <p:cNvSpPr/>
            <p:nvPr/>
          </p:nvSpPr>
          <p:spPr>
            <a:xfrm>
              <a:off x="742945" y="3165448"/>
              <a:ext cx="1692000" cy="54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latin typeface="Arial" panose="020B0604020202020204" pitchFamily="34" charset="0"/>
                  <a:cs typeface="Arial" panose="020B0604020202020204" pitchFamily="34" charset="0"/>
                </a:rPr>
                <a:t>Trosglwyddo</a:t>
              </a:r>
              <a:endParaRPr lang="en-GB" dirty="0">
                <a:latin typeface="Arial" panose="020B0604020202020204" pitchFamily="34" charset="0"/>
                <a:cs typeface="Arial" panose="020B0604020202020204" pitchFamily="34" charset="0"/>
              </a:endParaRPr>
            </a:p>
          </p:txBody>
        </p:sp>
      </p:grpSp>
      <p:grpSp>
        <p:nvGrpSpPr>
          <p:cNvPr id="74" name="IADL - Spokes"/>
          <p:cNvGrpSpPr/>
          <p:nvPr/>
        </p:nvGrpSpPr>
        <p:grpSpPr>
          <a:xfrm>
            <a:off x="742945" y="1498480"/>
            <a:ext cx="7542855" cy="4113108"/>
            <a:chOff x="742945" y="1381250"/>
            <a:chExt cx="7542855" cy="4113108"/>
          </a:xfrm>
        </p:grpSpPr>
        <p:cxnSp>
          <p:nvCxnSpPr>
            <p:cNvPr id="16" name="IADL - Connector - Managing Finances"/>
            <p:cNvCxnSpPr>
              <a:endCxn id="43" idx="3"/>
            </p:cNvCxnSpPr>
            <p:nvPr/>
          </p:nvCxnSpPr>
          <p:spPr>
            <a:xfrm flipH="1">
              <a:off x="2362945" y="3434438"/>
              <a:ext cx="2250000" cy="54000"/>
            </a:xfrm>
            <a:prstGeom prst="line">
              <a:avLst/>
            </a:prstGeom>
            <a:ln w="28575">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17" name="IADL - Connector - Getting Beyond Walking Distance"/>
            <p:cNvCxnSpPr/>
            <p:nvPr/>
          </p:nvCxnSpPr>
          <p:spPr>
            <a:xfrm flipH="1" flipV="1">
              <a:off x="2106665" y="2501332"/>
              <a:ext cx="2474778" cy="943914"/>
            </a:xfrm>
            <a:prstGeom prst="line">
              <a:avLst/>
            </a:prstGeom>
            <a:ln w="28575">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18" name="IADL - Connector - Shopping for Groceries"/>
            <p:cNvCxnSpPr/>
            <p:nvPr/>
          </p:nvCxnSpPr>
          <p:spPr>
            <a:xfrm flipH="1" flipV="1">
              <a:off x="3485751" y="1657746"/>
              <a:ext cx="1104724" cy="1787500"/>
            </a:xfrm>
            <a:prstGeom prst="line">
              <a:avLst/>
            </a:prstGeom>
            <a:ln w="28575">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19" name="IADL - Connector - Using the Telephone"/>
            <p:cNvCxnSpPr/>
            <p:nvPr/>
          </p:nvCxnSpPr>
          <p:spPr>
            <a:xfrm flipV="1">
              <a:off x="4563860" y="1657745"/>
              <a:ext cx="1105405" cy="1777703"/>
            </a:xfrm>
            <a:prstGeom prst="line">
              <a:avLst/>
            </a:prstGeom>
            <a:ln w="28575">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21" name="IADL - Connector - Preparing Meals"/>
            <p:cNvCxnSpPr/>
            <p:nvPr/>
          </p:nvCxnSpPr>
          <p:spPr>
            <a:xfrm flipV="1">
              <a:off x="4550146" y="2472698"/>
              <a:ext cx="2500419" cy="962750"/>
            </a:xfrm>
            <a:prstGeom prst="line">
              <a:avLst/>
            </a:prstGeom>
            <a:ln w="28575">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22" name="IADL - Connector - Personal Grooming"/>
            <p:cNvCxnSpPr/>
            <p:nvPr/>
          </p:nvCxnSpPr>
          <p:spPr>
            <a:xfrm flipV="1">
              <a:off x="4566330" y="3432395"/>
              <a:ext cx="2909470" cy="2043"/>
            </a:xfrm>
            <a:prstGeom prst="line">
              <a:avLst/>
            </a:prstGeom>
            <a:ln w="28575">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23" name="IADL - Connector - Doing Light Housework"/>
            <p:cNvCxnSpPr/>
            <p:nvPr/>
          </p:nvCxnSpPr>
          <p:spPr>
            <a:xfrm>
              <a:off x="4561098" y="3429000"/>
              <a:ext cx="2489467" cy="996917"/>
            </a:xfrm>
            <a:prstGeom prst="line">
              <a:avLst/>
            </a:prstGeom>
            <a:ln w="28575">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31" name="IADL - Connector - Washing Clothes"/>
            <p:cNvCxnSpPr>
              <a:endCxn id="41" idx="0"/>
            </p:cNvCxnSpPr>
            <p:nvPr/>
          </p:nvCxnSpPr>
          <p:spPr>
            <a:xfrm>
              <a:off x="4572000" y="3435448"/>
              <a:ext cx="9443" cy="1410910"/>
            </a:xfrm>
            <a:prstGeom prst="line">
              <a:avLst/>
            </a:prstGeom>
            <a:ln w="28575">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32" name="IADL - Connector - Managing Medications"/>
            <p:cNvCxnSpPr/>
            <p:nvPr/>
          </p:nvCxnSpPr>
          <p:spPr>
            <a:xfrm flipH="1">
              <a:off x="2130155" y="3429000"/>
              <a:ext cx="2431785" cy="961740"/>
            </a:xfrm>
            <a:prstGeom prst="line">
              <a:avLst/>
            </a:prstGeom>
            <a:ln w="28575">
              <a:solidFill>
                <a:srgbClr val="582F7A"/>
              </a:solidFill>
            </a:ln>
          </p:spPr>
          <p:style>
            <a:lnRef idx="1">
              <a:schemeClr val="accent1"/>
            </a:lnRef>
            <a:fillRef idx="0">
              <a:schemeClr val="accent1"/>
            </a:fillRef>
            <a:effectRef idx="0">
              <a:schemeClr val="accent1"/>
            </a:effectRef>
            <a:fontRef idx="minor">
              <a:schemeClr val="tx1"/>
            </a:fontRef>
          </p:style>
        </p:cxnSp>
        <p:sp>
          <p:nvSpPr>
            <p:cNvPr id="36" name="IADL - Shopping for Groceries"/>
            <p:cNvSpPr/>
            <p:nvPr/>
          </p:nvSpPr>
          <p:spPr>
            <a:xfrm>
              <a:off x="2677945" y="1381250"/>
              <a:ext cx="1620000" cy="648000"/>
            </a:xfrm>
            <a:prstGeom prst="roundRect">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latin typeface="Arial" panose="020B0604020202020204" pitchFamily="34" charset="0"/>
                  <a:cs typeface="Arial" panose="020B0604020202020204" pitchFamily="34" charset="0"/>
                </a:rPr>
                <a:t>Siopa</a:t>
              </a:r>
              <a:r>
                <a:rPr lang="en-GB" dirty="0">
                  <a:latin typeface="Arial" panose="020B0604020202020204" pitchFamily="34" charset="0"/>
                  <a:cs typeface="Arial" panose="020B0604020202020204" pitchFamily="34" charset="0"/>
                </a:rPr>
                <a:t> am </a:t>
              </a:r>
              <a:r>
                <a:rPr lang="en-GB" dirty="0" err="1">
                  <a:latin typeface="Arial" panose="020B0604020202020204" pitchFamily="34" charset="0"/>
                  <a:cs typeface="Arial" panose="020B0604020202020204" pitchFamily="34" charset="0"/>
                </a:rPr>
                <a:t>fwyd</a:t>
              </a:r>
              <a:endParaRPr lang="en-GB" dirty="0">
                <a:latin typeface="Arial" panose="020B0604020202020204" pitchFamily="34" charset="0"/>
                <a:cs typeface="Arial" panose="020B0604020202020204" pitchFamily="34" charset="0"/>
              </a:endParaRPr>
            </a:p>
          </p:txBody>
        </p:sp>
        <p:sp>
          <p:nvSpPr>
            <p:cNvPr id="37" name="IADL - Using the Telephone"/>
            <p:cNvSpPr/>
            <p:nvPr/>
          </p:nvSpPr>
          <p:spPr>
            <a:xfrm>
              <a:off x="4864105" y="1381250"/>
              <a:ext cx="1620000" cy="648000"/>
            </a:xfrm>
            <a:prstGeom prst="roundRect">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latin typeface="Arial" panose="020B0604020202020204" pitchFamily="34" charset="0"/>
                  <a:cs typeface="Arial" panose="020B0604020202020204" pitchFamily="34" charset="0"/>
                </a:rPr>
                <a:t>Defnyddio’r</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ffôn</a:t>
              </a:r>
              <a:endParaRPr lang="en-GB" dirty="0">
                <a:latin typeface="Arial" panose="020B0604020202020204" pitchFamily="34" charset="0"/>
                <a:cs typeface="Arial" panose="020B0604020202020204" pitchFamily="34" charset="0"/>
              </a:endParaRPr>
            </a:p>
          </p:txBody>
        </p:sp>
        <p:sp>
          <p:nvSpPr>
            <p:cNvPr id="38" name="IADL - Preparing Meals"/>
            <p:cNvSpPr/>
            <p:nvPr/>
          </p:nvSpPr>
          <p:spPr>
            <a:xfrm>
              <a:off x="6240565" y="2202698"/>
              <a:ext cx="1620000" cy="648000"/>
            </a:xfrm>
            <a:prstGeom prst="roundRect">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latin typeface="Arial" panose="020B0604020202020204" pitchFamily="34" charset="0"/>
                  <a:cs typeface="Arial" panose="020B0604020202020204" pitchFamily="34" charset="0"/>
                </a:rPr>
                <a:t>paratoi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prydau</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bwyd</a:t>
              </a:r>
              <a:endParaRPr lang="en-GB" dirty="0">
                <a:latin typeface="Arial" panose="020B0604020202020204" pitchFamily="34" charset="0"/>
                <a:cs typeface="Arial" panose="020B0604020202020204" pitchFamily="34" charset="0"/>
              </a:endParaRPr>
            </a:p>
          </p:txBody>
        </p:sp>
        <p:sp>
          <p:nvSpPr>
            <p:cNvPr id="39" name="IADL - Personal Grooming"/>
            <p:cNvSpPr/>
            <p:nvPr/>
          </p:nvSpPr>
          <p:spPr>
            <a:xfrm>
              <a:off x="6665800" y="3164438"/>
              <a:ext cx="1620000" cy="648000"/>
            </a:xfrm>
            <a:prstGeom prst="roundRect">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latin typeface="Arial" panose="020B0604020202020204" pitchFamily="34" charset="0"/>
                  <a:cs typeface="Arial" panose="020B0604020202020204" pitchFamily="34" charset="0"/>
                </a:rPr>
                <a:t>Ymbaratoi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personol</a:t>
              </a:r>
              <a:endParaRPr lang="en-GB" dirty="0">
                <a:latin typeface="Arial" panose="020B0604020202020204" pitchFamily="34" charset="0"/>
                <a:cs typeface="Arial" panose="020B0604020202020204" pitchFamily="34" charset="0"/>
              </a:endParaRPr>
            </a:p>
          </p:txBody>
        </p:sp>
        <p:sp>
          <p:nvSpPr>
            <p:cNvPr id="40" name="IADL - Doing Light Housework"/>
            <p:cNvSpPr/>
            <p:nvPr/>
          </p:nvSpPr>
          <p:spPr>
            <a:xfrm>
              <a:off x="6240565" y="4156265"/>
              <a:ext cx="1620000" cy="648000"/>
            </a:xfrm>
            <a:prstGeom prst="roundRect">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latin typeface="Arial" panose="020B0604020202020204" pitchFamily="34" charset="0"/>
                  <a:cs typeface="Arial" panose="020B0604020202020204" pitchFamily="34" charset="0"/>
                </a:rPr>
                <a:t>Tasgau</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yn</a:t>
              </a:r>
              <a:r>
                <a:rPr lang="en-GB" dirty="0">
                  <a:latin typeface="Arial" panose="020B0604020202020204" pitchFamily="34" charset="0"/>
                  <a:cs typeface="Arial" panose="020B0604020202020204" pitchFamily="34" charset="0"/>
                </a:rPr>
                <a:t> y </a:t>
              </a:r>
              <a:r>
                <a:rPr lang="en-GB" dirty="0" err="1">
                  <a:latin typeface="Arial" panose="020B0604020202020204" pitchFamily="34" charset="0"/>
                  <a:cs typeface="Arial" panose="020B0604020202020204" pitchFamily="34" charset="0"/>
                </a:rPr>
                <a:t>cartref</a:t>
              </a:r>
              <a:endParaRPr lang="en-GB" dirty="0">
                <a:latin typeface="Arial" panose="020B0604020202020204" pitchFamily="34" charset="0"/>
                <a:cs typeface="Arial" panose="020B0604020202020204" pitchFamily="34" charset="0"/>
              </a:endParaRPr>
            </a:p>
          </p:txBody>
        </p:sp>
        <p:sp>
          <p:nvSpPr>
            <p:cNvPr id="41" name="IADL - Washing Clothes"/>
            <p:cNvSpPr/>
            <p:nvPr/>
          </p:nvSpPr>
          <p:spPr>
            <a:xfrm>
              <a:off x="3771443" y="4846358"/>
              <a:ext cx="1620000" cy="648000"/>
            </a:xfrm>
            <a:prstGeom prst="roundRect">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latin typeface="Arial" panose="020B0604020202020204" pitchFamily="34" charset="0"/>
                  <a:cs typeface="Arial" panose="020B0604020202020204" pitchFamily="34" charset="0"/>
                </a:rPr>
                <a:t>Golchi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dillad</a:t>
              </a:r>
              <a:endParaRPr lang="en-GB" dirty="0">
                <a:latin typeface="Arial" panose="020B0604020202020204" pitchFamily="34" charset="0"/>
                <a:cs typeface="Arial" panose="020B0604020202020204" pitchFamily="34" charset="0"/>
              </a:endParaRPr>
            </a:p>
          </p:txBody>
        </p:sp>
        <p:sp>
          <p:nvSpPr>
            <p:cNvPr id="42" name="IADL - Managing Medications"/>
            <p:cNvSpPr/>
            <p:nvPr/>
          </p:nvSpPr>
          <p:spPr>
            <a:xfrm>
              <a:off x="1341340" y="4124879"/>
              <a:ext cx="1944000" cy="648000"/>
            </a:xfrm>
            <a:prstGeom prst="roundRect">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latin typeface="Arial" panose="020B0604020202020204" pitchFamily="34" charset="0"/>
                  <a:cs typeface="Arial" panose="020B0604020202020204" pitchFamily="34" charset="0"/>
                </a:rPr>
                <a:t>Rheoli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meddyginiaehau</a:t>
              </a:r>
              <a:endParaRPr lang="en-GB" dirty="0">
                <a:latin typeface="Arial" panose="020B0604020202020204" pitchFamily="34" charset="0"/>
                <a:cs typeface="Arial" panose="020B0604020202020204" pitchFamily="34" charset="0"/>
              </a:endParaRPr>
            </a:p>
          </p:txBody>
        </p:sp>
        <p:sp>
          <p:nvSpPr>
            <p:cNvPr id="43" name="IADL - Managing Finances"/>
            <p:cNvSpPr/>
            <p:nvPr/>
          </p:nvSpPr>
          <p:spPr>
            <a:xfrm>
              <a:off x="742945" y="3164438"/>
              <a:ext cx="1620000" cy="648000"/>
            </a:xfrm>
            <a:prstGeom prst="roundRect">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latin typeface="Arial" panose="020B0604020202020204" pitchFamily="34" charset="0"/>
                  <a:cs typeface="Arial" panose="020B0604020202020204" pitchFamily="34" charset="0"/>
                </a:rPr>
                <a:t>Rheoli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arian</a:t>
              </a:r>
              <a:endParaRPr lang="en-GB" dirty="0">
                <a:latin typeface="Arial" panose="020B0604020202020204" pitchFamily="34" charset="0"/>
                <a:cs typeface="Arial" panose="020B0604020202020204" pitchFamily="34" charset="0"/>
              </a:endParaRPr>
            </a:p>
          </p:txBody>
        </p:sp>
        <p:sp>
          <p:nvSpPr>
            <p:cNvPr id="44" name="IADL - Getting Beyond Walking Distance"/>
            <p:cNvSpPr/>
            <p:nvPr/>
          </p:nvSpPr>
          <p:spPr>
            <a:xfrm>
              <a:off x="1299591" y="2226366"/>
              <a:ext cx="1620000" cy="648000"/>
            </a:xfrm>
            <a:prstGeom prst="roundRect">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latin typeface="Arial" panose="020B0604020202020204" pitchFamily="34" charset="0"/>
                  <a:cs typeface="Arial" panose="020B0604020202020204" pitchFamily="34" charset="0"/>
                </a:rPr>
                <a:t>mynd</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allan</a:t>
              </a:r>
              <a:endParaRPr lang="en-GB" dirty="0" smtClean="0">
                <a:latin typeface="Arial" panose="020B0604020202020204" pitchFamily="34" charset="0"/>
                <a:cs typeface="Arial" panose="020B0604020202020204" pitchFamily="34" charset="0"/>
              </a:endParaRPr>
            </a:p>
          </p:txBody>
        </p:sp>
      </p:grpSp>
      <p:grpSp>
        <p:nvGrpSpPr>
          <p:cNvPr id="109" name="QoL - Spokes"/>
          <p:cNvGrpSpPr/>
          <p:nvPr/>
        </p:nvGrpSpPr>
        <p:grpSpPr>
          <a:xfrm>
            <a:off x="742945" y="1489309"/>
            <a:ext cx="7680015" cy="4244899"/>
            <a:chOff x="742945" y="1372079"/>
            <a:chExt cx="7680015" cy="4244899"/>
          </a:xfrm>
        </p:grpSpPr>
        <p:cxnSp>
          <p:nvCxnSpPr>
            <p:cNvPr id="45" name="QoL - Connector - Entertainment"/>
            <p:cNvCxnSpPr>
              <a:endCxn id="65" idx="3"/>
            </p:cNvCxnSpPr>
            <p:nvPr/>
          </p:nvCxnSpPr>
          <p:spPr>
            <a:xfrm flipH="1">
              <a:off x="2362945" y="3450554"/>
              <a:ext cx="2250000" cy="0"/>
            </a:xfrm>
            <a:prstGeom prst="line">
              <a:avLst/>
            </a:prstGeom>
            <a:ln w="28575">
              <a:solidFill>
                <a:srgbClr val="69A830"/>
              </a:solidFill>
            </a:ln>
          </p:spPr>
          <p:style>
            <a:lnRef idx="1">
              <a:schemeClr val="accent1"/>
            </a:lnRef>
            <a:fillRef idx="0">
              <a:schemeClr val="accent1"/>
            </a:fillRef>
            <a:effectRef idx="0">
              <a:schemeClr val="accent1"/>
            </a:effectRef>
            <a:fontRef idx="minor">
              <a:schemeClr val="tx1"/>
            </a:fontRef>
          </p:style>
        </p:cxnSp>
        <p:cxnSp>
          <p:nvCxnSpPr>
            <p:cNvPr id="46" name="QoL - Connector - Leisure"/>
            <p:cNvCxnSpPr/>
            <p:nvPr/>
          </p:nvCxnSpPr>
          <p:spPr>
            <a:xfrm flipH="1" flipV="1">
              <a:off x="1988566" y="2468353"/>
              <a:ext cx="2593369" cy="964235"/>
            </a:xfrm>
            <a:prstGeom prst="line">
              <a:avLst/>
            </a:prstGeom>
            <a:ln w="28575">
              <a:solidFill>
                <a:srgbClr val="69A830"/>
              </a:solidFill>
            </a:ln>
          </p:spPr>
          <p:style>
            <a:lnRef idx="1">
              <a:schemeClr val="accent1"/>
            </a:lnRef>
            <a:fillRef idx="0">
              <a:schemeClr val="accent1"/>
            </a:fillRef>
            <a:effectRef idx="0">
              <a:schemeClr val="accent1"/>
            </a:effectRef>
            <a:fontRef idx="minor">
              <a:schemeClr val="tx1"/>
            </a:fontRef>
          </p:style>
        </p:cxnSp>
        <p:cxnSp>
          <p:nvCxnSpPr>
            <p:cNvPr id="47" name="QoL - Connector - Security"/>
            <p:cNvCxnSpPr/>
            <p:nvPr/>
          </p:nvCxnSpPr>
          <p:spPr>
            <a:xfrm flipH="1" flipV="1">
              <a:off x="3455545" y="1664202"/>
              <a:ext cx="1144737" cy="1786352"/>
            </a:xfrm>
            <a:prstGeom prst="line">
              <a:avLst/>
            </a:prstGeom>
            <a:ln w="28575">
              <a:solidFill>
                <a:srgbClr val="69A830"/>
              </a:solidFill>
            </a:ln>
          </p:spPr>
          <p:style>
            <a:lnRef idx="1">
              <a:schemeClr val="accent1"/>
            </a:lnRef>
            <a:fillRef idx="0">
              <a:schemeClr val="accent1"/>
            </a:fillRef>
            <a:effectRef idx="0">
              <a:schemeClr val="accent1"/>
            </a:effectRef>
            <a:fontRef idx="minor">
              <a:schemeClr val="tx1"/>
            </a:fontRef>
          </p:style>
        </p:cxnSp>
        <p:cxnSp>
          <p:nvCxnSpPr>
            <p:cNvPr id="48" name="QoL - Connector - News &amp; Info"/>
            <p:cNvCxnSpPr/>
            <p:nvPr/>
          </p:nvCxnSpPr>
          <p:spPr>
            <a:xfrm flipV="1">
              <a:off x="4581054" y="1693245"/>
              <a:ext cx="1087530" cy="1748659"/>
            </a:xfrm>
            <a:prstGeom prst="line">
              <a:avLst/>
            </a:prstGeom>
            <a:ln w="28575">
              <a:solidFill>
                <a:srgbClr val="69A830"/>
              </a:solidFill>
            </a:ln>
          </p:spPr>
          <p:style>
            <a:lnRef idx="1">
              <a:schemeClr val="accent1"/>
            </a:lnRef>
            <a:fillRef idx="0">
              <a:schemeClr val="accent1"/>
            </a:fillRef>
            <a:effectRef idx="0">
              <a:schemeClr val="accent1"/>
            </a:effectRef>
            <a:fontRef idx="minor">
              <a:schemeClr val="tx1"/>
            </a:fontRef>
          </p:style>
        </p:cxnSp>
        <p:cxnSp>
          <p:nvCxnSpPr>
            <p:cNvPr id="49" name="QoL - Connector - Relationships"/>
            <p:cNvCxnSpPr/>
            <p:nvPr/>
          </p:nvCxnSpPr>
          <p:spPr>
            <a:xfrm flipV="1">
              <a:off x="4589583" y="2466242"/>
              <a:ext cx="2638655" cy="980008"/>
            </a:xfrm>
            <a:prstGeom prst="line">
              <a:avLst/>
            </a:prstGeom>
            <a:ln w="28575">
              <a:solidFill>
                <a:srgbClr val="69A830"/>
              </a:solidFill>
            </a:ln>
          </p:spPr>
          <p:style>
            <a:lnRef idx="1">
              <a:schemeClr val="accent1"/>
            </a:lnRef>
            <a:fillRef idx="0">
              <a:schemeClr val="accent1"/>
            </a:fillRef>
            <a:effectRef idx="0">
              <a:schemeClr val="accent1"/>
            </a:effectRef>
            <a:fontRef idx="minor">
              <a:schemeClr val="tx1"/>
            </a:fontRef>
          </p:style>
        </p:cxnSp>
        <p:cxnSp>
          <p:nvCxnSpPr>
            <p:cNvPr id="50" name="QoL - Connector - Safety"/>
            <p:cNvCxnSpPr>
              <a:endCxn id="60" idx="1"/>
            </p:cNvCxnSpPr>
            <p:nvPr/>
          </p:nvCxnSpPr>
          <p:spPr>
            <a:xfrm>
              <a:off x="4584205" y="3446249"/>
              <a:ext cx="2218755" cy="4305"/>
            </a:xfrm>
            <a:prstGeom prst="line">
              <a:avLst/>
            </a:prstGeom>
            <a:ln w="28575">
              <a:solidFill>
                <a:srgbClr val="69A830"/>
              </a:solidFill>
            </a:ln>
          </p:spPr>
          <p:style>
            <a:lnRef idx="1">
              <a:schemeClr val="accent1"/>
            </a:lnRef>
            <a:fillRef idx="0">
              <a:schemeClr val="accent1"/>
            </a:fillRef>
            <a:effectRef idx="0">
              <a:schemeClr val="accent1"/>
            </a:effectRef>
            <a:fontRef idx="minor">
              <a:schemeClr val="tx1"/>
            </a:fontRef>
          </p:style>
        </p:cxnSp>
        <p:cxnSp>
          <p:nvCxnSpPr>
            <p:cNvPr id="51" name="QoL - Connector - Giving Care"/>
            <p:cNvCxnSpPr/>
            <p:nvPr/>
          </p:nvCxnSpPr>
          <p:spPr>
            <a:xfrm>
              <a:off x="4584205" y="3470947"/>
              <a:ext cx="2644033" cy="993733"/>
            </a:xfrm>
            <a:prstGeom prst="line">
              <a:avLst/>
            </a:prstGeom>
            <a:ln w="28575">
              <a:solidFill>
                <a:srgbClr val="69A830"/>
              </a:solidFill>
            </a:ln>
          </p:spPr>
          <p:style>
            <a:lnRef idx="1">
              <a:schemeClr val="accent1"/>
            </a:lnRef>
            <a:fillRef idx="0">
              <a:schemeClr val="accent1"/>
            </a:fillRef>
            <a:effectRef idx="0">
              <a:schemeClr val="accent1"/>
            </a:effectRef>
            <a:fontRef idx="minor">
              <a:schemeClr val="tx1"/>
            </a:fontRef>
          </p:style>
        </p:cxnSp>
        <p:cxnSp>
          <p:nvCxnSpPr>
            <p:cNvPr id="52" name="QoL - Connector - Comfort"/>
            <p:cNvCxnSpPr/>
            <p:nvPr/>
          </p:nvCxnSpPr>
          <p:spPr>
            <a:xfrm>
              <a:off x="4600282" y="3481748"/>
              <a:ext cx="1058954" cy="1904610"/>
            </a:xfrm>
            <a:prstGeom prst="line">
              <a:avLst/>
            </a:prstGeom>
            <a:ln w="28575">
              <a:solidFill>
                <a:srgbClr val="69A830"/>
              </a:solidFill>
            </a:ln>
          </p:spPr>
          <p:style>
            <a:lnRef idx="1">
              <a:schemeClr val="accent1"/>
            </a:lnRef>
            <a:fillRef idx="0">
              <a:schemeClr val="accent1"/>
            </a:fillRef>
            <a:effectRef idx="0">
              <a:schemeClr val="accent1"/>
            </a:effectRef>
            <a:fontRef idx="minor">
              <a:schemeClr val="tx1"/>
            </a:fontRef>
          </p:style>
        </p:cxnSp>
        <p:cxnSp>
          <p:nvCxnSpPr>
            <p:cNvPr id="53" name="QoL - Connector - Education"/>
            <p:cNvCxnSpPr/>
            <p:nvPr/>
          </p:nvCxnSpPr>
          <p:spPr>
            <a:xfrm flipH="1">
              <a:off x="3475881" y="3421588"/>
              <a:ext cx="1116441" cy="1964770"/>
            </a:xfrm>
            <a:prstGeom prst="line">
              <a:avLst/>
            </a:prstGeom>
            <a:ln w="28575">
              <a:solidFill>
                <a:srgbClr val="69A830"/>
              </a:solidFill>
            </a:ln>
          </p:spPr>
          <p:style>
            <a:lnRef idx="1">
              <a:schemeClr val="accent1"/>
            </a:lnRef>
            <a:fillRef idx="0">
              <a:schemeClr val="accent1"/>
            </a:fillRef>
            <a:effectRef idx="0">
              <a:schemeClr val="accent1"/>
            </a:effectRef>
            <a:fontRef idx="minor">
              <a:schemeClr val="tx1"/>
            </a:fontRef>
          </p:style>
        </p:cxnSp>
        <p:cxnSp>
          <p:nvCxnSpPr>
            <p:cNvPr id="54" name="QoL - Connector - Company"/>
            <p:cNvCxnSpPr/>
            <p:nvPr/>
          </p:nvCxnSpPr>
          <p:spPr>
            <a:xfrm flipH="1">
              <a:off x="2014900" y="3453776"/>
              <a:ext cx="2577496" cy="1024763"/>
            </a:xfrm>
            <a:prstGeom prst="line">
              <a:avLst/>
            </a:prstGeom>
            <a:ln w="28575">
              <a:solidFill>
                <a:srgbClr val="69A830"/>
              </a:solidFill>
            </a:ln>
          </p:spPr>
          <p:style>
            <a:lnRef idx="1">
              <a:schemeClr val="accent1"/>
            </a:lnRef>
            <a:fillRef idx="0">
              <a:schemeClr val="accent1"/>
            </a:fillRef>
            <a:effectRef idx="0">
              <a:schemeClr val="accent1"/>
            </a:effectRef>
            <a:fontRef idx="minor">
              <a:schemeClr val="tx1"/>
            </a:fontRef>
          </p:style>
        </p:cxnSp>
        <p:sp>
          <p:nvSpPr>
            <p:cNvPr id="56" name="QoL - Leisure"/>
            <p:cNvSpPr/>
            <p:nvPr/>
          </p:nvSpPr>
          <p:spPr>
            <a:xfrm>
              <a:off x="1185656" y="2206926"/>
              <a:ext cx="1620000" cy="540000"/>
            </a:xfrm>
            <a:prstGeom prst="round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rgbClr val="FFFFFF"/>
                  </a:solidFill>
                  <a:latin typeface="Arial" panose="020B0604020202020204" pitchFamily="34" charset="0"/>
                  <a:cs typeface="Arial" panose="020B0604020202020204" pitchFamily="34" charset="0"/>
                </a:rPr>
                <a:t>Hamdden</a:t>
              </a:r>
              <a:endParaRPr lang="en-GB" dirty="0" smtClean="0">
                <a:latin typeface="Arial" panose="020B0604020202020204" pitchFamily="34" charset="0"/>
                <a:cs typeface="Arial" panose="020B0604020202020204" pitchFamily="34" charset="0"/>
              </a:endParaRPr>
            </a:p>
          </p:txBody>
        </p:sp>
        <p:sp>
          <p:nvSpPr>
            <p:cNvPr id="57" name="QoL - Security"/>
            <p:cNvSpPr/>
            <p:nvPr/>
          </p:nvSpPr>
          <p:spPr>
            <a:xfrm>
              <a:off x="2658717" y="1380164"/>
              <a:ext cx="1620000" cy="540000"/>
            </a:xfrm>
            <a:prstGeom prst="round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latin typeface="Arial" panose="020B0604020202020204" pitchFamily="34" charset="0"/>
                  <a:cs typeface="Arial" panose="020B0604020202020204" pitchFamily="34" charset="0"/>
                </a:rPr>
                <a:t>D</a:t>
              </a:r>
              <a:r>
                <a:rPr lang="en-GB" dirty="0" err="1" smtClean="0">
                  <a:latin typeface="Arial" panose="020B0604020202020204" pitchFamily="34" charset="0"/>
                  <a:cs typeface="Arial" panose="020B0604020202020204" pitchFamily="34" charset="0"/>
                </a:rPr>
                <a:t>iogeledd</a:t>
              </a:r>
              <a:endParaRPr lang="en-GB" dirty="0" smtClean="0">
                <a:latin typeface="Arial" panose="020B0604020202020204" pitchFamily="34" charset="0"/>
                <a:cs typeface="Arial" panose="020B0604020202020204" pitchFamily="34" charset="0"/>
              </a:endParaRPr>
            </a:p>
          </p:txBody>
        </p:sp>
        <p:sp>
          <p:nvSpPr>
            <p:cNvPr id="58" name="QoL - News &amp; Info"/>
            <p:cNvSpPr/>
            <p:nvPr/>
          </p:nvSpPr>
          <p:spPr>
            <a:xfrm>
              <a:off x="4851442" y="1372079"/>
              <a:ext cx="1620000" cy="540000"/>
            </a:xfrm>
            <a:prstGeom prst="round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dirty="0" err="1">
                  <a:solidFill>
                    <a:srgbClr val="FFFFFF"/>
                  </a:solidFill>
                  <a:latin typeface="Arial" panose="020B0604020202020204" pitchFamily="34" charset="0"/>
                  <a:cs typeface="Arial" panose="020B0604020202020204" pitchFamily="34" charset="0"/>
                </a:rPr>
                <a:t>Newyddion</a:t>
              </a:r>
              <a:r>
                <a:rPr lang="en-GB" dirty="0">
                  <a:solidFill>
                    <a:srgbClr val="FFFFFF"/>
                  </a:solidFill>
                  <a:latin typeface="Arial" panose="020B0604020202020204" pitchFamily="34" charset="0"/>
                  <a:cs typeface="Arial" panose="020B0604020202020204" pitchFamily="34" charset="0"/>
                </a:rPr>
                <a:t> a </a:t>
              </a:r>
              <a:r>
                <a:rPr lang="en-GB" dirty="0" err="1">
                  <a:solidFill>
                    <a:srgbClr val="FFFFFF"/>
                  </a:solidFill>
                  <a:latin typeface="Arial" panose="020B0604020202020204" pitchFamily="34" charset="0"/>
                  <a:cs typeface="Arial" panose="020B0604020202020204" pitchFamily="34" charset="0"/>
                </a:rPr>
                <a:t>gwybodaeth</a:t>
              </a:r>
              <a:endParaRPr lang="en-GB" dirty="0">
                <a:solidFill>
                  <a:srgbClr val="FFFFFF"/>
                </a:solidFill>
                <a:latin typeface="Arial" panose="020B0604020202020204" pitchFamily="34" charset="0"/>
                <a:cs typeface="Arial" panose="020B0604020202020204" pitchFamily="34" charset="0"/>
              </a:endParaRPr>
            </a:p>
          </p:txBody>
        </p:sp>
        <p:sp>
          <p:nvSpPr>
            <p:cNvPr id="59" name="QoL - Relationships"/>
            <p:cNvSpPr/>
            <p:nvPr/>
          </p:nvSpPr>
          <p:spPr>
            <a:xfrm>
              <a:off x="6418238" y="2185434"/>
              <a:ext cx="1692000" cy="540000"/>
            </a:xfrm>
            <a:prstGeom prst="round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smtClean="0">
                  <a:solidFill>
                    <a:srgbClr val="FFFFFF"/>
                  </a:solidFill>
                  <a:latin typeface="Arial" panose="020B0604020202020204" pitchFamily="34" charset="0"/>
                  <a:cs typeface="Arial" panose="020B0604020202020204" pitchFamily="34" charset="0"/>
                </a:rPr>
                <a:t>Perthnasoedd</a:t>
              </a:r>
              <a:endParaRPr lang="en-GB" dirty="0" smtClean="0">
                <a:latin typeface="Arial" panose="020B0604020202020204" pitchFamily="34" charset="0"/>
                <a:cs typeface="Arial" panose="020B0604020202020204" pitchFamily="34" charset="0"/>
              </a:endParaRPr>
            </a:p>
          </p:txBody>
        </p:sp>
        <p:sp>
          <p:nvSpPr>
            <p:cNvPr id="60" name="QoL - Safety"/>
            <p:cNvSpPr/>
            <p:nvPr/>
          </p:nvSpPr>
          <p:spPr>
            <a:xfrm>
              <a:off x="6802960" y="3180554"/>
              <a:ext cx="1620000" cy="540000"/>
            </a:xfrm>
            <a:prstGeom prst="round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smtClean="0">
                  <a:latin typeface="Arial" panose="020B0604020202020204" pitchFamily="34" charset="0"/>
                  <a:cs typeface="Arial" panose="020B0604020202020204" pitchFamily="34" charset="0"/>
                </a:rPr>
                <a:t>Diogelwch</a:t>
              </a:r>
              <a:endParaRPr lang="en-GB" dirty="0">
                <a:latin typeface="Arial" panose="020B0604020202020204" pitchFamily="34" charset="0"/>
                <a:cs typeface="Arial" panose="020B0604020202020204" pitchFamily="34" charset="0"/>
              </a:endParaRPr>
            </a:p>
          </p:txBody>
        </p:sp>
        <p:sp>
          <p:nvSpPr>
            <p:cNvPr id="61" name="QoL - Giving Care"/>
            <p:cNvSpPr/>
            <p:nvPr/>
          </p:nvSpPr>
          <p:spPr>
            <a:xfrm>
              <a:off x="6418238" y="4189864"/>
              <a:ext cx="1620000" cy="540000"/>
            </a:xfrm>
            <a:prstGeom prst="round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dirty="0" err="1">
                  <a:solidFill>
                    <a:srgbClr val="FFFFFF"/>
                  </a:solidFill>
                  <a:latin typeface="Arial" panose="020B0604020202020204" pitchFamily="34" charset="0"/>
                  <a:cs typeface="Arial" panose="020B0604020202020204" pitchFamily="34" charset="0"/>
                </a:rPr>
                <a:t>Rhoi</a:t>
              </a:r>
              <a:r>
                <a:rPr lang="en-GB" dirty="0">
                  <a:solidFill>
                    <a:srgbClr val="FFFFFF"/>
                  </a:solidFill>
                </a:rPr>
                <a:t> </a:t>
              </a:r>
              <a:r>
                <a:rPr lang="en-GB" dirty="0" err="1">
                  <a:solidFill>
                    <a:srgbClr val="FFFFFF"/>
                  </a:solidFill>
                  <a:latin typeface="Arial" panose="020B0604020202020204" pitchFamily="34" charset="0"/>
                  <a:cs typeface="Arial" panose="020B0604020202020204" pitchFamily="34" charset="0"/>
                </a:rPr>
                <a:t>gofal</a:t>
              </a:r>
              <a:endParaRPr lang="en-GB" dirty="0">
                <a:solidFill>
                  <a:srgbClr val="FFFFFF"/>
                </a:solidFill>
                <a:latin typeface="Arial" panose="020B0604020202020204" pitchFamily="34" charset="0"/>
                <a:cs typeface="Arial" panose="020B0604020202020204" pitchFamily="34" charset="0"/>
              </a:endParaRPr>
            </a:p>
          </p:txBody>
        </p:sp>
        <p:sp>
          <p:nvSpPr>
            <p:cNvPr id="62" name="QoL - Comfort"/>
            <p:cNvSpPr/>
            <p:nvPr/>
          </p:nvSpPr>
          <p:spPr>
            <a:xfrm>
              <a:off x="4851716" y="5075420"/>
              <a:ext cx="1620000" cy="540000"/>
            </a:xfrm>
            <a:prstGeom prst="round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smtClean="0">
                  <a:latin typeface="Arial" panose="020B0604020202020204" pitchFamily="34" charset="0"/>
                  <a:cs typeface="Arial" panose="020B0604020202020204" pitchFamily="34" charset="0"/>
                </a:rPr>
                <a:t>Cysur</a:t>
              </a:r>
              <a:endParaRPr lang="en-GB" dirty="0" smtClean="0">
                <a:latin typeface="Arial" panose="020B0604020202020204" pitchFamily="34" charset="0"/>
                <a:cs typeface="Arial" panose="020B0604020202020204" pitchFamily="34" charset="0"/>
              </a:endParaRPr>
            </a:p>
          </p:txBody>
        </p:sp>
        <p:sp>
          <p:nvSpPr>
            <p:cNvPr id="63" name="QoL - Education"/>
            <p:cNvSpPr/>
            <p:nvPr/>
          </p:nvSpPr>
          <p:spPr>
            <a:xfrm>
              <a:off x="2689029" y="5076978"/>
              <a:ext cx="1620000" cy="540000"/>
            </a:xfrm>
            <a:prstGeom prst="round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rgbClr val="FFFFFF"/>
                  </a:solidFill>
                  <a:latin typeface="Arial" panose="020B0604020202020204" pitchFamily="34" charset="0"/>
                  <a:cs typeface="Arial" panose="020B0604020202020204" pitchFamily="34" charset="0"/>
                </a:rPr>
                <a:t>Addysg</a:t>
              </a:r>
              <a:endParaRPr lang="en-GB" sz="2000" dirty="0" smtClean="0">
                <a:latin typeface="Arial" panose="020B0604020202020204" pitchFamily="34" charset="0"/>
                <a:cs typeface="Arial" panose="020B0604020202020204" pitchFamily="34" charset="0"/>
              </a:endParaRPr>
            </a:p>
          </p:txBody>
        </p:sp>
        <p:sp>
          <p:nvSpPr>
            <p:cNvPr id="64" name="QoL - Company"/>
            <p:cNvSpPr/>
            <p:nvPr/>
          </p:nvSpPr>
          <p:spPr>
            <a:xfrm>
              <a:off x="1185656" y="4203773"/>
              <a:ext cx="1620000" cy="540000"/>
            </a:xfrm>
            <a:prstGeom prst="round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rgbClr val="FFFFFF"/>
                  </a:solidFill>
                  <a:latin typeface="Arial" panose="020B0604020202020204" pitchFamily="34" charset="0"/>
                  <a:cs typeface="Arial" panose="020B0604020202020204" pitchFamily="34" charset="0"/>
                </a:rPr>
                <a:t>Cwmni</a:t>
              </a:r>
              <a:endParaRPr lang="en-GB" dirty="0">
                <a:latin typeface="Arial" panose="020B0604020202020204" pitchFamily="34" charset="0"/>
                <a:cs typeface="Arial" panose="020B0604020202020204" pitchFamily="34" charset="0"/>
              </a:endParaRPr>
            </a:p>
          </p:txBody>
        </p:sp>
        <p:sp>
          <p:nvSpPr>
            <p:cNvPr id="65" name="QoL - Entertainment"/>
            <p:cNvSpPr/>
            <p:nvPr/>
          </p:nvSpPr>
          <p:spPr>
            <a:xfrm>
              <a:off x="742945" y="3180554"/>
              <a:ext cx="1620000" cy="540000"/>
            </a:xfrm>
            <a:prstGeom prst="round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rgbClr val="FFFFFF"/>
                  </a:solidFill>
                  <a:latin typeface="Arial" panose="020B0604020202020204" pitchFamily="34" charset="0"/>
                  <a:cs typeface="Arial" panose="020B0604020202020204" pitchFamily="34" charset="0"/>
                </a:rPr>
                <a:t>Adl</a:t>
              </a:r>
              <a:r>
                <a:rPr lang="en-GB" b="1" dirty="0" err="1">
                  <a:solidFill>
                    <a:srgbClr val="FFFFFF"/>
                  </a:solidFill>
                  <a:latin typeface="Arial" panose="020B0604020202020204" pitchFamily="34" charset="0"/>
                  <a:cs typeface="Arial" panose="020B0604020202020204" pitchFamily="34" charset="0"/>
                </a:rPr>
                <a:t>o</a:t>
              </a:r>
              <a:r>
                <a:rPr lang="en-GB" dirty="0" err="1">
                  <a:solidFill>
                    <a:srgbClr val="FFFFFF"/>
                  </a:solidFill>
                  <a:latin typeface="Arial" panose="020B0604020202020204" pitchFamily="34" charset="0"/>
                  <a:cs typeface="Arial" panose="020B0604020202020204" pitchFamily="34" charset="0"/>
                </a:rPr>
                <a:t>niant</a:t>
              </a:r>
              <a:endParaRPr lang="en-GB" dirty="0">
                <a:latin typeface="Arial" panose="020B0604020202020204" pitchFamily="34" charset="0"/>
                <a:cs typeface="Arial" panose="020B0604020202020204" pitchFamily="34" charset="0"/>
              </a:endParaRPr>
            </a:p>
          </p:txBody>
        </p:sp>
      </p:grpSp>
      <p:sp>
        <p:nvSpPr>
          <p:cNvPr id="4" name="ADL - Hub"/>
          <p:cNvSpPr/>
          <p:nvPr/>
        </p:nvSpPr>
        <p:spPr>
          <a:xfrm>
            <a:off x="3132000" y="2826230"/>
            <a:ext cx="2880000" cy="144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700" dirty="0" err="1">
                <a:latin typeface="Arial" panose="020B0604020202020204" pitchFamily="34" charset="0"/>
                <a:cs typeface="Arial" panose="020B0604020202020204" pitchFamily="34" charset="0"/>
              </a:rPr>
              <a:t>Gweithgareddau</a:t>
            </a:r>
            <a:r>
              <a:rPr lang="en-GB" sz="2700" dirty="0">
                <a:latin typeface="Arial" panose="020B0604020202020204" pitchFamily="34" charset="0"/>
                <a:cs typeface="Arial" panose="020B0604020202020204" pitchFamily="34" charset="0"/>
              </a:rPr>
              <a:t> </a:t>
            </a:r>
            <a:r>
              <a:rPr lang="en-GB" sz="2700" dirty="0" err="1">
                <a:latin typeface="Arial" panose="020B0604020202020204" pitchFamily="34" charset="0"/>
                <a:cs typeface="Arial" panose="020B0604020202020204" pitchFamily="34" charset="0"/>
              </a:rPr>
              <a:t>bywyd</a:t>
            </a:r>
            <a:r>
              <a:rPr lang="en-GB" sz="2700" dirty="0">
                <a:latin typeface="Arial" panose="020B0604020202020204" pitchFamily="34" charset="0"/>
                <a:cs typeface="Arial" panose="020B0604020202020204" pitchFamily="34" charset="0"/>
              </a:rPr>
              <a:t> </a:t>
            </a:r>
            <a:r>
              <a:rPr lang="en-GB" sz="2700" dirty="0" smtClean="0">
                <a:latin typeface="Arial" panose="020B0604020202020204" pitchFamily="34" charset="0"/>
                <a:cs typeface="Arial" panose="020B0604020202020204" pitchFamily="34" charset="0"/>
              </a:rPr>
              <a:t>bob </a:t>
            </a:r>
            <a:r>
              <a:rPr lang="en-GB" sz="2700" dirty="0" err="1">
                <a:latin typeface="Arial" panose="020B0604020202020204" pitchFamily="34" charset="0"/>
                <a:cs typeface="Arial" panose="020B0604020202020204" pitchFamily="34" charset="0"/>
              </a:rPr>
              <a:t>dydd</a:t>
            </a:r>
            <a:endParaRPr lang="en-GB" sz="2700" dirty="0">
              <a:latin typeface="Arial" panose="020B0604020202020204" pitchFamily="34" charset="0"/>
              <a:cs typeface="Arial" panose="020B0604020202020204" pitchFamily="34" charset="0"/>
            </a:endParaRPr>
          </a:p>
        </p:txBody>
      </p:sp>
      <p:sp>
        <p:nvSpPr>
          <p:cNvPr id="34" name="IADL - Hub"/>
          <p:cNvSpPr/>
          <p:nvPr/>
        </p:nvSpPr>
        <p:spPr>
          <a:xfrm>
            <a:off x="3132000" y="2826230"/>
            <a:ext cx="2880000" cy="1440000"/>
          </a:xfrm>
          <a:prstGeom prst="roundRect">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t>Gweithgareddau</a:t>
            </a:r>
            <a:r>
              <a:rPr lang="en-GB" sz="2800" dirty="0"/>
              <a:t> </a:t>
            </a:r>
            <a:r>
              <a:rPr lang="en-GB" sz="2800" dirty="0" err="1"/>
              <a:t>bywyd</a:t>
            </a:r>
            <a:r>
              <a:rPr lang="en-GB" sz="2800" dirty="0"/>
              <a:t> bob </a:t>
            </a:r>
            <a:r>
              <a:rPr lang="en-GB" sz="2800" dirty="0" err="1"/>
              <a:t>dydd</a:t>
            </a:r>
            <a:r>
              <a:rPr lang="en-GB" sz="2800" dirty="0"/>
              <a:t> </a:t>
            </a:r>
            <a:r>
              <a:rPr lang="en-GB" sz="2800" dirty="0" err="1"/>
              <a:t>allweddol</a:t>
            </a:r>
            <a:endParaRPr lang="en-GB" sz="2800" dirty="0"/>
          </a:p>
        </p:txBody>
      </p:sp>
      <p:sp>
        <p:nvSpPr>
          <p:cNvPr id="55" name="QoL - Hub"/>
          <p:cNvSpPr/>
          <p:nvPr/>
        </p:nvSpPr>
        <p:spPr>
          <a:xfrm>
            <a:off x="3132000" y="2826230"/>
            <a:ext cx="2880000" cy="1440000"/>
          </a:xfrm>
          <a:prstGeom prst="round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800" dirty="0" err="1">
                <a:solidFill>
                  <a:srgbClr val="FFFFFF"/>
                </a:solidFill>
              </a:rPr>
              <a:t>Ansawdd</a:t>
            </a:r>
            <a:r>
              <a:rPr lang="en-GB" sz="2800" dirty="0">
                <a:solidFill>
                  <a:srgbClr val="FFFFFF"/>
                </a:solidFill>
              </a:rPr>
              <a:t> </a:t>
            </a:r>
            <a:r>
              <a:rPr lang="en-GB" sz="2800" dirty="0" err="1">
                <a:solidFill>
                  <a:srgbClr val="FFFFFF"/>
                </a:solidFill>
              </a:rPr>
              <a:t>bywyd</a:t>
            </a:r>
            <a:r>
              <a:rPr lang="en-GB" sz="2800" dirty="0">
                <a:solidFill>
                  <a:srgbClr val="FFFFFF"/>
                </a:solidFill>
              </a:rPr>
              <a:t> </a:t>
            </a:r>
          </a:p>
        </p:txBody>
      </p:sp>
    </p:spTree>
    <p:extLst>
      <p:ext uri="{BB962C8B-B14F-4D97-AF65-F5344CB8AC3E}">
        <p14:creationId xmlns:p14="http://schemas.microsoft.com/office/powerpoint/2010/main" val="233002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4"/>
                                        </p:tgtEl>
                                        <p:attrNameLst>
                                          <p:attrName>style.visibility</p:attrName>
                                        </p:attrNameLst>
                                      </p:cBhvr>
                                      <p:to>
                                        <p:strVal val="visible"/>
                                      </p:to>
                                    </p:set>
                                    <p:anim calcmode="lin" valueType="num">
                                      <p:cBhvr>
                                        <p:cTn id="28" dur="500" fill="hold"/>
                                        <p:tgtEl>
                                          <p:spTgt spid="74"/>
                                        </p:tgtEl>
                                        <p:attrNameLst>
                                          <p:attrName>ppt_w</p:attrName>
                                        </p:attrNameLst>
                                      </p:cBhvr>
                                      <p:tavLst>
                                        <p:tav tm="0">
                                          <p:val>
                                            <p:fltVal val="0"/>
                                          </p:val>
                                        </p:tav>
                                        <p:tav tm="100000">
                                          <p:val>
                                            <p:strVal val="#ppt_w"/>
                                          </p:val>
                                        </p:tav>
                                      </p:tavLst>
                                    </p:anim>
                                    <p:anim calcmode="lin" valueType="num">
                                      <p:cBhvr>
                                        <p:cTn id="29" dur="500" fill="hold"/>
                                        <p:tgtEl>
                                          <p:spTgt spid="74"/>
                                        </p:tgtEl>
                                        <p:attrNameLst>
                                          <p:attrName>ppt_h</p:attrName>
                                        </p:attrNameLst>
                                      </p:cBhvr>
                                      <p:tavLst>
                                        <p:tav tm="0">
                                          <p:val>
                                            <p:fltVal val="0"/>
                                          </p:val>
                                        </p:tav>
                                        <p:tav tm="100000">
                                          <p:val>
                                            <p:strVal val="#ppt_h"/>
                                          </p:val>
                                        </p:tav>
                                      </p:tavLst>
                                    </p:anim>
                                    <p:animEffect transition="in" filter="fade">
                                      <p:cBhvr>
                                        <p:cTn id="30" dur="500"/>
                                        <p:tgtEl>
                                          <p:spTgt spid="74"/>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4"/>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34"/>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fade">
                                      <p:cBhvr>
                                        <p:cTn id="39" dur="500"/>
                                        <p:tgtEl>
                                          <p:spTgt spid="55"/>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09"/>
                                        </p:tgtEl>
                                        <p:attrNameLst>
                                          <p:attrName>style.visibility</p:attrName>
                                        </p:attrNameLst>
                                      </p:cBhvr>
                                      <p:to>
                                        <p:strVal val="visible"/>
                                      </p:to>
                                    </p:set>
                                    <p:anim calcmode="lin" valueType="num">
                                      <p:cBhvr>
                                        <p:cTn id="44" dur="500" fill="hold"/>
                                        <p:tgtEl>
                                          <p:spTgt spid="109"/>
                                        </p:tgtEl>
                                        <p:attrNameLst>
                                          <p:attrName>ppt_w</p:attrName>
                                        </p:attrNameLst>
                                      </p:cBhvr>
                                      <p:tavLst>
                                        <p:tav tm="0">
                                          <p:val>
                                            <p:fltVal val="0"/>
                                          </p:val>
                                        </p:tav>
                                        <p:tav tm="100000">
                                          <p:val>
                                            <p:strVal val="#ppt_w"/>
                                          </p:val>
                                        </p:tav>
                                      </p:tavLst>
                                    </p:anim>
                                    <p:anim calcmode="lin" valueType="num">
                                      <p:cBhvr>
                                        <p:cTn id="45" dur="500" fill="hold"/>
                                        <p:tgtEl>
                                          <p:spTgt spid="109"/>
                                        </p:tgtEl>
                                        <p:attrNameLst>
                                          <p:attrName>ppt_h</p:attrName>
                                        </p:attrNameLst>
                                      </p:cBhvr>
                                      <p:tavLst>
                                        <p:tav tm="0">
                                          <p:val>
                                            <p:fltVal val="0"/>
                                          </p:val>
                                        </p:tav>
                                        <p:tav tm="100000">
                                          <p:val>
                                            <p:strVal val="#ppt_h"/>
                                          </p:val>
                                        </p:tav>
                                      </p:tavLst>
                                    </p:anim>
                                    <p:animEffect transition="in" filter="fade">
                                      <p:cBhvr>
                                        <p:cTn id="46"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34" grpId="0" animBg="1"/>
      <p:bldP spid="34" grpId="1" animBg="1"/>
      <p:bldP spid="5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a:t>Sbardunau</a:t>
            </a:r>
            <a:r>
              <a:rPr lang="en-GB" dirty="0"/>
              <a:t> </a:t>
            </a:r>
            <a:r>
              <a:rPr lang="en-GB" dirty="0" err="1"/>
              <a:t>ar</a:t>
            </a:r>
            <a:r>
              <a:rPr lang="en-GB" dirty="0"/>
              <a:t> </a:t>
            </a:r>
            <a:r>
              <a:rPr lang="en-GB" dirty="0" err="1"/>
              <a:t>gyfer</a:t>
            </a:r>
            <a:r>
              <a:rPr lang="en-GB" dirty="0"/>
              <a:t> </a:t>
            </a:r>
            <a:r>
              <a:rPr lang="en-GB" dirty="0" err="1"/>
              <a:t>newid</a:t>
            </a:r>
            <a:r>
              <a:rPr lang="en-GB" dirty="0"/>
              <a:t> </a:t>
            </a:r>
            <a:r>
              <a:rPr lang="en-GB" dirty="0" err="1"/>
              <a:t>gofal</a:t>
            </a:r>
            <a:r>
              <a:rPr lang="en-GB" dirty="0"/>
              <a:t> a </a:t>
            </a:r>
            <a:r>
              <a:rPr lang="en-GB" dirty="0" err="1"/>
              <a:t>chymorth</a:t>
            </a:r>
            <a:r>
              <a:rPr lang="en-GB" dirty="0"/>
              <a:t> </a:t>
            </a:r>
          </a:p>
        </p:txBody>
      </p:sp>
      <p:sp>
        <p:nvSpPr>
          <p:cNvPr id="3" name="Content Placeholder 2"/>
          <p:cNvSpPr>
            <a:spLocks noGrp="1"/>
          </p:cNvSpPr>
          <p:nvPr>
            <p:ph idx="1"/>
          </p:nvPr>
        </p:nvSpPr>
        <p:spPr/>
        <p:txBody>
          <a:bodyPr>
            <a:normAutofit fontScale="92500"/>
          </a:bodyPr>
          <a:lstStyle/>
          <a:p>
            <a:pPr marL="457200" indent="-457200">
              <a:buFont typeface="Arial" panose="020B0604020202020204" pitchFamily="34" charset="0"/>
              <a:buChar char="•"/>
            </a:pPr>
            <a:r>
              <a:rPr lang="en-GB" dirty="0" err="1"/>
              <a:t>Canolbwyntio</a:t>
            </a:r>
            <a:r>
              <a:rPr lang="en-GB" dirty="0"/>
              <a:t> </a:t>
            </a:r>
            <a:r>
              <a:rPr lang="en-GB" dirty="0" err="1"/>
              <a:t>ar</a:t>
            </a:r>
            <a:r>
              <a:rPr lang="en-GB" dirty="0"/>
              <a:t> </a:t>
            </a:r>
            <a:r>
              <a:rPr lang="en-GB" dirty="0" err="1"/>
              <a:t>ganlyniadau</a:t>
            </a:r>
            <a:r>
              <a:rPr lang="en-GB" dirty="0"/>
              <a:t> </a:t>
            </a:r>
            <a:r>
              <a:rPr lang="en-GB" dirty="0" err="1"/>
              <a:t>llesiant</a:t>
            </a:r>
            <a:r>
              <a:rPr lang="en-GB" dirty="0"/>
              <a:t> </a:t>
            </a:r>
            <a:r>
              <a:rPr lang="en-GB" dirty="0" err="1"/>
              <a:t>personol</a:t>
            </a:r>
            <a:endParaRPr lang="en-GB" dirty="0"/>
          </a:p>
          <a:p>
            <a:pPr marL="457200" indent="-457200">
              <a:buFont typeface="Arial" panose="020B0604020202020204" pitchFamily="34" charset="0"/>
              <a:buChar char="•"/>
            </a:pPr>
            <a:r>
              <a:rPr lang="en-GB" dirty="0" err="1"/>
              <a:t>Aelodau</a:t>
            </a:r>
            <a:r>
              <a:rPr lang="en-GB" dirty="0"/>
              <a:t> </a:t>
            </a:r>
            <a:r>
              <a:rPr lang="en-GB" dirty="0" err="1"/>
              <a:t>o’r</a:t>
            </a:r>
            <a:r>
              <a:rPr lang="en-GB" dirty="0"/>
              <a:t> </a:t>
            </a:r>
            <a:r>
              <a:rPr lang="en-GB" dirty="0" err="1"/>
              <a:t>teulu</a:t>
            </a:r>
            <a:r>
              <a:rPr lang="en-GB" dirty="0"/>
              <a:t> </a:t>
            </a:r>
            <a:r>
              <a:rPr lang="en-GB" dirty="0" err="1"/>
              <a:t>ddim</a:t>
            </a:r>
            <a:r>
              <a:rPr lang="en-GB" dirty="0"/>
              <a:t> </a:t>
            </a:r>
            <a:r>
              <a:rPr lang="en-GB" dirty="0" err="1"/>
              <a:t>yn</a:t>
            </a:r>
            <a:r>
              <a:rPr lang="en-GB" dirty="0"/>
              <a:t> </a:t>
            </a:r>
            <a:r>
              <a:rPr lang="en-GB" dirty="0" err="1"/>
              <a:t>byw’n</a:t>
            </a:r>
            <a:r>
              <a:rPr lang="en-GB" dirty="0"/>
              <a:t> </a:t>
            </a:r>
            <a:r>
              <a:rPr lang="en-GB" dirty="0" err="1"/>
              <a:t>lleol</a:t>
            </a:r>
            <a:endParaRPr lang="en-GB" dirty="0"/>
          </a:p>
          <a:p>
            <a:pPr marL="457200" indent="-457200">
              <a:buFont typeface="Arial" panose="020B0604020202020204" pitchFamily="34" charset="0"/>
              <a:buChar char="•"/>
            </a:pPr>
            <a:r>
              <a:rPr lang="en-GB" dirty="0" err="1"/>
              <a:t>Disgwyliadau</a:t>
            </a:r>
            <a:r>
              <a:rPr lang="en-GB" dirty="0"/>
              <a:t> </a:t>
            </a:r>
            <a:r>
              <a:rPr lang="en-GB" dirty="0" err="1"/>
              <a:t>uwch</a:t>
            </a:r>
            <a:endParaRPr lang="en-GB" dirty="0"/>
          </a:p>
          <a:p>
            <a:pPr marL="457200" indent="-457200">
              <a:buFont typeface="Arial" panose="020B0604020202020204" pitchFamily="34" charset="0"/>
              <a:buChar char="•"/>
            </a:pPr>
            <a:r>
              <a:rPr lang="en-GB" dirty="0" err="1"/>
              <a:t>Newid</a:t>
            </a:r>
            <a:r>
              <a:rPr lang="en-GB" dirty="0"/>
              <a:t> </a:t>
            </a:r>
            <a:r>
              <a:rPr lang="en-GB" dirty="0" err="1"/>
              <a:t>agwedd</a:t>
            </a:r>
            <a:r>
              <a:rPr lang="en-GB" dirty="0"/>
              <a:t> </a:t>
            </a:r>
            <a:r>
              <a:rPr lang="en-GB" dirty="0" err="1"/>
              <a:t>i</a:t>
            </a:r>
            <a:r>
              <a:rPr lang="en-GB" dirty="0"/>
              <a:t> </a:t>
            </a:r>
            <a:r>
              <a:rPr lang="en-GB" dirty="0" err="1"/>
              <a:t>gymryd</a:t>
            </a:r>
            <a:r>
              <a:rPr lang="en-GB" dirty="0"/>
              <a:t> </a:t>
            </a:r>
            <a:r>
              <a:rPr lang="en-GB" dirty="0" err="1"/>
              <a:t>risgiau</a:t>
            </a:r>
            <a:r>
              <a:rPr lang="en-GB" dirty="0"/>
              <a:t> </a:t>
            </a:r>
            <a:r>
              <a:rPr lang="en-GB" dirty="0" err="1"/>
              <a:t>cadarnhaol</a:t>
            </a:r>
            <a:r>
              <a:rPr lang="en-GB" dirty="0"/>
              <a:t> </a:t>
            </a:r>
          </a:p>
          <a:p>
            <a:pPr marL="457200" indent="-457200">
              <a:buFont typeface="Arial" panose="020B0604020202020204" pitchFamily="34" charset="0"/>
              <a:buChar char="•"/>
            </a:pPr>
            <a:r>
              <a:rPr lang="en-GB" dirty="0" err="1"/>
              <a:t>Gwella</a:t>
            </a:r>
            <a:r>
              <a:rPr lang="en-GB" dirty="0"/>
              <a:t> </a:t>
            </a:r>
            <a:r>
              <a:rPr lang="en-GB" dirty="0" err="1"/>
              <a:t>technolegau</a:t>
            </a:r>
            <a:r>
              <a:rPr lang="en-GB" dirty="0"/>
              <a:t> am </a:t>
            </a:r>
            <a:r>
              <a:rPr lang="en-GB" dirty="0" err="1"/>
              <a:t>gostau</a:t>
            </a:r>
            <a:r>
              <a:rPr lang="en-GB" dirty="0"/>
              <a:t> is</a:t>
            </a:r>
          </a:p>
          <a:p>
            <a:pPr marL="457200" indent="-457200">
              <a:buFont typeface="Arial" panose="020B0604020202020204" pitchFamily="34" charset="0"/>
              <a:buChar char="•"/>
            </a:pPr>
            <a:r>
              <a:rPr lang="en-GB" dirty="0" err="1"/>
              <a:t>Costau</a:t>
            </a:r>
            <a:r>
              <a:rPr lang="en-GB" dirty="0"/>
              <a:t> </a:t>
            </a:r>
            <a:r>
              <a:rPr lang="en-GB" dirty="0" err="1"/>
              <a:t>gofal</a:t>
            </a:r>
            <a:r>
              <a:rPr lang="en-GB" dirty="0"/>
              <a:t> a </a:t>
            </a:r>
            <a:r>
              <a:rPr lang="en-GB" dirty="0" err="1"/>
              <a:t>chymorth</a:t>
            </a:r>
            <a:endParaRPr lang="en-GB" dirty="0"/>
          </a:p>
        </p:txBody>
      </p:sp>
    </p:spTree>
    <p:extLst>
      <p:ext uri="{BB962C8B-B14F-4D97-AF65-F5344CB8AC3E}">
        <p14:creationId xmlns:p14="http://schemas.microsoft.com/office/powerpoint/2010/main" val="100852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a:t>Sbardunau</a:t>
            </a:r>
            <a:r>
              <a:rPr lang="en-GB" dirty="0"/>
              <a:t> </a:t>
            </a:r>
            <a:r>
              <a:rPr lang="en-GB" dirty="0" err="1"/>
              <a:t>ar</a:t>
            </a:r>
            <a:r>
              <a:rPr lang="en-GB" dirty="0"/>
              <a:t> </a:t>
            </a:r>
            <a:r>
              <a:rPr lang="en-GB" dirty="0" err="1"/>
              <a:t>gyfer</a:t>
            </a:r>
            <a:r>
              <a:rPr lang="en-GB" dirty="0"/>
              <a:t> </a:t>
            </a:r>
            <a:r>
              <a:rPr lang="en-GB" dirty="0" err="1"/>
              <a:t>newid</a:t>
            </a:r>
            <a:r>
              <a:rPr lang="en-GB" dirty="0"/>
              <a:t> </a:t>
            </a:r>
            <a:r>
              <a:rPr lang="en-GB" dirty="0" err="1"/>
              <a:t>gofal</a:t>
            </a:r>
            <a:r>
              <a:rPr lang="en-GB" dirty="0"/>
              <a:t> a </a:t>
            </a:r>
            <a:r>
              <a:rPr lang="en-GB" dirty="0" err="1" smtClean="0"/>
              <a:t>chymorth</a:t>
            </a:r>
            <a:endParaRPr lang="en-GB" dirty="0"/>
          </a:p>
        </p:txBody>
      </p:sp>
      <p:sp>
        <p:nvSpPr>
          <p:cNvPr id="3" name="Content Placeholder 2"/>
          <p:cNvSpPr>
            <a:spLocks noGrp="1"/>
          </p:cNvSpPr>
          <p:nvPr>
            <p:ph idx="1"/>
          </p:nvPr>
        </p:nvSpPr>
        <p:spPr/>
        <p:txBody>
          <a:bodyPr>
            <a:normAutofit fontScale="92500" lnSpcReduction="20000"/>
          </a:bodyPr>
          <a:lstStyle/>
          <a:p>
            <a:pPr marL="457200" indent="-457200">
              <a:buFont typeface="Arial" panose="020B0604020202020204" pitchFamily="34" charset="0"/>
              <a:buChar char="•"/>
            </a:pPr>
            <a:r>
              <a:rPr lang="en-GB" dirty="0" err="1"/>
              <a:t>Cartref</a:t>
            </a:r>
            <a:r>
              <a:rPr lang="en-GB" dirty="0"/>
              <a:t> </a:t>
            </a:r>
            <a:r>
              <a:rPr lang="en-GB" dirty="0" err="1"/>
              <a:t>Gofal</a:t>
            </a:r>
            <a:r>
              <a:rPr lang="en-GB" dirty="0"/>
              <a:t> </a:t>
            </a:r>
            <a:r>
              <a:rPr lang="en-GB" dirty="0" err="1"/>
              <a:t>neu</a:t>
            </a:r>
            <a:r>
              <a:rPr lang="en-GB" dirty="0"/>
              <a:t> </a:t>
            </a:r>
            <a:r>
              <a:rPr lang="en-GB" dirty="0" err="1" smtClean="0"/>
              <a:t>nyrsio</a:t>
            </a:r>
            <a:endParaRPr lang="en-GB" dirty="0"/>
          </a:p>
          <a:p>
            <a:pPr marL="457200" indent="-457200">
              <a:buFont typeface="Arial" panose="020B0604020202020204" pitchFamily="34" charset="0"/>
              <a:buChar char="•"/>
            </a:pPr>
            <a:r>
              <a:rPr lang="en-GB" dirty="0" err="1"/>
              <a:t>Gofal</a:t>
            </a:r>
            <a:r>
              <a:rPr lang="en-GB" dirty="0"/>
              <a:t> </a:t>
            </a:r>
            <a:r>
              <a:rPr lang="en-GB" dirty="0" err="1"/>
              <a:t>maeth</a:t>
            </a:r>
            <a:r>
              <a:rPr lang="en-GB" dirty="0"/>
              <a:t> </a:t>
            </a:r>
            <a:r>
              <a:rPr lang="en-GB" dirty="0" err="1"/>
              <a:t>seibiant</a:t>
            </a:r>
            <a:endParaRPr lang="en-GB" dirty="0"/>
          </a:p>
          <a:p>
            <a:pPr marL="457200" indent="-457200">
              <a:buFont typeface="Arial" panose="020B0604020202020204" pitchFamily="34" charset="0"/>
              <a:buChar char="•"/>
            </a:pPr>
            <a:r>
              <a:rPr lang="en-GB" dirty="0" err="1"/>
              <a:t>Cyflogi</a:t>
            </a:r>
            <a:r>
              <a:rPr lang="en-GB" dirty="0"/>
              <a:t> </a:t>
            </a:r>
            <a:r>
              <a:rPr lang="en-GB" dirty="0" err="1"/>
              <a:t>gofalwyr</a:t>
            </a:r>
            <a:r>
              <a:rPr lang="en-GB" dirty="0"/>
              <a:t> (</a:t>
            </a:r>
            <a:r>
              <a:rPr lang="en-GB" dirty="0" err="1"/>
              <a:t>Gofal</a:t>
            </a:r>
            <a:r>
              <a:rPr lang="en-GB" dirty="0"/>
              <a:t> </a:t>
            </a:r>
            <a:r>
              <a:rPr lang="en-GB" dirty="0" err="1"/>
              <a:t>cartref</a:t>
            </a:r>
            <a:r>
              <a:rPr lang="en-GB" dirty="0"/>
              <a:t> </a:t>
            </a:r>
            <a:r>
              <a:rPr lang="en-GB" dirty="0" err="1"/>
              <a:t>neu</a:t>
            </a:r>
            <a:r>
              <a:rPr lang="en-GB" dirty="0"/>
              <a:t> </a:t>
            </a:r>
            <a:r>
              <a:rPr lang="en-GB" dirty="0" err="1" smtClean="0"/>
              <a:t>gynorthwywr</a:t>
            </a:r>
            <a:r>
              <a:rPr lang="en-GB" dirty="0" smtClean="0"/>
              <a:t> </a:t>
            </a:r>
            <a:r>
              <a:rPr lang="en-GB" dirty="0" err="1" smtClean="0"/>
              <a:t>personol</a:t>
            </a:r>
            <a:r>
              <a:rPr lang="en-GB" dirty="0"/>
              <a:t>)</a:t>
            </a:r>
          </a:p>
          <a:p>
            <a:pPr marL="457200" indent="-457200">
              <a:buFont typeface="Arial" panose="020B0604020202020204" pitchFamily="34" charset="0"/>
              <a:buChar char="•"/>
            </a:pPr>
            <a:r>
              <a:rPr lang="en-GB" dirty="0" err="1"/>
              <a:t>Cymorth</a:t>
            </a:r>
            <a:r>
              <a:rPr lang="en-GB" dirty="0"/>
              <a:t> </a:t>
            </a:r>
            <a:r>
              <a:rPr lang="en-GB" dirty="0" err="1"/>
              <a:t>gan</a:t>
            </a:r>
            <a:r>
              <a:rPr lang="en-GB" dirty="0"/>
              <a:t> </a:t>
            </a:r>
            <a:r>
              <a:rPr lang="en-GB" dirty="0" err="1"/>
              <a:t>deulu</a:t>
            </a:r>
            <a:r>
              <a:rPr lang="en-GB" dirty="0"/>
              <a:t> </a:t>
            </a:r>
            <a:r>
              <a:rPr lang="en-GB" dirty="0" err="1"/>
              <a:t>neu</a:t>
            </a:r>
            <a:r>
              <a:rPr lang="en-GB" dirty="0"/>
              <a:t> </a:t>
            </a:r>
            <a:r>
              <a:rPr lang="en-GB" dirty="0" err="1"/>
              <a:t>ffrindiau</a:t>
            </a:r>
            <a:r>
              <a:rPr lang="en-GB" dirty="0"/>
              <a:t> (</a:t>
            </a:r>
            <a:r>
              <a:rPr lang="en-GB" dirty="0" err="1"/>
              <a:t>gofal</a:t>
            </a:r>
            <a:r>
              <a:rPr lang="en-GB" dirty="0"/>
              <a:t> </a:t>
            </a:r>
            <a:r>
              <a:rPr lang="en-GB" dirty="0" err="1"/>
              <a:t>anffurfiol</a:t>
            </a:r>
            <a:r>
              <a:rPr lang="en-GB" dirty="0"/>
              <a:t>)</a:t>
            </a:r>
          </a:p>
          <a:p>
            <a:pPr marL="457200" indent="-457200">
              <a:buFont typeface="Arial" panose="020B0604020202020204" pitchFamily="34" charset="0"/>
              <a:buChar char="•"/>
            </a:pPr>
            <a:r>
              <a:rPr lang="en-GB" dirty="0" err="1"/>
              <a:t>Dod</a:t>
            </a:r>
            <a:r>
              <a:rPr lang="en-GB" dirty="0"/>
              <a:t> </a:t>
            </a:r>
            <a:r>
              <a:rPr lang="en-GB" dirty="0" err="1"/>
              <a:t>i</a:t>
            </a:r>
            <a:r>
              <a:rPr lang="en-GB" dirty="0"/>
              <a:t> </a:t>
            </a:r>
            <a:r>
              <a:rPr lang="en-GB" dirty="0" err="1"/>
              <a:t>hyd</a:t>
            </a:r>
            <a:r>
              <a:rPr lang="en-GB" dirty="0"/>
              <a:t> </a:t>
            </a:r>
            <a:r>
              <a:rPr lang="en-GB" dirty="0" err="1"/>
              <a:t>i</a:t>
            </a:r>
            <a:r>
              <a:rPr lang="en-GB" dirty="0"/>
              <a:t> </a:t>
            </a:r>
            <a:r>
              <a:rPr lang="en-GB" dirty="0" err="1"/>
              <a:t>ffyrdd</a:t>
            </a:r>
            <a:r>
              <a:rPr lang="en-GB" dirty="0"/>
              <a:t> </a:t>
            </a:r>
            <a:r>
              <a:rPr lang="en-GB" dirty="0" err="1"/>
              <a:t>eraill</a:t>
            </a:r>
            <a:r>
              <a:rPr lang="en-GB" dirty="0"/>
              <a:t> (</a:t>
            </a:r>
            <a:r>
              <a:rPr lang="en-GB" dirty="0" err="1"/>
              <a:t>mentrus</a:t>
            </a:r>
            <a:r>
              <a:rPr lang="en-GB" dirty="0"/>
              <a:t>) o </a:t>
            </a:r>
            <a:r>
              <a:rPr lang="en-GB" dirty="0" err="1"/>
              <a:t>ymdopi</a:t>
            </a:r>
            <a:endParaRPr lang="en-GB" dirty="0"/>
          </a:p>
          <a:p>
            <a:pPr marL="457200" indent="-457200">
              <a:buFont typeface="Arial" panose="020B0604020202020204" pitchFamily="34" charset="0"/>
              <a:buChar char="•"/>
            </a:pPr>
            <a:r>
              <a:rPr lang="en-GB" dirty="0" err="1"/>
              <a:t>Defnyddio</a:t>
            </a:r>
            <a:r>
              <a:rPr lang="en-GB" dirty="0"/>
              <a:t> </a:t>
            </a:r>
            <a:r>
              <a:rPr lang="en-GB" dirty="0" err="1"/>
              <a:t>technoleg</a:t>
            </a:r>
            <a:r>
              <a:rPr lang="en-GB" dirty="0"/>
              <a:t> </a:t>
            </a:r>
            <a:r>
              <a:rPr lang="en-GB" dirty="0" err="1"/>
              <a:t>neu</a:t>
            </a:r>
            <a:r>
              <a:rPr lang="en-GB" dirty="0"/>
              <a:t> offer </a:t>
            </a:r>
            <a:r>
              <a:rPr lang="en-GB" dirty="0" err="1"/>
              <a:t>cymunedol</a:t>
            </a:r>
            <a:endParaRPr lang="en-GB" dirty="0"/>
          </a:p>
        </p:txBody>
      </p:sp>
    </p:spTree>
    <p:extLst>
      <p:ext uri="{BB962C8B-B14F-4D97-AF65-F5344CB8AC3E}">
        <p14:creationId xmlns:p14="http://schemas.microsoft.com/office/powerpoint/2010/main" val="88443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lbow Connector 8"/>
          <p:cNvCxnSpPr/>
          <p:nvPr/>
        </p:nvCxnSpPr>
        <p:spPr>
          <a:xfrm>
            <a:off x="1906212" y="2357250"/>
            <a:ext cx="2719668" cy="1147315"/>
          </a:xfrm>
          <a:prstGeom prst="bentConnector3">
            <a:avLst/>
          </a:prstGeom>
          <a:ln w="38100">
            <a:solidFill>
              <a:srgbClr val="6E3486"/>
            </a:solidFill>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rot="10800000" flipV="1">
            <a:off x="4750649" y="2357250"/>
            <a:ext cx="2523329" cy="1147314"/>
          </a:xfrm>
          <a:prstGeom prst="bentConnector3">
            <a:avLst/>
          </a:prstGeom>
          <a:ln w="38100">
            <a:solidFill>
              <a:srgbClr val="C97B1C"/>
            </a:solidFill>
          </a:ln>
        </p:spPr>
        <p:style>
          <a:lnRef idx="1">
            <a:schemeClr val="accent1"/>
          </a:lnRef>
          <a:fillRef idx="0">
            <a:schemeClr val="accent1"/>
          </a:fillRef>
          <a:effectRef idx="0">
            <a:schemeClr val="accent1"/>
          </a:effectRef>
          <a:fontRef idx="minor">
            <a:schemeClr val="tx1"/>
          </a:fontRef>
        </p:style>
      </p:cxnSp>
      <p:cxnSp>
        <p:nvCxnSpPr>
          <p:cNvPr id="13" name="Elbow Connector 12"/>
          <p:cNvCxnSpPr/>
          <p:nvPr/>
        </p:nvCxnSpPr>
        <p:spPr>
          <a:xfrm flipV="1">
            <a:off x="1814719" y="3651215"/>
            <a:ext cx="2875078" cy="1021878"/>
          </a:xfrm>
          <a:prstGeom prst="bentConnector3">
            <a:avLst/>
          </a:prstGeom>
          <a:ln w="38100">
            <a:solidFill>
              <a:srgbClr val="17847B"/>
            </a:solidFill>
          </a:ln>
        </p:spPr>
        <p:style>
          <a:lnRef idx="1">
            <a:schemeClr val="accent1"/>
          </a:lnRef>
          <a:fillRef idx="0">
            <a:schemeClr val="accent1"/>
          </a:fillRef>
          <a:effectRef idx="0">
            <a:schemeClr val="accent1"/>
          </a:effectRef>
          <a:fontRef idx="minor">
            <a:schemeClr val="tx1"/>
          </a:fontRef>
        </p:style>
      </p:cxnSp>
      <p:cxnSp>
        <p:nvCxnSpPr>
          <p:cNvPr id="16" name="Elbow Connector 15"/>
          <p:cNvCxnSpPr/>
          <p:nvPr/>
        </p:nvCxnSpPr>
        <p:spPr>
          <a:xfrm rot="10800000">
            <a:off x="4750649" y="3651215"/>
            <a:ext cx="2523329" cy="1021879"/>
          </a:xfrm>
          <a:prstGeom prst="bentConnector3">
            <a:avLst/>
          </a:prstGeom>
          <a:ln w="38100">
            <a:solidFill>
              <a:srgbClr val="7A1D36"/>
            </a:solidFill>
          </a:ln>
        </p:spPr>
        <p:style>
          <a:lnRef idx="1">
            <a:schemeClr val="accent1"/>
          </a:lnRef>
          <a:fillRef idx="0">
            <a:schemeClr val="accent1"/>
          </a:fillRef>
          <a:effectRef idx="0">
            <a:schemeClr val="accent1"/>
          </a:effectRef>
          <a:fontRef idx="minor">
            <a:schemeClr val="tx1"/>
          </a:fontRef>
        </p:style>
      </p:cxnSp>
      <p:pic>
        <p:nvPicPr>
          <p:cNvPr id="5" name="Act Cover (Bilingua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138" y="1704564"/>
            <a:ext cx="2927686" cy="360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1" name="TextBox 20"/>
          <p:cNvSpPr txBox="1"/>
          <p:nvPr/>
        </p:nvSpPr>
        <p:spPr>
          <a:xfrm>
            <a:off x="3540488" y="5105845"/>
            <a:ext cx="2170787" cy="646331"/>
          </a:xfrm>
          <a:prstGeom prst="rect">
            <a:avLst/>
          </a:prstGeom>
          <a:noFill/>
        </p:spPr>
        <p:txBody>
          <a:bodyPr wrap="none" rtlCol="0">
            <a:spAutoFit/>
          </a:bodyPr>
          <a:lstStyle/>
          <a:p>
            <a:pPr algn="ctr"/>
            <a:r>
              <a:rPr lang="en-GB" sz="3600" dirty="0" err="1" smtClean="0">
                <a:solidFill>
                  <a:srgbClr val="582F7A"/>
                </a:solidFill>
              </a:rPr>
              <a:t>Ebrill</a:t>
            </a:r>
            <a:r>
              <a:rPr lang="en-GB" sz="3600" dirty="0" smtClean="0">
                <a:solidFill>
                  <a:srgbClr val="582F7A"/>
                </a:solidFill>
              </a:rPr>
              <a:t> 2016</a:t>
            </a:r>
            <a:endParaRPr lang="en-GB" sz="3600" dirty="0">
              <a:solidFill>
                <a:srgbClr val="582F7A"/>
              </a:solidFill>
            </a:endParaRPr>
          </a:p>
        </p:txBody>
      </p:sp>
      <p:sp>
        <p:nvSpPr>
          <p:cNvPr id="8" name="Slide Title"/>
          <p:cNvSpPr>
            <a:spLocks noGrp="1"/>
          </p:cNvSpPr>
          <p:nvPr>
            <p:ph type="title"/>
          </p:nvPr>
        </p:nvSpPr>
        <p:spPr/>
        <p:txBody>
          <a:bodyPr>
            <a:normAutofit fontScale="90000"/>
          </a:bodyPr>
          <a:lstStyle/>
          <a:p>
            <a:r>
              <a:rPr lang="en-GB" dirty="0" err="1"/>
              <a:t>Deddf</a:t>
            </a:r>
            <a:r>
              <a:rPr lang="en-GB" dirty="0"/>
              <a:t> </a:t>
            </a:r>
            <a:r>
              <a:rPr lang="en-GB" dirty="0" err="1"/>
              <a:t>Gwasanaethau</a:t>
            </a:r>
            <a:r>
              <a:rPr lang="en-GB" dirty="0"/>
              <a:t> </a:t>
            </a:r>
            <a:r>
              <a:rPr lang="en-GB" dirty="0" err="1"/>
              <a:t>Cymdeithasol</a:t>
            </a:r>
            <a:r>
              <a:rPr lang="en-GB" dirty="0"/>
              <a:t> a </a:t>
            </a:r>
            <a:r>
              <a:rPr lang="en-GB" dirty="0" err="1"/>
              <a:t>Llesiant</a:t>
            </a:r>
            <a:r>
              <a:rPr lang="en-GB" dirty="0"/>
              <a:t> (</a:t>
            </a:r>
            <a:r>
              <a:rPr lang="en-GB" dirty="0" err="1"/>
              <a:t>Cymru</a:t>
            </a:r>
            <a:r>
              <a:rPr lang="en-GB" dirty="0"/>
              <a:t>)</a:t>
            </a:r>
          </a:p>
        </p:txBody>
      </p:sp>
      <p:grpSp>
        <p:nvGrpSpPr>
          <p:cNvPr id="11" name="Group 10"/>
          <p:cNvGrpSpPr/>
          <p:nvPr/>
        </p:nvGrpSpPr>
        <p:grpSpPr>
          <a:xfrm>
            <a:off x="923506" y="1396638"/>
            <a:ext cx="1889262" cy="2248094"/>
            <a:chOff x="923506" y="1396638"/>
            <a:chExt cx="1889262" cy="2248094"/>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12259"/>
            <a:stretch/>
          </p:blipFill>
          <p:spPr>
            <a:xfrm>
              <a:off x="923506" y="1396638"/>
              <a:ext cx="1889262" cy="1895202"/>
            </a:xfrm>
            <a:prstGeom prst="rect">
              <a:avLst/>
            </a:prstGeom>
          </p:spPr>
        </p:pic>
        <p:sp>
          <p:nvSpPr>
            <p:cNvPr id="3" name="TextBox 2"/>
            <p:cNvSpPr txBox="1"/>
            <p:nvPr/>
          </p:nvSpPr>
          <p:spPr>
            <a:xfrm>
              <a:off x="1423143" y="3306178"/>
              <a:ext cx="889987" cy="338554"/>
            </a:xfrm>
            <a:prstGeom prst="rect">
              <a:avLst/>
            </a:prstGeom>
            <a:noFill/>
          </p:spPr>
          <p:txBody>
            <a:bodyPr wrap="none" rtlCol="0">
              <a:spAutoFit/>
            </a:bodyPr>
            <a:lstStyle/>
            <a:p>
              <a:r>
                <a:rPr lang="en-GB" sz="1600" dirty="0" err="1" smtClean="0">
                  <a:solidFill>
                    <a:srgbClr val="6E3486"/>
                  </a:solidFill>
                  <a:latin typeface="Arial" panose="020B0604020202020204" pitchFamily="34" charset="0"/>
                  <a:cs typeface="Arial" panose="020B0604020202020204" pitchFamily="34" charset="0"/>
                </a:rPr>
                <a:t>Llesiant</a:t>
              </a:r>
              <a:endParaRPr lang="en-GB" sz="1600" dirty="0">
                <a:solidFill>
                  <a:srgbClr val="6E3486"/>
                </a:solidFill>
                <a:latin typeface="Arial" panose="020B0604020202020204" pitchFamily="34" charset="0"/>
                <a:cs typeface="Arial" panose="020B0604020202020204" pitchFamily="34" charset="0"/>
              </a:endParaRPr>
            </a:p>
          </p:txBody>
        </p:sp>
      </p:grpSp>
      <p:grpSp>
        <p:nvGrpSpPr>
          <p:cNvPr id="14" name="Group 13"/>
          <p:cNvGrpSpPr/>
          <p:nvPr/>
        </p:nvGrpSpPr>
        <p:grpSpPr>
          <a:xfrm>
            <a:off x="923511" y="3769158"/>
            <a:ext cx="1782416" cy="2304538"/>
            <a:chOff x="923511" y="3769158"/>
            <a:chExt cx="1782416" cy="2304538"/>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b="19792"/>
            <a:stretch/>
          </p:blipFill>
          <p:spPr>
            <a:xfrm>
              <a:off x="923511" y="3769158"/>
              <a:ext cx="1782416" cy="1732482"/>
            </a:xfrm>
            <a:prstGeom prst="rect">
              <a:avLst/>
            </a:prstGeom>
          </p:spPr>
        </p:pic>
        <p:sp>
          <p:nvSpPr>
            <p:cNvPr id="12" name="TextBox 11"/>
            <p:cNvSpPr txBox="1"/>
            <p:nvPr/>
          </p:nvSpPr>
          <p:spPr>
            <a:xfrm>
              <a:off x="997828" y="5488921"/>
              <a:ext cx="1633782" cy="584775"/>
            </a:xfrm>
            <a:prstGeom prst="rect">
              <a:avLst/>
            </a:prstGeom>
            <a:noFill/>
          </p:spPr>
          <p:txBody>
            <a:bodyPr wrap="none" rtlCol="0">
              <a:spAutoFit/>
            </a:bodyPr>
            <a:lstStyle/>
            <a:p>
              <a:pPr algn="ctr"/>
              <a:r>
                <a:rPr lang="en-GB" sz="1600" dirty="0" err="1">
                  <a:solidFill>
                    <a:srgbClr val="17847B"/>
                  </a:solidFill>
                  <a:latin typeface="Arial" panose="020B0604020202020204" pitchFamily="34" charset="0"/>
                  <a:cs typeface="Arial" panose="020B0604020202020204" pitchFamily="34" charset="0"/>
                </a:rPr>
                <a:t>Partneriaeth</a:t>
              </a:r>
              <a:r>
                <a:rPr lang="en-GB" sz="1600" dirty="0">
                  <a:solidFill>
                    <a:srgbClr val="17847B"/>
                  </a:solidFill>
                  <a:latin typeface="Arial" panose="020B0604020202020204" pitchFamily="34" charset="0"/>
                  <a:cs typeface="Arial" panose="020B0604020202020204" pitchFamily="34" charset="0"/>
                </a:rPr>
                <a:t> ac </a:t>
              </a:r>
              <a:endParaRPr lang="en-GB" sz="1600" dirty="0" smtClean="0">
                <a:solidFill>
                  <a:srgbClr val="17847B"/>
                </a:solidFill>
                <a:latin typeface="Arial" panose="020B0604020202020204" pitchFamily="34" charset="0"/>
                <a:cs typeface="Arial" panose="020B0604020202020204" pitchFamily="34" charset="0"/>
              </a:endParaRPr>
            </a:p>
            <a:p>
              <a:pPr algn="ctr"/>
              <a:r>
                <a:rPr lang="en-GB" sz="1600" dirty="0" err="1" smtClean="0">
                  <a:solidFill>
                    <a:srgbClr val="17847B"/>
                  </a:solidFill>
                  <a:latin typeface="Arial" panose="020B0604020202020204" pitchFamily="34" charset="0"/>
                  <a:cs typeface="Arial" panose="020B0604020202020204" pitchFamily="34" charset="0"/>
                </a:rPr>
                <a:t>Integreiddio</a:t>
              </a:r>
              <a:endParaRPr lang="en-GB" sz="1600" dirty="0">
                <a:solidFill>
                  <a:srgbClr val="17847B"/>
                </a:solidFill>
                <a:latin typeface="Arial" panose="020B0604020202020204" pitchFamily="34" charset="0"/>
                <a:cs typeface="Arial" panose="020B0604020202020204" pitchFamily="34" charset="0"/>
              </a:endParaRPr>
            </a:p>
          </p:txBody>
        </p:sp>
      </p:grpSp>
      <p:grpSp>
        <p:nvGrpSpPr>
          <p:cNvPr id="18" name="Group 17"/>
          <p:cNvGrpSpPr/>
          <p:nvPr/>
        </p:nvGrpSpPr>
        <p:grpSpPr>
          <a:xfrm>
            <a:off x="6299274" y="1396638"/>
            <a:ext cx="1889262" cy="2201639"/>
            <a:chOff x="6299274" y="1396638"/>
            <a:chExt cx="1889262" cy="2201639"/>
          </a:xfrm>
        </p:grpSpPr>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b="14023"/>
            <a:stretch/>
          </p:blipFill>
          <p:spPr>
            <a:xfrm>
              <a:off x="6299274" y="1396638"/>
              <a:ext cx="1889262" cy="1857102"/>
            </a:xfrm>
            <a:prstGeom prst="rect">
              <a:avLst/>
            </a:prstGeom>
          </p:spPr>
        </p:pic>
        <p:sp>
          <p:nvSpPr>
            <p:cNvPr id="17" name="TextBox 16"/>
            <p:cNvSpPr txBox="1"/>
            <p:nvPr/>
          </p:nvSpPr>
          <p:spPr>
            <a:xfrm>
              <a:off x="6947189" y="3259723"/>
              <a:ext cx="593432" cy="338554"/>
            </a:xfrm>
            <a:prstGeom prst="rect">
              <a:avLst/>
            </a:prstGeom>
            <a:noFill/>
          </p:spPr>
          <p:txBody>
            <a:bodyPr wrap="none" rtlCol="0">
              <a:spAutoFit/>
            </a:bodyPr>
            <a:lstStyle/>
            <a:p>
              <a:r>
                <a:rPr lang="en-GB" sz="1600" dirty="0" err="1" smtClean="0">
                  <a:solidFill>
                    <a:srgbClr val="C97B1C"/>
                  </a:solidFill>
                  <a:latin typeface="Arial" panose="020B0604020202020204" pitchFamily="34" charset="0"/>
                  <a:cs typeface="Arial" panose="020B0604020202020204" pitchFamily="34" charset="0"/>
                </a:rPr>
                <a:t>Pobl</a:t>
              </a:r>
              <a:endParaRPr lang="en-GB" sz="1600" dirty="0">
                <a:solidFill>
                  <a:srgbClr val="C97B1C"/>
                </a:solidFill>
                <a:latin typeface="Arial" panose="020B0604020202020204" pitchFamily="34" charset="0"/>
                <a:cs typeface="Arial" panose="020B0604020202020204" pitchFamily="34" charset="0"/>
              </a:endParaRPr>
            </a:p>
          </p:txBody>
        </p:sp>
      </p:grpSp>
      <p:grpSp>
        <p:nvGrpSpPr>
          <p:cNvPr id="20" name="Group 19"/>
          <p:cNvGrpSpPr/>
          <p:nvPr/>
        </p:nvGrpSpPr>
        <p:grpSpPr>
          <a:xfrm>
            <a:off x="6329346" y="3769158"/>
            <a:ext cx="1889262" cy="2152295"/>
            <a:chOff x="6329346" y="3769158"/>
            <a:chExt cx="1889262" cy="2152295"/>
          </a:xfrm>
        </p:grpSpPr>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b="15559"/>
            <a:stretch/>
          </p:blipFill>
          <p:spPr>
            <a:xfrm>
              <a:off x="6329346" y="3769158"/>
              <a:ext cx="1889262" cy="1823922"/>
            </a:xfrm>
            <a:prstGeom prst="rect">
              <a:avLst/>
            </a:prstGeom>
          </p:spPr>
        </p:pic>
        <p:sp>
          <p:nvSpPr>
            <p:cNvPr id="19" name="TextBox 18"/>
            <p:cNvSpPr txBox="1"/>
            <p:nvPr/>
          </p:nvSpPr>
          <p:spPr>
            <a:xfrm>
              <a:off x="6903523" y="5582899"/>
              <a:ext cx="740908" cy="338554"/>
            </a:xfrm>
            <a:prstGeom prst="rect">
              <a:avLst/>
            </a:prstGeom>
            <a:noFill/>
          </p:spPr>
          <p:txBody>
            <a:bodyPr wrap="none" rtlCol="0">
              <a:spAutoFit/>
            </a:bodyPr>
            <a:lstStyle/>
            <a:p>
              <a:r>
                <a:rPr lang="en-GB" sz="1600" dirty="0" err="1" smtClean="0">
                  <a:solidFill>
                    <a:srgbClr val="7A1D36"/>
                  </a:solidFill>
                  <a:latin typeface="Arial" panose="020B0604020202020204" pitchFamily="34" charset="0"/>
                  <a:cs typeface="Arial" panose="020B0604020202020204" pitchFamily="34" charset="0"/>
                </a:rPr>
                <a:t>Ataliol</a:t>
              </a:r>
              <a:endParaRPr lang="en-GB" sz="1600" dirty="0">
                <a:solidFill>
                  <a:srgbClr val="7A1D36"/>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6738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50000" y="50000"/>
                                    </p:animScale>
                                  </p:childTnLst>
                                </p:cTn>
                              </p:par>
                            </p:childTnLst>
                          </p:cTn>
                        </p:par>
                        <p:par>
                          <p:cTn id="7" fill="hold">
                            <p:stCondLst>
                              <p:cond delay="2000"/>
                            </p:stCondLst>
                            <p:childTnLst>
                              <p:par>
                                <p:cTn id="8" presetID="22" presetClass="entr" presetSubtype="2"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childTnLst>
                          </p:cTn>
                        </p:par>
                        <p:par>
                          <p:cTn id="11" fill="hold">
                            <p:stCondLst>
                              <p:cond delay="2500"/>
                            </p:stCondLst>
                            <p:childTnLst>
                              <p:par>
                                <p:cTn id="12" presetID="1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3000"/>
                            </p:stCondLst>
                            <p:childTnLst>
                              <p:par>
                                <p:cTn id="16" presetID="22" presetClass="entr" presetSubtype="8"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par>
                          <p:cTn id="19" fill="hold">
                            <p:stCondLst>
                              <p:cond delay="35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par>
                          <p:cTn id="23" fill="hold">
                            <p:stCondLst>
                              <p:cond delay="4000"/>
                            </p:stCondLst>
                            <p:childTnLst>
                              <p:par>
                                <p:cTn id="24" presetID="22" presetClass="entr" presetSubtype="8"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par>
                          <p:cTn id="27" fill="hold">
                            <p:stCondLst>
                              <p:cond delay="4500"/>
                            </p:stCondLst>
                            <p:childTnLst>
                              <p:par>
                                <p:cTn id="28" presetID="10" presetClass="entr" presetSubtype="0"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par>
                          <p:cTn id="31" fill="hold">
                            <p:stCondLst>
                              <p:cond delay="5000"/>
                            </p:stCondLst>
                            <p:childTnLst>
                              <p:par>
                                <p:cTn id="32" presetID="22" presetClass="entr" presetSubtype="2"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right)">
                                      <p:cBhvr>
                                        <p:cTn id="34" dur="500"/>
                                        <p:tgtEl>
                                          <p:spTgt spid="13"/>
                                        </p:tgtEl>
                                      </p:cBhvr>
                                    </p:animEffect>
                                  </p:childTnLst>
                                </p:cTn>
                              </p:par>
                            </p:childTnLst>
                          </p:cTn>
                        </p:par>
                        <p:par>
                          <p:cTn id="35" fill="hold">
                            <p:stCondLst>
                              <p:cond delay="5500"/>
                            </p:stCondLst>
                            <p:childTnLst>
                              <p:par>
                                <p:cTn id="36" presetID="10" presetClass="entr" presetSubtype="0"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p:cNvSpPr>
            <a:spLocks noGrp="1"/>
          </p:cNvSpPr>
          <p:nvPr>
            <p:ph type="title"/>
          </p:nvPr>
        </p:nvSpPr>
        <p:spPr/>
        <p:txBody>
          <a:bodyPr/>
          <a:lstStyle/>
          <a:p>
            <a:r>
              <a:rPr lang="en-GB" dirty="0" err="1"/>
              <a:t>Gofal</a:t>
            </a:r>
            <a:r>
              <a:rPr lang="en-GB" dirty="0"/>
              <a:t> </a:t>
            </a:r>
            <a:r>
              <a:rPr lang="en-GB" dirty="0" err="1"/>
              <a:t>sy’n</a:t>
            </a:r>
            <a:r>
              <a:rPr lang="en-GB" dirty="0"/>
              <a:t> </a:t>
            </a:r>
            <a:r>
              <a:rPr lang="en-GB" dirty="0" err="1" smtClean="0"/>
              <a:t>canobwyntio</a:t>
            </a:r>
            <a:r>
              <a:rPr lang="en-GB" dirty="0" smtClean="0"/>
              <a:t> </a:t>
            </a:r>
            <a:r>
              <a:rPr lang="en-GB" dirty="0" err="1"/>
              <a:t>ar</a:t>
            </a:r>
            <a:r>
              <a:rPr lang="en-GB" dirty="0"/>
              <a:t> </a:t>
            </a:r>
            <a:r>
              <a:rPr lang="en-GB" dirty="0" err="1"/>
              <a:t>yr</a:t>
            </a:r>
            <a:r>
              <a:rPr lang="en-GB" dirty="0"/>
              <a:t> </a:t>
            </a:r>
            <a:r>
              <a:rPr lang="en-GB" dirty="0" err="1" smtClean="0"/>
              <a:t>unigolyn</a:t>
            </a:r>
            <a:endParaRPr lang="en-GB" dirty="0"/>
          </a:p>
        </p:txBody>
      </p:sp>
      <p:sp>
        <p:nvSpPr>
          <p:cNvPr id="30" name="Abilities"/>
          <p:cNvSpPr/>
          <p:nvPr/>
        </p:nvSpPr>
        <p:spPr>
          <a:xfrm>
            <a:off x="3622661" y="1266247"/>
            <a:ext cx="1944000" cy="1440000"/>
          </a:xfrm>
          <a:custGeom>
            <a:avLst/>
            <a:gdLst>
              <a:gd name="connsiteX0" fmla="*/ 0 w 1621491"/>
              <a:gd name="connsiteY0" fmla="*/ 810746 h 1621491"/>
              <a:gd name="connsiteX1" fmla="*/ 810746 w 1621491"/>
              <a:gd name="connsiteY1" fmla="*/ 0 h 1621491"/>
              <a:gd name="connsiteX2" fmla="*/ 1621492 w 1621491"/>
              <a:gd name="connsiteY2" fmla="*/ 810746 h 1621491"/>
              <a:gd name="connsiteX3" fmla="*/ 810746 w 1621491"/>
              <a:gd name="connsiteY3" fmla="*/ 1621492 h 1621491"/>
              <a:gd name="connsiteX4" fmla="*/ 0 w 1621491"/>
              <a:gd name="connsiteY4" fmla="*/ 810746 h 162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491" h="1621491">
                <a:moveTo>
                  <a:pt x="0" y="810746"/>
                </a:moveTo>
                <a:cubicBezTo>
                  <a:pt x="0" y="362983"/>
                  <a:pt x="362983" y="0"/>
                  <a:pt x="810746" y="0"/>
                </a:cubicBezTo>
                <a:cubicBezTo>
                  <a:pt x="1258509" y="0"/>
                  <a:pt x="1621492" y="362983"/>
                  <a:pt x="1621492" y="810746"/>
                </a:cubicBezTo>
                <a:cubicBezTo>
                  <a:pt x="1621492" y="1258509"/>
                  <a:pt x="1258509" y="1621492"/>
                  <a:pt x="810746" y="1621492"/>
                </a:cubicBezTo>
                <a:cubicBezTo>
                  <a:pt x="362983" y="1621492"/>
                  <a:pt x="0" y="1258509"/>
                  <a:pt x="0" y="810746"/>
                </a:cubicBezTo>
                <a:close/>
              </a:path>
            </a:pathLst>
          </a:custGeom>
          <a:solidFill>
            <a:srgbClr val="FF0000"/>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262862" tIns="262862" rIns="262862" bIns="262862" numCol="1" spcCol="1270" anchor="ctr" anchorCtr="0">
            <a:noAutofit/>
          </a:bodyPr>
          <a:lstStyle/>
          <a:p>
            <a:pPr lvl="0" algn="ctr" defTabSz="889000">
              <a:lnSpc>
                <a:spcPct val="90000"/>
              </a:lnSpc>
              <a:spcBef>
                <a:spcPct val="0"/>
              </a:spcBef>
              <a:spcAft>
                <a:spcPct val="35000"/>
              </a:spcAft>
            </a:pPr>
            <a:r>
              <a:rPr lang="en-GB" sz="2000" b="1" dirty="0" err="1">
                <a:latin typeface="Arial" panose="020B0604020202020204" pitchFamily="34" charset="0"/>
                <a:cs typeface="Arial" panose="020B0604020202020204" pitchFamily="34" charset="0"/>
              </a:rPr>
              <a:t>Galluoedd</a:t>
            </a:r>
            <a:endParaRPr lang="en-GB" sz="2000" b="1" kern="1200" dirty="0">
              <a:latin typeface="Arial" panose="020B0604020202020204" pitchFamily="34" charset="0"/>
              <a:cs typeface="Arial" panose="020B0604020202020204" pitchFamily="34" charset="0"/>
            </a:endParaRPr>
          </a:p>
        </p:txBody>
      </p:sp>
      <p:sp>
        <p:nvSpPr>
          <p:cNvPr id="31" name="Arrow - Abilities-to-Interests"/>
          <p:cNvSpPr/>
          <p:nvPr/>
        </p:nvSpPr>
        <p:spPr>
          <a:xfrm rot="2160000">
            <a:off x="5585597" y="2083353"/>
            <a:ext cx="432298" cy="547253"/>
          </a:xfrm>
          <a:custGeom>
            <a:avLst/>
            <a:gdLst>
              <a:gd name="connsiteX0" fmla="*/ 0 w 432298"/>
              <a:gd name="connsiteY0" fmla="*/ 109451 h 547253"/>
              <a:gd name="connsiteX1" fmla="*/ 216149 w 432298"/>
              <a:gd name="connsiteY1" fmla="*/ 109451 h 547253"/>
              <a:gd name="connsiteX2" fmla="*/ 216149 w 432298"/>
              <a:gd name="connsiteY2" fmla="*/ 0 h 547253"/>
              <a:gd name="connsiteX3" fmla="*/ 432298 w 432298"/>
              <a:gd name="connsiteY3" fmla="*/ 273627 h 547253"/>
              <a:gd name="connsiteX4" fmla="*/ 216149 w 432298"/>
              <a:gd name="connsiteY4" fmla="*/ 547253 h 547253"/>
              <a:gd name="connsiteX5" fmla="*/ 216149 w 432298"/>
              <a:gd name="connsiteY5" fmla="*/ 437802 h 547253"/>
              <a:gd name="connsiteX6" fmla="*/ 0 w 432298"/>
              <a:gd name="connsiteY6" fmla="*/ 437802 h 547253"/>
              <a:gd name="connsiteX7" fmla="*/ 0 w 432298"/>
              <a:gd name="connsiteY7" fmla="*/ 109451 h 54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298" h="547253">
                <a:moveTo>
                  <a:pt x="0" y="109451"/>
                </a:moveTo>
                <a:lnTo>
                  <a:pt x="216149" y="109451"/>
                </a:lnTo>
                <a:lnTo>
                  <a:pt x="216149" y="0"/>
                </a:lnTo>
                <a:lnTo>
                  <a:pt x="432298" y="273627"/>
                </a:lnTo>
                <a:lnTo>
                  <a:pt x="216149" y="547253"/>
                </a:lnTo>
                <a:lnTo>
                  <a:pt x="216149" y="437802"/>
                </a:lnTo>
                <a:lnTo>
                  <a:pt x="0" y="437802"/>
                </a:lnTo>
                <a:lnTo>
                  <a:pt x="0" y="109451"/>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1" tIns="109450" rIns="129689" bIns="109451" numCol="1" spcCol="1270" anchor="ctr" anchorCtr="0">
            <a:noAutofit/>
          </a:bodyPr>
          <a:lstStyle/>
          <a:p>
            <a:pPr lvl="0" algn="ctr" defTabSz="711200">
              <a:lnSpc>
                <a:spcPct val="90000"/>
              </a:lnSpc>
              <a:spcBef>
                <a:spcPct val="0"/>
              </a:spcBef>
              <a:spcAft>
                <a:spcPct val="35000"/>
              </a:spcAft>
            </a:pPr>
            <a:endParaRPr lang="en-GB" sz="1600" kern="1200">
              <a:latin typeface="Arial" panose="020B0604020202020204" pitchFamily="34" charset="0"/>
              <a:cs typeface="Arial" panose="020B0604020202020204" pitchFamily="34" charset="0"/>
            </a:endParaRPr>
          </a:p>
        </p:txBody>
      </p:sp>
      <p:sp>
        <p:nvSpPr>
          <p:cNvPr id="1523712" name="Interests"/>
          <p:cNvSpPr/>
          <p:nvPr/>
        </p:nvSpPr>
        <p:spPr>
          <a:xfrm>
            <a:off x="5852037" y="2329206"/>
            <a:ext cx="1944000" cy="1440000"/>
          </a:xfrm>
          <a:custGeom>
            <a:avLst/>
            <a:gdLst>
              <a:gd name="connsiteX0" fmla="*/ 0 w 1621491"/>
              <a:gd name="connsiteY0" fmla="*/ 810746 h 1621491"/>
              <a:gd name="connsiteX1" fmla="*/ 810746 w 1621491"/>
              <a:gd name="connsiteY1" fmla="*/ 0 h 1621491"/>
              <a:gd name="connsiteX2" fmla="*/ 1621492 w 1621491"/>
              <a:gd name="connsiteY2" fmla="*/ 810746 h 1621491"/>
              <a:gd name="connsiteX3" fmla="*/ 810746 w 1621491"/>
              <a:gd name="connsiteY3" fmla="*/ 1621492 h 1621491"/>
              <a:gd name="connsiteX4" fmla="*/ 0 w 1621491"/>
              <a:gd name="connsiteY4" fmla="*/ 810746 h 162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491" h="1621491">
                <a:moveTo>
                  <a:pt x="0" y="810746"/>
                </a:moveTo>
                <a:cubicBezTo>
                  <a:pt x="0" y="362983"/>
                  <a:pt x="362983" y="0"/>
                  <a:pt x="810746" y="0"/>
                </a:cubicBezTo>
                <a:cubicBezTo>
                  <a:pt x="1258509" y="0"/>
                  <a:pt x="1621492" y="362983"/>
                  <a:pt x="1621492" y="810746"/>
                </a:cubicBezTo>
                <a:cubicBezTo>
                  <a:pt x="1621492" y="1258509"/>
                  <a:pt x="1258509" y="1621492"/>
                  <a:pt x="810746" y="1621492"/>
                </a:cubicBezTo>
                <a:cubicBezTo>
                  <a:pt x="362983" y="1621492"/>
                  <a:pt x="0" y="1258509"/>
                  <a:pt x="0" y="810746"/>
                </a:cubicBezTo>
                <a:close/>
              </a:path>
            </a:pathLst>
          </a:custGeom>
          <a:solidFill>
            <a:schemeClr val="accent1"/>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262862" tIns="262862" rIns="262862" bIns="262862" numCol="1" spcCol="1270" anchor="ctr" anchorCtr="0">
            <a:noAutofit/>
          </a:bodyPr>
          <a:lstStyle/>
          <a:p>
            <a:pPr lvl="0" algn="ctr" defTabSz="889000">
              <a:lnSpc>
                <a:spcPct val="90000"/>
              </a:lnSpc>
              <a:spcBef>
                <a:spcPct val="0"/>
              </a:spcBef>
              <a:spcAft>
                <a:spcPct val="35000"/>
              </a:spcAft>
            </a:pPr>
            <a:r>
              <a:rPr lang="en-GB" b="1" dirty="0" err="1">
                <a:latin typeface="Arial" panose="020B0604020202020204" pitchFamily="34" charset="0"/>
                <a:cs typeface="Arial" panose="020B0604020202020204" pitchFamily="34" charset="0"/>
              </a:rPr>
              <a:t>Diddordebau</a:t>
            </a:r>
            <a:endParaRPr lang="en-GB" b="1" kern="1200" dirty="0">
              <a:latin typeface="Arial" panose="020B0604020202020204" pitchFamily="34" charset="0"/>
              <a:cs typeface="Arial" panose="020B0604020202020204" pitchFamily="34" charset="0"/>
            </a:endParaRPr>
          </a:p>
        </p:txBody>
      </p:sp>
      <p:sp>
        <p:nvSpPr>
          <p:cNvPr id="1523713" name="Arrow - Interests-to-Famiy"/>
          <p:cNvSpPr/>
          <p:nvPr/>
        </p:nvSpPr>
        <p:spPr>
          <a:xfrm rot="17280000">
            <a:off x="6166688" y="3779379"/>
            <a:ext cx="432298" cy="547253"/>
          </a:xfrm>
          <a:custGeom>
            <a:avLst/>
            <a:gdLst>
              <a:gd name="connsiteX0" fmla="*/ 0 w 432298"/>
              <a:gd name="connsiteY0" fmla="*/ 109451 h 547253"/>
              <a:gd name="connsiteX1" fmla="*/ 216149 w 432298"/>
              <a:gd name="connsiteY1" fmla="*/ 109451 h 547253"/>
              <a:gd name="connsiteX2" fmla="*/ 216149 w 432298"/>
              <a:gd name="connsiteY2" fmla="*/ 0 h 547253"/>
              <a:gd name="connsiteX3" fmla="*/ 432298 w 432298"/>
              <a:gd name="connsiteY3" fmla="*/ 273627 h 547253"/>
              <a:gd name="connsiteX4" fmla="*/ 216149 w 432298"/>
              <a:gd name="connsiteY4" fmla="*/ 547253 h 547253"/>
              <a:gd name="connsiteX5" fmla="*/ 216149 w 432298"/>
              <a:gd name="connsiteY5" fmla="*/ 437802 h 547253"/>
              <a:gd name="connsiteX6" fmla="*/ 0 w 432298"/>
              <a:gd name="connsiteY6" fmla="*/ 437802 h 547253"/>
              <a:gd name="connsiteX7" fmla="*/ 0 w 432298"/>
              <a:gd name="connsiteY7" fmla="*/ 109451 h 54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298" h="547253">
                <a:moveTo>
                  <a:pt x="432298" y="437802"/>
                </a:moveTo>
                <a:lnTo>
                  <a:pt x="216149" y="437802"/>
                </a:lnTo>
                <a:lnTo>
                  <a:pt x="216149" y="547253"/>
                </a:lnTo>
                <a:lnTo>
                  <a:pt x="0" y="273626"/>
                </a:lnTo>
                <a:lnTo>
                  <a:pt x="216149" y="0"/>
                </a:lnTo>
                <a:lnTo>
                  <a:pt x="216149" y="109451"/>
                </a:lnTo>
                <a:lnTo>
                  <a:pt x="432298" y="109451"/>
                </a:lnTo>
                <a:lnTo>
                  <a:pt x="432298" y="437802"/>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129688" tIns="109451" rIns="0" bIns="109450" numCol="1" spcCol="1270" anchor="ctr" anchorCtr="0">
            <a:noAutofit/>
          </a:bodyPr>
          <a:lstStyle/>
          <a:p>
            <a:pPr lvl="0" algn="ctr" defTabSz="711200">
              <a:lnSpc>
                <a:spcPct val="90000"/>
              </a:lnSpc>
              <a:spcBef>
                <a:spcPct val="0"/>
              </a:spcBef>
              <a:spcAft>
                <a:spcPct val="35000"/>
              </a:spcAft>
            </a:pPr>
            <a:endParaRPr lang="en-GB" sz="1600" kern="1200">
              <a:latin typeface="Arial" panose="020B0604020202020204" pitchFamily="34" charset="0"/>
              <a:cs typeface="Arial" panose="020B0604020202020204" pitchFamily="34" charset="0"/>
            </a:endParaRPr>
          </a:p>
        </p:txBody>
      </p:sp>
      <p:sp>
        <p:nvSpPr>
          <p:cNvPr id="1523715" name="Family"/>
          <p:cNvSpPr/>
          <p:nvPr/>
        </p:nvSpPr>
        <p:spPr>
          <a:xfrm>
            <a:off x="5050009" y="4392364"/>
            <a:ext cx="1944000" cy="1440000"/>
          </a:xfrm>
          <a:custGeom>
            <a:avLst/>
            <a:gdLst>
              <a:gd name="connsiteX0" fmla="*/ 0 w 1621491"/>
              <a:gd name="connsiteY0" fmla="*/ 810746 h 1621491"/>
              <a:gd name="connsiteX1" fmla="*/ 810746 w 1621491"/>
              <a:gd name="connsiteY1" fmla="*/ 0 h 1621491"/>
              <a:gd name="connsiteX2" fmla="*/ 1621492 w 1621491"/>
              <a:gd name="connsiteY2" fmla="*/ 810746 h 1621491"/>
              <a:gd name="connsiteX3" fmla="*/ 810746 w 1621491"/>
              <a:gd name="connsiteY3" fmla="*/ 1621492 h 1621491"/>
              <a:gd name="connsiteX4" fmla="*/ 0 w 1621491"/>
              <a:gd name="connsiteY4" fmla="*/ 810746 h 162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491" h="1621491">
                <a:moveTo>
                  <a:pt x="0" y="810746"/>
                </a:moveTo>
                <a:cubicBezTo>
                  <a:pt x="0" y="362983"/>
                  <a:pt x="362983" y="0"/>
                  <a:pt x="810746" y="0"/>
                </a:cubicBezTo>
                <a:cubicBezTo>
                  <a:pt x="1258509" y="0"/>
                  <a:pt x="1621492" y="362983"/>
                  <a:pt x="1621492" y="810746"/>
                </a:cubicBezTo>
                <a:cubicBezTo>
                  <a:pt x="1621492" y="1258509"/>
                  <a:pt x="1258509" y="1621492"/>
                  <a:pt x="810746" y="1621492"/>
                </a:cubicBezTo>
                <a:cubicBezTo>
                  <a:pt x="362983" y="1621492"/>
                  <a:pt x="0" y="1258509"/>
                  <a:pt x="0" y="810746"/>
                </a:cubicBezTo>
                <a:close/>
              </a:path>
            </a:pathLst>
          </a:custGeom>
          <a:solidFill>
            <a:srgbClr val="69A830"/>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262862" tIns="262862" rIns="262862" bIns="262862" numCol="1" spcCol="1270" anchor="ctr" anchorCtr="0">
            <a:noAutofit/>
          </a:bodyPr>
          <a:lstStyle/>
          <a:p>
            <a:pPr lvl="0" algn="ctr" defTabSz="889000">
              <a:lnSpc>
                <a:spcPct val="90000"/>
              </a:lnSpc>
              <a:spcBef>
                <a:spcPct val="0"/>
              </a:spcBef>
              <a:spcAft>
                <a:spcPct val="35000"/>
              </a:spcAft>
            </a:pPr>
            <a:r>
              <a:rPr lang="en-GB" sz="2000" b="1" dirty="0" err="1">
                <a:latin typeface="Arial" panose="020B0604020202020204" pitchFamily="34" charset="0"/>
                <a:cs typeface="Arial" panose="020B0604020202020204" pitchFamily="34" charset="0"/>
              </a:rPr>
              <a:t>Teulu</a:t>
            </a:r>
            <a:endParaRPr lang="en-GB" sz="2000" b="1" kern="1200" dirty="0" smtClean="0">
              <a:latin typeface="Arial" panose="020B0604020202020204" pitchFamily="34" charset="0"/>
              <a:cs typeface="Arial" panose="020B0604020202020204" pitchFamily="34" charset="0"/>
            </a:endParaRPr>
          </a:p>
        </p:txBody>
      </p:sp>
      <p:sp>
        <p:nvSpPr>
          <p:cNvPr id="1523716" name="Arrow - Family-to-Values"/>
          <p:cNvSpPr/>
          <p:nvPr/>
        </p:nvSpPr>
        <p:spPr>
          <a:xfrm>
            <a:off x="4328865" y="4838737"/>
            <a:ext cx="432298" cy="547254"/>
          </a:xfrm>
          <a:custGeom>
            <a:avLst/>
            <a:gdLst>
              <a:gd name="connsiteX0" fmla="*/ 0 w 432298"/>
              <a:gd name="connsiteY0" fmla="*/ 109451 h 547253"/>
              <a:gd name="connsiteX1" fmla="*/ 216149 w 432298"/>
              <a:gd name="connsiteY1" fmla="*/ 109451 h 547253"/>
              <a:gd name="connsiteX2" fmla="*/ 216149 w 432298"/>
              <a:gd name="connsiteY2" fmla="*/ 0 h 547253"/>
              <a:gd name="connsiteX3" fmla="*/ 432298 w 432298"/>
              <a:gd name="connsiteY3" fmla="*/ 273627 h 547253"/>
              <a:gd name="connsiteX4" fmla="*/ 216149 w 432298"/>
              <a:gd name="connsiteY4" fmla="*/ 547253 h 547253"/>
              <a:gd name="connsiteX5" fmla="*/ 216149 w 432298"/>
              <a:gd name="connsiteY5" fmla="*/ 437802 h 547253"/>
              <a:gd name="connsiteX6" fmla="*/ 0 w 432298"/>
              <a:gd name="connsiteY6" fmla="*/ 437802 h 547253"/>
              <a:gd name="connsiteX7" fmla="*/ 0 w 432298"/>
              <a:gd name="connsiteY7" fmla="*/ 109451 h 54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298" h="547253">
                <a:moveTo>
                  <a:pt x="432298" y="437802"/>
                </a:moveTo>
                <a:lnTo>
                  <a:pt x="216149" y="437802"/>
                </a:lnTo>
                <a:lnTo>
                  <a:pt x="216149" y="547253"/>
                </a:lnTo>
                <a:lnTo>
                  <a:pt x="0" y="273626"/>
                </a:lnTo>
                <a:lnTo>
                  <a:pt x="216149" y="0"/>
                </a:lnTo>
                <a:lnTo>
                  <a:pt x="216149" y="109451"/>
                </a:lnTo>
                <a:lnTo>
                  <a:pt x="432298" y="109451"/>
                </a:lnTo>
                <a:lnTo>
                  <a:pt x="432298" y="437802"/>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129689" tIns="109452" rIns="0" bIns="109451" numCol="1" spcCol="1270" anchor="ctr" anchorCtr="0">
            <a:noAutofit/>
          </a:bodyPr>
          <a:lstStyle/>
          <a:p>
            <a:pPr lvl="0" algn="ctr" defTabSz="711200">
              <a:lnSpc>
                <a:spcPct val="90000"/>
              </a:lnSpc>
              <a:spcBef>
                <a:spcPct val="0"/>
              </a:spcBef>
              <a:spcAft>
                <a:spcPct val="35000"/>
              </a:spcAft>
            </a:pPr>
            <a:endParaRPr lang="en-GB" sz="1600" kern="1200">
              <a:latin typeface="Arial" panose="020B0604020202020204" pitchFamily="34" charset="0"/>
              <a:cs typeface="Arial" panose="020B0604020202020204" pitchFamily="34" charset="0"/>
            </a:endParaRPr>
          </a:p>
        </p:txBody>
      </p:sp>
      <p:sp>
        <p:nvSpPr>
          <p:cNvPr id="1523717" name="Values"/>
          <p:cNvSpPr/>
          <p:nvPr/>
        </p:nvSpPr>
        <p:spPr>
          <a:xfrm>
            <a:off x="2193203" y="4392364"/>
            <a:ext cx="1944000" cy="1440000"/>
          </a:xfrm>
          <a:custGeom>
            <a:avLst/>
            <a:gdLst>
              <a:gd name="connsiteX0" fmla="*/ 0 w 1621491"/>
              <a:gd name="connsiteY0" fmla="*/ 810746 h 1621491"/>
              <a:gd name="connsiteX1" fmla="*/ 810746 w 1621491"/>
              <a:gd name="connsiteY1" fmla="*/ 0 h 1621491"/>
              <a:gd name="connsiteX2" fmla="*/ 1621492 w 1621491"/>
              <a:gd name="connsiteY2" fmla="*/ 810746 h 1621491"/>
              <a:gd name="connsiteX3" fmla="*/ 810746 w 1621491"/>
              <a:gd name="connsiteY3" fmla="*/ 1621492 h 1621491"/>
              <a:gd name="connsiteX4" fmla="*/ 0 w 1621491"/>
              <a:gd name="connsiteY4" fmla="*/ 810746 h 162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491" h="1621491">
                <a:moveTo>
                  <a:pt x="0" y="810746"/>
                </a:moveTo>
                <a:cubicBezTo>
                  <a:pt x="0" y="362983"/>
                  <a:pt x="362983" y="0"/>
                  <a:pt x="810746" y="0"/>
                </a:cubicBezTo>
                <a:cubicBezTo>
                  <a:pt x="1258509" y="0"/>
                  <a:pt x="1621492" y="362983"/>
                  <a:pt x="1621492" y="810746"/>
                </a:cubicBezTo>
                <a:cubicBezTo>
                  <a:pt x="1621492" y="1258509"/>
                  <a:pt x="1258509" y="1621492"/>
                  <a:pt x="810746" y="1621492"/>
                </a:cubicBezTo>
                <a:cubicBezTo>
                  <a:pt x="362983" y="1621492"/>
                  <a:pt x="0" y="1258509"/>
                  <a:pt x="0" y="810746"/>
                </a:cubicBezTo>
                <a:close/>
              </a:path>
            </a:pathLst>
          </a:custGeom>
          <a:solidFill>
            <a:srgbClr val="FFC000"/>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262862" tIns="262862" rIns="262862" bIns="262862" numCol="1" spcCol="1270" anchor="ctr" anchorCtr="0">
            <a:noAutofit/>
          </a:bodyPr>
          <a:lstStyle/>
          <a:p>
            <a:pPr lvl="0" algn="ctr" defTabSz="889000">
              <a:lnSpc>
                <a:spcPct val="90000"/>
              </a:lnSpc>
              <a:spcBef>
                <a:spcPct val="0"/>
              </a:spcBef>
              <a:spcAft>
                <a:spcPct val="35000"/>
              </a:spcAft>
            </a:pPr>
            <a:r>
              <a:rPr lang="en-GB" b="1" dirty="0" err="1">
                <a:latin typeface="Arial" panose="020B0604020202020204" pitchFamily="34" charset="0"/>
                <a:cs typeface="Arial" panose="020B0604020202020204" pitchFamily="34" charset="0"/>
              </a:rPr>
              <a:t>Gwerthoedd</a:t>
            </a:r>
            <a:endParaRPr lang="en-GB" sz="1900" b="1" kern="1200" dirty="0">
              <a:latin typeface="Arial" panose="020B0604020202020204" pitchFamily="34" charset="0"/>
              <a:cs typeface="Arial" panose="020B0604020202020204" pitchFamily="34" charset="0"/>
            </a:endParaRPr>
          </a:p>
        </p:txBody>
      </p:sp>
      <p:sp>
        <p:nvSpPr>
          <p:cNvPr id="1523718" name="Arrow - Values-to-Goals"/>
          <p:cNvSpPr/>
          <p:nvPr/>
        </p:nvSpPr>
        <p:spPr>
          <a:xfrm rot="4320000">
            <a:off x="2618668" y="3779378"/>
            <a:ext cx="432299" cy="547254"/>
          </a:xfrm>
          <a:custGeom>
            <a:avLst/>
            <a:gdLst>
              <a:gd name="connsiteX0" fmla="*/ 0 w 432298"/>
              <a:gd name="connsiteY0" fmla="*/ 109451 h 547253"/>
              <a:gd name="connsiteX1" fmla="*/ 216149 w 432298"/>
              <a:gd name="connsiteY1" fmla="*/ 109451 h 547253"/>
              <a:gd name="connsiteX2" fmla="*/ 216149 w 432298"/>
              <a:gd name="connsiteY2" fmla="*/ 0 h 547253"/>
              <a:gd name="connsiteX3" fmla="*/ 432298 w 432298"/>
              <a:gd name="connsiteY3" fmla="*/ 273627 h 547253"/>
              <a:gd name="connsiteX4" fmla="*/ 216149 w 432298"/>
              <a:gd name="connsiteY4" fmla="*/ 547253 h 547253"/>
              <a:gd name="connsiteX5" fmla="*/ 216149 w 432298"/>
              <a:gd name="connsiteY5" fmla="*/ 437802 h 547253"/>
              <a:gd name="connsiteX6" fmla="*/ 0 w 432298"/>
              <a:gd name="connsiteY6" fmla="*/ 437802 h 547253"/>
              <a:gd name="connsiteX7" fmla="*/ 0 w 432298"/>
              <a:gd name="connsiteY7" fmla="*/ 109451 h 54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298" h="547253">
                <a:moveTo>
                  <a:pt x="432298" y="437802"/>
                </a:moveTo>
                <a:lnTo>
                  <a:pt x="216149" y="437802"/>
                </a:lnTo>
                <a:lnTo>
                  <a:pt x="216149" y="547253"/>
                </a:lnTo>
                <a:lnTo>
                  <a:pt x="0" y="273626"/>
                </a:lnTo>
                <a:lnTo>
                  <a:pt x="216149" y="0"/>
                </a:lnTo>
                <a:lnTo>
                  <a:pt x="216149" y="109451"/>
                </a:lnTo>
                <a:lnTo>
                  <a:pt x="432298" y="109451"/>
                </a:lnTo>
                <a:lnTo>
                  <a:pt x="432298" y="437802"/>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129689" tIns="109451" rIns="0" bIns="109451" numCol="1" spcCol="1270" anchor="ctr" anchorCtr="0">
            <a:noAutofit/>
          </a:bodyPr>
          <a:lstStyle/>
          <a:p>
            <a:pPr lvl="0" algn="ctr" defTabSz="711200">
              <a:lnSpc>
                <a:spcPct val="90000"/>
              </a:lnSpc>
              <a:spcBef>
                <a:spcPct val="0"/>
              </a:spcBef>
              <a:spcAft>
                <a:spcPct val="35000"/>
              </a:spcAft>
            </a:pPr>
            <a:endParaRPr lang="en-GB" sz="1600" kern="1200">
              <a:latin typeface="Arial" panose="020B0604020202020204" pitchFamily="34" charset="0"/>
              <a:cs typeface="Arial" panose="020B0604020202020204" pitchFamily="34" charset="0"/>
            </a:endParaRPr>
          </a:p>
        </p:txBody>
      </p:sp>
      <p:sp>
        <p:nvSpPr>
          <p:cNvPr id="1523719" name="Goals"/>
          <p:cNvSpPr/>
          <p:nvPr/>
        </p:nvSpPr>
        <p:spPr>
          <a:xfrm>
            <a:off x="1527226" y="2329206"/>
            <a:ext cx="1944000" cy="1440000"/>
          </a:xfrm>
          <a:custGeom>
            <a:avLst/>
            <a:gdLst>
              <a:gd name="connsiteX0" fmla="*/ 0 w 1621491"/>
              <a:gd name="connsiteY0" fmla="*/ 810746 h 1621491"/>
              <a:gd name="connsiteX1" fmla="*/ 810746 w 1621491"/>
              <a:gd name="connsiteY1" fmla="*/ 0 h 1621491"/>
              <a:gd name="connsiteX2" fmla="*/ 1621492 w 1621491"/>
              <a:gd name="connsiteY2" fmla="*/ 810746 h 1621491"/>
              <a:gd name="connsiteX3" fmla="*/ 810746 w 1621491"/>
              <a:gd name="connsiteY3" fmla="*/ 1621492 h 1621491"/>
              <a:gd name="connsiteX4" fmla="*/ 0 w 1621491"/>
              <a:gd name="connsiteY4" fmla="*/ 810746 h 162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491" h="1621491">
                <a:moveTo>
                  <a:pt x="0" y="810746"/>
                </a:moveTo>
                <a:cubicBezTo>
                  <a:pt x="0" y="362983"/>
                  <a:pt x="362983" y="0"/>
                  <a:pt x="810746" y="0"/>
                </a:cubicBezTo>
                <a:cubicBezTo>
                  <a:pt x="1258509" y="0"/>
                  <a:pt x="1621492" y="362983"/>
                  <a:pt x="1621492" y="810746"/>
                </a:cubicBezTo>
                <a:cubicBezTo>
                  <a:pt x="1621492" y="1258509"/>
                  <a:pt x="1258509" y="1621492"/>
                  <a:pt x="810746" y="1621492"/>
                </a:cubicBezTo>
                <a:cubicBezTo>
                  <a:pt x="362983" y="1621492"/>
                  <a:pt x="0" y="1258509"/>
                  <a:pt x="0" y="810746"/>
                </a:cubicBez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62862" tIns="262862" rIns="262862" bIns="262862" numCol="1" spcCol="1270" anchor="ctr" anchorCtr="0">
            <a:noAutofit/>
          </a:bodyPr>
          <a:lstStyle/>
          <a:p>
            <a:pPr lvl="0" algn="ctr" defTabSz="889000">
              <a:lnSpc>
                <a:spcPct val="90000"/>
              </a:lnSpc>
              <a:spcBef>
                <a:spcPct val="0"/>
              </a:spcBef>
              <a:spcAft>
                <a:spcPct val="35000"/>
              </a:spcAft>
            </a:pPr>
            <a:r>
              <a:rPr lang="en-GB" sz="2000" b="1" dirty="0" err="1">
                <a:latin typeface="Arial" panose="020B0604020202020204" pitchFamily="34" charset="0"/>
                <a:cs typeface="Arial" panose="020B0604020202020204" pitchFamily="34" charset="0"/>
              </a:rPr>
              <a:t>Nodau</a:t>
            </a:r>
            <a:endParaRPr lang="en-GB" b="1" kern="1200" dirty="0">
              <a:latin typeface="Arial" panose="020B0604020202020204" pitchFamily="34" charset="0"/>
              <a:cs typeface="Arial" panose="020B0604020202020204" pitchFamily="34" charset="0"/>
            </a:endParaRPr>
          </a:p>
        </p:txBody>
      </p:sp>
      <p:sp>
        <p:nvSpPr>
          <p:cNvPr id="1523720" name="Arrow - Goals-to-Abilities"/>
          <p:cNvSpPr/>
          <p:nvPr/>
        </p:nvSpPr>
        <p:spPr>
          <a:xfrm rot="19440000">
            <a:off x="3231497" y="2072416"/>
            <a:ext cx="432298" cy="547253"/>
          </a:xfrm>
          <a:custGeom>
            <a:avLst/>
            <a:gdLst>
              <a:gd name="connsiteX0" fmla="*/ 0 w 432298"/>
              <a:gd name="connsiteY0" fmla="*/ 109451 h 547253"/>
              <a:gd name="connsiteX1" fmla="*/ 216149 w 432298"/>
              <a:gd name="connsiteY1" fmla="*/ 109451 h 547253"/>
              <a:gd name="connsiteX2" fmla="*/ 216149 w 432298"/>
              <a:gd name="connsiteY2" fmla="*/ 0 h 547253"/>
              <a:gd name="connsiteX3" fmla="*/ 432298 w 432298"/>
              <a:gd name="connsiteY3" fmla="*/ 273627 h 547253"/>
              <a:gd name="connsiteX4" fmla="*/ 216149 w 432298"/>
              <a:gd name="connsiteY4" fmla="*/ 547253 h 547253"/>
              <a:gd name="connsiteX5" fmla="*/ 216149 w 432298"/>
              <a:gd name="connsiteY5" fmla="*/ 437802 h 547253"/>
              <a:gd name="connsiteX6" fmla="*/ 0 w 432298"/>
              <a:gd name="connsiteY6" fmla="*/ 437802 h 547253"/>
              <a:gd name="connsiteX7" fmla="*/ 0 w 432298"/>
              <a:gd name="connsiteY7" fmla="*/ 109451 h 54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298" h="547253">
                <a:moveTo>
                  <a:pt x="0" y="109451"/>
                </a:moveTo>
                <a:lnTo>
                  <a:pt x="216149" y="109451"/>
                </a:lnTo>
                <a:lnTo>
                  <a:pt x="216149" y="0"/>
                </a:lnTo>
                <a:lnTo>
                  <a:pt x="432298" y="273627"/>
                </a:lnTo>
                <a:lnTo>
                  <a:pt x="216149" y="547253"/>
                </a:lnTo>
                <a:lnTo>
                  <a:pt x="216149" y="437802"/>
                </a:lnTo>
                <a:lnTo>
                  <a:pt x="0" y="437802"/>
                </a:lnTo>
                <a:lnTo>
                  <a:pt x="0" y="109451"/>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1" tIns="109451" rIns="129689" bIns="109450" numCol="1" spcCol="1270" anchor="ctr" anchorCtr="0">
            <a:noAutofit/>
          </a:bodyPr>
          <a:lstStyle/>
          <a:p>
            <a:pPr lvl="0" algn="ctr" defTabSz="711200">
              <a:lnSpc>
                <a:spcPct val="90000"/>
              </a:lnSpc>
              <a:spcBef>
                <a:spcPct val="0"/>
              </a:spcBef>
              <a:spcAft>
                <a:spcPct val="35000"/>
              </a:spcAft>
            </a:pPr>
            <a:endParaRPr lang="en-GB" sz="1600" kern="1200">
              <a:latin typeface="Arial" panose="020B0604020202020204" pitchFamily="34" charset="0"/>
              <a:cs typeface="Arial" panose="020B0604020202020204" pitchFamily="34" charset="0"/>
            </a:endParaRPr>
          </a:p>
        </p:txBody>
      </p:sp>
      <p:pic>
        <p:nvPicPr>
          <p:cNvPr id="1523714" name="Lady &amp; Man" descr="http://www.clipartbest.com/cliparts/yik/ey6/yikey6BB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9254" y="2945246"/>
            <a:ext cx="1451521" cy="1512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23721" name="Table - Traditional Care"/>
          <p:cNvGraphicFramePr>
            <a:graphicFrameLocks noGrp="1"/>
          </p:cNvGraphicFramePr>
          <p:nvPr>
            <p:extLst>
              <p:ext uri="{D42A27DB-BD31-4B8C-83A1-F6EECF244321}">
                <p14:modId xmlns:p14="http://schemas.microsoft.com/office/powerpoint/2010/main" val="3124057902"/>
              </p:ext>
            </p:extLst>
          </p:nvPr>
        </p:nvGraphicFramePr>
        <p:xfrm>
          <a:off x="5408074" y="1376363"/>
          <a:ext cx="3298302" cy="4206240"/>
        </p:xfrm>
        <a:graphic>
          <a:graphicData uri="http://schemas.openxmlformats.org/drawingml/2006/table">
            <a:tbl>
              <a:tblPr firstRow="1" bandRow="1">
                <a:tableStyleId>{5C22544A-7EE6-4342-B048-85BDC9FD1C3A}</a:tableStyleId>
              </a:tblPr>
              <a:tblGrid>
                <a:gridCol w="3298302"/>
              </a:tblGrid>
              <a:tr h="370840">
                <a:tc>
                  <a:txBody>
                    <a:bodyPr/>
                    <a:lstStyle/>
                    <a:p>
                      <a:r>
                        <a:rPr lang="en-GB" sz="2000" dirty="0" err="1" smtClean="0">
                          <a:latin typeface="Arial" panose="020B0604020202020204" pitchFamily="34" charset="0"/>
                          <a:cs typeface="Arial" panose="020B0604020202020204" pitchFamily="34" charset="0"/>
                        </a:rPr>
                        <a:t>nid</a:t>
                      </a:r>
                      <a:r>
                        <a:rPr lang="en-GB" sz="2000" dirty="0" smtClean="0">
                          <a:latin typeface="Arial" panose="020B0604020202020204" pitchFamily="34" charset="0"/>
                          <a:cs typeface="Arial" panose="020B0604020202020204" pitchFamily="34" charset="0"/>
                        </a:rPr>
                        <a:t>…</a:t>
                      </a:r>
                      <a:endParaRPr lang="en-GB" sz="2000" dirty="0">
                        <a:latin typeface="Arial" panose="020B0604020202020204" pitchFamily="34" charset="0"/>
                        <a:cs typeface="Arial" panose="020B0604020202020204" pitchFamily="34" charset="0"/>
                      </a:endParaRPr>
                    </a:p>
                  </a:txBody>
                  <a:tcPr>
                    <a:solidFill>
                      <a:srgbClr val="582F7A"/>
                    </a:solidFill>
                  </a:tcPr>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Yn</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seiliedig</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ar</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yr</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ymarferwr</a:t>
                      </a:r>
                      <a:endPar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Yn</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seiliedig</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ar</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broblemau</a:t>
                      </a:r>
                      <a:endPar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Yn</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canolbwyntio</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ar</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ddiffyg</a:t>
                      </a:r>
                      <a:endPar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Trechedd</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proffesiynol</a:t>
                      </a:r>
                      <a:endPar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Triniaeth</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aciwt</a:t>
                      </a:r>
                      <a:endPar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Gwellhad</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Gwelliant</a:t>
                      </a:r>
                      <a:endPar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Yn</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seiliedig</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mewn</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cyfleuster</a:t>
                      </a:r>
                      <a:endPar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Dibyniaeth</a:t>
                      </a:r>
                      <a:endPar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Yn</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episodaidd</a:t>
                      </a:r>
                      <a:endPar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Adweithiol</a:t>
                      </a:r>
                      <a:endPar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bl>
          </a:graphicData>
        </a:graphic>
      </p:graphicFrame>
      <p:graphicFrame>
        <p:nvGraphicFramePr>
          <p:cNvPr id="42" name="Table - Person-centred Care"/>
          <p:cNvGraphicFramePr>
            <a:graphicFrameLocks noGrp="1"/>
          </p:cNvGraphicFramePr>
          <p:nvPr>
            <p:extLst>
              <p:ext uri="{D42A27DB-BD31-4B8C-83A1-F6EECF244321}">
                <p14:modId xmlns:p14="http://schemas.microsoft.com/office/powerpoint/2010/main" val="3817419754"/>
              </p:ext>
            </p:extLst>
          </p:nvPr>
        </p:nvGraphicFramePr>
        <p:xfrm>
          <a:off x="443506" y="1376363"/>
          <a:ext cx="3298302" cy="4206240"/>
        </p:xfrm>
        <a:graphic>
          <a:graphicData uri="http://schemas.openxmlformats.org/drawingml/2006/table">
            <a:tbl>
              <a:tblPr firstRow="1" bandRow="1">
                <a:tableStyleId>{93296810-A885-4BE3-A3E7-6D5BEEA58F35}</a:tableStyleId>
              </a:tblPr>
              <a:tblGrid>
                <a:gridCol w="3298302"/>
              </a:tblGrid>
              <a:tr h="370840">
                <a:tc>
                  <a:txBody>
                    <a:bodyPr/>
                    <a:lstStyle/>
                    <a:p>
                      <a:r>
                        <a:rPr lang="en-GB" sz="2000" dirty="0" err="1" smtClean="0">
                          <a:latin typeface="Arial" panose="020B0604020202020204" pitchFamily="34" charset="0"/>
                          <a:cs typeface="Arial" panose="020B0604020202020204" pitchFamily="34" charset="0"/>
                        </a:rPr>
                        <a:t>yw</a:t>
                      </a:r>
                      <a:r>
                        <a:rPr lang="en-GB" sz="2000" dirty="0" smtClean="0">
                          <a:latin typeface="Arial" panose="020B0604020202020204" pitchFamily="34" charset="0"/>
                          <a:cs typeface="Arial" panose="020B0604020202020204" pitchFamily="34" charset="0"/>
                        </a:rPr>
                        <a:t>…</a:t>
                      </a:r>
                      <a:endParaRPr lang="en-GB" sz="2000" dirty="0">
                        <a:latin typeface="Arial" panose="020B0604020202020204" pitchFamily="34" charset="0"/>
                        <a:cs typeface="Arial" panose="020B0604020202020204" pitchFamily="34" charset="0"/>
                      </a:endParaRPr>
                    </a:p>
                  </a:txBody>
                  <a:tcPr>
                    <a:solidFill>
                      <a:srgbClr val="69A830"/>
                    </a:solidFill>
                  </a:tcPr>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Canolbwyntio</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ar</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yr</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unigolyn</a:t>
                      </a:r>
                      <a:endPar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Yn</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seiliedig</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ar</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gryfderau</a:t>
                      </a:r>
                      <a:endPar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Caffael</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sgiliau</a:t>
                      </a:r>
                      <a:endPar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Cydweithrediad</a:t>
                      </a:r>
                      <a:endPar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Integreiddio</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cymunedol</a:t>
                      </a:r>
                      <a:endPar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Ansawdd</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bywyd</a:t>
                      </a:r>
                      <a:endPar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Yn</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seiliedig</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yn</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y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gymuned</a:t>
                      </a:r>
                      <a:endPar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Grymuso</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Dewisiadau</a:t>
                      </a:r>
                      <a:endPar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Lleiaf</a:t>
                      </a:r>
                      <a:r>
                        <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cyfyngol</a:t>
                      </a:r>
                      <a:endPar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Ataliol</a:t>
                      </a:r>
                      <a:endParaRPr kumimoji="0" lang="en-GB" sz="1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bl>
          </a:graphicData>
        </a:graphic>
      </p:graphicFrame>
      <p:sp>
        <p:nvSpPr>
          <p:cNvPr id="43" name="Person Centred Care Border"/>
          <p:cNvSpPr/>
          <p:nvPr/>
        </p:nvSpPr>
        <p:spPr>
          <a:xfrm>
            <a:off x="431800" y="1879979"/>
            <a:ext cx="8280400" cy="3276600"/>
          </a:xfrm>
          <a:prstGeom prst="roundRect">
            <a:avLst>
              <a:gd name="adj" fmla="val 3461"/>
            </a:avLst>
          </a:prstGeom>
          <a:noFill/>
          <a:ln>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4" name="Care is Personalised"/>
          <p:cNvGrpSpPr/>
          <p:nvPr/>
        </p:nvGrpSpPr>
        <p:grpSpPr>
          <a:xfrm>
            <a:off x="644188" y="2207245"/>
            <a:ext cx="2180898" cy="2180898"/>
            <a:chOff x="562302" y="1470266"/>
            <a:chExt cx="2180898" cy="2180898"/>
          </a:xfrm>
        </p:grpSpPr>
        <p:sp>
          <p:nvSpPr>
            <p:cNvPr id="45" name="Oval 44"/>
            <p:cNvSpPr/>
            <p:nvPr/>
          </p:nvSpPr>
          <p:spPr>
            <a:xfrm>
              <a:off x="562302" y="1470266"/>
              <a:ext cx="2180898" cy="2180898"/>
            </a:xfrm>
            <a:prstGeom prst="ellipse">
              <a:avLst/>
            </a:prstGeom>
            <a:solidFill>
              <a:srgbClr val="FF00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756745" y="1664709"/>
              <a:ext cx="1792012" cy="1792012"/>
            </a:xfrm>
            <a:prstGeom prst="ellipse">
              <a:avLst/>
            </a:prstGeom>
            <a:noFill/>
            <a:ln w="57150">
              <a:solidFill>
                <a:srgbClr val="FF7D7D"/>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814551" y="2138211"/>
              <a:ext cx="1676400" cy="923330"/>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Mae </a:t>
              </a:r>
              <a:r>
                <a:rPr lang="en-US" b="1" dirty="0" err="1">
                  <a:solidFill>
                    <a:schemeClr val="bg1"/>
                  </a:solidFill>
                  <a:latin typeface="Arial" panose="020B0604020202020204" pitchFamily="34" charset="0"/>
                  <a:cs typeface="Arial" panose="020B0604020202020204" pitchFamily="34" charset="0"/>
                </a:rPr>
                <a:t>gofal</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wedi’I</a:t>
              </a:r>
              <a:r>
                <a:rPr lang="en-US" b="1" dirty="0">
                  <a:solidFill>
                    <a:schemeClr val="bg1"/>
                  </a:solidFill>
                  <a:latin typeface="Arial" panose="020B0604020202020204" pitchFamily="34" charset="0"/>
                  <a:cs typeface="Arial" panose="020B0604020202020204" pitchFamily="34" charset="0"/>
                </a:rPr>
                <a:t> </a:t>
              </a:r>
              <a:r>
                <a:rPr lang="en-US" b="1" dirty="0" err="1" smtClean="0">
                  <a:solidFill>
                    <a:schemeClr val="bg1"/>
                  </a:solidFill>
                  <a:latin typeface="Arial" panose="020B0604020202020204" pitchFamily="34" charset="0"/>
                  <a:cs typeface="Arial" panose="020B0604020202020204" pitchFamily="34" charset="0"/>
                </a:rPr>
                <a:t>bersonoli</a:t>
              </a:r>
              <a:endParaRPr lang="en-US" b="1" dirty="0">
                <a:solidFill>
                  <a:schemeClr val="bg1"/>
                </a:solidFill>
                <a:latin typeface="Arial" panose="020B0604020202020204" pitchFamily="34" charset="0"/>
                <a:cs typeface="Arial" panose="020B0604020202020204" pitchFamily="34" charset="0"/>
              </a:endParaRPr>
            </a:p>
          </p:txBody>
        </p:sp>
      </p:grpSp>
      <p:grpSp>
        <p:nvGrpSpPr>
          <p:cNvPr id="48" name="Care is Coordinated"/>
          <p:cNvGrpSpPr/>
          <p:nvPr/>
        </p:nvGrpSpPr>
        <p:grpSpPr>
          <a:xfrm>
            <a:off x="3387388" y="2207245"/>
            <a:ext cx="2180898" cy="2180898"/>
            <a:chOff x="3305502" y="1470266"/>
            <a:chExt cx="2180898" cy="2180898"/>
          </a:xfrm>
          <a:solidFill>
            <a:schemeClr val="accent6"/>
          </a:solidFill>
        </p:grpSpPr>
        <p:sp>
          <p:nvSpPr>
            <p:cNvPr id="49" name="Oval 48"/>
            <p:cNvSpPr/>
            <p:nvPr/>
          </p:nvSpPr>
          <p:spPr>
            <a:xfrm>
              <a:off x="3305502" y="1470266"/>
              <a:ext cx="2180898" cy="2180898"/>
            </a:xfrm>
            <a:prstGeom prst="ellipse">
              <a:avLst/>
            </a:prstGeom>
            <a:solidFill>
              <a:srgbClr val="69A83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3499945" y="1664709"/>
              <a:ext cx="1792012" cy="1792012"/>
            </a:xfrm>
            <a:prstGeom prst="ellipse">
              <a:avLst/>
            </a:prstGeom>
            <a:solidFill>
              <a:srgbClr val="69A830"/>
            </a:solidFill>
            <a:ln w="57150">
              <a:solidFill>
                <a:schemeClr val="accent3">
                  <a:lumMod val="40000"/>
                  <a:lumOff val="6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3557751" y="2195535"/>
              <a:ext cx="1676400" cy="646331"/>
            </a:xfrm>
            <a:prstGeom prst="rect">
              <a:avLst/>
            </a:prstGeom>
            <a:noFill/>
          </p:spPr>
          <p:txBody>
            <a:bodyPr wrap="square" rtlCol="0">
              <a:spAutoFit/>
            </a:bodyPr>
            <a:lstStyle/>
            <a:p>
              <a:pPr algn="ctr" fontAlgn="auto">
                <a:spcBef>
                  <a:spcPts val="0"/>
                </a:spcBef>
                <a:spcAft>
                  <a:spcPts val="0"/>
                </a:spcAft>
                <a:defRPr/>
              </a:pPr>
              <a:r>
                <a:rPr lang="en-US" b="1" dirty="0">
                  <a:solidFill>
                    <a:schemeClr val="bg1"/>
                  </a:solidFill>
                  <a:latin typeface="Arial" panose="020B0604020202020204" pitchFamily="34" charset="0"/>
                  <a:cs typeface="Arial" panose="020B0604020202020204" pitchFamily="34" charset="0"/>
                </a:rPr>
                <a:t>Mae </a:t>
              </a:r>
              <a:r>
                <a:rPr lang="en-US" b="1" dirty="0" err="1">
                  <a:solidFill>
                    <a:schemeClr val="bg1"/>
                  </a:solidFill>
                  <a:latin typeface="Arial" panose="020B0604020202020204" pitchFamily="34" charset="0"/>
                  <a:cs typeface="Arial" panose="020B0604020202020204" pitchFamily="34" charset="0"/>
                </a:rPr>
                <a:t>gofal</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yn</a:t>
              </a:r>
              <a:r>
                <a:rPr lang="en-US" b="1" dirty="0">
                  <a:solidFill>
                    <a:schemeClr val="bg1"/>
                  </a:solidFill>
                  <a:latin typeface="Arial" panose="020B0604020202020204" pitchFamily="34" charset="0"/>
                  <a:cs typeface="Arial" panose="020B0604020202020204" pitchFamily="34" charset="0"/>
                </a:rPr>
                <a:t> </a:t>
              </a:r>
              <a:r>
                <a:rPr lang="en-US" b="1" dirty="0" err="1" smtClean="0">
                  <a:solidFill>
                    <a:schemeClr val="bg1"/>
                  </a:solidFill>
                  <a:latin typeface="Arial" panose="020B0604020202020204" pitchFamily="34" charset="0"/>
                  <a:cs typeface="Arial" panose="020B0604020202020204" pitchFamily="34" charset="0"/>
                </a:rPr>
                <a:t>gydlynus</a:t>
              </a:r>
              <a:endParaRPr lang="en-US" b="1" dirty="0">
                <a:solidFill>
                  <a:schemeClr val="bg1"/>
                </a:solidFill>
                <a:latin typeface="Arial" panose="020B0604020202020204" pitchFamily="34" charset="0"/>
                <a:cs typeface="Arial" panose="020B0604020202020204" pitchFamily="34" charset="0"/>
              </a:endParaRPr>
            </a:p>
          </p:txBody>
        </p:sp>
      </p:grpSp>
      <p:grpSp>
        <p:nvGrpSpPr>
          <p:cNvPr id="52" name="Care is Enabling"/>
          <p:cNvGrpSpPr/>
          <p:nvPr/>
        </p:nvGrpSpPr>
        <p:grpSpPr>
          <a:xfrm>
            <a:off x="6130588" y="2207245"/>
            <a:ext cx="2180898" cy="2180898"/>
            <a:chOff x="6048702" y="1470266"/>
            <a:chExt cx="2180898" cy="2180898"/>
          </a:xfrm>
        </p:grpSpPr>
        <p:sp>
          <p:nvSpPr>
            <p:cNvPr id="53" name="Oval 52"/>
            <p:cNvSpPr/>
            <p:nvPr/>
          </p:nvSpPr>
          <p:spPr>
            <a:xfrm>
              <a:off x="6048702" y="1470266"/>
              <a:ext cx="2180898" cy="2180898"/>
            </a:xfrm>
            <a:prstGeom prst="ellipse">
              <a:avLst/>
            </a:prstGeom>
            <a:solidFill>
              <a:srgbClr val="582F7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6243145" y="1664709"/>
              <a:ext cx="1792012" cy="1792012"/>
            </a:xfrm>
            <a:prstGeom prst="ellipse">
              <a:avLst/>
            </a:prstGeom>
            <a:noFill/>
            <a:ln w="57150">
              <a:solidFill>
                <a:schemeClr val="accent5">
                  <a:lumMod val="40000"/>
                  <a:lumOff val="6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6300951" y="2195535"/>
              <a:ext cx="1676400"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Mae </a:t>
              </a:r>
              <a:r>
                <a:rPr lang="en-US" b="1" dirty="0" err="1">
                  <a:solidFill>
                    <a:schemeClr val="bg1"/>
                  </a:solidFill>
                  <a:latin typeface="Arial" panose="020B0604020202020204" pitchFamily="34" charset="0"/>
                  <a:cs typeface="Arial" panose="020B0604020202020204" pitchFamily="34" charset="0"/>
                </a:rPr>
                <a:t>gofal</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yn</a:t>
              </a:r>
              <a:r>
                <a:rPr lang="en-US" b="1" dirty="0">
                  <a:solidFill>
                    <a:schemeClr val="bg1"/>
                  </a:solidFill>
                  <a:latin typeface="Arial" panose="020B0604020202020204" pitchFamily="34" charset="0"/>
                  <a:cs typeface="Arial" panose="020B0604020202020204" pitchFamily="34" charset="0"/>
                </a:rPr>
                <a:t> </a:t>
              </a:r>
              <a:r>
                <a:rPr lang="en-US" b="1" dirty="0" err="1" smtClean="0">
                  <a:solidFill>
                    <a:schemeClr val="bg1"/>
                  </a:solidFill>
                  <a:latin typeface="Arial" panose="020B0604020202020204" pitchFamily="34" charset="0"/>
                  <a:cs typeface="Arial" panose="020B0604020202020204" pitchFamily="34" charset="0"/>
                </a:rPr>
                <a:t>galluogi</a:t>
              </a:r>
              <a:endParaRPr lang="en-US" b="1" dirty="0">
                <a:solidFill>
                  <a:schemeClr val="bg1"/>
                </a:solidFill>
                <a:latin typeface="Arial" panose="020B0604020202020204" pitchFamily="34" charset="0"/>
                <a:cs typeface="Arial" panose="020B0604020202020204" pitchFamily="34" charset="0"/>
              </a:endParaRPr>
            </a:p>
          </p:txBody>
        </p:sp>
      </p:grpSp>
      <p:sp>
        <p:nvSpPr>
          <p:cNvPr id="56" name="Person is treated with..."/>
          <p:cNvSpPr txBox="1"/>
          <p:nvPr/>
        </p:nvSpPr>
        <p:spPr>
          <a:xfrm>
            <a:off x="431800" y="4516779"/>
            <a:ext cx="8280400" cy="523220"/>
          </a:xfrm>
          <a:prstGeom prst="rect">
            <a:avLst/>
          </a:prstGeom>
          <a:noFill/>
        </p:spPr>
        <p:txBody>
          <a:bodyPr wrap="square" rtlCol="0">
            <a:spAutoFit/>
          </a:bodyPr>
          <a:lstStyle/>
          <a:p>
            <a:pPr algn="ctr"/>
            <a:r>
              <a:rPr lang="en-US" sz="2700" dirty="0" err="1">
                <a:solidFill>
                  <a:srgbClr val="582F7A"/>
                </a:solidFill>
              </a:rPr>
              <a:t>Caiff</a:t>
            </a:r>
            <a:r>
              <a:rPr lang="en-US" sz="2700" dirty="0">
                <a:solidFill>
                  <a:srgbClr val="582F7A"/>
                </a:solidFill>
              </a:rPr>
              <a:t> </a:t>
            </a:r>
            <a:r>
              <a:rPr lang="en-US" sz="2700" dirty="0" err="1">
                <a:solidFill>
                  <a:srgbClr val="582F7A"/>
                </a:solidFill>
              </a:rPr>
              <a:t>yr</a:t>
            </a:r>
            <a:r>
              <a:rPr lang="en-US" sz="2700" dirty="0">
                <a:solidFill>
                  <a:srgbClr val="582F7A"/>
                </a:solidFill>
              </a:rPr>
              <a:t> </a:t>
            </a:r>
            <a:r>
              <a:rPr lang="en-US" sz="2700" dirty="0" err="1">
                <a:solidFill>
                  <a:srgbClr val="582F7A"/>
                </a:solidFill>
              </a:rPr>
              <a:t>unigolyn</a:t>
            </a:r>
            <a:r>
              <a:rPr lang="en-US" sz="2700" dirty="0">
                <a:solidFill>
                  <a:srgbClr val="582F7A"/>
                </a:solidFill>
              </a:rPr>
              <a:t> </a:t>
            </a:r>
            <a:r>
              <a:rPr lang="en-US" sz="2700" dirty="0" err="1">
                <a:solidFill>
                  <a:srgbClr val="582F7A"/>
                </a:solidFill>
              </a:rPr>
              <a:t>ei</a:t>
            </a:r>
            <a:r>
              <a:rPr lang="en-US" sz="2700" dirty="0">
                <a:solidFill>
                  <a:srgbClr val="582F7A"/>
                </a:solidFill>
              </a:rPr>
              <a:t> </a:t>
            </a:r>
            <a:r>
              <a:rPr lang="en-US" sz="2700" dirty="0" err="1">
                <a:solidFill>
                  <a:srgbClr val="582F7A"/>
                </a:solidFill>
              </a:rPr>
              <a:t>drin</a:t>
            </a:r>
            <a:r>
              <a:rPr lang="en-US" sz="2700" dirty="0">
                <a:solidFill>
                  <a:srgbClr val="582F7A"/>
                </a:solidFill>
              </a:rPr>
              <a:t> ag… </a:t>
            </a:r>
            <a:r>
              <a:rPr lang="en-US" sz="2700" b="1" dirty="0" err="1">
                <a:solidFill>
                  <a:srgbClr val="582F7A"/>
                </a:solidFill>
              </a:rPr>
              <a:t>urddas</a:t>
            </a:r>
            <a:r>
              <a:rPr lang="en-US" sz="2700" dirty="0">
                <a:solidFill>
                  <a:srgbClr val="582F7A"/>
                </a:solidFill>
              </a:rPr>
              <a:t>, </a:t>
            </a:r>
            <a:r>
              <a:rPr lang="en-US" sz="2700" b="1" dirty="0" err="1">
                <a:solidFill>
                  <a:srgbClr val="582F7A"/>
                </a:solidFill>
              </a:rPr>
              <a:t>tosturi</a:t>
            </a:r>
            <a:r>
              <a:rPr lang="en-US" sz="2700" dirty="0">
                <a:solidFill>
                  <a:srgbClr val="582F7A"/>
                </a:solidFill>
              </a:rPr>
              <a:t> a </a:t>
            </a:r>
            <a:r>
              <a:rPr lang="en-US" sz="2700" b="1" dirty="0" err="1">
                <a:solidFill>
                  <a:srgbClr val="582F7A"/>
                </a:solidFill>
              </a:rPr>
              <a:t>pharch</a:t>
            </a:r>
            <a:endParaRPr lang="en-US" sz="2700" b="1" dirty="0">
              <a:solidFill>
                <a:srgbClr val="582F7A"/>
              </a:solidFill>
            </a:endParaRPr>
          </a:p>
        </p:txBody>
      </p:sp>
      <p:cxnSp>
        <p:nvCxnSpPr>
          <p:cNvPr id="57" name="Straight Connector 56"/>
          <p:cNvCxnSpPr>
            <a:stCxn id="45" idx="6"/>
            <a:endCxn id="49" idx="2"/>
          </p:cNvCxnSpPr>
          <p:nvPr/>
        </p:nvCxnSpPr>
        <p:spPr>
          <a:xfrm>
            <a:off x="2825086" y="3297694"/>
            <a:ext cx="562302"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49" idx="6"/>
            <a:endCxn id="53" idx="2"/>
          </p:cNvCxnSpPr>
          <p:nvPr/>
        </p:nvCxnSpPr>
        <p:spPr>
          <a:xfrm>
            <a:off x="5568286" y="3297694"/>
            <a:ext cx="562302"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Girl"/>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078009" y="3562097"/>
            <a:ext cx="1008563" cy="1008563"/>
          </a:xfrm>
          <a:prstGeom prst="rect">
            <a:avLst/>
          </a:prstGeom>
        </p:spPr>
      </p:pic>
    </p:spTree>
    <p:extLst>
      <p:ext uri="{BB962C8B-B14F-4D97-AF65-F5344CB8AC3E}">
        <p14:creationId xmlns:p14="http://schemas.microsoft.com/office/powerpoint/2010/main" val="92282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wipe(left)">
                                      <p:cBhvr>
                                        <p:cTn id="11" dur="500"/>
                                        <p:tgtEl>
                                          <p:spTgt spid="5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wipe(left)">
                                      <p:cBhvr>
                                        <p:cTn id="19" dur="500"/>
                                        <p:tgtEl>
                                          <p:spTgt spid="5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500"/>
                                        <p:tgtEl>
                                          <p:spTgt spid="52"/>
                                        </p:tgtEl>
                                      </p:cBhvr>
                                    </p:animEffect>
                                  </p:childTnLst>
                                </p:cTn>
                              </p:par>
                            </p:childTnLst>
                          </p:cTn>
                        </p:par>
                        <p:par>
                          <p:cTn id="24" fill="hold">
                            <p:stCondLst>
                              <p:cond delay="2500"/>
                            </p:stCondLst>
                            <p:childTnLst>
                              <p:par>
                                <p:cTn id="25" presetID="21" presetClass="entr" presetSubtype="1" fill="hold" grpId="0"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heel(1)">
                                      <p:cBhvr>
                                        <p:cTn id="27" dur="2000"/>
                                        <p:tgtEl>
                                          <p:spTgt spid="4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fade">
                                      <p:cBhvr>
                                        <p:cTn id="30" dur="500"/>
                                        <p:tgtEl>
                                          <p:spTgt spid="5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44"/>
                                        </p:tgtEl>
                                      </p:cBhvr>
                                    </p:animEffect>
                                    <p:set>
                                      <p:cBhvr>
                                        <p:cTn id="35" dur="1" fill="hold">
                                          <p:stCondLst>
                                            <p:cond delay="499"/>
                                          </p:stCondLst>
                                        </p:cTn>
                                        <p:tgtEl>
                                          <p:spTgt spid="44"/>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57"/>
                                        </p:tgtEl>
                                      </p:cBhvr>
                                    </p:animEffect>
                                    <p:set>
                                      <p:cBhvr>
                                        <p:cTn id="38" dur="1" fill="hold">
                                          <p:stCondLst>
                                            <p:cond delay="499"/>
                                          </p:stCondLst>
                                        </p:cTn>
                                        <p:tgtEl>
                                          <p:spTgt spid="57"/>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48"/>
                                        </p:tgtEl>
                                      </p:cBhvr>
                                    </p:animEffect>
                                    <p:set>
                                      <p:cBhvr>
                                        <p:cTn id="41" dur="1" fill="hold">
                                          <p:stCondLst>
                                            <p:cond delay="499"/>
                                          </p:stCondLst>
                                        </p:cTn>
                                        <p:tgtEl>
                                          <p:spTgt spid="48"/>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58"/>
                                        </p:tgtEl>
                                      </p:cBhvr>
                                    </p:animEffect>
                                    <p:set>
                                      <p:cBhvr>
                                        <p:cTn id="44" dur="1" fill="hold">
                                          <p:stCondLst>
                                            <p:cond delay="499"/>
                                          </p:stCondLst>
                                        </p:cTn>
                                        <p:tgtEl>
                                          <p:spTgt spid="58"/>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52"/>
                                        </p:tgtEl>
                                      </p:cBhvr>
                                    </p:animEffect>
                                    <p:set>
                                      <p:cBhvr>
                                        <p:cTn id="47" dur="1" fill="hold">
                                          <p:stCondLst>
                                            <p:cond delay="499"/>
                                          </p:stCondLst>
                                        </p:cTn>
                                        <p:tgtEl>
                                          <p:spTgt spid="52"/>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56"/>
                                        </p:tgtEl>
                                      </p:cBhvr>
                                    </p:animEffect>
                                    <p:set>
                                      <p:cBhvr>
                                        <p:cTn id="53" dur="1" fill="hold">
                                          <p:stCondLst>
                                            <p:cond delay="499"/>
                                          </p:stCondLst>
                                        </p:cTn>
                                        <p:tgtEl>
                                          <p:spTgt spid="56"/>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1523714"/>
                                        </p:tgtEl>
                                        <p:attrNameLst>
                                          <p:attrName>style.visibility</p:attrName>
                                        </p:attrNameLst>
                                      </p:cBhvr>
                                      <p:to>
                                        <p:strVal val="visible"/>
                                      </p:to>
                                    </p:set>
                                    <p:animEffect transition="in" filter="fade">
                                      <p:cBhvr>
                                        <p:cTn id="56" dur="500"/>
                                        <p:tgtEl>
                                          <p:spTgt spid="1523714"/>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1000"/>
                                        <p:tgtEl>
                                          <p:spTgt spid="30"/>
                                        </p:tgtEl>
                                      </p:cBhvr>
                                    </p:animEffect>
                                  </p:childTnLst>
                                </p:cTn>
                              </p:par>
                            </p:childTnLst>
                          </p:cTn>
                        </p:par>
                        <p:par>
                          <p:cTn id="65" fill="hold">
                            <p:stCondLst>
                              <p:cond delay="2000"/>
                            </p:stCondLst>
                            <p:childTnLst>
                              <p:par>
                                <p:cTn id="66" presetID="10" presetClass="entr" presetSubtype="0" fill="hold" grpId="0" nodeType="after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1000"/>
                                        <p:tgtEl>
                                          <p:spTgt spid="3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523712"/>
                                        </p:tgtEl>
                                        <p:attrNameLst>
                                          <p:attrName>style.visibility</p:attrName>
                                        </p:attrNameLst>
                                      </p:cBhvr>
                                      <p:to>
                                        <p:strVal val="visible"/>
                                      </p:to>
                                    </p:set>
                                    <p:animEffect transition="in" filter="fade">
                                      <p:cBhvr>
                                        <p:cTn id="71" dur="1000"/>
                                        <p:tgtEl>
                                          <p:spTgt spid="1523712"/>
                                        </p:tgtEl>
                                      </p:cBhvr>
                                    </p:animEffect>
                                  </p:childTnLst>
                                </p:cTn>
                              </p:par>
                            </p:childTnLst>
                          </p:cTn>
                        </p:par>
                        <p:par>
                          <p:cTn id="72" fill="hold">
                            <p:stCondLst>
                              <p:cond delay="3000"/>
                            </p:stCondLst>
                            <p:childTnLst>
                              <p:par>
                                <p:cTn id="73" presetID="10" presetClass="entr" presetSubtype="0" fill="hold" grpId="0" nodeType="afterEffect">
                                  <p:stCondLst>
                                    <p:cond delay="0"/>
                                  </p:stCondLst>
                                  <p:childTnLst>
                                    <p:set>
                                      <p:cBhvr>
                                        <p:cTn id="74" dur="1" fill="hold">
                                          <p:stCondLst>
                                            <p:cond delay="0"/>
                                          </p:stCondLst>
                                        </p:cTn>
                                        <p:tgtEl>
                                          <p:spTgt spid="1523713"/>
                                        </p:tgtEl>
                                        <p:attrNameLst>
                                          <p:attrName>style.visibility</p:attrName>
                                        </p:attrNameLst>
                                      </p:cBhvr>
                                      <p:to>
                                        <p:strVal val="visible"/>
                                      </p:to>
                                    </p:set>
                                    <p:animEffect transition="in" filter="fade">
                                      <p:cBhvr>
                                        <p:cTn id="75" dur="500"/>
                                        <p:tgtEl>
                                          <p:spTgt spid="152371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523715"/>
                                        </p:tgtEl>
                                        <p:attrNameLst>
                                          <p:attrName>style.visibility</p:attrName>
                                        </p:attrNameLst>
                                      </p:cBhvr>
                                      <p:to>
                                        <p:strVal val="visible"/>
                                      </p:to>
                                    </p:set>
                                    <p:animEffect transition="in" filter="fade">
                                      <p:cBhvr>
                                        <p:cTn id="78" dur="1000"/>
                                        <p:tgtEl>
                                          <p:spTgt spid="1523715"/>
                                        </p:tgtEl>
                                      </p:cBhvr>
                                    </p:animEffect>
                                  </p:childTnLst>
                                </p:cTn>
                              </p:par>
                            </p:childTnLst>
                          </p:cTn>
                        </p:par>
                        <p:par>
                          <p:cTn id="79" fill="hold">
                            <p:stCondLst>
                              <p:cond delay="4000"/>
                            </p:stCondLst>
                            <p:childTnLst>
                              <p:par>
                                <p:cTn id="80" presetID="10" presetClass="entr" presetSubtype="0" fill="hold" grpId="0" nodeType="afterEffect">
                                  <p:stCondLst>
                                    <p:cond delay="0"/>
                                  </p:stCondLst>
                                  <p:childTnLst>
                                    <p:set>
                                      <p:cBhvr>
                                        <p:cTn id="81" dur="1" fill="hold">
                                          <p:stCondLst>
                                            <p:cond delay="0"/>
                                          </p:stCondLst>
                                        </p:cTn>
                                        <p:tgtEl>
                                          <p:spTgt spid="1523716"/>
                                        </p:tgtEl>
                                        <p:attrNameLst>
                                          <p:attrName>style.visibility</p:attrName>
                                        </p:attrNameLst>
                                      </p:cBhvr>
                                      <p:to>
                                        <p:strVal val="visible"/>
                                      </p:to>
                                    </p:set>
                                    <p:animEffect transition="in" filter="fade">
                                      <p:cBhvr>
                                        <p:cTn id="82" dur="500"/>
                                        <p:tgtEl>
                                          <p:spTgt spid="152371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523717"/>
                                        </p:tgtEl>
                                        <p:attrNameLst>
                                          <p:attrName>style.visibility</p:attrName>
                                        </p:attrNameLst>
                                      </p:cBhvr>
                                      <p:to>
                                        <p:strVal val="visible"/>
                                      </p:to>
                                    </p:set>
                                    <p:animEffect transition="in" filter="fade">
                                      <p:cBhvr>
                                        <p:cTn id="85" dur="1000"/>
                                        <p:tgtEl>
                                          <p:spTgt spid="1523717"/>
                                        </p:tgtEl>
                                      </p:cBhvr>
                                    </p:animEffect>
                                  </p:childTnLst>
                                </p:cTn>
                              </p:par>
                            </p:childTnLst>
                          </p:cTn>
                        </p:par>
                        <p:par>
                          <p:cTn id="86" fill="hold">
                            <p:stCondLst>
                              <p:cond delay="5000"/>
                            </p:stCondLst>
                            <p:childTnLst>
                              <p:par>
                                <p:cTn id="87" presetID="10" presetClass="entr" presetSubtype="0" fill="hold" grpId="0" nodeType="afterEffect">
                                  <p:stCondLst>
                                    <p:cond delay="0"/>
                                  </p:stCondLst>
                                  <p:childTnLst>
                                    <p:set>
                                      <p:cBhvr>
                                        <p:cTn id="88" dur="1" fill="hold">
                                          <p:stCondLst>
                                            <p:cond delay="0"/>
                                          </p:stCondLst>
                                        </p:cTn>
                                        <p:tgtEl>
                                          <p:spTgt spid="1523718"/>
                                        </p:tgtEl>
                                        <p:attrNameLst>
                                          <p:attrName>style.visibility</p:attrName>
                                        </p:attrNameLst>
                                      </p:cBhvr>
                                      <p:to>
                                        <p:strVal val="visible"/>
                                      </p:to>
                                    </p:set>
                                    <p:animEffect transition="in" filter="fade">
                                      <p:cBhvr>
                                        <p:cTn id="89" dur="500"/>
                                        <p:tgtEl>
                                          <p:spTgt spid="1523718"/>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523719"/>
                                        </p:tgtEl>
                                        <p:attrNameLst>
                                          <p:attrName>style.visibility</p:attrName>
                                        </p:attrNameLst>
                                      </p:cBhvr>
                                      <p:to>
                                        <p:strVal val="visible"/>
                                      </p:to>
                                    </p:set>
                                    <p:animEffect transition="in" filter="fade">
                                      <p:cBhvr>
                                        <p:cTn id="92" dur="1000"/>
                                        <p:tgtEl>
                                          <p:spTgt spid="1523719"/>
                                        </p:tgtEl>
                                      </p:cBhvr>
                                    </p:animEffect>
                                  </p:childTnLst>
                                </p:cTn>
                              </p:par>
                            </p:childTnLst>
                          </p:cTn>
                        </p:par>
                        <p:par>
                          <p:cTn id="93" fill="hold">
                            <p:stCondLst>
                              <p:cond delay="6000"/>
                            </p:stCondLst>
                            <p:childTnLst>
                              <p:par>
                                <p:cTn id="94" presetID="10" presetClass="entr" presetSubtype="0" fill="hold" grpId="0" nodeType="afterEffect">
                                  <p:stCondLst>
                                    <p:cond delay="0"/>
                                  </p:stCondLst>
                                  <p:childTnLst>
                                    <p:set>
                                      <p:cBhvr>
                                        <p:cTn id="95" dur="1" fill="hold">
                                          <p:stCondLst>
                                            <p:cond delay="0"/>
                                          </p:stCondLst>
                                        </p:cTn>
                                        <p:tgtEl>
                                          <p:spTgt spid="1523720"/>
                                        </p:tgtEl>
                                        <p:attrNameLst>
                                          <p:attrName>style.visibility</p:attrName>
                                        </p:attrNameLst>
                                      </p:cBhvr>
                                      <p:to>
                                        <p:strVal val="visible"/>
                                      </p:to>
                                    </p:set>
                                    <p:animEffect transition="in" filter="fade">
                                      <p:cBhvr>
                                        <p:cTn id="96" dur="500"/>
                                        <p:tgtEl>
                                          <p:spTgt spid="1523720"/>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grpId="1" nodeType="clickEffect">
                                  <p:stCondLst>
                                    <p:cond delay="0"/>
                                  </p:stCondLst>
                                  <p:childTnLst>
                                    <p:animEffect transition="out" filter="fade">
                                      <p:cBhvr>
                                        <p:cTn id="100" dur="500"/>
                                        <p:tgtEl>
                                          <p:spTgt spid="30"/>
                                        </p:tgtEl>
                                      </p:cBhvr>
                                    </p:animEffect>
                                    <p:set>
                                      <p:cBhvr>
                                        <p:cTn id="101" dur="1" fill="hold">
                                          <p:stCondLst>
                                            <p:cond delay="499"/>
                                          </p:stCondLst>
                                        </p:cTn>
                                        <p:tgtEl>
                                          <p:spTgt spid="30"/>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31"/>
                                        </p:tgtEl>
                                      </p:cBhvr>
                                    </p:animEffect>
                                    <p:set>
                                      <p:cBhvr>
                                        <p:cTn id="104" dur="1" fill="hold">
                                          <p:stCondLst>
                                            <p:cond delay="499"/>
                                          </p:stCondLst>
                                        </p:cTn>
                                        <p:tgtEl>
                                          <p:spTgt spid="31"/>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523712"/>
                                        </p:tgtEl>
                                      </p:cBhvr>
                                    </p:animEffect>
                                    <p:set>
                                      <p:cBhvr>
                                        <p:cTn id="107" dur="1" fill="hold">
                                          <p:stCondLst>
                                            <p:cond delay="499"/>
                                          </p:stCondLst>
                                        </p:cTn>
                                        <p:tgtEl>
                                          <p:spTgt spid="1523712"/>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1523713"/>
                                        </p:tgtEl>
                                      </p:cBhvr>
                                    </p:animEffect>
                                    <p:set>
                                      <p:cBhvr>
                                        <p:cTn id="110" dur="1" fill="hold">
                                          <p:stCondLst>
                                            <p:cond delay="499"/>
                                          </p:stCondLst>
                                        </p:cTn>
                                        <p:tgtEl>
                                          <p:spTgt spid="1523713"/>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1523715"/>
                                        </p:tgtEl>
                                      </p:cBhvr>
                                    </p:animEffect>
                                    <p:set>
                                      <p:cBhvr>
                                        <p:cTn id="113" dur="1" fill="hold">
                                          <p:stCondLst>
                                            <p:cond delay="499"/>
                                          </p:stCondLst>
                                        </p:cTn>
                                        <p:tgtEl>
                                          <p:spTgt spid="1523715"/>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1523716"/>
                                        </p:tgtEl>
                                      </p:cBhvr>
                                    </p:animEffect>
                                    <p:set>
                                      <p:cBhvr>
                                        <p:cTn id="116" dur="1" fill="hold">
                                          <p:stCondLst>
                                            <p:cond delay="499"/>
                                          </p:stCondLst>
                                        </p:cTn>
                                        <p:tgtEl>
                                          <p:spTgt spid="1523716"/>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1523717"/>
                                        </p:tgtEl>
                                      </p:cBhvr>
                                    </p:animEffect>
                                    <p:set>
                                      <p:cBhvr>
                                        <p:cTn id="119" dur="1" fill="hold">
                                          <p:stCondLst>
                                            <p:cond delay="499"/>
                                          </p:stCondLst>
                                        </p:cTn>
                                        <p:tgtEl>
                                          <p:spTgt spid="1523717"/>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1523718"/>
                                        </p:tgtEl>
                                      </p:cBhvr>
                                    </p:animEffect>
                                    <p:set>
                                      <p:cBhvr>
                                        <p:cTn id="122" dur="1" fill="hold">
                                          <p:stCondLst>
                                            <p:cond delay="499"/>
                                          </p:stCondLst>
                                        </p:cTn>
                                        <p:tgtEl>
                                          <p:spTgt spid="1523718"/>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1523719"/>
                                        </p:tgtEl>
                                      </p:cBhvr>
                                    </p:animEffect>
                                    <p:set>
                                      <p:cBhvr>
                                        <p:cTn id="125" dur="1" fill="hold">
                                          <p:stCondLst>
                                            <p:cond delay="499"/>
                                          </p:stCondLst>
                                        </p:cTn>
                                        <p:tgtEl>
                                          <p:spTgt spid="1523719"/>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1523720"/>
                                        </p:tgtEl>
                                      </p:cBhvr>
                                    </p:animEffect>
                                    <p:set>
                                      <p:cBhvr>
                                        <p:cTn id="128" dur="1" fill="hold">
                                          <p:stCondLst>
                                            <p:cond delay="499"/>
                                          </p:stCondLst>
                                        </p:cTn>
                                        <p:tgtEl>
                                          <p:spTgt spid="1523720"/>
                                        </p:tgtEl>
                                        <p:attrNameLst>
                                          <p:attrName>style.visibility</p:attrName>
                                        </p:attrNameLst>
                                      </p:cBhvr>
                                      <p:to>
                                        <p:strVal val="hidden"/>
                                      </p:to>
                                    </p:set>
                                  </p:childTnLst>
                                </p:cTn>
                              </p:par>
                              <p:par>
                                <p:cTn id="129" presetID="22" presetClass="entr" presetSubtype="2" fill="hold" nodeType="withEffect">
                                  <p:stCondLst>
                                    <p:cond delay="0"/>
                                  </p:stCondLst>
                                  <p:childTnLst>
                                    <p:set>
                                      <p:cBhvr>
                                        <p:cTn id="130" dur="1" fill="hold">
                                          <p:stCondLst>
                                            <p:cond delay="0"/>
                                          </p:stCondLst>
                                        </p:cTn>
                                        <p:tgtEl>
                                          <p:spTgt spid="42"/>
                                        </p:tgtEl>
                                        <p:attrNameLst>
                                          <p:attrName>style.visibility</p:attrName>
                                        </p:attrNameLst>
                                      </p:cBhvr>
                                      <p:to>
                                        <p:strVal val="visible"/>
                                      </p:to>
                                    </p:set>
                                    <p:animEffect transition="in" filter="wipe(right)">
                                      <p:cBhvr>
                                        <p:cTn id="131" dur="500"/>
                                        <p:tgtEl>
                                          <p:spTgt spid="42"/>
                                        </p:tgtEl>
                                      </p:cBhvr>
                                    </p:animEffect>
                                  </p:childTnLst>
                                </p:cTn>
                              </p:par>
                              <p:par>
                                <p:cTn id="132" presetID="22" presetClass="entr" presetSubtype="8" fill="hold" nodeType="withEffect">
                                  <p:stCondLst>
                                    <p:cond delay="0"/>
                                  </p:stCondLst>
                                  <p:childTnLst>
                                    <p:set>
                                      <p:cBhvr>
                                        <p:cTn id="133" dur="1" fill="hold">
                                          <p:stCondLst>
                                            <p:cond delay="0"/>
                                          </p:stCondLst>
                                        </p:cTn>
                                        <p:tgtEl>
                                          <p:spTgt spid="1523721"/>
                                        </p:tgtEl>
                                        <p:attrNameLst>
                                          <p:attrName>style.visibility</p:attrName>
                                        </p:attrNameLst>
                                      </p:cBhvr>
                                      <p:to>
                                        <p:strVal val="visible"/>
                                      </p:to>
                                    </p:set>
                                    <p:animEffect transition="in" filter="wipe(left)">
                                      <p:cBhvr>
                                        <p:cTn id="134" dur="500"/>
                                        <p:tgtEl>
                                          <p:spTgt spid="1523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P spid="31" grpId="1" animBg="1"/>
      <p:bldP spid="1523712" grpId="0" animBg="1"/>
      <p:bldP spid="1523712" grpId="1" animBg="1"/>
      <p:bldP spid="1523713" grpId="0" animBg="1"/>
      <p:bldP spid="1523713" grpId="1" animBg="1"/>
      <p:bldP spid="1523715" grpId="0" animBg="1"/>
      <p:bldP spid="1523715" grpId="1" animBg="1"/>
      <p:bldP spid="1523716" grpId="0" animBg="1"/>
      <p:bldP spid="1523716" grpId="1" animBg="1"/>
      <p:bldP spid="1523717" grpId="0" animBg="1"/>
      <p:bldP spid="1523717" grpId="1" animBg="1"/>
      <p:bldP spid="1523718" grpId="0" animBg="1"/>
      <p:bldP spid="1523718" grpId="1" animBg="1"/>
      <p:bldP spid="1523719" grpId="0" animBg="1"/>
      <p:bldP spid="1523719" grpId="1" animBg="1"/>
      <p:bldP spid="1523720" grpId="0" animBg="1"/>
      <p:bldP spid="1523720" grpId="1" animBg="1"/>
      <p:bldP spid="43" grpId="0" animBg="1"/>
      <p:bldP spid="43" grpId="1" animBg="1"/>
      <p:bldP spid="56" grpId="0"/>
      <p:bldP spid="5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Beth </a:t>
            </a:r>
            <a:r>
              <a:rPr lang="en-GB" dirty="0" err="1"/>
              <a:t>yw’r</a:t>
            </a:r>
            <a:r>
              <a:rPr lang="en-GB" dirty="0"/>
              <a:t> </a:t>
            </a:r>
            <a:r>
              <a:rPr lang="en-GB" dirty="0" err="1"/>
              <a:t>rhwystrau</a:t>
            </a:r>
            <a:r>
              <a:rPr lang="en-GB" dirty="0"/>
              <a:t> </a:t>
            </a:r>
            <a:r>
              <a:rPr lang="en-GB" dirty="0" err="1"/>
              <a:t>rhag</a:t>
            </a:r>
            <a:r>
              <a:rPr lang="en-GB" dirty="0"/>
              <a:t> </a:t>
            </a:r>
            <a:r>
              <a:rPr lang="en-GB" dirty="0" err="1"/>
              <a:t>dulliau</a:t>
            </a:r>
            <a:r>
              <a:rPr lang="en-GB" dirty="0"/>
              <a:t> </a:t>
            </a:r>
            <a:r>
              <a:rPr lang="en-GB" dirty="0" err="1"/>
              <a:t>newydd</a:t>
            </a:r>
            <a:r>
              <a:rPr lang="en-GB" dirty="0"/>
              <a:t>?</a:t>
            </a:r>
          </a:p>
        </p:txBody>
      </p:sp>
      <p:grpSp>
        <p:nvGrpSpPr>
          <p:cNvPr id="112" name="Track"/>
          <p:cNvGrpSpPr/>
          <p:nvPr/>
        </p:nvGrpSpPr>
        <p:grpSpPr>
          <a:xfrm>
            <a:off x="1143000" y="2438400"/>
            <a:ext cx="7162800" cy="3438525"/>
            <a:chOff x="1143000" y="2438400"/>
            <a:chExt cx="7162800" cy="4430598"/>
          </a:xfrm>
        </p:grpSpPr>
        <p:sp>
          <p:nvSpPr>
            <p:cNvPr id="56" name="Freeform 82"/>
            <p:cNvSpPr>
              <a:spLocks/>
            </p:cNvSpPr>
            <p:nvPr/>
          </p:nvSpPr>
          <p:spPr bwMode="auto">
            <a:xfrm>
              <a:off x="1143000" y="2450592"/>
              <a:ext cx="7162800" cy="4407408"/>
            </a:xfrm>
            <a:custGeom>
              <a:avLst/>
              <a:gdLst/>
              <a:ahLst/>
              <a:cxnLst>
                <a:cxn ang="0">
                  <a:pos x="1226" y="0"/>
                </a:cxn>
                <a:cxn ang="0">
                  <a:pos x="1837" y="1064"/>
                </a:cxn>
                <a:cxn ang="0">
                  <a:pos x="2449" y="2128"/>
                </a:cxn>
                <a:cxn ang="0">
                  <a:pos x="0" y="2128"/>
                </a:cxn>
                <a:cxn ang="0">
                  <a:pos x="1226" y="0"/>
                </a:cxn>
              </a:cxnLst>
              <a:rect l="0" t="0" r="r" b="b"/>
              <a:pathLst>
                <a:path w="2449" h="2128">
                  <a:moveTo>
                    <a:pt x="1226" y="0"/>
                  </a:moveTo>
                  <a:lnTo>
                    <a:pt x="1837" y="1064"/>
                  </a:lnTo>
                  <a:lnTo>
                    <a:pt x="2449" y="2128"/>
                  </a:lnTo>
                  <a:lnTo>
                    <a:pt x="0" y="2128"/>
                  </a:lnTo>
                  <a:lnTo>
                    <a:pt x="1226" y="0"/>
                  </a:lnTo>
                  <a:close/>
                </a:path>
              </a:pathLst>
            </a:custGeom>
            <a:solidFill>
              <a:srgbClr val="C6644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83"/>
            <p:cNvSpPr>
              <a:spLocks/>
            </p:cNvSpPr>
            <p:nvPr/>
          </p:nvSpPr>
          <p:spPr bwMode="auto">
            <a:xfrm>
              <a:off x="1630496" y="2450592"/>
              <a:ext cx="6149785" cy="4407408"/>
            </a:xfrm>
            <a:custGeom>
              <a:avLst/>
              <a:gdLst/>
              <a:ahLst/>
              <a:cxnLst>
                <a:cxn ang="0">
                  <a:pos x="1124" y="0"/>
                </a:cxn>
                <a:cxn ang="0">
                  <a:pos x="2232" y="2128"/>
                </a:cxn>
                <a:cxn ang="0">
                  <a:pos x="0" y="2128"/>
                </a:cxn>
                <a:cxn ang="0">
                  <a:pos x="1124" y="0"/>
                </a:cxn>
              </a:cxnLst>
              <a:rect l="0" t="0" r="r" b="b"/>
              <a:pathLst>
                <a:path w="2232" h="2128">
                  <a:moveTo>
                    <a:pt x="1124" y="0"/>
                  </a:moveTo>
                  <a:lnTo>
                    <a:pt x="2232" y="2128"/>
                  </a:lnTo>
                  <a:lnTo>
                    <a:pt x="0" y="2128"/>
                  </a:lnTo>
                  <a:lnTo>
                    <a:pt x="112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84"/>
            <p:cNvSpPr>
              <a:spLocks/>
            </p:cNvSpPr>
            <p:nvPr/>
          </p:nvSpPr>
          <p:spPr bwMode="auto">
            <a:xfrm>
              <a:off x="1827400" y="2458877"/>
              <a:ext cx="5779376" cy="4399123"/>
            </a:xfrm>
            <a:custGeom>
              <a:avLst/>
              <a:gdLst/>
              <a:ahLst/>
              <a:cxnLst>
                <a:cxn ang="0">
                  <a:pos x="992" y="0"/>
                </a:cxn>
                <a:cxn ang="0">
                  <a:pos x="1976" y="2124"/>
                </a:cxn>
                <a:cxn ang="0">
                  <a:pos x="0" y="2124"/>
                </a:cxn>
                <a:cxn ang="0">
                  <a:pos x="992" y="0"/>
                </a:cxn>
              </a:cxnLst>
              <a:rect l="0" t="0" r="r" b="b"/>
              <a:pathLst>
                <a:path w="1976" h="2124">
                  <a:moveTo>
                    <a:pt x="992" y="0"/>
                  </a:moveTo>
                  <a:lnTo>
                    <a:pt x="1976" y="2124"/>
                  </a:lnTo>
                  <a:lnTo>
                    <a:pt x="0" y="2124"/>
                  </a:lnTo>
                  <a:lnTo>
                    <a:pt x="992" y="0"/>
                  </a:lnTo>
                  <a:close/>
                </a:path>
              </a:pathLst>
            </a:custGeom>
            <a:solidFill>
              <a:srgbClr val="C6644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85"/>
            <p:cNvSpPr>
              <a:spLocks/>
            </p:cNvSpPr>
            <p:nvPr/>
          </p:nvSpPr>
          <p:spPr bwMode="auto">
            <a:xfrm>
              <a:off x="3355172" y="2458877"/>
              <a:ext cx="1369228" cy="4410121"/>
            </a:xfrm>
            <a:custGeom>
              <a:avLst/>
              <a:gdLst>
                <a:gd name="connsiteX0" fmla="*/ 43241 w 43241"/>
                <a:gd name="connsiteY0" fmla="*/ 0 h 10000"/>
                <a:gd name="connsiteX1" fmla="*/ 40188 w 43241"/>
                <a:gd name="connsiteY1" fmla="*/ 10000 h 10000"/>
                <a:gd name="connsiteX2" fmla="*/ 0 w 43241"/>
                <a:gd name="connsiteY2" fmla="*/ 10000 h 10000"/>
                <a:gd name="connsiteX3" fmla="*/ 43241 w 43241"/>
                <a:gd name="connsiteY3" fmla="*/ 0 h 10000"/>
                <a:gd name="connsiteX0" fmla="*/ 43241 w 43241"/>
                <a:gd name="connsiteY0" fmla="*/ 0 h 10025"/>
                <a:gd name="connsiteX1" fmla="*/ 5810 w 43241"/>
                <a:gd name="connsiteY1" fmla="*/ 10025 h 10025"/>
                <a:gd name="connsiteX2" fmla="*/ 0 w 43241"/>
                <a:gd name="connsiteY2" fmla="*/ 10000 h 10025"/>
                <a:gd name="connsiteX3" fmla="*/ 43241 w 43241"/>
                <a:gd name="connsiteY3" fmla="*/ 0 h 10025"/>
              </a:gdLst>
              <a:ahLst/>
              <a:cxnLst>
                <a:cxn ang="0">
                  <a:pos x="connsiteX0" y="connsiteY0"/>
                </a:cxn>
                <a:cxn ang="0">
                  <a:pos x="connsiteX1" y="connsiteY1"/>
                </a:cxn>
                <a:cxn ang="0">
                  <a:pos x="connsiteX2" y="connsiteY2"/>
                </a:cxn>
                <a:cxn ang="0">
                  <a:pos x="connsiteX3" y="connsiteY3"/>
                </a:cxn>
              </a:cxnLst>
              <a:rect l="l" t="t" r="r" b="b"/>
              <a:pathLst>
                <a:path w="43241" h="10025">
                  <a:moveTo>
                    <a:pt x="43241" y="0"/>
                  </a:moveTo>
                  <a:lnTo>
                    <a:pt x="5810" y="10025"/>
                  </a:lnTo>
                  <a:lnTo>
                    <a:pt x="0" y="10000"/>
                  </a:lnTo>
                  <a:lnTo>
                    <a:pt x="4324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85"/>
            <p:cNvSpPr>
              <a:spLocks/>
            </p:cNvSpPr>
            <p:nvPr/>
          </p:nvSpPr>
          <p:spPr bwMode="auto">
            <a:xfrm flipH="1">
              <a:off x="4724400" y="2438400"/>
              <a:ext cx="1244753" cy="4410121"/>
            </a:xfrm>
            <a:custGeom>
              <a:avLst/>
              <a:gdLst>
                <a:gd name="connsiteX0" fmla="*/ 43241 w 43241"/>
                <a:gd name="connsiteY0" fmla="*/ 0 h 10000"/>
                <a:gd name="connsiteX1" fmla="*/ 40188 w 43241"/>
                <a:gd name="connsiteY1" fmla="*/ 10000 h 10000"/>
                <a:gd name="connsiteX2" fmla="*/ 0 w 43241"/>
                <a:gd name="connsiteY2" fmla="*/ 10000 h 10000"/>
                <a:gd name="connsiteX3" fmla="*/ 43241 w 43241"/>
                <a:gd name="connsiteY3" fmla="*/ 0 h 10000"/>
                <a:gd name="connsiteX0" fmla="*/ 43241 w 43241"/>
                <a:gd name="connsiteY0" fmla="*/ 0 h 10025"/>
                <a:gd name="connsiteX1" fmla="*/ 5810 w 43241"/>
                <a:gd name="connsiteY1" fmla="*/ 10025 h 10025"/>
                <a:gd name="connsiteX2" fmla="*/ 0 w 43241"/>
                <a:gd name="connsiteY2" fmla="*/ 10000 h 10025"/>
                <a:gd name="connsiteX3" fmla="*/ 43241 w 43241"/>
                <a:gd name="connsiteY3" fmla="*/ 0 h 10025"/>
              </a:gdLst>
              <a:ahLst/>
              <a:cxnLst>
                <a:cxn ang="0">
                  <a:pos x="connsiteX0" y="connsiteY0"/>
                </a:cxn>
                <a:cxn ang="0">
                  <a:pos x="connsiteX1" y="connsiteY1"/>
                </a:cxn>
                <a:cxn ang="0">
                  <a:pos x="connsiteX2" y="connsiteY2"/>
                </a:cxn>
                <a:cxn ang="0">
                  <a:pos x="connsiteX3" y="connsiteY3"/>
                </a:cxn>
              </a:cxnLst>
              <a:rect l="l" t="t" r="r" b="b"/>
              <a:pathLst>
                <a:path w="43241" h="10025">
                  <a:moveTo>
                    <a:pt x="43241" y="0"/>
                  </a:moveTo>
                  <a:lnTo>
                    <a:pt x="5810" y="10025"/>
                  </a:lnTo>
                  <a:lnTo>
                    <a:pt x="0" y="10000"/>
                  </a:lnTo>
                  <a:lnTo>
                    <a:pt x="4324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1" name="Barrier 2"/>
          <p:cNvGrpSpPr/>
          <p:nvPr/>
        </p:nvGrpSpPr>
        <p:grpSpPr>
          <a:xfrm>
            <a:off x="3931848" y="3136500"/>
            <a:ext cx="1503752" cy="1220432"/>
            <a:chOff x="3732212" y="4419600"/>
            <a:chExt cx="4789715" cy="1828800"/>
          </a:xfrm>
          <a:scene3d>
            <a:camera prst="perspectiveRelaxed" fov="3600000">
              <a:rot lat="600000" lon="0" rev="0"/>
            </a:camera>
            <a:lightRig rig="balanced" dir="t">
              <a:rot lat="0" lon="0" rev="13800000"/>
            </a:lightRig>
          </a:scene3d>
        </p:grpSpPr>
        <p:grpSp>
          <p:nvGrpSpPr>
            <p:cNvPr id="62" name="Group 131"/>
            <p:cNvGrpSpPr/>
            <p:nvPr/>
          </p:nvGrpSpPr>
          <p:grpSpPr>
            <a:xfrm>
              <a:off x="3732212" y="4419600"/>
              <a:ext cx="4789715" cy="1752600"/>
              <a:chOff x="3732212" y="4419600"/>
              <a:chExt cx="4789715" cy="1752600"/>
            </a:xfrm>
          </p:grpSpPr>
          <p:grpSp>
            <p:nvGrpSpPr>
              <p:cNvPr id="65" name="Group 127"/>
              <p:cNvGrpSpPr/>
              <p:nvPr/>
            </p:nvGrpSpPr>
            <p:grpSpPr>
              <a:xfrm>
                <a:off x="3732212" y="4419600"/>
                <a:ext cx="4789715" cy="304800"/>
                <a:chOff x="3732212" y="4800600"/>
                <a:chExt cx="4789715" cy="304800"/>
              </a:xfrm>
            </p:grpSpPr>
            <p:sp>
              <p:nvSpPr>
                <p:cNvPr id="69" name="Rectangle 68"/>
                <p:cNvSpPr/>
                <p:nvPr/>
              </p:nvSpPr>
              <p:spPr>
                <a:xfrm>
                  <a:off x="3732212" y="4800600"/>
                  <a:ext cx="533400" cy="304800"/>
                </a:xfrm>
                <a:prstGeom prst="rect">
                  <a:avLst/>
                </a:prstGeom>
                <a:solidFill>
                  <a:schemeClr val="bg1">
                    <a:lumMod val="85000"/>
                  </a:schemeClr>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264251" y="4800600"/>
                  <a:ext cx="533400" cy="304800"/>
                </a:xfrm>
                <a:prstGeom prst="rect">
                  <a:avLst/>
                </a:prstGeom>
                <a:solidFill>
                  <a:srgbClr val="FF0000"/>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796290" y="4800600"/>
                  <a:ext cx="533400" cy="304800"/>
                </a:xfrm>
                <a:prstGeom prst="rect">
                  <a:avLst/>
                </a:prstGeom>
                <a:solidFill>
                  <a:schemeClr val="bg1">
                    <a:lumMod val="85000"/>
                  </a:schemeClr>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5328329" y="4800600"/>
                  <a:ext cx="533400" cy="304800"/>
                </a:xfrm>
                <a:prstGeom prst="rect">
                  <a:avLst/>
                </a:prstGeom>
                <a:solidFill>
                  <a:srgbClr val="FF0000"/>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5860368" y="4800600"/>
                  <a:ext cx="533400" cy="304800"/>
                </a:xfrm>
                <a:prstGeom prst="rect">
                  <a:avLst/>
                </a:prstGeom>
                <a:solidFill>
                  <a:schemeClr val="bg1">
                    <a:lumMod val="85000"/>
                  </a:schemeClr>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6392407" y="4800600"/>
                  <a:ext cx="533400" cy="304800"/>
                </a:xfrm>
                <a:prstGeom prst="rect">
                  <a:avLst/>
                </a:prstGeom>
                <a:solidFill>
                  <a:srgbClr val="FF0000"/>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6924446" y="4800600"/>
                  <a:ext cx="533400" cy="304800"/>
                </a:xfrm>
                <a:prstGeom prst="rect">
                  <a:avLst/>
                </a:prstGeom>
                <a:solidFill>
                  <a:schemeClr val="bg1">
                    <a:lumMod val="85000"/>
                  </a:schemeClr>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7456485" y="4800600"/>
                  <a:ext cx="533400" cy="304800"/>
                </a:xfrm>
                <a:prstGeom prst="rect">
                  <a:avLst/>
                </a:prstGeom>
                <a:solidFill>
                  <a:srgbClr val="FF0000"/>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7988527" y="4800600"/>
                  <a:ext cx="533400" cy="304800"/>
                </a:xfrm>
                <a:prstGeom prst="rect">
                  <a:avLst/>
                </a:prstGeom>
                <a:solidFill>
                  <a:schemeClr val="bg1">
                    <a:lumMod val="85000"/>
                  </a:schemeClr>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130"/>
              <p:cNvGrpSpPr/>
              <p:nvPr/>
            </p:nvGrpSpPr>
            <p:grpSpPr>
              <a:xfrm>
                <a:off x="3960811" y="4724400"/>
                <a:ext cx="4352365" cy="1447800"/>
                <a:chOff x="3960811" y="4724400"/>
                <a:chExt cx="4352365" cy="1447800"/>
              </a:xfrm>
              <a:solidFill>
                <a:schemeClr val="bg1">
                  <a:lumMod val="50000"/>
                </a:schemeClr>
              </a:solidFill>
            </p:grpSpPr>
            <p:sp>
              <p:nvSpPr>
                <p:cNvPr id="67" name="Rectangle 66"/>
                <p:cNvSpPr/>
                <p:nvPr/>
              </p:nvSpPr>
              <p:spPr>
                <a:xfrm>
                  <a:off x="3960811" y="4724400"/>
                  <a:ext cx="85165" cy="1447800"/>
                </a:xfrm>
                <a:prstGeom prst="rect">
                  <a:avLst/>
                </a:prstGeom>
                <a:solidFill>
                  <a:schemeClr val="bg1">
                    <a:lumMod val="75000"/>
                  </a:schemeClr>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8228011" y="4724400"/>
                  <a:ext cx="85165" cy="1447800"/>
                </a:xfrm>
                <a:prstGeom prst="rect">
                  <a:avLst/>
                </a:prstGeom>
                <a:solidFill>
                  <a:schemeClr val="bg1">
                    <a:lumMod val="75000"/>
                  </a:schemeClr>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3" name="Rectangle 62"/>
            <p:cNvSpPr/>
            <p:nvPr/>
          </p:nvSpPr>
          <p:spPr>
            <a:xfrm>
              <a:off x="3819298" y="6096000"/>
              <a:ext cx="228600" cy="152400"/>
            </a:xfrm>
            <a:prstGeom prst="rect">
              <a:avLst/>
            </a:prstGeom>
            <a:solidFill>
              <a:schemeClr val="bg1">
                <a:lumMod val="75000"/>
              </a:schemeClr>
            </a:solidFill>
            <a:ln>
              <a:noFill/>
            </a:ln>
            <a:sp3d prstMaterial="plastic">
              <a:bevelT w="0" h="1143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8238898" y="6096000"/>
              <a:ext cx="228600" cy="152400"/>
            </a:xfrm>
            <a:prstGeom prst="rect">
              <a:avLst/>
            </a:prstGeom>
            <a:solidFill>
              <a:schemeClr val="bg1">
                <a:lumMod val="75000"/>
              </a:schemeClr>
            </a:solidFill>
            <a:ln>
              <a:noFill/>
            </a:ln>
            <a:sp3d prstMaterial="plastic">
              <a:bevelT w="0" h="1143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Barrier 3"/>
          <p:cNvGrpSpPr/>
          <p:nvPr/>
        </p:nvGrpSpPr>
        <p:grpSpPr>
          <a:xfrm>
            <a:off x="4506424" y="2454292"/>
            <a:ext cx="435217" cy="606008"/>
            <a:chOff x="3732212" y="4419600"/>
            <a:chExt cx="4789715" cy="1828800"/>
          </a:xfrm>
          <a:scene3d>
            <a:camera prst="perspectiveRelaxed" fov="3600000">
              <a:rot lat="600000" lon="0" rev="0"/>
            </a:camera>
            <a:lightRig rig="balanced" dir="t">
              <a:rot lat="0" lon="0" rev="13800000"/>
            </a:lightRig>
          </a:scene3d>
        </p:grpSpPr>
        <p:grpSp>
          <p:nvGrpSpPr>
            <p:cNvPr id="79" name="Group 131"/>
            <p:cNvGrpSpPr/>
            <p:nvPr/>
          </p:nvGrpSpPr>
          <p:grpSpPr>
            <a:xfrm>
              <a:off x="3732212" y="4419600"/>
              <a:ext cx="4789715" cy="1752600"/>
              <a:chOff x="3732212" y="4419600"/>
              <a:chExt cx="4789715" cy="1752600"/>
            </a:xfrm>
          </p:grpSpPr>
          <p:grpSp>
            <p:nvGrpSpPr>
              <p:cNvPr id="82" name="Group 127"/>
              <p:cNvGrpSpPr/>
              <p:nvPr/>
            </p:nvGrpSpPr>
            <p:grpSpPr>
              <a:xfrm>
                <a:off x="3732212" y="4419600"/>
                <a:ext cx="4789715" cy="304800"/>
                <a:chOff x="3732212" y="4800600"/>
                <a:chExt cx="4789715" cy="304800"/>
              </a:xfrm>
            </p:grpSpPr>
            <p:sp>
              <p:nvSpPr>
                <p:cNvPr id="86" name="Rectangle 85"/>
                <p:cNvSpPr/>
                <p:nvPr/>
              </p:nvSpPr>
              <p:spPr>
                <a:xfrm>
                  <a:off x="3732212" y="4800600"/>
                  <a:ext cx="533400" cy="304800"/>
                </a:xfrm>
                <a:prstGeom prst="rect">
                  <a:avLst/>
                </a:prstGeom>
                <a:solidFill>
                  <a:schemeClr val="bg1">
                    <a:lumMod val="85000"/>
                  </a:schemeClr>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4264251" y="4800600"/>
                  <a:ext cx="533400" cy="304800"/>
                </a:xfrm>
                <a:prstGeom prst="rect">
                  <a:avLst/>
                </a:prstGeom>
                <a:solidFill>
                  <a:srgbClr val="FF0000"/>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4796290" y="4800600"/>
                  <a:ext cx="533400" cy="304800"/>
                </a:xfrm>
                <a:prstGeom prst="rect">
                  <a:avLst/>
                </a:prstGeom>
                <a:solidFill>
                  <a:schemeClr val="bg1">
                    <a:lumMod val="85000"/>
                  </a:schemeClr>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5328329" y="4800600"/>
                  <a:ext cx="533400" cy="304800"/>
                </a:xfrm>
                <a:prstGeom prst="rect">
                  <a:avLst/>
                </a:prstGeom>
                <a:solidFill>
                  <a:srgbClr val="FF0000"/>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5860368" y="4800600"/>
                  <a:ext cx="533400" cy="304800"/>
                </a:xfrm>
                <a:prstGeom prst="rect">
                  <a:avLst/>
                </a:prstGeom>
                <a:solidFill>
                  <a:schemeClr val="bg1">
                    <a:lumMod val="85000"/>
                  </a:schemeClr>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6392407" y="4800600"/>
                  <a:ext cx="533400" cy="304800"/>
                </a:xfrm>
                <a:prstGeom prst="rect">
                  <a:avLst/>
                </a:prstGeom>
                <a:solidFill>
                  <a:srgbClr val="FF0000"/>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6924446" y="4800600"/>
                  <a:ext cx="533400" cy="304800"/>
                </a:xfrm>
                <a:prstGeom prst="rect">
                  <a:avLst/>
                </a:prstGeom>
                <a:solidFill>
                  <a:schemeClr val="bg1">
                    <a:lumMod val="85000"/>
                  </a:schemeClr>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7456485" y="4800600"/>
                  <a:ext cx="533400" cy="304800"/>
                </a:xfrm>
                <a:prstGeom prst="rect">
                  <a:avLst/>
                </a:prstGeom>
                <a:solidFill>
                  <a:srgbClr val="FF0000"/>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7988527" y="4800600"/>
                  <a:ext cx="533400" cy="304800"/>
                </a:xfrm>
                <a:prstGeom prst="rect">
                  <a:avLst/>
                </a:prstGeom>
                <a:solidFill>
                  <a:schemeClr val="bg1">
                    <a:lumMod val="85000"/>
                  </a:schemeClr>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130"/>
              <p:cNvGrpSpPr/>
              <p:nvPr/>
            </p:nvGrpSpPr>
            <p:grpSpPr>
              <a:xfrm>
                <a:off x="3960811" y="4724400"/>
                <a:ext cx="4352365" cy="1447800"/>
                <a:chOff x="3960811" y="4724400"/>
                <a:chExt cx="4352365" cy="1447800"/>
              </a:xfrm>
              <a:solidFill>
                <a:schemeClr val="bg1">
                  <a:lumMod val="50000"/>
                </a:schemeClr>
              </a:solidFill>
            </p:grpSpPr>
            <p:sp>
              <p:nvSpPr>
                <p:cNvPr id="84" name="Rectangle 83"/>
                <p:cNvSpPr/>
                <p:nvPr/>
              </p:nvSpPr>
              <p:spPr>
                <a:xfrm>
                  <a:off x="3960811" y="4724400"/>
                  <a:ext cx="85165" cy="1447800"/>
                </a:xfrm>
                <a:prstGeom prst="rect">
                  <a:avLst/>
                </a:prstGeom>
                <a:solidFill>
                  <a:schemeClr val="bg1">
                    <a:lumMod val="75000"/>
                  </a:schemeClr>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228011" y="4724400"/>
                  <a:ext cx="85165" cy="1447800"/>
                </a:xfrm>
                <a:prstGeom prst="rect">
                  <a:avLst/>
                </a:prstGeom>
                <a:solidFill>
                  <a:schemeClr val="bg1">
                    <a:lumMod val="75000"/>
                  </a:schemeClr>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0" name="Rectangle 79"/>
            <p:cNvSpPr/>
            <p:nvPr/>
          </p:nvSpPr>
          <p:spPr>
            <a:xfrm>
              <a:off x="3819298" y="6096000"/>
              <a:ext cx="228600" cy="152400"/>
            </a:xfrm>
            <a:prstGeom prst="rect">
              <a:avLst/>
            </a:prstGeom>
            <a:solidFill>
              <a:schemeClr val="bg1">
                <a:lumMod val="75000"/>
              </a:schemeClr>
            </a:solidFill>
            <a:ln>
              <a:noFill/>
            </a:ln>
            <a:sp3d prstMaterial="plastic">
              <a:bevelT w="0" h="1143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8238898" y="6096000"/>
              <a:ext cx="228600" cy="152400"/>
            </a:xfrm>
            <a:prstGeom prst="rect">
              <a:avLst/>
            </a:prstGeom>
            <a:solidFill>
              <a:schemeClr val="bg1">
                <a:lumMod val="75000"/>
              </a:schemeClr>
            </a:solidFill>
            <a:ln>
              <a:noFill/>
            </a:ln>
            <a:sp3d prstMaterial="plastic">
              <a:bevelT w="0" h="1143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Barrier 1"/>
          <p:cNvGrpSpPr/>
          <p:nvPr/>
        </p:nvGrpSpPr>
        <p:grpSpPr>
          <a:xfrm>
            <a:off x="3357272" y="4097885"/>
            <a:ext cx="2586328" cy="1786835"/>
            <a:chOff x="3732212" y="4419600"/>
            <a:chExt cx="4789715" cy="1828800"/>
          </a:xfrm>
          <a:scene3d>
            <a:camera prst="perspectiveRelaxed" fov="2100000">
              <a:rot lat="600000" lon="0" rev="0"/>
            </a:camera>
            <a:lightRig rig="balanced" dir="t">
              <a:rot lat="0" lon="0" rev="13800000"/>
            </a:lightRig>
          </a:scene3d>
        </p:grpSpPr>
        <p:grpSp>
          <p:nvGrpSpPr>
            <p:cNvPr id="96" name="Group 131"/>
            <p:cNvGrpSpPr/>
            <p:nvPr/>
          </p:nvGrpSpPr>
          <p:grpSpPr>
            <a:xfrm>
              <a:off x="3732212" y="4419600"/>
              <a:ext cx="4789715" cy="1752600"/>
              <a:chOff x="3732212" y="4419600"/>
              <a:chExt cx="4789715" cy="1752600"/>
            </a:xfrm>
          </p:grpSpPr>
          <p:grpSp>
            <p:nvGrpSpPr>
              <p:cNvPr id="99" name="Group 127"/>
              <p:cNvGrpSpPr/>
              <p:nvPr/>
            </p:nvGrpSpPr>
            <p:grpSpPr>
              <a:xfrm>
                <a:off x="3732212" y="4419600"/>
                <a:ext cx="4789715" cy="304800"/>
                <a:chOff x="3732212" y="4800600"/>
                <a:chExt cx="4789715" cy="304800"/>
              </a:xfrm>
            </p:grpSpPr>
            <p:sp>
              <p:nvSpPr>
                <p:cNvPr id="103" name="Rectangle 102"/>
                <p:cNvSpPr/>
                <p:nvPr/>
              </p:nvSpPr>
              <p:spPr>
                <a:xfrm>
                  <a:off x="3732212" y="4800600"/>
                  <a:ext cx="533400" cy="304800"/>
                </a:xfrm>
                <a:prstGeom prst="rect">
                  <a:avLst/>
                </a:prstGeom>
                <a:solidFill>
                  <a:schemeClr val="bg1">
                    <a:lumMod val="85000"/>
                  </a:schemeClr>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4264251" y="4800600"/>
                  <a:ext cx="533400" cy="304800"/>
                </a:xfrm>
                <a:prstGeom prst="rect">
                  <a:avLst/>
                </a:prstGeom>
                <a:solidFill>
                  <a:srgbClr val="FF0000"/>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796290" y="4800600"/>
                  <a:ext cx="533400" cy="304800"/>
                </a:xfrm>
                <a:prstGeom prst="rect">
                  <a:avLst/>
                </a:prstGeom>
                <a:solidFill>
                  <a:schemeClr val="bg1">
                    <a:lumMod val="85000"/>
                  </a:schemeClr>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5328329" y="4800600"/>
                  <a:ext cx="533400" cy="304800"/>
                </a:xfrm>
                <a:prstGeom prst="rect">
                  <a:avLst/>
                </a:prstGeom>
                <a:solidFill>
                  <a:srgbClr val="FF0000"/>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5860368" y="4800600"/>
                  <a:ext cx="533400" cy="304800"/>
                </a:xfrm>
                <a:prstGeom prst="rect">
                  <a:avLst/>
                </a:prstGeom>
                <a:solidFill>
                  <a:schemeClr val="bg1">
                    <a:lumMod val="85000"/>
                  </a:schemeClr>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6392407" y="4800600"/>
                  <a:ext cx="533400" cy="304800"/>
                </a:xfrm>
                <a:prstGeom prst="rect">
                  <a:avLst/>
                </a:prstGeom>
                <a:solidFill>
                  <a:srgbClr val="FF0000"/>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6924446" y="4800600"/>
                  <a:ext cx="533400" cy="304800"/>
                </a:xfrm>
                <a:prstGeom prst="rect">
                  <a:avLst/>
                </a:prstGeom>
                <a:solidFill>
                  <a:schemeClr val="bg1">
                    <a:lumMod val="85000"/>
                  </a:schemeClr>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7456485" y="4800600"/>
                  <a:ext cx="533400" cy="304800"/>
                </a:xfrm>
                <a:prstGeom prst="rect">
                  <a:avLst/>
                </a:prstGeom>
                <a:solidFill>
                  <a:srgbClr val="FF0000"/>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7988527" y="4800600"/>
                  <a:ext cx="533400" cy="304800"/>
                </a:xfrm>
                <a:prstGeom prst="rect">
                  <a:avLst/>
                </a:prstGeom>
                <a:solidFill>
                  <a:schemeClr val="bg1">
                    <a:lumMod val="85000"/>
                  </a:schemeClr>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130"/>
              <p:cNvGrpSpPr/>
              <p:nvPr/>
            </p:nvGrpSpPr>
            <p:grpSpPr>
              <a:xfrm>
                <a:off x="3960811" y="4724400"/>
                <a:ext cx="4352365" cy="1447800"/>
                <a:chOff x="3960811" y="4724400"/>
                <a:chExt cx="4352365" cy="1447800"/>
              </a:xfrm>
              <a:solidFill>
                <a:schemeClr val="bg1">
                  <a:lumMod val="50000"/>
                </a:schemeClr>
              </a:solidFill>
            </p:grpSpPr>
            <p:sp>
              <p:nvSpPr>
                <p:cNvPr id="101" name="Rectangle 100"/>
                <p:cNvSpPr/>
                <p:nvPr/>
              </p:nvSpPr>
              <p:spPr>
                <a:xfrm>
                  <a:off x="3960811" y="4724400"/>
                  <a:ext cx="85165" cy="1447800"/>
                </a:xfrm>
                <a:prstGeom prst="rect">
                  <a:avLst/>
                </a:prstGeom>
                <a:solidFill>
                  <a:schemeClr val="bg1">
                    <a:lumMod val="75000"/>
                  </a:schemeClr>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8228011" y="4724400"/>
                  <a:ext cx="85165" cy="1447800"/>
                </a:xfrm>
                <a:prstGeom prst="rect">
                  <a:avLst/>
                </a:prstGeom>
                <a:solidFill>
                  <a:schemeClr val="bg1">
                    <a:lumMod val="75000"/>
                  </a:schemeClr>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7" name="Rectangle 96"/>
            <p:cNvSpPr/>
            <p:nvPr/>
          </p:nvSpPr>
          <p:spPr>
            <a:xfrm>
              <a:off x="3819298" y="6096000"/>
              <a:ext cx="228600" cy="152400"/>
            </a:xfrm>
            <a:prstGeom prst="rect">
              <a:avLst/>
            </a:prstGeom>
            <a:solidFill>
              <a:schemeClr val="bg1">
                <a:lumMod val="75000"/>
              </a:schemeClr>
            </a:solidFill>
            <a:ln>
              <a:noFill/>
            </a:ln>
            <a:sp3d prstMaterial="plastic">
              <a:bevelT w="0" h="1143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8238898" y="6096000"/>
              <a:ext cx="228600" cy="152400"/>
            </a:xfrm>
            <a:prstGeom prst="rect">
              <a:avLst/>
            </a:prstGeom>
            <a:solidFill>
              <a:schemeClr val="bg1">
                <a:lumMod val="75000"/>
              </a:schemeClr>
            </a:solidFill>
            <a:ln>
              <a:noFill/>
            </a:ln>
            <a:sp3d prstMaterial="plastic">
              <a:bevelT w="0" h="1143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3" name="Discuss ..."/>
          <p:cNvSpPr txBox="1"/>
          <p:nvPr/>
        </p:nvSpPr>
        <p:spPr>
          <a:xfrm>
            <a:off x="431800" y="1739993"/>
            <a:ext cx="2702791" cy="707886"/>
          </a:xfrm>
          <a:prstGeom prst="rect">
            <a:avLst/>
          </a:prstGeom>
          <a:noFill/>
        </p:spPr>
        <p:txBody>
          <a:bodyPr wrap="none" rtlCol="0">
            <a:spAutoFit/>
          </a:bodyPr>
          <a:lstStyle/>
          <a:p>
            <a:r>
              <a:rPr lang="en-GB" sz="4000" dirty="0" err="1" smtClean="0">
                <a:solidFill>
                  <a:srgbClr val="69A830"/>
                </a:solidFill>
                <a:latin typeface="+mj-lt"/>
              </a:rPr>
              <a:t>Trafodwch</a:t>
            </a:r>
            <a:r>
              <a:rPr lang="en-GB" sz="4000" dirty="0" smtClean="0">
                <a:solidFill>
                  <a:srgbClr val="69A830"/>
                </a:solidFill>
                <a:latin typeface="+mj-lt"/>
              </a:rPr>
              <a:t>…</a:t>
            </a:r>
          </a:p>
        </p:txBody>
      </p:sp>
    </p:spTree>
    <p:extLst>
      <p:ext uri="{BB962C8B-B14F-4D97-AF65-F5344CB8AC3E}">
        <p14:creationId xmlns:p14="http://schemas.microsoft.com/office/powerpoint/2010/main" val="175120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wipe(down)">
                                      <p:cBhvr>
                                        <p:cTn id="7" dur="500"/>
                                        <p:tgtEl>
                                          <p:spTgt spid="11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95"/>
                                        </p:tgtEl>
                                        <p:attrNameLst>
                                          <p:attrName>style.visibility</p:attrName>
                                        </p:attrNameLst>
                                      </p:cBhvr>
                                      <p:to>
                                        <p:strVal val="visible"/>
                                      </p:to>
                                    </p:set>
                                    <p:anim calcmode="lin" valueType="num">
                                      <p:cBhvr additive="base">
                                        <p:cTn id="11" dur="500" fill="hold"/>
                                        <p:tgtEl>
                                          <p:spTgt spid="95"/>
                                        </p:tgtEl>
                                        <p:attrNameLst>
                                          <p:attrName>ppt_x</p:attrName>
                                        </p:attrNameLst>
                                      </p:cBhvr>
                                      <p:tavLst>
                                        <p:tav tm="0">
                                          <p:val>
                                            <p:strVal val="#ppt_x"/>
                                          </p:val>
                                        </p:tav>
                                        <p:tav tm="100000">
                                          <p:val>
                                            <p:strVal val="#ppt_x"/>
                                          </p:val>
                                        </p:tav>
                                      </p:tavLst>
                                    </p:anim>
                                    <p:anim calcmode="lin" valueType="num">
                                      <p:cBhvr additive="base">
                                        <p:cTn id="12" dur="500" fill="hold"/>
                                        <p:tgtEl>
                                          <p:spTgt spid="95"/>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1" fill="hold" nodeType="afterEffect">
                                  <p:stCondLst>
                                    <p:cond delay="0"/>
                                  </p:stCondLst>
                                  <p:childTnLst>
                                    <p:set>
                                      <p:cBhvr>
                                        <p:cTn id="15" dur="1" fill="hold">
                                          <p:stCondLst>
                                            <p:cond delay="0"/>
                                          </p:stCondLst>
                                        </p:cTn>
                                        <p:tgtEl>
                                          <p:spTgt spid="61"/>
                                        </p:tgtEl>
                                        <p:attrNameLst>
                                          <p:attrName>style.visibility</p:attrName>
                                        </p:attrNameLst>
                                      </p:cBhvr>
                                      <p:to>
                                        <p:strVal val="visible"/>
                                      </p:to>
                                    </p:set>
                                    <p:anim calcmode="lin" valueType="num">
                                      <p:cBhvr additive="base">
                                        <p:cTn id="16" dur="500" fill="hold"/>
                                        <p:tgtEl>
                                          <p:spTgt spid="61"/>
                                        </p:tgtEl>
                                        <p:attrNameLst>
                                          <p:attrName>ppt_x</p:attrName>
                                        </p:attrNameLst>
                                      </p:cBhvr>
                                      <p:tavLst>
                                        <p:tav tm="0">
                                          <p:val>
                                            <p:strVal val="#ppt_x"/>
                                          </p:val>
                                        </p:tav>
                                        <p:tav tm="100000">
                                          <p:val>
                                            <p:strVal val="#ppt_x"/>
                                          </p:val>
                                        </p:tav>
                                      </p:tavLst>
                                    </p:anim>
                                    <p:anim calcmode="lin" valueType="num">
                                      <p:cBhvr additive="base">
                                        <p:cTn id="17" dur="500" fill="hold"/>
                                        <p:tgtEl>
                                          <p:spTgt spid="61"/>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2" presetClass="entr" presetSubtype="1" fill="hold" nodeType="afterEffect">
                                  <p:stCondLst>
                                    <p:cond delay="0"/>
                                  </p:stCondLst>
                                  <p:childTnLst>
                                    <p:set>
                                      <p:cBhvr>
                                        <p:cTn id="20" dur="1" fill="hold">
                                          <p:stCondLst>
                                            <p:cond delay="0"/>
                                          </p:stCondLst>
                                        </p:cTn>
                                        <p:tgtEl>
                                          <p:spTgt spid="78"/>
                                        </p:tgtEl>
                                        <p:attrNameLst>
                                          <p:attrName>style.visibility</p:attrName>
                                        </p:attrNameLst>
                                      </p:cBhvr>
                                      <p:to>
                                        <p:strVal val="visible"/>
                                      </p:to>
                                    </p:set>
                                    <p:anim calcmode="lin" valueType="num">
                                      <p:cBhvr additive="base">
                                        <p:cTn id="21" dur="500" fill="hold"/>
                                        <p:tgtEl>
                                          <p:spTgt spid="78"/>
                                        </p:tgtEl>
                                        <p:attrNameLst>
                                          <p:attrName>ppt_x</p:attrName>
                                        </p:attrNameLst>
                                      </p:cBhvr>
                                      <p:tavLst>
                                        <p:tav tm="0">
                                          <p:val>
                                            <p:strVal val="#ppt_x"/>
                                          </p:val>
                                        </p:tav>
                                        <p:tav tm="100000">
                                          <p:val>
                                            <p:strVal val="#ppt_x"/>
                                          </p:val>
                                        </p:tav>
                                      </p:tavLst>
                                    </p:anim>
                                    <p:anim calcmode="lin" valueType="num">
                                      <p:cBhvr additive="base">
                                        <p:cTn id="22" dur="500" fill="hold"/>
                                        <p:tgtEl>
                                          <p:spTgt spid="78"/>
                                        </p:tgtEl>
                                        <p:attrNameLst>
                                          <p:attrName>ppt_y</p:attrName>
                                        </p:attrNameLst>
                                      </p:cBhvr>
                                      <p:tavLst>
                                        <p:tav tm="0">
                                          <p:val>
                                            <p:strVal val="0-#ppt_h/2"/>
                                          </p:val>
                                        </p:tav>
                                        <p:tav tm="100000">
                                          <p:val>
                                            <p:strVal val="#ppt_y"/>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113"/>
                                        </p:tgtEl>
                                        <p:attrNameLst>
                                          <p:attrName>style.visibility</p:attrName>
                                        </p:attrNameLst>
                                      </p:cBhvr>
                                      <p:to>
                                        <p:strVal val="visible"/>
                                      </p:to>
                                    </p:set>
                                    <p:animEffect transition="in" filter="fade">
                                      <p:cBhvr>
                                        <p:cTn id="25"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4449" y="2784021"/>
            <a:ext cx="8842444" cy="1200329"/>
          </a:xfrm>
          <a:prstGeom prst="rect">
            <a:avLst/>
          </a:prstGeom>
          <a:noFill/>
        </p:spPr>
        <p:txBody>
          <a:bodyPr wrap="square" rtlCol="0">
            <a:spAutoFit/>
          </a:bodyPr>
          <a:lstStyle/>
          <a:p>
            <a:pPr algn="ctr"/>
            <a:r>
              <a:rPr lang="en-GB" sz="7200" dirty="0" smtClean="0">
                <a:solidFill>
                  <a:schemeClr val="bg1"/>
                </a:solidFill>
              </a:rPr>
              <a:t>What’s in a name?</a:t>
            </a:r>
            <a:endParaRPr lang="en-GB" sz="7200" dirty="0">
              <a:solidFill>
                <a:schemeClr val="bg1"/>
              </a:solidFill>
            </a:endParaRPr>
          </a:p>
        </p:txBody>
      </p:sp>
      <p:sp>
        <p:nvSpPr>
          <p:cNvPr id="4" name="Title 3"/>
          <p:cNvSpPr>
            <a:spLocks noGrp="1"/>
          </p:cNvSpPr>
          <p:nvPr>
            <p:ph type="title"/>
          </p:nvPr>
        </p:nvSpPr>
        <p:spPr/>
        <p:txBody>
          <a:bodyPr/>
          <a:lstStyle/>
          <a:p>
            <a:r>
              <a:rPr lang="en-GB" dirty="0" err="1"/>
              <a:t>Terminoleg</a:t>
            </a:r>
            <a:r>
              <a:rPr lang="en-GB" dirty="0"/>
              <a:t> </a:t>
            </a:r>
            <a:r>
              <a:rPr lang="en-GB" dirty="0" err="1" smtClean="0"/>
              <a:t>technoleg</a:t>
            </a:r>
            <a:endParaRPr lang="en-GB" dirty="0"/>
          </a:p>
        </p:txBody>
      </p:sp>
      <p:pic>
        <p:nvPicPr>
          <p:cNvPr id="5" name="Picture 4"/>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1292" t="10887" r="18471" b="16836"/>
          <a:stretch/>
        </p:blipFill>
        <p:spPr>
          <a:xfrm>
            <a:off x="974042" y="1168017"/>
            <a:ext cx="7195916" cy="4856747"/>
          </a:xfrm>
          <a:prstGeom prst="rect">
            <a:avLst/>
          </a:prstGeom>
          <a:noFill/>
          <a:ln>
            <a:noFill/>
          </a:ln>
        </p:spPr>
      </p:pic>
    </p:spTree>
    <p:extLst>
      <p:ext uri="{BB962C8B-B14F-4D97-AF65-F5344CB8AC3E}">
        <p14:creationId xmlns:p14="http://schemas.microsoft.com/office/powerpoint/2010/main" val="58674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Terminoleg</a:t>
            </a:r>
            <a:r>
              <a:rPr lang="en-GB" dirty="0"/>
              <a:t> </a:t>
            </a:r>
            <a:r>
              <a:rPr lang="en-GB" dirty="0" err="1" smtClean="0"/>
              <a:t>technoleg</a:t>
            </a:r>
            <a:r>
              <a:rPr lang="en-GB" dirty="0" smtClean="0"/>
              <a:t> (</a:t>
            </a:r>
            <a:r>
              <a:rPr lang="en-GB" dirty="0" err="1" smtClean="0"/>
              <a:t>Saesneg</a:t>
            </a:r>
            <a:r>
              <a:rPr lang="en-GB" dirty="0" smtClean="0"/>
              <a:t>)</a:t>
            </a:r>
            <a:endParaRPr lang="en-GB"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3038" t="11237" r="18860" b="15626"/>
          <a:stretch/>
        </p:blipFill>
        <p:spPr>
          <a:xfrm>
            <a:off x="1446835" y="1376363"/>
            <a:ext cx="6551271" cy="4638700"/>
          </a:xfrm>
          <a:prstGeom prst="rect">
            <a:avLst/>
          </a:prstGeom>
        </p:spPr>
      </p:pic>
    </p:spTree>
    <p:extLst>
      <p:ext uri="{BB962C8B-B14F-4D97-AF65-F5344CB8AC3E}">
        <p14:creationId xmlns:p14="http://schemas.microsoft.com/office/powerpoint/2010/main" val="1100766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err="1"/>
              <a:t>Ymarfer</a:t>
            </a:r>
            <a:r>
              <a:rPr lang="en-GB" dirty="0"/>
              <a:t> – y </a:t>
            </a:r>
            <a:r>
              <a:rPr lang="en-GB" dirty="0" err="1"/>
              <a:t>dechnoleg</a:t>
            </a:r>
            <a:r>
              <a:rPr lang="en-GB" dirty="0"/>
              <a:t> </a:t>
            </a:r>
            <a:r>
              <a:rPr lang="en-GB" dirty="0" err="1"/>
              <a:t>rydym</a:t>
            </a:r>
            <a:r>
              <a:rPr lang="en-GB" dirty="0"/>
              <a:t> </a:t>
            </a:r>
            <a:r>
              <a:rPr lang="en-GB" dirty="0" err="1"/>
              <a:t>yn</a:t>
            </a:r>
            <a:r>
              <a:rPr lang="en-GB" dirty="0"/>
              <a:t> </a:t>
            </a:r>
            <a:r>
              <a:rPr lang="en-GB" dirty="0" err="1"/>
              <a:t>ei</a:t>
            </a:r>
            <a:r>
              <a:rPr lang="en-GB" dirty="0"/>
              <a:t> </a:t>
            </a:r>
            <a:r>
              <a:rPr lang="en-GB" dirty="0" err="1"/>
              <a:t>defnyddio</a:t>
            </a:r>
            <a:r>
              <a:rPr lang="en-GB" dirty="0"/>
              <a:t> bob </a:t>
            </a:r>
            <a:r>
              <a:rPr lang="en-GB" dirty="0" err="1"/>
              <a:t>dydd</a:t>
            </a:r>
            <a:endParaRPr lang="en-GB" dirty="0"/>
          </a:p>
        </p:txBody>
      </p:sp>
      <p:sp>
        <p:nvSpPr>
          <p:cNvPr id="4" name="Content Placeholder 3"/>
          <p:cNvSpPr>
            <a:spLocks noGrp="1"/>
          </p:cNvSpPr>
          <p:nvPr>
            <p:ph idx="1"/>
          </p:nvPr>
        </p:nvSpPr>
        <p:spPr/>
        <p:txBody>
          <a:bodyPr>
            <a:normAutofit fontScale="92500" lnSpcReduction="10000"/>
          </a:bodyPr>
          <a:lstStyle/>
          <a:p>
            <a:pPr marL="342900" indent="-342900">
              <a:buFont typeface="Arial" panose="020B0604020202020204" pitchFamily="34" charset="0"/>
              <a:buChar char="•"/>
            </a:pPr>
            <a:r>
              <a:rPr lang="en-GB" dirty="0" err="1"/>
              <a:t>Rhannwch</a:t>
            </a:r>
            <a:r>
              <a:rPr lang="en-GB" dirty="0"/>
              <a:t> </a:t>
            </a:r>
            <a:r>
              <a:rPr lang="en-GB" dirty="0" err="1"/>
              <a:t>yn</a:t>
            </a:r>
            <a:r>
              <a:rPr lang="en-GB" dirty="0"/>
              <a:t> </a:t>
            </a:r>
            <a:r>
              <a:rPr lang="en-GB" dirty="0" err="1"/>
              <a:t>dimau</a:t>
            </a:r>
            <a:r>
              <a:rPr lang="en-GB" dirty="0"/>
              <a:t> o </a:t>
            </a:r>
            <a:r>
              <a:rPr lang="en-GB" dirty="0" err="1"/>
              <a:t>dri</a:t>
            </a:r>
            <a:r>
              <a:rPr lang="en-GB" dirty="0"/>
              <a:t> </a:t>
            </a:r>
            <a:r>
              <a:rPr lang="en-GB" dirty="0" err="1"/>
              <a:t>neu</a:t>
            </a:r>
            <a:r>
              <a:rPr lang="en-GB" dirty="0"/>
              <a:t> </a:t>
            </a:r>
            <a:r>
              <a:rPr lang="en-GB" dirty="0" err="1"/>
              <a:t>bedwar</a:t>
            </a:r>
            <a:r>
              <a:rPr lang="en-GB" dirty="0"/>
              <a:t>, a </a:t>
            </a:r>
            <a:r>
              <a:rPr lang="en-GB" dirty="0" err="1"/>
              <a:t>sicrhewch</a:t>
            </a:r>
            <a:r>
              <a:rPr lang="en-GB" dirty="0"/>
              <a:t> </a:t>
            </a:r>
            <a:r>
              <a:rPr lang="en-GB" dirty="0" err="1"/>
              <a:t>fod</a:t>
            </a:r>
            <a:r>
              <a:rPr lang="en-GB" dirty="0"/>
              <a:t> </a:t>
            </a:r>
            <a:r>
              <a:rPr lang="en-GB" dirty="0" err="1"/>
              <a:t>gan</a:t>
            </a:r>
            <a:r>
              <a:rPr lang="en-GB" dirty="0"/>
              <a:t> bob </a:t>
            </a:r>
            <a:r>
              <a:rPr lang="en-GB" dirty="0" err="1"/>
              <a:t>tîm</a:t>
            </a:r>
            <a:r>
              <a:rPr lang="en-GB" dirty="0"/>
              <a:t> set o </a:t>
            </a:r>
            <a:r>
              <a:rPr lang="en-GB" dirty="0" err="1"/>
              <a:t>nodiadau</a:t>
            </a:r>
            <a:r>
              <a:rPr lang="en-GB" dirty="0"/>
              <a:t> </a:t>
            </a:r>
            <a:r>
              <a:rPr lang="en-GB" dirty="0" err="1"/>
              <a:t>gludiog</a:t>
            </a:r>
            <a:r>
              <a:rPr lang="en-GB" dirty="0"/>
              <a:t> </a:t>
            </a:r>
            <a:r>
              <a:rPr lang="en-GB" dirty="0" err="1"/>
              <a:t>bach</a:t>
            </a:r>
            <a:r>
              <a:rPr lang="en-GB" dirty="0"/>
              <a:t>.</a:t>
            </a:r>
          </a:p>
          <a:p>
            <a:pPr marL="342900" indent="-342900">
              <a:buFont typeface="Arial" panose="020B0604020202020204" pitchFamily="34" charset="0"/>
              <a:buChar char="•"/>
            </a:pPr>
            <a:r>
              <a:rPr lang="en-GB" dirty="0" err="1"/>
              <a:t>Cewch</a:t>
            </a:r>
            <a:r>
              <a:rPr lang="en-GB" dirty="0"/>
              <a:t> 10 </a:t>
            </a:r>
            <a:r>
              <a:rPr lang="en-GB" dirty="0" err="1"/>
              <a:t>munud</a:t>
            </a:r>
            <a:r>
              <a:rPr lang="en-GB" dirty="0"/>
              <a:t> </a:t>
            </a:r>
            <a:r>
              <a:rPr lang="en-GB" dirty="0" err="1"/>
              <a:t>i</a:t>
            </a:r>
            <a:r>
              <a:rPr lang="en-GB" dirty="0"/>
              <a:t> </a:t>
            </a:r>
            <a:r>
              <a:rPr lang="en-GB" dirty="0" err="1"/>
              <a:t>feddwl</a:t>
            </a:r>
            <a:r>
              <a:rPr lang="en-GB" dirty="0"/>
              <a:t> am </a:t>
            </a:r>
            <a:r>
              <a:rPr lang="en-GB" dirty="0" err="1"/>
              <a:t>gymaint</a:t>
            </a:r>
            <a:r>
              <a:rPr lang="en-GB" dirty="0"/>
              <a:t> o </a:t>
            </a:r>
            <a:r>
              <a:rPr lang="en-GB" dirty="0" err="1"/>
              <a:t>eitemau</a:t>
            </a:r>
            <a:r>
              <a:rPr lang="en-GB" dirty="0"/>
              <a:t> </a:t>
            </a:r>
            <a:r>
              <a:rPr lang="en-GB" dirty="0" err="1"/>
              <a:t>technoleg</a:t>
            </a:r>
            <a:r>
              <a:rPr lang="en-GB" dirty="0"/>
              <a:t> ag y </a:t>
            </a:r>
            <a:r>
              <a:rPr lang="en-GB" dirty="0" err="1"/>
              <a:t>gallwch</a:t>
            </a:r>
            <a:r>
              <a:rPr lang="en-GB" dirty="0"/>
              <a:t> a </a:t>
            </a:r>
            <a:r>
              <a:rPr lang="en-GB" dirty="0" err="1"/>
              <a:t>allai</a:t>
            </a:r>
            <a:r>
              <a:rPr lang="en-GB" dirty="0"/>
              <a:t> </a:t>
            </a:r>
            <a:r>
              <a:rPr lang="en-GB" dirty="0" err="1"/>
              <a:t>fod</a:t>
            </a:r>
            <a:r>
              <a:rPr lang="en-GB" dirty="0"/>
              <a:t> </a:t>
            </a:r>
            <a:r>
              <a:rPr lang="en-GB" dirty="0" err="1"/>
              <a:t>yn</a:t>
            </a:r>
            <a:r>
              <a:rPr lang="en-GB" dirty="0"/>
              <a:t> </a:t>
            </a:r>
            <a:r>
              <a:rPr lang="en-GB" dirty="0" err="1"/>
              <a:t>eich</a:t>
            </a:r>
            <a:r>
              <a:rPr lang="en-GB" dirty="0"/>
              <a:t> </a:t>
            </a:r>
            <a:r>
              <a:rPr lang="en-GB" dirty="0" err="1"/>
              <a:t>cartref</a:t>
            </a:r>
            <a:r>
              <a:rPr lang="en-GB" dirty="0"/>
              <a:t>.</a:t>
            </a:r>
          </a:p>
          <a:p>
            <a:pPr marL="342900" indent="-342900">
              <a:buFont typeface="Arial" panose="020B0604020202020204" pitchFamily="34" charset="0"/>
              <a:buChar char="•"/>
            </a:pPr>
            <a:r>
              <a:rPr lang="en-GB" dirty="0" err="1"/>
              <a:t>Ysgrifennwch</a:t>
            </a:r>
            <a:r>
              <a:rPr lang="en-GB" dirty="0"/>
              <a:t> bob </a:t>
            </a:r>
            <a:r>
              <a:rPr lang="en-GB" dirty="0" err="1"/>
              <a:t>eitem</a:t>
            </a:r>
            <a:r>
              <a:rPr lang="en-GB" dirty="0"/>
              <a:t> </a:t>
            </a:r>
            <a:r>
              <a:rPr lang="en-GB" dirty="0" err="1"/>
              <a:t>ar</a:t>
            </a:r>
            <a:r>
              <a:rPr lang="en-GB" dirty="0"/>
              <a:t> </a:t>
            </a:r>
            <a:r>
              <a:rPr lang="en-GB" dirty="0" err="1"/>
              <a:t>nodyn</a:t>
            </a:r>
            <a:r>
              <a:rPr lang="en-GB" dirty="0"/>
              <a:t> </a:t>
            </a:r>
            <a:r>
              <a:rPr lang="en-GB" dirty="0" err="1"/>
              <a:t>gludiog</a:t>
            </a:r>
            <a:r>
              <a:rPr lang="en-GB" dirty="0"/>
              <a:t> </a:t>
            </a:r>
            <a:r>
              <a:rPr lang="en-GB" dirty="0" err="1"/>
              <a:t>ar</a:t>
            </a:r>
            <a:r>
              <a:rPr lang="en-GB" dirty="0"/>
              <a:t> </a:t>
            </a:r>
            <a:r>
              <a:rPr lang="en-GB" dirty="0" err="1"/>
              <a:t>wahân</a:t>
            </a:r>
            <a:r>
              <a:rPr lang="en-GB" dirty="0"/>
              <a:t> </a:t>
            </a:r>
            <a:r>
              <a:rPr lang="en-GB" dirty="0" err="1"/>
              <a:t>a’u</a:t>
            </a:r>
            <a:r>
              <a:rPr lang="en-GB" dirty="0"/>
              <a:t> </a:t>
            </a:r>
            <a:r>
              <a:rPr lang="en-GB" dirty="0" err="1"/>
              <a:t>grwpio</a:t>
            </a:r>
            <a:r>
              <a:rPr lang="en-GB" dirty="0"/>
              <a:t> </a:t>
            </a:r>
            <a:r>
              <a:rPr lang="en-GB" dirty="0" err="1"/>
              <a:t>yn</a:t>
            </a:r>
            <a:r>
              <a:rPr lang="en-GB" dirty="0"/>
              <a:t> </a:t>
            </a:r>
            <a:r>
              <a:rPr lang="en-GB" dirty="0" err="1"/>
              <a:t>ôl</a:t>
            </a:r>
            <a:r>
              <a:rPr lang="en-GB" dirty="0"/>
              <a:t> </a:t>
            </a:r>
            <a:r>
              <a:rPr lang="en-GB" dirty="0" err="1"/>
              <a:t>yr</a:t>
            </a:r>
            <a:r>
              <a:rPr lang="en-GB" dirty="0"/>
              <a:t> </a:t>
            </a:r>
            <a:r>
              <a:rPr lang="en-GB" dirty="0" err="1"/>
              <a:t>ystafell</a:t>
            </a:r>
            <a:r>
              <a:rPr lang="en-GB" dirty="0"/>
              <a:t> y </a:t>
            </a:r>
            <a:r>
              <a:rPr lang="en-GB" dirty="0" err="1"/>
              <a:t>maent</a:t>
            </a:r>
            <a:r>
              <a:rPr lang="en-GB" dirty="0"/>
              <a:t> </a:t>
            </a:r>
            <a:r>
              <a:rPr lang="en-GB" dirty="0" err="1"/>
              <a:t>yn</a:t>
            </a:r>
            <a:r>
              <a:rPr lang="en-GB" dirty="0"/>
              <a:t> </a:t>
            </a:r>
            <a:r>
              <a:rPr lang="en-GB" dirty="0" err="1"/>
              <a:t>fwyaf</a:t>
            </a:r>
            <a:r>
              <a:rPr lang="en-GB" dirty="0"/>
              <a:t> </a:t>
            </a:r>
            <a:r>
              <a:rPr lang="en-GB" dirty="0" err="1"/>
              <a:t>tebygol</a:t>
            </a:r>
            <a:r>
              <a:rPr lang="en-GB" dirty="0"/>
              <a:t> o </a:t>
            </a:r>
            <a:r>
              <a:rPr lang="en-GB" dirty="0" err="1"/>
              <a:t>fod</a:t>
            </a:r>
            <a:r>
              <a:rPr lang="en-GB" dirty="0"/>
              <a:t> </a:t>
            </a:r>
            <a:r>
              <a:rPr lang="en-GB" dirty="0" err="1"/>
              <a:t>ynddi</a:t>
            </a:r>
            <a:r>
              <a:rPr lang="en-GB" dirty="0" smtClean="0"/>
              <a:t>.</a:t>
            </a:r>
            <a:endParaRPr lang="en-GB" dirty="0"/>
          </a:p>
        </p:txBody>
      </p:sp>
    </p:spTree>
    <p:extLst>
      <p:ext uri="{BB962C8B-B14F-4D97-AF65-F5344CB8AC3E}">
        <p14:creationId xmlns:p14="http://schemas.microsoft.com/office/powerpoint/2010/main" val="9040886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121" t="4613" r="22576" b="9731"/>
          <a:stretch/>
        </p:blipFill>
        <p:spPr>
          <a:xfrm>
            <a:off x="1122218" y="484909"/>
            <a:ext cx="6830291" cy="5950774"/>
          </a:xfrm>
          <a:prstGeom prst="rect">
            <a:avLst/>
          </a:prstGeom>
        </p:spPr>
      </p:pic>
    </p:spTree>
    <p:extLst>
      <p:ext uri="{BB962C8B-B14F-4D97-AF65-F5344CB8AC3E}">
        <p14:creationId xmlns:p14="http://schemas.microsoft.com/office/powerpoint/2010/main" val="76357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Autofit/>
          </a:bodyPr>
          <a:lstStyle/>
          <a:p>
            <a:r>
              <a:rPr lang="en-GB" dirty="0" err="1"/>
              <a:t>Sesiwn</a:t>
            </a:r>
            <a:r>
              <a:rPr lang="en-GB" dirty="0"/>
              <a:t> 2: </a:t>
            </a:r>
            <a:r>
              <a:rPr lang="en-GB" dirty="0" err="1"/>
              <a:t>Technoleg</a:t>
            </a:r>
            <a:r>
              <a:rPr lang="en-GB" dirty="0"/>
              <a:t> </a:t>
            </a:r>
            <a:r>
              <a:rPr lang="en-GB" dirty="0" err="1" smtClean="0"/>
              <a:t>gynorthwyol</a:t>
            </a:r>
            <a:r>
              <a:rPr lang="en-GB" dirty="0" smtClean="0"/>
              <a:t> </a:t>
            </a:r>
            <a:r>
              <a:rPr lang="en-GB" dirty="0"/>
              <a:t>a </a:t>
            </a:r>
            <a:r>
              <a:rPr lang="en-GB" dirty="0" err="1" smtClean="0"/>
              <a:t>gofal</a:t>
            </a:r>
            <a:r>
              <a:rPr lang="en-GB" dirty="0" smtClean="0"/>
              <a:t> </a:t>
            </a:r>
            <a:r>
              <a:rPr lang="en-GB" dirty="0"/>
              <a:t>a </a:t>
            </a:r>
            <a:r>
              <a:rPr lang="en-GB" dirty="0" err="1" smtClean="0"/>
              <a:t>thechnoleg</a:t>
            </a:r>
            <a:r>
              <a:rPr lang="en-GB" dirty="0" smtClean="0"/>
              <a:t> </a:t>
            </a:r>
            <a:r>
              <a:rPr lang="en-GB" dirty="0" err="1"/>
              <a:t>sy’n</a:t>
            </a:r>
            <a:r>
              <a:rPr lang="en-GB" dirty="0"/>
              <a:t> </a:t>
            </a:r>
            <a:r>
              <a:rPr lang="en-GB" dirty="0" err="1" smtClean="0"/>
              <a:t>galluogi</a:t>
            </a:r>
            <a:r>
              <a:rPr lang="en-GB" dirty="0" smtClean="0"/>
              <a:t> </a:t>
            </a:r>
            <a:r>
              <a:rPr lang="en-GB" dirty="0" err="1" smtClean="0"/>
              <a:t>gofal</a:t>
            </a:r>
            <a:endParaRPr lang="en-GB" dirty="0"/>
          </a:p>
        </p:txBody>
      </p:sp>
    </p:spTree>
    <p:extLst>
      <p:ext uri="{BB962C8B-B14F-4D97-AF65-F5344CB8AC3E}">
        <p14:creationId xmlns:p14="http://schemas.microsoft.com/office/powerpoint/2010/main" val="21827276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a:t>Technoleg</a:t>
            </a:r>
            <a:r>
              <a:rPr lang="en-GB" dirty="0"/>
              <a:t> </a:t>
            </a:r>
            <a:r>
              <a:rPr lang="en-GB" dirty="0" err="1"/>
              <a:t>g</a:t>
            </a:r>
            <a:r>
              <a:rPr lang="en-GB" dirty="0" err="1" smtClean="0"/>
              <a:t>ynorthwyol</a:t>
            </a:r>
            <a:endParaRPr lang="en-GB" dirty="0"/>
          </a:p>
        </p:txBody>
      </p:sp>
      <p:sp>
        <p:nvSpPr>
          <p:cNvPr id="4" name="Content Placeholder 3"/>
          <p:cNvSpPr>
            <a:spLocks noGrp="1"/>
          </p:cNvSpPr>
          <p:nvPr>
            <p:ph idx="1"/>
          </p:nvPr>
        </p:nvSpPr>
        <p:spPr>
          <a:xfrm>
            <a:off x="431801" y="2560320"/>
            <a:ext cx="8280400" cy="3316571"/>
          </a:xfrm>
        </p:spPr>
        <p:txBody>
          <a:bodyPr>
            <a:normAutofit lnSpcReduction="10000"/>
          </a:bodyPr>
          <a:lstStyle/>
          <a:p>
            <a:pPr marL="457200" indent="-457200">
              <a:buFont typeface="Arial" panose="020B0604020202020204" pitchFamily="34" charset="0"/>
              <a:buChar char="•"/>
            </a:pPr>
            <a:r>
              <a:rPr lang="en-GB" sz="2400" dirty="0" err="1"/>
              <a:t>Gyflawni</a:t>
            </a:r>
            <a:r>
              <a:rPr lang="en-GB" sz="2400" dirty="0"/>
              <a:t> </a:t>
            </a:r>
            <a:r>
              <a:rPr lang="en-GB" sz="2400" dirty="0" err="1"/>
              <a:t>tasgau</a:t>
            </a:r>
            <a:r>
              <a:rPr lang="en-GB" sz="2400" dirty="0"/>
              <a:t> bob </a:t>
            </a:r>
            <a:r>
              <a:rPr lang="en-GB" sz="2400" dirty="0" err="1"/>
              <a:t>dydd</a:t>
            </a:r>
            <a:r>
              <a:rPr lang="en-GB" sz="2400" dirty="0"/>
              <a:t> </a:t>
            </a:r>
            <a:r>
              <a:rPr lang="en-GB" sz="2400" dirty="0" err="1"/>
              <a:t>yn</a:t>
            </a:r>
            <a:r>
              <a:rPr lang="en-GB" sz="2400" dirty="0"/>
              <a:t> haws</a:t>
            </a:r>
          </a:p>
          <a:p>
            <a:pPr marL="457200" indent="-457200">
              <a:buFont typeface="Arial" panose="020B0604020202020204" pitchFamily="34" charset="0"/>
              <a:buChar char="•"/>
            </a:pPr>
            <a:r>
              <a:rPr lang="en-GB" sz="2400" dirty="0" err="1"/>
              <a:t>Gwneud</a:t>
            </a:r>
            <a:r>
              <a:rPr lang="en-GB" sz="2400" dirty="0"/>
              <a:t> </a:t>
            </a:r>
            <a:r>
              <a:rPr lang="en-GB" sz="2400" dirty="0" err="1"/>
              <a:t>tasgau</a:t>
            </a:r>
            <a:r>
              <a:rPr lang="en-GB" sz="2400" dirty="0"/>
              <a:t> </a:t>
            </a:r>
            <a:r>
              <a:rPr lang="en-GB" sz="2400" dirty="0" err="1"/>
              <a:t>neu</a:t>
            </a:r>
            <a:r>
              <a:rPr lang="en-GB" sz="2400" dirty="0"/>
              <a:t> </a:t>
            </a:r>
            <a:r>
              <a:rPr lang="en-GB" sz="2400" dirty="0" err="1"/>
              <a:t>weithgareddau’n</a:t>
            </a:r>
            <a:r>
              <a:rPr lang="en-GB" sz="2400" dirty="0"/>
              <a:t> </a:t>
            </a:r>
            <a:r>
              <a:rPr lang="en-GB" sz="2400" dirty="0" err="1"/>
              <a:t>fwy</a:t>
            </a:r>
            <a:r>
              <a:rPr lang="en-GB" sz="2400" dirty="0"/>
              <a:t> </a:t>
            </a:r>
            <a:r>
              <a:rPr lang="en-GB" sz="2400" dirty="0" err="1"/>
              <a:t>diogel</a:t>
            </a:r>
            <a:endParaRPr lang="en-GB" sz="2400" dirty="0"/>
          </a:p>
          <a:p>
            <a:pPr marL="457200" indent="-457200">
              <a:buFont typeface="Arial" panose="020B0604020202020204" pitchFamily="34" charset="0"/>
              <a:buChar char="•"/>
            </a:pPr>
            <a:r>
              <a:rPr lang="en-GB" sz="2400" dirty="0" err="1"/>
              <a:t>Helpu</a:t>
            </a:r>
            <a:r>
              <a:rPr lang="en-GB" sz="2400" dirty="0"/>
              <a:t> </a:t>
            </a:r>
            <a:r>
              <a:rPr lang="en-GB" sz="2400" dirty="0" err="1"/>
              <a:t>gofalwyr</a:t>
            </a:r>
            <a:r>
              <a:rPr lang="en-GB" sz="2400" dirty="0"/>
              <a:t> </a:t>
            </a:r>
            <a:r>
              <a:rPr lang="en-GB" sz="2400" dirty="0" err="1"/>
              <a:t>i</a:t>
            </a:r>
            <a:r>
              <a:rPr lang="en-GB" sz="2400" dirty="0"/>
              <a:t> </a:t>
            </a:r>
            <a:r>
              <a:rPr lang="en-GB" sz="2400" dirty="0" err="1"/>
              <a:t>ddarparu</a:t>
            </a:r>
            <a:r>
              <a:rPr lang="en-GB" sz="2400" dirty="0"/>
              <a:t> </a:t>
            </a:r>
            <a:r>
              <a:rPr lang="en-GB" sz="2400" dirty="0" err="1"/>
              <a:t>gofal</a:t>
            </a:r>
            <a:r>
              <a:rPr lang="en-GB" sz="2400" dirty="0"/>
              <a:t> </a:t>
            </a:r>
            <a:r>
              <a:rPr lang="en-GB" sz="2400" dirty="0" err="1"/>
              <a:t>ar</a:t>
            </a:r>
            <a:r>
              <a:rPr lang="en-GB" sz="2400" dirty="0"/>
              <a:t> </a:t>
            </a:r>
            <a:r>
              <a:rPr lang="en-GB" sz="2400" dirty="0" err="1"/>
              <a:t>adegau</a:t>
            </a:r>
            <a:r>
              <a:rPr lang="en-GB" sz="2400" dirty="0"/>
              <a:t> pan </a:t>
            </a:r>
            <a:r>
              <a:rPr lang="en-GB" sz="2400" dirty="0" err="1"/>
              <a:t>fo’i</a:t>
            </a:r>
            <a:r>
              <a:rPr lang="en-GB" sz="2400" dirty="0"/>
              <a:t> </a:t>
            </a:r>
            <a:r>
              <a:rPr lang="en-GB" sz="2400" dirty="0" err="1"/>
              <a:t>angen</a:t>
            </a:r>
            <a:endParaRPr lang="en-GB" sz="2400" dirty="0"/>
          </a:p>
          <a:p>
            <a:pPr marL="457200" indent="-457200">
              <a:buFont typeface="Arial" panose="020B0604020202020204" pitchFamily="34" charset="0"/>
              <a:buChar char="•"/>
            </a:pPr>
            <a:r>
              <a:rPr lang="en-GB" sz="2400" dirty="0" err="1"/>
              <a:t>Lleihau</a:t>
            </a:r>
            <a:r>
              <a:rPr lang="en-GB" sz="2400" dirty="0"/>
              <a:t> </a:t>
            </a:r>
            <a:r>
              <a:rPr lang="en-GB" sz="2400" dirty="0" err="1"/>
              <a:t>pryder</a:t>
            </a:r>
            <a:r>
              <a:rPr lang="en-GB" sz="2400" dirty="0"/>
              <a:t> </a:t>
            </a:r>
            <a:r>
              <a:rPr lang="en-GB" sz="2400" dirty="0" err="1"/>
              <a:t>unigolion</a:t>
            </a:r>
            <a:r>
              <a:rPr lang="en-GB" sz="2400" dirty="0"/>
              <a:t> </a:t>
            </a:r>
            <a:r>
              <a:rPr lang="en-GB" sz="2400" dirty="0" err="1"/>
              <a:t>a’u</a:t>
            </a:r>
            <a:r>
              <a:rPr lang="en-GB" sz="2400" dirty="0"/>
              <a:t> </a:t>
            </a:r>
            <a:r>
              <a:rPr lang="en-GB" sz="2400" dirty="0" err="1"/>
              <a:t>gofalwyr</a:t>
            </a:r>
            <a:endParaRPr lang="en-GB" sz="2400" dirty="0"/>
          </a:p>
          <a:p>
            <a:pPr marL="457200" indent="-457200">
              <a:buFont typeface="Arial" panose="020B0604020202020204" pitchFamily="34" charset="0"/>
              <a:buChar char="•"/>
            </a:pPr>
            <a:r>
              <a:rPr lang="en-GB" sz="2400" dirty="0" err="1"/>
              <a:t>Gwella</a:t>
            </a:r>
            <a:r>
              <a:rPr lang="en-GB" sz="2400" dirty="0"/>
              <a:t> </a:t>
            </a:r>
            <a:r>
              <a:rPr lang="en-GB" sz="2400" dirty="0" err="1"/>
              <a:t>annibyniaeth</a:t>
            </a:r>
            <a:r>
              <a:rPr lang="en-GB" sz="2400" dirty="0"/>
              <a:t> a </a:t>
            </a:r>
            <a:r>
              <a:rPr lang="en-GB" sz="2400" dirty="0" err="1"/>
              <a:t>gwella</a:t>
            </a:r>
            <a:r>
              <a:rPr lang="en-GB" sz="2400" dirty="0"/>
              <a:t> </a:t>
            </a:r>
            <a:r>
              <a:rPr lang="en-GB" sz="2400" dirty="0" err="1"/>
              <a:t>ansawdd</a:t>
            </a:r>
            <a:r>
              <a:rPr lang="en-GB" sz="2400" dirty="0"/>
              <a:t> </a:t>
            </a:r>
            <a:r>
              <a:rPr lang="en-GB" sz="2400" dirty="0" err="1"/>
              <a:t>bywyd</a:t>
            </a:r>
            <a:endParaRPr lang="en-GB" sz="2400" dirty="0"/>
          </a:p>
          <a:p>
            <a:pPr marL="457200" indent="-457200">
              <a:buFont typeface="Arial" panose="020B0604020202020204" pitchFamily="34" charset="0"/>
              <a:buChar char="•"/>
            </a:pPr>
            <a:r>
              <a:rPr lang="en-GB" sz="2400" dirty="0" err="1"/>
              <a:t>Rhoi</a:t>
            </a:r>
            <a:r>
              <a:rPr lang="en-GB" sz="2400" dirty="0"/>
              <a:t> </a:t>
            </a:r>
            <a:r>
              <a:rPr lang="en-GB" sz="2400" dirty="0" err="1"/>
              <a:t>hyder</a:t>
            </a:r>
            <a:r>
              <a:rPr lang="en-GB" sz="2400" dirty="0"/>
              <a:t> </a:t>
            </a:r>
            <a:r>
              <a:rPr lang="en-GB" sz="2400" dirty="0" err="1"/>
              <a:t>i</a:t>
            </a:r>
            <a:r>
              <a:rPr lang="en-GB" sz="2400" dirty="0"/>
              <a:t> </a:t>
            </a:r>
            <a:r>
              <a:rPr lang="en-GB" sz="2400" dirty="0" err="1"/>
              <a:t>unigolion</a:t>
            </a:r>
            <a:r>
              <a:rPr lang="en-GB" sz="2400" dirty="0"/>
              <a:t> </a:t>
            </a:r>
            <a:r>
              <a:rPr lang="en-GB" sz="2400" dirty="0" err="1"/>
              <a:t>fwrw</a:t>
            </a:r>
            <a:r>
              <a:rPr lang="en-GB" sz="2400" dirty="0"/>
              <a:t> </a:t>
            </a:r>
            <a:r>
              <a:rPr lang="en-GB" sz="2400" dirty="0" err="1"/>
              <a:t>ymlaen</a:t>
            </a:r>
            <a:r>
              <a:rPr lang="en-GB" sz="2400" dirty="0"/>
              <a:t> </a:t>
            </a:r>
            <a:r>
              <a:rPr lang="en-GB" sz="2400" dirty="0" err="1"/>
              <a:t>â’u</a:t>
            </a:r>
            <a:r>
              <a:rPr lang="en-GB" sz="2400" dirty="0"/>
              <a:t> </a:t>
            </a:r>
            <a:r>
              <a:rPr lang="en-GB" sz="2400" dirty="0" err="1"/>
              <a:t>bywydau</a:t>
            </a:r>
            <a:endParaRPr lang="en-GB" sz="2400" dirty="0"/>
          </a:p>
        </p:txBody>
      </p:sp>
      <p:sp>
        <p:nvSpPr>
          <p:cNvPr id="6" name="TextBox 5"/>
          <p:cNvSpPr txBox="1"/>
          <p:nvPr/>
        </p:nvSpPr>
        <p:spPr>
          <a:xfrm>
            <a:off x="431801" y="1376363"/>
            <a:ext cx="8287474" cy="954107"/>
          </a:xfrm>
          <a:prstGeom prst="rect">
            <a:avLst/>
          </a:prstGeom>
          <a:noFill/>
        </p:spPr>
        <p:txBody>
          <a:bodyPr wrap="square" rtlCol="0">
            <a:spAutoFit/>
          </a:bodyPr>
          <a:lstStyle/>
          <a:p>
            <a:r>
              <a:rPr lang="en-GB" sz="2800" dirty="0" err="1">
                <a:solidFill>
                  <a:srgbClr val="582F7A"/>
                </a:solidFill>
                <a:latin typeface="Arial" panose="020B0604020202020204" pitchFamily="34" charset="0"/>
                <a:cs typeface="Arial" panose="020B0604020202020204" pitchFamily="34" charset="0"/>
              </a:rPr>
              <a:t>Technolegau</a:t>
            </a:r>
            <a:r>
              <a:rPr lang="en-GB" sz="2800" dirty="0">
                <a:solidFill>
                  <a:srgbClr val="582F7A"/>
                </a:solidFill>
                <a:latin typeface="Arial" panose="020B0604020202020204" pitchFamily="34" charset="0"/>
                <a:cs typeface="Arial" panose="020B0604020202020204" pitchFamily="34" charset="0"/>
              </a:rPr>
              <a:t> (</a:t>
            </a:r>
            <a:r>
              <a:rPr lang="en-GB" sz="2800" dirty="0" err="1">
                <a:solidFill>
                  <a:srgbClr val="582F7A"/>
                </a:solidFill>
                <a:latin typeface="Arial" panose="020B0604020202020204" pitchFamily="34" charset="0"/>
                <a:cs typeface="Arial" panose="020B0604020202020204" pitchFamily="34" charset="0"/>
              </a:rPr>
              <a:t>dyfeisiau</a:t>
            </a:r>
            <a:r>
              <a:rPr lang="en-GB" sz="2800" dirty="0">
                <a:solidFill>
                  <a:srgbClr val="582F7A"/>
                </a:solidFill>
                <a:latin typeface="Arial" panose="020B0604020202020204" pitchFamily="34" charset="0"/>
                <a:cs typeface="Arial" panose="020B0604020202020204" pitchFamily="34" charset="0"/>
              </a:rPr>
              <a:t> </a:t>
            </a:r>
            <a:r>
              <a:rPr lang="en-GB" sz="2800" dirty="0" err="1">
                <a:solidFill>
                  <a:srgbClr val="582F7A"/>
                </a:solidFill>
                <a:latin typeface="Arial" panose="020B0604020202020204" pitchFamily="34" charset="0"/>
                <a:cs typeface="Arial" panose="020B0604020202020204" pitchFamily="34" charset="0"/>
              </a:rPr>
              <a:t>neu</a:t>
            </a:r>
            <a:r>
              <a:rPr lang="en-GB" sz="2800" dirty="0">
                <a:solidFill>
                  <a:srgbClr val="582F7A"/>
                </a:solidFill>
                <a:latin typeface="Arial" panose="020B0604020202020204" pitchFamily="34" charset="0"/>
                <a:cs typeface="Arial" panose="020B0604020202020204" pitchFamily="34" charset="0"/>
              </a:rPr>
              <a:t> </a:t>
            </a:r>
            <a:r>
              <a:rPr lang="en-GB" sz="2800" dirty="0" err="1">
                <a:solidFill>
                  <a:srgbClr val="582F7A"/>
                </a:solidFill>
                <a:latin typeface="Arial" panose="020B0604020202020204" pitchFamily="34" charset="0"/>
                <a:cs typeface="Arial" panose="020B0604020202020204" pitchFamily="34" charset="0"/>
              </a:rPr>
              <a:t>systemau</a:t>
            </a:r>
            <a:r>
              <a:rPr lang="en-GB" sz="2800" dirty="0">
                <a:solidFill>
                  <a:srgbClr val="582F7A"/>
                </a:solidFill>
                <a:latin typeface="Arial" panose="020B0604020202020204" pitchFamily="34" charset="0"/>
                <a:cs typeface="Arial" panose="020B0604020202020204" pitchFamily="34" charset="0"/>
              </a:rPr>
              <a:t>) </a:t>
            </a:r>
            <a:r>
              <a:rPr lang="en-GB" sz="2800" dirty="0" err="1">
                <a:solidFill>
                  <a:srgbClr val="582F7A"/>
                </a:solidFill>
                <a:latin typeface="Arial" panose="020B0604020202020204" pitchFamily="34" charset="0"/>
                <a:cs typeface="Arial" panose="020B0604020202020204" pitchFamily="34" charset="0"/>
              </a:rPr>
              <a:t>sy’n</a:t>
            </a:r>
            <a:r>
              <a:rPr lang="en-GB" sz="2800" dirty="0">
                <a:solidFill>
                  <a:srgbClr val="582F7A"/>
                </a:solidFill>
                <a:latin typeface="Arial" panose="020B0604020202020204" pitchFamily="34" charset="0"/>
                <a:cs typeface="Arial" panose="020B0604020202020204" pitchFamily="34" charset="0"/>
              </a:rPr>
              <a:t> </a:t>
            </a:r>
            <a:r>
              <a:rPr lang="en-GB" sz="2800" dirty="0" err="1">
                <a:solidFill>
                  <a:srgbClr val="582F7A"/>
                </a:solidFill>
                <a:latin typeface="Arial" panose="020B0604020202020204" pitchFamily="34" charset="0"/>
                <a:cs typeface="Arial" panose="020B0604020202020204" pitchFamily="34" charset="0"/>
              </a:rPr>
              <a:t>helpu</a:t>
            </a:r>
            <a:r>
              <a:rPr lang="en-GB" sz="2800" dirty="0">
                <a:solidFill>
                  <a:srgbClr val="582F7A"/>
                </a:solidFill>
                <a:latin typeface="Arial" panose="020B0604020202020204" pitchFamily="34" charset="0"/>
                <a:cs typeface="Arial" panose="020B0604020202020204" pitchFamily="34" charset="0"/>
              </a:rPr>
              <a:t> </a:t>
            </a:r>
            <a:r>
              <a:rPr lang="en-GB" sz="2800" dirty="0" err="1">
                <a:solidFill>
                  <a:srgbClr val="582F7A"/>
                </a:solidFill>
                <a:latin typeface="Arial" panose="020B0604020202020204" pitchFamily="34" charset="0"/>
                <a:cs typeface="Arial" panose="020B0604020202020204" pitchFamily="34" charset="0"/>
              </a:rPr>
              <a:t>pobl</a:t>
            </a:r>
            <a:r>
              <a:rPr lang="en-GB" sz="2800" dirty="0">
                <a:solidFill>
                  <a:srgbClr val="582F7A"/>
                </a:solidFill>
                <a:latin typeface="Arial" panose="020B0604020202020204" pitchFamily="34" charset="0"/>
                <a:cs typeface="Arial" panose="020B0604020202020204" pitchFamily="34" charset="0"/>
              </a:rPr>
              <a:t> </a:t>
            </a:r>
            <a:r>
              <a:rPr lang="en-GB" sz="2800" dirty="0" err="1">
                <a:solidFill>
                  <a:srgbClr val="582F7A"/>
                </a:solidFill>
                <a:latin typeface="Arial" panose="020B0604020202020204" pitchFamily="34" charset="0"/>
                <a:cs typeface="Arial" panose="020B0604020202020204" pitchFamily="34" charset="0"/>
              </a:rPr>
              <a:t>i</a:t>
            </a:r>
            <a:r>
              <a:rPr lang="en-GB" sz="2800" dirty="0">
                <a:solidFill>
                  <a:srgbClr val="582F7A"/>
                </a:solidFill>
                <a:latin typeface="Arial" panose="020B0604020202020204" pitchFamily="34" charset="0"/>
                <a:cs typeface="Arial" panose="020B0604020202020204" pitchFamily="34" charset="0"/>
              </a:rPr>
              <a:t> </a:t>
            </a:r>
            <a:r>
              <a:rPr lang="en-GB" sz="2800" dirty="0" err="1">
                <a:solidFill>
                  <a:srgbClr val="582F7A"/>
                </a:solidFill>
                <a:latin typeface="Arial" panose="020B0604020202020204" pitchFamily="34" charset="0"/>
                <a:cs typeface="Arial" panose="020B0604020202020204" pitchFamily="34" charset="0"/>
              </a:rPr>
              <a:t>fwrw</a:t>
            </a:r>
            <a:r>
              <a:rPr lang="en-GB" sz="2800" dirty="0">
                <a:solidFill>
                  <a:srgbClr val="582F7A"/>
                </a:solidFill>
                <a:latin typeface="Arial" panose="020B0604020202020204" pitchFamily="34" charset="0"/>
                <a:cs typeface="Arial" panose="020B0604020202020204" pitchFamily="34" charset="0"/>
              </a:rPr>
              <a:t> </a:t>
            </a:r>
            <a:r>
              <a:rPr lang="en-GB" sz="2800" dirty="0" err="1">
                <a:solidFill>
                  <a:srgbClr val="582F7A"/>
                </a:solidFill>
                <a:latin typeface="Arial" panose="020B0604020202020204" pitchFamily="34" charset="0"/>
                <a:cs typeface="Arial" panose="020B0604020202020204" pitchFamily="34" charset="0"/>
              </a:rPr>
              <a:t>ymlaen</a:t>
            </a:r>
            <a:r>
              <a:rPr lang="en-GB" sz="2800" dirty="0">
                <a:solidFill>
                  <a:srgbClr val="582F7A"/>
                </a:solidFill>
                <a:latin typeface="Arial" panose="020B0604020202020204" pitchFamily="34" charset="0"/>
                <a:cs typeface="Arial" panose="020B0604020202020204" pitchFamily="34" charset="0"/>
              </a:rPr>
              <a:t> </a:t>
            </a:r>
            <a:r>
              <a:rPr lang="en-GB" sz="2800" dirty="0" err="1">
                <a:solidFill>
                  <a:srgbClr val="582F7A"/>
                </a:solidFill>
                <a:latin typeface="Arial" panose="020B0604020202020204" pitchFamily="34" charset="0"/>
                <a:cs typeface="Arial" panose="020B0604020202020204" pitchFamily="34" charset="0"/>
              </a:rPr>
              <a:t>â’u</a:t>
            </a:r>
            <a:r>
              <a:rPr lang="en-GB" sz="2800" dirty="0">
                <a:solidFill>
                  <a:srgbClr val="582F7A"/>
                </a:solidFill>
                <a:latin typeface="Arial" panose="020B0604020202020204" pitchFamily="34" charset="0"/>
                <a:cs typeface="Arial" panose="020B0604020202020204" pitchFamily="34" charset="0"/>
              </a:rPr>
              <a:t> </a:t>
            </a:r>
            <a:r>
              <a:rPr lang="en-GB" sz="2800" dirty="0" err="1">
                <a:solidFill>
                  <a:srgbClr val="582F7A"/>
                </a:solidFill>
                <a:latin typeface="Arial" panose="020B0604020202020204" pitchFamily="34" charset="0"/>
                <a:cs typeface="Arial" panose="020B0604020202020204" pitchFamily="34" charset="0"/>
              </a:rPr>
              <a:t>bywydau</a:t>
            </a:r>
            <a:r>
              <a:rPr lang="en-GB" sz="2800" dirty="0">
                <a:solidFill>
                  <a:srgbClr val="582F7A"/>
                </a:solidFill>
                <a:latin typeface="Arial" panose="020B0604020202020204" pitchFamily="34" charset="0"/>
                <a:cs typeface="Arial" panose="020B0604020202020204" pitchFamily="34" charset="0"/>
              </a:rPr>
              <a:t> </a:t>
            </a:r>
            <a:r>
              <a:rPr lang="en-GB" sz="2800" dirty="0" err="1">
                <a:solidFill>
                  <a:srgbClr val="582F7A"/>
                </a:solidFill>
                <a:latin typeface="Arial" panose="020B0604020202020204" pitchFamily="34" charset="0"/>
                <a:cs typeface="Arial" panose="020B0604020202020204" pitchFamily="34" charset="0"/>
              </a:rPr>
              <a:t>trwy</a:t>
            </a:r>
            <a:r>
              <a:rPr lang="en-GB" sz="2800" dirty="0">
                <a:solidFill>
                  <a:srgbClr val="582F7A"/>
                </a:solidFill>
                <a:latin typeface="Arial" panose="020B0604020202020204" pitchFamily="34" charset="0"/>
                <a:cs typeface="Arial" panose="020B0604020202020204" pitchFamily="34" charset="0"/>
              </a:rPr>
              <a:t> </a:t>
            </a:r>
            <a:r>
              <a:rPr lang="en-GB" sz="2800" dirty="0" err="1">
                <a:solidFill>
                  <a:srgbClr val="582F7A"/>
                </a:solidFill>
                <a:latin typeface="Arial" panose="020B0604020202020204" pitchFamily="34" charset="0"/>
                <a:cs typeface="Arial" panose="020B0604020202020204" pitchFamily="34" charset="0"/>
              </a:rPr>
              <a:t>eu</a:t>
            </a:r>
            <a:r>
              <a:rPr lang="en-GB" sz="2800" dirty="0">
                <a:solidFill>
                  <a:srgbClr val="582F7A"/>
                </a:solidFill>
                <a:latin typeface="Arial" panose="020B0604020202020204" pitchFamily="34" charset="0"/>
                <a:cs typeface="Arial" panose="020B0604020202020204" pitchFamily="34" charset="0"/>
              </a:rPr>
              <a:t> </a:t>
            </a:r>
            <a:r>
              <a:rPr lang="en-GB" sz="2800" dirty="0" err="1">
                <a:solidFill>
                  <a:srgbClr val="582F7A"/>
                </a:solidFill>
                <a:latin typeface="Arial" panose="020B0604020202020204" pitchFamily="34" charset="0"/>
                <a:cs typeface="Arial" panose="020B0604020202020204" pitchFamily="34" charset="0"/>
              </a:rPr>
              <a:t>helpu</a:t>
            </a:r>
            <a:r>
              <a:rPr lang="en-GB" sz="2800" dirty="0">
                <a:solidFill>
                  <a:srgbClr val="582F7A"/>
                </a:solidFill>
                <a:latin typeface="Arial" panose="020B0604020202020204" pitchFamily="34" charset="0"/>
                <a:cs typeface="Arial" panose="020B0604020202020204" pitchFamily="34" charset="0"/>
              </a:rPr>
              <a:t> </a:t>
            </a:r>
            <a:r>
              <a:rPr lang="en-GB" sz="2800" dirty="0" err="1">
                <a:solidFill>
                  <a:srgbClr val="582F7A"/>
                </a:solidFill>
                <a:latin typeface="Arial" panose="020B0604020202020204" pitchFamily="34" charset="0"/>
                <a:cs typeface="Arial" panose="020B0604020202020204" pitchFamily="34" charset="0"/>
              </a:rPr>
              <a:t>i</a:t>
            </a:r>
            <a:r>
              <a:rPr lang="en-GB" sz="2800" dirty="0">
                <a:solidFill>
                  <a:srgbClr val="582F7A"/>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8742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err="1"/>
              <a:t>Grwpiau</a:t>
            </a:r>
            <a:r>
              <a:rPr lang="en-GB" dirty="0"/>
              <a:t> </a:t>
            </a:r>
            <a:r>
              <a:rPr lang="en-GB" dirty="0" err="1"/>
              <a:t>t</a:t>
            </a:r>
            <a:r>
              <a:rPr lang="en-GB" dirty="0" err="1" smtClean="0"/>
              <a:t>echnoleg</a:t>
            </a:r>
            <a:r>
              <a:rPr lang="en-GB" dirty="0" smtClean="0"/>
              <a:t> (</a:t>
            </a:r>
            <a:r>
              <a:rPr lang="en-GB" dirty="0" err="1"/>
              <a:t>g</a:t>
            </a:r>
            <a:r>
              <a:rPr lang="en-GB" dirty="0" err="1" smtClean="0"/>
              <a:t>ynorthwyol</a:t>
            </a:r>
            <a:r>
              <a:rPr lang="en-GB" dirty="0"/>
              <a:t>)</a:t>
            </a:r>
          </a:p>
        </p:txBody>
      </p:sp>
      <p:grpSp>
        <p:nvGrpSpPr>
          <p:cNvPr id="5" name="Group 4"/>
          <p:cNvGrpSpPr>
            <a:grpSpLocks noChangeAspect="1"/>
          </p:cNvGrpSpPr>
          <p:nvPr/>
        </p:nvGrpSpPr>
        <p:grpSpPr bwMode="auto">
          <a:xfrm>
            <a:off x="5174383" y="3786834"/>
            <a:ext cx="2803134" cy="1980000"/>
            <a:chOff x="3198" y="2523"/>
            <a:chExt cx="2374" cy="1540"/>
          </a:xfrm>
        </p:grpSpPr>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2366" r="15109"/>
            <a:stretch>
              <a:fillRect/>
            </a:stretch>
          </p:blipFill>
          <p:spPr bwMode="auto">
            <a:xfrm>
              <a:off x="5075" y="3385"/>
              <a:ext cx="459" cy="634"/>
            </a:xfrm>
            <a:prstGeom prst="rect">
              <a:avLst/>
            </a:prstGeom>
            <a:noFill/>
            <a:ln w="9360">
              <a:no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8" y="2523"/>
              <a:ext cx="634" cy="772"/>
            </a:xfrm>
            <a:prstGeom prst="rect">
              <a:avLst/>
            </a:prstGeom>
            <a:noFill/>
            <a:ln w="12600">
              <a:no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l="6728" t="4901" r="12613" b="10428"/>
            <a:stretch>
              <a:fillRect/>
            </a:stretch>
          </p:blipFill>
          <p:spPr bwMode="auto">
            <a:xfrm>
              <a:off x="3896" y="2659"/>
              <a:ext cx="587" cy="517"/>
            </a:xfrm>
            <a:prstGeom prst="rect">
              <a:avLst/>
            </a:prstGeom>
            <a:noFill/>
            <a:ln w="12600">
              <a:noFill/>
              <a:miter lim="800000"/>
              <a:headEnd/>
              <a:tailEnd/>
            </a:ln>
            <a:extLst>
              <a:ext uri="{909E8E84-426E-40DD-AFC4-6F175D3DCCD1}">
                <a14:hiddenFill xmlns:a14="http://schemas.microsoft.com/office/drawing/2010/main">
                  <a:solidFill>
                    <a:srgbClr val="FFFFFF"/>
                  </a:solidFill>
                </a14:hiddenFill>
              </a:ext>
            </a:extLst>
          </p:spPr>
        </p:pic>
        <p:pic>
          <p:nvPicPr>
            <p:cNvPr id="9" name="Picture 5"/>
            <p:cNvPicPr>
              <a:picLocks noChangeAspect="1" noChangeArrowheads="1"/>
            </p:cNvPicPr>
            <p:nvPr/>
          </p:nvPicPr>
          <p:blipFill>
            <a:blip r:embed="rId6"/>
            <a:srcRect t="18687"/>
            <a:stretch>
              <a:fillRect/>
            </a:stretch>
          </p:blipFill>
          <p:spPr bwMode="auto">
            <a:xfrm>
              <a:off x="4918" y="2625"/>
              <a:ext cx="654" cy="541"/>
            </a:xfrm>
            <a:prstGeom prst="rect">
              <a:avLst/>
            </a:prstGeom>
            <a:noFill/>
            <a:ln w="12600">
              <a:noFill/>
              <a:miter lim="800000"/>
              <a:headEnd/>
              <a:tailEnd/>
            </a:ln>
            <a:effectLst/>
          </p:spPr>
        </p:pic>
        <p:pic>
          <p:nvPicPr>
            <p:cNvPr id="1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33" y="2563"/>
              <a:ext cx="367" cy="665"/>
            </a:xfrm>
            <a:prstGeom prst="rect">
              <a:avLst/>
            </a:prstGeom>
            <a:noFill/>
            <a:ln w="12600">
              <a:noFill/>
              <a:miter lim="800000"/>
              <a:headEnd/>
              <a:tailEnd/>
            </a:ln>
            <a:extLst>
              <a:ext uri="{909E8E84-426E-40DD-AFC4-6F175D3DCCD1}">
                <a14:hiddenFill xmlns:a14="http://schemas.microsoft.com/office/drawing/2010/main">
                  <a:solidFill>
                    <a:srgbClr val="FFFFFF"/>
                  </a:solidFill>
                </a14:hiddenFill>
              </a:ext>
            </a:extLst>
          </p:spPr>
        </p:pic>
        <p:pic>
          <p:nvPicPr>
            <p:cNvPr id="1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44" y="3371"/>
              <a:ext cx="554" cy="692"/>
            </a:xfrm>
            <a:prstGeom prst="rect">
              <a:avLst/>
            </a:prstGeom>
            <a:noFill/>
            <a:ln w="12600">
              <a:noFill/>
              <a:miter lim="800000"/>
              <a:headEnd/>
              <a:tailEnd/>
            </a:ln>
            <a:extLst>
              <a:ext uri="{909E8E84-426E-40DD-AFC4-6F175D3DCCD1}">
                <a14:hiddenFill xmlns:a14="http://schemas.microsoft.com/office/drawing/2010/main">
                  <a:solidFill>
                    <a:srgbClr val="FFFFFF"/>
                  </a:solidFill>
                </a14:hiddenFill>
              </a:ext>
            </a:extLst>
          </p:spPr>
        </p:pic>
        <p:pic>
          <p:nvPicPr>
            <p:cNvPr id="12"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21" y="3384"/>
              <a:ext cx="528" cy="665"/>
            </a:xfrm>
            <a:prstGeom prst="rect">
              <a:avLst/>
            </a:prstGeom>
            <a:noFill/>
            <a:ln w="12600">
              <a:noFill/>
              <a:miter lim="800000"/>
              <a:headEnd/>
              <a:tailEnd/>
            </a:ln>
            <a:extLst>
              <a:ext uri="{909E8E84-426E-40DD-AFC4-6F175D3DCCD1}">
                <a14:hiddenFill xmlns:a14="http://schemas.microsoft.com/office/drawing/2010/main">
                  <a:solidFill>
                    <a:srgbClr val="FFFFFF"/>
                  </a:solidFill>
                </a14:hiddenFill>
              </a:ext>
            </a:extLst>
          </p:spPr>
        </p:pic>
        <p:pic>
          <p:nvPicPr>
            <p:cNvPr id="13"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98" y="3384"/>
              <a:ext cx="528" cy="665"/>
            </a:xfrm>
            <a:prstGeom prst="rect">
              <a:avLst/>
            </a:prstGeom>
            <a:noFill/>
            <a:ln w="12600">
              <a:noFill/>
              <a:miter lim="800000"/>
              <a:headEnd/>
              <a:tailEnd/>
            </a:ln>
            <a:extLst>
              <a:ext uri="{909E8E84-426E-40DD-AFC4-6F175D3DCCD1}">
                <a14:hiddenFill xmlns:a14="http://schemas.microsoft.com/office/drawing/2010/main">
                  <a:solidFill>
                    <a:srgbClr val="FFFFFF"/>
                  </a:solidFill>
                </a14:hiddenFill>
              </a:ext>
            </a:extLst>
          </p:spPr>
        </p:pic>
      </p:grpSp>
      <p:grpSp>
        <p:nvGrpSpPr>
          <p:cNvPr id="14" name="Group 10"/>
          <p:cNvGrpSpPr>
            <a:grpSpLocks noChangeAspect="1"/>
          </p:cNvGrpSpPr>
          <p:nvPr/>
        </p:nvGrpSpPr>
        <p:grpSpPr bwMode="auto">
          <a:xfrm>
            <a:off x="1004942" y="3889793"/>
            <a:ext cx="2816117" cy="1980000"/>
            <a:chOff x="204" y="2458"/>
            <a:chExt cx="2487" cy="1605"/>
          </a:xfrm>
        </p:grpSpPr>
        <p:pic>
          <p:nvPicPr>
            <p:cNvPr id="15"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5" y="2458"/>
              <a:ext cx="829" cy="769"/>
            </a:xfrm>
            <a:prstGeom prst="rect">
              <a:avLst/>
            </a:prstGeom>
            <a:noFill/>
            <a:ln w="9360">
              <a:noFill/>
              <a:miter lim="800000"/>
              <a:headEnd/>
              <a:tailEnd/>
            </a:ln>
            <a:extLst>
              <a:ext uri="{909E8E84-426E-40DD-AFC4-6F175D3DCCD1}">
                <a14:hiddenFill xmlns:a14="http://schemas.microsoft.com/office/drawing/2010/main">
                  <a:solidFill>
                    <a:srgbClr val="FFFFFF"/>
                  </a:solidFill>
                </a14:hiddenFill>
              </a:ext>
            </a:extLst>
          </p:spPr>
        </p:pic>
        <p:pic>
          <p:nvPicPr>
            <p:cNvPr id="16" name="Picture 12"/>
            <p:cNvPicPr>
              <a:picLocks noChangeAspect="1" noChangeArrowheads="1"/>
            </p:cNvPicPr>
            <p:nvPr/>
          </p:nvPicPr>
          <p:blipFill>
            <a:blip r:embed="rId12">
              <a:extLst>
                <a:ext uri="{28A0092B-C50C-407E-A947-70E740481C1C}">
                  <a14:useLocalDpi xmlns:a14="http://schemas.microsoft.com/office/drawing/2010/main" val="0"/>
                </a:ext>
              </a:extLst>
            </a:blip>
            <a:srcRect l="9402" t="3125" r="4814" b="15236"/>
            <a:stretch>
              <a:fillRect/>
            </a:stretch>
          </p:blipFill>
          <p:spPr bwMode="auto">
            <a:xfrm>
              <a:off x="1195" y="3294"/>
              <a:ext cx="882" cy="769"/>
            </a:xfrm>
            <a:prstGeom prst="rect">
              <a:avLst/>
            </a:prstGeom>
            <a:noFill/>
            <a:ln w="9360">
              <a:noFill/>
              <a:miter lim="800000"/>
              <a:headEnd/>
              <a:tailEnd/>
            </a:ln>
            <a:extLst>
              <a:ext uri="{909E8E84-426E-40DD-AFC4-6F175D3DCCD1}">
                <a14:hiddenFill xmlns:a14="http://schemas.microsoft.com/office/drawing/2010/main">
                  <a:solidFill>
                    <a:srgbClr val="FFFFFF"/>
                  </a:solidFill>
                </a14:hiddenFill>
              </a:ext>
            </a:extLst>
          </p:spPr>
        </p:pic>
        <p:pic>
          <p:nvPicPr>
            <p:cNvPr id="17"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4" y="3294"/>
              <a:ext cx="930" cy="769"/>
            </a:xfrm>
            <a:prstGeom prst="rect">
              <a:avLst/>
            </a:prstGeom>
            <a:noFill/>
            <a:ln w="9360">
              <a:noFill/>
              <a:miter lim="800000"/>
              <a:headEnd/>
              <a:tailEnd/>
            </a:ln>
            <a:extLst>
              <a:ext uri="{909E8E84-426E-40DD-AFC4-6F175D3DCCD1}">
                <a14:hiddenFill xmlns:a14="http://schemas.microsoft.com/office/drawing/2010/main">
                  <a:solidFill>
                    <a:srgbClr val="FFFFFF"/>
                  </a:solidFill>
                </a14:hiddenFill>
              </a:ext>
            </a:extLst>
          </p:spPr>
        </p:pic>
        <p:pic>
          <p:nvPicPr>
            <p:cNvPr id="18"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39" y="3294"/>
              <a:ext cx="552" cy="769"/>
            </a:xfrm>
            <a:prstGeom prst="rect">
              <a:avLst/>
            </a:prstGeom>
            <a:noFill/>
            <a:ln w="9360">
              <a:noFill/>
              <a:miter lim="800000"/>
              <a:headEnd/>
              <a:tailEnd/>
            </a:ln>
            <a:extLst>
              <a:ext uri="{909E8E84-426E-40DD-AFC4-6F175D3DCCD1}">
                <a14:hiddenFill xmlns:a14="http://schemas.microsoft.com/office/drawing/2010/main">
                  <a:solidFill>
                    <a:srgbClr val="FFFFFF"/>
                  </a:solidFill>
                </a14:hiddenFill>
              </a:ext>
            </a:extLst>
          </p:spPr>
        </p:pic>
        <p:pic>
          <p:nvPicPr>
            <p:cNvPr id="19" name="Picture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75" y="2458"/>
              <a:ext cx="1016" cy="769"/>
            </a:xfrm>
            <a:prstGeom prst="rect">
              <a:avLst/>
            </a:prstGeom>
            <a:noFill/>
            <a:ln w="9360">
              <a:noFill/>
              <a:miter lim="800000"/>
              <a:headEnd/>
              <a:tailEnd/>
            </a:ln>
            <a:extLst>
              <a:ext uri="{909E8E84-426E-40DD-AFC4-6F175D3DCCD1}">
                <a14:hiddenFill xmlns:a14="http://schemas.microsoft.com/office/drawing/2010/main">
                  <a:solidFill>
                    <a:srgbClr val="FFFFFF"/>
                  </a:solidFill>
                </a14:hiddenFill>
              </a:ext>
            </a:extLst>
          </p:spPr>
        </p:pic>
        <p:pic>
          <p:nvPicPr>
            <p:cNvPr id="20" name="Picture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4" y="2458"/>
              <a:ext cx="459" cy="769"/>
            </a:xfrm>
            <a:prstGeom prst="rect">
              <a:avLst/>
            </a:prstGeom>
            <a:noFill/>
            <a:ln w="9360">
              <a:noFill/>
              <a:miter lim="800000"/>
              <a:headEnd/>
              <a:tailEnd/>
            </a:ln>
            <a:extLst>
              <a:ext uri="{909E8E84-426E-40DD-AFC4-6F175D3DCCD1}">
                <a14:hiddenFill xmlns:a14="http://schemas.microsoft.com/office/drawing/2010/main">
                  <a:solidFill>
                    <a:srgbClr val="FFFFFF"/>
                  </a:solidFill>
                </a14:hiddenFill>
              </a:ext>
            </a:extLst>
          </p:spPr>
        </p:pic>
      </p:grpSp>
      <p:grpSp>
        <p:nvGrpSpPr>
          <p:cNvPr id="21" name="Group 17"/>
          <p:cNvGrpSpPr>
            <a:grpSpLocks noChangeAspect="1"/>
          </p:cNvGrpSpPr>
          <p:nvPr/>
        </p:nvGrpSpPr>
        <p:grpSpPr bwMode="auto">
          <a:xfrm>
            <a:off x="5203817" y="1393445"/>
            <a:ext cx="2749176" cy="1980000"/>
            <a:chOff x="3059" y="572"/>
            <a:chExt cx="2404" cy="1589"/>
          </a:xfrm>
          <a:effectLst/>
        </p:grpSpPr>
        <p:pic>
          <p:nvPicPr>
            <p:cNvPr id="22" name="Picture 18"/>
            <p:cNvPicPr>
              <a:picLocks noChangeAspect="1" noChangeArrowheads="1"/>
            </p:cNvPicPr>
            <p:nvPr/>
          </p:nvPicPr>
          <p:blipFill>
            <a:blip r:embed="rId17"/>
            <a:srcRect/>
            <a:stretch>
              <a:fillRect/>
            </a:stretch>
          </p:blipFill>
          <p:spPr bwMode="auto">
            <a:xfrm>
              <a:off x="3059" y="572"/>
              <a:ext cx="705" cy="762"/>
            </a:xfrm>
            <a:prstGeom prst="rect">
              <a:avLst/>
            </a:prstGeom>
            <a:noFill/>
            <a:ln w="9360">
              <a:noFill/>
              <a:miter lim="800000"/>
              <a:headEnd/>
              <a:tailEnd/>
            </a:ln>
            <a:effectLst/>
          </p:spPr>
        </p:pic>
        <p:pic>
          <p:nvPicPr>
            <p:cNvPr id="23" name="Picture 19"/>
            <p:cNvPicPr>
              <a:picLocks noChangeAspect="1" noChangeArrowheads="1"/>
            </p:cNvPicPr>
            <p:nvPr/>
          </p:nvPicPr>
          <p:blipFill>
            <a:blip r:embed="rId18"/>
            <a:srcRect/>
            <a:stretch>
              <a:fillRect/>
            </a:stretch>
          </p:blipFill>
          <p:spPr bwMode="auto">
            <a:xfrm>
              <a:off x="3783" y="572"/>
              <a:ext cx="945" cy="762"/>
            </a:xfrm>
            <a:prstGeom prst="rect">
              <a:avLst/>
            </a:prstGeom>
            <a:noFill/>
            <a:ln w="9360">
              <a:noFill/>
              <a:miter lim="800000"/>
              <a:headEnd/>
              <a:tailEnd/>
            </a:ln>
            <a:effectLst/>
          </p:spPr>
        </p:pic>
        <p:pic>
          <p:nvPicPr>
            <p:cNvPr id="24" name="Picture 20"/>
            <p:cNvPicPr>
              <a:picLocks noChangeAspect="1" noChangeArrowheads="1"/>
            </p:cNvPicPr>
            <p:nvPr/>
          </p:nvPicPr>
          <p:blipFill>
            <a:blip r:embed="rId19"/>
            <a:srcRect/>
            <a:stretch>
              <a:fillRect/>
            </a:stretch>
          </p:blipFill>
          <p:spPr bwMode="auto">
            <a:xfrm>
              <a:off x="3059" y="1399"/>
              <a:ext cx="609" cy="762"/>
            </a:xfrm>
            <a:prstGeom prst="rect">
              <a:avLst/>
            </a:prstGeom>
            <a:noFill/>
            <a:ln w="9360">
              <a:noFill/>
              <a:miter lim="800000"/>
              <a:headEnd/>
              <a:tailEnd/>
            </a:ln>
            <a:effectLst/>
          </p:spPr>
        </p:pic>
        <p:pic>
          <p:nvPicPr>
            <p:cNvPr id="25" name="Picture 21"/>
            <p:cNvPicPr>
              <a:picLocks noChangeAspect="1" noChangeArrowheads="1"/>
            </p:cNvPicPr>
            <p:nvPr/>
          </p:nvPicPr>
          <p:blipFill>
            <a:blip r:embed="rId20"/>
            <a:srcRect/>
            <a:stretch>
              <a:fillRect/>
            </a:stretch>
          </p:blipFill>
          <p:spPr bwMode="auto">
            <a:xfrm>
              <a:off x="3715" y="1399"/>
              <a:ext cx="514" cy="762"/>
            </a:xfrm>
            <a:prstGeom prst="rect">
              <a:avLst/>
            </a:prstGeom>
            <a:noFill/>
            <a:ln w="9360">
              <a:noFill/>
              <a:miter lim="800000"/>
              <a:headEnd/>
              <a:tailEnd/>
            </a:ln>
            <a:effectLst/>
          </p:spPr>
        </p:pic>
        <p:pic>
          <p:nvPicPr>
            <p:cNvPr id="26" name="Picture 22"/>
            <p:cNvPicPr>
              <a:picLocks noChangeAspect="1" noChangeArrowheads="1"/>
            </p:cNvPicPr>
            <p:nvPr/>
          </p:nvPicPr>
          <p:blipFill>
            <a:blip r:embed="rId21"/>
            <a:srcRect/>
            <a:stretch>
              <a:fillRect/>
            </a:stretch>
          </p:blipFill>
          <p:spPr bwMode="auto">
            <a:xfrm>
              <a:off x="4275" y="1399"/>
              <a:ext cx="618" cy="762"/>
            </a:xfrm>
            <a:prstGeom prst="rect">
              <a:avLst/>
            </a:prstGeom>
            <a:noFill/>
            <a:ln w="9360">
              <a:noFill/>
              <a:miter lim="800000"/>
              <a:headEnd/>
              <a:tailEnd/>
            </a:ln>
            <a:effectLst/>
          </p:spPr>
        </p:pic>
        <p:pic>
          <p:nvPicPr>
            <p:cNvPr id="27" name="Picture 23"/>
            <p:cNvPicPr>
              <a:picLocks noChangeAspect="1" noChangeArrowheads="1"/>
            </p:cNvPicPr>
            <p:nvPr/>
          </p:nvPicPr>
          <p:blipFill>
            <a:blip r:embed="rId22"/>
            <a:srcRect/>
            <a:stretch>
              <a:fillRect/>
            </a:stretch>
          </p:blipFill>
          <p:spPr bwMode="auto">
            <a:xfrm>
              <a:off x="4956" y="1399"/>
              <a:ext cx="507" cy="762"/>
            </a:xfrm>
            <a:prstGeom prst="rect">
              <a:avLst/>
            </a:prstGeom>
            <a:noFill/>
            <a:ln w="9360">
              <a:noFill/>
              <a:miter lim="800000"/>
              <a:headEnd/>
              <a:tailEnd/>
            </a:ln>
            <a:effectLst/>
          </p:spPr>
        </p:pic>
        <p:pic>
          <p:nvPicPr>
            <p:cNvPr id="28" name="Picture 24"/>
            <p:cNvPicPr>
              <a:picLocks noChangeAspect="1" noChangeArrowheads="1"/>
            </p:cNvPicPr>
            <p:nvPr/>
          </p:nvPicPr>
          <p:blipFill>
            <a:blip r:embed="rId23"/>
            <a:srcRect/>
            <a:stretch>
              <a:fillRect/>
            </a:stretch>
          </p:blipFill>
          <p:spPr bwMode="auto">
            <a:xfrm>
              <a:off x="4746" y="572"/>
              <a:ext cx="717" cy="762"/>
            </a:xfrm>
            <a:prstGeom prst="rect">
              <a:avLst/>
            </a:prstGeom>
            <a:noFill/>
            <a:ln w="9360">
              <a:noFill/>
              <a:miter lim="800000"/>
              <a:headEnd/>
              <a:tailEnd/>
            </a:ln>
            <a:effectLst/>
          </p:spPr>
        </p:pic>
      </p:grpSp>
      <p:grpSp>
        <p:nvGrpSpPr>
          <p:cNvPr id="29" name="Group 25"/>
          <p:cNvGrpSpPr>
            <a:grpSpLocks noChangeAspect="1"/>
          </p:cNvGrpSpPr>
          <p:nvPr/>
        </p:nvGrpSpPr>
        <p:grpSpPr bwMode="auto">
          <a:xfrm>
            <a:off x="1353469" y="1413634"/>
            <a:ext cx="2177153" cy="1980000"/>
            <a:chOff x="567" y="527"/>
            <a:chExt cx="1948" cy="1626"/>
          </a:xfrm>
        </p:grpSpPr>
        <p:pic>
          <p:nvPicPr>
            <p:cNvPr id="30" name="Picture 26"/>
            <p:cNvPicPr>
              <a:picLocks noChangeAspect="1" noChangeArrowheads="1"/>
            </p:cNvPicPr>
            <p:nvPr/>
          </p:nvPicPr>
          <p:blipFill>
            <a:blip r:embed="rId24"/>
            <a:srcRect/>
            <a:stretch>
              <a:fillRect/>
            </a:stretch>
          </p:blipFill>
          <p:spPr bwMode="auto">
            <a:xfrm>
              <a:off x="567" y="527"/>
              <a:ext cx="916" cy="799"/>
            </a:xfrm>
            <a:prstGeom prst="rect">
              <a:avLst/>
            </a:prstGeom>
            <a:noFill/>
            <a:ln w="9360">
              <a:noFill/>
              <a:miter lim="800000"/>
              <a:headEnd/>
              <a:tailEnd/>
            </a:ln>
            <a:effectLst/>
          </p:spPr>
        </p:pic>
        <p:pic>
          <p:nvPicPr>
            <p:cNvPr id="31" name="Picture 27"/>
            <p:cNvPicPr>
              <a:picLocks noChangeAspect="1" noChangeArrowheads="1"/>
            </p:cNvPicPr>
            <p:nvPr/>
          </p:nvPicPr>
          <p:blipFill>
            <a:blip r:embed="rId25"/>
            <a:srcRect/>
            <a:stretch>
              <a:fillRect/>
            </a:stretch>
          </p:blipFill>
          <p:spPr bwMode="auto">
            <a:xfrm>
              <a:off x="1531" y="527"/>
              <a:ext cx="984" cy="799"/>
            </a:xfrm>
            <a:prstGeom prst="rect">
              <a:avLst/>
            </a:prstGeom>
            <a:noFill/>
            <a:ln w="9360">
              <a:noFill/>
              <a:miter lim="800000"/>
              <a:headEnd/>
              <a:tailEnd/>
            </a:ln>
            <a:effectLst/>
          </p:spPr>
        </p:pic>
        <p:pic>
          <p:nvPicPr>
            <p:cNvPr id="32" name="Picture 28"/>
            <p:cNvPicPr>
              <a:picLocks noChangeAspect="1" noChangeArrowheads="1"/>
            </p:cNvPicPr>
            <p:nvPr/>
          </p:nvPicPr>
          <p:blipFill>
            <a:blip r:embed="rId26"/>
            <a:srcRect/>
            <a:stretch>
              <a:fillRect/>
            </a:stretch>
          </p:blipFill>
          <p:spPr bwMode="auto">
            <a:xfrm>
              <a:off x="567" y="1354"/>
              <a:ext cx="1177" cy="799"/>
            </a:xfrm>
            <a:prstGeom prst="rect">
              <a:avLst/>
            </a:prstGeom>
            <a:noFill/>
            <a:ln w="9360">
              <a:noFill/>
              <a:miter lim="800000"/>
              <a:headEnd/>
              <a:tailEnd/>
            </a:ln>
            <a:effectLst/>
          </p:spPr>
        </p:pic>
        <p:pic>
          <p:nvPicPr>
            <p:cNvPr id="33" name="Picture 29"/>
            <p:cNvPicPr>
              <a:picLocks noChangeAspect="1" noChangeArrowheads="1"/>
            </p:cNvPicPr>
            <p:nvPr/>
          </p:nvPicPr>
          <p:blipFill>
            <a:blip r:embed="rId27"/>
            <a:srcRect/>
            <a:stretch>
              <a:fillRect/>
            </a:stretch>
          </p:blipFill>
          <p:spPr bwMode="auto">
            <a:xfrm>
              <a:off x="1790" y="1354"/>
              <a:ext cx="725" cy="799"/>
            </a:xfrm>
            <a:prstGeom prst="rect">
              <a:avLst/>
            </a:prstGeom>
            <a:noFill/>
            <a:ln w="9360">
              <a:noFill/>
              <a:miter lim="800000"/>
              <a:headEnd/>
              <a:tailEnd/>
            </a:ln>
            <a:effectLst/>
          </p:spPr>
        </p:pic>
      </p:grpSp>
      <p:sp>
        <p:nvSpPr>
          <p:cNvPr id="34" name="Vertical dashed line"/>
          <p:cNvSpPr>
            <a:spLocks noChangeShapeType="1"/>
          </p:cNvSpPr>
          <p:nvPr/>
        </p:nvSpPr>
        <p:spPr bwMode="auto">
          <a:xfrm flipH="1">
            <a:off x="4567002" y="1375875"/>
            <a:ext cx="0" cy="4500000"/>
          </a:xfrm>
          <a:prstGeom prst="line">
            <a:avLst/>
          </a:prstGeom>
          <a:noFill/>
          <a:ln w="38100">
            <a:solidFill>
              <a:srgbClr val="582F7A"/>
            </a:solidFill>
            <a:prstDash val="dash"/>
            <a:miter lim="800000"/>
            <a:headEnd/>
            <a:tailEnd/>
          </a:ln>
          <a:effectLst/>
        </p:spPr>
        <p:txBody>
          <a:bodyPr lIns="68573" tIns="34286" rIns="68573" bIns="34286"/>
          <a:lstStyle/>
          <a:p>
            <a:pPr defTabSz="342865">
              <a:defRPr/>
            </a:pPr>
            <a:endParaRPr lang="en-GB" sz="1350">
              <a:latin typeface="Arial" charset="0"/>
            </a:endParaRPr>
          </a:p>
        </p:txBody>
      </p:sp>
      <p:sp>
        <p:nvSpPr>
          <p:cNvPr id="35" name="Slow to provide"/>
          <p:cNvSpPr txBox="1"/>
          <p:nvPr/>
        </p:nvSpPr>
        <p:spPr>
          <a:xfrm>
            <a:off x="1915084" y="5683796"/>
            <a:ext cx="1981435" cy="415498"/>
          </a:xfrm>
          <a:prstGeom prst="rect">
            <a:avLst/>
          </a:prstGeom>
          <a:noFill/>
        </p:spPr>
        <p:txBody>
          <a:bodyPr wrap="square" rtlCol="0">
            <a:spAutoFit/>
          </a:bodyPr>
          <a:lstStyle/>
          <a:p>
            <a:r>
              <a:rPr lang="en-GB" sz="2100" b="1" dirty="0" err="1">
                <a:solidFill>
                  <a:srgbClr val="582F7A"/>
                </a:solidFill>
              </a:rPr>
              <a:t>Araf</a:t>
            </a:r>
            <a:r>
              <a:rPr lang="en-GB" sz="2100" b="1" dirty="0">
                <a:solidFill>
                  <a:srgbClr val="582F7A"/>
                </a:solidFill>
              </a:rPr>
              <a:t> </a:t>
            </a:r>
            <a:r>
              <a:rPr lang="en-GB" sz="2100" b="1" dirty="0" err="1">
                <a:solidFill>
                  <a:srgbClr val="582F7A"/>
                </a:solidFill>
              </a:rPr>
              <a:t>i</a:t>
            </a:r>
            <a:r>
              <a:rPr lang="en-GB" sz="2100" b="1" dirty="0">
                <a:solidFill>
                  <a:srgbClr val="582F7A"/>
                </a:solidFill>
              </a:rPr>
              <a:t> </a:t>
            </a:r>
            <a:r>
              <a:rPr lang="en-GB" sz="2100" b="1" dirty="0" err="1">
                <a:solidFill>
                  <a:srgbClr val="582F7A"/>
                </a:solidFill>
              </a:rPr>
              <a:t>ddarparu</a:t>
            </a:r>
            <a:endParaRPr lang="en-GB" sz="2100" b="1" dirty="0">
              <a:solidFill>
                <a:srgbClr val="582F7A"/>
              </a:solidFill>
            </a:endParaRPr>
          </a:p>
        </p:txBody>
      </p:sp>
      <p:sp>
        <p:nvSpPr>
          <p:cNvPr id="36" name="Quick to provide"/>
          <p:cNvSpPr txBox="1"/>
          <p:nvPr/>
        </p:nvSpPr>
        <p:spPr>
          <a:xfrm>
            <a:off x="5325719" y="1145199"/>
            <a:ext cx="2180714" cy="415498"/>
          </a:xfrm>
          <a:prstGeom prst="rect">
            <a:avLst/>
          </a:prstGeom>
          <a:noFill/>
        </p:spPr>
        <p:txBody>
          <a:bodyPr wrap="square" rtlCol="0">
            <a:spAutoFit/>
          </a:bodyPr>
          <a:lstStyle/>
          <a:p>
            <a:r>
              <a:rPr lang="en-GB" sz="2100" b="1" dirty="0" err="1">
                <a:solidFill>
                  <a:srgbClr val="582F7A"/>
                </a:solidFill>
              </a:rPr>
              <a:t>Cyflym</a:t>
            </a:r>
            <a:r>
              <a:rPr lang="en-GB" sz="2100" b="1" dirty="0">
                <a:solidFill>
                  <a:srgbClr val="582F7A"/>
                </a:solidFill>
              </a:rPr>
              <a:t> </a:t>
            </a:r>
            <a:r>
              <a:rPr lang="en-GB" sz="2100" b="1" dirty="0" err="1">
                <a:solidFill>
                  <a:srgbClr val="582F7A"/>
                </a:solidFill>
              </a:rPr>
              <a:t>i</a:t>
            </a:r>
            <a:r>
              <a:rPr lang="en-GB" sz="2100" b="1" dirty="0">
                <a:solidFill>
                  <a:srgbClr val="582F7A"/>
                </a:solidFill>
              </a:rPr>
              <a:t> </a:t>
            </a:r>
            <a:r>
              <a:rPr lang="en-GB" sz="2100" b="1" dirty="0" err="1">
                <a:solidFill>
                  <a:srgbClr val="582F7A"/>
                </a:solidFill>
              </a:rPr>
              <a:t>ddarparu</a:t>
            </a:r>
            <a:endParaRPr lang="en-GB" sz="2100" b="1" dirty="0">
              <a:solidFill>
                <a:srgbClr val="582F7A"/>
              </a:solidFill>
            </a:endParaRPr>
          </a:p>
        </p:txBody>
      </p:sp>
      <p:sp>
        <p:nvSpPr>
          <p:cNvPr id="37" name="Horizontal dashed line"/>
          <p:cNvSpPr>
            <a:spLocks noChangeShapeType="1"/>
          </p:cNvSpPr>
          <p:nvPr/>
        </p:nvSpPr>
        <p:spPr bwMode="auto">
          <a:xfrm flipH="1">
            <a:off x="428267" y="3628229"/>
            <a:ext cx="8244000" cy="0"/>
          </a:xfrm>
          <a:prstGeom prst="line">
            <a:avLst/>
          </a:prstGeom>
          <a:ln w="38100">
            <a:solidFill>
              <a:srgbClr val="582F7A"/>
            </a:solidFill>
            <a:prstDash val="dash"/>
            <a:headEnd/>
            <a:tailEnd/>
          </a:ln>
          <a:effectLst/>
        </p:spPr>
        <p:style>
          <a:lnRef idx="3">
            <a:schemeClr val="accent1"/>
          </a:lnRef>
          <a:fillRef idx="0">
            <a:schemeClr val="accent1"/>
          </a:fillRef>
          <a:effectRef idx="2">
            <a:schemeClr val="accent1"/>
          </a:effectRef>
          <a:fontRef idx="minor">
            <a:schemeClr val="tx1"/>
          </a:fontRef>
        </p:style>
        <p:txBody>
          <a:bodyPr lIns="68573" tIns="34286" rIns="68573" bIns="34286"/>
          <a:lstStyle/>
          <a:p>
            <a:pPr defTabSz="342865">
              <a:defRPr/>
            </a:pPr>
            <a:endParaRPr lang="en-GB" sz="1350">
              <a:latin typeface="Arial" charset="0"/>
            </a:endParaRPr>
          </a:p>
        </p:txBody>
      </p:sp>
      <p:sp>
        <p:nvSpPr>
          <p:cNvPr id="38" name="Mainly mechanical"/>
          <p:cNvSpPr txBox="1"/>
          <p:nvPr/>
        </p:nvSpPr>
        <p:spPr>
          <a:xfrm>
            <a:off x="4583473" y="3250602"/>
            <a:ext cx="4128727" cy="415498"/>
          </a:xfrm>
          <a:prstGeom prst="rect">
            <a:avLst/>
          </a:prstGeom>
          <a:noFill/>
        </p:spPr>
        <p:txBody>
          <a:bodyPr wrap="square" rtlCol="0">
            <a:spAutoFit/>
          </a:bodyPr>
          <a:lstStyle/>
          <a:p>
            <a:pPr algn="r"/>
            <a:r>
              <a:rPr lang="en-GB" sz="2000" b="1" dirty="0" err="1">
                <a:solidFill>
                  <a:srgbClr val="582F7A"/>
                </a:solidFill>
                <a:latin typeface="Arial" panose="020B0604020202020204" pitchFamily="34" charset="0"/>
                <a:cs typeface="Arial" panose="020B0604020202020204" pitchFamily="34" charset="0"/>
              </a:rPr>
              <a:t>Mecanyddol</a:t>
            </a:r>
            <a:r>
              <a:rPr lang="en-GB" sz="2000" b="1" dirty="0">
                <a:solidFill>
                  <a:srgbClr val="582F7A"/>
                </a:solidFill>
                <a:latin typeface="Arial" panose="020B0604020202020204" pitchFamily="34" charset="0"/>
                <a:cs typeface="Arial" panose="020B0604020202020204" pitchFamily="34" charset="0"/>
              </a:rPr>
              <a:t> </a:t>
            </a:r>
            <a:r>
              <a:rPr lang="en-GB" sz="2000" b="1" dirty="0" err="1">
                <a:solidFill>
                  <a:srgbClr val="582F7A"/>
                </a:solidFill>
                <a:latin typeface="Arial" panose="020B0604020202020204" pitchFamily="34" charset="0"/>
                <a:cs typeface="Arial" panose="020B0604020202020204" pitchFamily="34" charset="0"/>
              </a:rPr>
              <a:t>yn</a:t>
            </a:r>
            <a:r>
              <a:rPr lang="en-GB" sz="2000" b="1" dirty="0">
                <a:solidFill>
                  <a:srgbClr val="582F7A"/>
                </a:solidFill>
                <a:latin typeface="Arial" panose="020B0604020202020204" pitchFamily="34" charset="0"/>
                <a:cs typeface="Arial" panose="020B0604020202020204" pitchFamily="34" charset="0"/>
              </a:rPr>
              <a:t> </a:t>
            </a:r>
            <a:r>
              <a:rPr lang="en-GB" sz="2000" b="1" dirty="0" err="1">
                <a:solidFill>
                  <a:srgbClr val="582F7A"/>
                </a:solidFill>
                <a:latin typeface="Arial" panose="020B0604020202020204" pitchFamily="34" charset="0"/>
                <a:cs typeface="Arial" panose="020B0604020202020204" pitchFamily="34" charset="0"/>
              </a:rPr>
              <a:t>bennaf</a:t>
            </a:r>
            <a:endParaRPr lang="en-GB" sz="2000" b="1" dirty="0">
              <a:solidFill>
                <a:srgbClr val="582F7A"/>
              </a:solidFill>
              <a:latin typeface="Arial" panose="020B0604020202020204" pitchFamily="34" charset="0"/>
              <a:cs typeface="Arial" panose="020B0604020202020204" pitchFamily="34" charset="0"/>
            </a:endParaRPr>
          </a:p>
        </p:txBody>
      </p:sp>
      <p:sp>
        <p:nvSpPr>
          <p:cNvPr id="39" name="Mainly electronic"/>
          <p:cNvSpPr txBox="1"/>
          <p:nvPr/>
        </p:nvSpPr>
        <p:spPr>
          <a:xfrm>
            <a:off x="442831" y="3590842"/>
            <a:ext cx="4129169" cy="415498"/>
          </a:xfrm>
          <a:prstGeom prst="rect">
            <a:avLst/>
          </a:prstGeom>
          <a:noFill/>
        </p:spPr>
        <p:txBody>
          <a:bodyPr wrap="square" rtlCol="0">
            <a:spAutoFit/>
          </a:bodyPr>
          <a:lstStyle/>
          <a:p>
            <a:r>
              <a:rPr lang="en-GB" sz="2000" b="1" dirty="0" err="1">
                <a:solidFill>
                  <a:srgbClr val="582F7A"/>
                </a:solidFill>
                <a:latin typeface="Arial" panose="020B0604020202020204" pitchFamily="34" charset="0"/>
                <a:cs typeface="Arial" panose="020B0604020202020204" pitchFamily="34" charset="0"/>
              </a:rPr>
              <a:t>Electronig</a:t>
            </a:r>
            <a:r>
              <a:rPr lang="en-GB" sz="2000" b="1" dirty="0">
                <a:solidFill>
                  <a:srgbClr val="582F7A"/>
                </a:solidFill>
                <a:latin typeface="Arial" panose="020B0604020202020204" pitchFamily="34" charset="0"/>
                <a:cs typeface="Arial" panose="020B0604020202020204" pitchFamily="34" charset="0"/>
              </a:rPr>
              <a:t> </a:t>
            </a:r>
            <a:r>
              <a:rPr lang="en-GB" sz="2000" b="1" dirty="0" err="1">
                <a:solidFill>
                  <a:srgbClr val="582F7A"/>
                </a:solidFill>
                <a:latin typeface="Arial" panose="020B0604020202020204" pitchFamily="34" charset="0"/>
                <a:cs typeface="Arial" panose="020B0604020202020204" pitchFamily="34" charset="0"/>
              </a:rPr>
              <a:t>yn</a:t>
            </a:r>
            <a:r>
              <a:rPr lang="en-GB" sz="2000" b="1" dirty="0">
                <a:solidFill>
                  <a:srgbClr val="582F7A"/>
                </a:solidFill>
                <a:latin typeface="Arial" panose="020B0604020202020204" pitchFamily="34" charset="0"/>
                <a:cs typeface="Arial" panose="020B0604020202020204" pitchFamily="34" charset="0"/>
              </a:rPr>
              <a:t> </a:t>
            </a:r>
            <a:r>
              <a:rPr lang="en-GB" sz="2000" b="1" dirty="0" err="1">
                <a:solidFill>
                  <a:srgbClr val="582F7A"/>
                </a:solidFill>
                <a:latin typeface="Arial" panose="020B0604020202020204" pitchFamily="34" charset="0"/>
                <a:cs typeface="Arial" panose="020B0604020202020204" pitchFamily="34" charset="0"/>
              </a:rPr>
              <a:t>bennaf</a:t>
            </a:r>
            <a:endParaRPr lang="en-GB" sz="2000" b="1" dirty="0">
              <a:solidFill>
                <a:srgbClr val="582F7A"/>
              </a:solidFill>
              <a:latin typeface="Arial" panose="020B0604020202020204" pitchFamily="34" charset="0"/>
              <a:cs typeface="Arial" panose="020B0604020202020204" pitchFamily="34" charset="0"/>
            </a:endParaRPr>
          </a:p>
        </p:txBody>
      </p:sp>
      <p:cxnSp>
        <p:nvCxnSpPr>
          <p:cNvPr id="40" name="Quick to provide arrow"/>
          <p:cNvCxnSpPr/>
          <p:nvPr/>
        </p:nvCxnSpPr>
        <p:spPr>
          <a:xfrm rot="5400000" flipV="1">
            <a:off x="4946361" y="1013475"/>
            <a:ext cx="0" cy="725776"/>
          </a:xfrm>
          <a:prstGeom prst="line">
            <a:avLst/>
          </a:prstGeom>
          <a:ln w="38100">
            <a:solidFill>
              <a:srgbClr val="582F7A"/>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1" name="Center Node"/>
          <p:cNvSpPr>
            <a:spLocks noChangeAspect="1"/>
          </p:cNvSpPr>
          <p:nvPr/>
        </p:nvSpPr>
        <p:spPr>
          <a:xfrm>
            <a:off x="4494736" y="3549002"/>
            <a:ext cx="144532" cy="144000"/>
          </a:xfrm>
          <a:prstGeom prst="ellipse">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ounded Rectangle 41"/>
          <p:cNvSpPr/>
          <p:nvPr/>
        </p:nvSpPr>
        <p:spPr>
          <a:xfrm>
            <a:off x="4110484" y="3477473"/>
            <a:ext cx="4601715" cy="2392320"/>
          </a:xfrm>
          <a:prstGeom prst="roundRect">
            <a:avLst/>
          </a:prstGeom>
          <a:solidFill>
            <a:schemeClr val="accent1">
              <a:lumMod val="60000"/>
              <a:lumOff val="40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Fixed AT Box"/>
          <p:cNvSpPr/>
          <p:nvPr/>
        </p:nvSpPr>
        <p:spPr bwMode="auto">
          <a:xfrm>
            <a:off x="832555" y="1558390"/>
            <a:ext cx="3240088" cy="1692000"/>
          </a:xfrm>
          <a:prstGeom prst="roundRect">
            <a:avLst/>
          </a:prstGeom>
          <a:solidFill>
            <a:srgbClr val="69A830">
              <a:alpha val="74902"/>
            </a:srgbClr>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nchorCtr="1"/>
          <a:lstStyle/>
          <a:p>
            <a:pPr algn="ctr" defTabSz="449263">
              <a:lnSpc>
                <a:spcPct val="93000"/>
              </a:lnSpc>
              <a:buClr>
                <a:srgbClr val="000000"/>
              </a:buClr>
              <a:buSzPct val="100000"/>
              <a:buFont typeface="Times New Roman" pitchFamily="16" charset="0"/>
              <a:buNone/>
              <a:defRPr/>
            </a:pPr>
            <a:r>
              <a:rPr lang="en-GB" sz="2800" b="1" dirty="0" err="1">
                <a:solidFill>
                  <a:schemeClr val="bg1"/>
                </a:solidFill>
                <a:latin typeface="Arial" charset="0"/>
              </a:rPr>
              <a:t>Technoleg</a:t>
            </a:r>
            <a:r>
              <a:rPr lang="en-GB" sz="2800" b="1" dirty="0">
                <a:solidFill>
                  <a:schemeClr val="bg1"/>
                </a:solidFill>
                <a:latin typeface="Arial" charset="0"/>
              </a:rPr>
              <a:t> </a:t>
            </a:r>
            <a:r>
              <a:rPr lang="en-GB" sz="2800" b="1" dirty="0" err="1">
                <a:solidFill>
                  <a:schemeClr val="bg1"/>
                </a:solidFill>
                <a:latin typeface="Arial" charset="0"/>
              </a:rPr>
              <a:t>gynorthwyol</a:t>
            </a:r>
            <a:r>
              <a:rPr lang="en-GB" sz="2800" b="1" dirty="0">
                <a:solidFill>
                  <a:schemeClr val="bg1"/>
                </a:solidFill>
                <a:latin typeface="Arial" charset="0"/>
              </a:rPr>
              <a:t> </a:t>
            </a:r>
            <a:r>
              <a:rPr lang="en-GB" sz="2800" b="1" dirty="0" err="1">
                <a:solidFill>
                  <a:schemeClr val="bg1"/>
                </a:solidFill>
                <a:latin typeface="Arial" charset="0"/>
              </a:rPr>
              <a:t>osodedig</a:t>
            </a:r>
            <a:endParaRPr lang="en-GB" sz="2800" b="1" dirty="0">
              <a:solidFill>
                <a:schemeClr val="bg1"/>
              </a:solidFill>
              <a:latin typeface="Arial" charset="0"/>
            </a:endParaRPr>
          </a:p>
        </p:txBody>
      </p:sp>
      <p:sp>
        <p:nvSpPr>
          <p:cNvPr id="44" name="Portable AT Box"/>
          <p:cNvSpPr/>
          <p:nvPr/>
        </p:nvSpPr>
        <p:spPr bwMode="auto">
          <a:xfrm>
            <a:off x="5065586" y="1558390"/>
            <a:ext cx="3240000" cy="1692000"/>
          </a:xfrm>
          <a:prstGeom prst="roundRect">
            <a:avLst/>
          </a:prstGeom>
          <a:solidFill>
            <a:srgbClr val="69A830">
              <a:alpha val="74902"/>
            </a:srgbClr>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nchorCtr="1"/>
          <a:lstStyle/>
          <a:p>
            <a:pPr algn="ctr" defTabSz="449263">
              <a:lnSpc>
                <a:spcPct val="93000"/>
              </a:lnSpc>
              <a:buClr>
                <a:srgbClr val="000000"/>
              </a:buClr>
              <a:buSzPct val="100000"/>
              <a:buFont typeface="Times New Roman" pitchFamily="16" charset="0"/>
              <a:buNone/>
              <a:defRPr/>
            </a:pPr>
            <a:r>
              <a:rPr lang="en-GB" sz="2800" b="1" dirty="0" err="1">
                <a:solidFill>
                  <a:schemeClr val="bg1"/>
                </a:solidFill>
                <a:latin typeface="Arial" charset="0"/>
              </a:rPr>
              <a:t>Technoleg</a:t>
            </a:r>
            <a:r>
              <a:rPr lang="en-GB" sz="2800" b="1" dirty="0">
                <a:solidFill>
                  <a:schemeClr val="bg1"/>
                </a:solidFill>
                <a:latin typeface="Arial" charset="0"/>
              </a:rPr>
              <a:t> </a:t>
            </a:r>
            <a:r>
              <a:rPr lang="en-GB" sz="2800" b="1" dirty="0" err="1">
                <a:solidFill>
                  <a:schemeClr val="bg1"/>
                </a:solidFill>
                <a:latin typeface="Arial" charset="0"/>
              </a:rPr>
              <a:t>gynorthwyol</a:t>
            </a:r>
            <a:r>
              <a:rPr lang="en-GB" sz="2800" b="1" dirty="0">
                <a:solidFill>
                  <a:schemeClr val="bg1"/>
                </a:solidFill>
                <a:latin typeface="Arial" charset="0"/>
              </a:rPr>
              <a:t> </a:t>
            </a:r>
            <a:r>
              <a:rPr lang="en-GB" sz="2800" b="1" dirty="0" err="1">
                <a:solidFill>
                  <a:schemeClr val="bg1"/>
                </a:solidFill>
                <a:latin typeface="Arial" charset="0"/>
              </a:rPr>
              <a:t>gludadwy</a:t>
            </a:r>
            <a:endParaRPr lang="en-GB" sz="2800" b="1" dirty="0">
              <a:solidFill>
                <a:schemeClr val="bg1"/>
              </a:solidFill>
              <a:latin typeface="Arial" charset="0"/>
            </a:endParaRPr>
          </a:p>
        </p:txBody>
      </p:sp>
      <p:sp>
        <p:nvSpPr>
          <p:cNvPr id="45" name="Environmental Controllers Box"/>
          <p:cNvSpPr/>
          <p:nvPr/>
        </p:nvSpPr>
        <p:spPr bwMode="auto">
          <a:xfrm>
            <a:off x="832599" y="4004402"/>
            <a:ext cx="3240000" cy="1692000"/>
          </a:xfrm>
          <a:prstGeom prst="roundRect">
            <a:avLst/>
          </a:prstGeom>
          <a:solidFill>
            <a:srgbClr val="69A830">
              <a:alpha val="74902"/>
            </a:srgbClr>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nchorCtr="1"/>
          <a:lstStyle/>
          <a:p>
            <a:pPr algn="ctr" defTabSz="449263">
              <a:lnSpc>
                <a:spcPct val="93000"/>
              </a:lnSpc>
              <a:buClr>
                <a:srgbClr val="000000"/>
              </a:buClr>
              <a:buSzPct val="100000"/>
              <a:buFont typeface="Times New Roman" pitchFamily="16" charset="0"/>
              <a:buNone/>
              <a:defRPr/>
            </a:pPr>
            <a:r>
              <a:rPr lang="en-GB" sz="2800" b="1" dirty="0" err="1">
                <a:solidFill>
                  <a:schemeClr val="bg1"/>
                </a:solidFill>
                <a:latin typeface="Arial" charset="0"/>
              </a:rPr>
              <a:t>Technoleg</a:t>
            </a:r>
            <a:r>
              <a:rPr lang="en-GB" sz="2800" b="1" dirty="0">
                <a:solidFill>
                  <a:schemeClr val="bg1"/>
                </a:solidFill>
                <a:latin typeface="Arial" charset="0"/>
              </a:rPr>
              <a:t> </a:t>
            </a:r>
            <a:r>
              <a:rPr lang="en-GB" sz="2800" b="1" dirty="0" err="1">
                <a:solidFill>
                  <a:schemeClr val="bg1"/>
                </a:solidFill>
                <a:latin typeface="Arial" charset="0"/>
              </a:rPr>
              <a:t>gynorthwyol</a:t>
            </a:r>
            <a:r>
              <a:rPr lang="en-GB" sz="2800" b="1" dirty="0">
                <a:solidFill>
                  <a:schemeClr val="bg1"/>
                </a:solidFill>
                <a:latin typeface="Arial" charset="0"/>
              </a:rPr>
              <a:t> </a:t>
            </a:r>
            <a:r>
              <a:rPr lang="en-GB" sz="2800" b="1" dirty="0" err="1">
                <a:solidFill>
                  <a:schemeClr val="bg1"/>
                </a:solidFill>
                <a:latin typeface="Arial" charset="0"/>
              </a:rPr>
              <a:t>electronig</a:t>
            </a:r>
            <a:r>
              <a:rPr lang="en-GB" sz="2800" b="1" dirty="0">
                <a:solidFill>
                  <a:schemeClr val="bg1"/>
                </a:solidFill>
                <a:latin typeface="Arial" charset="0"/>
              </a:rPr>
              <a:t> </a:t>
            </a:r>
            <a:endParaRPr lang="en-GB" sz="2400" b="1" dirty="0">
              <a:solidFill>
                <a:schemeClr val="bg1"/>
              </a:solidFill>
              <a:latin typeface="Arial" charset="0"/>
            </a:endParaRPr>
          </a:p>
        </p:txBody>
      </p:sp>
      <p:sp>
        <p:nvSpPr>
          <p:cNvPr id="46" name="Telecare Box"/>
          <p:cNvSpPr/>
          <p:nvPr/>
        </p:nvSpPr>
        <p:spPr bwMode="auto">
          <a:xfrm>
            <a:off x="5065586" y="4004402"/>
            <a:ext cx="3240000" cy="1692000"/>
          </a:xfrm>
          <a:prstGeom prst="roundRect">
            <a:avLst/>
          </a:prstGeom>
          <a:solidFill>
            <a:srgbClr val="69A830">
              <a:alpha val="74902"/>
            </a:srgbClr>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nchorCtr="1"/>
          <a:lstStyle/>
          <a:p>
            <a:pPr algn="ctr" defTabSz="449263">
              <a:lnSpc>
                <a:spcPct val="93000"/>
              </a:lnSpc>
              <a:buClr>
                <a:srgbClr val="000000"/>
              </a:buClr>
              <a:buSzPct val="100000"/>
              <a:buFont typeface="Times New Roman" pitchFamily="16" charset="0"/>
              <a:buNone/>
              <a:defRPr/>
            </a:pPr>
            <a:r>
              <a:rPr lang="en-GB" sz="2800" b="1" dirty="0" err="1">
                <a:solidFill>
                  <a:schemeClr val="bg1"/>
                </a:solidFill>
                <a:latin typeface="Arial" charset="0"/>
              </a:rPr>
              <a:t>Technoleg</a:t>
            </a:r>
            <a:r>
              <a:rPr lang="en-GB" sz="2800" b="1" dirty="0">
                <a:solidFill>
                  <a:schemeClr val="bg1"/>
                </a:solidFill>
                <a:latin typeface="Arial" charset="0"/>
              </a:rPr>
              <a:t> </a:t>
            </a:r>
            <a:r>
              <a:rPr lang="en-GB" sz="2800" b="1" dirty="0" err="1">
                <a:solidFill>
                  <a:schemeClr val="bg1"/>
                </a:solidFill>
                <a:latin typeface="Arial" charset="0"/>
              </a:rPr>
              <a:t>gynorthwyol</a:t>
            </a:r>
            <a:r>
              <a:rPr lang="en-GB" sz="2800" b="1" dirty="0">
                <a:solidFill>
                  <a:schemeClr val="bg1"/>
                </a:solidFill>
                <a:latin typeface="Arial" charset="0"/>
              </a:rPr>
              <a:t> </a:t>
            </a:r>
            <a:r>
              <a:rPr lang="en-GB" sz="2800" b="1" dirty="0" err="1">
                <a:solidFill>
                  <a:schemeClr val="bg1"/>
                </a:solidFill>
                <a:latin typeface="Arial" charset="0"/>
              </a:rPr>
              <a:t>gysylltiedig</a:t>
            </a:r>
            <a:endParaRPr lang="en-GB" sz="2800" b="1" dirty="0">
              <a:solidFill>
                <a:schemeClr val="bg1"/>
              </a:solidFill>
              <a:latin typeface="Arial" charset="0"/>
            </a:endParaRPr>
          </a:p>
        </p:txBody>
      </p:sp>
      <p:cxnSp>
        <p:nvCxnSpPr>
          <p:cNvPr id="47" name="Slow to provide arrow"/>
          <p:cNvCxnSpPr/>
          <p:nvPr/>
        </p:nvCxnSpPr>
        <p:spPr>
          <a:xfrm rot="16200000" flipH="1" flipV="1">
            <a:off x="4209112" y="5514037"/>
            <a:ext cx="0" cy="725776"/>
          </a:xfrm>
          <a:prstGeom prst="line">
            <a:avLst/>
          </a:prstGeom>
          <a:ln w="38100">
            <a:solidFill>
              <a:srgbClr val="582F7A"/>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223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nodeType="clickEffect">
                                  <p:stCondLst>
                                    <p:cond delay="0"/>
                                  </p:stCondLst>
                                  <p:childTnLst>
                                    <p:animScale>
                                      <p:cBhvr>
                                        <p:cTn id="20" dur="2000" fill="hold"/>
                                        <p:tgtEl>
                                          <p:spTgt spid="29"/>
                                        </p:tgtEl>
                                      </p:cBhvr>
                                      <p:by x="75000" y="75000"/>
                                    </p:animScale>
                                  </p:childTnLst>
                                </p:cTn>
                              </p:par>
                              <p:par>
                                <p:cTn id="21" presetID="6" presetClass="emph" presetSubtype="0" fill="hold" nodeType="withEffect">
                                  <p:stCondLst>
                                    <p:cond delay="0"/>
                                  </p:stCondLst>
                                  <p:childTnLst>
                                    <p:animScale>
                                      <p:cBhvr>
                                        <p:cTn id="22" dur="2000" fill="hold"/>
                                        <p:tgtEl>
                                          <p:spTgt spid="21"/>
                                        </p:tgtEl>
                                      </p:cBhvr>
                                      <p:by x="75000" y="75000"/>
                                    </p:animScale>
                                  </p:childTnLst>
                                </p:cTn>
                              </p:par>
                              <p:par>
                                <p:cTn id="23" presetID="6" presetClass="emph" presetSubtype="0" fill="hold" nodeType="withEffect">
                                  <p:stCondLst>
                                    <p:cond delay="0"/>
                                  </p:stCondLst>
                                  <p:childTnLst>
                                    <p:animScale>
                                      <p:cBhvr>
                                        <p:cTn id="24" dur="2000" fill="hold"/>
                                        <p:tgtEl>
                                          <p:spTgt spid="14"/>
                                        </p:tgtEl>
                                      </p:cBhvr>
                                      <p:by x="75000" y="75000"/>
                                    </p:animScale>
                                  </p:childTnLst>
                                </p:cTn>
                              </p:par>
                              <p:par>
                                <p:cTn id="25" presetID="6" presetClass="emph" presetSubtype="0" fill="hold" nodeType="withEffect">
                                  <p:stCondLst>
                                    <p:cond delay="0"/>
                                  </p:stCondLst>
                                  <p:childTnLst>
                                    <p:animScale>
                                      <p:cBhvr>
                                        <p:cTn id="26" dur="2000" fill="hold"/>
                                        <p:tgtEl>
                                          <p:spTgt spid="5"/>
                                        </p:tgtEl>
                                      </p:cBhvr>
                                      <p:by x="75000" y="75000"/>
                                    </p:animScale>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dissolve">
                                      <p:cBhvr>
                                        <p:cTn id="31" dur="500"/>
                                        <p:tgtEl>
                                          <p:spTgt spid="43"/>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dissolve">
                                      <p:cBhvr>
                                        <p:cTn id="36" dur="500"/>
                                        <p:tgtEl>
                                          <p:spTgt spid="44"/>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dissolve">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dissolve">
                                      <p:cBhvr>
                                        <p:cTn id="46" dur="500"/>
                                        <p:tgtEl>
                                          <p:spTgt spid="4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childTnLst>
                                </p:cTn>
                              </p:par>
                            </p:childTnLst>
                          </p:cTn>
                        </p:par>
                        <p:par>
                          <p:cTn id="52" fill="hold">
                            <p:stCondLst>
                              <p:cond delay="500"/>
                            </p:stCondLst>
                            <p:childTnLst>
                              <p:par>
                                <p:cTn id="53" presetID="16" presetClass="entr" presetSubtype="37" fill="hold" grpId="0" nodeType="after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barn(outVertical)">
                                      <p:cBhvr>
                                        <p:cTn id="55" dur="500"/>
                                        <p:tgtEl>
                                          <p:spTgt spid="37"/>
                                        </p:tgtEl>
                                      </p:cBhvr>
                                    </p:animEffect>
                                  </p:childTnLst>
                                </p:cTn>
                              </p:par>
                            </p:childTnLst>
                          </p:cTn>
                        </p:par>
                        <p:par>
                          <p:cTn id="56" fill="hold">
                            <p:stCondLst>
                              <p:cond delay="1000"/>
                            </p:stCondLst>
                            <p:childTnLst>
                              <p:par>
                                <p:cTn id="57" presetID="42" presetClass="entr" presetSubtype="0" fill="hold" grpId="0" nodeType="after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1000"/>
                                        <p:tgtEl>
                                          <p:spTgt spid="38"/>
                                        </p:tgtEl>
                                      </p:cBhvr>
                                    </p:animEffect>
                                    <p:anim calcmode="lin" valueType="num">
                                      <p:cBhvr>
                                        <p:cTn id="60" dur="1000" fill="hold"/>
                                        <p:tgtEl>
                                          <p:spTgt spid="38"/>
                                        </p:tgtEl>
                                        <p:attrNameLst>
                                          <p:attrName>ppt_x</p:attrName>
                                        </p:attrNameLst>
                                      </p:cBhvr>
                                      <p:tavLst>
                                        <p:tav tm="0">
                                          <p:val>
                                            <p:strVal val="#ppt_x"/>
                                          </p:val>
                                        </p:tav>
                                        <p:tav tm="100000">
                                          <p:val>
                                            <p:strVal val="#ppt_x"/>
                                          </p:val>
                                        </p:tav>
                                      </p:tavLst>
                                    </p:anim>
                                    <p:anim calcmode="lin" valueType="num">
                                      <p:cBhvr>
                                        <p:cTn id="61" dur="1000" fill="hold"/>
                                        <p:tgtEl>
                                          <p:spTgt spid="38"/>
                                        </p:tgtEl>
                                        <p:attrNameLst>
                                          <p:attrName>ppt_y</p:attrName>
                                        </p:attrNameLst>
                                      </p:cBhvr>
                                      <p:tavLst>
                                        <p:tav tm="0">
                                          <p:val>
                                            <p:strVal val="#ppt_y+.1"/>
                                          </p:val>
                                        </p:tav>
                                        <p:tav tm="100000">
                                          <p:val>
                                            <p:strVal val="#ppt_y"/>
                                          </p:val>
                                        </p:tav>
                                      </p:tavLst>
                                    </p:anim>
                                  </p:childTnLst>
                                </p:cTn>
                              </p:par>
                              <p:par>
                                <p:cTn id="62" presetID="47" presetClass="entr" presetSubtype="0" fill="hold" grpId="0" nodeType="with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fade">
                                      <p:cBhvr>
                                        <p:cTn id="64" dur="1000"/>
                                        <p:tgtEl>
                                          <p:spTgt spid="39"/>
                                        </p:tgtEl>
                                      </p:cBhvr>
                                    </p:animEffect>
                                    <p:anim calcmode="lin" valueType="num">
                                      <p:cBhvr>
                                        <p:cTn id="65" dur="1000" fill="hold"/>
                                        <p:tgtEl>
                                          <p:spTgt spid="39"/>
                                        </p:tgtEl>
                                        <p:attrNameLst>
                                          <p:attrName>ppt_x</p:attrName>
                                        </p:attrNameLst>
                                      </p:cBhvr>
                                      <p:tavLst>
                                        <p:tav tm="0">
                                          <p:val>
                                            <p:strVal val="#ppt_x"/>
                                          </p:val>
                                        </p:tav>
                                        <p:tav tm="100000">
                                          <p:val>
                                            <p:strVal val="#ppt_x"/>
                                          </p:val>
                                        </p:tav>
                                      </p:tavLst>
                                    </p:anim>
                                    <p:anim calcmode="lin" valueType="num">
                                      <p:cBhvr>
                                        <p:cTn id="6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42"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barn(outHorizontal)">
                                      <p:cBhvr>
                                        <p:cTn id="71" dur="500"/>
                                        <p:tgtEl>
                                          <p:spTgt spid="34"/>
                                        </p:tgtEl>
                                      </p:cBhvr>
                                    </p:animEffect>
                                  </p:childTnLst>
                                </p:cTn>
                              </p:par>
                            </p:childTnLst>
                          </p:cTn>
                        </p:par>
                        <p:par>
                          <p:cTn id="72" fill="hold">
                            <p:stCondLst>
                              <p:cond delay="500"/>
                            </p:stCondLst>
                            <p:childTnLst>
                              <p:par>
                                <p:cTn id="73" presetID="22" presetClass="entr" presetSubtype="8" fill="hold" nodeType="after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wipe(left)">
                                      <p:cBhvr>
                                        <p:cTn id="75" dur="500"/>
                                        <p:tgtEl>
                                          <p:spTgt spid="40"/>
                                        </p:tgtEl>
                                      </p:cBhvr>
                                    </p:animEffect>
                                  </p:childTnLst>
                                </p:cTn>
                              </p:par>
                              <p:par>
                                <p:cTn id="76" presetID="22" presetClass="entr" presetSubtype="2" fill="hold" nodeType="with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wipe(right)">
                                      <p:cBhvr>
                                        <p:cTn id="78" dur="500"/>
                                        <p:tgtEl>
                                          <p:spTgt spid="47"/>
                                        </p:tgtEl>
                                      </p:cBhvr>
                                    </p:animEffect>
                                  </p:childTnLst>
                                </p:cTn>
                              </p:par>
                            </p:childTnLst>
                          </p:cTn>
                        </p:par>
                        <p:par>
                          <p:cTn id="79" fill="hold">
                            <p:stCondLst>
                              <p:cond delay="1000"/>
                            </p:stCondLst>
                            <p:childTnLst>
                              <p:par>
                                <p:cTn id="80" presetID="22" presetClass="entr" presetSubtype="8" fill="hold" grpId="0" nodeType="after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left)">
                                      <p:cBhvr>
                                        <p:cTn id="82" dur="500"/>
                                        <p:tgtEl>
                                          <p:spTgt spid="36"/>
                                        </p:tgtEl>
                                      </p:cBhvr>
                                    </p:animEffect>
                                  </p:childTnLst>
                                </p:cTn>
                              </p:par>
                              <p:par>
                                <p:cTn id="83" presetID="22" presetClass="entr" presetSubtype="2" fill="hold" grpId="0" nodeType="with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wipe(right)">
                                      <p:cBhvr>
                                        <p:cTn id="85" dur="500"/>
                                        <p:tgtEl>
                                          <p:spTgt spid="35"/>
                                        </p:tgtEl>
                                      </p:cBhvr>
                                    </p:animEffect>
                                  </p:childTnLst>
                                </p:cTn>
                              </p:par>
                            </p:childTnLst>
                          </p:cTn>
                        </p:par>
                      </p:childTnLst>
                    </p:cTn>
                  </p:par>
                  <p:par>
                    <p:cTn id="86" fill="hold">
                      <p:stCondLst>
                        <p:cond delay="indefinite"/>
                      </p:stCondLst>
                      <p:childTnLst>
                        <p:par>
                          <p:cTn id="87" fill="hold">
                            <p:stCondLst>
                              <p:cond delay="0"/>
                            </p:stCondLst>
                            <p:childTnLst>
                              <p:par>
                                <p:cTn id="88" presetID="21" presetClass="entr" presetSubtype="1" fill="hold" grpId="0" nodeType="clickEffect">
                                  <p:stCondLst>
                                    <p:cond delay="0"/>
                                  </p:stCondLst>
                                  <p:childTnLst>
                                    <p:set>
                                      <p:cBhvr>
                                        <p:cTn id="89" dur="1" fill="hold">
                                          <p:stCondLst>
                                            <p:cond delay="0"/>
                                          </p:stCondLst>
                                        </p:cTn>
                                        <p:tgtEl>
                                          <p:spTgt spid="42"/>
                                        </p:tgtEl>
                                        <p:attrNameLst>
                                          <p:attrName>style.visibility</p:attrName>
                                        </p:attrNameLst>
                                      </p:cBhvr>
                                      <p:to>
                                        <p:strVal val="visible"/>
                                      </p:to>
                                    </p:set>
                                    <p:animEffect transition="in" filter="wheel(1)">
                                      <p:cBhvr>
                                        <p:cTn id="90"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6" grpId="0"/>
      <p:bldP spid="37" grpId="0" animBg="1"/>
      <p:bldP spid="38" grpId="0"/>
      <p:bldP spid="39" grpId="0"/>
      <p:bldP spid="41" grpId="0" animBg="1"/>
      <p:bldP spid="42" grpId="0" animBg="1"/>
      <p:bldP spid="43" grpId="0" animBg="1"/>
      <p:bldP spid="44" grpId="0" animBg="1"/>
      <p:bldP spid="45" grpId="0" animBg="1"/>
      <p:bldP spid="4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ircular Spectrum"/>
          <p:cNvPicPr>
            <a:picLocks noChangeAspect="1"/>
          </p:cNvPicPr>
          <p:nvPr/>
        </p:nvPicPr>
        <p:blipFill rotWithShape="1">
          <a:blip r:embed="rId3" cstate="print">
            <a:extLst>
              <a:ext uri="{28A0092B-C50C-407E-A947-70E740481C1C}">
                <a14:useLocalDpi xmlns:a14="http://schemas.microsoft.com/office/drawing/2010/main" val="0"/>
              </a:ext>
            </a:extLst>
          </a:blip>
          <a:srcRect l="13863" t="4470" r="12697" b="4291"/>
          <a:stretch/>
        </p:blipFill>
        <p:spPr>
          <a:xfrm>
            <a:off x="3138483" y="2149629"/>
            <a:ext cx="2897662" cy="2880000"/>
          </a:xfrm>
          <a:prstGeom prst="rect">
            <a:avLst/>
          </a:prstGeom>
        </p:spPr>
      </p:pic>
      <p:cxnSp>
        <p:nvCxnSpPr>
          <p:cNvPr id="12" name="Elbow Connector 11"/>
          <p:cNvCxnSpPr>
            <a:stCxn id="21" idx="2"/>
          </p:cNvCxnSpPr>
          <p:nvPr/>
        </p:nvCxnSpPr>
        <p:spPr>
          <a:xfrm rot="5400000">
            <a:off x="4383205" y="2329377"/>
            <a:ext cx="1142006" cy="470210"/>
          </a:xfrm>
          <a:prstGeom prst="bentConnector3">
            <a:avLst>
              <a:gd name="adj1" fmla="val 50000"/>
            </a:avLst>
          </a:prstGeom>
          <a:ln w="38100">
            <a:solidFill>
              <a:srgbClr val="595959"/>
            </a:solidFill>
            <a:tailEnd type="ova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066069" y="1377926"/>
            <a:ext cx="2246487" cy="615553"/>
          </a:xfrm>
          <a:prstGeom prst="rect">
            <a:avLst/>
          </a:prstGeom>
          <a:solidFill>
            <a:srgbClr val="582F7A"/>
          </a:solidFill>
        </p:spPr>
        <p:txBody>
          <a:bodyPr wrap="square" rtlCol="0">
            <a:spAutoFit/>
          </a:bodyPr>
          <a:lstStyle/>
          <a:p>
            <a:pPr algn="ctr"/>
            <a:r>
              <a:rPr lang="en-GB" sz="1700" dirty="0" err="1">
                <a:solidFill>
                  <a:schemeClr val="bg1"/>
                </a:solidFill>
                <a:latin typeface="Arial" panose="020B0604020202020204" pitchFamily="34" charset="0"/>
                <a:cs typeface="Arial" panose="020B0604020202020204" pitchFamily="34" charset="0"/>
              </a:rPr>
              <a:t>monitro</a:t>
            </a:r>
            <a:r>
              <a:rPr lang="en-GB" sz="1700" dirty="0">
                <a:solidFill>
                  <a:schemeClr val="bg1"/>
                </a:solidFill>
                <a:latin typeface="Arial" panose="020B0604020202020204" pitchFamily="34" charset="0"/>
                <a:cs typeface="Arial" panose="020B0604020202020204" pitchFamily="34" charset="0"/>
              </a:rPr>
              <a:t> </a:t>
            </a:r>
            <a:r>
              <a:rPr lang="en-GB" sz="1700" dirty="0" err="1">
                <a:solidFill>
                  <a:schemeClr val="bg1"/>
                </a:solidFill>
                <a:latin typeface="Arial" panose="020B0604020202020204" pitchFamily="34" charset="0"/>
                <a:cs typeface="Arial" panose="020B0604020202020204" pitchFamily="34" charset="0"/>
              </a:rPr>
              <a:t>meddygol</a:t>
            </a:r>
            <a:r>
              <a:rPr lang="en-GB" sz="1700" dirty="0">
                <a:solidFill>
                  <a:schemeClr val="bg1"/>
                </a:solidFill>
                <a:latin typeface="Arial" panose="020B0604020202020204" pitchFamily="34" charset="0"/>
                <a:cs typeface="Arial" panose="020B0604020202020204" pitchFamily="34" charset="0"/>
              </a:rPr>
              <a:t> a </a:t>
            </a:r>
            <a:r>
              <a:rPr lang="en-GB" sz="1700" dirty="0" err="1">
                <a:solidFill>
                  <a:schemeClr val="bg1"/>
                </a:solidFill>
                <a:latin typeface="Arial" panose="020B0604020202020204" pitchFamily="34" charset="0"/>
                <a:cs typeface="Arial" panose="020B0604020202020204" pitchFamily="34" charset="0"/>
              </a:rPr>
              <a:t>larymau</a:t>
            </a:r>
            <a:endParaRPr lang="en-GB" sz="1700" dirty="0">
              <a:solidFill>
                <a:schemeClr val="bg1"/>
              </a:solidFill>
              <a:latin typeface="Arial" panose="020B0604020202020204" pitchFamily="34" charset="0"/>
              <a:cs typeface="Arial" panose="020B0604020202020204" pitchFamily="34" charset="0"/>
            </a:endParaRPr>
          </a:p>
        </p:txBody>
      </p:sp>
      <p:sp>
        <p:nvSpPr>
          <p:cNvPr id="23" name="TextBox 22"/>
          <p:cNvSpPr txBox="1"/>
          <p:nvPr/>
        </p:nvSpPr>
        <p:spPr>
          <a:xfrm>
            <a:off x="6119940" y="3706603"/>
            <a:ext cx="2592260" cy="615553"/>
          </a:xfrm>
          <a:prstGeom prst="rect">
            <a:avLst/>
          </a:prstGeom>
          <a:solidFill>
            <a:srgbClr val="69A830"/>
          </a:solidFill>
        </p:spPr>
        <p:txBody>
          <a:bodyPr wrap="square" rtlCol="0">
            <a:spAutoFit/>
          </a:bodyPr>
          <a:lstStyle/>
          <a:p>
            <a:pPr algn="ctr"/>
            <a:r>
              <a:rPr lang="en-GB" sz="1700" dirty="0" err="1">
                <a:solidFill>
                  <a:schemeClr val="bg1"/>
                </a:solidFill>
                <a:latin typeface="Arial" panose="020B0604020202020204" pitchFamily="34" charset="0"/>
                <a:cs typeface="Arial" panose="020B0604020202020204" pitchFamily="34" charset="0"/>
              </a:rPr>
              <a:t>monitro</a:t>
            </a:r>
            <a:r>
              <a:rPr lang="en-GB" sz="1700" dirty="0">
                <a:solidFill>
                  <a:schemeClr val="bg1"/>
                </a:solidFill>
                <a:latin typeface="Arial" panose="020B0604020202020204" pitchFamily="34" charset="0"/>
                <a:cs typeface="Arial" panose="020B0604020202020204" pitchFamily="34" charset="0"/>
              </a:rPr>
              <a:t> a </a:t>
            </a:r>
            <a:r>
              <a:rPr lang="en-GB" sz="1700" dirty="0" err="1">
                <a:solidFill>
                  <a:schemeClr val="bg1"/>
                </a:solidFill>
                <a:latin typeface="Arial" panose="020B0604020202020204" pitchFamily="34" charset="0"/>
                <a:cs typeface="Arial" panose="020B0604020202020204" pitchFamily="34" charset="0"/>
              </a:rPr>
              <a:t>gweithgarwch</a:t>
            </a:r>
            <a:r>
              <a:rPr lang="en-GB" sz="1700" dirty="0">
                <a:solidFill>
                  <a:schemeClr val="bg1"/>
                </a:solidFill>
                <a:latin typeface="Arial" panose="020B0604020202020204" pitchFamily="34" charset="0"/>
                <a:cs typeface="Arial" panose="020B0604020202020204" pitchFamily="34" charset="0"/>
              </a:rPr>
              <a:t> a  </a:t>
            </a:r>
            <a:r>
              <a:rPr lang="en-GB" sz="1700" dirty="0" err="1">
                <a:solidFill>
                  <a:schemeClr val="bg1"/>
                </a:solidFill>
                <a:latin typeface="Arial" panose="020B0604020202020204" pitchFamily="34" charset="0"/>
                <a:cs typeface="Arial" panose="020B0604020202020204" pitchFamily="34" charset="0"/>
              </a:rPr>
              <a:t>lles</a:t>
            </a:r>
            <a:r>
              <a:rPr lang="en-GB" sz="1700" dirty="0">
                <a:solidFill>
                  <a:schemeClr val="bg1"/>
                </a:solidFill>
                <a:latin typeface="Arial" panose="020B0604020202020204" pitchFamily="34" charset="0"/>
                <a:cs typeface="Arial" panose="020B0604020202020204" pitchFamily="34" charset="0"/>
              </a:rPr>
              <a:t> a </a:t>
            </a:r>
            <a:r>
              <a:rPr lang="en-GB" sz="1700" dirty="0" err="1">
                <a:solidFill>
                  <a:schemeClr val="bg1"/>
                </a:solidFill>
                <a:latin typeface="Arial" panose="020B0604020202020204" pitchFamily="34" charset="0"/>
                <a:cs typeface="Arial" panose="020B0604020202020204" pitchFamily="34" charset="0"/>
              </a:rPr>
              <a:t>rhoi</a:t>
            </a:r>
            <a:r>
              <a:rPr lang="en-GB" sz="1700" dirty="0">
                <a:solidFill>
                  <a:schemeClr val="bg1"/>
                </a:solidFill>
                <a:latin typeface="Arial" panose="020B0604020202020204" pitchFamily="34" charset="0"/>
                <a:cs typeface="Arial" panose="020B0604020202020204" pitchFamily="34" charset="0"/>
              </a:rPr>
              <a:t> </a:t>
            </a:r>
            <a:r>
              <a:rPr lang="en-GB" sz="1700" dirty="0" err="1">
                <a:solidFill>
                  <a:schemeClr val="bg1"/>
                </a:solidFill>
                <a:latin typeface="Arial" panose="020B0604020202020204" pitchFamily="34" charset="0"/>
                <a:cs typeface="Arial" panose="020B0604020202020204" pitchFamily="34" charset="0"/>
              </a:rPr>
              <a:t>rhybuddion</a:t>
            </a:r>
            <a:endParaRPr lang="en-GB" sz="1700" dirty="0">
              <a:solidFill>
                <a:schemeClr val="bg1"/>
              </a:solidFill>
              <a:latin typeface="Arial" panose="020B0604020202020204" pitchFamily="34" charset="0"/>
              <a:cs typeface="Arial" panose="020B0604020202020204" pitchFamily="34" charset="0"/>
            </a:endParaRPr>
          </a:p>
        </p:txBody>
      </p:sp>
      <p:cxnSp>
        <p:nvCxnSpPr>
          <p:cNvPr id="24" name="Elbow Connector 23"/>
          <p:cNvCxnSpPr>
            <a:stCxn id="23" idx="1"/>
          </p:cNvCxnSpPr>
          <p:nvPr/>
        </p:nvCxnSpPr>
        <p:spPr>
          <a:xfrm rot="10800000">
            <a:off x="5106848" y="3706620"/>
            <a:ext cx="1013092" cy="307760"/>
          </a:xfrm>
          <a:prstGeom prst="bentConnector3">
            <a:avLst>
              <a:gd name="adj1" fmla="val 30577"/>
            </a:avLst>
          </a:prstGeom>
          <a:ln w="38100">
            <a:solidFill>
              <a:srgbClr val="595959"/>
            </a:solidFill>
            <a:tailEnd type="ova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391346" y="2752317"/>
            <a:ext cx="2307486" cy="615553"/>
          </a:xfrm>
          <a:prstGeom prst="rect">
            <a:avLst/>
          </a:prstGeom>
          <a:solidFill>
            <a:srgbClr val="582F7A"/>
          </a:solidFill>
        </p:spPr>
        <p:txBody>
          <a:bodyPr wrap="square" rtlCol="0">
            <a:spAutoFit/>
          </a:bodyPr>
          <a:lstStyle/>
          <a:p>
            <a:pPr algn="ctr"/>
            <a:r>
              <a:rPr lang="en-GB" sz="1700" dirty="0" err="1">
                <a:solidFill>
                  <a:schemeClr val="bg1"/>
                </a:solidFill>
                <a:latin typeface="Arial" panose="020B0604020202020204" pitchFamily="34" charset="0"/>
                <a:cs typeface="Arial" panose="020B0604020202020204" pitchFamily="34" charset="0"/>
              </a:rPr>
              <a:t>dyfeisiau</a:t>
            </a:r>
            <a:r>
              <a:rPr lang="en-GB" sz="1700" dirty="0">
                <a:solidFill>
                  <a:schemeClr val="bg1"/>
                </a:solidFill>
                <a:latin typeface="Arial" panose="020B0604020202020204" pitchFamily="34" charset="0"/>
                <a:cs typeface="Arial" panose="020B0604020202020204" pitchFamily="34" charset="0"/>
              </a:rPr>
              <a:t> </a:t>
            </a:r>
            <a:r>
              <a:rPr lang="en-GB" sz="1700" dirty="0" err="1" smtClean="0">
                <a:solidFill>
                  <a:schemeClr val="bg1"/>
                </a:solidFill>
                <a:latin typeface="Arial" panose="020B0604020202020204" pitchFamily="34" charset="0"/>
                <a:cs typeface="Arial" panose="020B0604020202020204" pitchFamily="34" charset="0"/>
              </a:rPr>
              <a:t>gwisgadwy</a:t>
            </a:r>
            <a:r>
              <a:rPr lang="en-GB" sz="1700" dirty="0" smtClean="0">
                <a:solidFill>
                  <a:schemeClr val="bg1"/>
                </a:solidFill>
                <a:latin typeface="Arial" panose="020B0604020202020204" pitchFamily="34" charset="0"/>
                <a:cs typeface="Arial" panose="020B0604020202020204" pitchFamily="34" charset="0"/>
              </a:rPr>
              <a:t>/ </a:t>
            </a:r>
            <a:r>
              <a:rPr lang="en-GB" sz="1700" dirty="0" err="1" smtClean="0">
                <a:solidFill>
                  <a:schemeClr val="bg1"/>
                </a:solidFill>
                <a:latin typeface="Arial" panose="020B0604020202020204" pitchFamily="34" charset="0"/>
                <a:cs typeface="Arial" panose="020B0604020202020204" pitchFamily="34" charset="0"/>
              </a:rPr>
              <a:t>hunan-feintioli</a:t>
            </a:r>
            <a:endParaRPr lang="en-GB" sz="1700" dirty="0">
              <a:solidFill>
                <a:schemeClr val="bg1"/>
              </a:solidFill>
              <a:latin typeface="Arial" panose="020B0604020202020204" pitchFamily="34" charset="0"/>
              <a:cs typeface="Arial" panose="020B0604020202020204" pitchFamily="34" charset="0"/>
            </a:endParaRPr>
          </a:p>
        </p:txBody>
      </p:sp>
      <p:cxnSp>
        <p:nvCxnSpPr>
          <p:cNvPr id="29" name="Elbow Connector 28"/>
          <p:cNvCxnSpPr>
            <a:stCxn id="28" idx="1"/>
          </p:cNvCxnSpPr>
          <p:nvPr/>
        </p:nvCxnSpPr>
        <p:spPr>
          <a:xfrm rot="10800000" flipV="1">
            <a:off x="5214188" y="3060093"/>
            <a:ext cx="1177158" cy="223943"/>
          </a:xfrm>
          <a:prstGeom prst="bentConnector3">
            <a:avLst>
              <a:gd name="adj1" fmla="val 50000"/>
            </a:avLst>
          </a:prstGeom>
          <a:ln w="38100">
            <a:solidFill>
              <a:srgbClr val="595959"/>
            </a:solidFill>
            <a:tailEnd type="ova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020995" y="5957950"/>
            <a:ext cx="1740928" cy="615553"/>
          </a:xfrm>
          <a:prstGeom prst="rect">
            <a:avLst/>
          </a:prstGeom>
          <a:solidFill>
            <a:srgbClr val="582F7A"/>
          </a:solidFill>
        </p:spPr>
        <p:txBody>
          <a:bodyPr wrap="square" rtlCol="0">
            <a:spAutoFit/>
          </a:bodyPr>
          <a:lstStyle/>
          <a:p>
            <a:pPr algn="ctr"/>
            <a:r>
              <a:rPr lang="en-GB" sz="1700" dirty="0" err="1">
                <a:solidFill>
                  <a:schemeClr val="bg1"/>
                </a:solidFill>
                <a:latin typeface="Arial" panose="020B0604020202020204" pitchFamily="34" charset="0"/>
                <a:cs typeface="Arial" panose="020B0604020202020204" pitchFamily="34" charset="0"/>
              </a:rPr>
              <a:t>diogelwch</a:t>
            </a:r>
            <a:r>
              <a:rPr lang="en-GB" sz="1700" dirty="0">
                <a:solidFill>
                  <a:schemeClr val="bg1"/>
                </a:solidFill>
                <a:latin typeface="Arial" panose="020B0604020202020204" pitchFamily="34" charset="0"/>
                <a:cs typeface="Arial" panose="020B0604020202020204" pitchFamily="34" charset="0"/>
              </a:rPr>
              <a:t> </a:t>
            </a:r>
            <a:r>
              <a:rPr lang="en-GB" sz="1700" dirty="0" err="1">
                <a:solidFill>
                  <a:schemeClr val="bg1"/>
                </a:solidFill>
                <a:latin typeface="Arial" panose="020B0604020202020204" pitchFamily="34" charset="0"/>
                <a:cs typeface="Arial" panose="020B0604020202020204" pitchFamily="34" charset="0"/>
              </a:rPr>
              <a:t>yn</a:t>
            </a:r>
            <a:r>
              <a:rPr lang="en-GB" sz="1700" dirty="0">
                <a:solidFill>
                  <a:schemeClr val="bg1"/>
                </a:solidFill>
                <a:latin typeface="Arial" panose="020B0604020202020204" pitchFamily="34" charset="0"/>
                <a:cs typeface="Arial" panose="020B0604020202020204" pitchFamily="34" charset="0"/>
              </a:rPr>
              <a:t> y </a:t>
            </a:r>
            <a:r>
              <a:rPr lang="en-GB" sz="1700" dirty="0" err="1">
                <a:solidFill>
                  <a:schemeClr val="bg1"/>
                </a:solidFill>
                <a:latin typeface="Arial" panose="020B0604020202020204" pitchFamily="34" charset="0"/>
                <a:cs typeface="Arial" panose="020B0604020202020204" pitchFamily="34" charset="0"/>
              </a:rPr>
              <a:t>cartref</a:t>
            </a:r>
            <a:endParaRPr lang="en-GB" sz="1700" dirty="0">
              <a:solidFill>
                <a:schemeClr val="bg1"/>
              </a:solidFill>
              <a:latin typeface="Arial" panose="020B0604020202020204" pitchFamily="34" charset="0"/>
              <a:cs typeface="Arial" panose="020B0604020202020204" pitchFamily="34" charset="0"/>
            </a:endParaRPr>
          </a:p>
        </p:txBody>
      </p:sp>
      <p:sp>
        <p:nvSpPr>
          <p:cNvPr id="46" name="TextBox 45"/>
          <p:cNvSpPr txBox="1"/>
          <p:nvPr/>
        </p:nvSpPr>
        <p:spPr>
          <a:xfrm>
            <a:off x="4923331" y="5156564"/>
            <a:ext cx="1557084" cy="615553"/>
          </a:xfrm>
          <a:prstGeom prst="rect">
            <a:avLst/>
          </a:prstGeom>
          <a:solidFill>
            <a:srgbClr val="69A830"/>
          </a:solidFill>
        </p:spPr>
        <p:txBody>
          <a:bodyPr wrap="square" rtlCol="0">
            <a:spAutoFit/>
          </a:bodyPr>
          <a:lstStyle/>
          <a:p>
            <a:pPr algn="ctr"/>
            <a:r>
              <a:rPr lang="en-GB" sz="1700" dirty="0" err="1">
                <a:solidFill>
                  <a:schemeClr val="bg1"/>
                </a:solidFill>
                <a:latin typeface="Arial" panose="020B0604020202020204" pitchFamily="34" charset="0"/>
                <a:cs typeface="Arial" panose="020B0604020202020204" pitchFamily="34" charset="0"/>
              </a:rPr>
              <a:t>cymwysiadau</a:t>
            </a:r>
            <a:r>
              <a:rPr lang="en-GB" sz="1700" dirty="0">
                <a:solidFill>
                  <a:schemeClr val="bg1"/>
                </a:solidFill>
                <a:latin typeface="Arial" panose="020B0604020202020204" pitchFamily="34" charset="0"/>
                <a:cs typeface="Arial" panose="020B0604020202020204" pitchFamily="34" charset="0"/>
              </a:rPr>
              <a:t> </a:t>
            </a:r>
            <a:r>
              <a:rPr lang="en-GB" sz="1700" dirty="0" err="1">
                <a:solidFill>
                  <a:schemeClr val="bg1"/>
                </a:solidFill>
                <a:latin typeface="Arial" panose="020B0604020202020204" pitchFamily="34" charset="0"/>
                <a:cs typeface="Arial" panose="020B0604020202020204" pitchFamily="34" charset="0"/>
              </a:rPr>
              <a:t>cartref</a:t>
            </a:r>
            <a:r>
              <a:rPr lang="en-GB" sz="1700" dirty="0">
                <a:solidFill>
                  <a:schemeClr val="bg1"/>
                </a:solidFill>
                <a:latin typeface="Arial" panose="020B0604020202020204" pitchFamily="34" charset="0"/>
                <a:cs typeface="Arial" panose="020B0604020202020204" pitchFamily="34" charset="0"/>
              </a:rPr>
              <a:t> </a:t>
            </a:r>
            <a:r>
              <a:rPr lang="en-GB" sz="1700" dirty="0" err="1">
                <a:solidFill>
                  <a:schemeClr val="bg1"/>
                </a:solidFill>
                <a:latin typeface="Arial" panose="020B0604020202020204" pitchFamily="34" charset="0"/>
                <a:cs typeface="Arial" panose="020B0604020202020204" pitchFamily="34" charset="0"/>
              </a:rPr>
              <a:t>clyfar</a:t>
            </a:r>
            <a:endParaRPr lang="en-GB" sz="1700" dirty="0">
              <a:solidFill>
                <a:schemeClr val="bg1"/>
              </a:solidFill>
              <a:latin typeface="Arial" panose="020B0604020202020204" pitchFamily="34" charset="0"/>
              <a:cs typeface="Arial" panose="020B0604020202020204" pitchFamily="34" charset="0"/>
            </a:endParaRPr>
          </a:p>
        </p:txBody>
      </p:sp>
      <p:cxnSp>
        <p:nvCxnSpPr>
          <p:cNvPr id="47" name="Elbow Connector 46"/>
          <p:cNvCxnSpPr>
            <a:stCxn id="46" idx="1"/>
          </p:cNvCxnSpPr>
          <p:nvPr/>
        </p:nvCxnSpPr>
        <p:spPr>
          <a:xfrm rot="10800000">
            <a:off x="4708551" y="4585795"/>
            <a:ext cx="214781" cy="878546"/>
          </a:xfrm>
          <a:prstGeom prst="bentConnector2">
            <a:avLst/>
          </a:prstGeom>
          <a:ln w="38100">
            <a:solidFill>
              <a:srgbClr val="595959"/>
            </a:solidFill>
            <a:tailEnd type="ova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6588968" y="4553526"/>
            <a:ext cx="2123232" cy="615553"/>
          </a:xfrm>
          <a:prstGeom prst="rect">
            <a:avLst/>
          </a:prstGeom>
          <a:solidFill>
            <a:srgbClr val="582F7A"/>
          </a:solidFill>
        </p:spPr>
        <p:txBody>
          <a:bodyPr wrap="square" rtlCol="0">
            <a:spAutoFit/>
          </a:bodyPr>
          <a:lstStyle/>
          <a:p>
            <a:pPr algn="ctr"/>
            <a:r>
              <a:rPr lang="en-GB" sz="1700" dirty="0" err="1">
                <a:solidFill>
                  <a:schemeClr val="bg1"/>
                </a:solidFill>
                <a:latin typeface="Arial" panose="020B0604020202020204" pitchFamily="34" charset="0"/>
                <a:cs typeface="Arial" panose="020B0604020202020204" pitchFamily="34" charset="0"/>
              </a:rPr>
              <a:t>larymau</a:t>
            </a:r>
            <a:r>
              <a:rPr lang="en-GB" sz="1700" dirty="0">
                <a:solidFill>
                  <a:schemeClr val="bg1"/>
                </a:solidFill>
                <a:latin typeface="Arial" panose="020B0604020202020204" pitchFamily="34" charset="0"/>
                <a:cs typeface="Arial" panose="020B0604020202020204" pitchFamily="34" charset="0"/>
              </a:rPr>
              <a:t> </a:t>
            </a:r>
            <a:r>
              <a:rPr lang="en-GB" sz="1700" dirty="0" err="1">
                <a:solidFill>
                  <a:schemeClr val="bg1"/>
                </a:solidFill>
                <a:latin typeface="Arial" panose="020B0604020202020204" pitchFamily="34" charset="0"/>
                <a:cs typeface="Arial" panose="020B0604020202020204" pitchFamily="34" charset="0"/>
              </a:rPr>
              <a:t>personol</a:t>
            </a:r>
            <a:r>
              <a:rPr lang="en-GB" sz="1700" dirty="0">
                <a:solidFill>
                  <a:schemeClr val="bg1"/>
                </a:solidFill>
                <a:latin typeface="Arial" panose="020B0604020202020204" pitchFamily="34" charset="0"/>
                <a:cs typeface="Arial" panose="020B0604020202020204" pitchFamily="34" charset="0"/>
              </a:rPr>
              <a:t> a </a:t>
            </a:r>
            <a:r>
              <a:rPr lang="en-GB" sz="1700" dirty="0" err="1">
                <a:solidFill>
                  <a:schemeClr val="bg1"/>
                </a:solidFill>
                <a:latin typeface="Arial" panose="020B0604020202020204" pitchFamily="34" charset="0"/>
                <a:cs typeface="Arial" panose="020B0604020202020204" pitchFamily="34" charset="0"/>
              </a:rPr>
              <a:t>gweithgarwch</a:t>
            </a:r>
            <a:endParaRPr lang="en-GB" sz="1700" dirty="0">
              <a:solidFill>
                <a:schemeClr val="bg1"/>
              </a:solidFill>
              <a:latin typeface="Arial" panose="020B0604020202020204" pitchFamily="34" charset="0"/>
              <a:cs typeface="Arial" panose="020B0604020202020204" pitchFamily="34" charset="0"/>
            </a:endParaRPr>
          </a:p>
        </p:txBody>
      </p:sp>
      <p:cxnSp>
        <p:nvCxnSpPr>
          <p:cNvPr id="58" name="Elbow Connector 57"/>
          <p:cNvCxnSpPr>
            <a:stCxn id="57" idx="1"/>
          </p:cNvCxnSpPr>
          <p:nvPr/>
        </p:nvCxnSpPr>
        <p:spPr>
          <a:xfrm rot="10800000">
            <a:off x="4779296" y="3864811"/>
            <a:ext cx="1809673" cy="996493"/>
          </a:xfrm>
          <a:prstGeom prst="bentConnector3">
            <a:avLst>
              <a:gd name="adj1" fmla="val 59594"/>
            </a:avLst>
          </a:prstGeom>
          <a:ln w="38100">
            <a:solidFill>
              <a:srgbClr val="595959"/>
            </a:solidFill>
            <a:tailEnd type="oval"/>
          </a:ln>
        </p:spPr>
        <p:style>
          <a:lnRef idx="1">
            <a:schemeClr val="accent1"/>
          </a:lnRef>
          <a:fillRef idx="0">
            <a:schemeClr val="accent1"/>
          </a:fillRef>
          <a:effectRef idx="0">
            <a:schemeClr val="accent1"/>
          </a:effectRef>
          <a:fontRef idx="minor">
            <a:schemeClr val="tx1"/>
          </a:fontRef>
        </p:style>
      </p:cxnSp>
      <p:cxnSp>
        <p:nvCxnSpPr>
          <p:cNvPr id="66" name="Elbow Connector 65"/>
          <p:cNvCxnSpPr>
            <a:stCxn id="41" idx="0"/>
          </p:cNvCxnSpPr>
          <p:nvPr/>
        </p:nvCxnSpPr>
        <p:spPr>
          <a:xfrm rot="5400000" flipH="1" flipV="1">
            <a:off x="3290248" y="4715641"/>
            <a:ext cx="1843521" cy="641098"/>
          </a:xfrm>
          <a:prstGeom prst="bentConnector3">
            <a:avLst>
              <a:gd name="adj1" fmla="val 50000"/>
            </a:avLst>
          </a:prstGeom>
          <a:ln w="38100">
            <a:solidFill>
              <a:srgbClr val="595959"/>
            </a:solidFill>
            <a:tailEnd type="ova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431798" y="4678255"/>
            <a:ext cx="2598011" cy="877163"/>
          </a:xfrm>
          <a:prstGeom prst="rect">
            <a:avLst/>
          </a:prstGeom>
          <a:solidFill>
            <a:srgbClr val="582F7A"/>
          </a:solidFill>
        </p:spPr>
        <p:txBody>
          <a:bodyPr wrap="square" rtlCol="0">
            <a:spAutoFit/>
          </a:bodyPr>
          <a:lstStyle/>
          <a:p>
            <a:pPr algn="ctr"/>
            <a:r>
              <a:rPr lang="en-GB" sz="1700" dirty="0" err="1">
                <a:solidFill>
                  <a:schemeClr val="bg1"/>
                </a:solidFill>
                <a:latin typeface="Arial" panose="020B0604020202020204" pitchFamily="34" charset="0"/>
                <a:cs typeface="Arial" panose="020B0604020202020204" pitchFamily="34" charset="0"/>
              </a:rPr>
              <a:t>negeseuon</a:t>
            </a:r>
            <a:r>
              <a:rPr lang="en-GB" sz="1700" dirty="0">
                <a:solidFill>
                  <a:schemeClr val="bg1"/>
                </a:solidFill>
                <a:latin typeface="Arial" panose="020B0604020202020204" pitchFamily="34" charset="0"/>
                <a:cs typeface="Arial" panose="020B0604020202020204" pitchFamily="34" charset="0"/>
              </a:rPr>
              <a:t> </a:t>
            </a:r>
            <a:r>
              <a:rPr lang="en-GB" sz="1700" dirty="0" err="1">
                <a:solidFill>
                  <a:schemeClr val="bg1"/>
                </a:solidFill>
                <a:latin typeface="Arial" panose="020B0604020202020204" pitchFamily="34" charset="0"/>
                <a:cs typeface="Arial" panose="020B0604020202020204" pitchFamily="34" charset="0"/>
              </a:rPr>
              <a:t>atgoffa</a:t>
            </a:r>
            <a:r>
              <a:rPr lang="en-GB" sz="1700" dirty="0">
                <a:solidFill>
                  <a:schemeClr val="bg1"/>
                </a:solidFill>
                <a:latin typeface="Arial" panose="020B0604020202020204" pitchFamily="34" charset="0"/>
                <a:cs typeface="Arial" panose="020B0604020202020204" pitchFamily="34" charset="0"/>
              </a:rPr>
              <a:t>, </a:t>
            </a:r>
            <a:r>
              <a:rPr lang="en-GB" sz="1700" dirty="0" err="1">
                <a:solidFill>
                  <a:schemeClr val="bg1"/>
                </a:solidFill>
                <a:latin typeface="Arial" panose="020B0604020202020204" pitchFamily="34" charset="0"/>
                <a:cs typeface="Arial" panose="020B0604020202020204" pitchFamily="34" charset="0"/>
              </a:rPr>
              <a:t>annog</a:t>
            </a:r>
            <a:r>
              <a:rPr lang="en-GB" sz="1700" dirty="0">
                <a:solidFill>
                  <a:schemeClr val="bg1"/>
                </a:solidFill>
                <a:latin typeface="Arial" panose="020B0604020202020204" pitchFamily="34" charset="0"/>
                <a:cs typeface="Arial" panose="020B0604020202020204" pitchFamily="34" charset="0"/>
              </a:rPr>
              <a:t>, </a:t>
            </a:r>
            <a:r>
              <a:rPr lang="en-GB" sz="1700" dirty="0" err="1">
                <a:solidFill>
                  <a:schemeClr val="bg1"/>
                </a:solidFill>
                <a:latin typeface="Arial" panose="020B0604020202020204" pitchFamily="34" charset="0"/>
                <a:cs typeface="Arial" panose="020B0604020202020204" pitchFamily="34" charset="0"/>
              </a:rPr>
              <a:t>cynllunio</a:t>
            </a:r>
            <a:r>
              <a:rPr lang="en-GB" sz="1700" dirty="0">
                <a:solidFill>
                  <a:schemeClr val="bg1"/>
                </a:solidFill>
                <a:latin typeface="Arial" panose="020B0604020202020204" pitchFamily="34" charset="0"/>
                <a:cs typeface="Arial" panose="020B0604020202020204" pitchFamily="34" charset="0"/>
              </a:rPr>
              <a:t> ac </a:t>
            </a:r>
            <a:r>
              <a:rPr lang="en-GB" sz="1700" dirty="0" err="1">
                <a:solidFill>
                  <a:schemeClr val="bg1"/>
                </a:solidFill>
                <a:latin typeface="Arial" panose="020B0604020202020204" pitchFamily="34" charset="0"/>
                <a:cs typeface="Arial" panose="020B0604020202020204" pitchFamily="34" charset="0"/>
              </a:rPr>
              <a:t>amserlennu</a:t>
            </a:r>
            <a:endParaRPr lang="en-GB" sz="1700" dirty="0">
              <a:solidFill>
                <a:schemeClr val="bg1"/>
              </a:solidFill>
              <a:latin typeface="Arial" panose="020B0604020202020204" pitchFamily="34" charset="0"/>
              <a:cs typeface="Arial" panose="020B0604020202020204" pitchFamily="34" charset="0"/>
            </a:endParaRPr>
          </a:p>
        </p:txBody>
      </p:sp>
      <p:sp>
        <p:nvSpPr>
          <p:cNvPr id="80" name="TextBox 79"/>
          <p:cNvSpPr txBox="1"/>
          <p:nvPr/>
        </p:nvSpPr>
        <p:spPr>
          <a:xfrm>
            <a:off x="431800" y="3891380"/>
            <a:ext cx="2706681" cy="615553"/>
          </a:xfrm>
          <a:prstGeom prst="rect">
            <a:avLst/>
          </a:prstGeom>
          <a:solidFill>
            <a:srgbClr val="69A830"/>
          </a:solidFill>
        </p:spPr>
        <p:txBody>
          <a:bodyPr wrap="square" rtlCol="0">
            <a:spAutoFit/>
          </a:bodyPr>
          <a:lstStyle/>
          <a:p>
            <a:pPr algn="ctr"/>
            <a:r>
              <a:rPr lang="en-GB" sz="1700" dirty="0" err="1">
                <a:solidFill>
                  <a:schemeClr val="bg1"/>
                </a:solidFill>
                <a:latin typeface="Arial" panose="020B0604020202020204" pitchFamily="34" charset="0"/>
                <a:cs typeface="Arial" panose="020B0604020202020204" pitchFamily="34" charset="0"/>
              </a:rPr>
              <a:t>cadarnhau</a:t>
            </a:r>
            <a:r>
              <a:rPr lang="en-GB" sz="1700" dirty="0">
                <a:solidFill>
                  <a:schemeClr val="bg1"/>
                </a:solidFill>
                <a:latin typeface="Arial" panose="020B0604020202020204" pitchFamily="34" charset="0"/>
                <a:cs typeface="Arial" panose="020B0604020202020204" pitchFamily="34" charset="0"/>
              </a:rPr>
              <a:t> </a:t>
            </a:r>
            <a:r>
              <a:rPr lang="en-GB" sz="1700" dirty="0" err="1">
                <a:solidFill>
                  <a:schemeClr val="bg1"/>
                </a:solidFill>
                <a:latin typeface="Arial" panose="020B0604020202020204" pitchFamily="34" charset="0"/>
                <a:cs typeface="Arial" panose="020B0604020202020204" pitchFamily="34" charset="0"/>
              </a:rPr>
              <a:t>diogelwch</a:t>
            </a:r>
            <a:r>
              <a:rPr lang="en-GB" sz="1700" dirty="0" smtClean="0">
                <a:solidFill>
                  <a:schemeClr val="bg1"/>
                </a:solidFill>
                <a:latin typeface="Arial" panose="020B0604020202020204" pitchFamily="34" charset="0"/>
                <a:cs typeface="Arial" panose="020B0604020202020204" pitchFamily="34" charset="0"/>
              </a:rPr>
              <a:t>/ </a:t>
            </a:r>
            <a:r>
              <a:rPr lang="en-GB" sz="1700" dirty="0" err="1" smtClean="0">
                <a:solidFill>
                  <a:schemeClr val="bg1"/>
                </a:solidFill>
                <a:latin typeface="Arial" panose="020B0604020202020204" pitchFamily="34" charset="0"/>
                <a:cs typeface="Arial" panose="020B0604020202020204" pitchFamily="34" charset="0"/>
              </a:rPr>
              <a:t>galwadau</a:t>
            </a:r>
            <a:r>
              <a:rPr lang="en-GB" sz="1700" dirty="0" smtClean="0">
                <a:solidFill>
                  <a:schemeClr val="bg1"/>
                </a:solidFill>
                <a:latin typeface="Arial" panose="020B0604020202020204" pitchFamily="34" charset="0"/>
                <a:cs typeface="Arial" panose="020B0604020202020204" pitchFamily="34" charset="0"/>
              </a:rPr>
              <a:t> </a:t>
            </a:r>
            <a:r>
              <a:rPr lang="en-GB" sz="1700" dirty="0" err="1">
                <a:solidFill>
                  <a:schemeClr val="bg1"/>
                </a:solidFill>
                <a:latin typeface="Arial" panose="020B0604020202020204" pitchFamily="34" charset="0"/>
                <a:cs typeface="Arial" panose="020B0604020202020204" pitchFamily="34" charset="0"/>
              </a:rPr>
              <a:t>rhagweithiol</a:t>
            </a:r>
            <a:endParaRPr lang="en-GB" sz="1700" dirty="0">
              <a:solidFill>
                <a:schemeClr val="bg1"/>
              </a:solidFill>
              <a:latin typeface="Arial" panose="020B0604020202020204" pitchFamily="34" charset="0"/>
              <a:cs typeface="Arial" panose="020B0604020202020204" pitchFamily="34" charset="0"/>
            </a:endParaRPr>
          </a:p>
        </p:txBody>
      </p:sp>
      <p:sp>
        <p:nvSpPr>
          <p:cNvPr id="81" name="TextBox 80"/>
          <p:cNvSpPr txBox="1"/>
          <p:nvPr/>
        </p:nvSpPr>
        <p:spPr>
          <a:xfrm>
            <a:off x="431800" y="2074392"/>
            <a:ext cx="1443920" cy="353943"/>
          </a:xfrm>
          <a:prstGeom prst="rect">
            <a:avLst/>
          </a:prstGeom>
          <a:solidFill>
            <a:srgbClr val="582F7A"/>
          </a:solidFill>
        </p:spPr>
        <p:txBody>
          <a:bodyPr wrap="none" rtlCol="0">
            <a:spAutoFit/>
          </a:bodyPr>
          <a:lstStyle/>
          <a:p>
            <a:pPr algn="ctr"/>
            <a:r>
              <a:rPr lang="en-GB" sz="1700" dirty="0">
                <a:solidFill>
                  <a:schemeClr val="bg1"/>
                </a:solidFill>
                <a:latin typeface="Arial" panose="020B0604020202020204" pitchFamily="34" charset="0"/>
                <a:cs typeface="Arial" panose="020B0604020202020204" pitchFamily="34" charset="0"/>
              </a:rPr>
              <a:t>tele-</a:t>
            </a:r>
            <a:r>
              <a:rPr lang="en-GB" sz="1700" dirty="0" err="1">
                <a:solidFill>
                  <a:schemeClr val="bg1"/>
                </a:solidFill>
                <a:latin typeface="Arial" panose="020B0604020202020204" pitchFamily="34" charset="0"/>
                <a:cs typeface="Arial" panose="020B0604020202020204" pitchFamily="34" charset="0"/>
              </a:rPr>
              <a:t>hyfforddi</a:t>
            </a:r>
            <a:endParaRPr lang="en-GB" sz="1700" dirty="0">
              <a:solidFill>
                <a:schemeClr val="bg1"/>
              </a:solidFill>
              <a:latin typeface="Arial" panose="020B0604020202020204" pitchFamily="34" charset="0"/>
              <a:cs typeface="Arial" panose="020B0604020202020204" pitchFamily="34" charset="0"/>
            </a:endParaRPr>
          </a:p>
        </p:txBody>
      </p:sp>
      <p:sp>
        <p:nvSpPr>
          <p:cNvPr id="82" name="Information and entertainment"/>
          <p:cNvSpPr txBox="1"/>
          <p:nvPr/>
        </p:nvSpPr>
        <p:spPr>
          <a:xfrm>
            <a:off x="1542260" y="1373384"/>
            <a:ext cx="1942140" cy="615553"/>
          </a:xfrm>
          <a:prstGeom prst="rect">
            <a:avLst/>
          </a:prstGeom>
          <a:solidFill>
            <a:srgbClr val="69A830"/>
          </a:solidFill>
        </p:spPr>
        <p:txBody>
          <a:bodyPr wrap="square" rtlCol="0">
            <a:spAutoFit/>
          </a:bodyPr>
          <a:lstStyle/>
          <a:p>
            <a:pPr algn="ctr"/>
            <a:r>
              <a:rPr lang="en-GB" sz="1700" dirty="0" err="1">
                <a:solidFill>
                  <a:schemeClr val="bg1"/>
                </a:solidFill>
                <a:latin typeface="Arial" panose="020B0604020202020204" pitchFamily="34" charset="0"/>
                <a:cs typeface="Arial" panose="020B0604020202020204" pitchFamily="34" charset="0"/>
              </a:rPr>
              <a:t>gwybodaeth</a:t>
            </a:r>
            <a:r>
              <a:rPr lang="en-GB" sz="1700" dirty="0">
                <a:solidFill>
                  <a:schemeClr val="bg1"/>
                </a:solidFill>
                <a:latin typeface="Arial" panose="020B0604020202020204" pitchFamily="34" charset="0"/>
                <a:cs typeface="Arial" panose="020B0604020202020204" pitchFamily="34" charset="0"/>
              </a:rPr>
              <a:t> ac  </a:t>
            </a:r>
            <a:r>
              <a:rPr lang="en-GB" sz="1700" dirty="0" err="1">
                <a:solidFill>
                  <a:schemeClr val="bg1"/>
                </a:solidFill>
                <a:latin typeface="Arial" panose="020B0604020202020204" pitchFamily="34" charset="0"/>
                <a:cs typeface="Arial" panose="020B0604020202020204" pitchFamily="34" charset="0"/>
              </a:rPr>
              <a:t>adloniant</a:t>
            </a:r>
            <a:endParaRPr lang="en-GB" sz="1700" dirty="0">
              <a:solidFill>
                <a:schemeClr val="bg1"/>
              </a:solidFill>
              <a:latin typeface="Arial" panose="020B0604020202020204" pitchFamily="34" charset="0"/>
              <a:cs typeface="Arial" panose="020B0604020202020204" pitchFamily="34" charset="0"/>
            </a:endParaRPr>
          </a:p>
        </p:txBody>
      </p:sp>
      <p:sp>
        <p:nvSpPr>
          <p:cNvPr id="83" name="TextBox 82"/>
          <p:cNvSpPr txBox="1"/>
          <p:nvPr/>
        </p:nvSpPr>
        <p:spPr>
          <a:xfrm>
            <a:off x="431798" y="3303809"/>
            <a:ext cx="1261884" cy="369332"/>
          </a:xfrm>
          <a:prstGeom prst="rect">
            <a:avLst/>
          </a:prstGeom>
          <a:solidFill>
            <a:srgbClr val="582F7A"/>
          </a:solidFill>
        </p:spPr>
        <p:txBody>
          <a:bodyPr wrap="none" rtlCol="0">
            <a:spAutoFit/>
          </a:bodyPr>
          <a:lstStyle/>
          <a:p>
            <a:pPr algn="ctr"/>
            <a:r>
              <a:rPr lang="en-GB" dirty="0" err="1">
                <a:solidFill>
                  <a:schemeClr val="bg1"/>
                </a:solidFill>
                <a:latin typeface="Arial" panose="020B0604020202020204" pitchFamily="34" charset="0"/>
                <a:cs typeface="Arial" panose="020B0604020202020204" pitchFamily="34" charset="0"/>
              </a:rPr>
              <a:t>cyfathrebu</a:t>
            </a:r>
            <a:endParaRPr lang="en-GB" dirty="0">
              <a:solidFill>
                <a:schemeClr val="bg1"/>
              </a:solidFill>
              <a:latin typeface="Arial" panose="020B0604020202020204" pitchFamily="34" charset="0"/>
              <a:cs typeface="Arial" panose="020B0604020202020204" pitchFamily="34" charset="0"/>
            </a:endParaRPr>
          </a:p>
        </p:txBody>
      </p:sp>
      <p:sp>
        <p:nvSpPr>
          <p:cNvPr id="84" name="TextBox 83"/>
          <p:cNvSpPr txBox="1"/>
          <p:nvPr/>
        </p:nvSpPr>
        <p:spPr>
          <a:xfrm>
            <a:off x="443741" y="2753084"/>
            <a:ext cx="1680268" cy="353943"/>
          </a:xfrm>
          <a:prstGeom prst="rect">
            <a:avLst/>
          </a:prstGeom>
          <a:solidFill>
            <a:srgbClr val="69A830"/>
          </a:solidFill>
        </p:spPr>
        <p:txBody>
          <a:bodyPr wrap="none" rtlCol="0">
            <a:spAutoFit/>
          </a:bodyPr>
          <a:lstStyle/>
          <a:p>
            <a:pPr algn="ctr"/>
            <a:r>
              <a:rPr lang="en-GB" sz="1700" dirty="0">
                <a:solidFill>
                  <a:schemeClr val="bg1"/>
                </a:solidFill>
                <a:latin typeface="Arial" panose="020B0604020202020204" pitchFamily="34" charset="0"/>
                <a:cs typeface="Arial" panose="020B0604020202020204" pitchFamily="34" charset="0"/>
              </a:rPr>
              <a:t>e-</a:t>
            </a:r>
            <a:r>
              <a:rPr lang="en-GB" sz="1700" dirty="0" err="1">
                <a:solidFill>
                  <a:schemeClr val="bg1"/>
                </a:solidFill>
                <a:latin typeface="Arial" panose="020B0604020202020204" pitchFamily="34" charset="0"/>
                <a:cs typeface="Arial" panose="020B0604020202020204" pitchFamily="34" charset="0"/>
              </a:rPr>
              <a:t>wasanaethau</a:t>
            </a:r>
            <a:endParaRPr lang="en-GB" sz="1700" dirty="0">
              <a:solidFill>
                <a:schemeClr val="bg1"/>
              </a:solidFill>
              <a:latin typeface="Arial" panose="020B0604020202020204" pitchFamily="34" charset="0"/>
              <a:cs typeface="Arial" panose="020B0604020202020204" pitchFamily="34" charset="0"/>
            </a:endParaRPr>
          </a:p>
        </p:txBody>
      </p:sp>
      <p:sp>
        <p:nvSpPr>
          <p:cNvPr id="86" name="TextBox 85"/>
          <p:cNvSpPr txBox="1"/>
          <p:nvPr/>
        </p:nvSpPr>
        <p:spPr>
          <a:xfrm>
            <a:off x="6529425" y="1693041"/>
            <a:ext cx="2031325" cy="353943"/>
          </a:xfrm>
          <a:prstGeom prst="rect">
            <a:avLst/>
          </a:prstGeom>
          <a:solidFill>
            <a:srgbClr val="69A830"/>
          </a:solidFill>
        </p:spPr>
        <p:txBody>
          <a:bodyPr wrap="none" rtlCol="0">
            <a:spAutoFit/>
          </a:bodyPr>
          <a:lstStyle/>
          <a:p>
            <a:pPr algn="ctr"/>
            <a:r>
              <a:rPr lang="en-GB" sz="1700" dirty="0" err="1">
                <a:solidFill>
                  <a:schemeClr val="bg1"/>
                </a:solidFill>
                <a:latin typeface="Arial" panose="020B0604020202020204" pitchFamily="34" charset="0"/>
                <a:cs typeface="Arial" panose="020B0604020202020204" pitchFamily="34" charset="0"/>
              </a:rPr>
              <a:t>rhoi</a:t>
            </a:r>
            <a:r>
              <a:rPr lang="en-GB" sz="1700" dirty="0">
                <a:solidFill>
                  <a:schemeClr val="bg1"/>
                </a:solidFill>
                <a:latin typeface="Arial" panose="020B0604020202020204" pitchFamily="34" charset="0"/>
                <a:cs typeface="Arial" panose="020B0604020202020204" pitchFamily="34" charset="0"/>
              </a:rPr>
              <a:t> </a:t>
            </a:r>
            <a:r>
              <a:rPr lang="en-GB" sz="1700" dirty="0" err="1">
                <a:solidFill>
                  <a:schemeClr val="bg1"/>
                </a:solidFill>
                <a:latin typeface="Arial" panose="020B0604020202020204" pitchFamily="34" charset="0"/>
                <a:cs typeface="Arial" panose="020B0604020202020204" pitchFamily="34" charset="0"/>
              </a:rPr>
              <a:t>meddyginiaeth</a:t>
            </a:r>
            <a:endParaRPr lang="en-GB" sz="1700" dirty="0">
              <a:solidFill>
                <a:schemeClr val="bg1"/>
              </a:solidFill>
              <a:latin typeface="Arial" panose="020B0604020202020204" pitchFamily="34" charset="0"/>
              <a:cs typeface="Arial" panose="020B0604020202020204" pitchFamily="34" charset="0"/>
            </a:endParaRPr>
          </a:p>
        </p:txBody>
      </p:sp>
      <p:sp>
        <p:nvSpPr>
          <p:cNvPr id="95" name="TextBox 94"/>
          <p:cNvSpPr txBox="1"/>
          <p:nvPr/>
        </p:nvSpPr>
        <p:spPr>
          <a:xfrm>
            <a:off x="1301864" y="5624814"/>
            <a:ext cx="716863" cy="353943"/>
          </a:xfrm>
          <a:prstGeom prst="rect">
            <a:avLst/>
          </a:prstGeom>
          <a:solidFill>
            <a:srgbClr val="69A830"/>
          </a:solidFill>
        </p:spPr>
        <p:txBody>
          <a:bodyPr wrap="none" rtlCol="0">
            <a:spAutoFit/>
          </a:bodyPr>
          <a:lstStyle/>
          <a:p>
            <a:pPr algn="ctr"/>
            <a:r>
              <a:rPr lang="en-GB" sz="1700" dirty="0" err="1">
                <a:solidFill>
                  <a:schemeClr val="bg1"/>
                </a:solidFill>
                <a:latin typeface="Arial" panose="020B0604020202020204" pitchFamily="34" charset="0"/>
                <a:cs typeface="Arial" panose="020B0604020202020204" pitchFamily="34" charset="0"/>
              </a:rPr>
              <a:t>llywio</a:t>
            </a:r>
            <a:endParaRPr lang="en-GB" sz="1700" dirty="0">
              <a:solidFill>
                <a:schemeClr val="bg1"/>
              </a:solidFill>
              <a:latin typeface="Arial" panose="020B0604020202020204" pitchFamily="34" charset="0"/>
              <a:cs typeface="Arial" panose="020B0604020202020204" pitchFamily="34" charset="0"/>
            </a:endParaRPr>
          </a:p>
        </p:txBody>
      </p:sp>
      <p:cxnSp>
        <p:nvCxnSpPr>
          <p:cNvPr id="96" name="Elbow Connector 95"/>
          <p:cNvCxnSpPr>
            <a:stCxn id="86" idx="2"/>
          </p:cNvCxnSpPr>
          <p:nvPr/>
        </p:nvCxnSpPr>
        <p:spPr>
          <a:xfrm rot="5400000">
            <a:off x="6222446" y="1301366"/>
            <a:ext cx="577024" cy="2068260"/>
          </a:xfrm>
          <a:prstGeom prst="bentConnector2">
            <a:avLst/>
          </a:prstGeom>
          <a:ln w="38100">
            <a:solidFill>
              <a:srgbClr val="595959"/>
            </a:solidFill>
            <a:tailEnd type="oval"/>
          </a:ln>
        </p:spPr>
        <p:style>
          <a:lnRef idx="1">
            <a:schemeClr val="accent1"/>
          </a:lnRef>
          <a:fillRef idx="0">
            <a:schemeClr val="accent1"/>
          </a:fillRef>
          <a:effectRef idx="0">
            <a:schemeClr val="accent1"/>
          </a:effectRef>
          <a:fontRef idx="minor">
            <a:schemeClr val="tx1"/>
          </a:fontRef>
        </p:style>
      </p:cxnSp>
      <p:cxnSp>
        <p:nvCxnSpPr>
          <p:cNvPr id="100" name="Elbow Connector 99"/>
          <p:cNvCxnSpPr>
            <a:stCxn id="95" idx="3"/>
          </p:cNvCxnSpPr>
          <p:nvPr/>
        </p:nvCxnSpPr>
        <p:spPr>
          <a:xfrm flipV="1">
            <a:off x="2018727" y="4355976"/>
            <a:ext cx="2032828" cy="1445810"/>
          </a:xfrm>
          <a:prstGeom prst="bentConnector3">
            <a:avLst>
              <a:gd name="adj1" fmla="val 80178"/>
            </a:avLst>
          </a:prstGeom>
          <a:ln w="38100">
            <a:solidFill>
              <a:srgbClr val="595959"/>
            </a:solidFill>
            <a:tailEnd type="oval"/>
          </a:ln>
        </p:spPr>
        <p:style>
          <a:lnRef idx="1">
            <a:schemeClr val="accent1"/>
          </a:lnRef>
          <a:fillRef idx="0">
            <a:schemeClr val="accent1"/>
          </a:fillRef>
          <a:effectRef idx="0">
            <a:schemeClr val="accent1"/>
          </a:effectRef>
          <a:fontRef idx="minor">
            <a:schemeClr val="tx1"/>
          </a:fontRef>
        </p:style>
      </p:cxnSp>
      <p:cxnSp>
        <p:nvCxnSpPr>
          <p:cNvPr id="106" name="Elbow Connector 105"/>
          <p:cNvCxnSpPr>
            <a:stCxn id="78" idx="3"/>
          </p:cNvCxnSpPr>
          <p:nvPr/>
        </p:nvCxnSpPr>
        <p:spPr>
          <a:xfrm flipV="1">
            <a:off x="3029809" y="4238868"/>
            <a:ext cx="488823" cy="877969"/>
          </a:xfrm>
          <a:prstGeom prst="bentConnector2">
            <a:avLst/>
          </a:prstGeom>
          <a:ln w="38100">
            <a:solidFill>
              <a:srgbClr val="595959"/>
            </a:solidFill>
            <a:tailEnd type="oval"/>
          </a:ln>
        </p:spPr>
        <p:style>
          <a:lnRef idx="1">
            <a:schemeClr val="accent1"/>
          </a:lnRef>
          <a:fillRef idx="0">
            <a:schemeClr val="accent1"/>
          </a:fillRef>
          <a:effectRef idx="0">
            <a:schemeClr val="accent1"/>
          </a:effectRef>
          <a:fontRef idx="minor">
            <a:schemeClr val="tx1"/>
          </a:fontRef>
        </p:style>
      </p:cxnSp>
      <p:cxnSp>
        <p:nvCxnSpPr>
          <p:cNvPr id="112" name="Elbow Connector 111"/>
          <p:cNvCxnSpPr>
            <a:stCxn id="80" idx="3"/>
          </p:cNvCxnSpPr>
          <p:nvPr/>
        </p:nvCxnSpPr>
        <p:spPr>
          <a:xfrm flipV="1">
            <a:off x="3138481" y="3793794"/>
            <a:ext cx="796245" cy="405363"/>
          </a:xfrm>
          <a:prstGeom prst="bentConnector3">
            <a:avLst>
              <a:gd name="adj1" fmla="val 29649"/>
            </a:avLst>
          </a:prstGeom>
          <a:ln w="38100">
            <a:solidFill>
              <a:srgbClr val="595959"/>
            </a:solidFill>
            <a:tailEnd type="oval"/>
          </a:ln>
        </p:spPr>
        <p:style>
          <a:lnRef idx="1">
            <a:schemeClr val="accent1"/>
          </a:lnRef>
          <a:fillRef idx="0">
            <a:schemeClr val="accent1"/>
          </a:fillRef>
          <a:effectRef idx="0">
            <a:schemeClr val="accent1"/>
          </a:effectRef>
          <a:fontRef idx="minor">
            <a:schemeClr val="tx1"/>
          </a:fontRef>
        </p:style>
      </p:cxnSp>
      <p:cxnSp>
        <p:nvCxnSpPr>
          <p:cNvPr id="115" name="Elbow Connector 114"/>
          <p:cNvCxnSpPr>
            <a:stCxn id="83" idx="3"/>
          </p:cNvCxnSpPr>
          <p:nvPr/>
        </p:nvCxnSpPr>
        <p:spPr>
          <a:xfrm>
            <a:off x="1693682" y="3488475"/>
            <a:ext cx="1790718" cy="191850"/>
          </a:xfrm>
          <a:prstGeom prst="bentConnector3">
            <a:avLst>
              <a:gd name="adj1" fmla="val 50000"/>
            </a:avLst>
          </a:prstGeom>
          <a:ln w="38100">
            <a:solidFill>
              <a:srgbClr val="595959"/>
            </a:solidFill>
            <a:tailEnd type="oval"/>
          </a:ln>
        </p:spPr>
        <p:style>
          <a:lnRef idx="1">
            <a:schemeClr val="accent1"/>
          </a:lnRef>
          <a:fillRef idx="0">
            <a:schemeClr val="accent1"/>
          </a:fillRef>
          <a:effectRef idx="0">
            <a:schemeClr val="accent1"/>
          </a:effectRef>
          <a:fontRef idx="minor">
            <a:schemeClr val="tx1"/>
          </a:fontRef>
        </p:style>
      </p:cxnSp>
      <p:cxnSp>
        <p:nvCxnSpPr>
          <p:cNvPr id="119" name="Elbow Connector 118"/>
          <p:cNvCxnSpPr>
            <a:stCxn id="84" idx="3"/>
          </p:cNvCxnSpPr>
          <p:nvPr/>
        </p:nvCxnSpPr>
        <p:spPr>
          <a:xfrm>
            <a:off x="2124009" y="2930056"/>
            <a:ext cx="1403796" cy="517202"/>
          </a:xfrm>
          <a:prstGeom prst="bentConnector3">
            <a:avLst>
              <a:gd name="adj1" fmla="val 50000"/>
            </a:avLst>
          </a:prstGeom>
          <a:ln w="38100">
            <a:solidFill>
              <a:srgbClr val="595959"/>
            </a:solidFill>
            <a:tailEnd type="oval"/>
          </a:ln>
        </p:spPr>
        <p:style>
          <a:lnRef idx="1">
            <a:schemeClr val="accent1"/>
          </a:lnRef>
          <a:fillRef idx="0">
            <a:schemeClr val="accent1"/>
          </a:fillRef>
          <a:effectRef idx="0">
            <a:schemeClr val="accent1"/>
          </a:effectRef>
          <a:fontRef idx="minor">
            <a:schemeClr val="tx1"/>
          </a:fontRef>
        </p:style>
      </p:cxnSp>
      <p:cxnSp>
        <p:nvCxnSpPr>
          <p:cNvPr id="122" name="Elbow Connector 121"/>
          <p:cNvCxnSpPr>
            <a:stCxn id="81" idx="3"/>
          </p:cNvCxnSpPr>
          <p:nvPr/>
        </p:nvCxnSpPr>
        <p:spPr>
          <a:xfrm>
            <a:off x="1875720" y="2251364"/>
            <a:ext cx="1642912" cy="567000"/>
          </a:xfrm>
          <a:prstGeom prst="bentConnector3">
            <a:avLst>
              <a:gd name="adj1" fmla="val 32387"/>
            </a:avLst>
          </a:prstGeom>
          <a:ln w="38100">
            <a:solidFill>
              <a:srgbClr val="595959"/>
            </a:solidFill>
            <a:tailEnd type="oval"/>
          </a:ln>
        </p:spPr>
        <p:style>
          <a:lnRef idx="1">
            <a:schemeClr val="accent1"/>
          </a:lnRef>
          <a:fillRef idx="0">
            <a:schemeClr val="accent1"/>
          </a:fillRef>
          <a:effectRef idx="0">
            <a:schemeClr val="accent1"/>
          </a:effectRef>
          <a:fontRef idx="minor">
            <a:schemeClr val="tx1"/>
          </a:fontRef>
        </p:style>
      </p:cxnSp>
      <p:cxnSp>
        <p:nvCxnSpPr>
          <p:cNvPr id="126" name="Elbow Connector 125"/>
          <p:cNvCxnSpPr>
            <a:stCxn id="82" idx="2"/>
          </p:cNvCxnSpPr>
          <p:nvPr/>
        </p:nvCxnSpPr>
        <p:spPr>
          <a:xfrm rot="16200000" flipH="1">
            <a:off x="3047340" y="1454927"/>
            <a:ext cx="516402" cy="1584422"/>
          </a:xfrm>
          <a:prstGeom prst="bentConnector2">
            <a:avLst/>
          </a:prstGeom>
          <a:ln w="38100">
            <a:solidFill>
              <a:srgbClr val="595959"/>
            </a:solidFill>
            <a:tailEnd type="oval"/>
          </a:ln>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p:txBody>
          <a:bodyPr>
            <a:normAutofit/>
          </a:bodyPr>
          <a:lstStyle/>
          <a:p>
            <a:r>
              <a:rPr lang="en-GB" sz="3100" dirty="0" err="1"/>
              <a:t>Sbectrwm</a:t>
            </a:r>
            <a:r>
              <a:rPr lang="en-GB" sz="3100" dirty="0"/>
              <a:t> </a:t>
            </a:r>
            <a:r>
              <a:rPr lang="en-GB" sz="3100" dirty="0" err="1" smtClean="0"/>
              <a:t>gofal</a:t>
            </a:r>
            <a:r>
              <a:rPr lang="en-GB" sz="3100" dirty="0" smtClean="0"/>
              <a:t> </a:t>
            </a:r>
            <a:r>
              <a:rPr lang="en-GB" sz="3100" dirty="0" err="1"/>
              <a:t>wedi</a:t>
            </a:r>
            <a:r>
              <a:rPr lang="en-GB" sz="3100" dirty="0"/>
              <a:t> </a:t>
            </a:r>
            <a:r>
              <a:rPr lang="en-GB" sz="3100" dirty="0" err="1"/>
              <a:t>ei</a:t>
            </a:r>
            <a:r>
              <a:rPr lang="en-GB" sz="3100" dirty="0"/>
              <a:t> </a:t>
            </a:r>
            <a:r>
              <a:rPr lang="en-GB" sz="3100" dirty="0" err="1" smtClean="0"/>
              <a:t>alluogi</a:t>
            </a:r>
            <a:r>
              <a:rPr lang="en-GB" sz="3100" dirty="0" smtClean="0"/>
              <a:t> </a:t>
            </a:r>
            <a:r>
              <a:rPr lang="en-GB" sz="3100" dirty="0" err="1"/>
              <a:t>gan</a:t>
            </a:r>
            <a:r>
              <a:rPr lang="en-GB" sz="3100" dirty="0"/>
              <a:t> </a:t>
            </a:r>
            <a:r>
              <a:rPr lang="en-GB" sz="3100" dirty="0" err="1" smtClean="0"/>
              <a:t>dechnoleg</a:t>
            </a:r>
            <a:endParaRPr lang="en-GB" sz="3100" dirty="0"/>
          </a:p>
        </p:txBody>
      </p:sp>
    </p:spTree>
    <p:extLst>
      <p:ext uri="{BB962C8B-B14F-4D97-AF65-F5344CB8AC3E}">
        <p14:creationId xmlns:p14="http://schemas.microsoft.com/office/powerpoint/2010/main" val="24254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2"/>
                                        </p:tgtEl>
                                        <p:attrNameLst>
                                          <p:attrName>style.visibility</p:attrName>
                                        </p:attrNameLst>
                                      </p:cBhvr>
                                      <p:to>
                                        <p:strVal val="visible"/>
                                      </p:to>
                                    </p:set>
                                    <p:animEffect transition="in" filter="fade">
                                      <p:cBhvr>
                                        <p:cTn id="11" dur="500"/>
                                        <p:tgtEl>
                                          <p:spTgt spid="82"/>
                                        </p:tgtEl>
                                      </p:cBhvr>
                                    </p:animEffect>
                                  </p:childTnLst>
                                </p:cTn>
                              </p:par>
                              <p:par>
                                <p:cTn id="12" presetID="22" presetClass="entr" presetSubtype="8" fill="hold" nodeType="withEffect">
                                  <p:stCondLst>
                                    <p:cond delay="0"/>
                                  </p:stCondLst>
                                  <p:childTnLst>
                                    <p:set>
                                      <p:cBhvr>
                                        <p:cTn id="13" dur="1" fill="hold">
                                          <p:stCondLst>
                                            <p:cond delay="0"/>
                                          </p:stCondLst>
                                        </p:cTn>
                                        <p:tgtEl>
                                          <p:spTgt spid="126"/>
                                        </p:tgtEl>
                                        <p:attrNameLst>
                                          <p:attrName>style.visibility</p:attrName>
                                        </p:attrNameLst>
                                      </p:cBhvr>
                                      <p:to>
                                        <p:strVal val="visible"/>
                                      </p:to>
                                    </p:set>
                                    <p:animEffect transition="in" filter="wipe(left)">
                                      <p:cBhvr>
                                        <p:cTn id="14" dur="500"/>
                                        <p:tgtEl>
                                          <p:spTgt spid="126"/>
                                        </p:tgtEl>
                                      </p:cBhvr>
                                    </p:animEffect>
                                  </p:childTnLst>
                                </p:cTn>
                              </p:par>
                            </p:childTnLst>
                          </p:cTn>
                        </p:par>
                        <p:par>
                          <p:cTn id="15" fill="hold">
                            <p:stCondLst>
                              <p:cond delay="2500"/>
                            </p:stCondLst>
                            <p:childTnLst>
                              <p:par>
                                <p:cTn id="16" presetID="10" presetClass="entr" presetSubtype="0" fill="hold" grpId="0" nodeType="after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fade">
                                      <p:cBhvr>
                                        <p:cTn id="18" dur="500"/>
                                        <p:tgtEl>
                                          <p:spTgt spid="81"/>
                                        </p:tgtEl>
                                      </p:cBhvr>
                                    </p:animEffect>
                                  </p:childTnLst>
                                </p:cTn>
                              </p:par>
                              <p:par>
                                <p:cTn id="19" presetID="22" presetClass="entr" presetSubtype="8" fill="hold" nodeType="withEffect">
                                  <p:stCondLst>
                                    <p:cond delay="0"/>
                                  </p:stCondLst>
                                  <p:childTnLst>
                                    <p:set>
                                      <p:cBhvr>
                                        <p:cTn id="20" dur="1" fill="hold">
                                          <p:stCondLst>
                                            <p:cond delay="0"/>
                                          </p:stCondLst>
                                        </p:cTn>
                                        <p:tgtEl>
                                          <p:spTgt spid="122"/>
                                        </p:tgtEl>
                                        <p:attrNameLst>
                                          <p:attrName>style.visibility</p:attrName>
                                        </p:attrNameLst>
                                      </p:cBhvr>
                                      <p:to>
                                        <p:strVal val="visible"/>
                                      </p:to>
                                    </p:set>
                                    <p:animEffect transition="in" filter="wipe(left)">
                                      <p:cBhvr>
                                        <p:cTn id="21" dur="500"/>
                                        <p:tgtEl>
                                          <p:spTgt spid="122"/>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84"/>
                                        </p:tgtEl>
                                        <p:attrNameLst>
                                          <p:attrName>style.visibility</p:attrName>
                                        </p:attrNameLst>
                                      </p:cBhvr>
                                      <p:to>
                                        <p:strVal val="visible"/>
                                      </p:to>
                                    </p:set>
                                    <p:animEffect transition="in" filter="fade">
                                      <p:cBhvr>
                                        <p:cTn id="25" dur="500"/>
                                        <p:tgtEl>
                                          <p:spTgt spid="84"/>
                                        </p:tgtEl>
                                      </p:cBhvr>
                                    </p:animEffect>
                                  </p:childTnLst>
                                </p:cTn>
                              </p:par>
                              <p:par>
                                <p:cTn id="26" presetID="22" presetClass="entr" presetSubtype="8" fill="hold" nodeType="withEffect">
                                  <p:stCondLst>
                                    <p:cond delay="0"/>
                                  </p:stCondLst>
                                  <p:childTnLst>
                                    <p:set>
                                      <p:cBhvr>
                                        <p:cTn id="27" dur="1" fill="hold">
                                          <p:stCondLst>
                                            <p:cond delay="0"/>
                                          </p:stCondLst>
                                        </p:cTn>
                                        <p:tgtEl>
                                          <p:spTgt spid="119"/>
                                        </p:tgtEl>
                                        <p:attrNameLst>
                                          <p:attrName>style.visibility</p:attrName>
                                        </p:attrNameLst>
                                      </p:cBhvr>
                                      <p:to>
                                        <p:strVal val="visible"/>
                                      </p:to>
                                    </p:set>
                                    <p:animEffect transition="in" filter="wipe(left)">
                                      <p:cBhvr>
                                        <p:cTn id="28" dur="500"/>
                                        <p:tgtEl>
                                          <p:spTgt spid="119"/>
                                        </p:tgtEl>
                                      </p:cBhvr>
                                    </p:animEffect>
                                  </p:childTnLst>
                                </p:cTn>
                              </p:par>
                            </p:childTnLst>
                          </p:cTn>
                        </p:par>
                        <p:par>
                          <p:cTn id="29" fill="hold">
                            <p:stCondLst>
                              <p:cond delay="3500"/>
                            </p:stCondLst>
                            <p:childTnLst>
                              <p:par>
                                <p:cTn id="30" presetID="10" presetClass="entr" presetSubtype="0" fill="hold" grpId="0" nodeType="afterEffect">
                                  <p:stCondLst>
                                    <p:cond delay="0"/>
                                  </p:stCondLst>
                                  <p:childTnLst>
                                    <p:set>
                                      <p:cBhvr>
                                        <p:cTn id="31" dur="1" fill="hold">
                                          <p:stCondLst>
                                            <p:cond delay="0"/>
                                          </p:stCondLst>
                                        </p:cTn>
                                        <p:tgtEl>
                                          <p:spTgt spid="83"/>
                                        </p:tgtEl>
                                        <p:attrNameLst>
                                          <p:attrName>style.visibility</p:attrName>
                                        </p:attrNameLst>
                                      </p:cBhvr>
                                      <p:to>
                                        <p:strVal val="visible"/>
                                      </p:to>
                                    </p:set>
                                    <p:animEffect transition="in" filter="fade">
                                      <p:cBhvr>
                                        <p:cTn id="32" dur="500"/>
                                        <p:tgtEl>
                                          <p:spTgt spid="83"/>
                                        </p:tgtEl>
                                      </p:cBhvr>
                                    </p:animEffect>
                                  </p:childTnLst>
                                </p:cTn>
                              </p:par>
                              <p:par>
                                <p:cTn id="33" presetID="22" presetClass="entr" presetSubtype="8" fill="hold" nodeType="withEffect">
                                  <p:stCondLst>
                                    <p:cond delay="0"/>
                                  </p:stCondLst>
                                  <p:childTnLst>
                                    <p:set>
                                      <p:cBhvr>
                                        <p:cTn id="34" dur="1" fill="hold">
                                          <p:stCondLst>
                                            <p:cond delay="0"/>
                                          </p:stCondLst>
                                        </p:cTn>
                                        <p:tgtEl>
                                          <p:spTgt spid="115"/>
                                        </p:tgtEl>
                                        <p:attrNameLst>
                                          <p:attrName>style.visibility</p:attrName>
                                        </p:attrNameLst>
                                      </p:cBhvr>
                                      <p:to>
                                        <p:strVal val="visible"/>
                                      </p:to>
                                    </p:set>
                                    <p:animEffect transition="in" filter="wipe(left)">
                                      <p:cBhvr>
                                        <p:cTn id="35" dur="500"/>
                                        <p:tgtEl>
                                          <p:spTgt spid="115"/>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500"/>
                                        <p:tgtEl>
                                          <p:spTgt spid="80"/>
                                        </p:tgtEl>
                                      </p:cBhvr>
                                    </p:animEffect>
                                  </p:childTnLst>
                                </p:cTn>
                              </p:par>
                              <p:par>
                                <p:cTn id="40" presetID="22" presetClass="entr" presetSubtype="8" fill="hold" nodeType="withEffect">
                                  <p:stCondLst>
                                    <p:cond delay="0"/>
                                  </p:stCondLst>
                                  <p:childTnLst>
                                    <p:set>
                                      <p:cBhvr>
                                        <p:cTn id="41" dur="1" fill="hold">
                                          <p:stCondLst>
                                            <p:cond delay="0"/>
                                          </p:stCondLst>
                                        </p:cTn>
                                        <p:tgtEl>
                                          <p:spTgt spid="112"/>
                                        </p:tgtEl>
                                        <p:attrNameLst>
                                          <p:attrName>style.visibility</p:attrName>
                                        </p:attrNameLst>
                                      </p:cBhvr>
                                      <p:to>
                                        <p:strVal val="visible"/>
                                      </p:to>
                                    </p:set>
                                    <p:animEffect transition="in" filter="wipe(left)">
                                      <p:cBhvr>
                                        <p:cTn id="42" dur="500"/>
                                        <p:tgtEl>
                                          <p:spTgt spid="112"/>
                                        </p:tgtEl>
                                      </p:cBhvr>
                                    </p:animEffect>
                                  </p:childTnLst>
                                </p:cTn>
                              </p:par>
                            </p:childTnLst>
                          </p:cTn>
                        </p:par>
                        <p:par>
                          <p:cTn id="43" fill="hold">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78"/>
                                        </p:tgtEl>
                                        <p:attrNameLst>
                                          <p:attrName>style.visibility</p:attrName>
                                        </p:attrNameLst>
                                      </p:cBhvr>
                                      <p:to>
                                        <p:strVal val="visible"/>
                                      </p:to>
                                    </p:set>
                                    <p:animEffect transition="in" filter="fade">
                                      <p:cBhvr>
                                        <p:cTn id="46" dur="500"/>
                                        <p:tgtEl>
                                          <p:spTgt spid="78"/>
                                        </p:tgtEl>
                                      </p:cBhvr>
                                    </p:animEffect>
                                  </p:childTnLst>
                                </p:cTn>
                              </p:par>
                              <p:par>
                                <p:cTn id="47" presetID="22" presetClass="entr" presetSubtype="4" fill="hold" nodeType="withEffect">
                                  <p:stCondLst>
                                    <p:cond delay="0"/>
                                  </p:stCondLst>
                                  <p:childTnLst>
                                    <p:set>
                                      <p:cBhvr>
                                        <p:cTn id="48" dur="1" fill="hold">
                                          <p:stCondLst>
                                            <p:cond delay="0"/>
                                          </p:stCondLst>
                                        </p:cTn>
                                        <p:tgtEl>
                                          <p:spTgt spid="106"/>
                                        </p:tgtEl>
                                        <p:attrNameLst>
                                          <p:attrName>style.visibility</p:attrName>
                                        </p:attrNameLst>
                                      </p:cBhvr>
                                      <p:to>
                                        <p:strVal val="visible"/>
                                      </p:to>
                                    </p:set>
                                    <p:animEffect transition="in" filter="wipe(down)">
                                      <p:cBhvr>
                                        <p:cTn id="49" dur="500"/>
                                        <p:tgtEl>
                                          <p:spTgt spid="106"/>
                                        </p:tgtEl>
                                      </p:cBhvr>
                                    </p:animEffect>
                                  </p:childTnLst>
                                </p:cTn>
                              </p:par>
                            </p:childTnLst>
                          </p:cTn>
                        </p:par>
                        <p:par>
                          <p:cTn id="50" fill="hold">
                            <p:stCondLst>
                              <p:cond delay="5000"/>
                            </p:stCondLst>
                            <p:childTnLst>
                              <p:par>
                                <p:cTn id="51" presetID="10" presetClass="entr" presetSubtype="0" fill="hold" grpId="0" nodeType="afterEffect">
                                  <p:stCondLst>
                                    <p:cond delay="0"/>
                                  </p:stCondLst>
                                  <p:childTnLst>
                                    <p:set>
                                      <p:cBhvr>
                                        <p:cTn id="52" dur="1" fill="hold">
                                          <p:stCondLst>
                                            <p:cond delay="0"/>
                                          </p:stCondLst>
                                        </p:cTn>
                                        <p:tgtEl>
                                          <p:spTgt spid="95"/>
                                        </p:tgtEl>
                                        <p:attrNameLst>
                                          <p:attrName>style.visibility</p:attrName>
                                        </p:attrNameLst>
                                      </p:cBhvr>
                                      <p:to>
                                        <p:strVal val="visible"/>
                                      </p:to>
                                    </p:set>
                                    <p:animEffect transition="in" filter="fade">
                                      <p:cBhvr>
                                        <p:cTn id="53" dur="500"/>
                                        <p:tgtEl>
                                          <p:spTgt spid="95"/>
                                        </p:tgtEl>
                                      </p:cBhvr>
                                    </p:animEffect>
                                  </p:childTnLst>
                                </p:cTn>
                              </p:par>
                              <p:par>
                                <p:cTn id="54" presetID="22" presetClass="entr" presetSubtype="4" fill="hold" nodeType="withEffect">
                                  <p:stCondLst>
                                    <p:cond delay="0"/>
                                  </p:stCondLst>
                                  <p:childTnLst>
                                    <p:set>
                                      <p:cBhvr>
                                        <p:cTn id="55" dur="1" fill="hold">
                                          <p:stCondLst>
                                            <p:cond delay="0"/>
                                          </p:stCondLst>
                                        </p:cTn>
                                        <p:tgtEl>
                                          <p:spTgt spid="100"/>
                                        </p:tgtEl>
                                        <p:attrNameLst>
                                          <p:attrName>style.visibility</p:attrName>
                                        </p:attrNameLst>
                                      </p:cBhvr>
                                      <p:to>
                                        <p:strVal val="visible"/>
                                      </p:to>
                                    </p:set>
                                    <p:animEffect transition="in" filter="wipe(down)">
                                      <p:cBhvr>
                                        <p:cTn id="56" dur="500"/>
                                        <p:tgtEl>
                                          <p:spTgt spid="100"/>
                                        </p:tgtEl>
                                      </p:cBhvr>
                                    </p:animEffect>
                                  </p:childTnLst>
                                </p:cTn>
                              </p:par>
                            </p:childTnLst>
                          </p:cTn>
                        </p:par>
                        <p:par>
                          <p:cTn id="57" fill="hold">
                            <p:stCondLst>
                              <p:cond delay="5500"/>
                            </p:stCondLst>
                            <p:childTnLst>
                              <p:par>
                                <p:cTn id="58" presetID="10" presetClass="entr" presetSubtype="0" fill="hold" grpId="0" nodeType="after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par>
                                <p:cTn id="61" presetID="22" presetClass="entr" presetSubtype="4" fill="hold" nodeType="withEffect">
                                  <p:stCondLst>
                                    <p:cond delay="0"/>
                                  </p:stCondLst>
                                  <p:childTnLst>
                                    <p:set>
                                      <p:cBhvr>
                                        <p:cTn id="62" dur="1" fill="hold">
                                          <p:stCondLst>
                                            <p:cond delay="0"/>
                                          </p:stCondLst>
                                        </p:cTn>
                                        <p:tgtEl>
                                          <p:spTgt spid="66"/>
                                        </p:tgtEl>
                                        <p:attrNameLst>
                                          <p:attrName>style.visibility</p:attrName>
                                        </p:attrNameLst>
                                      </p:cBhvr>
                                      <p:to>
                                        <p:strVal val="visible"/>
                                      </p:to>
                                    </p:set>
                                    <p:animEffect transition="in" filter="wipe(down)">
                                      <p:cBhvr>
                                        <p:cTn id="63" dur="500"/>
                                        <p:tgtEl>
                                          <p:spTgt spid="66"/>
                                        </p:tgtEl>
                                      </p:cBhvr>
                                    </p:animEffect>
                                  </p:childTnLst>
                                </p:cTn>
                              </p:par>
                            </p:childTnLst>
                          </p:cTn>
                        </p:par>
                        <p:par>
                          <p:cTn id="64" fill="hold">
                            <p:stCondLst>
                              <p:cond delay="6000"/>
                            </p:stCondLst>
                            <p:childTnLst>
                              <p:par>
                                <p:cTn id="65" presetID="10" presetClass="entr" presetSubtype="0" fill="hold" grpId="0" nodeType="after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500"/>
                                        <p:tgtEl>
                                          <p:spTgt spid="46"/>
                                        </p:tgtEl>
                                      </p:cBhvr>
                                    </p:animEffect>
                                  </p:childTnLst>
                                </p:cTn>
                              </p:par>
                              <p:par>
                                <p:cTn id="68" presetID="22" presetClass="entr" presetSubtype="4" fill="hold"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wipe(down)">
                                      <p:cBhvr>
                                        <p:cTn id="70" dur="500"/>
                                        <p:tgtEl>
                                          <p:spTgt spid="47"/>
                                        </p:tgtEl>
                                      </p:cBhvr>
                                    </p:animEffect>
                                  </p:childTnLst>
                                </p:cTn>
                              </p:par>
                            </p:childTnLst>
                          </p:cTn>
                        </p:par>
                        <p:par>
                          <p:cTn id="71" fill="hold">
                            <p:stCondLst>
                              <p:cond delay="6500"/>
                            </p:stCondLst>
                            <p:childTnLst>
                              <p:par>
                                <p:cTn id="72" presetID="10" presetClass="entr" presetSubtype="0" fill="hold" grpId="0" nodeType="afterEffect">
                                  <p:stCondLst>
                                    <p:cond delay="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500"/>
                                        <p:tgtEl>
                                          <p:spTgt spid="57"/>
                                        </p:tgtEl>
                                      </p:cBhvr>
                                    </p:animEffect>
                                  </p:childTnLst>
                                </p:cTn>
                              </p:par>
                              <p:par>
                                <p:cTn id="75" presetID="22" presetClass="entr" presetSubtype="4" fill="hold" nodeType="withEffect">
                                  <p:stCondLst>
                                    <p:cond delay="0"/>
                                  </p:stCondLst>
                                  <p:childTnLst>
                                    <p:set>
                                      <p:cBhvr>
                                        <p:cTn id="76" dur="1" fill="hold">
                                          <p:stCondLst>
                                            <p:cond delay="0"/>
                                          </p:stCondLst>
                                        </p:cTn>
                                        <p:tgtEl>
                                          <p:spTgt spid="58"/>
                                        </p:tgtEl>
                                        <p:attrNameLst>
                                          <p:attrName>style.visibility</p:attrName>
                                        </p:attrNameLst>
                                      </p:cBhvr>
                                      <p:to>
                                        <p:strVal val="visible"/>
                                      </p:to>
                                    </p:set>
                                    <p:animEffect transition="in" filter="wipe(down)">
                                      <p:cBhvr>
                                        <p:cTn id="77" dur="500"/>
                                        <p:tgtEl>
                                          <p:spTgt spid="58"/>
                                        </p:tgtEl>
                                      </p:cBhvr>
                                    </p:animEffect>
                                  </p:childTnLst>
                                </p:cTn>
                              </p:par>
                            </p:childTnLst>
                          </p:cTn>
                        </p:par>
                        <p:par>
                          <p:cTn id="78" fill="hold">
                            <p:stCondLst>
                              <p:cond delay="7000"/>
                            </p:stCondLst>
                            <p:childTnLst>
                              <p:par>
                                <p:cTn id="79" presetID="10" presetClass="entr" presetSubtype="0" fill="hold" grpId="0" nodeType="after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fade">
                                      <p:cBhvr>
                                        <p:cTn id="81" dur="500"/>
                                        <p:tgtEl>
                                          <p:spTgt spid="23"/>
                                        </p:tgtEl>
                                      </p:cBhvr>
                                    </p:animEffect>
                                  </p:childTnLst>
                                </p:cTn>
                              </p:par>
                              <p:par>
                                <p:cTn id="82" presetID="22" presetClass="entr" presetSubtype="4" fill="hold" nodeType="with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wipe(down)">
                                      <p:cBhvr>
                                        <p:cTn id="84" dur="500"/>
                                        <p:tgtEl>
                                          <p:spTgt spid="24"/>
                                        </p:tgtEl>
                                      </p:cBhvr>
                                    </p:animEffect>
                                  </p:childTnLst>
                                </p:cTn>
                              </p:par>
                            </p:childTnLst>
                          </p:cTn>
                        </p:par>
                        <p:par>
                          <p:cTn id="85" fill="hold">
                            <p:stCondLst>
                              <p:cond delay="7500"/>
                            </p:stCondLst>
                            <p:childTnLst>
                              <p:par>
                                <p:cTn id="86" presetID="10" presetClass="entr" presetSubtype="0" fill="hold" grpId="0" nodeType="after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fade">
                                      <p:cBhvr>
                                        <p:cTn id="88" dur="500"/>
                                        <p:tgtEl>
                                          <p:spTgt spid="28"/>
                                        </p:tgtEl>
                                      </p:cBhvr>
                                    </p:animEffect>
                                  </p:childTnLst>
                                </p:cTn>
                              </p:par>
                              <p:par>
                                <p:cTn id="89" presetID="22" presetClass="entr" presetSubtype="2" fill="hold" nodeType="with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wipe(right)">
                                      <p:cBhvr>
                                        <p:cTn id="91" dur="500"/>
                                        <p:tgtEl>
                                          <p:spTgt spid="29"/>
                                        </p:tgtEl>
                                      </p:cBhvr>
                                    </p:animEffect>
                                  </p:childTnLst>
                                </p:cTn>
                              </p:par>
                            </p:childTnLst>
                          </p:cTn>
                        </p:par>
                        <p:par>
                          <p:cTn id="92" fill="hold">
                            <p:stCondLst>
                              <p:cond delay="8000"/>
                            </p:stCondLst>
                            <p:childTnLst>
                              <p:par>
                                <p:cTn id="93" presetID="10" presetClass="entr" presetSubtype="0" fill="hold" grpId="0" nodeType="afterEffect">
                                  <p:stCondLst>
                                    <p:cond delay="0"/>
                                  </p:stCondLst>
                                  <p:childTnLst>
                                    <p:set>
                                      <p:cBhvr>
                                        <p:cTn id="94" dur="1" fill="hold">
                                          <p:stCondLst>
                                            <p:cond delay="0"/>
                                          </p:stCondLst>
                                        </p:cTn>
                                        <p:tgtEl>
                                          <p:spTgt spid="86"/>
                                        </p:tgtEl>
                                        <p:attrNameLst>
                                          <p:attrName>style.visibility</p:attrName>
                                        </p:attrNameLst>
                                      </p:cBhvr>
                                      <p:to>
                                        <p:strVal val="visible"/>
                                      </p:to>
                                    </p:set>
                                    <p:animEffect transition="in" filter="fade">
                                      <p:cBhvr>
                                        <p:cTn id="95" dur="500"/>
                                        <p:tgtEl>
                                          <p:spTgt spid="86"/>
                                        </p:tgtEl>
                                      </p:cBhvr>
                                    </p:animEffect>
                                  </p:childTnLst>
                                </p:cTn>
                              </p:par>
                              <p:par>
                                <p:cTn id="96" presetID="22" presetClass="entr" presetSubtype="2" fill="hold" nodeType="withEffect">
                                  <p:stCondLst>
                                    <p:cond delay="0"/>
                                  </p:stCondLst>
                                  <p:childTnLst>
                                    <p:set>
                                      <p:cBhvr>
                                        <p:cTn id="97" dur="1" fill="hold">
                                          <p:stCondLst>
                                            <p:cond delay="0"/>
                                          </p:stCondLst>
                                        </p:cTn>
                                        <p:tgtEl>
                                          <p:spTgt spid="96"/>
                                        </p:tgtEl>
                                        <p:attrNameLst>
                                          <p:attrName>style.visibility</p:attrName>
                                        </p:attrNameLst>
                                      </p:cBhvr>
                                      <p:to>
                                        <p:strVal val="visible"/>
                                      </p:to>
                                    </p:set>
                                    <p:animEffect transition="in" filter="wipe(right)">
                                      <p:cBhvr>
                                        <p:cTn id="98" dur="500"/>
                                        <p:tgtEl>
                                          <p:spTgt spid="96"/>
                                        </p:tgtEl>
                                      </p:cBhvr>
                                    </p:animEffect>
                                  </p:childTnLst>
                                </p:cTn>
                              </p:par>
                            </p:childTnLst>
                          </p:cTn>
                        </p:par>
                        <p:par>
                          <p:cTn id="99" fill="hold">
                            <p:stCondLst>
                              <p:cond delay="8500"/>
                            </p:stCondLst>
                            <p:childTnLst>
                              <p:par>
                                <p:cTn id="100" presetID="10" presetClass="entr" presetSubtype="0" fill="hold" grpId="0" nodeType="afterEffect">
                                  <p:stCondLst>
                                    <p:cond delay="0"/>
                                  </p:stCondLst>
                                  <p:childTnLst>
                                    <p:set>
                                      <p:cBhvr>
                                        <p:cTn id="101" dur="1" fill="hold">
                                          <p:stCondLst>
                                            <p:cond delay="0"/>
                                          </p:stCondLst>
                                        </p:cTn>
                                        <p:tgtEl>
                                          <p:spTgt spid="21"/>
                                        </p:tgtEl>
                                        <p:attrNameLst>
                                          <p:attrName>style.visibility</p:attrName>
                                        </p:attrNameLst>
                                      </p:cBhvr>
                                      <p:to>
                                        <p:strVal val="visible"/>
                                      </p:to>
                                    </p:set>
                                    <p:animEffect transition="in" filter="fade">
                                      <p:cBhvr>
                                        <p:cTn id="102" dur="500"/>
                                        <p:tgtEl>
                                          <p:spTgt spid="21"/>
                                        </p:tgtEl>
                                      </p:cBhvr>
                                    </p:animEffect>
                                  </p:childTnLst>
                                </p:cTn>
                              </p:par>
                              <p:par>
                                <p:cTn id="103" presetID="22" presetClass="entr" presetSubtype="1" fill="hold" nodeType="withEffect">
                                  <p:stCondLst>
                                    <p:cond delay="0"/>
                                  </p:stCondLst>
                                  <p:childTnLst>
                                    <p:set>
                                      <p:cBhvr>
                                        <p:cTn id="104" dur="1" fill="hold">
                                          <p:stCondLst>
                                            <p:cond delay="0"/>
                                          </p:stCondLst>
                                        </p:cTn>
                                        <p:tgtEl>
                                          <p:spTgt spid="12"/>
                                        </p:tgtEl>
                                        <p:attrNameLst>
                                          <p:attrName>style.visibility</p:attrName>
                                        </p:attrNameLst>
                                      </p:cBhvr>
                                      <p:to>
                                        <p:strVal val="visible"/>
                                      </p:to>
                                    </p:set>
                                    <p:animEffect transition="in" filter="wipe(up)">
                                      <p:cBhvr>
                                        <p:cTn id="10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8" grpId="0" animBg="1"/>
      <p:bldP spid="41" grpId="0" animBg="1"/>
      <p:bldP spid="46" grpId="0" animBg="1"/>
      <p:bldP spid="57" grpId="0" animBg="1"/>
      <p:bldP spid="78" grpId="0" animBg="1"/>
      <p:bldP spid="80" grpId="0" animBg="1"/>
      <p:bldP spid="81" grpId="0" animBg="1"/>
      <p:bldP spid="82" grpId="0" animBg="1"/>
      <p:bldP spid="83" grpId="0" animBg="1"/>
      <p:bldP spid="84" grpId="0" animBg="1"/>
      <p:bldP spid="86" grpId="0" animBg="1"/>
      <p:bldP spid="9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p:cNvSpPr>
            <a:spLocks noGrp="1"/>
          </p:cNvSpPr>
          <p:nvPr>
            <p:ph type="title"/>
          </p:nvPr>
        </p:nvSpPr>
        <p:spPr/>
        <p:txBody>
          <a:bodyPr>
            <a:normAutofit fontScale="90000"/>
          </a:bodyPr>
          <a:lstStyle/>
          <a:p>
            <a:r>
              <a:rPr lang="en-GB" dirty="0" err="1"/>
              <a:t>Buddion</a:t>
            </a:r>
            <a:r>
              <a:rPr lang="en-GB" dirty="0"/>
              <a:t> </a:t>
            </a:r>
            <a:r>
              <a:rPr lang="en-GB" dirty="0" err="1" smtClean="0"/>
              <a:t>gofal</a:t>
            </a:r>
            <a:r>
              <a:rPr lang="en-GB" dirty="0" smtClean="0"/>
              <a:t> </a:t>
            </a:r>
            <a:r>
              <a:rPr lang="en-GB" dirty="0" err="1"/>
              <a:t>wedi</a:t>
            </a:r>
            <a:r>
              <a:rPr lang="en-GB" dirty="0"/>
              <a:t> </a:t>
            </a:r>
            <a:r>
              <a:rPr lang="en-GB" dirty="0" err="1"/>
              <a:t>ei</a:t>
            </a:r>
            <a:r>
              <a:rPr lang="en-GB" dirty="0"/>
              <a:t> </a:t>
            </a:r>
            <a:r>
              <a:rPr lang="en-GB" dirty="0" err="1" smtClean="0"/>
              <a:t>alluogi</a:t>
            </a:r>
            <a:r>
              <a:rPr lang="en-GB" dirty="0" smtClean="0"/>
              <a:t> </a:t>
            </a:r>
            <a:r>
              <a:rPr lang="en-GB" dirty="0" err="1"/>
              <a:t>gan</a:t>
            </a:r>
            <a:r>
              <a:rPr lang="en-GB" dirty="0"/>
              <a:t> </a:t>
            </a:r>
            <a:r>
              <a:rPr lang="en-GB" dirty="0" err="1" smtClean="0"/>
              <a:t>dechnoleg</a:t>
            </a:r>
            <a:endParaRPr lang="en-GB" dirty="0"/>
          </a:p>
        </p:txBody>
      </p:sp>
      <p:graphicFrame>
        <p:nvGraphicFramePr>
          <p:cNvPr id="3" name="Table: Stakeholder benefits"/>
          <p:cNvGraphicFramePr>
            <a:graphicFrameLocks noGrp="1"/>
          </p:cNvGraphicFramePr>
          <p:nvPr>
            <p:extLst>
              <p:ext uri="{D42A27DB-BD31-4B8C-83A1-F6EECF244321}">
                <p14:modId xmlns:p14="http://schemas.microsoft.com/office/powerpoint/2010/main" val="4271813208"/>
              </p:ext>
            </p:extLst>
          </p:nvPr>
        </p:nvGraphicFramePr>
        <p:xfrm>
          <a:off x="468774" y="1396996"/>
          <a:ext cx="8243425" cy="4568669"/>
        </p:xfrm>
        <a:graphic>
          <a:graphicData uri="http://schemas.openxmlformats.org/drawingml/2006/table">
            <a:tbl>
              <a:tblPr firstRow="1" bandRow="1">
                <a:tableStyleId>{5C22544A-7EE6-4342-B048-85BDC9FD1C3A}</a:tableStyleId>
              </a:tblPr>
              <a:tblGrid>
                <a:gridCol w="1648685"/>
                <a:gridCol w="1648685"/>
                <a:gridCol w="1648685"/>
                <a:gridCol w="1648685"/>
                <a:gridCol w="1648685"/>
              </a:tblGrid>
              <a:tr h="634354">
                <a:tc>
                  <a:txBody>
                    <a:bodyPr/>
                    <a:lstStyle/>
                    <a:p>
                      <a:pPr algn="ctr"/>
                      <a:r>
                        <a:rPr lang="en-GB" sz="1600" dirty="0" err="1" smtClean="0">
                          <a:latin typeface="Arial" panose="020B0604020202020204" pitchFamily="34" charset="0"/>
                          <a:cs typeface="Arial" panose="020B0604020202020204" pitchFamily="34" charset="0"/>
                        </a:rPr>
                        <a:t>Unigolion</a:t>
                      </a:r>
                      <a:endParaRPr lang="en-GB" sz="1600" dirty="0">
                        <a:latin typeface="Arial" panose="020B0604020202020204" pitchFamily="34" charset="0"/>
                        <a:cs typeface="Arial" panose="020B0604020202020204" pitchFamily="34" charset="0"/>
                      </a:endParaRPr>
                    </a:p>
                  </a:txBody>
                  <a:tcPr anchor="ctr">
                    <a:solidFill>
                      <a:srgbClr val="582F7A"/>
                    </a:solidFill>
                  </a:tcPr>
                </a:tc>
                <a:tc>
                  <a:txBody>
                    <a:bodyPr/>
                    <a:lstStyle/>
                    <a:p>
                      <a:pPr algn="ctr"/>
                      <a:r>
                        <a:rPr lang="en-GB" sz="1600" dirty="0" err="1" smtClean="0">
                          <a:latin typeface="Arial" panose="020B0604020202020204" pitchFamily="34" charset="0"/>
                          <a:cs typeface="Arial" panose="020B0604020202020204" pitchFamily="34" charset="0"/>
                        </a:rPr>
                        <a:t>Gofalwr</a:t>
                      </a:r>
                      <a:endParaRPr lang="en-GB" sz="1600" dirty="0">
                        <a:latin typeface="Arial" panose="020B0604020202020204" pitchFamily="34" charset="0"/>
                        <a:cs typeface="Arial" panose="020B0604020202020204" pitchFamily="34" charset="0"/>
                      </a:endParaRPr>
                    </a:p>
                  </a:txBody>
                  <a:tcPr anchor="ctr">
                    <a:solidFill>
                      <a:schemeClr val="accent5">
                        <a:lumMod val="75000"/>
                      </a:schemeClr>
                    </a:solidFill>
                  </a:tcPr>
                </a:tc>
                <a:tc>
                  <a:txBody>
                    <a:bodyPr/>
                    <a:lstStyle/>
                    <a:p>
                      <a:pPr algn="ctr"/>
                      <a:r>
                        <a:rPr lang="en-GB" sz="1600" dirty="0" err="1" smtClean="0">
                          <a:latin typeface="Arial" panose="020B0604020202020204" pitchFamily="34" charset="0"/>
                          <a:cs typeface="Arial" panose="020B0604020202020204" pitchFamily="34" charset="0"/>
                        </a:rPr>
                        <a:t>Gofal</a:t>
                      </a:r>
                      <a:r>
                        <a:rPr lang="en-GB" sz="1600" dirty="0" smtClean="0">
                          <a:latin typeface="Arial" panose="020B0604020202020204" pitchFamily="34" charset="0"/>
                          <a:cs typeface="Arial" panose="020B0604020202020204" pitchFamily="34" charset="0"/>
                        </a:rPr>
                        <a:t> </a:t>
                      </a:r>
                      <a:r>
                        <a:rPr lang="en-GB" sz="1600" dirty="0" err="1" smtClean="0">
                          <a:latin typeface="Arial" panose="020B0604020202020204" pitchFamily="34" charset="0"/>
                          <a:cs typeface="Arial" panose="020B0604020202020204" pitchFamily="34" charset="0"/>
                        </a:rPr>
                        <a:t>Cymdeithasol</a:t>
                      </a:r>
                      <a:endParaRPr lang="en-GB" sz="1600" dirty="0">
                        <a:latin typeface="Arial" panose="020B0604020202020204" pitchFamily="34" charset="0"/>
                        <a:cs typeface="Arial" panose="020B0604020202020204" pitchFamily="34" charset="0"/>
                      </a:endParaRPr>
                    </a:p>
                  </a:txBody>
                  <a:tcPr anchor="ctr">
                    <a:solidFill>
                      <a:srgbClr val="FFC000"/>
                    </a:solidFill>
                  </a:tcPr>
                </a:tc>
                <a:tc>
                  <a:txBody>
                    <a:bodyPr/>
                    <a:lstStyle/>
                    <a:p>
                      <a:pPr algn="ctr"/>
                      <a:r>
                        <a:rPr lang="en-GB" sz="1600" dirty="0" err="1" smtClean="0">
                          <a:latin typeface="Arial" panose="020B0604020202020204" pitchFamily="34" charset="0"/>
                          <a:cs typeface="Arial" panose="020B0604020202020204" pitchFamily="34" charset="0"/>
                        </a:rPr>
                        <a:t>Darparwyr</a:t>
                      </a:r>
                      <a:r>
                        <a:rPr lang="en-GB" sz="1600" dirty="0" smtClean="0">
                          <a:latin typeface="Arial" panose="020B0604020202020204" pitchFamily="34" charset="0"/>
                          <a:cs typeface="Arial" panose="020B0604020202020204" pitchFamily="34" charset="0"/>
                        </a:rPr>
                        <a:t> Tai</a:t>
                      </a:r>
                      <a:endParaRPr lang="en-GB" sz="1600" dirty="0">
                        <a:latin typeface="Arial" panose="020B0604020202020204" pitchFamily="34" charset="0"/>
                        <a:cs typeface="Arial" panose="020B0604020202020204" pitchFamily="34" charset="0"/>
                      </a:endParaRPr>
                    </a:p>
                  </a:txBody>
                  <a:tcPr anchor="ctr">
                    <a:solidFill>
                      <a:srgbClr val="69A830"/>
                    </a:solidFill>
                  </a:tcPr>
                </a:tc>
                <a:tc>
                  <a:txBody>
                    <a:bodyPr/>
                    <a:lstStyle/>
                    <a:p>
                      <a:pPr algn="ctr"/>
                      <a:r>
                        <a:rPr lang="en-GB" sz="1600" dirty="0" err="1" smtClean="0">
                          <a:latin typeface="Arial" panose="020B0604020202020204" pitchFamily="34" charset="0"/>
                          <a:cs typeface="Arial" panose="020B0604020202020204" pitchFamily="34" charset="0"/>
                        </a:rPr>
                        <a:t>Yr</a:t>
                      </a:r>
                      <a:r>
                        <a:rPr lang="en-GB" sz="1600" baseline="0" dirty="0" smtClean="0">
                          <a:latin typeface="Arial" panose="020B0604020202020204" pitchFamily="34" charset="0"/>
                          <a:cs typeface="Arial" panose="020B0604020202020204" pitchFamily="34" charset="0"/>
                        </a:rPr>
                        <a:t> </a:t>
                      </a:r>
                      <a:r>
                        <a:rPr lang="en-GB" sz="1600" baseline="0" dirty="0" err="1" smtClean="0">
                          <a:latin typeface="Arial" panose="020B0604020202020204" pitchFamily="34" charset="0"/>
                          <a:cs typeface="Arial" panose="020B0604020202020204" pitchFamily="34" charset="0"/>
                        </a:rPr>
                        <a:t>Economi</a:t>
                      </a:r>
                      <a:r>
                        <a:rPr lang="en-GB" sz="1600" baseline="0" dirty="0" smtClean="0">
                          <a:latin typeface="Arial" panose="020B0604020202020204" pitchFamily="34" charset="0"/>
                          <a:cs typeface="Arial" panose="020B0604020202020204" pitchFamily="34" charset="0"/>
                        </a:rPr>
                        <a:t> </a:t>
                      </a:r>
                      <a:r>
                        <a:rPr lang="en-GB" sz="1600" baseline="0" dirty="0" err="1" smtClean="0">
                          <a:latin typeface="Arial" panose="020B0604020202020204" pitchFamily="34" charset="0"/>
                          <a:cs typeface="Arial" panose="020B0604020202020204" pitchFamily="34" charset="0"/>
                        </a:rPr>
                        <a:t>Iechud</a:t>
                      </a:r>
                      <a:endParaRPr lang="en-GB" sz="1600" dirty="0">
                        <a:latin typeface="Arial" panose="020B0604020202020204" pitchFamily="34" charset="0"/>
                        <a:cs typeface="Arial" panose="020B0604020202020204" pitchFamily="34" charset="0"/>
                      </a:endParaRPr>
                    </a:p>
                  </a:txBody>
                  <a:tcPr anchor="ctr">
                    <a:solidFill>
                      <a:srgbClr val="C00000"/>
                    </a:solidFill>
                  </a:tcPr>
                </a:tc>
              </a:tr>
              <a:tr h="734220">
                <a:tc>
                  <a:txBody>
                    <a:bodyPr/>
                    <a:lstStyle>
                      <a:lvl1pPr>
                        <a:spcBef>
                          <a:spcPct val="20000"/>
                        </a:spcBef>
                        <a:defRPr sz="28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anose="02020603050405020304" pitchFamily="18" charset="0"/>
                        <a:buNone/>
                        <a:tabLst/>
                      </a:pPr>
                      <a:r>
                        <a:rPr kumimoji="0" lang="en-GB" sz="1200" b="0" i="0" u="none" strike="noStrike" cap="none" normalizeH="0" baseline="0" dirty="0" err="1" smtClean="0">
                          <a:ln>
                            <a:noFill/>
                          </a:ln>
                          <a:solidFill>
                            <a:srgbClr val="000000"/>
                          </a:solidFill>
                          <a:effectLst/>
                          <a:latin typeface="Arial" panose="020B0604020202020204" pitchFamily="34" charset="0"/>
                          <a:ea typeface="MS Gothic" panose="020B0609070205080204" pitchFamily="49" charset="-128"/>
                          <a:cs typeface="Arial" panose="020B0604020202020204" pitchFamily="34" charset="0"/>
                        </a:rPr>
                        <a:t>Mwy</a:t>
                      </a:r>
                      <a:r>
                        <a:rPr kumimoji="0" lang="en-GB" sz="1200" b="0" i="0" u="none" strike="noStrike" cap="none" normalizeH="0" baseline="0" dirty="0" smtClean="0">
                          <a:ln>
                            <a:noFill/>
                          </a:ln>
                          <a:solidFill>
                            <a:srgbClr val="000000"/>
                          </a:solidFill>
                          <a:effectLst/>
                          <a:latin typeface="Arial" panose="020B0604020202020204" pitchFamily="34" charset="0"/>
                          <a:ea typeface="MS Gothic" panose="020B0609070205080204" pitchFamily="49" charset="-128"/>
                          <a:cs typeface="Arial" panose="020B0604020202020204" pitchFamily="34" charset="0"/>
                        </a:rPr>
                        <a:t> o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anose="020B0609070205080204" pitchFamily="49" charset="-128"/>
                          <a:cs typeface="Arial" panose="020B0604020202020204" pitchFamily="34" charset="0"/>
                        </a:rPr>
                        <a:t>ddewis</a:t>
                      </a:r>
                      <a:r>
                        <a:rPr kumimoji="0" lang="en-GB" sz="1200" b="0" i="0" u="none" strike="noStrike" cap="none" normalizeH="0" baseline="0" dirty="0" smtClean="0">
                          <a:ln>
                            <a:noFill/>
                          </a:ln>
                          <a:solidFill>
                            <a:srgbClr val="000000"/>
                          </a:solidFill>
                          <a:effectLst/>
                          <a:latin typeface="Arial" panose="020B0604020202020204" pitchFamily="34" charset="0"/>
                          <a:ea typeface="MS Gothic" panose="020B0609070205080204" pitchFamily="49" charset="-128"/>
                          <a:cs typeface="Arial" panose="020B0604020202020204" pitchFamily="34" charset="0"/>
                        </a:rPr>
                        <a:t> o ran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anose="020B0609070205080204" pitchFamily="49" charset="-128"/>
                          <a:cs typeface="Arial" panose="020B0604020202020204" pitchFamily="34" charset="0"/>
                        </a:rPr>
                        <a:t>rheoli</a:t>
                      </a:r>
                      <a:r>
                        <a:rPr kumimoji="0" lang="en-GB" sz="1200" b="0" i="0" u="none" strike="noStrike" cap="none" normalizeH="0" baseline="0" dirty="0" smtClean="0">
                          <a:ln>
                            <a:noFill/>
                          </a:ln>
                          <a:solidFill>
                            <a:srgbClr val="000000"/>
                          </a:solidFill>
                          <a:effectLst/>
                          <a:latin typeface="Arial" panose="020B0604020202020204" pitchFamily="34" charset="0"/>
                          <a:ea typeface="MS Gothic" panose="020B0609070205080204" pitchFamily="49" charset="-128"/>
                          <a:cs typeface="Arial" panose="020B0604020202020204" pitchFamily="34" charset="0"/>
                        </a:rPr>
                        <a:t>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anose="020B0609070205080204" pitchFamily="49" charset="-128"/>
                          <a:cs typeface="Arial" panose="020B0604020202020204" pitchFamily="34" charset="0"/>
                        </a:rPr>
                        <a:t>risg</a:t>
                      </a:r>
                      <a:endParaRPr kumimoji="0" lang="en-GB" sz="1200" b="0" i="0" u="none" strike="noStrike" cap="none" normalizeH="0" baseline="0" dirty="0" smtClean="0">
                        <a:ln>
                          <a:noFill/>
                        </a:ln>
                        <a:solidFill>
                          <a:srgbClr val="000000"/>
                        </a:solidFill>
                        <a:effectLst/>
                        <a:latin typeface="Arial" panose="020B0604020202020204" pitchFamily="34" charset="0"/>
                        <a:ea typeface="MS Gothic" panose="020B0609070205080204" pitchFamily="49" charset="-128"/>
                        <a:cs typeface="Arial" panose="020B0604020202020204" pitchFamily="34" charset="0"/>
                      </a:endParaRPr>
                    </a:p>
                  </a:txBody>
                  <a:tcPr marT="45719" marB="45719" anchor="ctr" horzOverflow="overflow">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itchFamily="18" charset="0"/>
                        <a:buNone/>
                        <a:tabLst/>
                      </a:pP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Mwy</a:t>
                      </a:r>
                      <a:r>
                        <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 o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dawelwch</a:t>
                      </a:r>
                      <a:r>
                        <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meddwl</a:t>
                      </a:r>
                      <a:endPar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endParaRPr>
                    </a:p>
                  </a:txBody>
                  <a:tcPr anchor="ctr" horzOverflow="overflow">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itchFamily="18" charset="0"/>
                        <a:buNone/>
                        <a:tabLst/>
                      </a:pP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Llai</a:t>
                      </a:r>
                      <a:r>
                        <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 o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dderbyniadau</a:t>
                      </a:r>
                      <a:r>
                        <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oedi</a:t>
                      </a:r>
                      <a:r>
                        <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 o ran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derbyniadau</a:t>
                      </a:r>
                      <a:r>
                        <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i</a:t>
                      </a:r>
                      <a:r>
                        <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gartrefi</a:t>
                      </a:r>
                      <a:r>
                        <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gofal</a:t>
                      </a:r>
                      <a:endPar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endParaRPr>
                    </a:p>
                  </a:txBody>
                  <a:tcPr anchor="ctr" horzOverflow="overflow">
                    <a:solidFill>
                      <a:srgbClr val="FEF2AC"/>
                    </a:solidFill>
                  </a:tcPr>
                </a:tc>
                <a:tc>
                  <a:txBody>
                    <a:body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itchFamily="18" charset="0"/>
                        <a:buNone/>
                        <a:tabLst/>
                      </a:pP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Llai</a:t>
                      </a:r>
                      <a:r>
                        <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 o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leoedd</a:t>
                      </a:r>
                      <a:r>
                        <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gwag</a:t>
                      </a:r>
                      <a:r>
                        <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mewn</a:t>
                      </a:r>
                      <a:r>
                        <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 tai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gwarchod</a:t>
                      </a:r>
                      <a:endPar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endParaRPr>
                    </a:p>
                  </a:txBody>
                  <a:tcPr anchor="ctr" horzOverflow="overflow">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itchFamily="18" charset="0"/>
                        <a:buNone/>
                        <a:tabLst/>
                      </a:pPr>
                      <a:r>
                        <a:rPr lang="en-GB" sz="1200" b="0" dirty="0" err="1" smtClean="0">
                          <a:latin typeface="Arial" panose="020B0604020202020204" pitchFamily="34" charset="0"/>
                          <a:cs typeface="Arial" panose="020B0604020202020204" pitchFamily="34" charset="0"/>
                        </a:rPr>
                        <a:t>Llai</a:t>
                      </a:r>
                      <a:r>
                        <a:rPr lang="en-GB" sz="1200" b="0" dirty="0" smtClean="0">
                          <a:latin typeface="Arial" panose="020B0604020202020204" pitchFamily="34" charset="0"/>
                          <a:cs typeface="Arial" panose="020B0604020202020204" pitchFamily="34" charset="0"/>
                        </a:rPr>
                        <a:t> o </a:t>
                      </a:r>
                      <a:r>
                        <a:rPr lang="en-GB" sz="1200" b="0" dirty="0" err="1" smtClean="0">
                          <a:latin typeface="Arial" panose="020B0604020202020204" pitchFamily="34" charset="0"/>
                          <a:cs typeface="Arial" panose="020B0604020202020204" pitchFamily="34" charset="0"/>
                        </a:rPr>
                        <a:t>dderbyniadau</a:t>
                      </a:r>
                      <a:r>
                        <a:rPr lang="en-GB" sz="1200" b="0" dirty="0" smtClean="0">
                          <a:latin typeface="Arial" panose="020B0604020202020204" pitchFamily="34" charset="0"/>
                          <a:cs typeface="Arial" panose="020B0604020202020204" pitchFamily="34" charset="0"/>
                        </a:rPr>
                        <a:t> ac </a:t>
                      </a:r>
                      <a:r>
                        <a:rPr lang="en-GB" sz="1200" b="0" dirty="0" err="1" smtClean="0">
                          <a:latin typeface="Arial" panose="020B0604020202020204" pitchFamily="34" charset="0"/>
                          <a:cs typeface="Arial" panose="020B0604020202020204" pitchFamily="34" charset="0"/>
                        </a:rPr>
                        <a:t>aildderbyniadau</a:t>
                      </a:r>
                      <a:r>
                        <a:rPr lang="en-GB" sz="1200" b="0" dirty="0" smtClean="0">
                          <a:latin typeface="Arial" panose="020B0604020202020204" pitchFamily="34" charset="0"/>
                          <a:cs typeface="Arial" panose="020B0604020202020204" pitchFamily="34" charset="0"/>
                        </a:rPr>
                        <a:t> </a:t>
                      </a:r>
                      <a:r>
                        <a:rPr lang="en-GB" sz="1200" b="0" dirty="0" err="1" smtClean="0">
                          <a:latin typeface="Arial" panose="020B0604020202020204" pitchFamily="34" charset="0"/>
                          <a:cs typeface="Arial" panose="020B0604020202020204" pitchFamily="34" charset="0"/>
                        </a:rPr>
                        <a:t>i</a:t>
                      </a:r>
                      <a:r>
                        <a:rPr lang="en-GB" sz="1200" b="0" dirty="0" smtClean="0">
                          <a:latin typeface="Arial" panose="020B0604020202020204" pitchFamily="34" charset="0"/>
                          <a:cs typeface="Arial" panose="020B0604020202020204" pitchFamily="34" charset="0"/>
                        </a:rPr>
                        <a:t> </a:t>
                      </a:r>
                      <a:r>
                        <a:rPr lang="en-GB" sz="1200" b="0" dirty="0" err="1" smtClean="0">
                          <a:latin typeface="Arial" panose="020B0604020202020204" pitchFamily="34" charset="0"/>
                          <a:cs typeface="Arial" panose="020B0604020202020204" pitchFamily="34" charset="0"/>
                        </a:rPr>
                        <a:t>ysbytai</a:t>
                      </a:r>
                      <a:endParaRPr lang="en-GB" sz="1200" b="0" dirty="0" smtClean="0">
                        <a:latin typeface="Arial" panose="020B0604020202020204" pitchFamily="34" charset="0"/>
                        <a:cs typeface="Arial" panose="020B0604020202020204" pitchFamily="34" charset="0"/>
                      </a:endParaRPr>
                    </a:p>
                  </a:txBody>
                  <a:tcPr anchor="ctr" horzOverflow="overflow">
                    <a:solidFill>
                      <a:schemeClr val="accent2">
                        <a:lumMod val="20000"/>
                        <a:lumOff val="80000"/>
                      </a:schemeClr>
                    </a:solidFill>
                  </a:tcPr>
                </a:tc>
              </a:tr>
              <a:tr h="936427">
                <a:tc>
                  <a:txBody>
                    <a:bodyPr/>
                    <a:lstStyle>
                      <a:lvl1pPr>
                        <a:spcBef>
                          <a:spcPct val="20000"/>
                        </a:spcBef>
                        <a:defRPr sz="28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anose="02020603050405020304" pitchFamily="18" charset="0"/>
                        <a:buNone/>
                        <a:tabLst/>
                      </a:pPr>
                      <a:r>
                        <a:rPr kumimoji="0" lang="en-GB" sz="1200" b="0" i="0" u="none" strike="noStrike" cap="none" normalizeH="0" baseline="0" dirty="0" err="1" smtClean="0">
                          <a:ln>
                            <a:noFill/>
                          </a:ln>
                          <a:solidFill>
                            <a:srgbClr val="000000"/>
                          </a:solidFill>
                          <a:effectLst/>
                          <a:latin typeface="Arial" panose="020B0604020202020204" pitchFamily="34" charset="0"/>
                          <a:ea typeface="MS Gothic" panose="020B0609070205080204" pitchFamily="49" charset="-128"/>
                          <a:cs typeface="Arial" panose="020B0604020202020204" pitchFamily="34" charset="0"/>
                        </a:rPr>
                        <a:t>Cymorth</a:t>
                      </a:r>
                      <a:r>
                        <a:rPr kumimoji="0" lang="en-GB" sz="1200" b="0" i="0" u="none" strike="noStrike" cap="none" normalizeH="0" baseline="0" dirty="0" smtClean="0">
                          <a:ln>
                            <a:noFill/>
                          </a:ln>
                          <a:solidFill>
                            <a:srgbClr val="000000"/>
                          </a:solidFill>
                          <a:effectLst/>
                          <a:latin typeface="Arial" panose="020B0604020202020204" pitchFamily="34" charset="0"/>
                          <a:ea typeface="MS Gothic" panose="020B0609070205080204" pitchFamily="49" charset="-128"/>
                          <a:cs typeface="Arial" panose="020B0604020202020204" pitchFamily="34" charset="0"/>
                        </a:rPr>
                        <a:t>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anose="020B0609070205080204" pitchFamily="49" charset="-128"/>
                          <a:cs typeface="Arial" panose="020B0604020202020204" pitchFamily="34" charset="0"/>
                        </a:rPr>
                        <a:t>ar</a:t>
                      </a:r>
                      <a:r>
                        <a:rPr kumimoji="0" lang="en-GB" sz="1200" b="0" i="0" u="none" strike="noStrike" cap="none" normalizeH="0" baseline="0" dirty="0" smtClean="0">
                          <a:ln>
                            <a:noFill/>
                          </a:ln>
                          <a:solidFill>
                            <a:srgbClr val="000000"/>
                          </a:solidFill>
                          <a:effectLst/>
                          <a:latin typeface="Arial" panose="020B0604020202020204" pitchFamily="34" charset="0"/>
                          <a:ea typeface="MS Gothic" panose="020B0609070205080204" pitchFamily="49" charset="-128"/>
                          <a:cs typeface="Arial" panose="020B0604020202020204" pitchFamily="34" charset="0"/>
                        </a:rPr>
                        <a:t>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anose="020B0609070205080204" pitchFamily="49" charset="-128"/>
                          <a:cs typeface="Arial" panose="020B0604020202020204" pitchFamily="34" charset="0"/>
                        </a:rPr>
                        <a:t>gyfer</a:t>
                      </a:r>
                      <a:r>
                        <a:rPr kumimoji="0" lang="en-GB" sz="1200" b="0" i="0" u="none" strike="noStrike" cap="none" normalizeH="0" baseline="0" dirty="0" smtClean="0">
                          <a:ln>
                            <a:noFill/>
                          </a:ln>
                          <a:solidFill>
                            <a:srgbClr val="000000"/>
                          </a:solidFill>
                          <a:effectLst/>
                          <a:latin typeface="Arial" panose="020B0604020202020204" pitchFamily="34" charset="0"/>
                          <a:ea typeface="MS Gothic" panose="020B0609070205080204" pitchFamily="49" charset="-128"/>
                          <a:cs typeface="Arial" panose="020B0604020202020204" pitchFamily="34" charset="0"/>
                        </a:rPr>
                        <a:t>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anose="020B0609070205080204" pitchFamily="49" charset="-128"/>
                          <a:cs typeface="Arial" panose="020B0604020202020204" pitchFamily="34" charset="0"/>
                        </a:rPr>
                        <a:t>hunanofal</a:t>
                      </a:r>
                      <a:r>
                        <a:rPr kumimoji="0" lang="en-GB" sz="1200" b="0" i="0" u="none" strike="noStrike" cap="none" normalizeH="0" baseline="0" dirty="0" smtClean="0">
                          <a:ln>
                            <a:noFill/>
                          </a:ln>
                          <a:solidFill>
                            <a:srgbClr val="000000"/>
                          </a:solidFill>
                          <a:effectLst/>
                          <a:latin typeface="Arial" panose="020B0604020202020204" pitchFamily="34" charset="0"/>
                          <a:ea typeface="MS Gothic" panose="020B0609070205080204" pitchFamily="49" charset="-128"/>
                          <a:cs typeface="Arial" panose="020B0604020202020204" pitchFamily="34" charset="0"/>
                        </a:rPr>
                        <a:t> ac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anose="020B0609070205080204" pitchFamily="49" charset="-128"/>
                          <a:cs typeface="Arial" panose="020B0604020202020204" pitchFamily="34" charset="0"/>
                        </a:rPr>
                        <a:t>atal</a:t>
                      </a:r>
                      <a:endParaRPr kumimoji="0" lang="en-GB" sz="1200" b="0" i="0" u="none" strike="noStrike" cap="none" normalizeH="0" baseline="0" dirty="0" smtClean="0">
                        <a:ln>
                          <a:noFill/>
                        </a:ln>
                        <a:solidFill>
                          <a:srgbClr val="000000"/>
                        </a:solidFill>
                        <a:effectLst/>
                        <a:latin typeface="Arial" panose="020B0604020202020204" pitchFamily="34" charset="0"/>
                        <a:ea typeface="MS Gothic" panose="020B0609070205080204" pitchFamily="49" charset="-128"/>
                        <a:cs typeface="Arial" panose="020B0604020202020204" pitchFamily="34" charset="0"/>
                      </a:endParaRPr>
                    </a:p>
                  </a:txBody>
                  <a:tcPr marT="45719" marB="45719" anchor="ctr" horzOverflow="overflow">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itchFamily="18" charset="0"/>
                        <a:buNone/>
                        <a:tabLst/>
                      </a:pP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Lleihau</a:t>
                      </a:r>
                      <a:r>
                        <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pryder</a:t>
                      </a:r>
                      <a:endPar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endParaRPr>
                    </a:p>
                  </a:txBody>
                  <a:tcPr anchor="ctr" horzOverflow="overflow">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itchFamily="18" charset="0"/>
                        <a:buNone/>
                        <a:tabLst/>
                      </a:pP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Asesiadau</a:t>
                      </a:r>
                      <a:r>
                        <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gwell</a:t>
                      </a:r>
                      <a:r>
                        <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 o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anghenion</a:t>
                      </a:r>
                      <a:r>
                        <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 a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risgiau</a:t>
                      </a:r>
                      <a:endPar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endParaRPr>
                    </a:p>
                  </a:txBody>
                  <a:tcPr anchor="ctr" horzOverflow="overflow">
                    <a:solidFill>
                      <a:srgbClr val="FEF2AC"/>
                    </a:solidFill>
                  </a:tcPr>
                </a:tc>
                <a:tc>
                  <a:txBody>
                    <a:body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itchFamily="18" charset="0"/>
                        <a:buNone/>
                        <a:tabLst/>
                      </a:pP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Mwy</a:t>
                      </a:r>
                      <a:r>
                        <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 o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alw</a:t>
                      </a:r>
                      <a:r>
                        <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 am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dai</a:t>
                      </a:r>
                      <a:r>
                        <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 a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rennir</a:t>
                      </a:r>
                      <a:endPar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endParaRPr>
                    </a:p>
                  </a:txBody>
                  <a:tcPr anchor="ctr" horzOverflow="overflow">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itchFamily="18" charset="0"/>
                        <a:buNone/>
                        <a:tabLst/>
                      </a:pPr>
                      <a:r>
                        <a:rPr lang="en-GB" sz="1200" b="0" dirty="0" err="1" smtClean="0">
                          <a:latin typeface="Arial" panose="020B0604020202020204" pitchFamily="34" charset="0"/>
                          <a:cs typeface="Arial" panose="020B0604020202020204" pitchFamily="34" charset="0"/>
                        </a:rPr>
                        <a:t>Cydymffurfiaeth</a:t>
                      </a:r>
                      <a:r>
                        <a:rPr lang="en-GB" sz="1200" b="0" dirty="0" smtClean="0">
                          <a:latin typeface="Arial" panose="020B0604020202020204" pitchFamily="34" charset="0"/>
                          <a:cs typeface="Arial" panose="020B0604020202020204" pitchFamily="34" charset="0"/>
                        </a:rPr>
                        <a:t> well o ran </a:t>
                      </a:r>
                      <a:r>
                        <a:rPr lang="en-GB" sz="1200" b="0" dirty="0" err="1" smtClean="0">
                          <a:latin typeface="Arial" panose="020B0604020202020204" pitchFamily="34" charset="0"/>
                          <a:cs typeface="Arial" panose="020B0604020202020204" pitchFamily="34" charset="0"/>
                        </a:rPr>
                        <a:t>meddyginiaeth</a:t>
                      </a:r>
                      <a:r>
                        <a:rPr lang="en-GB" sz="1200" b="0" dirty="0" smtClean="0">
                          <a:latin typeface="Arial" panose="020B0604020202020204" pitchFamily="34" charset="0"/>
                          <a:cs typeface="Arial" panose="020B0604020202020204" pitchFamily="34" charset="0"/>
                        </a:rPr>
                        <a:t> / </a:t>
                      </a:r>
                      <a:r>
                        <a:rPr lang="en-GB" sz="1200" b="0" dirty="0" err="1" smtClean="0">
                          <a:latin typeface="Arial" panose="020B0604020202020204" pitchFamily="34" charset="0"/>
                          <a:cs typeface="Arial" panose="020B0604020202020204" pitchFamily="34" charset="0"/>
                        </a:rPr>
                        <a:t>therapi</a:t>
                      </a:r>
                      <a:endParaRPr lang="en-GB" sz="1200" b="0" dirty="0" smtClean="0">
                        <a:latin typeface="Arial" panose="020B0604020202020204" pitchFamily="34" charset="0"/>
                        <a:cs typeface="Arial" panose="020B0604020202020204" pitchFamily="34" charset="0"/>
                      </a:endParaRPr>
                    </a:p>
                  </a:txBody>
                  <a:tcPr anchor="ctr" horzOverflow="overflow">
                    <a:solidFill>
                      <a:schemeClr val="accent2">
                        <a:lumMod val="20000"/>
                        <a:lumOff val="80000"/>
                      </a:schemeClr>
                    </a:solidFill>
                  </a:tcPr>
                </a:tc>
              </a:tr>
              <a:tr h="724976">
                <a:tc>
                  <a:txBody>
                    <a:bodyPr/>
                    <a:lstStyle>
                      <a:lvl1pPr>
                        <a:spcBef>
                          <a:spcPct val="20000"/>
                        </a:spcBef>
                        <a:defRPr sz="28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anose="02020603050405020304" pitchFamily="18" charset="0"/>
                        <a:buNone/>
                        <a:tabLst/>
                      </a:pPr>
                      <a:r>
                        <a:rPr kumimoji="0" lang="en-GB" sz="1200" b="0" i="0" u="none" strike="noStrike" cap="none" normalizeH="0" baseline="0" dirty="0" err="1" smtClean="0">
                          <a:ln>
                            <a:noFill/>
                          </a:ln>
                          <a:solidFill>
                            <a:srgbClr val="000000"/>
                          </a:solidFill>
                          <a:effectLst/>
                          <a:latin typeface="Arial" panose="020B0604020202020204" pitchFamily="34" charset="0"/>
                          <a:ea typeface="MS Gothic" panose="020B0609070205080204" pitchFamily="49" charset="-128"/>
                          <a:cs typeface="Arial" panose="020B0604020202020204" pitchFamily="34" charset="0"/>
                        </a:rPr>
                        <a:t>Ansawdd</a:t>
                      </a:r>
                      <a:r>
                        <a:rPr kumimoji="0" lang="en-GB" sz="1200" b="0" i="0" u="none" strike="noStrike" cap="none" normalizeH="0" baseline="0" dirty="0" smtClean="0">
                          <a:ln>
                            <a:noFill/>
                          </a:ln>
                          <a:solidFill>
                            <a:srgbClr val="000000"/>
                          </a:solidFill>
                          <a:effectLst/>
                          <a:latin typeface="Arial" panose="020B0604020202020204" pitchFamily="34" charset="0"/>
                          <a:ea typeface="MS Gothic" panose="020B0609070205080204" pitchFamily="49" charset="-128"/>
                          <a:cs typeface="Arial" panose="020B0604020202020204" pitchFamily="34" charset="0"/>
                        </a:rPr>
                        <a:t>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anose="020B0609070205080204" pitchFamily="49" charset="-128"/>
                          <a:cs typeface="Arial" panose="020B0604020202020204" pitchFamily="34" charset="0"/>
                        </a:rPr>
                        <a:t>bywyd</a:t>
                      </a:r>
                      <a:r>
                        <a:rPr kumimoji="0" lang="en-GB" sz="1200" b="0" i="0" u="none" strike="noStrike" cap="none" normalizeH="0" baseline="0" dirty="0" smtClean="0">
                          <a:ln>
                            <a:noFill/>
                          </a:ln>
                          <a:solidFill>
                            <a:srgbClr val="000000"/>
                          </a:solidFill>
                          <a:effectLst/>
                          <a:latin typeface="Arial" panose="020B0604020202020204" pitchFamily="34" charset="0"/>
                          <a:ea typeface="MS Gothic" panose="020B0609070205080204" pitchFamily="49" charset="-128"/>
                          <a:cs typeface="Arial" panose="020B0604020202020204" pitchFamily="34" charset="0"/>
                        </a:rPr>
                        <a:t>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anose="020B0609070205080204" pitchFamily="49" charset="-128"/>
                          <a:cs typeface="Arial" panose="020B0604020202020204" pitchFamily="34" charset="0"/>
                        </a:rPr>
                        <a:t>gwell</a:t>
                      </a:r>
                      <a:endParaRPr kumimoji="0" lang="en-GB" sz="1200" b="0" i="0" u="none" strike="noStrike" cap="none" normalizeH="0" baseline="0" dirty="0" smtClean="0">
                        <a:ln>
                          <a:noFill/>
                        </a:ln>
                        <a:solidFill>
                          <a:srgbClr val="000000"/>
                        </a:solidFill>
                        <a:effectLst/>
                        <a:latin typeface="Arial" panose="020B0604020202020204" pitchFamily="34" charset="0"/>
                        <a:ea typeface="MS Gothic" panose="020B0609070205080204" pitchFamily="49" charset="-128"/>
                        <a:cs typeface="Arial" panose="020B0604020202020204" pitchFamily="34" charset="0"/>
                      </a:endParaRPr>
                    </a:p>
                  </a:txBody>
                  <a:tcPr marT="45719" marB="45719" anchor="ctr" horzOverflow="overflow">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itchFamily="18" charset="0"/>
                        <a:buNone/>
                        <a:tabLst/>
                      </a:pP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Ansawdd</a:t>
                      </a:r>
                      <a:r>
                        <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bywyd</a:t>
                      </a:r>
                      <a:r>
                        <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gwell</a:t>
                      </a:r>
                      <a:endPar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endParaRPr>
                    </a:p>
                  </a:txBody>
                  <a:tcPr anchor="ctr" horzOverflow="overflow">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itchFamily="18" charset="0"/>
                        <a:buNone/>
                        <a:tabLst/>
                      </a:pP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Llai</a:t>
                      </a:r>
                      <a:r>
                        <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 o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oedi</a:t>
                      </a:r>
                      <a:r>
                        <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wrth</a:t>
                      </a:r>
                      <a:r>
                        <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drosglwyddo</a:t>
                      </a:r>
                      <a:r>
                        <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gofal</a:t>
                      </a:r>
                      <a:endPar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endParaRPr>
                    </a:p>
                  </a:txBody>
                  <a:tcPr anchor="ctr" horzOverflow="overflow">
                    <a:solidFill>
                      <a:srgbClr val="FEF2AC"/>
                    </a:solidFill>
                  </a:tcPr>
                </a:tc>
                <a:tc>
                  <a:txBody>
                    <a:body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itchFamily="18" charset="0"/>
                        <a:buNone/>
                        <a:tabLst/>
                      </a:pPr>
                      <a:r>
                        <a:rPr kumimoji="0" lang="pt-BR"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Llai o achosion o ddifrod damweiniol</a:t>
                      </a:r>
                      <a:endPar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endParaRPr>
                    </a:p>
                  </a:txBody>
                  <a:tcPr anchor="ctr" horzOverflow="overflow">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itchFamily="18" charset="0"/>
                        <a:buNone/>
                        <a:tabLst/>
                      </a:pPr>
                      <a:r>
                        <a:rPr lang="en-GB" sz="900" b="0" dirty="0" err="1" smtClean="0">
                          <a:latin typeface="Arial" panose="020B0604020202020204" pitchFamily="34" charset="0"/>
                          <a:cs typeface="Arial" panose="020B0604020202020204" pitchFamily="34" charset="0"/>
                        </a:rPr>
                        <a:t>Llai</a:t>
                      </a:r>
                      <a:r>
                        <a:rPr lang="en-GB" sz="900" b="0" dirty="0" smtClean="0">
                          <a:latin typeface="Arial" panose="020B0604020202020204" pitchFamily="34" charset="0"/>
                          <a:cs typeface="Arial" panose="020B0604020202020204" pitchFamily="34" charset="0"/>
                        </a:rPr>
                        <a:t> o </a:t>
                      </a:r>
                      <a:r>
                        <a:rPr lang="en-GB" sz="900" b="0" dirty="0" err="1" smtClean="0">
                          <a:latin typeface="Arial" panose="020B0604020202020204" pitchFamily="34" charset="0"/>
                          <a:cs typeface="Arial" panose="020B0604020202020204" pitchFamily="34" charset="0"/>
                        </a:rPr>
                        <a:t>alwadau</a:t>
                      </a:r>
                      <a:r>
                        <a:rPr lang="en-GB" sz="900" b="0" dirty="0" smtClean="0">
                          <a:latin typeface="Arial" panose="020B0604020202020204" pitchFamily="34" charset="0"/>
                          <a:cs typeface="Arial" panose="020B0604020202020204" pitchFamily="34" charset="0"/>
                        </a:rPr>
                        <a:t> </a:t>
                      </a:r>
                      <a:r>
                        <a:rPr lang="en-GB" sz="900" b="0" dirty="0" err="1" smtClean="0">
                          <a:latin typeface="Arial" panose="020B0604020202020204" pitchFamily="34" charset="0"/>
                          <a:cs typeface="Arial" panose="020B0604020202020204" pitchFamily="34" charset="0"/>
                        </a:rPr>
                        <a:t>ar</a:t>
                      </a:r>
                      <a:r>
                        <a:rPr lang="en-GB" sz="900" b="0" dirty="0" smtClean="0">
                          <a:latin typeface="Arial" panose="020B0604020202020204" pitchFamily="34" charset="0"/>
                          <a:cs typeface="Arial" panose="020B0604020202020204" pitchFamily="34" charset="0"/>
                        </a:rPr>
                        <a:t> </a:t>
                      </a:r>
                      <a:r>
                        <a:rPr lang="en-GB" sz="900" b="0" dirty="0" err="1" smtClean="0">
                          <a:latin typeface="Arial" panose="020B0604020202020204" pitchFamily="34" charset="0"/>
                          <a:cs typeface="Arial" panose="020B0604020202020204" pitchFamily="34" charset="0"/>
                        </a:rPr>
                        <a:t>gyfer</a:t>
                      </a:r>
                      <a:r>
                        <a:rPr lang="en-GB" sz="900" b="0" dirty="0" smtClean="0">
                          <a:latin typeface="Arial" panose="020B0604020202020204" pitchFamily="34" charset="0"/>
                          <a:cs typeface="Arial" panose="020B0604020202020204" pitchFamily="34" charset="0"/>
                        </a:rPr>
                        <a:t> </a:t>
                      </a:r>
                      <a:r>
                        <a:rPr lang="en-GB" sz="900" b="0" dirty="0" err="1" smtClean="0">
                          <a:latin typeface="Arial" panose="020B0604020202020204" pitchFamily="34" charset="0"/>
                          <a:cs typeface="Arial" panose="020B0604020202020204" pitchFamily="34" charset="0"/>
                        </a:rPr>
                        <a:t>ambiwlansiau</a:t>
                      </a:r>
                      <a:r>
                        <a:rPr lang="en-GB" sz="900" b="0" dirty="0" smtClean="0">
                          <a:latin typeface="Arial" panose="020B0604020202020204" pitchFamily="34" charset="0"/>
                          <a:cs typeface="Arial" panose="020B0604020202020204" pitchFamily="34" charset="0"/>
                        </a:rPr>
                        <a:t> a </a:t>
                      </a:r>
                      <a:r>
                        <a:rPr lang="en-GB" sz="900" b="0" dirty="0" err="1" smtClean="0">
                          <a:latin typeface="Arial" panose="020B0604020202020204" pitchFamily="34" charset="0"/>
                          <a:cs typeface="Arial" panose="020B0604020202020204" pitchFamily="34" charset="0"/>
                        </a:rPr>
                        <a:t>derbyniadau</a:t>
                      </a:r>
                      <a:r>
                        <a:rPr lang="en-GB" sz="900" b="0" dirty="0" smtClean="0">
                          <a:latin typeface="Arial" panose="020B0604020202020204" pitchFamily="34" charset="0"/>
                          <a:cs typeface="Arial" panose="020B0604020202020204" pitchFamily="34" charset="0"/>
                        </a:rPr>
                        <a:t> </a:t>
                      </a:r>
                      <a:r>
                        <a:rPr lang="en-GB" sz="900" b="0" dirty="0" err="1" smtClean="0">
                          <a:latin typeface="Arial" panose="020B0604020202020204" pitchFamily="34" charset="0"/>
                          <a:cs typeface="Arial" panose="020B0604020202020204" pitchFamily="34" charset="0"/>
                        </a:rPr>
                        <a:t>i</a:t>
                      </a:r>
                      <a:r>
                        <a:rPr lang="en-GB" sz="900" b="0" dirty="0" smtClean="0">
                          <a:latin typeface="Arial" panose="020B0604020202020204" pitchFamily="34" charset="0"/>
                          <a:cs typeface="Arial" panose="020B0604020202020204" pitchFamily="34" charset="0"/>
                        </a:rPr>
                        <a:t> </a:t>
                      </a:r>
                      <a:r>
                        <a:rPr lang="en-GB" sz="900" b="0" dirty="0" err="1" smtClean="0">
                          <a:latin typeface="Arial" panose="020B0604020202020204" pitchFamily="34" charset="0"/>
                          <a:cs typeface="Arial" panose="020B0604020202020204" pitchFamily="34" charset="0"/>
                        </a:rPr>
                        <a:t>adrannau</a:t>
                      </a:r>
                      <a:r>
                        <a:rPr lang="en-GB" sz="900" b="0" dirty="0" smtClean="0">
                          <a:latin typeface="Arial" panose="020B0604020202020204" pitchFamily="34" charset="0"/>
                          <a:cs typeface="Arial" panose="020B0604020202020204" pitchFamily="34" charset="0"/>
                        </a:rPr>
                        <a:t> </a:t>
                      </a:r>
                      <a:r>
                        <a:rPr lang="en-GB" sz="900" b="0" dirty="0" err="1" smtClean="0">
                          <a:latin typeface="Arial" panose="020B0604020202020204" pitchFamily="34" charset="0"/>
                          <a:cs typeface="Arial" panose="020B0604020202020204" pitchFamily="34" charset="0"/>
                        </a:rPr>
                        <a:t>Damweiniau</a:t>
                      </a:r>
                      <a:r>
                        <a:rPr lang="en-GB" sz="900" b="0" dirty="0" smtClean="0">
                          <a:latin typeface="Arial" panose="020B0604020202020204" pitchFamily="34" charset="0"/>
                          <a:cs typeface="Arial" panose="020B0604020202020204" pitchFamily="34" charset="0"/>
                        </a:rPr>
                        <a:t> ac </a:t>
                      </a:r>
                      <a:r>
                        <a:rPr lang="en-GB" sz="900" b="0" dirty="0" err="1" smtClean="0">
                          <a:latin typeface="Arial" panose="020B0604020202020204" pitchFamily="34" charset="0"/>
                          <a:cs typeface="Arial" panose="020B0604020202020204" pitchFamily="34" charset="0"/>
                        </a:rPr>
                        <a:t>Achosion</a:t>
                      </a:r>
                      <a:r>
                        <a:rPr lang="en-GB" sz="900" b="0" dirty="0" smtClean="0">
                          <a:latin typeface="Arial" panose="020B0604020202020204" pitchFamily="34" charset="0"/>
                          <a:cs typeface="Arial" panose="020B0604020202020204" pitchFamily="34" charset="0"/>
                        </a:rPr>
                        <a:t> </a:t>
                      </a:r>
                      <a:r>
                        <a:rPr lang="en-GB" sz="900" b="0" dirty="0" err="1" smtClean="0">
                          <a:latin typeface="Arial" panose="020B0604020202020204" pitchFamily="34" charset="0"/>
                          <a:cs typeface="Arial" panose="020B0604020202020204" pitchFamily="34" charset="0"/>
                        </a:rPr>
                        <a:t>Brys</a:t>
                      </a:r>
                      <a:endParaRPr lang="en-GB" sz="900" b="0" dirty="0" smtClean="0">
                        <a:latin typeface="Arial" panose="020B0604020202020204" pitchFamily="34" charset="0"/>
                        <a:cs typeface="Arial" panose="020B0604020202020204" pitchFamily="34" charset="0"/>
                      </a:endParaRPr>
                    </a:p>
                  </a:txBody>
                  <a:tcPr anchor="ctr" horzOverflow="overflow">
                    <a:solidFill>
                      <a:schemeClr val="accent2">
                        <a:lumMod val="20000"/>
                        <a:lumOff val="80000"/>
                      </a:schemeClr>
                    </a:solidFill>
                  </a:tcPr>
                </a:tc>
              </a:tr>
              <a:tr h="724976">
                <a:tc>
                  <a:txBody>
                    <a:bodyPr/>
                    <a:lstStyle>
                      <a:lvl1pPr>
                        <a:spcBef>
                          <a:spcPct val="20000"/>
                        </a:spcBef>
                        <a:defRPr sz="28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anose="02020603050405020304" pitchFamily="18" charset="0"/>
                        <a:buNone/>
                        <a:tabLst/>
                      </a:pPr>
                      <a:r>
                        <a:rPr kumimoji="0" lang="en-GB" sz="1200" b="0" i="0" u="none" strike="noStrike" cap="none" normalizeH="0" baseline="0" dirty="0" err="1" smtClean="0">
                          <a:ln>
                            <a:noFill/>
                          </a:ln>
                          <a:solidFill>
                            <a:srgbClr val="000000"/>
                          </a:solidFill>
                          <a:effectLst/>
                          <a:latin typeface="Arial" panose="020B0604020202020204" pitchFamily="34" charset="0"/>
                          <a:ea typeface="MS Gothic" panose="020B0609070205080204" pitchFamily="49" charset="-128"/>
                          <a:cs typeface="Arial" panose="020B0604020202020204" pitchFamily="34" charset="0"/>
                        </a:rPr>
                        <a:t>Mwy</a:t>
                      </a:r>
                      <a:r>
                        <a:rPr kumimoji="0" lang="en-GB" sz="1200" b="0" i="0" u="none" strike="noStrike" cap="none" normalizeH="0" baseline="0" dirty="0" smtClean="0">
                          <a:ln>
                            <a:noFill/>
                          </a:ln>
                          <a:solidFill>
                            <a:srgbClr val="000000"/>
                          </a:solidFill>
                          <a:effectLst/>
                          <a:latin typeface="Arial" panose="020B0604020202020204" pitchFamily="34" charset="0"/>
                          <a:ea typeface="MS Gothic" panose="020B0609070205080204" pitchFamily="49" charset="-128"/>
                          <a:cs typeface="Arial" panose="020B0604020202020204" pitchFamily="34" charset="0"/>
                        </a:rPr>
                        <a:t> o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anose="020B0609070205080204" pitchFamily="49" charset="-128"/>
                          <a:cs typeface="Arial" panose="020B0604020202020204" pitchFamily="34" charset="0"/>
                        </a:rPr>
                        <a:t>annibyniaeth</a:t>
                      </a:r>
                      <a:endParaRPr kumimoji="0" lang="en-GB" sz="1200" b="0" i="0" u="none" strike="noStrike" cap="none" normalizeH="0" baseline="0" dirty="0" smtClean="0">
                        <a:ln>
                          <a:noFill/>
                        </a:ln>
                        <a:solidFill>
                          <a:srgbClr val="000000"/>
                        </a:solidFill>
                        <a:effectLst/>
                        <a:latin typeface="Arial" panose="020B0604020202020204" pitchFamily="34" charset="0"/>
                        <a:ea typeface="MS Gothic" panose="020B0609070205080204" pitchFamily="49" charset="-128"/>
                        <a:cs typeface="Arial" panose="020B0604020202020204" pitchFamily="34" charset="0"/>
                      </a:endParaRPr>
                    </a:p>
                  </a:txBody>
                  <a:tcPr marT="45719" marB="45719" anchor="ctr" horzOverflow="overflow">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itchFamily="18" charset="0"/>
                        <a:buNone/>
                        <a:tabLst/>
                      </a:pP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Mwy</a:t>
                      </a:r>
                      <a:r>
                        <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 o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annibyniaeth</a:t>
                      </a:r>
                      <a:endPar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endParaRPr>
                    </a:p>
                  </a:txBody>
                  <a:tcPr anchor="ctr" horzOverflow="overflow">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itchFamily="18" charset="0"/>
                        <a:buNone/>
                        <a:tabLst/>
                      </a:pP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Llai</a:t>
                      </a:r>
                      <a:r>
                        <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 o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unigrwydd</a:t>
                      </a:r>
                      <a:r>
                        <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 ac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arwahanrwydd</a:t>
                      </a:r>
                      <a:r>
                        <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cymdeithasol</a:t>
                      </a:r>
                      <a:endPar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endParaRPr>
                    </a:p>
                  </a:txBody>
                  <a:tcPr anchor="ctr" horzOverflow="overflow">
                    <a:solidFill>
                      <a:srgbClr val="FEF2AC"/>
                    </a:solidFill>
                  </a:tcPr>
                </a:tc>
                <a:tc>
                  <a:txBody>
                    <a:body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itchFamily="18" charset="0"/>
                        <a:buNone/>
                        <a:tabLst/>
                      </a:pP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Rolau</a:t>
                      </a:r>
                      <a:r>
                        <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newydd</a:t>
                      </a:r>
                      <a:r>
                        <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i</a:t>
                      </a:r>
                      <a:r>
                        <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wardeiniaid</a:t>
                      </a:r>
                      <a:r>
                        <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 a staff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cymorth</a:t>
                      </a:r>
                      <a:endPar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endParaRPr>
                    </a:p>
                  </a:txBody>
                  <a:tcPr anchor="ctr" horzOverflow="overflow">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itchFamily="18" charset="0"/>
                        <a:buNone/>
                        <a:tabLst/>
                      </a:pPr>
                      <a:r>
                        <a:rPr lang="en-GB" sz="1200" b="0" dirty="0" err="1" smtClean="0">
                          <a:latin typeface="Arial" panose="020B0604020202020204" pitchFamily="34" charset="0"/>
                          <a:cs typeface="Arial" panose="020B0604020202020204" pitchFamily="34" charset="0"/>
                        </a:rPr>
                        <a:t>Mynediad</a:t>
                      </a:r>
                      <a:r>
                        <a:rPr lang="en-GB" sz="1200" b="0" dirty="0" smtClean="0">
                          <a:latin typeface="Arial" panose="020B0604020202020204" pitchFamily="34" charset="0"/>
                          <a:cs typeface="Arial" panose="020B0604020202020204" pitchFamily="34" charset="0"/>
                        </a:rPr>
                        <a:t> </a:t>
                      </a:r>
                      <a:r>
                        <a:rPr lang="en-GB" sz="1200" b="0" dirty="0" err="1" smtClean="0">
                          <a:latin typeface="Arial" panose="020B0604020202020204" pitchFamily="34" charset="0"/>
                          <a:cs typeface="Arial" panose="020B0604020202020204" pitchFamily="34" charset="0"/>
                        </a:rPr>
                        <a:t>gwell</a:t>
                      </a:r>
                      <a:r>
                        <a:rPr lang="en-GB" sz="1200" b="0" dirty="0" smtClean="0">
                          <a:latin typeface="Arial" panose="020B0604020202020204" pitchFamily="34" charset="0"/>
                          <a:cs typeface="Arial" panose="020B0604020202020204" pitchFamily="34" charset="0"/>
                        </a:rPr>
                        <a:t> at </a:t>
                      </a:r>
                      <a:r>
                        <a:rPr lang="en-GB" sz="1200" b="0" dirty="0" err="1" smtClean="0">
                          <a:latin typeface="Arial" panose="020B0604020202020204" pitchFamily="34" charset="0"/>
                          <a:cs typeface="Arial" panose="020B0604020202020204" pitchFamily="34" charset="0"/>
                        </a:rPr>
                        <a:t>arbenigwyr</a:t>
                      </a:r>
                      <a:r>
                        <a:rPr lang="en-GB" sz="1200" b="0" dirty="0" smtClean="0">
                          <a:latin typeface="Arial" panose="020B0604020202020204" pitchFamily="34" charset="0"/>
                          <a:cs typeface="Arial" panose="020B0604020202020204" pitchFamily="34" charset="0"/>
                        </a:rPr>
                        <a:t> ac ail </a:t>
                      </a:r>
                      <a:r>
                        <a:rPr lang="en-GB" sz="1200" b="0" dirty="0" err="1" smtClean="0">
                          <a:latin typeface="Arial" panose="020B0604020202020204" pitchFamily="34" charset="0"/>
                          <a:cs typeface="Arial" panose="020B0604020202020204" pitchFamily="34" charset="0"/>
                        </a:rPr>
                        <a:t>farnau</a:t>
                      </a:r>
                      <a:endParaRPr lang="en-GB" sz="1200" b="0" dirty="0" smtClean="0">
                        <a:latin typeface="Arial" panose="020B0604020202020204" pitchFamily="34" charset="0"/>
                        <a:cs typeface="Arial" panose="020B0604020202020204" pitchFamily="34" charset="0"/>
                      </a:endParaRPr>
                    </a:p>
                  </a:txBody>
                  <a:tcPr anchor="ctr" horzOverflow="overflow">
                    <a:solidFill>
                      <a:schemeClr val="accent2">
                        <a:lumMod val="20000"/>
                        <a:lumOff val="80000"/>
                      </a:schemeClr>
                    </a:solidFill>
                  </a:tcPr>
                </a:tc>
              </a:tr>
              <a:tr h="724976">
                <a:tc>
                  <a:txBody>
                    <a:bodyPr/>
                    <a:lstStyle>
                      <a:lvl1pPr>
                        <a:spcBef>
                          <a:spcPct val="20000"/>
                        </a:spcBef>
                        <a:defRPr sz="28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anose="02020603050405020304" pitchFamily="18" charset="0"/>
                        <a:buNone/>
                        <a:tabLst/>
                      </a:pPr>
                      <a:r>
                        <a:rPr kumimoji="0" lang="en-GB" sz="1200" b="0" i="0" u="none" strike="noStrike" cap="none" normalizeH="0" baseline="0" smtClean="0">
                          <a:ln>
                            <a:noFill/>
                          </a:ln>
                          <a:solidFill>
                            <a:srgbClr val="000000"/>
                          </a:solidFill>
                          <a:effectLst/>
                          <a:latin typeface="Arial" panose="020B0604020202020204" pitchFamily="34" charset="0"/>
                          <a:ea typeface="MS Gothic" panose="020B0609070205080204" pitchFamily="49" charset="-128"/>
                          <a:cs typeface="Arial" panose="020B0604020202020204" pitchFamily="34" charset="0"/>
                        </a:rPr>
                        <a:t>Mynediad gwell at wasanaethau</a:t>
                      </a:r>
                      <a:endParaRPr kumimoji="0" lang="en-GB" sz="1200" b="0" i="0" u="none" strike="noStrike" cap="none" normalizeH="0" baseline="0" dirty="0" smtClean="0">
                        <a:ln>
                          <a:noFill/>
                        </a:ln>
                        <a:solidFill>
                          <a:srgbClr val="000000"/>
                        </a:solidFill>
                        <a:effectLst/>
                        <a:latin typeface="Arial" panose="020B0604020202020204" pitchFamily="34" charset="0"/>
                        <a:ea typeface="MS Gothic" panose="020B0609070205080204" pitchFamily="49" charset="-128"/>
                        <a:cs typeface="Arial" panose="020B0604020202020204" pitchFamily="34" charset="0"/>
                      </a:endParaRPr>
                    </a:p>
                  </a:txBody>
                  <a:tcPr marT="45719" marB="45719" anchor="ctr" horzOverflow="overflow">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itchFamily="18" charset="0"/>
                        <a:buNone/>
                        <a:tabLst/>
                      </a:pP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Mwy</a:t>
                      </a:r>
                      <a:r>
                        <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 o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gyfleoedd</a:t>
                      </a:r>
                      <a:r>
                        <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i</a:t>
                      </a:r>
                      <a:r>
                        <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gael</a:t>
                      </a:r>
                      <a:r>
                        <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seibiant</a:t>
                      </a:r>
                      <a:endPar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endParaRPr>
                    </a:p>
                  </a:txBody>
                  <a:tcPr anchor="ctr" horzOverflow="overflow">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itchFamily="18" charset="0"/>
                        <a:buNone/>
                        <a:tabLst/>
                      </a:pPr>
                      <a:r>
                        <a:rPr kumimoji="0" lang="pt-BR"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Llai o alw am ofal cartref</a:t>
                      </a:r>
                      <a:endPar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endParaRPr>
                    </a:p>
                  </a:txBody>
                  <a:tcPr anchor="ctr" horzOverflow="overflow">
                    <a:solidFill>
                      <a:srgbClr val="FEF2AC"/>
                    </a:solidFill>
                  </a:tcPr>
                </a:tc>
                <a:tc>
                  <a:txBody>
                    <a:body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itchFamily="18" charset="0"/>
                        <a:buNone/>
                        <a:tabLst/>
                      </a:pP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Diogelwch</a:t>
                      </a:r>
                      <a:r>
                        <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gwell</a:t>
                      </a:r>
                      <a:r>
                        <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mewn</a:t>
                      </a:r>
                      <a:r>
                        <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 </a:t>
                      </a:r>
                      <a:r>
                        <a:rPr kumimoji="0" lang="en-GB" sz="1200" b="0" i="0" u="none" strike="noStrike" cap="none" normalizeH="0" baseline="0" dirty="0" err="1" smtClean="0">
                          <a:ln>
                            <a:noFill/>
                          </a:ln>
                          <a:solidFill>
                            <a:srgbClr val="000000"/>
                          </a:solidFill>
                          <a:effectLst/>
                          <a:latin typeface="Arial" panose="020B0604020202020204" pitchFamily="34" charset="0"/>
                          <a:ea typeface="MS Gothic" pitchFamily="49" charset="-128"/>
                          <a:cs typeface="Arial" panose="020B0604020202020204" pitchFamily="34" charset="0"/>
                        </a:rPr>
                        <a:t>eiddo</a:t>
                      </a:r>
                      <a:endParaRPr kumimoji="0" lang="en-GB" sz="12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endParaRPr>
                    </a:p>
                  </a:txBody>
                  <a:tcPr anchor="ctr" horzOverflow="overflow">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itchFamily="18" charset="0"/>
                        <a:buNone/>
                        <a:tabLst/>
                      </a:pPr>
                      <a:r>
                        <a:rPr lang="en-GB" sz="1200" b="0" dirty="0" err="1" smtClean="0">
                          <a:latin typeface="Arial" panose="020B0604020202020204" pitchFamily="34" charset="0"/>
                          <a:cs typeface="Arial" panose="020B0604020202020204" pitchFamily="34" charset="0"/>
                        </a:rPr>
                        <a:t>Arosiadau</a:t>
                      </a:r>
                      <a:r>
                        <a:rPr lang="en-GB" sz="1200" b="0" dirty="0" smtClean="0">
                          <a:latin typeface="Arial" panose="020B0604020202020204" pitchFamily="34" charset="0"/>
                          <a:cs typeface="Arial" panose="020B0604020202020204" pitchFamily="34" charset="0"/>
                        </a:rPr>
                        <a:t> </a:t>
                      </a:r>
                      <a:r>
                        <a:rPr lang="en-GB" sz="1200" b="0" dirty="0" err="1" smtClean="0">
                          <a:latin typeface="Arial" panose="020B0604020202020204" pitchFamily="34" charset="0"/>
                          <a:cs typeface="Arial" panose="020B0604020202020204" pitchFamily="34" charset="0"/>
                        </a:rPr>
                        <a:t>byrrach</a:t>
                      </a:r>
                      <a:r>
                        <a:rPr lang="en-GB" sz="1200" b="0" dirty="0" smtClean="0">
                          <a:latin typeface="Arial" panose="020B0604020202020204" pitchFamily="34" charset="0"/>
                          <a:cs typeface="Arial" panose="020B0604020202020204" pitchFamily="34" charset="0"/>
                        </a:rPr>
                        <a:t> </a:t>
                      </a:r>
                      <a:r>
                        <a:rPr lang="en-GB" sz="1200" b="0" dirty="0" err="1" smtClean="0">
                          <a:latin typeface="Arial" panose="020B0604020202020204" pitchFamily="34" charset="0"/>
                          <a:cs typeface="Arial" panose="020B0604020202020204" pitchFamily="34" charset="0"/>
                        </a:rPr>
                        <a:t>yn</a:t>
                      </a:r>
                      <a:r>
                        <a:rPr lang="en-GB" sz="1200" b="0" dirty="0" smtClean="0">
                          <a:latin typeface="Arial" panose="020B0604020202020204" pitchFamily="34" charset="0"/>
                          <a:cs typeface="Arial" panose="020B0604020202020204" pitchFamily="34" charset="0"/>
                        </a:rPr>
                        <a:t> </a:t>
                      </a:r>
                      <a:r>
                        <a:rPr lang="en-GB" sz="1200" b="0" dirty="0" err="1" smtClean="0">
                          <a:latin typeface="Arial" panose="020B0604020202020204" pitchFamily="34" charset="0"/>
                          <a:cs typeface="Arial" panose="020B0604020202020204" pitchFamily="34" charset="0"/>
                        </a:rPr>
                        <a:t>yr</a:t>
                      </a:r>
                      <a:r>
                        <a:rPr lang="en-GB" sz="1200" b="0" dirty="0" smtClean="0">
                          <a:latin typeface="Arial" panose="020B0604020202020204" pitchFamily="34" charset="0"/>
                          <a:cs typeface="Arial" panose="020B0604020202020204" pitchFamily="34" charset="0"/>
                        </a:rPr>
                        <a:t> </a:t>
                      </a:r>
                      <a:r>
                        <a:rPr lang="en-GB" sz="1200" b="0" dirty="0" err="1" smtClean="0">
                          <a:latin typeface="Arial" panose="020B0604020202020204" pitchFamily="34" charset="0"/>
                          <a:cs typeface="Arial" panose="020B0604020202020204" pitchFamily="34" charset="0"/>
                        </a:rPr>
                        <a:t>ysbyty</a:t>
                      </a:r>
                      <a:r>
                        <a:rPr lang="en-GB" sz="1200" b="0" dirty="0" smtClean="0">
                          <a:latin typeface="Arial" panose="020B0604020202020204" pitchFamily="34" charset="0"/>
                          <a:cs typeface="Arial" panose="020B0604020202020204" pitchFamily="34" charset="0"/>
                        </a:rPr>
                        <a:t> a </a:t>
                      </a:r>
                      <a:r>
                        <a:rPr lang="en-GB" sz="1200" b="0" dirty="0" err="1" smtClean="0">
                          <a:latin typeface="Arial" panose="020B0604020202020204" pitchFamily="34" charset="0"/>
                          <a:cs typeface="Arial" panose="020B0604020202020204" pitchFamily="34" charset="0"/>
                        </a:rPr>
                        <a:t>rhyddhau</a:t>
                      </a:r>
                      <a:r>
                        <a:rPr lang="en-GB" sz="1200" b="0" dirty="0" smtClean="0">
                          <a:latin typeface="Arial" panose="020B0604020202020204" pitchFamily="34" charset="0"/>
                          <a:cs typeface="Arial" panose="020B0604020202020204" pitchFamily="34" charset="0"/>
                        </a:rPr>
                        <a:t> </a:t>
                      </a:r>
                      <a:r>
                        <a:rPr lang="en-GB" sz="1200" b="0" dirty="0" err="1" smtClean="0">
                          <a:latin typeface="Arial" panose="020B0604020202020204" pitchFamily="34" charset="0"/>
                          <a:cs typeface="Arial" panose="020B0604020202020204" pitchFamily="34" charset="0"/>
                        </a:rPr>
                        <a:t>cleifion</a:t>
                      </a:r>
                      <a:r>
                        <a:rPr lang="en-GB" sz="1200" b="0" dirty="0" smtClean="0">
                          <a:latin typeface="Arial" panose="020B0604020202020204" pitchFamily="34" charset="0"/>
                          <a:cs typeface="Arial" panose="020B0604020202020204" pitchFamily="34" charset="0"/>
                        </a:rPr>
                        <a:t> </a:t>
                      </a:r>
                      <a:r>
                        <a:rPr lang="en-GB" sz="1200" b="0" dirty="0" err="1" smtClean="0">
                          <a:latin typeface="Arial" panose="020B0604020202020204" pitchFamily="34" charset="0"/>
                          <a:cs typeface="Arial" panose="020B0604020202020204" pitchFamily="34" charset="0"/>
                        </a:rPr>
                        <a:t>yn</a:t>
                      </a:r>
                      <a:r>
                        <a:rPr lang="en-GB" sz="1200" b="0" dirty="0" smtClean="0">
                          <a:latin typeface="Arial" panose="020B0604020202020204" pitchFamily="34" charset="0"/>
                          <a:cs typeface="Arial" panose="020B0604020202020204" pitchFamily="34" charset="0"/>
                        </a:rPr>
                        <a:t> </a:t>
                      </a:r>
                      <a:r>
                        <a:rPr lang="en-GB" sz="1200" b="0" dirty="0" err="1" smtClean="0">
                          <a:latin typeface="Arial" panose="020B0604020202020204" pitchFamily="34" charset="0"/>
                          <a:cs typeface="Arial" panose="020B0604020202020204" pitchFamily="34" charset="0"/>
                        </a:rPr>
                        <a:t>gyflym</a:t>
                      </a:r>
                      <a:endParaRPr lang="en-GB" sz="1200" b="0" dirty="0" smtClean="0">
                        <a:latin typeface="Arial" panose="020B0604020202020204" pitchFamily="34" charset="0"/>
                        <a:cs typeface="Arial" panose="020B0604020202020204" pitchFamily="34" charset="0"/>
                      </a:endParaRPr>
                    </a:p>
                  </a:txBody>
                  <a:tcPr anchor="ctr" horzOverflow="overflow">
                    <a:solidFill>
                      <a:schemeClr val="accent2">
                        <a:lumMod val="20000"/>
                        <a:lumOff val="80000"/>
                      </a:schemeClr>
                    </a:solidFill>
                  </a:tcPr>
                </a:tc>
              </a:tr>
            </a:tbl>
          </a:graphicData>
        </a:graphic>
      </p:graphicFrame>
      <p:sp>
        <p:nvSpPr>
          <p:cNvPr id="4" name="Mask: Table headings"/>
          <p:cNvSpPr/>
          <p:nvPr/>
        </p:nvSpPr>
        <p:spPr>
          <a:xfrm>
            <a:off x="468774" y="1396996"/>
            <a:ext cx="8243426" cy="628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Mask: Column 1"/>
          <p:cNvSpPr/>
          <p:nvPr/>
        </p:nvSpPr>
        <p:spPr>
          <a:xfrm>
            <a:off x="468773" y="2046203"/>
            <a:ext cx="1660969" cy="39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Mask: Column 2"/>
          <p:cNvSpPr/>
          <p:nvPr/>
        </p:nvSpPr>
        <p:spPr>
          <a:xfrm>
            <a:off x="2129742" y="2046203"/>
            <a:ext cx="1632030" cy="39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Mask: Column 3"/>
          <p:cNvSpPr/>
          <p:nvPr/>
        </p:nvSpPr>
        <p:spPr>
          <a:xfrm>
            <a:off x="3761772" y="2046203"/>
            <a:ext cx="1660969" cy="39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Mask: Column 4"/>
          <p:cNvSpPr/>
          <p:nvPr/>
        </p:nvSpPr>
        <p:spPr>
          <a:xfrm>
            <a:off x="5422740" y="2046204"/>
            <a:ext cx="1632031" cy="39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Mask: Column 5"/>
          <p:cNvSpPr/>
          <p:nvPr/>
        </p:nvSpPr>
        <p:spPr>
          <a:xfrm>
            <a:off x="7054770" y="2025569"/>
            <a:ext cx="1657429" cy="39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2586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3000"/>
                                        <p:tgtEl>
                                          <p:spTgt spid="4"/>
                                        </p:tgtEl>
                                      </p:cBhvr>
                                    </p:animEffect>
                                    <p:set>
                                      <p:cBhvr>
                                        <p:cTn id="7" dur="1" fill="hold">
                                          <p:stCondLst>
                                            <p:cond delay="2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0" nodeType="clickEffect">
                                  <p:stCondLst>
                                    <p:cond delay="0"/>
                                  </p:stCondLst>
                                  <p:childTnLst>
                                    <p:animEffect transition="out" filter="wipe(up)">
                                      <p:cBhvr>
                                        <p:cTn id="11" dur="3000"/>
                                        <p:tgtEl>
                                          <p:spTgt spid="5"/>
                                        </p:tgtEl>
                                      </p:cBhvr>
                                    </p:animEffect>
                                    <p:set>
                                      <p:cBhvr>
                                        <p:cTn id="12" dur="1" fill="hold">
                                          <p:stCondLst>
                                            <p:cond delay="29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1" fill="hold" grpId="0" nodeType="clickEffect">
                                  <p:stCondLst>
                                    <p:cond delay="0"/>
                                  </p:stCondLst>
                                  <p:childTnLst>
                                    <p:animEffect transition="out" filter="wipe(up)">
                                      <p:cBhvr>
                                        <p:cTn id="16" dur="3000"/>
                                        <p:tgtEl>
                                          <p:spTgt spid="6"/>
                                        </p:tgtEl>
                                      </p:cBhvr>
                                    </p:animEffect>
                                    <p:set>
                                      <p:cBhvr>
                                        <p:cTn id="17" dur="1" fill="hold">
                                          <p:stCondLst>
                                            <p:cond delay="29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1" fill="hold" grpId="0" nodeType="clickEffect">
                                  <p:stCondLst>
                                    <p:cond delay="0"/>
                                  </p:stCondLst>
                                  <p:childTnLst>
                                    <p:animEffect transition="out" filter="wipe(up)">
                                      <p:cBhvr>
                                        <p:cTn id="21" dur="3000"/>
                                        <p:tgtEl>
                                          <p:spTgt spid="7"/>
                                        </p:tgtEl>
                                      </p:cBhvr>
                                    </p:animEffect>
                                    <p:set>
                                      <p:cBhvr>
                                        <p:cTn id="22" dur="1" fill="hold">
                                          <p:stCondLst>
                                            <p:cond delay="29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3000"/>
                                        <p:tgtEl>
                                          <p:spTgt spid="8"/>
                                        </p:tgtEl>
                                      </p:cBhvr>
                                    </p:animEffect>
                                    <p:set>
                                      <p:cBhvr>
                                        <p:cTn id="27" dur="1" fill="hold">
                                          <p:stCondLst>
                                            <p:cond delay="29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1" fill="hold" grpId="0" nodeType="clickEffect">
                                  <p:stCondLst>
                                    <p:cond delay="0"/>
                                  </p:stCondLst>
                                  <p:childTnLst>
                                    <p:animEffect transition="out" filter="wipe(up)">
                                      <p:cBhvr>
                                        <p:cTn id="31" dur="3000"/>
                                        <p:tgtEl>
                                          <p:spTgt spid="9"/>
                                        </p:tgtEl>
                                      </p:cBhvr>
                                    </p:animEffect>
                                    <p:set>
                                      <p:cBhvr>
                                        <p:cTn id="32" dur="1" fill="hold">
                                          <p:stCondLst>
                                            <p:cond delay="2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a:t>Y Broses </a:t>
            </a:r>
            <a:r>
              <a:rPr lang="en-GB" dirty="0" err="1"/>
              <a:t>ar</a:t>
            </a:r>
            <a:r>
              <a:rPr lang="en-GB" dirty="0"/>
              <a:t> </a:t>
            </a:r>
            <a:r>
              <a:rPr lang="en-GB" dirty="0" err="1"/>
              <a:t>gyfer</a:t>
            </a:r>
            <a:r>
              <a:rPr lang="en-GB" dirty="0"/>
              <a:t> </a:t>
            </a:r>
            <a:r>
              <a:rPr lang="en-GB" dirty="0" err="1"/>
              <a:t>darparu</a:t>
            </a:r>
            <a:r>
              <a:rPr lang="en-GB" dirty="0"/>
              <a:t> </a:t>
            </a:r>
            <a:r>
              <a:rPr lang="en-GB" dirty="0" err="1"/>
              <a:t>teleofal</a:t>
            </a:r>
            <a:endParaRPr lang="en-GB" dirty="0"/>
          </a:p>
        </p:txBody>
      </p:sp>
      <p:graphicFrame>
        <p:nvGraphicFramePr>
          <p:cNvPr id="6" name="Diagram 5"/>
          <p:cNvGraphicFramePr/>
          <p:nvPr>
            <p:extLst>
              <p:ext uri="{D42A27DB-BD31-4B8C-83A1-F6EECF244321}">
                <p14:modId xmlns:p14="http://schemas.microsoft.com/office/powerpoint/2010/main" val="2556135962"/>
              </p:ext>
            </p:extLst>
          </p:nvPr>
        </p:nvGraphicFramePr>
        <p:xfrm>
          <a:off x="2152892" y="1250067"/>
          <a:ext cx="4872943" cy="4791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277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graphicEl>
                                              <a:dgm id="{DB4D8A1E-7D24-4158-843F-9BA31AFEF524}"/>
                                            </p:graphicEl>
                                          </p:spTgt>
                                        </p:tgtEl>
                                        <p:attrNameLst>
                                          <p:attrName>style.visibility</p:attrName>
                                        </p:attrNameLst>
                                      </p:cBhvr>
                                      <p:to>
                                        <p:strVal val="visible"/>
                                      </p:to>
                                    </p:set>
                                    <p:animEffect transition="in" filter="wipe(left)">
                                      <p:cBhvr>
                                        <p:cTn id="7" dur="500"/>
                                        <p:tgtEl>
                                          <p:spTgt spid="6">
                                            <p:graphicEl>
                                              <a:dgm id="{DB4D8A1E-7D24-4158-843F-9BA31AFEF524}"/>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graphicEl>
                                              <a:dgm id="{2B043695-2009-47DA-83DE-5EB972CA78AA}"/>
                                            </p:graphicEl>
                                          </p:spTgt>
                                        </p:tgtEl>
                                        <p:attrNameLst>
                                          <p:attrName>style.visibility</p:attrName>
                                        </p:attrNameLst>
                                      </p:cBhvr>
                                      <p:to>
                                        <p:strVal val="visible"/>
                                      </p:to>
                                    </p:set>
                                    <p:animEffect transition="in" filter="wipe(left)">
                                      <p:cBhvr>
                                        <p:cTn id="10" dur="500"/>
                                        <p:tgtEl>
                                          <p:spTgt spid="6">
                                            <p:graphicEl>
                                              <a:dgm id="{2B043695-2009-47DA-83DE-5EB972CA78AA}"/>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graphicEl>
                                              <a:dgm id="{0254F4E4-A207-4F98-A501-6B06EB7FB0D4}"/>
                                            </p:graphicEl>
                                          </p:spTgt>
                                        </p:tgtEl>
                                        <p:attrNameLst>
                                          <p:attrName>style.visibility</p:attrName>
                                        </p:attrNameLst>
                                      </p:cBhvr>
                                      <p:to>
                                        <p:strVal val="visible"/>
                                      </p:to>
                                    </p:set>
                                    <p:animEffect transition="in" filter="wipe(up)">
                                      <p:cBhvr>
                                        <p:cTn id="15" dur="500"/>
                                        <p:tgtEl>
                                          <p:spTgt spid="6">
                                            <p:graphicEl>
                                              <a:dgm id="{0254F4E4-A207-4F98-A501-6B06EB7FB0D4}"/>
                                            </p:graphic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6">
                                            <p:graphicEl>
                                              <a:dgm id="{474DD3EF-AE0E-4482-ADEB-078536D15C1F}"/>
                                            </p:graphicEl>
                                          </p:spTgt>
                                        </p:tgtEl>
                                        <p:attrNameLst>
                                          <p:attrName>style.visibility</p:attrName>
                                        </p:attrNameLst>
                                      </p:cBhvr>
                                      <p:to>
                                        <p:strVal val="visible"/>
                                      </p:to>
                                    </p:set>
                                    <p:animEffect transition="in" filter="wipe(up)">
                                      <p:cBhvr>
                                        <p:cTn id="18" dur="500"/>
                                        <p:tgtEl>
                                          <p:spTgt spid="6">
                                            <p:graphicEl>
                                              <a:dgm id="{474DD3EF-AE0E-4482-ADEB-078536D15C1F}"/>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6">
                                            <p:graphicEl>
                                              <a:dgm id="{26F4DB96-1CD0-461C-9837-4CB8E7C11D8A}"/>
                                            </p:graphicEl>
                                          </p:spTgt>
                                        </p:tgtEl>
                                        <p:attrNameLst>
                                          <p:attrName>style.visibility</p:attrName>
                                        </p:attrNameLst>
                                      </p:cBhvr>
                                      <p:to>
                                        <p:strVal val="visible"/>
                                      </p:to>
                                    </p:set>
                                    <p:animEffect transition="in" filter="wipe(up)">
                                      <p:cBhvr>
                                        <p:cTn id="23" dur="500"/>
                                        <p:tgtEl>
                                          <p:spTgt spid="6">
                                            <p:graphicEl>
                                              <a:dgm id="{26F4DB96-1CD0-461C-9837-4CB8E7C11D8A}"/>
                                            </p:graphic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6">
                                            <p:graphicEl>
                                              <a:dgm id="{CACE2408-5C98-410C-9511-B5FDCA8BA753}"/>
                                            </p:graphicEl>
                                          </p:spTgt>
                                        </p:tgtEl>
                                        <p:attrNameLst>
                                          <p:attrName>style.visibility</p:attrName>
                                        </p:attrNameLst>
                                      </p:cBhvr>
                                      <p:to>
                                        <p:strVal val="visible"/>
                                      </p:to>
                                    </p:set>
                                    <p:animEffect transition="in" filter="wipe(up)">
                                      <p:cBhvr>
                                        <p:cTn id="26" dur="500"/>
                                        <p:tgtEl>
                                          <p:spTgt spid="6">
                                            <p:graphicEl>
                                              <a:dgm id="{CACE2408-5C98-410C-9511-B5FDCA8BA753}"/>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6">
                                            <p:graphicEl>
                                              <a:dgm id="{ECC169F0-7E68-4D0D-BF26-A4C3C7B0459F}"/>
                                            </p:graphicEl>
                                          </p:spTgt>
                                        </p:tgtEl>
                                        <p:attrNameLst>
                                          <p:attrName>style.visibility</p:attrName>
                                        </p:attrNameLst>
                                      </p:cBhvr>
                                      <p:to>
                                        <p:strVal val="visible"/>
                                      </p:to>
                                    </p:set>
                                    <p:animEffect transition="in" filter="wipe(right)">
                                      <p:cBhvr>
                                        <p:cTn id="31" dur="500"/>
                                        <p:tgtEl>
                                          <p:spTgt spid="6">
                                            <p:graphicEl>
                                              <a:dgm id="{ECC169F0-7E68-4D0D-BF26-A4C3C7B0459F}"/>
                                            </p:graphicEl>
                                          </p:spTgt>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6">
                                            <p:graphicEl>
                                              <a:dgm id="{B0A49762-6C78-40AA-83B2-33E21E4B62AD}"/>
                                            </p:graphicEl>
                                          </p:spTgt>
                                        </p:tgtEl>
                                        <p:attrNameLst>
                                          <p:attrName>style.visibility</p:attrName>
                                        </p:attrNameLst>
                                      </p:cBhvr>
                                      <p:to>
                                        <p:strVal val="visible"/>
                                      </p:to>
                                    </p:set>
                                    <p:animEffect transition="in" filter="wipe(right)">
                                      <p:cBhvr>
                                        <p:cTn id="34" dur="500"/>
                                        <p:tgtEl>
                                          <p:spTgt spid="6">
                                            <p:graphicEl>
                                              <a:dgm id="{B0A49762-6C78-40AA-83B2-33E21E4B62AD}"/>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6">
                                            <p:graphicEl>
                                              <a:dgm id="{DED003DA-3E5B-4EC5-A500-A3F5FC1F549C}"/>
                                            </p:graphicEl>
                                          </p:spTgt>
                                        </p:tgtEl>
                                        <p:attrNameLst>
                                          <p:attrName>style.visibility</p:attrName>
                                        </p:attrNameLst>
                                      </p:cBhvr>
                                      <p:to>
                                        <p:strVal val="visible"/>
                                      </p:to>
                                    </p:set>
                                    <p:animEffect transition="in" filter="wipe(right)">
                                      <p:cBhvr>
                                        <p:cTn id="39" dur="500"/>
                                        <p:tgtEl>
                                          <p:spTgt spid="6">
                                            <p:graphicEl>
                                              <a:dgm id="{DED003DA-3E5B-4EC5-A500-A3F5FC1F549C}"/>
                                            </p:graphicEl>
                                          </p:spTgt>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6">
                                            <p:graphicEl>
                                              <a:dgm id="{7CFD5789-19A6-48D6-A8B2-241875F525C7}"/>
                                            </p:graphicEl>
                                          </p:spTgt>
                                        </p:tgtEl>
                                        <p:attrNameLst>
                                          <p:attrName>style.visibility</p:attrName>
                                        </p:attrNameLst>
                                      </p:cBhvr>
                                      <p:to>
                                        <p:strVal val="visible"/>
                                      </p:to>
                                    </p:set>
                                    <p:animEffect transition="in" filter="wipe(right)">
                                      <p:cBhvr>
                                        <p:cTn id="42" dur="500"/>
                                        <p:tgtEl>
                                          <p:spTgt spid="6">
                                            <p:graphicEl>
                                              <a:dgm id="{7CFD5789-19A6-48D6-A8B2-241875F525C7}"/>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
                                            <p:graphicEl>
                                              <a:dgm id="{2CE21298-0F25-404A-8257-079E32914F04}"/>
                                            </p:graphicEl>
                                          </p:spTgt>
                                        </p:tgtEl>
                                        <p:attrNameLst>
                                          <p:attrName>style.visibility</p:attrName>
                                        </p:attrNameLst>
                                      </p:cBhvr>
                                      <p:to>
                                        <p:strVal val="visible"/>
                                      </p:to>
                                    </p:set>
                                    <p:animEffect transition="in" filter="wipe(down)">
                                      <p:cBhvr>
                                        <p:cTn id="47" dur="500"/>
                                        <p:tgtEl>
                                          <p:spTgt spid="6">
                                            <p:graphicEl>
                                              <a:dgm id="{2CE21298-0F25-404A-8257-079E32914F04}"/>
                                            </p:graphicEl>
                                          </p:spTgt>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6">
                                            <p:graphicEl>
                                              <a:dgm id="{F40ED3CD-9116-46B7-BF8F-0B54D1CA9576}"/>
                                            </p:graphicEl>
                                          </p:spTgt>
                                        </p:tgtEl>
                                        <p:attrNameLst>
                                          <p:attrName>style.visibility</p:attrName>
                                        </p:attrNameLst>
                                      </p:cBhvr>
                                      <p:to>
                                        <p:strVal val="visible"/>
                                      </p:to>
                                    </p:set>
                                    <p:animEffect transition="in" filter="wipe(down)">
                                      <p:cBhvr>
                                        <p:cTn id="50" dur="500"/>
                                        <p:tgtEl>
                                          <p:spTgt spid="6">
                                            <p:graphicEl>
                                              <a:dgm id="{F40ED3CD-9116-46B7-BF8F-0B54D1CA9576}"/>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6">
                                            <p:graphicEl>
                                              <a:dgm id="{5EC1D541-E9D3-4C9B-90E7-F4DBE0518644}"/>
                                            </p:graphicEl>
                                          </p:spTgt>
                                        </p:tgtEl>
                                        <p:attrNameLst>
                                          <p:attrName>style.visibility</p:attrName>
                                        </p:attrNameLst>
                                      </p:cBhvr>
                                      <p:to>
                                        <p:strVal val="visible"/>
                                      </p:to>
                                    </p:set>
                                    <p:animEffect transition="in" filter="wipe(left)">
                                      <p:cBhvr>
                                        <p:cTn id="55" dur="500"/>
                                        <p:tgtEl>
                                          <p:spTgt spid="6">
                                            <p:graphicEl>
                                              <a:dgm id="{5EC1D541-E9D3-4C9B-90E7-F4DBE0518644}"/>
                                            </p:graphicEl>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6">
                                            <p:graphicEl>
                                              <a:dgm id="{5E70CF9D-AA67-4825-8725-A86489855D04}"/>
                                            </p:graphicEl>
                                          </p:spTgt>
                                        </p:tgtEl>
                                        <p:attrNameLst>
                                          <p:attrName>style.visibility</p:attrName>
                                        </p:attrNameLst>
                                      </p:cBhvr>
                                      <p:to>
                                        <p:strVal val="visible"/>
                                      </p:to>
                                    </p:set>
                                    <p:animEffect transition="in" filter="wipe(left)">
                                      <p:cBhvr>
                                        <p:cTn id="58" dur="500"/>
                                        <p:tgtEl>
                                          <p:spTgt spid="6">
                                            <p:graphicEl>
                                              <a:dgm id="{5E70CF9D-AA67-4825-8725-A86489855D0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Asesu</a:t>
            </a:r>
            <a:r>
              <a:rPr lang="en-GB" dirty="0"/>
              <a:t> </a:t>
            </a:r>
            <a:r>
              <a:rPr lang="en-GB" dirty="0" err="1"/>
              <a:t>r</a:t>
            </a:r>
            <a:r>
              <a:rPr lang="en-GB" dirty="0" err="1" smtClean="0"/>
              <a:t>isg</a:t>
            </a:r>
            <a:endParaRPr lang="en-GB" dirty="0"/>
          </a:p>
        </p:txBody>
      </p:sp>
      <p:sp>
        <p:nvSpPr>
          <p:cNvPr id="4" name="Risk"/>
          <p:cNvSpPr/>
          <p:nvPr/>
        </p:nvSpPr>
        <p:spPr>
          <a:xfrm>
            <a:off x="686523" y="1402289"/>
            <a:ext cx="7905509" cy="1080000"/>
          </a:xfrm>
          <a:prstGeom prst="roundRect">
            <a:avLst/>
          </a:prstGeom>
          <a:solidFill>
            <a:srgbClr val="69A83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GB" sz="2800" dirty="0">
                <a:solidFill>
                  <a:schemeClr val="bg1"/>
                </a:solidFill>
              </a:rPr>
              <a:t>Y </a:t>
            </a:r>
            <a:r>
              <a:rPr lang="en-GB" sz="2800" b="1" dirty="0" err="1" smtClean="0">
                <a:solidFill>
                  <a:schemeClr val="bg1"/>
                </a:solidFill>
              </a:rPr>
              <a:t>risg</a:t>
            </a:r>
            <a:r>
              <a:rPr lang="en-GB" sz="2800" dirty="0" smtClean="0">
                <a:solidFill>
                  <a:schemeClr val="bg1"/>
                </a:solidFill>
              </a:rPr>
              <a:t> </a:t>
            </a:r>
            <a:r>
              <a:rPr lang="en-GB" sz="2800" dirty="0" err="1">
                <a:solidFill>
                  <a:schemeClr val="bg1"/>
                </a:solidFill>
              </a:rPr>
              <a:t>sy’n</a:t>
            </a:r>
            <a:r>
              <a:rPr lang="en-GB" sz="2800" dirty="0">
                <a:solidFill>
                  <a:schemeClr val="bg1"/>
                </a:solidFill>
              </a:rPr>
              <a:t> </a:t>
            </a:r>
            <a:r>
              <a:rPr lang="en-GB" sz="2800" dirty="0" err="1">
                <a:solidFill>
                  <a:schemeClr val="bg1"/>
                </a:solidFill>
              </a:rPr>
              <a:t>gysylltiedig</a:t>
            </a:r>
            <a:r>
              <a:rPr lang="en-GB" sz="2800" dirty="0">
                <a:solidFill>
                  <a:schemeClr val="bg1"/>
                </a:solidFill>
              </a:rPr>
              <a:t> â </a:t>
            </a:r>
            <a:r>
              <a:rPr lang="en-GB" sz="2800" dirty="0" err="1">
                <a:solidFill>
                  <a:schemeClr val="bg1"/>
                </a:solidFill>
              </a:rPr>
              <a:t>damwain</a:t>
            </a:r>
            <a:r>
              <a:rPr lang="en-GB" sz="2800" dirty="0">
                <a:solidFill>
                  <a:schemeClr val="bg1"/>
                </a:solidFill>
              </a:rPr>
              <a:t> / </a:t>
            </a:r>
            <a:r>
              <a:rPr lang="en-GB" sz="2800" dirty="0" err="1">
                <a:solidFill>
                  <a:schemeClr val="bg1"/>
                </a:solidFill>
              </a:rPr>
              <a:t>digwyddiad</a:t>
            </a:r>
            <a:r>
              <a:rPr lang="en-GB" sz="2800" dirty="0">
                <a:solidFill>
                  <a:schemeClr val="bg1"/>
                </a:solidFill>
              </a:rPr>
              <a:t> </a:t>
            </a:r>
            <a:r>
              <a:rPr lang="en-GB" sz="2800" dirty="0" err="1">
                <a:solidFill>
                  <a:schemeClr val="bg1"/>
                </a:solidFill>
              </a:rPr>
              <a:t>peryglus</a:t>
            </a:r>
            <a:r>
              <a:rPr lang="en-GB" sz="2800" dirty="0">
                <a:solidFill>
                  <a:schemeClr val="bg1"/>
                </a:solidFill>
              </a:rPr>
              <a:t> </a:t>
            </a:r>
            <a:r>
              <a:rPr lang="en-GB" sz="2800" dirty="0" err="1">
                <a:solidFill>
                  <a:schemeClr val="bg1"/>
                </a:solidFill>
              </a:rPr>
              <a:t>posibl</a:t>
            </a:r>
            <a:endParaRPr lang="en-GB" sz="2800" dirty="0">
              <a:solidFill>
                <a:schemeClr val="bg1"/>
              </a:solidFill>
            </a:endParaRPr>
          </a:p>
        </p:txBody>
      </p:sp>
      <p:sp>
        <p:nvSpPr>
          <p:cNvPr id="5" name="Equals"/>
          <p:cNvSpPr txBox="1">
            <a:spLocks noChangeArrowheads="1"/>
          </p:cNvSpPr>
          <p:nvPr/>
        </p:nvSpPr>
        <p:spPr bwMode="auto">
          <a:xfrm>
            <a:off x="4312157" y="2375331"/>
            <a:ext cx="5445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4800" b="1" dirty="0">
                <a:solidFill>
                  <a:schemeClr val="tx1">
                    <a:lumMod val="75000"/>
                    <a:lumOff val="25000"/>
                  </a:schemeClr>
                </a:solidFill>
              </a:rPr>
              <a:t>=</a:t>
            </a:r>
          </a:p>
        </p:txBody>
      </p:sp>
      <p:sp>
        <p:nvSpPr>
          <p:cNvPr id="6" name="Likelihood"/>
          <p:cNvSpPr/>
          <p:nvPr/>
        </p:nvSpPr>
        <p:spPr>
          <a:xfrm>
            <a:off x="686523" y="3102195"/>
            <a:ext cx="7905509" cy="1080000"/>
          </a:xfrm>
          <a:prstGeom prst="roundRect">
            <a:avLst/>
          </a:prstGeom>
          <a:solidFill>
            <a:srgbClr val="D63B1C"/>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GB" sz="2800" dirty="0">
                <a:solidFill>
                  <a:srgbClr val="FFFFFF"/>
                </a:solidFill>
              </a:rPr>
              <a:t>Y </a:t>
            </a:r>
            <a:r>
              <a:rPr lang="en-GB" sz="2800" b="1" dirty="0" err="1" smtClean="0">
                <a:solidFill>
                  <a:srgbClr val="FFFFFF"/>
                </a:solidFill>
              </a:rPr>
              <a:t>tebygolrwydd</a:t>
            </a:r>
            <a:r>
              <a:rPr lang="en-GB" sz="2800" dirty="0" smtClean="0">
                <a:solidFill>
                  <a:srgbClr val="FFFFFF"/>
                </a:solidFill>
              </a:rPr>
              <a:t> </a:t>
            </a:r>
            <a:r>
              <a:rPr lang="en-GB" sz="2800" dirty="0">
                <a:solidFill>
                  <a:srgbClr val="FFFFFF"/>
                </a:solidFill>
              </a:rPr>
              <a:t>y </a:t>
            </a:r>
            <a:r>
              <a:rPr lang="en-GB" sz="2800" dirty="0" err="1">
                <a:solidFill>
                  <a:srgbClr val="FFFFFF"/>
                </a:solidFill>
              </a:rPr>
              <a:t>bydd</a:t>
            </a:r>
            <a:r>
              <a:rPr lang="en-GB" sz="2800" dirty="0">
                <a:solidFill>
                  <a:srgbClr val="FFFFFF"/>
                </a:solidFill>
              </a:rPr>
              <a:t> y </a:t>
            </a:r>
            <a:r>
              <a:rPr lang="en-GB" sz="2800" dirty="0" err="1">
                <a:solidFill>
                  <a:srgbClr val="FFFFFF"/>
                </a:solidFill>
              </a:rPr>
              <a:t>digwyddiad</a:t>
            </a:r>
            <a:r>
              <a:rPr lang="en-GB" sz="2800" dirty="0">
                <a:solidFill>
                  <a:srgbClr val="FFFFFF"/>
                </a:solidFill>
              </a:rPr>
              <a:t> </a:t>
            </a:r>
            <a:r>
              <a:rPr lang="en-GB" sz="2800" dirty="0" err="1">
                <a:solidFill>
                  <a:srgbClr val="FFFFFF"/>
                </a:solidFill>
              </a:rPr>
              <a:t>yn</a:t>
            </a:r>
            <a:r>
              <a:rPr lang="en-GB" sz="2800" dirty="0">
                <a:solidFill>
                  <a:srgbClr val="FFFFFF"/>
                </a:solidFill>
              </a:rPr>
              <a:t> </a:t>
            </a:r>
            <a:r>
              <a:rPr lang="en-GB" sz="2800" dirty="0" err="1">
                <a:solidFill>
                  <a:srgbClr val="FFFFFF"/>
                </a:solidFill>
              </a:rPr>
              <a:t>digwydd</a:t>
            </a:r>
            <a:endParaRPr lang="en-GB" sz="2800" dirty="0">
              <a:solidFill>
                <a:srgbClr val="FFFFFF"/>
              </a:solidFill>
            </a:endParaRPr>
          </a:p>
          <a:p>
            <a:pPr algn="ctr">
              <a:defRPr/>
            </a:pPr>
            <a:r>
              <a:rPr lang="en-GB" sz="2800" dirty="0">
                <a:solidFill>
                  <a:srgbClr val="FFFFFF"/>
                </a:solidFill>
              </a:rPr>
              <a:t>(</a:t>
            </a:r>
            <a:r>
              <a:rPr lang="en-GB" sz="2800" dirty="0" err="1">
                <a:solidFill>
                  <a:srgbClr val="FFFFFF"/>
                </a:solidFill>
              </a:rPr>
              <a:t>byth</a:t>
            </a:r>
            <a:r>
              <a:rPr lang="en-GB" sz="2800" dirty="0">
                <a:solidFill>
                  <a:srgbClr val="FFFFFF"/>
                </a:solidFill>
              </a:rPr>
              <a:t>, </a:t>
            </a:r>
            <a:r>
              <a:rPr lang="en-GB" sz="2800" dirty="0" err="1">
                <a:solidFill>
                  <a:srgbClr val="FFFFFF"/>
                </a:solidFill>
              </a:rPr>
              <a:t>weithiau</a:t>
            </a:r>
            <a:r>
              <a:rPr lang="en-GB" sz="2800" dirty="0">
                <a:solidFill>
                  <a:srgbClr val="FFFFFF"/>
                </a:solidFill>
              </a:rPr>
              <a:t>, </a:t>
            </a:r>
            <a:r>
              <a:rPr lang="en-GB" sz="2800" dirty="0" err="1">
                <a:solidFill>
                  <a:srgbClr val="FFFFFF"/>
                </a:solidFill>
              </a:rPr>
              <a:t>yn</a:t>
            </a:r>
            <a:r>
              <a:rPr lang="en-GB" sz="2800" dirty="0">
                <a:solidFill>
                  <a:srgbClr val="FFFFFF"/>
                </a:solidFill>
              </a:rPr>
              <a:t> </a:t>
            </a:r>
            <a:r>
              <a:rPr lang="en-GB" sz="2800" dirty="0" err="1">
                <a:solidFill>
                  <a:srgbClr val="FFFFFF"/>
                </a:solidFill>
              </a:rPr>
              <a:t>aml</a:t>
            </a:r>
            <a:r>
              <a:rPr lang="en-GB" sz="2800" dirty="0">
                <a:solidFill>
                  <a:srgbClr val="FFFFFF"/>
                </a:solidFill>
              </a:rPr>
              <a:t>)</a:t>
            </a:r>
          </a:p>
        </p:txBody>
      </p:sp>
      <p:sp>
        <p:nvSpPr>
          <p:cNvPr id="7" name="Consequence"/>
          <p:cNvSpPr/>
          <p:nvPr/>
        </p:nvSpPr>
        <p:spPr>
          <a:xfrm>
            <a:off x="686523" y="4802101"/>
            <a:ext cx="7905509" cy="1080000"/>
          </a:xfrm>
          <a:prstGeom prst="roundRect">
            <a:avLst/>
          </a:prstGeom>
          <a:solidFill>
            <a:srgbClr val="44546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GB" sz="2800" b="1" dirty="0" err="1">
                <a:solidFill>
                  <a:schemeClr val="bg1"/>
                </a:solidFill>
              </a:rPr>
              <a:t>Graddau’r</a:t>
            </a:r>
            <a:r>
              <a:rPr lang="en-GB" sz="2800" b="1" dirty="0">
                <a:solidFill>
                  <a:schemeClr val="bg1"/>
                </a:solidFill>
              </a:rPr>
              <a:t> </a:t>
            </a:r>
            <a:r>
              <a:rPr lang="en-GB" sz="2800" b="1" dirty="0" err="1" smtClean="0">
                <a:solidFill>
                  <a:schemeClr val="bg1"/>
                </a:solidFill>
              </a:rPr>
              <a:t>niwed</a:t>
            </a:r>
            <a:r>
              <a:rPr lang="en-GB" sz="2800" dirty="0" smtClean="0">
                <a:solidFill>
                  <a:schemeClr val="bg1"/>
                </a:solidFill>
              </a:rPr>
              <a:t> </a:t>
            </a:r>
            <a:r>
              <a:rPr lang="en-GB" sz="2800" dirty="0">
                <a:solidFill>
                  <a:schemeClr val="bg1"/>
                </a:solidFill>
              </a:rPr>
              <a:t>o </a:t>
            </a:r>
            <a:r>
              <a:rPr lang="en-GB" sz="2800" dirty="0" err="1">
                <a:solidFill>
                  <a:schemeClr val="bg1"/>
                </a:solidFill>
              </a:rPr>
              <a:t>ganlyniad</a:t>
            </a:r>
            <a:r>
              <a:rPr lang="en-GB" sz="2800" dirty="0">
                <a:solidFill>
                  <a:schemeClr val="bg1"/>
                </a:solidFill>
              </a:rPr>
              <a:t> </a:t>
            </a:r>
            <a:r>
              <a:rPr lang="en-GB" sz="2800" dirty="0" err="1">
                <a:solidFill>
                  <a:schemeClr val="bg1"/>
                </a:solidFill>
              </a:rPr>
              <a:t>i’r</a:t>
            </a:r>
            <a:r>
              <a:rPr lang="en-GB" sz="2800" dirty="0">
                <a:solidFill>
                  <a:schemeClr val="bg1"/>
                </a:solidFill>
              </a:rPr>
              <a:t> </a:t>
            </a:r>
            <a:r>
              <a:rPr lang="en-GB" sz="2800" dirty="0" err="1">
                <a:solidFill>
                  <a:schemeClr val="bg1"/>
                </a:solidFill>
              </a:rPr>
              <a:t>digwyddiad</a:t>
            </a:r>
            <a:endParaRPr lang="en-GB" sz="2800" dirty="0">
              <a:solidFill>
                <a:schemeClr val="bg1"/>
              </a:solidFill>
            </a:endParaRPr>
          </a:p>
          <a:p>
            <a:pPr algn="ctr">
              <a:defRPr/>
            </a:pPr>
            <a:r>
              <a:rPr lang="en-GB" sz="2800" dirty="0">
                <a:solidFill>
                  <a:schemeClr val="bg1"/>
                </a:solidFill>
              </a:rPr>
              <a:t>(dim, </a:t>
            </a:r>
            <a:r>
              <a:rPr lang="en-GB" sz="2800" dirty="0" err="1">
                <a:solidFill>
                  <a:schemeClr val="bg1"/>
                </a:solidFill>
              </a:rPr>
              <a:t>mân</a:t>
            </a:r>
            <a:r>
              <a:rPr lang="en-GB" sz="2800" dirty="0">
                <a:solidFill>
                  <a:schemeClr val="bg1"/>
                </a:solidFill>
              </a:rPr>
              <a:t> </a:t>
            </a:r>
            <a:r>
              <a:rPr lang="en-GB" sz="2800" dirty="0" err="1">
                <a:solidFill>
                  <a:schemeClr val="bg1"/>
                </a:solidFill>
              </a:rPr>
              <a:t>anaf</a:t>
            </a:r>
            <a:r>
              <a:rPr lang="en-GB" sz="2800" dirty="0">
                <a:solidFill>
                  <a:schemeClr val="bg1"/>
                </a:solidFill>
              </a:rPr>
              <a:t>, </a:t>
            </a:r>
            <a:r>
              <a:rPr lang="en-GB" sz="2800" dirty="0" err="1">
                <a:solidFill>
                  <a:schemeClr val="bg1"/>
                </a:solidFill>
              </a:rPr>
              <a:t>anaf</a:t>
            </a:r>
            <a:r>
              <a:rPr lang="en-GB" sz="2800" dirty="0">
                <a:solidFill>
                  <a:schemeClr val="bg1"/>
                </a:solidFill>
              </a:rPr>
              <a:t> </a:t>
            </a:r>
            <a:r>
              <a:rPr lang="en-GB" sz="2800" dirty="0" err="1">
                <a:solidFill>
                  <a:schemeClr val="bg1"/>
                </a:solidFill>
              </a:rPr>
              <a:t>difrifol</a:t>
            </a:r>
            <a:r>
              <a:rPr lang="en-GB" sz="2800" dirty="0">
                <a:solidFill>
                  <a:schemeClr val="bg1"/>
                </a:solidFill>
              </a:rPr>
              <a:t>, </a:t>
            </a:r>
            <a:r>
              <a:rPr lang="en-GB" sz="2800" dirty="0" err="1">
                <a:solidFill>
                  <a:schemeClr val="bg1"/>
                </a:solidFill>
              </a:rPr>
              <a:t>marwolaeth</a:t>
            </a:r>
            <a:r>
              <a:rPr lang="en-GB" sz="2800" dirty="0">
                <a:solidFill>
                  <a:schemeClr val="bg1"/>
                </a:solidFill>
              </a:rPr>
              <a:t>)</a:t>
            </a:r>
            <a:endParaRPr lang="en-GB" sz="2800" dirty="0"/>
          </a:p>
        </p:txBody>
      </p:sp>
      <p:sp>
        <p:nvSpPr>
          <p:cNvPr id="8" name="Multiplied by"/>
          <p:cNvSpPr txBox="1">
            <a:spLocks noChangeArrowheads="1"/>
          </p:cNvSpPr>
          <p:nvPr/>
        </p:nvSpPr>
        <p:spPr bwMode="auto">
          <a:xfrm>
            <a:off x="4335176" y="4045961"/>
            <a:ext cx="4984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4400" b="1" dirty="0">
                <a:solidFill>
                  <a:schemeClr val="tx1">
                    <a:lumMod val="75000"/>
                    <a:lumOff val="25000"/>
                  </a:schemeClr>
                </a:solidFill>
              </a:rPr>
              <a:t>x</a:t>
            </a:r>
          </a:p>
        </p:txBody>
      </p:sp>
    </p:spTree>
    <p:extLst>
      <p:ext uri="{BB962C8B-B14F-4D97-AF65-F5344CB8AC3E}">
        <p14:creationId xmlns:p14="http://schemas.microsoft.com/office/powerpoint/2010/main" val="11281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500"/>
                            </p:stCondLst>
                            <p:childTnLst>
                              <p:par>
                                <p:cTn id="16" presetID="1" presetClass="entr" presetSubtype="0" fill="hold" grpId="0" nodeType="afterEffect">
                                  <p:stCondLst>
                                    <p:cond delay="0"/>
                                  </p:stCondLst>
                                  <p:childTnLst>
                                    <p:set>
                                      <p:cBhvr>
                                        <p:cTn id="17" dur="1" fill="hold">
                                          <p:stCondLst>
                                            <p:cond delay="499"/>
                                          </p:stCondLst>
                                        </p:cTn>
                                        <p:tgtEl>
                                          <p:spTgt spid="8"/>
                                        </p:tgtEl>
                                        <p:attrNameLst>
                                          <p:attrName>style.visibility</p:attrName>
                                        </p:attrNameLst>
                                      </p:cBhvr>
                                      <p:to>
                                        <p:strVal val="visible"/>
                                      </p:to>
                                    </p:se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utoUpdateAnimBg="0"/>
      <p:bldP spid="6" grpId="0" animBg="1"/>
      <p:bldP spid="7" grpId="0" animBg="1"/>
      <p:bldP spid="8"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Lleihau</a:t>
            </a:r>
            <a:r>
              <a:rPr lang="en-GB" dirty="0"/>
              <a:t> </a:t>
            </a:r>
            <a:r>
              <a:rPr lang="en-GB" dirty="0" err="1"/>
              <a:t>neu</a:t>
            </a:r>
            <a:r>
              <a:rPr lang="en-GB" dirty="0"/>
              <a:t> </a:t>
            </a:r>
            <a:r>
              <a:rPr lang="en-GB" dirty="0" err="1" smtClean="0"/>
              <a:t>reoli</a:t>
            </a:r>
            <a:r>
              <a:rPr lang="en-GB" dirty="0" smtClean="0"/>
              <a:t> </a:t>
            </a:r>
            <a:r>
              <a:rPr lang="en-GB" dirty="0" err="1" smtClean="0"/>
              <a:t>risg</a:t>
            </a:r>
            <a:endParaRPr lang="en-GB" dirty="0"/>
          </a:p>
        </p:txBody>
      </p:sp>
      <p:sp>
        <p:nvSpPr>
          <p:cNvPr id="3" name="Content Placeholder 2"/>
          <p:cNvSpPr>
            <a:spLocks noGrp="1"/>
          </p:cNvSpPr>
          <p:nvPr>
            <p:ph idx="4294967295"/>
          </p:nvPr>
        </p:nvSpPr>
        <p:spPr>
          <a:xfrm>
            <a:off x="696913" y="1392238"/>
            <a:ext cx="8447087" cy="4500562"/>
          </a:xfrm>
        </p:spPr>
        <p:txBody>
          <a:bodyPr>
            <a:noAutofit/>
          </a:bodyPr>
          <a:lstStyle/>
          <a:p>
            <a:pPr>
              <a:lnSpc>
                <a:spcPct val="110000"/>
              </a:lnSpc>
              <a:spcBef>
                <a:spcPts val="1200"/>
              </a:spcBef>
              <a:spcAft>
                <a:spcPts val="1200"/>
              </a:spcAft>
            </a:pPr>
            <a:r>
              <a:rPr lang="en-GB" sz="2800" b="1" dirty="0">
                <a:solidFill>
                  <a:schemeClr val="tx1">
                    <a:lumMod val="95000"/>
                    <a:lumOff val="5000"/>
                  </a:schemeClr>
                </a:solidFill>
              </a:rPr>
              <a:t>Mae </a:t>
            </a:r>
            <a:r>
              <a:rPr lang="en-GB" sz="2800" b="1" dirty="0" err="1">
                <a:solidFill>
                  <a:schemeClr val="tx1">
                    <a:lumMod val="95000"/>
                    <a:lumOff val="5000"/>
                  </a:schemeClr>
                </a:solidFill>
              </a:rPr>
              <a:t>angen</a:t>
            </a:r>
            <a:r>
              <a:rPr lang="en-GB" sz="2800" b="1" dirty="0">
                <a:solidFill>
                  <a:schemeClr val="tx1">
                    <a:lumMod val="95000"/>
                    <a:lumOff val="5000"/>
                  </a:schemeClr>
                </a:solidFill>
              </a:rPr>
              <a:t> </a:t>
            </a:r>
            <a:r>
              <a:rPr lang="en-GB" sz="2800" b="1" dirty="0" err="1">
                <a:solidFill>
                  <a:schemeClr val="tx1">
                    <a:lumMod val="95000"/>
                    <a:lumOff val="5000"/>
                  </a:schemeClr>
                </a:solidFill>
              </a:rPr>
              <a:t>i</a:t>
            </a:r>
            <a:r>
              <a:rPr lang="en-GB" sz="2800" b="1" dirty="0">
                <a:solidFill>
                  <a:schemeClr val="tx1">
                    <a:lumMod val="95000"/>
                    <a:lumOff val="5000"/>
                  </a:schemeClr>
                </a:solidFill>
              </a:rPr>
              <a:t> </a:t>
            </a:r>
            <a:r>
              <a:rPr lang="en-GB" sz="2800" b="1" dirty="0" err="1">
                <a:solidFill>
                  <a:schemeClr val="tx1">
                    <a:lumMod val="95000"/>
                    <a:lumOff val="5000"/>
                  </a:schemeClr>
                </a:solidFill>
              </a:rPr>
              <a:t>ni</a:t>
            </a:r>
            <a:r>
              <a:rPr lang="en-GB" sz="2800" b="1" dirty="0">
                <a:solidFill>
                  <a:schemeClr val="tx1">
                    <a:lumMod val="95000"/>
                    <a:lumOff val="5000"/>
                  </a:schemeClr>
                </a:solidFill>
              </a:rPr>
              <a:t> </a:t>
            </a:r>
            <a:r>
              <a:rPr lang="en-GB" sz="2800" b="1" dirty="0" err="1">
                <a:solidFill>
                  <a:schemeClr val="tx1">
                    <a:lumMod val="95000"/>
                    <a:lumOff val="5000"/>
                  </a:schemeClr>
                </a:solidFill>
              </a:rPr>
              <a:t>naill</a:t>
            </a:r>
            <a:r>
              <a:rPr lang="en-GB" sz="2800" b="1" dirty="0">
                <a:solidFill>
                  <a:schemeClr val="tx1">
                    <a:lumMod val="95000"/>
                    <a:lumOff val="5000"/>
                  </a:schemeClr>
                </a:solidFill>
              </a:rPr>
              <a:t> </a:t>
            </a:r>
            <a:r>
              <a:rPr lang="en-GB" sz="2800" b="1" dirty="0" err="1">
                <a:solidFill>
                  <a:schemeClr val="tx1">
                    <a:lumMod val="95000"/>
                    <a:lumOff val="5000"/>
                  </a:schemeClr>
                </a:solidFill>
              </a:rPr>
              <a:t>ai</a:t>
            </a:r>
            <a:r>
              <a:rPr lang="en-GB" sz="2800" b="1" dirty="0">
                <a:solidFill>
                  <a:schemeClr val="tx1">
                    <a:lumMod val="95000"/>
                    <a:lumOff val="5000"/>
                  </a:schemeClr>
                </a:solidFill>
              </a:rPr>
              <a:t>:</a:t>
            </a:r>
          </a:p>
          <a:p>
            <a:r>
              <a:rPr lang="en-GB" sz="2800" b="1" dirty="0" err="1"/>
              <a:t>Ei</a:t>
            </a:r>
            <a:r>
              <a:rPr lang="en-GB" sz="2800" b="1" dirty="0"/>
              <a:t> </a:t>
            </a:r>
            <a:r>
              <a:rPr lang="en-GB" sz="2800" b="1" dirty="0" err="1"/>
              <a:t>gwneud</a:t>
            </a:r>
            <a:r>
              <a:rPr lang="en-GB" sz="2800" b="1" dirty="0"/>
              <a:t> </a:t>
            </a:r>
            <a:r>
              <a:rPr lang="en-GB" sz="2800" b="1" dirty="0" err="1"/>
              <a:t>hi’n</a:t>
            </a:r>
            <a:r>
              <a:rPr lang="en-GB" sz="2800" b="1" dirty="0"/>
              <a:t> </a:t>
            </a:r>
            <a:r>
              <a:rPr lang="en-GB" sz="2800" b="1" dirty="0" err="1"/>
              <a:t>llai</a:t>
            </a:r>
            <a:r>
              <a:rPr lang="en-GB" sz="2800" b="1" dirty="0"/>
              <a:t> </a:t>
            </a:r>
            <a:r>
              <a:rPr lang="en-GB" sz="2800" b="1" dirty="0" err="1"/>
              <a:t>tebygol</a:t>
            </a:r>
            <a:r>
              <a:rPr lang="en-GB" sz="2800" b="1" dirty="0"/>
              <a:t> y </a:t>
            </a:r>
            <a:r>
              <a:rPr lang="en-GB" sz="2800" b="1" dirty="0" err="1"/>
              <a:t>bydd</a:t>
            </a:r>
            <a:r>
              <a:rPr lang="en-GB" sz="2800" b="1" dirty="0"/>
              <a:t> y </a:t>
            </a:r>
            <a:r>
              <a:rPr lang="en-GB" sz="2800" b="1" dirty="0" err="1"/>
              <a:t>digwyddiad</a:t>
            </a:r>
            <a:r>
              <a:rPr lang="en-GB" sz="2800" b="1" dirty="0"/>
              <a:t> </a:t>
            </a:r>
            <a:r>
              <a:rPr lang="en-GB" sz="2800" b="1" dirty="0" err="1"/>
              <a:t>yn</a:t>
            </a:r>
            <a:r>
              <a:rPr lang="en-GB" sz="2800" b="1" dirty="0"/>
              <a:t> </a:t>
            </a:r>
            <a:r>
              <a:rPr lang="en-GB" sz="2800" b="1" dirty="0" err="1"/>
              <a:t>digwydd</a:t>
            </a:r>
            <a:r>
              <a:rPr lang="en-GB" sz="2800" b="1" dirty="0"/>
              <a:t> (</a:t>
            </a:r>
            <a:r>
              <a:rPr lang="en-GB" sz="2800" b="1" dirty="0" err="1"/>
              <a:t>e.e</a:t>
            </a:r>
            <a:r>
              <a:rPr lang="en-GB" sz="2800" b="1" dirty="0"/>
              <a:t>. </a:t>
            </a:r>
            <a:r>
              <a:rPr lang="en-GB" sz="2800" b="1" dirty="0" err="1"/>
              <a:t>cael</a:t>
            </a:r>
            <a:r>
              <a:rPr lang="en-GB" sz="2800" b="1" dirty="0"/>
              <a:t> </a:t>
            </a:r>
            <a:r>
              <a:rPr lang="en-GB" sz="2800" b="1" dirty="0" err="1"/>
              <a:t>gwared</a:t>
            </a:r>
            <a:r>
              <a:rPr lang="en-GB" sz="2800" b="1" dirty="0"/>
              <a:t> </a:t>
            </a:r>
            <a:r>
              <a:rPr lang="en-GB" sz="2800" b="1" dirty="0" err="1"/>
              <a:t>ar</a:t>
            </a:r>
            <a:r>
              <a:rPr lang="en-GB" sz="2800" b="1" dirty="0"/>
              <a:t> rai </a:t>
            </a:r>
            <a:r>
              <a:rPr lang="en-GB" sz="2800" b="1" dirty="0" err="1"/>
              <a:t>peryglon</a:t>
            </a:r>
            <a:r>
              <a:rPr lang="en-GB" sz="2800" b="1" dirty="0"/>
              <a:t>)</a:t>
            </a:r>
          </a:p>
          <a:p>
            <a:pPr>
              <a:spcBef>
                <a:spcPts val="1200"/>
              </a:spcBef>
              <a:spcAft>
                <a:spcPts val="1200"/>
              </a:spcAft>
            </a:pPr>
            <a:r>
              <a:rPr lang="en-GB" sz="2800" b="1" dirty="0">
                <a:solidFill>
                  <a:schemeClr val="tx1">
                    <a:lumMod val="95000"/>
                    <a:lumOff val="5000"/>
                  </a:schemeClr>
                </a:solidFill>
              </a:rPr>
              <a:t>a/</a:t>
            </a:r>
            <a:r>
              <a:rPr lang="en-GB" sz="2800" b="1" dirty="0" err="1">
                <a:solidFill>
                  <a:schemeClr val="tx1">
                    <a:lumMod val="95000"/>
                    <a:lumOff val="5000"/>
                  </a:schemeClr>
                </a:solidFill>
              </a:rPr>
              <a:t>neu</a:t>
            </a:r>
            <a:endParaRPr lang="en-GB" sz="2800" b="1" dirty="0">
              <a:solidFill>
                <a:schemeClr val="tx1">
                  <a:lumMod val="95000"/>
                  <a:lumOff val="5000"/>
                </a:schemeClr>
              </a:solidFill>
            </a:endParaRPr>
          </a:p>
          <a:p>
            <a:r>
              <a:rPr lang="en-GB" sz="2800" b="1" dirty="0" err="1">
                <a:solidFill>
                  <a:srgbClr val="44546A"/>
                </a:solidFill>
              </a:rPr>
              <a:t>Lleihau</a:t>
            </a:r>
            <a:r>
              <a:rPr lang="en-GB" sz="2800" b="1" dirty="0">
                <a:solidFill>
                  <a:srgbClr val="44546A"/>
                </a:solidFill>
              </a:rPr>
              <a:t> </a:t>
            </a:r>
            <a:r>
              <a:rPr lang="en-GB" sz="2800" b="1" dirty="0" err="1">
                <a:solidFill>
                  <a:srgbClr val="44546A"/>
                </a:solidFill>
              </a:rPr>
              <a:t>lefel</a:t>
            </a:r>
            <a:r>
              <a:rPr lang="en-GB" sz="2800" b="1" dirty="0">
                <a:solidFill>
                  <a:srgbClr val="44546A"/>
                </a:solidFill>
              </a:rPr>
              <a:t> y </a:t>
            </a:r>
            <a:r>
              <a:rPr lang="en-GB" sz="2800" b="1" dirty="0" err="1">
                <a:solidFill>
                  <a:srgbClr val="44546A"/>
                </a:solidFill>
              </a:rPr>
              <a:t>niwed</a:t>
            </a:r>
            <a:r>
              <a:rPr lang="en-GB" sz="2800" b="1" dirty="0">
                <a:solidFill>
                  <a:srgbClr val="44546A"/>
                </a:solidFill>
              </a:rPr>
              <a:t> </a:t>
            </a:r>
            <a:r>
              <a:rPr lang="en-GB" sz="2800" b="1" dirty="0" err="1">
                <a:solidFill>
                  <a:srgbClr val="44546A"/>
                </a:solidFill>
              </a:rPr>
              <a:t>posibl</a:t>
            </a:r>
            <a:r>
              <a:rPr lang="en-GB" sz="2800" b="1" dirty="0">
                <a:solidFill>
                  <a:srgbClr val="44546A"/>
                </a:solidFill>
              </a:rPr>
              <a:t> </a:t>
            </a:r>
            <a:r>
              <a:rPr lang="en-GB" sz="2800" b="1" dirty="0" err="1">
                <a:solidFill>
                  <a:srgbClr val="44546A"/>
                </a:solidFill>
              </a:rPr>
              <a:t>os</a:t>
            </a:r>
            <a:r>
              <a:rPr lang="en-GB" sz="2800" b="1" dirty="0">
                <a:solidFill>
                  <a:srgbClr val="44546A"/>
                </a:solidFill>
              </a:rPr>
              <a:t> </a:t>
            </a:r>
            <a:r>
              <a:rPr lang="en-GB" sz="2800" b="1" dirty="0" err="1">
                <a:solidFill>
                  <a:srgbClr val="44546A"/>
                </a:solidFill>
              </a:rPr>
              <a:t>bydd</a:t>
            </a:r>
            <a:r>
              <a:rPr lang="en-GB" sz="2800" b="1" dirty="0">
                <a:solidFill>
                  <a:srgbClr val="44546A"/>
                </a:solidFill>
              </a:rPr>
              <a:t> </a:t>
            </a:r>
            <a:r>
              <a:rPr lang="en-GB" sz="2800" b="1" dirty="0" err="1">
                <a:solidFill>
                  <a:srgbClr val="44546A"/>
                </a:solidFill>
              </a:rPr>
              <a:t>yn</a:t>
            </a:r>
            <a:r>
              <a:rPr lang="en-GB" sz="2800" b="1" dirty="0">
                <a:solidFill>
                  <a:srgbClr val="44546A"/>
                </a:solidFill>
              </a:rPr>
              <a:t> </a:t>
            </a:r>
            <a:r>
              <a:rPr lang="en-GB" sz="2800" b="1" dirty="0" err="1">
                <a:solidFill>
                  <a:srgbClr val="44546A"/>
                </a:solidFill>
              </a:rPr>
              <a:t>digwydd</a:t>
            </a:r>
            <a:r>
              <a:rPr lang="en-GB" sz="2800" b="1" dirty="0">
                <a:solidFill>
                  <a:srgbClr val="44546A"/>
                </a:solidFill>
              </a:rPr>
              <a:t> (</a:t>
            </a:r>
            <a:r>
              <a:rPr lang="en-GB" sz="2800" b="1" dirty="0" err="1">
                <a:solidFill>
                  <a:srgbClr val="44546A"/>
                </a:solidFill>
              </a:rPr>
              <a:t>e.e</a:t>
            </a:r>
            <a:r>
              <a:rPr lang="en-GB" sz="2800" b="1" dirty="0">
                <a:solidFill>
                  <a:srgbClr val="44546A"/>
                </a:solidFill>
              </a:rPr>
              <a:t>. </a:t>
            </a:r>
            <a:r>
              <a:rPr lang="en-GB" sz="2800" b="1" dirty="0" err="1">
                <a:solidFill>
                  <a:srgbClr val="44546A"/>
                </a:solidFill>
              </a:rPr>
              <a:t>canfod</a:t>
            </a:r>
            <a:r>
              <a:rPr lang="en-GB" sz="2800" b="1" dirty="0">
                <a:solidFill>
                  <a:srgbClr val="44546A"/>
                </a:solidFill>
              </a:rPr>
              <a:t> ac </a:t>
            </a:r>
            <a:r>
              <a:rPr lang="en-GB" sz="2800" b="1" dirty="0" err="1">
                <a:solidFill>
                  <a:srgbClr val="44546A"/>
                </a:solidFill>
              </a:rPr>
              <a:t>ymateb</a:t>
            </a:r>
            <a:r>
              <a:rPr lang="en-GB" sz="2800" b="1" dirty="0">
                <a:solidFill>
                  <a:srgbClr val="44546A"/>
                </a:solidFill>
              </a:rPr>
              <a:t> </a:t>
            </a:r>
            <a:r>
              <a:rPr lang="en-GB" sz="2800" b="1" dirty="0" err="1">
                <a:solidFill>
                  <a:srgbClr val="44546A"/>
                </a:solidFill>
              </a:rPr>
              <a:t>yn</a:t>
            </a:r>
            <a:r>
              <a:rPr lang="en-GB" sz="2800" b="1" dirty="0">
                <a:solidFill>
                  <a:srgbClr val="44546A"/>
                </a:solidFill>
              </a:rPr>
              <a:t> </a:t>
            </a:r>
            <a:r>
              <a:rPr lang="en-GB" sz="2800" b="1" dirty="0" err="1">
                <a:solidFill>
                  <a:srgbClr val="44546A"/>
                </a:solidFill>
              </a:rPr>
              <a:t>gyflym</a:t>
            </a:r>
            <a:r>
              <a:rPr lang="en-GB" sz="2800" b="1" dirty="0">
                <a:solidFill>
                  <a:srgbClr val="44546A"/>
                </a:solidFill>
              </a:rPr>
              <a:t> </a:t>
            </a:r>
            <a:r>
              <a:rPr lang="en-GB" sz="2800" b="1" dirty="0" err="1">
                <a:solidFill>
                  <a:srgbClr val="44546A"/>
                </a:solidFill>
              </a:rPr>
              <a:t>i</a:t>
            </a:r>
            <a:r>
              <a:rPr lang="en-GB" sz="2800" b="1" dirty="0">
                <a:solidFill>
                  <a:srgbClr val="44546A"/>
                </a:solidFill>
              </a:rPr>
              <a:t> </a:t>
            </a:r>
            <a:r>
              <a:rPr lang="en-GB" sz="2800" b="1" dirty="0" err="1">
                <a:solidFill>
                  <a:srgbClr val="44546A"/>
                </a:solidFill>
              </a:rPr>
              <a:t>ddigwyddiad</a:t>
            </a:r>
            <a:r>
              <a:rPr lang="en-GB" sz="2800" b="1" dirty="0">
                <a:solidFill>
                  <a:srgbClr val="44546A"/>
                </a:solidFill>
              </a:rPr>
              <a:t>, </a:t>
            </a:r>
            <a:r>
              <a:rPr lang="en-GB" sz="2800" b="1" dirty="0" err="1">
                <a:solidFill>
                  <a:srgbClr val="44546A"/>
                </a:solidFill>
              </a:rPr>
              <a:t>neu</a:t>
            </a:r>
            <a:r>
              <a:rPr lang="en-GB" sz="2800" b="1" dirty="0">
                <a:solidFill>
                  <a:srgbClr val="44546A"/>
                </a:solidFill>
              </a:rPr>
              <a:t> </a:t>
            </a:r>
            <a:r>
              <a:rPr lang="en-GB" sz="2800" b="1" dirty="0" err="1">
                <a:solidFill>
                  <a:srgbClr val="44546A"/>
                </a:solidFill>
              </a:rPr>
              <a:t>newid</a:t>
            </a:r>
            <a:r>
              <a:rPr lang="en-GB" sz="2800" b="1" dirty="0">
                <a:solidFill>
                  <a:srgbClr val="44546A"/>
                </a:solidFill>
              </a:rPr>
              <a:t> </a:t>
            </a:r>
            <a:r>
              <a:rPr lang="en-GB" sz="2800" b="1" dirty="0" err="1">
                <a:solidFill>
                  <a:srgbClr val="44546A"/>
                </a:solidFill>
              </a:rPr>
              <a:t>yr</a:t>
            </a:r>
            <a:r>
              <a:rPr lang="en-GB" sz="2800" b="1" dirty="0">
                <a:solidFill>
                  <a:srgbClr val="44546A"/>
                </a:solidFill>
              </a:rPr>
              <a:t> </a:t>
            </a:r>
            <a:r>
              <a:rPr lang="en-GB" sz="2800" b="1" dirty="0" err="1">
                <a:solidFill>
                  <a:srgbClr val="44546A"/>
                </a:solidFill>
              </a:rPr>
              <a:t>amgylchedd</a:t>
            </a:r>
            <a:r>
              <a:rPr lang="en-GB" sz="2800" b="1" dirty="0">
                <a:solidFill>
                  <a:srgbClr val="44546A"/>
                </a:solidFill>
              </a:rPr>
              <a:t> </a:t>
            </a:r>
            <a:r>
              <a:rPr lang="en-GB" sz="2800" b="1" dirty="0" err="1">
                <a:solidFill>
                  <a:srgbClr val="44546A"/>
                </a:solidFill>
              </a:rPr>
              <a:t>lleol</a:t>
            </a:r>
            <a:r>
              <a:rPr lang="en-GB" sz="2800" b="1" dirty="0">
                <a:solidFill>
                  <a:srgbClr val="44546A"/>
                </a:solidFill>
              </a:rPr>
              <a:t>)</a:t>
            </a:r>
          </a:p>
        </p:txBody>
      </p:sp>
    </p:spTree>
    <p:extLst>
      <p:ext uri="{BB962C8B-B14F-4D97-AF65-F5344CB8AC3E}">
        <p14:creationId xmlns:p14="http://schemas.microsoft.com/office/powerpoint/2010/main" val="25559245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dirty="0" err="1"/>
              <a:t>Lleihau’r</a:t>
            </a:r>
            <a:r>
              <a:rPr lang="en-GB" dirty="0"/>
              <a:t> </a:t>
            </a:r>
            <a:r>
              <a:rPr lang="en-GB" dirty="0" err="1"/>
              <a:t>risg</a:t>
            </a:r>
            <a:r>
              <a:rPr lang="en-GB" dirty="0"/>
              <a:t> o </a:t>
            </a:r>
            <a:r>
              <a:rPr lang="en-GB" dirty="0" err="1"/>
              <a:t>gael</a:t>
            </a:r>
            <a:r>
              <a:rPr lang="en-GB" dirty="0"/>
              <a:t> </a:t>
            </a:r>
            <a:r>
              <a:rPr lang="en-GB" dirty="0" err="1"/>
              <a:t>eich</a:t>
            </a:r>
            <a:r>
              <a:rPr lang="en-GB" dirty="0"/>
              <a:t> </a:t>
            </a:r>
            <a:r>
              <a:rPr lang="en-GB" dirty="0" err="1"/>
              <a:t>lladd</a:t>
            </a:r>
            <a:r>
              <a:rPr lang="en-GB" dirty="0"/>
              <a:t> </a:t>
            </a:r>
            <a:r>
              <a:rPr lang="en-GB" dirty="0" err="1"/>
              <a:t>mewn</a:t>
            </a:r>
            <a:r>
              <a:rPr lang="en-GB" dirty="0"/>
              <a:t> </a:t>
            </a:r>
            <a:r>
              <a:rPr lang="en-GB" dirty="0" err="1"/>
              <a:t>damwain</a:t>
            </a:r>
            <a:r>
              <a:rPr lang="en-GB" dirty="0"/>
              <a:t> car</a:t>
            </a:r>
          </a:p>
        </p:txBody>
      </p:sp>
      <p:graphicFrame>
        <p:nvGraphicFramePr>
          <p:cNvPr id="4" name="Table 3"/>
          <p:cNvGraphicFramePr>
            <a:graphicFrameLocks noGrp="1"/>
          </p:cNvGraphicFramePr>
          <p:nvPr>
            <p:extLst>
              <p:ext uri="{D42A27DB-BD31-4B8C-83A1-F6EECF244321}">
                <p14:modId xmlns:p14="http://schemas.microsoft.com/office/powerpoint/2010/main" val="293920729"/>
              </p:ext>
            </p:extLst>
          </p:nvPr>
        </p:nvGraphicFramePr>
        <p:xfrm>
          <a:off x="431800" y="1684396"/>
          <a:ext cx="8280400" cy="3840480"/>
        </p:xfrm>
        <a:graphic>
          <a:graphicData uri="http://schemas.openxmlformats.org/drawingml/2006/table">
            <a:tbl>
              <a:tblPr firstRow="1" bandRow="1">
                <a:tableStyleId>{5C22544A-7EE6-4342-B048-85BDC9FD1C3A}</a:tableStyleId>
              </a:tblPr>
              <a:tblGrid>
                <a:gridCol w="2851780"/>
                <a:gridCol w="5428620"/>
              </a:tblGrid>
              <a:tr h="15117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1" dirty="0" err="1" smtClean="0">
                          <a:solidFill>
                            <a:schemeClr val="tx1">
                              <a:lumMod val="85000"/>
                              <a:lumOff val="15000"/>
                            </a:schemeClr>
                          </a:solidFill>
                          <a:latin typeface="Arial" panose="020B0604020202020204" pitchFamily="34" charset="0"/>
                          <a:cs typeface="Arial" panose="020B0604020202020204" pitchFamily="34" charset="0"/>
                        </a:rPr>
                        <a:t>Lleihau’r</a:t>
                      </a:r>
                      <a:r>
                        <a:rPr lang="en-GB" sz="2400" b="1"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1" dirty="0" err="1" smtClean="0">
                          <a:solidFill>
                            <a:schemeClr val="tx1">
                              <a:lumMod val="85000"/>
                              <a:lumOff val="15000"/>
                            </a:schemeClr>
                          </a:solidFill>
                          <a:latin typeface="Arial" panose="020B0604020202020204" pitchFamily="34" charset="0"/>
                          <a:cs typeface="Arial" panose="020B0604020202020204" pitchFamily="34" charset="0"/>
                        </a:rPr>
                        <a:t>tebygolrwydd</a:t>
                      </a:r>
                      <a:r>
                        <a:rPr lang="en-GB" sz="2400" b="1" dirty="0" smtClean="0">
                          <a:solidFill>
                            <a:schemeClr val="tx1">
                              <a:lumMod val="85000"/>
                              <a:lumOff val="15000"/>
                            </a:schemeClr>
                          </a:solidFill>
                          <a:latin typeface="Arial" panose="020B0604020202020204" pitchFamily="34" charset="0"/>
                          <a:cs typeface="Arial" panose="020B0604020202020204" pitchFamily="34" charset="0"/>
                        </a:rPr>
                        <a:t> o </a:t>
                      </a:r>
                      <a:r>
                        <a:rPr lang="en-GB" sz="2400" b="1" dirty="0" err="1" smtClean="0">
                          <a:solidFill>
                            <a:schemeClr val="tx1">
                              <a:lumMod val="85000"/>
                              <a:lumOff val="15000"/>
                            </a:schemeClr>
                          </a:solidFill>
                          <a:latin typeface="Arial" panose="020B0604020202020204" pitchFamily="34" charset="0"/>
                          <a:cs typeface="Arial" panose="020B0604020202020204" pitchFamily="34" charset="0"/>
                        </a:rPr>
                        <a:t>gael</a:t>
                      </a:r>
                      <a:r>
                        <a:rPr lang="en-GB" sz="2400" b="1"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1" dirty="0" err="1" smtClean="0">
                          <a:solidFill>
                            <a:schemeClr val="tx1">
                              <a:lumMod val="85000"/>
                              <a:lumOff val="15000"/>
                            </a:schemeClr>
                          </a:solidFill>
                          <a:latin typeface="Arial" panose="020B0604020202020204" pitchFamily="34" charset="0"/>
                          <a:cs typeface="Arial" panose="020B0604020202020204" pitchFamily="34" charset="0"/>
                        </a:rPr>
                        <a:t>damwain</a:t>
                      </a:r>
                      <a:endParaRPr lang="en-GB" sz="2400" b="1" dirty="0" smtClean="0">
                        <a:solidFill>
                          <a:schemeClr val="tx1">
                            <a:lumMod val="85000"/>
                            <a:lumOff val="15000"/>
                          </a:schemeClr>
                        </a:solidFill>
                        <a:latin typeface="Arial" panose="020B0604020202020204" pitchFamily="34" charset="0"/>
                        <a:cs typeface="Arial" panose="020B0604020202020204" pitchFamily="34" charset="0"/>
                      </a:endParaRPr>
                    </a:p>
                    <a:p>
                      <a:endParaRPr lang="en-GB" sz="2400" b="1" dirty="0">
                        <a:solidFill>
                          <a:schemeClr val="tx1">
                            <a:lumMod val="85000"/>
                            <a:lumOff val="15000"/>
                          </a:schemeClr>
                        </a:solidFill>
                        <a:latin typeface="Arial" panose="020B0604020202020204" pitchFamily="34" charset="0"/>
                        <a:cs typeface="Arial" panose="020B0604020202020204" pitchFamily="34" charset="0"/>
                      </a:endParaRPr>
                    </a:p>
                  </a:txBody>
                  <a:tcPr>
                    <a:solidFill>
                      <a:srgbClr val="69A83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e.e</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hyfforddiant</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da,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peidio</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â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gyrru</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pan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fyddwch</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yn</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flinedig</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neu</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o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dan</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ddylanwad</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alcohol,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lleihau</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gwrthdyniadau</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peidio</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â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mynd</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allan</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yn</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y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nos</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neu</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mewn</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tywydd</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gwael</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p>
                  </a:txBody>
                  <a:tcPr>
                    <a:solidFill>
                      <a:srgbClr val="69A830"/>
                    </a:solidFill>
                  </a:tcPr>
                </a:tc>
              </a:tr>
              <a:tr h="16612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1" dirty="0" err="1" smtClean="0">
                          <a:solidFill>
                            <a:schemeClr val="bg1"/>
                          </a:solidFill>
                          <a:latin typeface="Arial" panose="020B0604020202020204" pitchFamily="34" charset="0"/>
                          <a:cs typeface="Arial" panose="020B0604020202020204" pitchFamily="34" charset="0"/>
                        </a:rPr>
                        <a:t>Lleihau</a:t>
                      </a:r>
                      <a:r>
                        <a:rPr lang="en-GB" sz="2400" b="1" dirty="0" smtClean="0">
                          <a:solidFill>
                            <a:schemeClr val="bg1"/>
                          </a:solidFill>
                          <a:latin typeface="Arial" panose="020B0604020202020204" pitchFamily="34" charset="0"/>
                          <a:cs typeface="Arial" panose="020B0604020202020204" pitchFamily="34" charset="0"/>
                        </a:rPr>
                        <a:t> </a:t>
                      </a:r>
                      <a:r>
                        <a:rPr lang="en-GB" sz="2400" b="1" dirty="0" err="1" smtClean="0">
                          <a:solidFill>
                            <a:schemeClr val="bg1"/>
                          </a:solidFill>
                          <a:latin typeface="Arial" panose="020B0604020202020204" pitchFamily="34" charset="0"/>
                          <a:cs typeface="Arial" panose="020B0604020202020204" pitchFamily="34" charset="0"/>
                        </a:rPr>
                        <a:t>lefel</a:t>
                      </a:r>
                      <a:r>
                        <a:rPr lang="en-GB" sz="2400" b="1" dirty="0" smtClean="0">
                          <a:solidFill>
                            <a:schemeClr val="bg1"/>
                          </a:solidFill>
                          <a:latin typeface="Arial" panose="020B0604020202020204" pitchFamily="34" charset="0"/>
                          <a:cs typeface="Arial" panose="020B0604020202020204" pitchFamily="34" charset="0"/>
                        </a:rPr>
                        <a:t> y </a:t>
                      </a:r>
                      <a:r>
                        <a:rPr lang="en-GB" sz="2400" b="1" dirty="0" err="1" smtClean="0">
                          <a:solidFill>
                            <a:schemeClr val="bg1"/>
                          </a:solidFill>
                          <a:latin typeface="Arial" panose="020B0604020202020204" pitchFamily="34" charset="0"/>
                          <a:cs typeface="Arial" panose="020B0604020202020204" pitchFamily="34" charset="0"/>
                        </a:rPr>
                        <a:t>niwed</a:t>
                      </a:r>
                      <a:r>
                        <a:rPr lang="en-GB" sz="2400" b="1" dirty="0" smtClean="0">
                          <a:solidFill>
                            <a:schemeClr val="bg1"/>
                          </a:solidFill>
                          <a:latin typeface="Arial" panose="020B0604020202020204" pitchFamily="34" charset="0"/>
                          <a:cs typeface="Arial" panose="020B0604020202020204" pitchFamily="34" charset="0"/>
                        </a:rPr>
                        <a:t> </a:t>
                      </a:r>
                      <a:r>
                        <a:rPr lang="en-GB" sz="2400" b="1" dirty="0" err="1" smtClean="0">
                          <a:solidFill>
                            <a:schemeClr val="bg1"/>
                          </a:solidFill>
                          <a:latin typeface="Arial" panose="020B0604020202020204" pitchFamily="34" charset="0"/>
                          <a:cs typeface="Arial" panose="020B0604020202020204" pitchFamily="34" charset="0"/>
                        </a:rPr>
                        <a:t>posibl</a:t>
                      </a:r>
                      <a:r>
                        <a:rPr lang="en-GB" sz="2400" b="1" dirty="0" smtClean="0">
                          <a:solidFill>
                            <a:schemeClr val="bg1"/>
                          </a:solidFill>
                          <a:latin typeface="Arial" panose="020B0604020202020204" pitchFamily="34" charset="0"/>
                          <a:cs typeface="Arial" panose="020B0604020202020204" pitchFamily="34" charset="0"/>
                        </a:rPr>
                        <a:t> o </a:t>
                      </a:r>
                      <a:r>
                        <a:rPr lang="en-GB" sz="2400" b="1" dirty="0" err="1" smtClean="0">
                          <a:solidFill>
                            <a:schemeClr val="bg1"/>
                          </a:solidFill>
                          <a:latin typeface="Arial" panose="020B0604020202020204" pitchFamily="34" charset="0"/>
                          <a:cs typeface="Arial" panose="020B0604020202020204" pitchFamily="34" charset="0"/>
                        </a:rPr>
                        <a:t>ganlyniad</a:t>
                      </a:r>
                      <a:r>
                        <a:rPr lang="en-GB" sz="2400" b="1" dirty="0" smtClean="0">
                          <a:solidFill>
                            <a:schemeClr val="bg1"/>
                          </a:solidFill>
                          <a:latin typeface="Arial" panose="020B0604020202020204" pitchFamily="34" charset="0"/>
                          <a:cs typeface="Arial" panose="020B0604020202020204" pitchFamily="34" charset="0"/>
                        </a:rPr>
                        <a:t> </a:t>
                      </a:r>
                      <a:r>
                        <a:rPr lang="en-GB" sz="2400" b="1" dirty="0" err="1" smtClean="0">
                          <a:solidFill>
                            <a:schemeClr val="bg1"/>
                          </a:solidFill>
                          <a:latin typeface="Arial" panose="020B0604020202020204" pitchFamily="34" charset="0"/>
                          <a:cs typeface="Arial" panose="020B0604020202020204" pitchFamily="34" charset="0"/>
                        </a:rPr>
                        <a:t>i</a:t>
                      </a:r>
                      <a:r>
                        <a:rPr lang="en-GB" sz="2400" b="1" dirty="0" smtClean="0">
                          <a:solidFill>
                            <a:schemeClr val="bg1"/>
                          </a:solidFill>
                          <a:latin typeface="Arial" panose="020B0604020202020204" pitchFamily="34" charset="0"/>
                          <a:cs typeface="Arial" panose="020B0604020202020204" pitchFamily="34" charset="0"/>
                        </a:rPr>
                        <a:t> </a:t>
                      </a:r>
                      <a:r>
                        <a:rPr lang="en-GB" sz="2400" b="1" dirty="0" err="1" smtClean="0">
                          <a:solidFill>
                            <a:schemeClr val="bg1"/>
                          </a:solidFill>
                          <a:latin typeface="Arial" panose="020B0604020202020204" pitchFamily="34" charset="0"/>
                          <a:cs typeface="Arial" panose="020B0604020202020204" pitchFamily="34" charset="0"/>
                        </a:rPr>
                        <a:t>wrthdrawiad</a:t>
                      </a:r>
                      <a:endParaRPr lang="en-GB" sz="2400" b="1" dirty="0" smtClean="0">
                        <a:solidFill>
                          <a:schemeClr val="bg1"/>
                        </a:solidFill>
                        <a:latin typeface="Arial" panose="020B0604020202020204" pitchFamily="34" charset="0"/>
                        <a:cs typeface="Arial" panose="020B0604020202020204" pitchFamily="34" charset="0"/>
                      </a:endParaRPr>
                    </a:p>
                  </a:txBody>
                  <a:tcPr>
                    <a:solidFill>
                      <a:srgbClr val="44546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0" dirty="0" err="1" smtClean="0">
                          <a:solidFill>
                            <a:schemeClr val="bg1"/>
                          </a:solidFill>
                          <a:latin typeface="Arial" panose="020B0604020202020204" pitchFamily="34" charset="0"/>
                          <a:cs typeface="Arial" panose="020B0604020202020204" pitchFamily="34" charset="0"/>
                        </a:rPr>
                        <a:t>e.e</a:t>
                      </a:r>
                      <a:r>
                        <a:rPr lang="en-GB" sz="2400" b="0" dirty="0" smtClean="0">
                          <a:solidFill>
                            <a:schemeClr val="bg1"/>
                          </a:solidFill>
                          <a:latin typeface="Arial" panose="020B0604020202020204" pitchFamily="34" charset="0"/>
                          <a:cs typeface="Arial" panose="020B0604020202020204" pitchFamily="34" charset="0"/>
                        </a:rPr>
                        <a:t>. </a:t>
                      </a:r>
                      <a:r>
                        <a:rPr lang="en-GB" sz="2400" b="0" dirty="0" err="1" smtClean="0">
                          <a:solidFill>
                            <a:schemeClr val="bg1"/>
                          </a:solidFill>
                          <a:latin typeface="Arial" panose="020B0604020202020204" pitchFamily="34" charset="0"/>
                          <a:cs typeface="Arial" panose="020B0604020202020204" pitchFamily="34" charset="0"/>
                        </a:rPr>
                        <a:t>cyfyngu</a:t>
                      </a:r>
                      <a:r>
                        <a:rPr lang="en-GB" sz="2400" b="0" dirty="0" smtClean="0">
                          <a:solidFill>
                            <a:schemeClr val="bg1"/>
                          </a:solidFill>
                          <a:latin typeface="Arial" panose="020B0604020202020204" pitchFamily="34" charset="0"/>
                          <a:cs typeface="Arial" panose="020B0604020202020204" pitchFamily="34" charset="0"/>
                        </a:rPr>
                        <a:t> </a:t>
                      </a:r>
                      <a:r>
                        <a:rPr lang="en-GB" sz="2400" b="0" dirty="0" err="1" smtClean="0">
                          <a:solidFill>
                            <a:schemeClr val="bg1"/>
                          </a:solidFill>
                          <a:latin typeface="Arial" panose="020B0604020202020204" pitchFamily="34" charset="0"/>
                          <a:cs typeface="Arial" panose="020B0604020202020204" pitchFamily="34" charset="0"/>
                        </a:rPr>
                        <a:t>ar</a:t>
                      </a:r>
                      <a:r>
                        <a:rPr lang="en-GB" sz="2400" b="0" dirty="0" smtClean="0">
                          <a:solidFill>
                            <a:schemeClr val="bg1"/>
                          </a:solidFill>
                          <a:latin typeface="Arial" panose="020B0604020202020204" pitchFamily="34" charset="0"/>
                          <a:cs typeface="Arial" panose="020B0604020202020204" pitchFamily="34" charset="0"/>
                        </a:rPr>
                        <a:t> </a:t>
                      </a:r>
                      <a:r>
                        <a:rPr lang="en-GB" sz="2400" b="0" dirty="0" err="1" smtClean="0">
                          <a:solidFill>
                            <a:schemeClr val="bg1"/>
                          </a:solidFill>
                          <a:latin typeface="Arial" panose="020B0604020202020204" pitchFamily="34" charset="0"/>
                          <a:cs typeface="Arial" panose="020B0604020202020204" pitchFamily="34" charset="0"/>
                        </a:rPr>
                        <a:t>gyflymder</a:t>
                      </a:r>
                      <a:r>
                        <a:rPr lang="en-GB" sz="2400" b="0" dirty="0" smtClean="0">
                          <a:solidFill>
                            <a:schemeClr val="bg1"/>
                          </a:solidFill>
                          <a:latin typeface="Arial" panose="020B0604020202020204" pitchFamily="34" charset="0"/>
                          <a:cs typeface="Arial" panose="020B0604020202020204" pitchFamily="34" charset="0"/>
                        </a:rPr>
                        <a:t>, </a:t>
                      </a:r>
                      <a:r>
                        <a:rPr lang="en-GB" sz="2400" b="0" dirty="0" err="1" smtClean="0">
                          <a:solidFill>
                            <a:schemeClr val="bg1"/>
                          </a:solidFill>
                          <a:latin typeface="Arial" panose="020B0604020202020204" pitchFamily="34" charset="0"/>
                          <a:cs typeface="Arial" panose="020B0604020202020204" pitchFamily="34" charset="0"/>
                        </a:rPr>
                        <a:t>gwisgo</a:t>
                      </a:r>
                      <a:r>
                        <a:rPr lang="en-GB" sz="2400" b="0" dirty="0" smtClean="0">
                          <a:solidFill>
                            <a:schemeClr val="bg1"/>
                          </a:solidFill>
                          <a:latin typeface="Arial" panose="020B0604020202020204" pitchFamily="34" charset="0"/>
                          <a:cs typeface="Arial" panose="020B0604020202020204" pitchFamily="34" charset="0"/>
                        </a:rPr>
                        <a:t> </a:t>
                      </a:r>
                      <a:r>
                        <a:rPr lang="en-GB" sz="2400" b="0" dirty="0" err="1" smtClean="0">
                          <a:solidFill>
                            <a:schemeClr val="bg1"/>
                          </a:solidFill>
                          <a:latin typeface="Arial" panose="020B0604020202020204" pitchFamily="34" charset="0"/>
                          <a:cs typeface="Arial" panose="020B0604020202020204" pitchFamily="34" charset="0"/>
                        </a:rPr>
                        <a:t>gwregys</a:t>
                      </a:r>
                      <a:r>
                        <a:rPr lang="en-GB" sz="2400" b="0" dirty="0" smtClean="0">
                          <a:solidFill>
                            <a:schemeClr val="bg1"/>
                          </a:solidFill>
                          <a:latin typeface="Arial" panose="020B0604020202020204" pitchFamily="34" charset="0"/>
                          <a:cs typeface="Arial" panose="020B0604020202020204" pitchFamily="34" charset="0"/>
                        </a:rPr>
                        <a:t>, </a:t>
                      </a:r>
                      <a:r>
                        <a:rPr lang="en-GB" sz="2400" b="0" dirty="0" err="1" smtClean="0">
                          <a:solidFill>
                            <a:schemeClr val="bg1"/>
                          </a:solidFill>
                          <a:latin typeface="Arial" panose="020B0604020202020204" pitchFamily="34" charset="0"/>
                          <a:cs typeface="Arial" panose="020B0604020202020204" pitchFamily="34" charset="0"/>
                        </a:rPr>
                        <a:t>gosod</a:t>
                      </a:r>
                      <a:r>
                        <a:rPr lang="en-GB" sz="2400" b="0" dirty="0" smtClean="0">
                          <a:solidFill>
                            <a:schemeClr val="bg1"/>
                          </a:solidFill>
                          <a:latin typeface="Arial" panose="020B0604020202020204" pitchFamily="34" charset="0"/>
                          <a:cs typeface="Arial" panose="020B0604020202020204" pitchFamily="34" charset="0"/>
                        </a:rPr>
                        <a:t> </a:t>
                      </a:r>
                      <a:r>
                        <a:rPr lang="en-GB" sz="2400" b="0" dirty="0" err="1" smtClean="0">
                          <a:solidFill>
                            <a:schemeClr val="bg1"/>
                          </a:solidFill>
                          <a:latin typeface="Arial" panose="020B0604020202020204" pitchFamily="34" charset="0"/>
                          <a:cs typeface="Arial" panose="020B0604020202020204" pitchFamily="34" charset="0"/>
                        </a:rPr>
                        <a:t>bagiau</a:t>
                      </a:r>
                      <a:r>
                        <a:rPr lang="en-GB" sz="2400" b="0" dirty="0" smtClean="0">
                          <a:solidFill>
                            <a:schemeClr val="bg1"/>
                          </a:solidFill>
                          <a:latin typeface="Arial" panose="020B0604020202020204" pitchFamily="34" charset="0"/>
                          <a:cs typeface="Arial" panose="020B0604020202020204" pitchFamily="34" charset="0"/>
                        </a:rPr>
                        <a:t> </a:t>
                      </a:r>
                      <a:r>
                        <a:rPr lang="en-GB" sz="2400" b="0" dirty="0" err="1" smtClean="0">
                          <a:solidFill>
                            <a:schemeClr val="bg1"/>
                          </a:solidFill>
                          <a:latin typeface="Arial" panose="020B0604020202020204" pitchFamily="34" charset="0"/>
                          <a:cs typeface="Arial" panose="020B0604020202020204" pitchFamily="34" charset="0"/>
                        </a:rPr>
                        <a:t>aer</a:t>
                      </a:r>
                      <a:r>
                        <a:rPr lang="en-GB" sz="2400" b="0" dirty="0" smtClean="0">
                          <a:solidFill>
                            <a:schemeClr val="bg1"/>
                          </a:solidFill>
                          <a:latin typeface="Arial" panose="020B0604020202020204" pitchFamily="34" charset="0"/>
                          <a:cs typeface="Arial" panose="020B0604020202020204" pitchFamily="34" charset="0"/>
                        </a:rPr>
                        <a:t>, </a:t>
                      </a:r>
                      <a:r>
                        <a:rPr lang="en-GB" sz="2400" b="0" dirty="0" err="1" smtClean="0">
                          <a:solidFill>
                            <a:schemeClr val="bg1"/>
                          </a:solidFill>
                          <a:latin typeface="Arial" panose="020B0604020202020204" pitchFamily="34" charset="0"/>
                          <a:cs typeface="Arial" panose="020B0604020202020204" pitchFamily="34" charset="0"/>
                        </a:rPr>
                        <a:t>gyrru</a:t>
                      </a:r>
                      <a:r>
                        <a:rPr lang="en-GB" sz="2400" b="0" dirty="0" smtClean="0">
                          <a:solidFill>
                            <a:schemeClr val="bg1"/>
                          </a:solidFill>
                          <a:latin typeface="Arial" panose="020B0604020202020204" pitchFamily="34" charset="0"/>
                          <a:cs typeface="Arial" panose="020B0604020202020204" pitchFamily="34" charset="0"/>
                        </a:rPr>
                        <a:t> car â </a:t>
                      </a:r>
                      <a:r>
                        <a:rPr lang="en-GB" sz="2400" b="0" dirty="0" err="1" smtClean="0">
                          <a:solidFill>
                            <a:schemeClr val="bg1"/>
                          </a:solidFill>
                          <a:latin typeface="Arial" panose="020B0604020202020204" pitchFamily="34" charset="0"/>
                          <a:cs typeface="Arial" panose="020B0604020202020204" pitchFamily="34" charset="0"/>
                        </a:rPr>
                        <a:t>diogelwch</a:t>
                      </a:r>
                      <a:r>
                        <a:rPr lang="en-GB" sz="2400" b="0" dirty="0" smtClean="0">
                          <a:solidFill>
                            <a:schemeClr val="bg1"/>
                          </a:solidFill>
                          <a:latin typeface="Arial" panose="020B0604020202020204" pitchFamily="34" charset="0"/>
                          <a:cs typeface="Arial" panose="020B0604020202020204" pitchFamily="34" charset="0"/>
                        </a:rPr>
                        <a:t> </a:t>
                      </a:r>
                      <a:r>
                        <a:rPr lang="en-GB" sz="2400" b="0" dirty="0" err="1" smtClean="0">
                          <a:solidFill>
                            <a:schemeClr val="bg1"/>
                          </a:solidFill>
                          <a:latin typeface="Arial" panose="020B0604020202020204" pitchFamily="34" charset="0"/>
                          <a:cs typeface="Arial" panose="020B0604020202020204" pitchFamily="34" charset="0"/>
                        </a:rPr>
                        <a:t>ychwanegol</a:t>
                      </a:r>
                      <a:r>
                        <a:rPr lang="en-GB" sz="2400" b="0" dirty="0" smtClean="0">
                          <a:solidFill>
                            <a:schemeClr val="bg1"/>
                          </a:solidFill>
                          <a:latin typeface="Arial" panose="020B0604020202020204" pitchFamily="34" charset="0"/>
                          <a:cs typeface="Arial" panose="020B0604020202020204" pitchFamily="34" charset="0"/>
                        </a:rPr>
                        <a:t>, </a:t>
                      </a:r>
                      <a:r>
                        <a:rPr lang="en-GB" sz="2400" b="0" dirty="0" err="1" smtClean="0">
                          <a:solidFill>
                            <a:schemeClr val="bg1"/>
                          </a:solidFill>
                          <a:latin typeface="Arial" panose="020B0604020202020204" pitchFamily="34" charset="0"/>
                          <a:cs typeface="Arial" panose="020B0604020202020204" pitchFamily="34" charset="0"/>
                        </a:rPr>
                        <a:t>fel</a:t>
                      </a:r>
                      <a:r>
                        <a:rPr lang="en-GB" sz="2400" b="0" dirty="0" smtClean="0">
                          <a:solidFill>
                            <a:schemeClr val="bg1"/>
                          </a:solidFill>
                          <a:latin typeface="Arial" panose="020B0604020202020204" pitchFamily="34" charset="0"/>
                          <a:cs typeface="Arial" panose="020B0604020202020204" pitchFamily="34" charset="0"/>
                        </a:rPr>
                        <a:t> </a:t>
                      </a:r>
                      <a:r>
                        <a:rPr lang="en-GB" sz="2400" b="0" dirty="0" err="1" smtClean="0">
                          <a:solidFill>
                            <a:schemeClr val="bg1"/>
                          </a:solidFill>
                          <a:latin typeface="Arial" panose="020B0604020202020204" pitchFamily="34" charset="0"/>
                          <a:cs typeface="Arial" panose="020B0604020202020204" pitchFamily="34" charset="0"/>
                        </a:rPr>
                        <a:t>bariau</a:t>
                      </a:r>
                      <a:r>
                        <a:rPr lang="en-GB" sz="2400" b="0" dirty="0" smtClean="0">
                          <a:solidFill>
                            <a:schemeClr val="bg1"/>
                          </a:solidFill>
                          <a:latin typeface="Arial" panose="020B0604020202020204" pitchFamily="34" charset="0"/>
                          <a:cs typeface="Arial" panose="020B0604020202020204" pitchFamily="34" charset="0"/>
                        </a:rPr>
                        <a:t> </a:t>
                      </a:r>
                      <a:r>
                        <a:rPr lang="en-GB" sz="2400" b="0" dirty="0" err="1" smtClean="0">
                          <a:solidFill>
                            <a:schemeClr val="bg1"/>
                          </a:solidFill>
                          <a:latin typeface="Arial" panose="020B0604020202020204" pitchFamily="34" charset="0"/>
                          <a:cs typeface="Arial" panose="020B0604020202020204" pitchFamily="34" charset="0"/>
                        </a:rPr>
                        <a:t>rholio</a:t>
                      </a:r>
                      <a:r>
                        <a:rPr lang="en-GB" sz="2400" b="0" dirty="0" smtClean="0">
                          <a:solidFill>
                            <a:schemeClr val="bg1"/>
                          </a:solidFill>
                          <a:latin typeface="Arial" panose="020B0604020202020204" pitchFamily="34" charset="0"/>
                          <a:cs typeface="Arial" panose="020B0604020202020204" pitchFamily="34" charset="0"/>
                        </a:rPr>
                        <a:t>, </a:t>
                      </a:r>
                      <a:r>
                        <a:rPr lang="en-GB" sz="2400" b="0" dirty="0" err="1" smtClean="0">
                          <a:solidFill>
                            <a:schemeClr val="bg1"/>
                          </a:solidFill>
                          <a:latin typeface="Arial" panose="020B0604020202020204" pitchFamily="34" charset="0"/>
                          <a:cs typeface="Arial" panose="020B0604020202020204" pitchFamily="34" charset="0"/>
                        </a:rPr>
                        <a:t>gosod</a:t>
                      </a:r>
                      <a:r>
                        <a:rPr lang="en-GB" sz="2400" b="0" dirty="0" smtClean="0">
                          <a:solidFill>
                            <a:schemeClr val="bg1"/>
                          </a:solidFill>
                          <a:latin typeface="Arial" panose="020B0604020202020204" pitchFamily="34" charset="0"/>
                          <a:cs typeface="Arial" panose="020B0604020202020204" pitchFamily="34" charset="0"/>
                        </a:rPr>
                        <a:t> system </a:t>
                      </a:r>
                      <a:r>
                        <a:rPr lang="en-GB" sz="2400" b="0" dirty="0" err="1" smtClean="0">
                          <a:solidFill>
                            <a:schemeClr val="bg1"/>
                          </a:solidFill>
                          <a:latin typeface="Arial" panose="020B0604020202020204" pitchFamily="34" charset="0"/>
                          <a:cs typeface="Arial" panose="020B0604020202020204" pitchFamily="34" charset="0"/>
                        </a:rPr>
                        <a:t>tracio</a:t>
                      </a:r>
                      <a:r>
                        <a:rPr lang="en-GB" sz="2400" b="0" dirty="0" smtClean="0">
                          <a:solidFill>
                            <a:schemeClr val="bg1"/>
                          </a:solidFill>
                          <a:latin typeface="Arial" panose="020B0604020202020204" pitchFamily="34" charset="0"/>
                          <a:cs typeface="Arial" panose="020B0604020202020204" pitchFamily="34" charset="0"/>
                        </a:rPr>
                        <a:t> </a:t>
                      </a:r>
                      <a:r>
                        <a:rPr lang="en-GB" sz="2400" b="0" dirty="0" err="1" smtClean="0">
                          <a:solidFill>
                            <a:schemeClr val="bg1"/>
                          </a:solidFill>
                          <a:latin typeface="Arial" panose="020B0604020202020204" pitchFamily="34" charset="0"/>
                          <a:cs typeface="Arial" panose="020B0604020202020204" pitchFamily="34" charset="0"/>
                        </a:rPr>
                        <a:t>cerbyd</a:t>
                      </a:r>
                      <a:r>
                        <a:rPr lang="en-GB" sz="2400" b="0" dirty="0" smtClean="0">
                          <a:solidFill>
                            <a:schemeClr val="bg1"/>
                          </a:solidFill>
                          <a:latin typeface="Arial" panose="020B0604020202020204" pitchFamily="34" charset="0"/>
                          <a:cs typeface="Arial" panose="020B0604020202020204" pitchFamily="34" charset="0"/>
                        </a:rPr>
                        <a:t> a </a:t>
                      </a:r>
                      <a:r>
                        <a:rPr lang="en-GB" sz="2400" b="0" dirty="0" err="1" smtClean="0">
                          <a:solidFill>
                            <a:schemeClr val="bg1"/>
                          </a:solidFill>
                          <a:latin typeface="Arial" panose="020B0604020202020204" pitchFamily="34" charset="0"/>
                          <a:cs typeface="Arial" panose="020B0604020202020204" pitchFamily="34" charset="0"/>
                        </a:rPr>
                        <a:t>rhybudd</a:t>
                      </a:r>
                      <a:r>
                        <a:rPr lang="en-GB" sz="2400" b="0" dirty="0" smtClean="0">
                          <a:solidFill>
                            <a:schemeClr val="bg1"/>
                          </a:solidFill>
                          <a:latin typeface="Arial" panose="020B0604020202020204" pitchFamily="34" charset="0"/>
                          <a:cs typeface="Arial" panose="020B0604020202020204" pitchFamily="34" charset="0"/>
                        </a:rPr>
                        <a:t> </a:t>
                      </a:r>
                      <a:r>
                        <a:rPr lang="en-GB" sz="2400" b="0" dirty="0" err="1" smtClean="0">
                          <a:solidFill>
                            <a:schemeClr val="bg1"/>
                          </a:solidFill>
                          <a:latin typeface="Arial" panose="020B0604020202020204" pitchFamily="34" charset="0"/>
                          <a:cs typeface="Arial" panose="020B0604020202020204" pitchFamily="34" charset="0"/>
                        </a:rPr>
                        <a:t>gwrthdaro</a:t>
                      </a:r>
                      <a:endParaRPr lang="en-GB" sz="2400" b="0" dirty="0" smtClean="0">
                        <a:solidFill>
                          <a:schemeClr val="bg1"/>
                        </a:solidFill>
                        <a:latin typeface="Arial" panose="020B0604020202020204" pitchFamily="34" charset="0"/>
                        <a:cs typeface="Arial" panose="020B0604020202020204" pitchFamily="34" charset="0"/>
                      </a:endParaRPr>
                    </a:p>
                  </a:txBody>
                  <a:tcPr>
                    <a:solidFill>
                      <a:srgbClr val="44546A"/>
                    </a:solidFill>
                  </a:tcPr>
                </a:tc>
              </a:tr>
            </a:tbl>
          </a:graphicData>
        </a:graphic>
      </p:graphicFrame>
    </p:spTree>
    <p:extLst>
      <p:ext uri="{BB962C8B-B14F-4D97-AF65-F5344CB8AC3E}">
        <p14:creationId xmlns:p14="http://schemas.microsoft.com/office/powerpoint/2010/main" val="781135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cy-GB" dirty="0"/>
              <a:t>Lleihau’r risg o gael eich lladd mewn tân yn y tŷ</a:t>
            </a: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1187302425"/>
              </p:ext>
            </p:extLst>
          </p:nvPr>
        </p:nvGraphicFramePr>
        <p:xfrm>
          <a:off x="431800" y="1673918"/>
          <a:ext cx="8280400" cy="4206240"/>
        </p:xfrm>
        <a:graphic>
          <a:graphicData uri="http://schemas.openxmlformats.org/drawingml/2006/table">
            <a:tbl>
              <a:tblPr firstRow="1" bandRow="1">
                <a:tableStyleId>{5C22544A-7EE6-4342-B048-85BDC9FD1C3A}</a:tableStyleId>
              </a:tblPr>
              <a:tblGrid>
                <a:gridCol w="2851780"/>
                <a:gridCol w="542862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1" dirty="0" err="1" smtClean="0">
                          <a:solidFill>
                            <a:schemeClr val="tx1">
                              <a:lumMod val="85000"/>
                              <a:lumOff val="15000"/>
                            </a:schemeClr>
                          </a:solidFill>
                          <a:latin typeface="Arial" panose="020B0604020202020204" pitchFamily="34" charset="0"/>
                          <a:cs typeface="Arial" panose="020B0604020202020204" pitchFamily="34" charset="0"/>
                        </a:rPr>
                        <a:t>Lleihau’r</a:t>
                      </a:r>
                      <a:r>
                        <a:rPr lang="en-GB" sz="2400" b="1"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1" dirty="0" err="1" smtClean="0">
                          <a:solidFill>
                            <a:schemeClr val="tx1">
                              <a:lumMod val="85000"/>
                              <a:lumOff val="15000"/>
                            </a:schemeClr>
                          </a:solidFill>
                          <a:latin typeface="Arial" panose="020B0604020202020204" pitchFamily="34" charset="0"/>
                          <a:cs typeface="Arial" panose="020B0604020202020204" pitchFamily="34" charset="0"/>
                        </a:rPr>
                        <a:t>tebygolrwydd</a:t>
                      </a:r>
                      <a:r>
                        <a:rPr lang="en-GB" sz="2400" b="1" dirty="0" smtClean="0">
                          <a:solidFill>
                            <a:schemeClr val="tx1">
                              <a:lumMod val="85000"/>
                              <a:lumOff val="15000"/>
                            </a:schemeClr>
                          </a:solidFill>
                          <a:latin typeface="Arial" panose="020B0604020202020204" pitchFamily="34" charset="0"/>
                          <a:cs typeface="Arial" panose="020B0604020202020204" pitchFamily="34" charset="0"/>
                        </a:rPr>
                        <a:t> o </a:t>
                      </a:r>
                      <a:r>
                        <a:rPr lang="en-GB" sz="2400" b="1" dirty="0" err="1" smtClean="0">
                          <a:solidFill>
                            <a:schemeClr val="tx1">
                              <a:lumMod val="85000"/>
                              <a:lumOff val="15000"/>
                            </a:schemeClr>
                          </a:solidFill>
                          <a:latin typeface="Arial" panose="020B0604020202020204" pitchFamily="34" charset="0"/>
                          <a:cs typeface="Arial" panose="020B0604020202020204" pitchFamily="34" charset="0"/>
                        </a:rPr>
                        <a:t>gael</a:t>
                      </a:r>
                      <a:r>
                        <a:rPr lang="en-GB" sz="2400" b="1"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1" dirty="0" err="1" smtClean="0">
                          <a:solidFill>
                            <a:schemeClr val="tx1">
                              <a:lumMod val="85000"/>
                              <a:lumOff val="15000"/>
                            </a:schemeClr>
                          </a:solidFill>
                          <a:latin typeface="Arial" panose="020B0604020202020204" pitchFamily="34" charset="0"/>
                          <a:cs typeface="Arial" panose="020B0604020202020204" pitchFamily="34" charset="0"/>
                        </a:rPr>
                        <a:t>damwain</a:t>
                      </a:r>
                      <a:endParaRPr lang="en-GB" sz="2400" b="1" dirty="0" smtClean="0">
                        <a:solidFill>
                          <a:schemeClr val="tx1">
                            <a:lumMod val="85000"/>
                            <a:lumOff val="15000"/>
                          </a:schemeClr>
                        </a:solidFill>
                        <a:latin typeface="Arial" panose="020B0604020202020204" pitchFamily="34" charset="0"/>
                        <a:cs typeface="Arial" panose="020B0604020202020204" pitchFamily="34" charset="0"/>
                      </a:endParaRPr>
                    </a:p>
                    <a:p>
                      <a:endParaRPr lang="en-GB" sz="2400" dirty="0">
                        <a:solidFill>
                          <a:schemeClr val="tx1">
                            <a:lumMod val="85000"/>
                            <a:lumOff val="15000"/>
                          </a:schemeClr>
                        </a:solidFill>
                        <a:latin typeface="Arial" panose="020B0604020202020204" pitchFamily="34" charset="0"/>
                        <a:cs typeface="Arial" panose="020B0604020202020204" pitchFamily="34" charset="0"/>
                      </a:endParaRPr>
                    </a:p>
                  </a:txBody>
                  <a:tcPr>
                    <a:solidFill>
                      <a:srgbClr val="69A83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e.e</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peidio</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â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smygu</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peidio</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â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defnyddio</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canhwyllau</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peidio</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â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gorlwytho</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cylchredau</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trydan</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peidio</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â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defnyddio</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sosban</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sglodion</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peidio</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â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rhoi</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papur</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na</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llieiniau</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ar</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yr</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hob,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peidio</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â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rhoi</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bwyd</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am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gyfnod</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hir</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yn</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y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popty</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na’r</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ficrodon</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diffodd</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offer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ar</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ôl</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eu</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defnyddio</a:t>
                      </a:r>
                      <a:endParaRPr lang="en-GB" sz="2400" b="0" dirty="0" smtClean="0">
                        <a:solidFill>
                          <a:schemeClr val="tx1">
                            <a:lumMod val="85000"/>
                            <a:lumOff val="15000"/>
                          </a:schemeClr>
                        </a:solidFill>
                        <a:latin typeface="Arial" panose="020B0604020202020204" pitchFamily="34" charset="0"/>
                        <a:cs typeface="Arial" panose="020B0604020202020204" pitchFamily="34" charset="0"/>
                      </a:endParaRPr>
                    </a:p>
                  </a:txBody>
                  <a:tcPr>
                    <a:solidFill>
                      <a:srgbClr val="69A830"/>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1" dirty="0" err="1" smtClean="0">
                          <a:solidFill>
                            <a:schemeClr val="bg1"/>
                          </a:solidFill>
                          <a:latin typeface="Arial" panose="020B0604020202020204" pitchFamily="34" charset="0"/>
                          <a:cs typeface="Arial" panose="020B0604020202020204" pitchFamily="34" charset="0"/>
                        </a:rPr>
                        <a:t>Lleihau</a:t>
                      </a:r>
                      <a:r>
                        <a:rPr lang="en-GB" sz="2400" b="1" dirty="0" smtClean="0">
                          <a:solidFill>
                            <a:schemeClr val="bg1"/>
                          </a:solidFill>
                          <a:latin typeface="Arial" panose="020B0604020202020204" pitchFamily="34" charset="0"/>
                          <a:cs typeface="Arial" panose="020B0604020202020204" pitchFamily="34" charset="0"/>
                        </a:rPr>
                        <a:t> </a:t>
                      </a:r>
                      <a:r>
                        <a:rPr lang="en-GB" sz="2400" b="1" dirty="0" err="1" smtClean="0">
                          <a:solidFill>
                            <a:schemeClr val="bg1"/>
                          </a:solidFill>
                          <a:latin typeface="Arial" panose="020B0604020202020204" pitchFamily="34" charset="0"/>
                          <a:cs typeface="Arial" panose="020B0604020202020204" pitchFamily="34" charset="0"/>
                        </a:rPr>
                        <a:t>lefel</a:t>
                      </a:r>
                      <a:r>
                        <a:rPr lang="en-GB" sz="2400" b="1" dirty="0" smtClean="0">
                          <a:solidFill>
                            <a:schemeClr val="bg1"/>
                          </a:solidFill>
                          <a:latin typeface="Arial" panose="020B0604020202020204" pitchFamily="34" charset="0"/>
                          <a:cs typeface="Arial" panose="020B0604020202020204" pitchFamily="34" charset="0"/>
                        </a:rPr>
                        <a:t> y </a:t>
                      </a:r>
                      <a:r>
                        <a:rPr lang="en-GB" sz="2400" b="1" dirty="0" err="1" smtClean="0">
                          <a:solidFill>
                            <a:schemeClr val="bg1"/>
                          </a:solidFill>
                          <a:latin typeface="Arial" panose="020B0604020202020204" pitchFamily="34" charset="0"/>
                          <a:cs typeface="Arial" panose="020B0604020202020204" pitchFamily="34" charset="0"/>
                        </a:rPr>
                        <a:t>niwed</a:t>
                      </a:r>
                      <a:r>
                        <a:rPr lang="en-GB" sz="2400" b="1" dirty="0" smtClean="0">
                          <a:solidFill>
                            <a:schemeClr val="bg1"/>
                          </a:solidFill>
                          <a:latin typeface="Arial" panose="020B0604020202020204" pitchFamily="34" charset="0"/>
                          <a:cs typeface="Arial" panose="020B0604020202020204" pitchFamily="34" charset="0"/>
                        </a:rPr>
                        <a:t> </a:t>
                      </a:r>
                      <a:r>
                        <a:rPr lang="en-GB" sz="2400" b="1" dirty="0" err="1" smtClean="0">
                          <a:solidFill>
                            <a:schemeClr val="bg1"/>
                          </a:solidFill>
                          <a:latin typeface="Arial" panose="020B0604020202020204" pitchFamily="34" charset="0"/>
                          <a:cs typeface="Arial" panose="020B0604020202020204" pitchFamily="34" charset="0"/>
                        </a:rPr>
                        <a:t>posibl</a:t>
                      </a:r>
                      <a:r>
                        <a:rPr lang="en-GB" sz="2400" b="1" dirty="0" smtClean="0">
                          <a:solidFill>
                            <a:schemeClr val="bg1"/>
                          </a:solidFill>
                          <a:latin typeface="Arial" panose="020B0604020202020204" pitchFamily="34" charset="0"/>
                          <a:cs typeface="Arial" panose="020B0604020202020204" pitchFamily="34" charset="0"/>
                        </a:rPr>
                        <a:t> o </a:t>
                      </a:r>
                      <a:r>
                        <a:rPr lang="en-GB" sz="2400" b="1" dirty="0" err="1" smtClean="0">
                          <a:solidFill>
                            <a:schemeClr val="bg1"/>
                          </a:solidFill>
                          <a:latin typeface="Arial" panose="020B0604020202020204" pitchFamily="34" charset="0"/>
                          <a:cs typeface="Arial" panose="020B0604020202020204" pitchFamily="34" charset="0"/>
                        </a:rPr>
                        <a:t>ganlyniad</a:t>
                      </a:r>
                      <a:r>
                        <a:rPr lang="en-GB" sz="2400" b="1" dirty="0" smtClean="0">
                          <a:solidFill>
                            <a:schemeClr val="bg1"/>
                          </a:solidFill>
                          <a:latin typeface="Arial" panose="020B0604020202020204" pitchFamily="34" charset="0"/>
                          <a:cs typeface="Arial" panose="020B0604020202020204" pitchFamily="34" charset="0"/>
                        </a:rPr>
                        <a:t> </a:t>
                      </a:r>
                      <a:r>
                        <a:rPr lang="en-GB" sz="2400" b="1" dirty="0" err="1" smtClean="0">
                          <a:solidFill>
                            <a:schemeClr val="bg1"/>
                          </a:solidFill>
                          <a:latin typeface="Arial" panose="020B0604020202020204" pitchFamily="34" charset="0"/>
                          <a:cs typeface="Arial" panose="020B0604020202020204" pitchFamily="34" charset="0"/>
                        </a:rPr>
                        <a:t>i</a:t>
                      </a:r>
                      <a:r>
                        <a:rPr lang="en-GB" sz="2400" b="1" dirty="0" smtClean="0">
                          <a:solidFill>
                            <a:schemeClr val="bg1"/>
                          </a:solidFill>
                          <a:latin typeface="Arial" panose="020B0604020202020204" pitchFamily="34" charset="0"/>
                          <a:cs typeface="Arial" panose="020B0604020202020204" pitchFamily="34" charset="0"/>
                        </a:rPr>
                        <a:t> </a:t>
                      </a:r>
                      <a:r>
                        <a:rPr lang="en-GB" sz="2400" b="1" dirty="0" err="1" smtClean="0">
                          <a:solidFill>
                            <a:schemeClr val="bg1"/>
                          </a:solidFill>
                          <a:latin typeface="Arial" panose="020B0604020202020204" pitchFamily="34" charset="0"/>
                          <a:cs typeface="Arial" panose="020B0604020202020204" pitchFamily="34" charset="0"/>
                        </a:rPr>
                        <a:t>dân</a:t>
                      </a:r>
                      <a:endParaRPr lang="en-GB" sz="2400" b="1" dirty="0" smtClean="0">
                        <a:solidFill>
                          <a:schemeClr val="bg1"/>
                        </a:solidFill>
                        <a:latin typeface="Arial" panose="020B0604020202020204" pitchFamily="34" charset="0"/>
                        <a:cs typeface="Arial" panose="020B0604020202020204" pitchFamily="34" charset="0"/>
                      </a:endParaRPr>
                    </a:p>
                  </a:txBody>
                  <a:tcPr>
                    <a:solidFill>
                      <a:srgbClr val="44546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0" dirty="0" err="1" smtClean="0">
                          <a:solidFill>
                            <a:schemeClr val="bg1"/>
                          </a:solidFill>
                          <a:latin typeface="Arial" panose="020B0604020202020204" pitchFamily="34" charset="0"/>
                          <a:cs typeface="Arial" panose="020B0604020202020204" pitchFamily="34" charset="0"/>
                        </a:rPr>
                        <a:t>e.e</a:t>
                      </a:r>
                      <a:r>
                        <a:rPr lang="en-GB" sz="2400" b="0" dirty="0" smtClean="0">
                          <a:solidFill>
                            <a:schemeClr val="bg1"/>
                          </a:solidFill>
                          <a:latin typeface="Arial" panose="020B0604020202020204" pitchFamily="34" charset="0"/>
                          <a:cs typeface="Arial" panose="020B0604020202020204" pitchFamily="34" charset="0"/>
                        </a:rPr>
                        <a:t>. system </a:t>
                      </a:r>
                      <a:r>
                        <a:rPr lang="en-GB" sz="2400" b="0" dirty="0" err="1" smtClean="0">
                          <a:solidFill>
                            <a:schemeClr val="bg1"/>
                          </a:solidFill>
                          <a:latin typeface="Arial" panose="020B0604020202020204" pitchFamily="34" charset="0"/>
                          <a:cs typeface="Arial" panose="020B0604020202020204" pitchFamily="34" charset="0"/>
                        </a:rPr>
                        <a:t>ysgeintio</a:t>
                      </a:r>
                      <a:r>
                        <a:rPr lang="en-GB" sz="2400" b="0" dirty="0" smtClean="0">
                          <a:solidFill>
                            <a:schemeClr val="bg1"/>
                          </a:solidFill>
                          <a:latin typeface="Arial" panose="020B0604020202020204" pitchFamily="34" charset="0"/>
                          <a:cs typeface="Arial" panose="020B0604020202020204" pitchFamily="34" charset="0"/>
                        </a:rPr>
                        <a:t>, </a:t>
                      </a:r>
                      <a:r>
                        <a:rPr lang="en-GB" sz="2400" b="0" dirty="0" err="1" smtClean="0">
                          <a:solidFill>
                            <a:schemeClr val="bg1"/>
                          </a:solidFill>
                          <a:latin typeface="Arial" panose="020B0604020202020204" pitchFamily="34" charset="0"/>
                          <a:cs typeface="Arial" panose="020B0604020202020204" pitchFamily="34" charset="0"/>
                        </a:rPr>
                        <a:t>bwced</a:t>
                      </a:r>
                      <a:r>
                        <a:rPr lang="en-GB" sz="2400" b="0" dirty="0" smtClean="0">
                          <a:solidFill>
                            <a:schemeClr val="bg1"/>
                          </a:solidFill>
                          <a:latin typeface="Arial" panose="020B0604020202020204" pitchFamily="34" charset="0"/>
                          <a:cs typeface="Arial" panose="020B0604020202020204" pitchFamily="34" charset="0"/>
                        </a:rPr>
                        <a:t> </a:t>
                      </a:r>
                      <a:r>
                        <a:rPr lang="en-GB" sz="2400" b="0" dirty="0" err="1" smtClean="0">
                          <a:solidFill>
                            <a:schemeClr val="bg1"/>
                          </a:solidFill>
                          <a:latin typeface="Arial" panose="020B0604020202020204" pitchFamily="34" charset="0"/>
                          <a:cs typeface="Arial" panose="020B0604020202020204" pitchFamily="34" charset="0"/>
                        </a:rPr>
                        <a:t>tân</a:t>
                      </a:r>
                      <a:r>
                        <a:rPr lang="en-GB" sz="2400" b="0" dirty="0" smtClean="0">
                          <a:solidFill>
                            <a:schemeClr val="bg1"/>
                          </a:solidFill>
                          <a:latin typeface="Arial" panose="020B0604020202020204" pitchFamily="34" charset="0"/>
                          <a:cs typeface="Arial" panose="020B0604020202020204" pitchFamily="34" charset="0"/>
                        </a:rPr>
                        <a:t>, </a:t>
                      </a:r>
                      <a:r>
                        <a:rPr lang="en-GB" sz="2400" b="0" dirty="0" err="1" smtClean="0">
                          <a:solidFill>
                            <a:schemeClr val="bg1"/>
                          </a:solidFill>
                          <a:latin typeface="Arial" panose="020B0604020202020204" pitchFamily="34" charset="0"/>
                          <a:cs typeface="Arial" panose="020B0604020202020204" pitchFamily="34" charset="0"/>
                        </a:rPr>
                        <a:t>diffoddwr</a:t>
                      </a:r>
                      <a:r>
                        <a:rPr lang="en-GB" sz="2400" b="0" dirty="0" smtClean="0">
                          <a:solidFill>
                            <a:schemeClr val="bg1"/>
                          </a:solidFill>
                          <a:latin typeface="Arial" panose="020B0604020202020204" pitchFamily="34" charset="0"/>
                          <a:cs typeface="Arial" panose="020B0604020202020204" pitchFamily="34" charset="0"/>
                        </a:rPr>
                        <a:t> </a:t>
                      </a:r>
                      <a:r>
                        <a:rPr lang="en-GB" sz="2400" b="0" dirty="0" err="1" smtClean="0">
                          <a:solidFill>
                            <a:schemeClr val="bg1"/>
                          </a:solidFill>
                          <a:latin typeface="Arial" panose="020B0604020202020204" pitchFamily="34" charset="0"/>
                          <a:cs typeface="Arial" panose="020B0604020202020204" pitchFamily="34" charset="0"/>
                        </a:rPr>
                        <a:t>tân</a:t>
                      </a:r>
                      <a:r>
                        <a:rPr lang="en-GB" sz="2400" b="0" dirty="0" smtClean="0">
                          <a:solidFill>
                            <a:schemeClr val="bg1"/>
                          </a:solidFill>
                          <a:latin typeface="Arial" panose="020B0604020202020204" pitchFamily="34" charset="0"/>
                          <a:cs typeface="Arial" panose="020B0604020202020204" pitchFamily="34" charset="0"/>
                        </a:rPr>
                        <a:t>, </a:t>
                      </a:r>
                      <a:r>
                        <a:rPr lang="en-GB" sz="2400" b="0" dirty="0" err="1" smtClean="0">
                          <a:solidFill>
                            <a:schemeClr val="bg1"/>
                          </a:solidFill>
                          <a:latin typeface="Arial" panose="020B0604020202020204" pitchFamily="34" charset="0"/>
                          <a:cs typeface="Arial" panose="020B0604020202020204" pitchFamily="34" charset="0"/>
                        </a:rPr>
                        <a:t>canfodydd</a:t>
                      </a:r>
                      <a:r>
                        <a:rPr lang="en-GB" sz="2400" b="0" dirty="0" smtClean="0">
                          <a:solidFill>
                            <a:schemeClr val="bg1"/>
                          </a:solidFill>
                          <a:latin typeface="Arial" panose="020B0604020202020204" pitchFamily="34" charset="0"/>
                          <a:cs typeface="Arial" panose="020B0604020202020204" pitchFamily="34" charset="0"/>
                        </a:rPr>
                        <a:t> </a:t>
                      </a:r>
                      <a:r>
                        <a:rPr lang="en-GB" sz="2400" b="0" dirty="0" err="1" smtClean="0">
                          <a:solidFill>
                            <a:schemeClr val="bg1"/>
                          </a:solidFill>
                          <a:latin typeface="Arial" panose="020B0604020202020204" pitchFamily="34" charset="0"/>
                          <a:cs typeface="Arial" panose="020B0604020202020204" pitchFamily="34" charset="0"/>
                        </a:rPr>
                        <a:t>mwg</a:t>
                      </a:r>
                      <a:r>
                        <a:rPr lang="en-GB" sz="2400" b="0" dirty="0" smtClean="0">
                          <a:solidFill>
                            <a:schemeClr val="bg1"/>
                          </a:solidFill>
                          <a:latin typeface="Arial" panose="020B0604020202020204" pitchFamily="34" charset="0"/>
                          <a:cs typeface="Arial" panose="020B0604020202020204" pitchFamily="34" charset="0"/>
                        </a:rPr>
                        <a:t> </a:t>
                      </a:r>
                      <a:r>
                        <a:rPr lang="en-GB" sz="2400" b="0" dirty="0" err="1" smtClean="0">
                          <a:solidFill>
                            <a:schemeClr val="bg1"/>
                          </a:solidFill>
                          <a:latin typeface="Arial" panose="020B0604020202020204" pitchFamily="34" charset="0"/>
                          <a:cs typeface="Arial" panose="020B0604020202020204" pitchFamily="34" charset="0"/>
                        </a:rPr>
                        <a:t>neu</a:t>
                      </a:r>
                      <a:r>
                        <a:rPr lang="en-GB" sz="2400" b="0" dirty="0" smtClean="0">
                          <a:solidFill>
                            <a:schemeClr val="bg1"/>
                          </a:solidFill>
                          <a:latin typeface="Arial" panose="020B0604020202020204" pitchFamily="34" charset="0"/>
                          <a:cs typeface="Arial" panose="020B0604020202020204" pitchFamily="34" charset="0"/>
                        </a:rPr>
                        <a:t> </a:t>
                      </a:r>
                      <a:r>
                        <a:rPr lang="en-GB" sz="2400" b="0" dirty="0" err="1" smtClean="0">
                          <a:solidFill>
                            <a:schemeClr val="bg1"/>
                          </a:solidFill>
                          <a:latin typeface="Arial" panose="020B0604020202020204" pitchFamily="34" charset="0"/>
                          <a:cs typeface="Arial" panose="020B0604020202020204" pitchFamily="34" charset="0"/>
                        </a:rPr>
                        <a:t>wres</a:t>
                      </a:r>
                      <a:r>
                        <a:rPr lang="en-GB" sz="2400" b="0" dirty="0" smtClean="0">
                          <a:solidFill>
                            <a:schemeClr val="bg1"/>
                          </a:solidFill>
                          <a:latin typeface="Arial" panose="020B0604020202020204" pitchFamily="34" charset="0"/>
                          <a:cs typeface="Arial" panose="020B0604020202020204" pitchFamily="34" charset="0"/>
                        </a:rPr>
                        <a:t> </a:t>
                      </a:r>
                      <a:r>
                        <a:rPr lang="en-GB" sz="2400" b="0" dirty="0" err="1" smtClean="0">
                          <a:solidFill>
                            <a:schemeClr val="bg1"/>
                          </a:solidFill>
                          <a:latin typeface="Arial" panose="020B0604020202020204" pitchFamily="34" charset="0"/>
                          <a:cs typeface="Arial" panose="020B0604020202020204" pitchFamily="34" charset="0"/>
                        </a:rPr>
                        <a:t>wedi’i</a:t>
                      </a:r>
                      <a:r>
                        <a:rPr lang="en-GB" sz="2400" b="0" dirty="0" smtClean="0">
                          <a:solidFill>
                            <a:schemeClr val="bg1"/>
                          </a:solidFill>
                          <a:latin typeface="Arial" panose="020B0604020202020204" pitchFamily="34" charset="0"/>
                          <a:cs typeface="Arial" panose="020B0604020202020204" pitchFamily="34" charset="0"/>
                        </a:rPr>
                        <a:t> </a:t>
                      </a:r>
                      <a:r>
                        <a:rPr lang="en-GB" sz="2400" b="0" dirty="0" err="1" smtClean="0">
                          <a:solidFill>
                            <a:schemeClr val="bg1"/>
                          </a:solidFill>
                          <a:latin typeface="Arial" panose="020B0604020202020204" pitchFamily="34" charset="0"/>
                          <a:cs typeface="Arial" panose="020B0604020202020204" pitchFamily="34" charset="0"/>
                        </a:rPr>
                        <a:t>gysylltu</a:t>
                      </a:r>
                      <a:r>
                        <a:rPr lang="en-GB" sz="2400" b="0" dirty="0" smtClean="0">
                          <a:solidFill>
                            <a:schemeClr val="bg1"/>
                          </a:solidFill>
                          <a:latin typeface="Arial" panose="020B0604020202020204" pitchFamily="34" charset="0"/>
                          <a:cs typeface="Arial" panose="020B0604020202020204" pitchFamily="34" charset="0"/>
                        </a:rPr>
                        <a:t> â </a:t>
                      </a:r>
                      <a:r>
                        <a:rPr lang="en-GB" sz="2400" b="0" dirty="0" err="1" smtClean="0">
                          <a:solidFill>
                            <a:schemeClr val="bg1"/>
                          </a:solidFill>
                          <a:latin typeface="Arial" panose="020B0604020202020204" pitchFamily="34" charset="0"/>
                          <a:cs typeface="Arial" panose="020B0604020202020204" pitchFamily="34" charset="0"/>
                        </a:rPr>
                        <a:t>chanolfan</a:t>
                      </a:r>
                      <a:r>
                        <a:rPr lang="en-GB" sz="2400" b="0" dirty="0" smtClean="0">
                          <a:solidFill>
                            <a:schemeClr val="bg1"/>
                          </a:solidFill>
                          <a:latin typeface="Arial" panose="020B0604020202020204" pitchFamily="34" charset="0"/>
                          <a:cs typeface="Arial" panose="020B0604020202020204" pitchFamily="34" charset="0"/>
                        </a:rPr>
                        <a:t> </a:t>
                      </a:r>
                      <a:r>
                        <a:rPr lang="en-GB" sz="2400" b="0" dirty="0" err="1" smtClean="0">
                          <a:solidFill>
                            <a:schemeClr val="bg1"/>
                          </a:solidFill>
                          <a:latin typeface="Arial" panose="020B0604020202020204" pitchFamily="34" charset="0"/>
                          <a:cs typeface="Arial" panose="020B0604020202020204" pitchFamily="34" charset="0"/>
                        </a:rPr>
                        <a:t>alw</a:t>
                      </a:r>
                      <a:endParaRPr lang="en-GB" sz="2400" b="0" dirty="0" smtClean="0">
                        <a:solidFill>
                          <a:schemeClr val="bg1"/>
                        </a:solidFill>
                        <a:latin typeface="Arial" panose="020B0604020202020204" pitchFamily="34" charset="0"/>
                        <a:cs typeface="Arial" panose="020B0604020202020204" pitchFamily="34" charset="0"/>
                      </a:endParaRPr>
                    </a:p>
                  </a:txBody>
                  <a:tcPr>
                    <a:solidFill>
                      <a:srgbClr val="44546A"/>
                    </a:solidFill>
                  </a:tcPr>
                </a:tc>
              </a:tr>
            </a:tbl>
          </a:graphicData>
        </a:graphic>
      </p:graphicFrame>
    </p:spTree>
    <p:extLst>
      <p:ext uri="{BB962C8B-B14F-4D97-AF65-F5344CB8AC3E}">
        <p14:creationId xmlns:p14="http://schemas.microsoft.com/office/powerpoint/2010/main" val="27131614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dirty="0" err="1"/>
              <a:t>Cyflwyniad</a:t>
            </a:r>
            <a:endParaRPr lang="en-GB" dirty="0"/>
          </a:p>
        </p:txBody>
      </p:sp>
    </p:spTree>
    <p:extLst>
      <p:ext uri="{BB962C8B-B14F-4D97-AF65-F5344CB8AC3E}">
        <p14:creationId xmlns:p14="http://schemas.microsoft.com/office/powerpoint/2010/main" val="28565066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a:t>Lleihau’r</a:t>
            </a:r>
            <a:r>
              <a:rPr lang="en-GB" dirty="0"/>
              <a:t> </a:t>
            </a:r>
            <a:r>
              <a:rPr lang="en-GB" dirty="0" err="1"/>
              <a:t>risg</a:t>
            </a:r>
            <a:r>
              <a:rPr lang="en-GB" dirty="0"/>
              <a:t> o </a:t>
            </a:r>
            <a:r>
              <a:rPr lang="en-GB" dirty="0" err="1"/>
              <a:t>dorri</a:t>
            </a:r>
            <a:r>
              <a:rPr lang="en-GB" dirty="0"/>
              <a:t> </a:t>
            </a:r>
            <a:r>
              <a:rPr lang="en-GB" dirty="0" err="1"/>
              <a:t>clun</a:t>
            </a:r>
            <a:r>
              <a:rPr lang="en-GB" dirty="0"/>
              <a:t> </a:t>
            </a:r>
            <a:r>
              <a:rPr lang="en-GB" dirty="0" err="1"/>
              <a:t>wrth</a:t>
            </a:r>
            <a:r>
              <a:rPr lang="en-GB" dirty="0"/>
              <a:t> </a:t>
            </a:r>
            <a:r>
              <a:rPr lang="en-GB" dirty="0" err="1"/>
              <a:t>gwympo</a:t>
            </a: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3508139824"/>
              </p:ext>
            </p:extLst>
          </p:nvPr>
        </p:nvGraphicFramePr>
        <p:xfrm>
          <a:off x="431800" y="1684396"/>
          <a:ext cx="8280400" cy="4206240"/>
        </p:xfrm>
        <a:graphic>
          <a:graphicData uri="http://schemas.openxmlformats.org/drawingml/2006/table">
            <a:tbl>
              <a:tblPr firstRow="1" bandRow="1">
                <a:tableStyleId>{5C22544A-7EE6-4342-B048-85BDC9FD1C3A}</a:tableStyleId>
              </a:tblPr>
              <a:tblGrid>
                <a:gridCol w="2851780"/>
                <a:gridCol w="542862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1" dirty="0" err="1" smtClean="0">
                          <a:solidFill>
                            <a:schemeClr val="tx1">
                              <a:lumMod val="85000"/>
                              <a:lumOff val="15000"/>
                            </a:schemeClr>
                          </a:solidFill>
                          <a:latin typeface="Arial" panose="020B0604020202020204" pitchFamily="34" charset="0"/>
                          <a:cs typeface="Arial" panose="020B0604020202020204" pitchFamily="34" charset="0"/>
                        </a:rPr>
                        <a:t>Lleihau’r</a:t>
                      </a:r>
                      <a:r>
                        <a:rPr lang="en-GB" sz="2400" b="1"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1" dirty="0" err="1" smtClean="0">
                          <a:solidFill>
                            <a:schemeClr val="tx1">
                              <a:lumMod val="85000"/>
                              <a:lumOff val="15000"/>
                            </a:schemeClr>
                          </a:solidFill>
                          <a:latin typeface="Arial" panose="020B0604020202020204" pitchFamily="34" charset="0"/>
                          <a:cs typeface="Arial" panose="020B0604020202020204" pitchFamily="34" charset="0"/>
                        </a:rPr>
                        <a:t>tebygolrwydd</a:t>
                      </a:r>
                      <a:r>
                        <a:rPr lang="en-GB" sz="2400" b="1" dirty="0" smtClean="0">
                          <a:solidFill>
                            <a:schemeClr val="tx1">
                              <a:lumMod val="85000"/>
                              <a:lumOff val="15000"/>
                            </a:schemeClr>
                          </a:solidFill>
                          <a:latin typeface="Arial" panose="020B0604020202020204" pitchFamily="34" charset="0"/>
                          <a:cs typeface="Arial" panose="020B0604020202020204" pitchFamily="34" charset="0"/>
                        </a:rPr>
                        <a:t> o </a:t>
                      </a:r>
                      <a:r>
                        <a:rPr lang="en-GB" sz="2400" b="1" dirty="0" err="1" smtClean="0">
                          <a:solidFill>
                            <a:schemeClr val="tx1">
                              <a:lumMod val="85000"/>
                              <a:lumOff val="15000"/>
                            </a:schemeClr>
                          </a:solidFill>
                          <a:latin typeface="Arial" panose="020B0604020202020204" pitchFamily="34" charset="0"/>
                          <a:cs typeface="Arial" panose="020B0604020202020204" pitchFamily="34" charset="0"/>
                        </a:rPr>
                        <a:t>gael</a:t>
                      </a:r>
                      <a:r>
                        <a:rPr lang="en-GB" sz="2400" b="1"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1" dirty="0" err="1" smtClean="0">
                          <a:solidFill>
                            <a:schemeClr val="tx1">
                              <a:lumMod val="85000"/>
                              <a:lumOff val="15000"/>
                            </a:schemeClr>
                          </a:solidFill>
                          <a:latin typeface="Arial" panose="020B0604020202020204" pitchFamily="34" charset="0"/>
                          <a:cs typeface="Arial" panose="020B0604020202020204" pitchFamily="34" charset="0"/>
                        </a:rPr>
                        <a:t>damwain</a:t>
                      </a:r>
                      <a:endParaRPr lang="en-GB" sz="2400" b="1" dirty="0" smtClean="0">
                        <a:solidFill>
                          <a:schemeClr val="tx1">
                            <a:lumMod val="85000"/>
                            <a:lumOff val="15000"/>
                          </a:schemeClr>
                        </a:solidFill>
                        <a:latin typeface="Arial" panose="020B0604020202020204" pitchFamily="34" charset="0"/>
                        <a:cs typeface="Arial" panose="020B0604020202020204" pitchFamily="34" charset="0"/>
                      </a:endParaRPr>
                    </a:p>
                    <a:p>
                      <a:endParaRPr lang="en-GB" sz="2400" dirty="0">
                        <a:solidFill>
                          <a:schemeClr val="tx1">
                            <a:lumMod val="85000"/>
                            <a:lumOff val="15000"/>
                          </a:schemeClr>
                        </a:solidFill>
                        <a:latin typeface="Arial" panose="020B0604020202020204" pitchFamily="34" charset="0"/>
                        <a:cs typeface="Arial" panose="020B0604020202020204" pitchFamily="34" charset="0"/>
                      </a:endParaRPr>
                    </a:p>
                  </a:txBody>
                  <a:tcPr>
                    <a:solidFill>
                      <a:srgbClr val="69A83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e.e</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peidio</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ag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yfed</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alcohol,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cadw’n</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fywiog</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peidio</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â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chodi’n</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gyflym</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o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gadair</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gwely</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defnyddio</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rampiau</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chanllawiau</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gwella</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golau</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cael</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dyfeisiau</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atgoffa</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ar</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gyfer</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cymhorthion</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cerdded</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sliperi</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golau</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cofio</a:t>
                      </a:r>
                      <a:r>
                        <a:rPr lang="en-GB" sz="2400" b="0" dirty="0" smtClean="0">
                          <a:solidFill>
                            <a:schemeClr val="tx1">
                              <a:lumMod val="85000"/>
                              <a:lumOff val="15000"/>
                            </a:schemeClr>
                          </a:solidFill>
                          <a:latin typeface="Arial" panose="020B0604020202020204" pitchFamily="34" charset="0"/>
                          <a:cs typeface="Arial" panose="020B0604020202020204" pitchFamily="34" charset="0"/>
                        </a:rPr>
                        <a:t> </a:t>
                      </a:r>
                      <a:r>
                        <a:rPr lang="en-GB" sz="2400" b="0" dirty="0" err="1" smtClean="0">
                          <a:solidFill>
                            <a:schemeClr val="tx1">
                              <a:lumMod val="85000"/>
                              <a:lumOff val="15000"/>
                            </a:schemeClr>
                          </a:solidFill>
                          <a:latin typeface="Arial" panose="020B0604020202020204" pitchFamily="34" charset="0"/>
                          <a:cs typeface="Arial" panose="020B0604020202020204" pitchFamily="34" charset="0"/>
                        </a:rPr>
                        <a:t>meddyginiaeth</a:t>
                      </a:r>
                      <a:endParaRPr lang="en-GB" sz="2400" b="0" dirty="0" smtClean="0">
                        <a:solidFill>
                          <a:schemeClr val="tx1">
                            <a:lumMod val="85000"/>
                            <a:lumOff val="15000"/>
                          </a:schemeClr>
                        </a:solidFill>
                        <a:latin typeface="Arial" panose="020B0604020202020204" pitchFamily="34" charset="0"/>
                        <a:cs typeface="Arial" panose="020B0604020202020204" pitchFamily="34" charset="0"/>
                      </a:endParaRPr>
                    </a:p>
                  </a:txBody>
                  <a:tcPr>
                    <a:solidFill>
                      <a:srgbClr val="69A830"/>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1" dirty="0" err="1" smtClean="0">
                          <a:solidFill>
                            <a:schemeClr val="bg1"/>
                          </a:solidFill>
                          <a:latin typeface="Arial" panose="020B0604020202020204" pitchFamily="34" charset="0"/>
                          <a:cs typeface="Arial" panose="020B0604020202020204" pitchFamily="34" charset="0"/>
                        </a:rPr>
                        <a:t>Lleihau</a:t>
                      </a:r>
                      <a:r>
                        <a:rPr lang="en-GB" sz="2400" b="1" dirty="0" smtClean="0">
                          <a:solidFill>
                            <a:schemeClr val="bg1"/>
                          </a:solidFill>
                          <a:latin typeface="Arial" panose="020B0604020202020204" pitchFamily="34" charset="0"/>
                          <a:cs typeface="Arial" panose="020B0604020202020204" pitchFamily="34" charset="0"/>
                        </a:rPr>
                        <a:t> </a:t>
                      </a:r>
                      <a:r>
                        <a:rPr lang="en-GB" sz="2400" b="1" dirty="0" err="1" smtClean="0">
                          <a:solidFill>
                            <a:schemeClr val="bg1"/>
                          </a:solidFill>
                          <a:latin typeface="Arial" panose="020B0604020202020204" pitchFamily="34" charset="0"/>
                          <a:cs typeface="Arial" panose="020B0604020202020204" pitchFamily="34" charset="0"/>
                        </a:rPr>
                        <a:t>lefel</a:t>
                      </a:r>
                      <a:r>
                        <a:rPr lang="en-GB" sz="2400" b="1" dirty="0" smtClean="0">
                          <a:solidFill>
                            <a:schemeClr val="bg1"/>
                          </a:solidFill>
                          <a:latin typeface="Arial" panose="020B0604020202020204" pitchFamily="34" charset="0"/>
                          <a:cs typeface="Arial" panose="020B0604020202020204" pitchFamily="34" charset="0"/>
                        </a:rPr>
                        <a:t> y </a:t>
                      </a:r>
                      <a:r>
                        <a:rPr lang="en-GB" sz="2400" b="1" dirty="0" err="1" smtClean="0">
                          <a:solidFill>
                            <a:schemeClr val="bg1"/>
                          </a:solidFill>
                          <a:latin typeface="Arial" panose="020B0604020202020204" pitchFamily="34" charset="0"/>
                          <a:cs typeface="Arial" panose="020B0604020202020204" pitchFamily="34" charset="0"/>
                        </a:rPr>
                        <a:t>niwed</a:t>
                      </a:r>
                      <a:r>
                        <a:rPr lang="en-GB" sz="2400" b="1" dirty="0" smtClean="0">
                          <a:solidFill>
                            <a:schemeClr val="bg1"/>
                          </a:solidFill>
                          <a:latin typeface="Arial" panose="020B0604020202020204" pitchFamily="34" charset="0"/>
                          <a:cs typeface="Arial" panose="020B0604020202020204" pitchFamily="34" charset="0"/>
                        </a:rPr>
                        <a:t> </a:t>
                      </a:r>
                      <a:r>
                        <a:rPr lang="en-GB" sz="2400" b="1" dirty="0" err="1" smtClean="0">
                          <a:solidFill>
                            <a:schemeClr val="bg1"/>
                          </a:solidFill>
                          <a:latin typeface="Arial" panose="020B0604020202020204" pitchFamily="34" charset="0"/>
                          <a:cs typeface="Arial" panose="020B0604020202020204" pitchFamily="34" charset="0"/>
                        </a:rPr>
                        <a:t>posibl</a:t>
                      </a:r>
                      <a:r>
                        <a:rPr lang="en-GB" sz="2400" b="1" dirty="0" smtClean="0">
                          <a:solidFill>
                            <a:schemeClr val="bg1"/>
                          </a:solidFill>
                          <a:latin typeface="Arial" panose="020B0604020202020204" pitchFamily="34" charset="0"/>
                          <a:cs typeface="Arial" panose="020B0604020202020204" pitchFamily="34" charset="0"/>
                        </a:rPr>
                        <a:t> o </a:t>
                      </a:r>
                      <a:r>
                        <a:rPr lang="en-GB" sz="2400" b="1" dirty="0" err="1" smtClean="0">
                          <a:solidFill>
                            <a:schemeClr val="bg1"/>
                          </a:solidFill>
                          <a:latin typeface="Arial" panose="020B0604020202020204" pitchFamily="34" charset="0"/>
                          <a:cs typeface="Arial" panose="020B0604020202020204" pitchFamily="34" charset="0"/>
                        </a:rPr>
                        <a:t>ganlyniad</a:t>
                      </a:r>
                      <a:r>
                        <a:rPr lang="en-GB" sz="2400" b="1" dirty="0" smtClean="0">
                          <a:solidFill>
                            <a:schemeClr val="bg1"/>
                          </a:solidFill>
                          <a:latin typeface="Arial" panose="020B0604020202020204" pitchFamily="34" charset="0"/>
                          <a:cs typeface="Arial" panose="020B0604020202020204" pitchFamily="34" charset="0"/>
                        </a:rPr>
                        <a:t> </a:t>
                      </a:r>
                      <a:r>
                        <a:rPr lang="en-GB" sz="2400" b="1" dirty="0" err="1" smtClean="0">
                          <a:solidFill>
                            <a:schemeClr val="bg1"/>
                          </a:solidFill>
                          <a:latin typeface="Arial" panose="020B0604020202020204" pitchFamily="34" charset="0"/>
                          <a:cs typeface="Arial" panose="020B0604020202020204" pitchFamily="34" charset="0"/>
                        </a:rPr>
                        <a:t>i</a:t>
                      </a:r>
                      <a:r>
                        <a:rPr lang="en-GB" sz="2400" b="1" dirty="0" smtClean="0">
                          <a:solidFill>
                            <a:schemeClr val="bg1"/>
                          </a:solidFill>
                          <a:latin typeface="Arial" panose="020B0604020202020204" pitchFamily="34" charset="0"/>
                          <a:cs typeface="Arial" panose="020B0604020202020204" pitchFamily="34" charset="0"/>
                        </a:rPr>
                        <a:t> </a:t>
                      </a:r>
                      <a:r>
                        <a:rPr lang="en-GB" sz="2400" b="1" dirty="0" err="1" smtClean="0">
                          <a:solidFill>
                            <a:schemeClr val="bg1"/>
                          </a:solidFill>
                          <a:latin typeface="Arial" panose="020B0604020202020204" pitchFamily="34" charset="0"/>
                          <a:cs typeface="Arial" panose="020B0604020202020204" pitchFamily="34" charset="0"/>
                        </a:rPr>
                        <a:t>gwympo</a:t>
                      </a:r>
                      <a:endParaRPr lang="en-GB" sz="2400" b="1" dirty="0" smtClean="0">
                        <a:solidFill>
                          <a:schemeClr val="bg1"/>
                        </a:solidFill>
                        <a:latin typeface="Arial" panose="020B0604020202020204" pitchFamily="34" charset="0"/>
                        <a:cs typeface="Arial" panose="020B0604020202020204" pitchFamily="34" charset="0"/>
                      </a:endParaRPr>
                    </a:p>
                  </a:txBody>
                  <a:tcPr>
                    <a:solidFill>
                      <a:srgbClr val="44546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0" dirty="0" err="1" smtClean="0">
                          <a:solidFill>
                            <a:schemeClr val="bg1"/>
                          </a:solidFill>
                          <a:latin typeface="Arial" panose="020B0604020202020204" pitchFamily="34" charset="0"/>
                          <a:cs typeface="Arial" panose="020B0604020202020204" pitchFamily="34" charset="0"/>
                        </a:rPr>
                        <a:t>e.e</a:t>
                      </a:r>
                      <a:r>
                        <a:rPr lang="en-GB" sz="2400" b="0" dirty="0" smtClean="0">
                          <a:solidFill>
                            <a:schemeClr val="bg1"/>
                          </a:solidFill>
                          <a:latin typeface="Arial" panose="020B0604020202020204" pitchFamily="34" charset="0"/>
                          <a:cs typeface="Arial" panose="020B0604020202020204" pitchFamily="34" charset="0"/>
                        </a:rPr>
                        <a:t>. </a:t>
                      </a:r>
                      <a:r>
                        <a:rPr lang="en-GB" sz="2400" b="0" dirty="0" err="1" smtClean="0">
                          <a:solidFill>
                            <a:schemeClr val="bg1"/>
                          </a:solidFill>
                          <a:latin typeface="Arial" panose="020B0604020202020204" pitchFamily="34" charset="0"/>
                          <a:cs typeface="Arial" panose="020B0604020202020204" pitchFamily="34" charset="0"/>
                        </a:rPr>
                        <a:t>gwisgo</a:t>
                      </a:r>
                      <a:r>
                        <a:rPr lang="en-GB" sz="2400" b="0" dirty="0" smtClean="0">
                          <a:solidFill>
                            <a:schemeClr val="bg1"/>
                          </a:solidFill>
                          <a:latin typeface="Arial" panose="020B0604020202020204" pitchFamily="34" charset="0"/>
                          <a:cs typeface="Arial" panose="020B0604020202020204" pitchFamily="34" charset="0"/>
                        </a:rPr>
                        <a:t> </a:t>
                      </a:r>
                      <a:r>
                        <a:rPr lang="en-GB" sz="2400" b="0" dirty="0" err="1" smtClean="0">
                          <a:solidFill>
                            <a:schemeClr val="bg1"/>
                          </a:solidFill>
                          <a:latin typeface="Arial" panose="020B0604020202020204" pitchFamily="34" charset="0"/>
                          <a:cs typeface="Arial" panose="020B0604020202020204" pitchFamily="34" charset="0"/>
                        </a:rPr>
                        <a:t>amddiffynwyr</a:t>
                      </a:r>
                      <a:r>
                        <a:rPr lang="en-GB" sz="2400" b="0" dirty="0" smtClean="0">
                          <a:solidFill>
                            <a:schemeClr val="bg1"/>
                          </a:solidFill>
                          <a:latin typeface="Arial" panose="020B0604020202020204" pitchFamily="34" charset="0"/>
                          <a:cs typeface="Arial" panose="020B0604020202020204" pitchFamily="34" charset="0"/>
                        </a:rPr>
                        <a:t> </a:t>
                      </a:r>
                      <a:r>
                        <a:rPr lang="en-GB" sz="2400" b="0" dirty="0" err="1" smtClean="0">
                          <a:solidFill>
                            <a:schemeClr val="bg1"/>
                          </a:solidFill>
                          <a:latin typeface="Arial" panose="020B0604020202020204" pitchFamily="34" charset="0"/>
                          <a:cs typeface="Arial" panose="020B0604020202020204" pitchFamily="34" charset="0"/>
                        </a:rPr>
                        <a:t>cluniau</a:t>
                      </a:r>
                      <a:r>
                        <a:rPr lang="en-GB" sz="2400" b="0" dirty="0" smtClean="0">
                          <a:solidFill>
                            <a:schemeClr val="bg1"/>
                          </a:solidFill>
                          <a:latin typeface="Arial" panose="020B0604020202020204" pitchFamily="34" charset="0"/>
                          <a:cs typeface="Arial" panose="020B0604020202020204" pitchFamily="34" charset="0"/>
                        </a:rPr>
                        <a:t> a </a:t>
                      </a:r>
                      <a:r>
                        <a:rPr lang="en-GB" sz="2400" b="0" dirty="0" err="1" smtClean="0">
                          <a:solidFill>
                            <a:schemeClr val="bg1"/>
                          </a:solidFill>
                          <a:latin typeface="Arial" panose="020B0604020202020204" pitchFamily="34" charset="0"/>
                          <a:cs typeface="Arial" panose="020B0604020202020204" pitchFamily="34" charset="0"/>
                        </a:rPr>
                        <a:t>menig</a:t>
                      </a:r>
                      <a:r>
                        <a:rPr lang="en-GB" sz="2400" b="0" dirty="0" smtClean="0">
                          <a:solidFill>
                            <a:schemeClr val="bg1"/>
                          </a:solidFill>
                          <a:latin typeface="Arial" panose="020B0604020202020204" pitchFamily="34" charset="0"/>
                          <a:cs typeface="Arial" panose="020B0604020202020204" pitchFamily="34" charset="0"/>
                        </a:rPr>
                        <a:t>, </a:t>
                      </a:r>
                      <a:r>
                        <a:rPr lang="en-GB" sz="2400" b="0" dirty="0" err="1" smtClean="0">
                          <a:solidFill>
                            <a:schemeClr val="bg1"/>
                          </a:solidFill>
                          <a:latin typeface="Arial" panose="020B0604020202020204" pitchFamily="34" charset="0"/>
                          <a:cs typeface="Arial" panose="020B0604020202020204" pitchFamily="34" charset="0"/>
                        </a:rPr>
                        <a:t>defnyddio</a:t>
                      </a:r>
                      <a:r>
                        <a:rPr lang="en-GB" sz="2400" b="0" dirty="0" smtClean="0">
                          <a:solidFill>
                            <a:schemeClr val="bg1"/>
                          </a:solidFill>
                          <a:latin typeface="Arial" panose="020B0604020202020204" pitchFamily="34" charset="0"/>
                          <a:cs typeface="Arial" panose="020B0604020202020204" pitchFamily="34" charset="0"/>
                        </a:rPr>
                        <a:t> </a:t>
                      </a:r>
                      <a:r>
                        <a:rPr lang="en-GB" sz="2400" b="0" dirty="0" err="1" smtClean="0">
                          <a:solidFill>
                            <a:schemeClr val="bg1"/>
                          </a:solidFill>
                          <a:latin typeface="Arial" panose="020B0604020202020204" pitchFamily="34" charset="0"/>
                          <a:cs typeface="Arial" panose="020B0604020202020204" pitchFamily="34" charset="0"/>
                        </a:rPr>
                        <a:t>matiau</a:t>
                      </a:r>
                      <a:r>
                        <a:rPr lang="en-GB" sz="2400" b="0" dirty="0" smtClean="0">
                          <a:solidFill>
                            <a:schemeClr val="bg1"/>
                          </a:solidFill>
                          <a:latin typeface="Arial" panose="020B0604020202020204" pitchFamily="34" charset="0"/>
                          <a:cs typeface="Arial" panose="020B0604020202020204" pitchFamily="34" charset="0"/>
                        </a:rPr>
                        <a:t> </a:t>
                      </a:r>
                      <a:r>
                        <a:rPr lang="en-GB" sz="2400" b="0" dirty="0" err="1" smtClean="0">
                          <a:solidFill>
                            <a:schemeClr val="bg1"/>
                          </a:solidFill>
                          <a:latin typeface="Arial" panose="020B0604020202020204" pitchFamily="34" charset="0"/>
                          <a:cs typeface="Arial" panose="020B0604020202020204" pitchFamily="34" charset="0"/>
                        </a:rPr>
                        <a:t>cwympo</a:t>
                      </a:r>
                      <a:r>
                        <a:rPr lang="en-GB" sz="2400" b="0" dirty="0" smtClean="0">
                          <a:solidFill>
                            <a:schemeClr val="bg1"/>
                          </a:solidFill>
                          <a:latin typeface="Arial" panose="020B0604020202020204" pitchFamily="34" charset="0"/>
                          <a:cs typeface="Arial" panose="020B0604020202020204" pitchFamily="34" charset="0"/>
                        </a:rPr>
                        <a:t>, </a:t>
                      </a:r>
                      <a:r>
                        <a:rPr lang="en-GB" sz="2400" b="0" dirty="0" err="1" smtClean="0">
                          <a:solidFill>
                            <a:schemeClr val="bg1"/>
                          </a:solidFill>
                          <a:latin typeface="Arial" panose="020B0604020202020204" pitchFamily="34" charset="0"/>
                          <a:cs typeface="Arial" panose="020B0604020202020204" pitchFamily="34" charset="0"/>
                        </a:rPr>
                        <a:t>defnyddio</a:t>
                      </a:r>
                      <a:r>
                        <a:rPr lang="en-GB" sz="2400" b="0" dirty="0" smtClean="0">
                          <a:solidFill>
                            <a:schemeClr val="bg1"/>
                          </a:solidFill>
                          <a:latin typeface="Arial" panose="020B0604020202020204" pitchFamily="34" charset="0"/>
                          <a:cs typeface="Arial" panose="020B0604020202020204" pitchFamily="34" charset="0"/>
                        </a:rPr>
                        <a:t> </a:t>
                      </a:r>
                      <a:r>
                        <a:rPr lang="en-GB" sz="2400" b="0" dirty="0" err="1" smtClean="0">
                          <a:solidFill>
                            <a:schemeClr val="bg1"/>
                          </a:solidFill>
                          <a:latin typeface="Arial" panose="020B0604020202020204" pitchFamily="34" charset="0"/>
                          <a:cs typeface="Arial" panose="020B0604020202020204" pitchFamily="34" charset="0"/>
                        </a:rPr>
                        <a:t>canfodydd</a:t>
                      </a:r>
                      <a:r>
                        <a:rPr lang="en-GB" sz="2400" b="0" dirty="0" smtClean="0">
                          <a:solidFill>
                            <a:schemeClr val="bg1"/>
                          </a:solidFill>
                          <a:latin typeface="Arial" panose="020B0604020202020204" pitchFamily="34" charset="0"/>
                          <a:cs typeface="Arial" panose="020B0604020202020204" pitchFamily="34" charset="0"/>
                        </a:rPr>
                        <a:t> </a:t>
                      </a:r>
                      <a:r>
                        <a:rPr lang="en-GB" sz="2400" b="0" dirty="0" err="1" smtClean="0">
                          <a:solidFill>
                            <a:schemeClr val="bg1"/>
                          </a:solidFill>
                          <a:latin typeface="Arial" panose="020B0604020202020204" pitchFamily="34" charset="0"/>
                          <a:cs typeface="Arial" panose="020B0604020202020204" pitchFamily="34" charset="0"/>
                        </a:rPr>
                        <a:t>cwympo</a:t>
                      </a:r>
                      <a:r>
                        <a:rPr lang="en-GB" sz="2400" b="0" dirty="0" smtClean="0">
                          <a:solidFill>
                            <a:schemeClr val="bg1"/>
                          </a:solidFill>
                          <a:latin typeface="Arial" panose="020B0604020202020204" pitchFamily="34" charset="0"/>
                          <a:cs typeface="Arial" panose="020B0604020202020204" pitchFamily="34" charset="0"/>
                        </a:rPr>
                        <a:t> a </a:t>
                      </a:r>
                      <a:r>
                        <a:rPr lang="en-GB" sz="2400" b="0" dirty="0" err="1" smtClean="0">
                          <a:solidFill>
                            <a:schemeClr val="bg1"/>
                          </a:solidFill>
                          <a:latin typeface="Arial" panose="020B0604020202020204" pitchFamily="34" charset="0"/>
                          <a:cs typeface="Arial" panose="020B0604020202020204" pitchFamily="34" charset="0"/>
                        </a:rPr>
                        <a:t>rhybuddion</a:t>
                      </a:r>
                      <a:r>
                        <a:rPr lang="en-GB" sz="2400" b="0" dirty="0" smtClean="0">
                          <a:solidFill>
                            <a:schemeClr val="bg1"/>
                          </a:solidFill>
                          <a:latin typeface="Arial" panose="020B0604020202020204" pitchFamily="34" charset="0"/>
                          <a:cs typeface="Arial" panose="020B0604020202020204" pitchFamily="34" charset="0"/>
                        </a:rPr>
                        <a:t> bod </a:t>
                      </a:r>
                      <a:r>
                        <a:rPr lang="en-GB" sz="2400" b="0" dirty="0" err="1" smtClean="0">
                          <a:solidFill>
                            <a:schemeClr val="bg1"/>
                          </a:solidFill>
                          <a:latin typeface="Arial" panose="020B0604020202020204" pitchFamily="34" charset="0"/>
                          <a:cs typeface="Arial" panose="020B0604020202020204" pitchFamily="34" charset="0"/>
                        </a:rPr>
                        <a:t>yn</a:t>
                      </a:r>
                      <a:r>
                        <a:rPr lang="en-GB" sz="2400" b="0" dirty="0" smtClean="0">
                          <a:solidFill>
                            <a:schemeClr val="bg1"/>
                          </a:solidFill>
                          <a:latin typeface="Arial" panose="020B0604020202020204" pitchFamily="34" charset="0"/>
                          <a:cs typeface="Arial" panose="020B0604020202020204" pitchFamily="34" charset="0"/>
                        </a:rPr>
                        <a:t> y </a:t>
                      </a:r>
                      <a:r>
                        <a:rPr lang="en-GB" sz="2400" b="0" dirty="0" err="1" smtClean="0">
                          <a:solidFill>
                            <a:schemeClr val="bg1"/>
                          </a:solidFill>
                          <a:latin typeface="Arial" panose="020B0604020202020204" pitchFamily="34" charset="0"/>
                          <a:cs typeface="Arial" panose="020B0604020202020204" pitchFamily="34" charset="0"/>
                        </a:rPr>
                        <a:t>gwely</a:t>
                      </a:r>
                      <a:endParaRPr lang="en-GB" sz="2400" b="0" dirty="0" smtClean="0">
                        <a:solidFill>
                          <a:schemeClr val="bg1"/>
                        </a:solidFill>
                        <a:latin typeface="Arial" panose="020B0604020202020204" pitchFamily="34" charset="0"/>
                        <a:cs typeface="Arial" panose="020B0604020202020204" pitchFamily="34" charset="0"/>
                      </a:endParaRPr>
                    </a:p>
                  </a:txBody>
                  <a:tcPr>
                    <a:solidFill>
                      <a:srgbClr val="44546A"/>
                    </a:solidFill>
                  </a:tcPr>
                </a:tc>
              </a:tr>
            </a:tbl>
          </a:graphicData>
        </a:graphic>
      </p:graphicFrame>
    </p:spTree>
    <p:extLst>
      <p:ext uri="{BB962C8B-B14F-4D97-AF65-F5344CB8AC3E}">
        <p14:creationId xmlns:p14="http://schemas.microsoft.com/office/powerpoint/2010/main" val="11796630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normAutofit fontScale="90000"/>
          </a:bodyPr>
          <a:lstStyle/>
          <a:p>
            <a:r>
              <a:rPr lang="en-GB" dirty="0" err="1"/>
              <a:t>Larymau</a:t>
            </a:r>
            <a:r>
              <a:rPr lang="en-GB" dirty="0"/>
              <a:t> </a:t>
            </a:r>
            <a:r>
              <a:rPr lang="en-GB" dirty="0" err="1"/>
              <a:t>cymunedol</a:t>
            </a:r>
            <a:r>
              <a:rPr lang="en-GB" dirty="0"/>
              <a:t> – </a:t>
            </a:r>
            <a:r>
              <a:rPr lang="en-GB" dirty="0" err="1"/>
              <a:t>Teleofal</a:t>
            </a:r>
            <a:r>
              <a:rPr lang="en-GB" dirty="0"/>
              <a:t> </a:t>
            </a:r>
            <a:r>
              <a:rPr lang="en-GB" dirty="0" err="1"/>
              <a:t>sylfaenol</a:t>
            </a:r>
            <a:endParaRPr lang="en-GB" dirty="0"/>
          </a:p>
        </p:txBody>
      </p:sp>
      <p:sp>
        <p:nvSpPr>
          <p:cNvPr id="75781" name="Sometimes known as a button and a box approach"/>
          <p:cNvSpPr txBox="1">
            <a:spLocks noChangeArrowheads="1"/>
          </p:cNvSpPr>
          <p:nvPr/>
        </p:nvSpPr>
        <p:spPr bwMode="auto">
          <a:xfrm>
            <a:off x="409172" y="1206836"/>
            <a:ext cx="841142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None/>
            </a:pPr>
            <a:r>
              <a:rPr lang="en-GB" sz="2400" dirty="0" err="1">
                <a:solidFill>
                  <a:srgbClr val="69A830"/>
                </a:solidFill>
                <a:latin typeface="Arial" panose="020B0604020202020204" pitchFamily="34" charset="0"/>
                <a:cs typeface="Arial" panose="020B0604020202020204" pitchFamily="34" charset="0"/>
              </a:rPr>
              <a:t>Weithiau</a:t>
            </a:r>
            <a:r>
              <a:rPr lang="en-GB" sz="2400" dirty="0">
                <a:solidFill>
                  <a:srgbClr val="69A830"/>
                </a:solidFill>
                <a:latin typeface="Arial" panose="020B0604020202020204" pitchFamily="34" charset="0"/>
                <a:cs typeface="Arial" panose="020B0604020202020204" pitchFamily="34" charset="0"/>
              </a:rPr>
              <a:t>, </a:t>
            </a:r>
            <a:r>
              <a:rPr lang="en-GB" sz="2400" dirty="0" err="1">
                <a:solidFill>
                  <a:srgbClr val="69A830"/>
                </a:solidFill>
                <a:latin typeface="Arial" panose="020B0604020202020204" pitchFamily="34" charset="0"/>
                <a:cs typeface="Arial" panose="020B0604020202020204" pitchFamily="34" charset="0"/>
              </a:rPr>
              <a:t>cânt</a:t>
            </a:r>
            <a:r>
              <a:rPr lang="en-GB" sz="2400" dirty="0">
                <a:solidFill>
                  <a:srgbClr val="69A830"/>
                </a:solidFill>
                <a:latin typeface="Arial" panose="020B0604020202020204" pitchFamily="34" charset="0"/>
                <a:cs typeface="Arial" panose="020B0604020202020204" pitchFamily="34" charset="0"/>
              </a:rPr>
              <a:t> </a:t>
            </a:r>
            <a:r>
              <a:rPr lang="en-GB" sz="2400" dirty="0" err="1">
                <a:solidFill>
                  <a:srgbClr val="69A830"/>
                </a:solidFill>
                <a:latin typeface="Arial" panose="020B0604020202020204" pitchFamily="34" charset="0"/>
                <a:cs typeface="Arial" panose="020B0604020202020204" pitchFamily="34" charset="0"/>
              </a:rPr>
              <a:t>eu</a:t>
            </a:r>
            <a:r>
              <a:rPr lang="en-GB" sz="2400" dirty="0">
                <a:solidFill>
                  <a:srgbClr val="69A830"/>
                </a:solidFill>
                <a:latin typeface="Arial" panose="020B0604020202020204" pitchFamily="34" charset="0"/>
                <a:cs typeface="Arial" panose="020B0604020202020204" pitchFamily="34" charset="0"/>
              </a:rPr>
              <a:t> </a:t>
            </a:r>
            <a:r>
              <a:rPr lang="en-GB" sz="2400" dirty="0" err="1">
                <a:solidFill>
                  <a:srgbClr val="69A830"/>
                </a:solidFill>
                <a:latin typeface="Arial" panose="020B0604020202020204" pitchFamily="34" charset="0"/>
                <a:cs typeface="Arial" panose="020B0604020202020204" pitchFamily="34" charset="0"/>
              </a:rPr>
              <a:t>hadnabod</a:t>
            </a:r>
            <a:r>
              <a:rPr lang="en-GB" sz="2400" dirty="0">
                <a:solidFill>
                  <a:srgbClr val="69A830"/>
                </a:solidFill>
                <a:latin typeface="Arial" panose="020B0604020202020204" pitchFamily="34" charset="0"/>
                <a:cs typeface="Arial" panose="020B0604020202020204" pitchFamily="34" charset="0"/>
              </a:rPr>
              <a:t> </a:t>
            </a:r>
            <a:r>
              <a:rPr lang="en-GB" sz="2400" dirty="0" err="1">
                <a:solidFill>
                  <a:srgbClr val="69A830"/>
                </a:solidFill>
                <a:latin typeface="Arial" panose="020B0604020202020204" pitchFamily="34" charset="0"/>
                <a:cs typeface="Arial" panose="020B0604020202020204" pitchFamily="34" charset="0"/>
              </a:rPr>
              <a:t>fel</a:t>
            </a:r>
            <a:r>
              <a:rPr lang="en-GB" sz="2400" dirty="0">
                <a:solidFill>
                  <a:srgbClr val="69A830"/>
                </a:solidFill>
                <a:latin typeface="Arial" panose="020B0604020202020204" pitchFamily="34" charset="0"/>
                <a:cs typeface="Arial" panose="020B0604020202020204" pitchFamily="34" charset="0"/>
              </a:rPr>
              <a:t> dull ‘</a:t>
            </a:r>
            <a:r>
              <a:rPr lang="en-GB" sz="2400" dirty="0" err="1">
                <a:solidFill>
                  <a:srgbClr val="69A830"/>
                </a:solidFill>
                <a:latin typeface="Arial" panose="020B0604020202020204" pitchFamily="34" charset="0"/>
                <a:cs typeface="Arial" panose="020B0604020202020204" pitchFamily="34" charset="0"/>
              </a:rPr>
              <a:t>botwm</a:t>
            </a:r>
            <a:r>
              <a:rPr lang="en-GB" sz="2400" dirty="0">
                <a:solidFill>
                  <a:srgbClr val="69A830"/>
                </a:solidFill>
                <a:latin typeface="Arial" panose="020B0604020202020204" pitchFamily="34" charset="0"/>
                <a:cs typeface="Arial" panose="020B0604020202020204" pitchFamily="34" charset="0"/>
              </a:rPr>
              <a:t> a </a:t>
            </a:r>
            <a:r>
              <a:rPr lang="en-GB" sz="2400" dirty="0" err="1">
                <a:solidFill>
                  <a:srgbClr val="69A830"/>
                </a:solidFill>
                <a:latin typeface="Arial" panose="020B0604020202020204" pitchFamily="34" charset="0"/>
                <a:cs typeface="Arial" panose="020B0604020202020204" pitchFamily="34" charset="0"/>
              </a:rPr>
              <a:t>blwch</a:t>
            </a:r>
            <a:r>
              <a:rPr lang="en-GB" sz="2400" dirty="0">
                <a:solidFill>
                  <a:srgbClr val="69A830"/>
                </a:solidFill>
                <a:latin typeface="Arial" panose="020B0604020202020204" pitchFamily="34" charset="0"/>
                <a:cs typeface="Arial" panose="020B0604020202020204" pitchFamily="34" charset="0"/>
              </a:rPr>
              <a:t>’ o </a:t>
            </a:r>
            <a:r>
              <a:rPr lang="en-GB" sz="2400" dirty="0" err="1">
                <a:solidFill>
                  <a:srgbClr val="69A830"/>
                </a:solidFill>
                <a:latin typeface="Arial" panose="020B0604020202020204" pitchFamily="34" charset="0"/>
                <a:cs typeface="Arial" panose="020B0604020202020204" pitchFamily="34" charset="0"/>
              </a:rPr>
              <a:t>gyfathrebu</a:t>
            </a:r>
            <a:r>
              <a:rPr lang="en-GB" sz="2400" dirty="0">
                <a:solidFill>
                  <a:srgbClr val="69A830"/>
                </a:solidFill>
                <a:latin typeface="Arial" panose="020B0604020202020204" pitchFamily="34" charset="0"/>
                <a:cs typeface="Arial" panose="020B0604020202020204" pitchFamily="34" charset="0"/>
              </a:rPr>
              <a:t> </a:t>
            </a:r>
            <a:r>
              <a:rPr lang="en-GB" sz="2400" dirty="0" err="1">
                <a:solidFill>
                  <a:srgbClr val="69A830"/>
                </a:solidFill>
                <a:latin typeface="Arial" panose="020B0604020202020204" pitchFamily="34" charset="0"/>
                <a:cs typeface="Arial" panose="020B0604020202020204" pitchFamily="34" charset="0"/>
              </a:rPr>
              <a:t>mewn</a:t>
            </a:r>
            <a:r>
              <a:rPr lang="en-GB" sz="2400" dirty="0">
                <a:solidFill>
                  <a:srgbClr val="69A830"/>
                </a:solidFill>
                <a:latin typeface="Arial" panose="020B0604020202020204" pitchFamily="34" charset="0"/>
                <a:cs typeface="Arial" panose="020B0604020202020204" pitchFamily="34" charset="0"/>
              </a:rPr>
              <a:t> </a:t>
            </a:r>
            <a:r>
              <a:rPr lang="en-GB" sz="2400" dirty="0" err="1">
                <a:solidFill>
                  <a:srgbClr val="69A830"/>
                </a:solidFill>
                <a:latin typeface="Arial" panose="020B0604020202020204" pitchFamily="34" charset="0"/>
                <a:cs typeface="Arial" panose="020B0604020202020204" pitchFamily="34" charset="0"/>
              </a:rPr>
              <a:t>argyfwng</a:t>
            </a:r>
            <a:endParaRPr lang="en-GB" sz="2400" dirty="0">
              <a:solidFill>
                <a:srgbClr val="69A830"/>
              </a:solidFill>
              <a:latin typeface="Arial" panose="020B0604020202020204" pitchFamily="34" charset="0"/>
              <a:cs typeface="Arial" panose="020B0604020202020204" pitchFamily="34" charset="0"/>
            </a:endParaRPr>
          </a:p>
        </p:txBody>
      </p:sp>
      <p:grpSp>
        <p:nvGrpSpPr>
          <p:cNvPr id="8" name="Group 7"/>
          <p:cNvGrpSpPr/>
          <p:nvPr/>
        </p:nvGrpSpPr>
        <p:grpSpPr>
          <a:xfrm>
            <a:off x="485397" y="2126246"/>
            <a:ext cx="4030401" cy="3878004"/>
            <a:chOff x="545910" y="1622045"/>
            <a:chExt cx="4030401" cy="3878004"/>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6666" t="6169" r="33284" b="6666"/>
            <a:stretch/>
          </p:blipFill>
          <p:spPr>
            <a:xfrm>
              <a:off x="1022878" y="1779601"/>
              <a:ext cx="970345" cy="2814641"/>
            </a:xfrm>
            <a:prstGeom prst="rect">
              <a:avLst/>
            </a:prstGeom>
          </p:spPr>
        </p:pic>
        <p:sp>
          <p:nvSpPr>
            <p:cNvPr id="75788" name="Text Box 9"/>
            <p:cNvSpPr txBox="1">
              <a:spLocks noChangeArrowheads="1"/>
            </p:cNvSpPr>
            <p:nvPr/>
          </p:nvSpPr>
          <p:spPr bwMode="auto">
            <a:xfrm>
              <a:off x="545910" y="4644689"/>
              <a:ext cx="403040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None/>
              </a:pPr>
              <a:r>
                <a:rPr lang="en-GB" sz="2000" dirty="0" err="1">
                  <a:solidFill>
                    <a:srgbClr val="69A830"/>
                  </a:solidFill>
                  <a:latin typeface="Arial" panose="020B0604020202020204" pitchFamily="34" charset="0"/>
                  <a:cs typeface="Arial" panose="020B0604020202020204" pitchFamily="34" charset="0"/>
                </a:rPr>
                <a:t>Dyfeisiau</a:t>
              </a:r>
              <a:r>
                <a:rPr lang="en-GB" sz="2000" dirty="0">
                  <a:solidFill>
                    <a:srgbClr val="69A830"/>
                  </a:solidFill>
                  <a:latin typeface="Arial" panose="020B0604020202020204" pitchFamily="34" charset="0"/>
                  <a:cs typeface="Arial" panose="020B0604020202020204" pitchFamily="34" charset="0"/>
                </a:rPr>
                <a:t> </a:t>
              </a:r>
              <a:r>
                <a:rPr lang="en-GB" sz="2000" dirty="0" err="1">
                  <a:solidFill>
                    <a:srgbClr val="69A830"/>
                  </a:solidFill>
                  <a:latin typeface="Arial" panose="020B0604020202020204" pitchFamily="34" charset="0"/>
                  <a:cs typeface="Arial" panose="020B0604020202020204" pitchFamily="34" charset="0"/>
                </a:rPr>
                <a:t>gweithredol</a:t>
              </a:r>
              <a:r>
                <a:rPr lang="en-GB" sz="2000" dirty="0">
                  <a:solidFill>
                    <a:srgbClr val="69A830"/>
                  </a:solidFill>
                  <a:latin typeface="Arial" panose="020B0604020202020204" pitchFamily="34" charset="0"/>
                  <a:cs typeface="Arial" panose="020B0604020202020204" pitchFamily="34" charset="0"/>
                </a:rPr>
                <a:t> – </a:t>
              </a:r>
              <a:r>
                <a:rPr lang="en-GB" sz="2000" dirty="0" err="1">
                  <a:solidFill>
                    <a:srgbClr val="69A830"/>
                  </a:solidFill>
                  <a:latin typeface="Arial" panose="020B0604020202020204" pitchFamily="34" charset="0"/>
                  <a:cs typeface="Arial" panose="020B0604020202020204" pitchFamily="34" charset="0"/>
                </a:rPr>
                <a:t>gwasgu</a:t>
              </a:r>
              <a:r>
                <a:rPr lang="en-GB" sz="2000" dirty="0">
                  <a:solidFill>
                    <a:srgbClr val="69A830"/>
                  </a:solidFill>
                  <a:latin typeface="Arial" panose="020B0604020202020204" pitchFamily="34" charset="0"/>
                  <a:cs typeface="Arial" panose="020B0604020202020204" pitchFamily="34" charset="0"/>
                </a:rPr>
                <a:t> </a:t>
              </a:r>
              <a:r>
                <a:rPr lang="en-GB" sz="2000" dirty="0" err="1">
                  <a:solidFill>
                    <a:srgbClr val="69A830"/>
                  </a:solidFill>
                  <a:latin typeface="Arial" panose="020B0604020202020204" pitchFamily="34" charset="0"/>
                  <a:cs typeface="Arial" panose="020B0604020202020204" pitchFamily="34" charset="0"/>
                </a:rPr>
                <a:t>neu</a:t>
              </a:r>
              <a:r>
                <a:rPr lang="en-GB" sz="2000" dirty="0">
                  <a:solidFill>
                    <a:srgbClr val="69A830"/>
                  </a:solidFill>
                  <a:latin typeface="Arial" panose="020B0604020202020204" pitchFamily="34" charset="0"/>
                  <a:cs typeface="Arial" panose="020B0604020202020204" pitchFamily="34" charset="0"/>
                </a:rPr>
                <a:t> </a:t>
              </a:r>
              <a:r>
                <a:rPr lang="en-GB" sz="2000" dirty="0" err="1">
                  <a:solidFill>
                    <a:srgbClr val="69A830"/>
                  </a:solidFill>
                  <a:latin typeface="Arial" panose="020B0604020202020204" pitchFamily="34" charset="0"/>
                  <a:cs typeface="Arial" panose="020B0604020202020204" pitchFamily="34" charset="0"/>
                </a:rPr>
                <a:t>dynnu</a:t>
              </a:r>
              <a:r>
                <a:rPr lang="en-GB" sz="2000" dirty="0">
                  <a:solidFill>
                    <a:srgbClr val="69A830"/>
                  </a:solidFill>
                  <a:latin typeface="Arial" panose="020B0604020202020204" pitchFamily="34" charset="0"/>
                  <a:cs typeface="Arial" panose="020B0604020202020204" pitchFamily="34" charset="0"/>
                </a:rPr>
                <a:t> </a:t>
              </a:r>
              <a:r>
                <a:rPr lang="en-GB" sz="2000" dirty="0" err="1">
                  <a:solidFill>
                    <a:srgbClr val="69A830"/>
                  </a:solidFill>
                  <a:latin typeface="Arial" panose="020B0604020202020204" pitchFamily="34" charset="0"/>
                  <a:cs typeface="Arial" panose="020B0604020202020204" pitchFamily="34" charset="0"/>
                </a:rPr>
                <a:t>mewn</a:t>
              </a:r>
              <a:r>
                <a:rPr lang="en-GB" sz="2000" dirty="0">
                  <a:solidFill>
                    <a:srgbClr val="69A830"/>
                  </a:solidFill>
                  <a:latin typeface="Arial" panose="020B0604020202020204" pitchFamily="34" charset="0"/>
                  <a:cs typeface="Arial" panose="020B0604020202020204" pitchFamily="34" charset="0"/>
                </a:rPr>
                <a:t> </a:t>
              </a:r>
              <a:r>
                <a:rPr lang="en-GB" sz="2000" dirty="0" err="1">
                  <a:solidFill>
                    <a:srgbClr val="69A830"/>
                  </a:solidFill>
                  <a:latin typeface="Arial" panose="020B0604020202020204" pitchFamily="34" charset="0"/>
                  <a:cs typeface="Arial" panose="020B0604020202020204" pitchFamily="34" charset="0"/>
                </a:rPr>
                <a:t>argyfwng</a:t>
              </a:r>
              <a:endParaRPr lang="en-GB" sz="2000" dirty="0">
                <a:solidFill>
                  <a:srgbClr val="69A83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3383" y="1779601"/>
              <a:ext cx="1279367" cy="1321473"/>
            </a:xfrm>
            <a:prstGeom prst="rect">
              <a:avLst/>
            </a:prstGeom>
          </p:spPr>
        </p:pic>
        <p:pic>
          <p:nvPicPr>
            <p:cNvPr id="3" name="Picture 2"/>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5496" y="2327394"/>
              <a:ext cx="1938305" cy="2290347"/>
            </a:xfrm>
            <a:prstGeom prst="rect">
              <a:avLst/>
            </a:prstGeom>
          </p:spPr>
        </p:pic>
        <p:sp>
          <p:nvSpPr>
            <p:cNvPr id="5" name="Rounded Rectangle 4"/>
            <p:cNvSpPr/>
            <p:nvPr/>
          </p:nvSpPr>
          <p:spPr>
            <a:xfrm>
              <a:off x="545910" y="1622045"/>
              <a:ext cx="4030401" cy="3878004"/>
            </a:xfrm>
            <a:prstGeom prst="roundRect">
              <a:avLst/>
            </a:prstGeom>
            <a:noFill/>
            <a:ln>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 name="Tunstall DAU"/>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2269" y="2785112"/>
            <a:ext cx="3428453" cy="2470387"/>
          </a:xfrm>
          <a:prstGeom prst="rect">
            <a:avLst/>
          </a:prstGeom>
        </p:spPr>
      </p:pic>
      <p:pic>
        <p:nvPicPr>
          <p:cNvPr id="7" name="Tynetec DAU"/>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92397" y="2106207"/>
            <a:ext cx="3828197" cy="3828197"/>
          </a:xfrm>
          <a:prstGeom prst="rect">
            <a:avLst/>
          </a:prstGeom>
        </p:spPr>
      </p:pic>
      <p:pic>
        <p:nvPicPr>
          <p:cNvPr id="18" name="Call handler icon"/>
          <p:cNvPicPr>
            <a:picLocks noChangeAspect="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468416" y="2419434"/>
            <a:ext cx="2987789" cy="2836065"/>
          </a:xfrm>
          <a:prstGeom prst="rect">
            <a:avLst/>
          </a:prstGeom>
        </p:spPr>
      </p:pic>
      <p:graphicFrame>
        <p:nvGraphicFramePr>
          <p:cNvPr id="13" name="Chart 12"/>
          <p:cNvGraphicFramePr>
            <a:graphicFrameLocks noGrp="1"/>
          </p:cNvGraphicFramePr>
          <p:nvPr>
            <p:extLst>
              <p:ext uri="{D42A27DB-BD31-4B8C-83A1-F6EECF244321}">
                <p14:modId xmlns:p14="http://schemas.microsoft.com/office/powerpoint/2010/main" val="2596154025"/>
              </p:ext>
            </p:extLst>
          </p:nvPr>
        </p:nvGraphicFramePr>
        <p:xfrm>
          <a:off x="4743448" y="1600200"/>
          <a:ext cx="3808401" cy="4312534"/>
        </p:xfrm>
        <a:graphic>
          <a:graphicData uri="http://schemas.openxmlformats.org/drawingml/2006/chart">
            <c:chart xmlns:c="http://schemas.openxmlformats.org/drawingml/2006/chart" xmlns:r="http://schemas.openxmlformats.org/officeDocument/2006/relationships" r:id="rId9"/>
          </a:graphicData>
        </a:graphic>
      </p:graphicFrame>
      <p:pic>
        <p:nvPicPr>
          <p:cNvPr id="9" name="Chubb DAU"/>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46523" y="2891935"/>
            <a:ext cx="3119944" cy="2256741"/>
          </a:xfrm>
          <a:prstGeom prst="rect">
            <a:avLst/>
          </a:prstGeom>
        </p:spPr>
      </p:pic>
      <p:pic>
        <p:nvPicPr>
          <p:cNvPr id="10" name="Radio Tx"/>
          <p:cNvPicPr>
            <a:picLocks noChangeAspect="1"/>
          </p:cNvPicPr>
          <p:nvPr/>
        </p:nvPicPr>
        <p:blipFill rotWithShape="1">
          <a:blip r:embed="rId11">
            <a:duotone>
              <a:schemeClr val="accent4">
                <a:shade val="45000"/>
                <a:satMod val="135000"/>
              </a:schemeClr>
              <a:prstClr val="white"/>
            </a:duotone>
            <a:extLst>
              <a:ext uri="{28A0092B-C50C-407E-A947-70E740481C1C}">
                <a14:useLocalDpi xmlns:a14="http://schemas.microsoft.com/office/drawing/2010/main" val="0"/>
              </a:ext>
            </a:extLst>
          </a:blip>
          <a:srcRect l="48125"/>
          <a:stretch/>
        </p:blipFill>
        <p:spPr>
          <a:xfrm>
            <a:off x="4526280" y="2862857"/>
            <a:ext cx="942136" cy="2438400"/>
          </a:xfrm>
          <a:prstGeom prst="rect">
            <a:avLst/>
          </a:prstGeom>
        </p:spPr>
      </p:pic>
    </p:spTree>
    <p:extLst>
      <p:ext uri="{BB962C8B-B14F-4D97-AF65-F5344CB8AC3E}">
        <p14:creationId xmlns:p14="http://schemas.microsoft.com/office/powerpoint/2010/main" val="297439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781"/>
                                        </p:tgtEl>
                                        <p:attrNameLst>
                                          <p:attrName>style.visibility</p:attrName>
                                        </p:attrNameLst>
                                      </p:cBhvr>
                                      <p:to>
                                        <p:strVal val="visible"/>
                                      </p:to>
                                    </p:set>
                                    <p:animEffect transition="in" filter="fade">
                                      <p:cBhvr>
                                        <p:cTn id="7" dur="500"/>
                                        <p:tgtEl>
                                          <p:spTgt spid="757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repeatCount="300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7"/>
                                        </p:tgtEl>
                                      </p:cBhvr>
                                    </p:animEffect>
                                    <p:animScale>
                                      <p:cBhvr>
                                        <p:cTn id="35" dur="250" autoRev="1" fill="hold"/>
                                        <p:tgtEl>
                                          <p:spTgt spid="7"/>
                                        </p:tgtEl>
                                      </p:cBhvr>
                                      <p:by x="105000" y="105000"/>
                                    </p:animScale>
                                  </p:childTnLst>
                                </p:cTn>
                              </p:par>
                            </p:childTnLst>
                          </p:cTn>
                        </p:par>
                        <p:par>
                          <p:cTn id="36" fill="hold">
                            <p:stCondLst>
                              <p:cond delay="500"/>
                            </p:stCondLst>
                            <p:childTnLst>
                              <p:par>
                                <p:cTn id="37" presetID="10" presetClass="exit" presetSubtype="0" fill="hold" nodeType="after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par>
                                <p:cTn id="43" presetID="42"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anim calcmode="lin" valueType="num">
                                      <p:cBhvr>
                                        <p:cTn id="46" dur="1000" fill="hold"/>
                                        <p:tgtEl>
                                          <p:spTgt spid="18"/>
                                        </p:tgtEl>
                                        <p:attrNameLst>
                                          <p:attrName>ppt_x</p:attrName>
                                        </p:attrNameLst>
                                      </p:cBhvr>
                                      <p:tavLst>
                                        <p:tav tm="0">
                                          <p:val>
                                            <p:strVal val="#ppt_x"/>
                                          </p:val>
                                        </p:tav>
                                        <p:tav tm="100000">
                                          <p:val>
                                            <p:strVal val="#ppt_x"/>
                                          </p:val>
                                        </p:tav>
                                      </p:tavLst>
                                    </p:anim>
                                    <p:anim calcmode="lin" valueType="num">
                                      <p:cBhvr>
                                        <p:cTn id="4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8"/>
                                        </p:tgtEl>
                                      </p:cBhvr>
                                    </p:animEffect>
                                    <p:set>
                                      <p:cBhvr>
                                        <p:cTn id="55" dur="1" fill="hold">
                                          <p:stCondLst>
                                            <p:cond delay="499"/>
                                          </p:stCondLst>
                                        </p:cTn>
                                        <p:tgtEl>
                                          <p:spTgt spid="18"/>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1" grpId="0"/>
      <p:bldGraphic spid="13"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9" name="DAU - Tunstall Vi (for 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885503" y="4393851"/>
            <a:ext cx="1198391" cy="863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7" name="Fall Pendant - Tunstall iVi (for e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314427" y="4956316"/>
            <a:ext cx="879769" cy="766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99" name="3. Call handler talks to service user"/>
          <p:cNvSpPr txBox="1">
            <a:spLocks noChangeArrowheads="1"/>
          </p:cNvSpPr>
          <p:nvPr/>
        </p:nvSpPr>
        <p:spPr bwMode="auto">
          <a:xfrm>
            <a:off x="4572000" y="1658653"/>
            <a:ext cx="415502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None/>
            </a:pP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3. Y </a:t>
            </a:r>
            <a:r>
              <a:rPr lang="en-GB" sz="2000" dirty="0" err="1">
                <a:solidFill>
                  <a:srgbClr val="69A830"/>
                </a:solidFill>
                <a:latin typeface="Arial" panose="020B0604020202020204" pitchFamily="34" charset="0"/>
                <a:ea typeface="MS Gothic" panose="020B0609070205080204" pitchFamily="49" charset="-128"/>
                <a:cs typeface="Arial" panose="020B0604020202020204" pitchFamily="34" charset="0"/>
              </a:rPr>
              <a:t>sawl</a:t>
            </a: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 </a:t>
            </a:r>
            <a:r>
              <a:rPr lang="en-GB" sz="2000" dirty="0" err="1">
                <a:solidFill>
                  <a:srgbClr val="69A830"/>
                </a:solidFill>
                <a:latin typeface="Arial" panose="020B0604020202020204" pitchFamily="34" charset="0"/>
                <a:ea typeface="MS Gothic" panose="020B0609070205080204" pitchFamily="49" charset="-128"/>
                <a:cs typeface="Arial" panose="020B0604020202020204" pitchFamily="34" charset="0"/>
              </a:rPr>
              <a:t>sy’n</a:t>
            </a: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 </a:t>
            </a:r>
            <a:r>
              <a:rPr lang="en-GB" sz="2000" dirty="0" err="1">
                <a:solidFill>
                  <a:srgbClr val="69A830"/>
                </a:solidFill>
                <a:latin typeface="Arial" panose="020B0604020202020204" pitchFamily="34" charset="0"/>
                <a:ea typeface="MS Gothic" panose="020B0609070205080204" pitchFamily="49" charset="-128"/>
                <a:cs typeface="Arial" panose="020B0604020202020204" pitchFamily="34" charset="0"/>
              </a:rPr>
              <a:t>derbyn</a:t>
            </a: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 </a:t>
            </a:r>
            <a:r>
              <a:rPr lang="en-GB" sz="2000" dirty="0" err="1">
                <a:solidFill>
                  <a:srgbClr val="69A830"/>
                </a:solidFill>
                <a:latin typeface="Arial" panose="020B0604020202020204" pitchFamily="34" charset="0"/>
                <a:ea typeface="MS Gothic" panose="020B0609070205080204" pitchFamily="49" charset="-128"/>
                <a:cs typeface="Arial" panose="020B0604020202020204" pitchFamily="34" charset="0"/>
              </a:rPr>
              <a:t>yr</a:t>
            </a: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 </a:t>
            </a:r>
            <a:r>
              <a:rPr lang="en-GB" sz="2000" dirty="0" err="1">
                <a:solidFill>
                  <a:srgbClr val="69A830"/>
                </a:solidFill>
                <a:latin typeface="Arial" panose="020B0604020202020204" pitchFamily="34" charset="0"/>
                <a:ea typeface="MS Gothic" panose="020B0609070205080204" pitchFamily="49" charset="-128"/>
                <a:cs typeface="Arial" panose="020B0604020202020204" pitchFamily="34" charset="0"/>
              </a:rPr>
              <a:t>alwad</a:t>
            </a: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 </a:t>
            </a:r>
            <a:r>
              <a:rPr lang="en-GB" sz="2000" dirty="0" err="1">
                <a:solidFill>
                  <a:srgbClr val="69A830"/>
                </a:solidFill>
                <a:latin typeface="Arial" panose="020B0604020202020204" pitchFamily="34" charset="0"/>
                <a:ea typeface="MS Gothic" panose="020B0609070205080204" pitchFamily="49" charset="-128"/>
                <a:cs typeface="Arial" panose="020B0604020202020204" pitchFamily="34" charset="0"/>
              </a:rPr>
              <a:t>yn</a:t>
            </a: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 </a:t>
            </a:r>
            <a:r>
              <a:rPr lang="en-GB" sz="2000" dirty="0" err="1">
                <a:solidFill>
                  <a:srgbClr val="69A830"/>
                </a:solidFill>
                <a:latin typeface="Arial" panose="020B0604020202020204" pitchFamily="34" charset="0"/>
                <a:ea typeface="MS Gothic" panose="020B0609070205080204" pitchFamily="49" charset="-128"/>
                <a:cs typeface="Arial" panose="020B0604020202020204" pitchFamily="34" charset="0"/>
              </a:rPr>
              <a:t>siarad</a:t>
            </a: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 </a:t>
            </a:r>
            <a:r>
              <a:rPr lang="en-GB" sz="2000" dirty="0" err="1">
                <a:solidFill>
                  <a:srgbClr val="69A830"/>
                </a:solidFill>
                <a:latin typeface="Arial" panose="020B0604020202020204" pitchFamily="34" charset="0"/>
                <a:ea typeface="MS Gothic" panose="020B0609070205080204" pitchFamily="49" charset="-128"/>
                <a:cs typeface="Arial" panose="020B0604020202020204" pitchFamily="34" charset="0"/>
              </a:rPr>
              <a:t>â’r</a:t>
            </a: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 </a:t>
            </a:r>
            <a:r>
              <a:rPr lang="en-GB" sz="2000" dirty="0" err="1">
                <a:solidFill>
                  <a:srgbClr val="69A830"/>
                </a:solidFill>
                <a:latin typeface="Arial" panose="020B0604020202020204" pitchFamily="34" charset="0"/>
                <a:ea typeface="MS Gothic" panose="020B0609070205080204" pitchFamily="49" charset="-128"/>
                <a:cs typeface="Arial" panose="020B0604020202020204" pitchFamily="34" charset="0"/>
              </a:rPr>
              <a:t>defnyddiwr</a:t>
            </a: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 </a:t>
            </a:r>
            <a:r>
              <a:rPr lang="en-GB" sz="2000" dirty="0" err="1">
                <a:solidFill>
                  <a:srgbClr val="69A830"/>
                </a:solidFill>
                <a:latin typeface="Arial" panose="020B0604020202020204" pitchFamily="34" charset="0"/>
                <a:ea typeface="MS Gothic" panose="020B0609070205080204" pitchFamily="49" charset="-128"/>
                <a:cs typeface="Arial" panose="020B0604020202020204" pitchFamily="34" charset="0"/>
              </a:rPr>
              <a:t>gwasanaeth</a:t>
            </a: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 </a:t>
            </a:r>
            <a:r>
              <a:rPr lang="en-GB" sz="2000" dirty="0" err="1">
                <a:solidFill>
                  <a:srgbClr val="69A830"/>
                </a:solidFill>
                <a:latin typeface="Arial" panose="020B0604020202020204" pitchFamily="34" charset="0"/>
                <a:ea typeface="MS Gothic" panose="020B0609070205080204" pitchFamily="49" charset="-128"/>
                <a:cs typeface="Arial" panose="020B0604020202020204" pitchFamily="34" charset="0"/>
              </a:rPr>
              <a:t>i</a:t>
            </a: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 </a:t>
            </a:r>
            <a:r>
              <a:rPr lang="en-GB" sz="2000" dirty="0" err="1">
                <a:solidFill>
                  <a:srgbClr val="69A830"/>
                </a:solidFill>
                <a:latin typeface="Arial" panose="020B0604020202020204" pitchFamily="34" charset="0"/>
                <a:ea typeface="MS Gothic" panose="020B0609070205080204" pitchFamily="49" charset="-128"/>
                <a:cs typeface="Arial" panose="020B0604020202020204" pitchFamily="34" charset="0"/>
              </a:rPr>
              <a:t>ddarganfod</a:t>
            </a: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 pa </a:t>
            </a:r>
            <a:r>
              <a:rPr lang="en-GB" sz="2000" dirty="0" err="1">
                <a:solidFill>
                  <a:srgbClr val="69A830"/>
                </a:solidFill>
                <a:latin typeface="Arial" panose="020B0604020202020204" pitchFamily="34" charset="0"/>
                <a:ea typeface="MS Gothic" panose="020B0609070205080204" pitchFamily="49" charset="-128"/>
                <a:cs typeface="Arial" panose="020B0604020202020204" pitchFamily="34" charset="0"/>
              </a:rPr>
              <a:t>fath</a:t>
            </a: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 o help </a:t>
            </a:r>
            <a:r>
              <a:rPr lang="en-GB" sz="2000" dirty="0" err="1">
                <a:solidFill>
                  <a:srgbClr val="69A830"/>
                </a:solidFill>
                <a:latin typeface="Arial" panose="020B0604020202020204" pitchFamily="34" charset="0"/>
                <a:ea typeface="MS Gothic" panose="020B0609070205080204" pitchFamily="49" charset="-128"/>
                <a:cs typeface="Arial" panose="020B0604020202020204" pitchFamily="34" charset="0"/>
              </a:rPr>
              <a:t>sydd</a:t>
            </a: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 </a:t>
            </a:r>
            <a:r>
              <a:rPr lang="en-GB" sz="2000" dirty="0" err="1">
                <a:solidFill>
                  <a:srgbClr val="69A830"/>
                </a:solidFill>
                <a:latin typeface="Arial" panose="020B0604020202020204" pitchFamily="34" charset="0"/>
                <a:ea typeface="MS Gothic" panose="020B0609070205080204" pitchFamily="49" charset="-128"/>
                <a:cs typeface="Arial" panose="020B0604020202020204" pitchFamily="34" charset="0"/>
              </a:rPr>
              <a:t>ei</a:t>
            </a: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 </a:t>
            </a:r>
            <a:r>
              <a:rPr lang="en-GB" sz="2000" dirty="0" err="1">
                <a:solidFill>
                  <a:srgbClr val="69A830"/>
                </a:solidFill>
                <a:latin typeface="Arial" panose="020B0604020202020204" pitchFamily="34" charset="0"/>
                <a:ea typeface="MS Gothic" panose="020B0609070205080204" pitchFamily="49" charset="-128"/>
                <a:cs typeface="Arial" panose="020B0604020202020204" pitchFamily="34" charset="0"/>
              </a:rPr>
              <a:t>angen</a:t>
            </a:r>
            <a:endPar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endParaRPr>
          </a:p>
        </p:txBody>
      </p:sp>
      <p:sp>
        <p:nvSpPr>
          <p:cNvPr id="186400" name="4. Call handler follows protocol ..."/>
          <p:cNvSpPr txBox="1">
            <a:spLocks noChangeArrowheads="1"/>
          </p:cNvSpPr>
          <p:nvPr/>
        </p:nvSpPr>
        <p:spPr bwMode="auto">
          <a:xfrm>
            <a:off x="4572000" y="1658653"/>
            <a:ext cx="4140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None/>
            </a:pP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4. Y </a:t>
            </a:r>
            <a:r>
              <a:rPr lang="en-GB" sz="2000" dirty="0" err="1">
                <a:solidFill>
                  <a:srgbClr val="69A830"/>
                </a:solidFill>
                <a:latin typeface="Arial" panose="020B0604020202020204" pitchFamily="34" charset="0"/>
                <a:ea typeface="MS Gothic" panose="020B0609070205080204" pitchFamily="49" charset="-128"/>
                <a:cs typeface="Arial" panose="020B0604020202020204" pitchFamily="34" charset="0"/>
              </a:rPr>
              <a:t>sawl</a:t>
            </a: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 </a:t>
            </a:r>
            <a:r>
              <a:rPr lang="en-GB" sz="2000" dirty="0" err="1">
                <a:solidFill>
                  <a:srgbClr val="69A830"/>
                </a:solidFill>
                <a:latin typeface="Arial" panose="020B0604020202020204" pitchFamily="34" charset="0"/>
                <a:ea typeface="MS Gothic" panose="020B0609070205080204" pitchFamily="49" charset="-128"/>
                <a:cs typeface="Arial" panose="020B0604020202020204" pitchFamily="34" charset="0"/>
              </a:rPr>
              <a:t>sy’n</a:t>
            </a: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 </a:t>
            </a:r>
            <a:r>
              <a:rPr lang="en-GB" sz="2000" dirty="0" err="1">
                <a:solidFill>
                  <a:srgbClr val="69A830"/>
                </a:solidFill>
                <a:latin typeface="Arial" panose="020B0604020202020204" pitchFamily="34" charset="0"/>
                <a:ea typeface="MS Gothic" panose="020B0609070205080204" pitchFamily="49" charset="-128"/>
                <a:cs typeface="Arial" panose="020B0604020202020204" pitchFamily="34" charset="0"/>
              </a:rPr>
              <a:t>derbyn</a:t>
            </a: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 </a:t>
            </a:r>
            <a:r>
              <a:rPr lang="en-GB" sz="2000" dirty="0" err="1">
                <a:solidFill>
                  <a:srgbClr val="69A830"/>
                </a:solidFill>
                <a:latin typeface="Arial" panose="020B0604020202020204" pitchFamily="34" charset="0"/>
                <a:ea typeface="MS Gothic" panose="020B0609070205080204" pitchFamily="49" charset="-128"/>
                <a:cs typeface="Arial" panose="020B0604020202020204" pitchFamily="34" charset="0"/>
              </a:rPr>
              <a:t>yr</a:t>
            </a: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 </a:t>
            </a:r>
            <a:r>
              <a:rPr lang="en-GB" sz="2000" dirty="0" err="1">
                <a:solidFill>
                  <a:srgbClr val="69A830"/>
                </a:solidFill>
                <a:latin typeface="Arial" panose="020B0604020202020204" pitchFamily="34" charset="0"/>
                <a:ea typeface="MS Gothic" panose="020B0609070205080204" pitchFamily="49" charset="-128"/>
                <a:cs typeface="Arial" panose="020B0604020202020204" pitchFamily="34" charset="0"/>
              </a:rPr>
              <a:t>alwad</a:t>
            </a: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 </a:t>
            </a:r>
            <a:r>
              <a:rPr lang="en-GB" sz="2000" dirty="0" err="1">
                <a:solidFill>
                  <a:srgbClr val="69A830"/>
                </a:solidFill>
                <a:latin typeface="Arial" panose="020B0604020202020204" pitchFamily="34" charset="0"/>
                <a:ea typeface="MS Gothic" panose="020B0609070205080204" pitchFamily="49" charset="-128"/>
                <a:cs typeface="Arial" panose="020B0604020202020204" pitchFamily="34" charset="0"/>
              </a:rPr>
              <a:t>yn</a:t>
            </a: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 </a:t>
            </a:r>
            <a:r>
              <a:rPr lang="en-GB" sz="2000" dirty="0" err="1">
                <a:solidFill>
                  <a:srgbClr val="69A830"/>
                </a:solidFill>
                <a:latin typeface="Arial" panose="020B0604020202020204" pitchFamily="34" charset="0"/>
                <a:ea typeface="MS Gothic" panose="020B0609070205080204" pitchFamily="49" charset="-128"/>
                <a:cs typeface="Arial" panose="020B0604020202020204" pitchFamily="34" charset="0"/>
              </a:rPr>
              <a:t>dilyn</a:t>
            </a: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 protocol ac </a:t>
            </a:r>
            <a:r>
              <a:rPr lang="en-GB" sz="2000" dirty="0" err="1">
                <a:solidFill>
                  <a:srgbClr val="69A830"/>
                </a:solidFill>
                <a:latin typeface="Arial" panose="020B0604020202020204" pitchFamily="34" charset="0"/>
                <a:ea typeface="MS Gothic" panose="020B0609070205080204" pitchFamily="49" charset="-128"/>
                <a:cs typeface="Arial" panose="020B0604020202020204" pitchFamily="34" charset="0"/>
              </a:rPr>
              <a:t>yn</a:t>
            </a: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 </a:t>
            </a:r>
            <a:r>
              <a:rPr lang="en-GB" sz="2000" dirty="0" err="1">
                <a:solidFill>
                  <a:srgbClr val="69A830"/>
                </a:solidFill>
                <a:latin typeface="Arial" panose="020B0604020202020204" pitchFamily="34" charset="0"/>
                <a:ea typeface="MS Gothic" panose="020B0609070205080204" pitchFamily="49" charset="-128"/>
                <a:cs typeface="Arial" panose="020B0604020202020204" pitchFamily="34" charset="0"/>
              </a:rPr>
              <a:t>trefnu</a:t>
            </a: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 </a:t>
            </a:r>
            <a:r>
              <a:rPr lang="en-GB" sz="2000" dirty="0" err="1">
                <a:solidFill>
                  <a:srgbClr val="69A830"/>
                </a:solidFill>
                <a:latin typeface="Arial" panose="020B0604020202020204" pitchFamily="34" charset="0"/>
                <a:ea typeface="MS Gothic" panose="020B0609070205080204" pitchFamily="49" charset="-128"/>
                <a:cs typeface="Arial" panose="020B0604020202020204" pitchFamily="34" charset="0"/>
              </a:rPr>
              <a:t>ymateb</a:t>
            </a: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 </a:t>
            </a:r>
            <a:r>
              <a:rPr lang="en-GB" sz="2000" dirty="0" err="1">
                <a:solidFill>
                  <a:srgbClr val="69A830"/>
                </a:solidFill>
                <a:latin typeface="Arial" panose="020B0604020202020204" pitchFamily="34" charset="0"/>
                <a:ea typeface="MS Gothic" panose="020B0609070205080204" pitchFamily="49" charset="-128"/>
                <a:cs typeface="Arial" panose="020B0604020202020204" pitchFamily="34" charset="0"/>
              </a:rPr>
              <a:t>priodol</a:t>
            </a:r>
            <a:endPar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endParaRPr>
          </a:p>
        </p:txBody>
      </p:sp>
      <p:sp>
        <p:nvSpPr>
          <p:cNvPr id="186418" name="1. Sensor automatically raises alarm"/>
          <p:cNvSpPr txBox="1">
            <a:spLocks noChangeArrowheads="1"/>
          </p:cNvSpPr>
          <p:nvPr/>
        </p:nvSpPr>
        <p:spPr bwMode="auto">
          <a:xfrm>
            <a:off x="4572000" y="1658653"/>
            <a:ext cx="4140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None/>
            </a:pP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1. </a:t>
            </a:r>
            <a:r>
              <a:rPr lang="en-GB" sz="2000" dirty="0" err="1">
                <a:solidFill>
                  <a:srgbClr val="69A830"/>
                </a:solidFill>
                <a:latin typeface="Arial" panose="020B0604020202020204" pitchFamily="34" charset="0"/>
                <a:ea typeface="MS Gothic" panose="020B0609070205080204" pitchFamily="49" charset="-128"/>
                <a:cs typeface="Arial" panose="020B0604020202020204" pitchFamily="34" charset="0"/>
              </a:rPr>
              <a:t>Synhwyrydd</a:t>
            </a: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 </a:t>
            </a:r>
            <a:r>
              <a:rPr lang="en-GB" sz="2000" dirty="0" err="1">
                <a:solidFill>
                  <a:srgbClr val="69A830"/>
                </a:solidFill>
                <a:latin typeface="Arial" panose="020B0604020202020204" pitchFamily="34" charset="0"/>
                <a:ea typeface="MS Gothic" panose="020B0609070205080204" pitchFamily="49" charset="-128"/>
                <a:cs typeface="Arial" panose="020B0604020202020204" pitchFamily="34" charset="0"/>
              </a:rPr>
              <a:t>yn</a:t>
            </a: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 </a:t>
            </a:r>
            <a:r>
              <a:rPr lang="en-GB" sz="2000" dirty="0" err="1">
                <a:solidFill>
                  <a:srgbClr val="69A830"/>
                </a:solidFill>
                <a:latin typeface="Arial" panose="020B0604020202020204" pitchFamily="34" charset="0"/>
                <a:ea typeface="MS Gothic" panose="020B0609070205080204" pitchFamily="49" charset="-128"/>
                <a:cs typeface="Arial" panose="020B0604020202020204" pitchFamily="34" charset="0"/>
              </a:rPr>
              <a:t>seinio</a:t>
            </a: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 </a:t>
            </a:r>
            <a:r>
              <a:rPr lang="en-GB" sz="2000" dirty="0" err="1">
                <a:solidFill>
                  <a:srgbClr val="69A830"/>
                </a:solidFill>
                <a:latin typeface="Arial" panose="020B0604020202020204" pitchFamily="34" charset="0"/>
                <a:ea typeface="MS Gothic" panose="020B0609070205080204" pitchFamily="49" charset="-128"/>
                <a:cs typeface="Arial" panose="020B0604020202020204" pitchFamily="34" charset="0"/>
              </a:rPr>
              <a:t>rhybudd</a:t>
            </a: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 </a:t>
            </a:r>
            <a:r>
              <a:rPr lang="en-GB" sz="2000" dirty="0" err="1">
                <a:solidFill>
                  <a:srgbClr val="69A830"/>
                </a:solidFill>
                <a:latin typeface="Arial" panose="020B0604020202020204" pitchFamily="34" charset="0"/>
                <a:ea typeface="MS Gothic" panose="020B0609070205080204" pitchFamily="49" charset="-128"/>
                <a:cs typeface="Arial" panose="020B0604020202020204" pitchFamily="34" charset="0"/>
              </a:rPr>
              <a:t>fel</a:t>
            </a: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 mater o </a:t>
            </a:r>
            <a:r>
              <a:rPr lang="en-GB" sz="2000" dirty="0" err="1">
                <a:solidFill>
                  <a:srgbClr val="69A830"/>
                </a:solidFill>
                <a:latin typeface="Arial" panose="020B0604020202020204" pitchFamily="34" charset="0"/>
                <a:ea typeface="MS Gothic" panose="020B0609070205080204" pitchFamily="49" charset="-128"/>
                <a:cs typeface="Arial" panose="020B0604020202020204" pitchFamily="34" charset="0"/>
              </a:rPr>
              <a:t>drefn</a:t>
            </a: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 </a:t>
            </a:r>
            <a:r>
              <a:rPr lang="en-GB" sz="2000" dirty="0" err="1">
                <a:solidFill>
                  <a:srgbClr val="69A830"/>
                </a:solidFill>
                <a:latin typeface="Arial" panose="020B0604020202020204" pitchFamily="34" charset="0"/>
                <a:ea typeface="MS Gothic" panose="020B0609070205080204" pitchFamily="49" charset="-128"/>
                <a:cs typeface="Arial" panose="020B0604020202020204" pitchFamily="34" charset="0"/>
              </a:rPr>
              <a:t>i’r</a:t>
            </a: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 </a:t>
            </a:r>
            <a:r>
              <a:rPr lang="en-GB" sz="2000" dirty="0" err="1">
                <a:solidFill>
                  <a:srgbClr val="69A830"/>
                </a:solidFill>
                <a:latin typeface="Arial" panose="020B0604020202020204" pitchFamily="34" charset="0"/>
                <a:ea typeface="MS Gothic" panose="020B0609070205080204" pitchFamily="49" charset="-128"/>
                <a:cs typeface="Arial" panose="020B0604020202020204" pitchFamily="34" charset="0"/>
              </a:rPr>
              <a:t>uned</a:t>
            </a: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 </a:t>
            </a:r>
            <a:r>
              <a:rPr lang="en-GB" sz="2000" dirty="0" err="1">
                <a:solidFill>
                  <a:srgbClr val="69A830"/>
                </a:solidFill>
                <a:latin typeface="Arial" panose="020B0604020202020204" pitchFamily="34" charset="0"/>
                <a:ea typeface="MS Gothic" panose="020B0609070205080204" pitchFamily="49" charset="-128"/>
                <a:cs typeface="Arial" panose="020B0604020202020204" pitchFamily="34" charset="0"/>
              </a:rPr>
              <a:t>wasgarog</a:t>
            </a:r>
            <a:endPar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endParaRPr>
          </a:p>
        </p:txBody>
      </p:sp>
      <p:sp>
        <p:nvSpPr>
          <p:cNvPr id="174114" name="Rectangle 2"/>
          <p:cNvSpPr>
            <a:spLocks noGrp="1" noChangeArrowheads="1"/>
          </p:cNvSpPr>
          <p:nvPr>
            <p:ph type="title"/>
          </p:nvPr>
        </p:nvSpPr>
        <p:spPr/>
        <p:txBody>
          <a:bodyPr/>
          <a:lstStyle/>
          <a:p>
            <a:pPr>
              <a:lnSpc>
                <a:spcPct val="80000"/>
              </a:lnSpc>
            </a:pPr>
            <a:r>
              <a:rPr lang="en-GB" dirty="0" err="1"/>
              <a:t>Sut</a:t>
            </a:r>
            <a:r>
              <a:rPr lang="en-GB" dirty="0"/>
              <a:t> </a:t>
            </a:r>
            <a:r>
              <a:rPr lang="en-GB" dirty="0" err="1"/>
              <a:t>mae</a:t>
            </a:r>
            <a:r>
              <a:rPr lang="en-GB" dirty="0"/>
              <a:t> </a:t>
            </a:r>
            <a:r>
              <a:rPr lang="en-GB" dirty="0" err="1"/>
              <a:t>larwm</a:t>
            </a:r>
            <a:r>
              <a:rPr lang="en-GB" dirty="0"/>
              <a:t> </a:t>
            </a:r>
            <a:r>
              <a:rPr lang="en-GB" dirty="0" err="1"/>
              <a:t>teleofal</a:t>
            </a:r>
            <a:r>
              <a:rPr lang="en-GB" dirty="0"/>
              <a:t> </a:t>
            </a:r>
            <a:r>
              <a:rPr lang="en-GB" dirty="0" err="1"/>
              <a:t>yn</a:t>
            </a:r>
            <a:r>
              <a:rPr lang="en-GB" dirty="0"/>
              <a:t> </a:t>
            </a:r>
            <a:r>
              <a:rPr lang="en-GB" dirty="0" err="1"/>
              <a:t>gweithio</a:t>
            </a:r>
            <a:endParaRPr lang="en-GB" dirty="0"/>
          </a:p>
        </p:txBody>
      </p:sp>
      <p:sp>
        <p:nvSpPr>
          <p:cNvPr id="186380" name="Line 12"/>
          <p:cNvSpPr>
            <a:spLocks noChangeShapeType="1"/>
          </p:cNvSpPr>
          <p:nvPr/>
        </p:nvSpPr>
        <p:spPr bwMode="auto">
          <a:xfrm flipV="1">
            <a:off x="2148539" y="4832028"/>
            <a:ext cx="982514" cy="541580"/>
          </a:xfrm>
          <a:prstGeom prst="line">
            <a:avLst/>
          </a:prstGeom>
          <a:noFill/>
          <a:ln w="38100" cap="rnd">
            <a:solidFill>
              <a:srgbClr val="CC33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186381" name="Person" descr="j0078628"/>
          <p:cNvPicPr>
            <a:picLocks noChangeAspect="1" noChangeArrowheads="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40718" y="4941862"/>
            <a:ext cx="723900"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82" name="Comms line between DAU and TMC"/>
          <p:cNvSpPr>
            <a:spLocks noChangeShapeType="1"/>
          </p:cNvSpPr>
          <p:nvPr/>
        </p:nvSpPr>
        <p:spPr bwMode="auto">
          <a:xfrm flipV="1">
            <a:off x="4001257" y="4825473"/>
            <a:ext cx="3291037" cy="0"/>
          </a:xfrm>
          <a:prstGeom prst="line">
            <a:avLst/>
          </a:prstGeom>
          <a:noFill/>
          <a:ln w="38100">
            <a:solidFill>
              <a:srgbClr val="582F7A"/>
            </a:solidFill>
            <a:round/>
            <a:headEnd type="none" w="med" len="med"/>
            <a:tailEnd type="none" w="med" len="med"/>
          </a:ln>
          <a:extLst>
            <a:ext uri="{909E8E84-426E-40DD-AFC4-6F175D3DCCD1}">
              <a14:hiddenFill xmlns:a14="http://schemas.microsoft.com/office/drawing/2010/main">
                <a:noFill/>
              </a14:hiddenFill>
            </a:ext>
          </a:extLst>
        </p:spPr>
        <p:txBody>
          <a:bodyPr/>
          <a:lstStyle/>
          <a:p>
            <a:endParaRPr lang="en-GB"/>
          </a:p>
        </p:txBody>
      </p:sp>
      <p:sp>
        <p:nvSpPr>
          <p:cNvPr id="186384" name="Alarm info - serice user id, alarm type and location info"/>
          <p:cNvSpPr txBox="1">
            <a:spLocks noChangeArrowheads="1"/>
          </p:cNvSpPr>
          <p:nvPr/>
        </p:nvSpPr>
        <p:spPr bwMode="auto">
          <a:xfrm>
            <a:off x="4307486" y="4829150"/>
            <a:ext cx="3037860"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None/>
            </a:pPr>
            <a:r>
              <a:rPr lang="en-GB" sz="1900" b="1" dirty="0" err="1">
                <a:solidFill>
                  <a:srgbClr val="582F7A"/>
                </a:solidFill>
                <a:latin typeface="Arial Narrow" panose="020B0606020202030204" pitchFamily="34" charset="0"/>
                <a:ea typeface="MS Gothic" panose="020B0609070205080204" pitchFamily="49" charset="-128"/>
                <a:cs typeface="Arial" panose="020B0604020202020204" pitchFamily="34" charset="0"/>
              </a:rPr>
              <a:t>Rhif</a:t>
            </a:r>
            <a:r>
              <a:rPr lang="en-GB" sz="1900" b="1" dirty="0">
                <a:solidFill>
                  <a:srgbClr val="582F7A"/>
                </a:solidFill>
                <a:latin typeface="Arial Narrow" panose="020B0606020202030204" pitchFamily="34" charset="0"/>
                <a:ea typeface="MS Gothic" panose="020B0609070205080204" pitchFamily="49" charset="-128"/>
                <a:cs typeface="Arial" panose="020B0604020202020204" pitchFamily="34" charset="0"/>
              </a:rPr>
              <a:t> </a:t>
            </a:r>
            <a:r>
              <a:rPr lang="en-GB" sz="1900" b="1" dirty="0" err="1">
                <a:solidFill>
                  <a:srgbClr val="582F7A"/>
                </a:solidFill>
                <a:latin typeface="Arial Narrow" panose="020B0606020202030204" pitchFamily="34" charset="0"/>
                <a:ea typeface="MS Gothic" panose="020B0609070205080204" pitchFamily="49" charset="-128"/>
                <a:cs typeface="Arial" panose="020B0604020202020204" pitchFamily="34" charset="0"/>
              </a:rPr>
              <a:t>adnabod</a:t>
            </a:r>
            <a:r>
              <a:rPr lang="en-GB" sz="1900" b="1" dirty="0">
                <a:solidFill>
                  <a:srgbClr val="582F7A"/>
                </a:solidFill>
                <a:latin typeface="Arial Narrow" panose="020B0606020202030204" pitchFamily="34" charset="0"/>
                <a:ea typeface="MS Gothic" panose="020B0609070205080204" pitchFamily="49" charset="-128"/>
                <a:cs typeface="Arial" panose="020B0604020202020204" pitchFamily="34" charset="0"/>
              </a:rPr>
              <a:t> y </a:t>
            </a:r>
            <a:r>
              <a:rPr lang="en-GB" sz="1900" b="1" dirty="0" err="1">
                <a:solidFill>
                  <a:srgbClr val="582F7A"/>
                </a:solidFill>
                <a:latin typeface="Arial Narrow" panose="020B0606020202030204" pitchFamily="34" charset="0"/>
                <a:ea typeface="MS Gothic" panose="020B0609070205080204" pitchFamily="49" charset="-128"/>
                <a:cs typeface="Arial" panose="020B0604020202020204" pitchFamily="34" charset="0"/>
              </a:rPr>
              <a:t>defnyddiwr</a:t>
            </a:r>
            <a:r>
              <a:rPr lang="en-GB" sz="1900" b="1" dirty="0">
                <a:solidFill>
                  <a:srgbClr val="582F7A"/>
                </a:solidFill>
                <a:latin typeface="Arial Narrow" panose="020B0606020202030204" pitchFamily="34" charset="0"/>
                <a:ea typeface="MS Gothic" panose="020B0609070205080204" pitchFamily="49" charset="-128"/>
                <a:cs typeface="Arial" panose="020B0604020202020204" pitchFamily="34" charset="0"/>
              </a:rPr>
              <a:t> </a:t>
            </a:r>
            <a:r>
              <a:rPr lang="en-GB" sz="1900" b="1" dirty="0" err="1">
                <a:solidFill>
                  <a:srgbClr val="582F7A"/>
                </a:solidFill>
                <a:latin typeface="Arial Narrow" panose="020B0606020202030204" pitchFamily="34" charset="0"/>
                <a:ea typeface="MS Gothic" panose="020B0609070205080204" pitchFamily="49" charset="-128"/>
                <a:cs typeface="Arial" panose="020B0604020202020204" pitchFamily="34" charset="0"/>
              </a:rPr>
              <a:t>gwasanaeth</a:t>
            </a:r>
            <a:r>
              <a:rPr lang="en-GB" sz="1900" b="1" dirty="0">
                <a:solidFill>
                  <a:srgbClr val="582F7A"/>
                </a:solidFill>
                <a:latin typeface="Arial Narrow" panose="020B0606020202030204" pitchFamily="34" charset="0"/>
                <a:ea typeface="MS Gothic" panose="020B0609070205080204" pitchFamily="49" charset="-128"/>
                <a:cs typeface="Arial" panose="020B0604020202020204" pitchFamily="34" charset="0"/>
              </a:rPr>
              <a:t>, </a:t>
            </a:r>
            <a:r>
              <a:rPr lang="en-GB" sz="1900" b="1" dirty="0" err="1">
                <a:solidFill>
                  <a:srgbClr val="582F7A"/>
                </a:solidFill>
                <a:latin typeface="Arial Narrow" panose="020B0606020202030204" pitchFamily="34" charset="0"/>
                <a:ea typeface="MS Gothic" panose="020B0609070205080204" pitchFamily="49" charset="-128"/>
                <a:cs typeface="Arial" panose="020B0604020202020204" pitchFamily="34" charset="0"/>
              </a:rPr>
              <a:t>gwybodaeth</a:t>
            </a:r>
            <a:r>
              <a:rPr lang="en-GB" sz="1900" b="1" dirty="0">
                <a:solidFill>
                  <a:srgbClr val="582F7A"/>
                </a:solidFill>
                <a:latin typeface="Arial Narrow" panose="020B0606020202030204" pitchFamily="34" charset="0"/>
                <a:ea typeface="MS Gothic" panose="020B0609070205080204" pitchFamily="49" charset="-128"/>
                <a:cs typeface="Arial" panose="020B0604020202020204" pitchFamily="34" charset="0"/>
              </a:rPr>
              <a:t> am y math o </a:t>
            </a:r>
            <a:r>
              <a:rPr lang="en-GB" sz="1900" b="1" dirty="0" err="1">
                <a:solidFill>
                  <a:srgbClr val="582F7A"/>
                </a:solidFill>
                <a:latin typeface="Arial Narrow" panose="020B0606020202030204" pitchFamily="34" charset="0"/>
                <a:ea typeface="MS Gothic" panose="020B0609070205080204" pitchFamily="49" charset="-128"/>
                <a:cs typeface="Arial" panose="020B0604020202020204" pitchFamily="34" charset="0"/>
              </a:rPr>
              <a:t>larwm</a:t>
            </a:r>
            <a:r>
              <a:rPr lang="en-GB" sz="1900" b="1" dirty="0">
                <a:solidFill>
                  <a:srgbClr val="582F7A"/>
                </a:solidFill>
                <a:latin typeface="Arial Narrow" panose="020B0606020202030204" pitchFamily="34" charset="0"/>
                <a:ea typeface="MS Gothic" panose="020B0609070205080204" pitchFamily="49" charset="-128"/>
                <a:cs typeface="Arial" panose="020B0604020202020204" pitchFamily="34" charset="0"/>
              </a:rPr>
              <a:t> </a:t>
            </a:r>
            <a:r>
              <a:rPr lang="en-GB" sz="1900" b="1" dirty="0" err="1">
                <a:solidFill>
                  <a:srgbClr val="582F7A"/>
                </a:solidFill>
                <a:latin typeface="Arial Narrow" panose="020B0606020202030204" pitchFamily="34" charset="0"/>
                <a:ea typeface="MS Gothic" panose="020B0609070205080204" pitchFamily="49" charset="-128"/>
                <a:cs typeface="Arial" panose="020B0604020202020204" pitchFamily="34" charset="0"/>
              </a:rPr>
              <a:t>a’i</a:t>
            </a:r>
            <a:r>
              <a:rPr lang="en-GB" sz="1900" b="1" dirty="0">
                <a:solidFill>
                  <a:srgbClr val="582F7A"/>
                </a:solidFill>
                <a:latin typeface="Arial Narrow" panose="020B0606020202030204" pitchFamily="34" charset="0"/>
                <a:ea typeface="MS Gothic" panose="020B0609070205080204" pitchFamily="49" charset="-128"/>
                <a:cs typeface="Arial" panose="020B0604020202020204" pitchFamily="34" charset="0"/>
              </a:rPr>
              <a:t> </a:t>
            </a:r>
            <a:r>
              <a:rPr lang="en-GB" sz="1900" b="1" dirty="0" err="1">
                <a:solidFill>
                  <a:srgbClr val="582F7A"/>
                </a:solidFill>
                <a:latin typeface="Arial Narrow" panose="020B0606020202030204" pitchFamily="34" charset="0"/>
                <a:ea typeface="MS Gothic" panose="020B0609070205080204" pitchFamily="49" charset="-128"/>
                <a:cs typeface="Arial" panose="020B0604020202020204" pitchFamily="34" charset="0"/>
              </a:rPr>
              <a:t>leoliad</a:t>
            </a:r>
            <a:endParaRPr lang="en-GB" sz="1900" b="1" dirty="0">
              <a:solidFill>
                <a:srgbClr val="582F7A"/>
              </a:solidFill>
              <a:latin typeface="Arial Narrow" panose="020B0606020202030204" pitchFamily="34" charset="0"/>
              <a:ea typeface="MS Gothic" panose="020B0609070205080204" pitchFamily="49" charset="-128"/>
              <a:cs typeface="Arial" panose="020B0604020202020204" pitchFamily="34" charset="0"/>
            </a:endParaRPr>
          </a:p>
        </p:txBody>
      </p:sp>
      <p:pic>
        <p:nvPicPr>
          <p:cNvPr id="186387" name="Responder"/>
          <p:cNvPicPr>
            <a:picLocks noChangeAspect="1" noChangeArrowheads="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340678" y="4280635"/>
            <a:ext cx="1106927" cy="1274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88" name="Text Box 20"/>
          <p:cNvSpPr txBox="1">
            <a:spLocks noChangeArrowheads="1"/>
          </p:cNvSpPr>
          <p:nvPr/>
        </p:nvSpPr>
        <p:spPr bwMode="auto">
          <a:xfrm>
            <a:off x="5429086" y="5570385"/>
            <a:ext cx="8691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None/>
            </a:pPr>
            <a:r>
              <a:rPr lang="en-GB" sz="1800" b="1" dirty="0" err="1">
                <a:solidFill>
                  <a:srgbClr val="582F7A"/>
                </a:solidFill>
                <a:latin typeface="Arial Narrow" panose="020B0606020202030204" pitchFamily="34" charset="0"/>
                <a:ea typeface="MS Gothic" panose="020B0609070205080204" pitchFamily="49" charset="-128"/>
                <a:cs typeface="Arial" panose="020B0604020202020204" pitchFamily="34" charset="0"/>
              </a:rPr>
              <a:t>Ymateb</a:t>
            </a:r>
            <a:endParaRPr lang="en-GB" sz="1800" b="1" dirty="0">
              <a:solidFill>
                <a:srgbClr val="582F7A"/>
              </a:solidFill>
              <a:latin typeface="Arial Narrow" panose="020B0606020202030204" pitchFamily="34" charset="0"/>
              <a:ea typeface="MS Gothic" panose="020B0609070205080204" pitchFamily="49" charset="-128"/>
              <a:cs typeface="Arial" panose="020B0604020202020204" pitchFamily="34" charset="0"/>
            </a:endParaRPr>
          </a:p>
        </p:txBody>
      </p:sp>
      <p:sp>
        <p:nvSpPr>
          <p:cNvPr id="77849" name="TMC Text"/>
          <p:cNvSpPr txBox="1">
            <a:spLocks noChangeArrowheads="1"/>
          </p:cNvSpPr>
          <p:nvPr/>
        </p:nvSpPr>
        <p:spPr bwMode="auto">
          <a:xfrm>
            <a:off x="6305315" y="3218806"/>
            <a:ext cx="22738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a:spcBef>
                <a:spcPct val="0"/>
              </a:spcBef>
              <a:buNone/>
            </a:pPr>
            <a:r>
              <a:rPr lang="en-GB" sz="2000" b="1" dirty="0" err="1">
                <a:solidFill>
                  <a:srgbClr val="582F7A"/>
                </a:solidFill>
                <a:latin typeface="Arial Narrow" panose="020B0606020202030204" pitchFamily="34" charset="0"/>
                <a:ea typeface="MS Gothic" panose="020B0609070205080204" pitchFamily="49" charset="-128"/>
                <a:cs typeface="Arial" panose="020B0604020202020204" pitchFamily="34" charset="0"/>
              </a:rPr>
              <a:t>Canolfan</a:t>
            </a:r>
            <a:r>
              <a:rPr lang="en-GB" sz="2000" b="1" dirty="0">
                <a:solidFill>
                  <a:srgbClr val="582F7A"/>
                </a:solidFill>
                <a:latin typeface="Arial Narrow" panose="020B0606020202030204" pitchFamily="34" charset="0"/>
                <a:ea typeface="MS Gothic" panose="020B0609070205080204" pitchFamily="49" charset="-128"/>
                <a:cs typeface="Arial" panose="020B0604020202020204" pitchFamily="34" charset="0"/>
              </a:rPr>
              <a:t> </a:t>
            </a:r>
            <a:r>
              <a:rPr lang="en-GB" sz="2000" b="1" dirty="0" err="1">
                <a:solidFill>
                  <a:srgbClr val="582F7A"/>
                </a:solidFill>
                <a:latin typeface="Arial Narrow" panose="020B0606020202030204" pitchFamily="34" charset="0"/>
                <a:ea typeface="MS Gothic" panose="020B0609070205080204" pitchFamily="49" charset="-128"/>
                <a:cs typeface="Arial" panose="020B0604020202020204" pitchFamily="34" charset="0"/>
              </a:rPr>
              <a:t>Monitro</a:t>
            </a:r>
            <a:r>
              <a:rPr lang="en-GB" sz="2000" b="1" dirty="0">
                <a:solidFill>
                  <a:srgbClr val="582F7A"/>
                </a:solidFill>
                <a:latin typeface="Arial Narrow" panose="020B0606020202030204" pitchFamily="34" charset="0"/>
                <a:ea typeface="MS Gothic" panose="020B0609070205080204" pitchFamily="49" charset="-128"/>
                <a:cs typeface="Arial" panose="020B0604020202020204" pitchFamily="34" charset="0"/>
              </a:rPr>
              <a:t> </a:t>
            </a:r>
            <a:r>
              <a:rPr lang="en-GB" sz="2000" b="1" dirty="0" err="1">
                <a:solidFill>
                  <a:srgbClr val="582F7A"/>
                </a:solidFill>
                <a:latin typeface="Arial Narrow" panose="020B0606020202030204" pitchFamily="34" charset="0"/>
                <a:ea typeface="MS Gothic" panose="020B0609070205080204" pitchFamily="49" charset="-128"/>
                <a:cs typeface="Arial" panose="020B0604020202020204" pitchFamily="34" charset="0"/>
              </a:rPr>
              <a:t>Teleofal</a:t>
            </a:r>
            <a:endParaRPr lang="en-GB" sz="2000" b="1" dirty="0">
              <a:solidFill>
                <a:srgbClr val="582F7A"/>
              </a:solidFill>
              <a:latin typeface="Arial Narrow" panose="020B0606020202030204" pitchFamily="34" charset="0"/>
              <a:ea typeface="MS Gothic" panose="020B0609070205080204" pitchFamily="49" charset="-128"/>
              <a:cs typeface="Arial" panose="020B0604020202020204" pitchFamily="34" charset="0"/>
            </a:endParaRPr>
          </a:p>
        </p:txBody>
      </p:sp>
      <p:grpSp>
        <p:nvGrpSpPr>
          <p:cNvPr id="7" name="House"/>
          <p:cNvGrpSpPr/>
          <p:nvPr/>
        </p:nvGrpSpPr>
        <p:grpSpPr>
          <a:xfrm>
            <a:off x="466094" y="1929400"/>
            <a:ext cx="4109270" cy="3952442"/>
            <a:chOff x="273589" y="1237989"/>
            <a:chExt cx="4301775" cy="4766510"/>
          </a:xfrm>
        </p:grpSpPr>
        <p:pic>
          <p:nvPicPr>
            <p:cNvPr id="6" name="Picture 5"/>
            <p:cNvPicPr>
              <a:picLocks noChangeAspect="1"/>
            </p:cNvPicPr>
            <p:nvPr/>
          </p:nvPicPr>
          <p:blipFill>
            <a:blip r:embed="rId7">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73589" y="1237989"/>
              <a:ext cx="4301775" cy="4766510"/>
            </a:xfrm>
            <a:prstGeom prst="rect">
              <a:avLst/>
            </a:prstGeom>
          </p:spPr>
        </p:pic>
        <p:sp>
          <p:nvSpPr>
            <p:cNvPr id="77850" name="Individual's Home"/>
            <p:cNvSpPr txBox="1">
              <a:spLocks noChangeArrowheads="1"/>
            </p:cNvSpPr>
            <p:nvPr/>
          </p:nvSpPr>
          <p:spPr bwMode="auto">
            <a:xfrm>
              <a:off x="1704545" y="1837113"/>
              <a:ext cx="1439862" cy="853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None/>
              </a:pPr>
              <a:r>
                <a:rPr lang="en-GB" sz="2000" b="1" dirty="0" err="1">
                  <a:solidFill>
                    <a:srgbClr val="69A830"/>
                  </a:solidFill>
                  <a:latin typeface="Arial Narrow" panose="020B0606020202030204" pitchFamily="34" charset="0"/>
                  <a:ea typeface="MS Gothic" panose="020B0609070205080204" pitchFamily="49" charset="-128"/>
                  <a:cs typeface="Arial" panose="020B0604020202020204" pitchFamily="34" charset="0"/>
                </a:rPr>
                <a:t>Cartref</a:t>
              </a:r>
              <a:r>
                <a:rPr lang="en-GB" sz="2000" b="1" dirty="0">
                  <a:solidFill>
                    <a:srgbClr val="69A830"/>
                  </a:solidFill>
                  <a:latin typeface="Arial Narrow" panose="020B0606020202030204" pitchFamily="34" charset="0"/>
                  <a:ea typeface="MS Gothic" panose="020B0609070205080204" pitchFamily="49" charset="-128"/>
                  <a:cs typeface="Arial" panose="020B0604020202020204" pitchFamily="34" charset="0"/>
                </a:rPr>
                <a:t> </a:t>
              </a:r>
              <a:r>
                <a:rPr lang="en-GB" sz="2000" b="1" dirty="0" err="1">
                  <a:solidFill>
                    <a:srgbClr val="69A830"/>
                  </a:solidFill>
                  <a:latin typeface="Arial Narrow" panose="020B0606020202030204" pitchFamily="34" charset="0"/>
                  <a:ea typeface="MS Gothic" panose="020B0609070205080204" pitchFamily="49" charset="-128"/>
                  <a:cs typeface="Arial" panose="020B0604020202020204" pitchFamily="34" charset="0"/>
                </a:rPr>
                <a:t>yr</a:t>
              </a:r>
              <a:r>
                <a:rPr lang="en-GB" sz="2000" b="1" dirty="0">
                  <a:solidFill>
                    <a:srgbClr val="69A830"/>
                  </a:solidFill>
                  <a:latin typeface="Arial Narrow" panose="020B0606020202030204" pitchFamily="34" charset="0"/>
                  <a:ea typeface="MS Gothic" panose="020B0609070205080204" pitchFamily="49" charset="-128"/>
                  <a:cs typeface="Arial" panose="020B0604020202020204" pitchFamily="34" charset="0"/>
                </a:rPr>
                <a:t> </a:t>
              </a:r>
              <a:r>
                <a:rPr lang="en-GB" sz="2000" b="1" dirty="0" err="1">
                  <a:solidFill>
                    <a:srgbClr val="69A830"/>
                  </a:solidFill>
                  <a:latin typeface="Arial Narrow" panose="020B0606020202030204" pitchFamily="34" charset="0"/>
                  <a:ea typeface="MS Gothic" panose="020B0609070205080204" pitchFamily="49" charset="-128"/>
                  <a:cs typeface="Arial" panose="020B0604020202020204" pitchFamily="34" charset="0"/>
                </a:rPr>
                <a:t>unigolyn</a:t>
              </a:r>
              <a:endParaRPr lang="en-GB" sz="2000" b="1" dirty="0">
                <a:solidFill>
                  <a:srgbClr val="69A830"/>
                </a:solidFill>
                <a:latin typeface="Arial Narrow" panose="020B0606020202030204" pitchFamily="34" charset="0"/>
                <a:ea typeface="MS Gothic" panose="020B0609070205080204" pitchFamily="49" charset="-128"/>
                <a:cs typeface="Arial" panose="020B0604020202020204" pitchFamily="34" charset="0"/>
              </a:endParaRPr>
            </a:p>
          </p:txBody>
        </p:sp>
      </p:grpSp>
      <p:sp>
        <p:nvSpPr>
          <p:cNvPr id="186396" name="Help!"/>
          <p:cNvSpPr>
            <a:spLocks noChangeArrowheads="1"/>
          </p:cNvSpPr>
          <p:nvPr/>
        </p:nvSpPr>
        <p:spPr bwMode="auto">
          <a:xfrm>
            <a:off x="1530487" y="4174225"/>
            <a:ext cx="1042135" cy="454474"/>
          </a:xfrm>
          <a:prstGeom prst="wedgeRoundRectCallout">
            <a:avLst>
              <a:gd name="adj1" fmla="val -42407"/>
              <a:gd name="adj2" fmla="val 165474"/>
              <a:gd name="adj3" fmla="val 16667"/>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GB" sz="2400" b="1" dirty="0">
                <a:solidFill>
                  <a:srgbClr val="582F7A"/>
                </a:solidFill>
                <a:latin typeface="Arial" panose="020B0604020202020204" pitchFamily="34" charset="0"/>
                <a:ea typeface="MS Gothic" panose="020B0609070205080204" pitchFamily="49" charset="-128"/>
                <a:cs typeface="Arial" panose="020B0604020202020204" pitchFamily="34" charset="0"/>
              </a:rPr>
              <a:t>Help!</a:t>
            </a:r>
          </a:p>
        </p:txBody>
      </p:sp>
      <p:sp>
        <p:nvSpPr>
          <p:cNvPr id="186398" name="2. Alarm call raised"/>
          <p:cNvSpPr txBox="1">
            <a:spLocks noChangeArrowheads="1"/>
          </p:cNvSpPr>
          <p:nvPr/>
        </p:nvSpPr>
        <p:spPr bwMode="auto">
          <a:xfrm>
            <a:off x="4572000" y="1627876"/>
            <a:ext cx="4140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None/>
            </a:pPr>
            <a:r>
              <a:rPr lang="es-ES" sz="2000" dirty="0">
                <a:solidFill>
                  <a:srgbClr val="69A830"/>
                </a:solidFill>
                <a:latin typeface="Arial" panose="020B0604020202020204" pitchFamily="34" charset="0"/>
                <a:ea typeface="MS Gothic" panose="020B0609070205080204" pitchFamily="49" charset="-128"/>
                <a:cs typeface="Arial" panose="020B0604020202020204" pitchFamily="34" charset="0"/>
              </a:rPr>
              <a:t>2. </a:t>
            </a:r>
            <a:r>
              <a:rPr lang="es-ES" sz="2000" dirty="0" err="1">
                <a:solidFill>
                  <a:srgbClr val="69A830"/>
                </a:solidFill>
                <a:latin typeface="Arial" panose="020B0604020202020204" pitchFamily="34" charset="0"/>
                <a:ea typeface="MS Gothic" panose="020B0609070205080204" pitchFamily="49" charset="-128"/>
                <a:cs typeface="Arial" panose="020B0604020202020204" pitchFamily="34" charset="0"/>
              </a:rPr>
              <a:t>Derbyn</a:t>
            </a:r>
            <a:r>
              <a:rPr lang="es-ES" sz="2000" dirty="0">
                <a:solidFill>
                  <a:srgbClr val="69A830"/>
                </a:solidFill>
                <a:latin typeface="Arial" panose="020B0604020202020204" pitchFamily="34" charset="0"/>
                <a:ea typeface="MS Gothic" panose="020B0609070205080204" pitchFamily="49" charset="-128"/>
                <a:cs typeface="Arial" panose="020B0604020202020204" pitchFamily="34" charset="0"/>
              </a:rPr>
              <a:t> </a:t>
            </a:r>
            <a:r>
              <a:rPr lang="es-ES" sz="2000" dirty="0" err="1">
                <a:solidFill>
                  <a:srgbClr val="69A830"/>
                </a:solidFill>
                <a:latin typeface="Arial" panose="020B0604020202020204" pitchFamily="34" charset="0"/>
                <a:ea typeface="MS Gothic" panose="020B0609070205080204" pitchFamily="49" charset="-128"/>
                <a:cs typeface="Arial" panose="020B0604020202020204" pitchFamily="34" charset="0"/>
              </a:rPr>
              <a:t>galwad</a:t>
            </a:r>
            <a:r>
              <a:rPr lang="es-ES" sz="2000" dirty="0">
                <a:solidFill>
                  <a:srgbClr val="69A830"/>
                </a:solidFill>
                <a:latin typeface="Arial" panose="020B0604020202020204" pitchFamily="34" charset="0"/>
                <a:ea typeface="MS Gothic" panose="020B0609070205080204" pitchFamily="49" charset="-128"/>
                <a:cs typeface="Arial" panose="020B0604020202020204" pitchFamily="34" charset="0"/>
              </a:rPr>
              <a:t> y </a:t>
            </a:r>
            <a:r>
              <a:rPr lang="es-ES" sz="2000" dirty="0" err="1">
                <a:solidFill>
                  <a:srgbClr val="69A830"/>
                </a:solidFill>
                <a:latin typeface="Arial" panose="020B0604020202020204" pitchFamily="34" charset="0"/>
                <a:ea typeface="MS Gothic" panose="020B0609070205080204" pitchFamily="49" charset="-128"/>
                <a:cs typeface="Arial" panose="020B0604020202020204" pitchFamily="34" charset="0"/>
              </a:rPr>
              <a:t>larwm</a:t>
            </a:r>
            <a:endParaRPr lang="es-ES" sz="2000" dirty="0">
              <a:solidFill>
                <a:srgbClr val="69A830"/>
              </a:solidFill>
              <a:latin typeface="Arial" panose="020B0604020202020204" pitchFamily="34" charset="0"/>
              <a:ea typeface="MS Gothic" panose="020B0609070205080204" pitchFamily="49" charset="-128"/>
              <a:cs typeface="Arial" panose="020B0604020202020204" pitchFamily="34" charset="0"/>
            </a:endParaRPr>
          </a:p>
        </p:txBody>
      </p:sp>
      <p:sp>
        <p:nvSpPr>
          <p:cNvPr id="35" name="Ouch!"/>
          <p:cNvSpPr>
            <a:spLocks noChangeArrowheads="1"/>
          </p:cNvSpPr>
          <p:nvPr/>
        </p:nvSpPr>
        <p:spPr bwMode="auto">
          <a:xfrm>
            <a:off x="1717146" y="4735351"/>
            <a:ext cx="1166422" cy="499366"/>
          </a:xfrm>
          <a:prstGeom prst="wedgeRoundRectCallout">
            <a:avLst>
              <a:gd name="adj1" fmla="val -63560"/>
              <a:gd name="adj2" fmla="val 72060"/>
              <a:gd name="adj3" fmla="val 16667"/>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GB" sz="2400" b="1" dirty="0" smtClean="0">
                <a:solidFill>
                  <a:srgbClr val="582F7A"/>
                </a:solidFill>
                <a:latin typeface="Arial" panose="020B0604020202020204" pitchFamily="34" charset="0"/>
                <a:ea typeface="MS Gothic" panose="020B0609070205080204" pitchFamily="49" charset="-128"/>
                <a:cs typeface="Arial" panose="020B0604020202020204" pitchFamily="34" charset="0"/>
              </a:rPr>
              <a:t>Aww</a:t>
            </a:r>
            <a:r>
              <a:rPr lang="en-GB" sz="2000" b="1" dirty="0" smtClean="0">
                <a:solidFill>
                  <a:srgbClr val="582F7A"/>
                </a:solidFill>
                <a:latin typeface="Arial" panose="020B0604020202020204" pitchFamily="34" charset="0"/>
                <a:ea typeface="MS Gothic" panose="020B0609070205080204" pitchFamily="49" charset="-128"/>
                <a:cs typeface="Arial" panose="020B0604020202020204" pitchFamily="34" charset="0"/>
              </a:rPr>
              <a:t>!</a:t>
            </a:r>
            <a:endParaRPr lang="en-GB" sz="2000" b="1" dirty="0">
              <a:solidFill>
                <a:srgbClr val="582F7A"/>
              </a:solidFill>
              <a:latin typeface="Arial" panose="020B0604020202020204" pitchFamily="34" charset="0"/>
              <a:ea typeface="MS Gothic" panose="020B0609070205080204" pitchFamily="49" charset="-128"/>
              <a:cs typeface="Arial" panose="020B0604020202020204" pitchFamily="34" charset="0"/>
            </a:endParaRPr>
          </a:p>
        </p:txBody>
      </p:sp>
      <p:sp>
        <p:nvSpPr>
          <p:cNvPr id="77862" name="Text Box 24"/>
          <p:cNvSpPr txBox="1">
            <a:spLocks noChangeArrowheads="1"/>
          </p:cNvSpPr>
          <p:nvPr/>
        </p:nvSpPr>
        <p:spPr bwMode="auto">
          <a:xfrm>
            <a:off x="4572000" y="1736471"/>
            <a:ext cx="90684" cy="376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sz="1000" b="1">
              <a:latin typeface="Arial" panose="020B0604020202020204" pitchFamily="34" charset="0"/>
              <a:ea typeface="MS Gothic" panose="020B0609070205080204" pitchFamily="49" charset="-128"/>
              <a:cs typeface="Arial" panose="020B0604020202020204" pitchFamily="34" charset="0"/>
            </a:endParaRPr>
          </a:p>
        </p:txBody>
      </p:sp>
      <p:sp>
        <p:nvSpPr>
          <p:cNvPr id="8" name="Example: Fall Detection"/>
          <p:cNvSpPr txBox="1"/>
          <p:nvPr/>
        </p:nvSpPr>
        <p:spPr>
          <a:xfrm>
            <a:off x="451225" y="1386996"/>
            <a:ext cx="3385863" cy="461665"/>
          </a:xfrm>
          <a:prstGeom prst="rect">
            <a:avLst/>
          </a:prstGeom>
          <a:noFill/>
        </p:spPr>
        <p:txBody>
          <a:bodyPr wrap="none" rtlCol="0">
            <a:spAutoFit/>
          </a:bodyPr>
          <a:lstStyle/>
          <a:p>
            <a:r>
              <a:rPr lang="en-GB" sz="2400" dirty="0" err="1">
                <a:solidFill>
                  <a:srgbClr val="69A830"/>
                </a:solidFill>
                <a:cs typeface="Arial" charset="0"/>
              </a:rPr>
              <a:t>Enghraifft</a:t>
            </a:r>
            <a:r>
              <a:rPr lang="en-GB" sz="2400" dirty="0">
                <a:solidFill>
                  <a:srgbClr val="69A830"/>
                </a:solidFill>
                <a:cs typeface="Arial" charset="0"/>
              </a:rPr>
              <a:t>: </a:t>
            </a:r>
            <a:r>
              <a:rPr lang="en-GB" sz="2400" dirty="0" err="1">
                <a:solidFill>
                  <a:srgbClr val="69A830"/>
                </a:solidFill>
                <a:cs typeface="Arial" charset="0"/>
              </a:rPr>
              <a:t>Canfod</a:t>
            </a:r>
            <a:r>
              <a:rPr lang="en-GB" sz="2400" dirty="0">
                <a:solidFill>
                  <a:srgbClr val="69A830"/>
                </a:solidFill>
                <a:cs typeface="Arial" charset="0"/>
              </a:rPr>
              <a:t> </a:t>
            </a:r>
            <a:r>
              <a:rPr lang="en-GB" sz="2400" dirty="0" err="1">
                <a:solidFill>
                  <a:srgbClr val="69A830"/>
                </a:solidFill>
                <a:cs typeface="Arial" charset="0"/>
              </a:rPr>
              <a:t>cwymp</a:t>
            </a:r>
            <a:endParaRPr lang="en-GB" sz="2400" dirty="0">
              <a:solidFill>
                <a:srgbClr val="69A830"/>
              </a:solidFill>
              <a:cs typeface="Arial" charset="0"/>
            </a:endParaRPr>
          </a:p>
        </p:txBody>
      </p:sp>
      <p:sp>
        <p:nvSpPr>
          <p:cNvPr id="449" name="Telecare Hub/DAU Text"/>
          <p:cNvSpPr txBox="1">
            <a:spLocks noChangeArrowheads="1"/>
          </p:cNvSpPr>
          <p:nvPr/>
        </p:nvSpPr>
        <p:spPr bwMode="auto">
          <a:xfrm>
            <a:off x="1664618" y="3475857"/>
            <a:ext cx="244876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a:spcBef>
                <a:spcPct val="0"/>
              </a:spcBef>
              <a:buNone/>
            </a:pPr>
            <a:r>
              <a:rPr lang="en-GB" sz="2000" b="1" dirty="0" err="1">
                <a:solidFill>
                  <a:srgbClr val="69A830"/>
                </a:solidFill>
                <a:latin typeface="Arial Narrow" panose="020B0606020202030204" pitchFamily="34" charset="0"/>
                <a:ea typeface="MS Gothic" panose="020B0609070205080204" pitchFamily="49" charset="-128"/>
                <a:cs typeface="Arial" panose="020B0604020202020204" pitchFamily="34" charset="0"/>
              </a:rPr>
              <a:t>Teleofal</a:t>
            </a:r>
            <a:r>
              <a:rPr lang="en-GB" sz="2000" b="1" dirty="0">
                <a:solidFill>
                  <a:srgbClr val="69A830"/>
                </a:solidFill>
                <a:latin typeface="Arial Narrow" panose="020B0606020202030204" pitchFamily="34" charset="0"/>
                <a:ea typeface="MS Gothic" panose="020B0609070205080204" pitchFamily="49" charset="-128"/>
                <a:cs typeface="Arial" panose="020B0604020202020204" pitchFamily="34" charset="0"/>
              </a:rPr>
              <a:t> / </a:t>
            </a:r>
            <a:r>
              <a:rPr lang="en-GB" sz="2000" b="1" dirty="0" err="1">
                <a:solidFill>
                  <a:srgbClr val="69A830"/>
                </a:solidFill>
                <a:latin typeface="Arial Narrow" panose="020B0606020202030204" pitchFamily="34" charset="0"/>
                <a:ea typeface="MS Gothic" panose="020B0609070205080204" pitchFamily="49" charset="-128"/>
                <a:cs typeface="Arial" panose="020B0604020202020204" pitchFamily="34" charset="0"/>
              </a:rPr>
              <a:t>Uned</a:t>
            </a:r>
            <a:r>
              <a:rPr lang="en-GB" sz="2000" b="1" dirty="0">
                <a:solidFill>
                  <a:srgbClr val="69A830"/>
                </a:solidFill>
                <a:latin typeface="Arial Narrow" panose="020B0606020202030204" pitchFamily="34" charset="0"/>
                <a:ea typeface="MS Gothic" panose="020B0609070205080204" pitchFamily="49" charset="-128"/>
                <a:cs typeface="Arial" panose="020B0604020202020204" pitchFamily="34" charset="0"/>
              </a:rPr>
              <a:t> </a:t>
            </a:r>
            <a:r>
              <a:rPr lang="en-GB" sz="2000" b="1" dirty="0" err="1">
                <a:solidFill>
                  <a:srgbClr val="69A830"/>
                </a:solidFill>
                <a:latin typeface="Arial Narrow" panose="020B0606020202030204" pitchFamily="34" charset="0"/>
                <a:ea typeface="MS Gothic" panose="020B0609070205080204" pitchFamily="49" charset="-128"/>
                <a:cs typeface="Arial" panose="020B0604020202020204" pitchFamily="34" charset="0"/>
              </a:rPr>
              <a:t>Larwm</a:t>
            </a:r>
            <a:r>
              <a:rPr lang="en-GB" sz="2000" b="1" dirty="0">
                <a:solidFill>
                  <a:srgbClr val="69A830"/>
                </a:solidFill>
                <a:latin typeface="Arial Narrow" panose="020B0606020202030204" pitchFamily="34" charset="0"/>
                <a:ea typeface="MS Gothic" panose="020B0609070205080204" pitchFamily="49" charset="-128"/>
                <a:cs typeface="Arial" panose="020B0604020202020204" pitchFamily="34" charset="0"/>
              </a:rPr>
              <a:t> </a:t>
            </a:r>
            <a:r>
              <a:rPr lang="en-GB" sz="2000" b="1" dirty="0" err="1">
                <a:solidFill>
                  <a:srgbClr val="69A830"/>
                </a:solidFill>
                <a:latin typeface="Arial Narrow" panose="020B0606020202030204" pitchFamily="34" charset="0"/>
                <a:ea typeface="MS Gothic" panose="020B0609070205080204" pitchFamily="49" charset="-128"/>
                <a:cs typeface="Arial" panose="020B0604020202020204" pitchFamily="34" charset="0"/>
              </a:rPr>
              <a:t>Gwasgarog</a:t>
            </a:r>
            <a:endParaRPr lang="en-GB" sz="2000" b="1" dirty="0">
              <a:solidFill>
                <a:srgbClr val="69A830"/>
              </a:solidFill>
              <a:latin typeface="Arial Narrow" panose="020B0606020202030204" pitchFamily="34" charset="0"/>
              <a:ea typeface="MS Gothic" panose="020B0609070205080204" pitchFamily="49" charset="-128"/>
              <a:cs typeface="Arial" panose="020B0604020202020204" pitchFamily="34" charset="0"/>
            </a:endParaRPr>
          </a:p>
        </p:txBody>
      </p:sp>
      <p:pic>
        <p:nvPicPr>
          <p:cNvPr id="77857" name="Call handler"/>
          <p:cNvPicPr>
            <a:picLocks noGrp="1" noChangeAspect="1" noChangeArrowheads="1"/>
          </p:cNvPicPr>
          <p:nvPr>
            <p:ph sz="quarter" idx="4294967295"/>
          </p:nvPr>
        </p:nvPicPr>
        <p:blipFill>
          <a:blip r:embed="rId8">
            <a:extLst>
              <a:ext uri="{28A0092B-C50C-407E-A947-70E740481C1C}">
                <a14:useLocalDpi xmlns:a14="http://schemas.microsoft.com/office/drawing/2010/main" val="0"/>
              </a:ext>
            </a:extLst>
          </a:blip>
          <a:srcRect/>
          <a:stretch>
            <a:fillRect/>
          </a:stretch>
        </p:blipFill>
        <p:spPr>
          <a:xfrm>
            <a:off x="7285038" y="3962953"/>
            <a:ext cx="1427162" cy="1374775"/>
          </a:xfrm>
        </p:spPr>
      </p:pic>
    </p:spTree>
    <p:extLst>
      <p:ext uri="{BB962C8B-B14F-4D97-AF65-F5344CB8AC3E}">
        <p14:creationId xmlns:p14="http://schemas.microsoft.com/office/powerpoint/2010/main" val="251101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6379"/>
                                        </p:tgtEl>
                                        <p:attrNameLst>
                                          <p:attrName>style.visibility</p:attrName>
                                        </p:attrNameLst>
                                      </p:cBhvr>
                                      <p:to>
                                        <p:strVal val="visible"/>
                                      </p:to>
                                    </p:set>
                                    <p:animEffect transition="in" filter="fade">
                                      <p:cBhvr>
                                        <p:cTn id="15" dur="500"/>
                                        <p:tgtEl>
                                          <p:spTgt spid="18637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49"/>
                                        </p:tgtEl>
                                        <p:attrNameLst>
                                          <p:attrName>style.visibility</p:attrName>
                                        </p:attrNameLst>
                                      </p:cBhvr>
                                      <p:to>
                                        <p:strVal val="visible"/>
                                      </p:to>
                                    </p:set>
                                    <p:animEffect transition="in" filter="fade">
                                      <p:cBhvr>
                                        <p:cTn id="18" dur="500"/>
                                        <p:tgtEl>
                                          <p:spTgt spid="449"/>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77857"/>
                                        </p:tgtEl>
                                        <p:attrNameLst>
                                          <p:attrName>style.visibility</p:attrName>
                                        </p:attrNameLst>
                                      </p:cBhvr>
                                      <p:to>
                                        <p:strVal val="visible"/>
                                      </p:to>
                                    </p:set>
                                    <p:animEffect transition="in" filter="fade">
                                      <p:cBhvr>
                                        <p:cTn id="22" dur="500"/>
                                        <p:tgtEl>
                                          <p:spTgt spid="7785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7849"/>
                                        </p:tgtEl>
                                        <p:attrNameLst>
                                          <p:attrName>style.visibility</p:attrName>
                                        </p:attrNameLst>
                                      </p:cBhvr>
                                      <p:to>
                                        <p:strVal val="visible"/>
                                      </p:to>
                                    </p:set>
                                    <p:animEffect transition="in" filter="fade">
                                      <p:cBhvr>
                                        <p:cTn id="25" dur="500"/>
                                        <p:tgtEl>
                                          <p:spTgt spid="7784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186381"/>
                                        </p:tgtEl>
                                        <p:attrNameLst>
                                          <p:attrName>style.visibility</p:attrName>
                                        </p:attrNameLst>
                                      </p:cBhvr>
                                      <p:to>
                                        <p:strVal val="visible"/>
                                      </p:to>
                                    </p:set>
                                    <p:anim calcmode="lin" valueType="num">
                                      <p:cBhvr additive="base">
                                        <p:cTn id="30" dur="1000" fill="hold"/>
                                        <p:tgtEl>
                                          <p:spTgt spid="186381"/>
                                        </p:tgtEl>
                                        <p:attrNameLst>
                                          <p:attrName>ppt_x</p:attrName>
                                        </p:attrNameLst>
                                      </p:cBhvr>
                                      <p:tavLst>
                                        <p:tav tm="0">
                                          <p:val>
                                            <p:strVal val="0-#ppt_w/2"/>
                                          </p:val>
                                        </p:tav>
                                        <p:tav tm="100000">
                                          <p:val>
                                            <p:strVal val="#ppt_x"/>
                                          </p:val>
                                        </p:tav>
                                      </p:tavLst>
                                    </p:anim>
                                    <p:anim calcmode="lin" valueType="num">
                                      <p:cBhvr additive="base">
                                        <p:cTn id="31" dur="1000" fill="hold"/>
                                        <p:tgtEl>
                                          <p:spTgt spid="186381"/>
                                        </p:tgtEl>
                                        <p:attrNameLst>
                                          <p:attrName>ppt_y</p:attrName>
                                        </p:attrNameLst>
                                      </p:cBhvr>
                                      <p:tavLst>
                                        <p:tav tm="0">
                                          <p:val>
                                            <p:strVal val="#ppt_y"/>
                                          </p:val>
                                        </p:tav>
                                        <p:tav tm="100000">
                                          <p:val>
                                            <p:strVal val="#ppt_y"/>
                                          </p:val>
                                        </p:tav>
                                      </p:tavLst>
                                    </p:anim>
                                  </p:childTnLst>
                                </p:cTn>
                              </p:par>
                              <p:par>
                                <p:cTn id="32" presetID="8" presetClass="emph" presetSubtype="0" fill="hold" nodeType="withEffect">
                                  <p:stCondLst>
                                    <p:cond delay="1000"/>
                                  </p:stCondLst>
                                  <p:childTnLst>
                                    <p:animRot by="5400000">
                                      <p:cBhvr>
                                        <p:cTn id="33" dur="1000" fill="hold"/>
                                        <p:tgtEl>
                                          <p:spTgt spid="186381"/>
                                        </p:tgtEl>
                                        <p:attrNameLst>
                                          <p:attrName>r</p:attrName>
                                        </p:attrNameLst>
                                      </p:cBhvr>
                                    </p:animRot>
                                  </p:childTnLst>
                                </p:cTn>
                              </p:par>
                            </p:childTnLst>
                          </p:cTn>
                        </p:par>
                        <p:par>
                          <p:cTn id="34" fill="hold" nodeType="afterGroup">
                            <p:stCondLst>
                              <p:cond delay="2000"/>
                            </p:stCondLst>
                            <p:childTnLst>
                              <p:par>
                                <p:cTn id="35" presetID="26" presetClass="emph" presetSubtype="0" fill="hold" nodeType="afterEffect">
                                  <p:stCondLst>
                                    <p:cond delay="0"/>
                                  </p:stCondLst>
                                  <p:childTnLst>
                                    <p:animEffect transition="out" filter="fade">
                                      <p:cBhvr>
                                        <p:cTn id="36" dur="500" tmFilter="0, 0; .2, .5; .8, .5; 1, 0"/>
                                        <p:tgtEl>
                                          <p:spTgt spid="186381"/>
                                        </p:tgtEl>
                                      </p:cBhvr>
                                    </p:animEffect>
                                    <p:animScale>
                                      <p:cBhvr>
                                        <p:cTn id="37" dur="250" autoRev="1" fill="hold"/>
                                        <p:tgtEl>
                                          <p:spTgt spid="186381"/>
                                        </p:tgtEl>
                                      </p:cBhvr>
                                      <p:by x="105000" y="105000"/>
                                    </p:animScale>
                                  </p:childTnLst>
                                </p:cTn>
                              </p:par>
                              <p:par>
                                <p:cTn id="38" presetID="53" presetClass="entr" presetSubtype="0"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p:cTn id="40" dur="500" fill="hold"/>
                                        <p:tgtEl>
                                          <p:spTgt spid="35"/>
                                        </p:tgtEl>
                                        <p:attrNameLst>
                                          <p:attrName>ppt_w</p:attrName>
                                        </p:attrNameLst>
                                      </p:cBhvr>
                                      <p:tavLst>
                                        <p:tav tm="0">
                                          <p:val>
                                            <p:fltVal val="0"/>
                                          </p:val>
                                        </p:tav>
                                        <p:tav tm="100000">
                                          <p:val>
                                            <p:strVal val="#ppt_w"/>
                                          </p:val>
                                        </p:tav>
                                      </p:tavLst>
                                    </p:anim>
                                    <p:anim calcmode="lin" valueType="num">
                                      <p:cBhvr>
                                        <p:cTn id="41" dur="500" fill="hold"/>
                                        <p:tgtEl>
                                          <p:spTgt spid="35"/>
                                        </p:tgtEl>
                                        <p:attrNameLst>
                                          <p:attrName>ppt_h</p:attrName>
                                        </p:attrNameLst>
                                      </p:cBhvr>
                                      <p:tavLst>
                                        <p:tav tm="0">
                                          <p:val>
                                            <p:fltVal val="0"/>
                                          </p:val>
                                        </p:tav>
                                        <p:tav tm="100000">
                                          <p:val>
                                            <p:strVal val="#ppt_h"/>
                                          </p:val>
                                        </p:tav>
                                      </p:tavLst>
                                    </p:anim>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35"/>
                                        </p:tgtEl>
                                      </p:cBhvr>
                                    </p:animEffect>
                                    <p:set>
                                      <p:cBhvr>
                                        <p:cTn id="47" dur="1" fill="hold">
                                          <p:stCondLst>
                                            <p:cond delay="499"/>
                                          </p:stCondLst>
                                        </p:cTn>
                                        <p:tgtEl>
                                          <p:spTgt spid="35"/>
                                        </p:tgtEl>
                                        <p:attrNameLst>
                                          <p:attrName>style.visibility</p:attrName>
                                        </p:attrNameLst>
                                      </p:cBhvr>
                                      <p:to>
                                        <p:strVal val="hidden"/>
                                      </p:to>
                                    </p:set>
                                  </p:childTnLst>
                                </p:cTn>
                              </p:par>
                            </p:childTnLst>
                          </p:cTn>
                        </p:par>
                        <p:par>
                          <p:cTn id="48" fill="hold">
                            <p:stCondLst>
                              <p:cond delay="500"/>
                            </p:stCondLst>
                            <p:childTnLst>
                              <p:par>
                                <p:cTn id="49" presetID="1" presetClass="entr" presetSubtype="0" fill="hold" nodeType="afterEffect">
                                  <p:stCondLst>
                                    <p:cond delay="0"/>
                                  </p:stCondLst>
                                  <p:childTnLst>
                                    <p:set>
                                      <p:cBhvr>
                                        <p:cTn id="50" dur="1" fill="hold">
                                          <p:stCondLst>
                                            <p:cond delay="0"/>
                                          </p:stCondLst>
                                        </p:cTn>
                                        <p:tgtEl>
                                          <p:spTgt spid="186377"/>
                                        </p:tgtEl>
                                        <p:attrNameLst>
                                          <p:attrName>style.visibility</p:attrName>
                                        </p:attrNameLst>
                                      </p:cBhvr>
                                      <p:to>
                                        <p:strVal val="visible"/>
                                      </p:to>
                                    </p:set>
                                  </p:childTnLst>
                                </p:cTn>
                              </p:par>
                            </p:childTnLst>
                          </p:cTn>
                        </p:par>
                        <p:par>
                          <p:cTn id="51" fill="hold">
                            <p:stCondLst>
                              <p:cond delay="500"/>
                            </p:stCondLst>
                            <p:childTnLst>
                              <p:par>
                                <p:cTn id="52" presetID="26" presetClass="emph" presetSubtype="0" fill="hold" nodeType="afterEffect">
                                  <p:stCondLst>
                                    <p:cond delay="0"/>
                                  </p:stCondLst>
                                  <p:childTnLst>
                                    <p:animEffect transition="out" filter="fade">
                                      <p:cBhvr>
                                        <p:cTn id="53" dur="500" tmFilter="0, 0; .2, .5; .8, .5; 1, 0"/>
                                        <p:tgtEl>
                                          <p:spTgt spid="186377"/>
                                        </p:tgtEl>
                                      </p:cBhvr>
                                    </p:animEffect>
                                    <p:animScale>
                                      <p:cBhvr>
                                        <p:cTn id="54" dur="250" autoRev="1" fill="hold"/>
                                        <p:tgtEl>
                                          <p:spTgt spid="186377"/>
                                        </p:tgtEl>
                                      </p:cBhvr>
                                      <p:by x="105000" y="105000"/>
                                    </p:animScale>
                                  </p:childTnLst>
                                </p:cTn>
                              </p:par>
                              <p:par>
                                <p:cTn id="55" presetID="10" presetClass="entr" presetSubtype="0" fill="hold" grpId="0" nodeType="withEffect">
                                  <p:stCondLst>
                                    <p:cond delay="0"/>
                                  </p:stCondLst>
                                  <p:childTnLst>
                                    <p:set>
                                      <p:cBhvr>
                                        <p:cTn id="56" dur="1" fill="hold">
                                          <p:stCondLst>
                                            <p:cond delay="0"/>
                                          </p:stCondLst>
                                        </p:cTn>
                                        <p:tgtEl>
                                          <p:spTgt spid="186418"/>
                                        </p:tgtEl>
                                        <p:attrNameLst>
                                          <p:attrName>style.visibility</p:attrName>
                                        </p:attrNameLst>
                                      </p:cBhvr>
                                      <p:to>
                                        <p:strVal val="visible"/>
                                      </p:to>
                                    </p:set>
                                    <p:animEffect transition="in" filter="fade">
                                      <p:cBhvr>
                                        <p:cTn id="57" dur="500"/>
                                        <p:tgtEl>
                                          <p:spTgt spid="186418"/>
                                        </p:tgtEl>
                                      </p:cBhvr>
                                    </p:animEffect>
                                  </p:childTnLst>
                                </p:cTn>
                              </p:par>
                            </p:childTnLst>
                          </p:cTn>
                        </p:par>
                        <p:par>
                          <p:cTn id="58" fill="hold" nodeType="afterGroup">
                            <p:stCondLst>
                              <p:cond delay="1000"/>
                            </p:stCondLst>
                            <p:childTnLst>
                              <p:par>
                                <p:cTn id="59" presetID="22" presetClass="entr" presetSubtype="4" fill="hold" grpId="0" nodeType="afterEffect">
                                  <p:stCondLst>
                                    <p:cond delay="0"/>
                                  </p:stCondLst>
                                  <p:childTnLst>
                                    <p:set>
                                      <p:cBhvr>
                                        <p:cTn id="60" dur="1" fill="hold">
                                          <p:stCondLst>
                                            <p:cond delay="0"/>
                                          </p:stCondLst>
                                        </p:cTn>
                                        <p:tgtEl>
                                          <p:spTgt spid="186380"/>
                                        </p:tgtEl>
                                        <p:attrNameLst>
                                          <p:attrName>style.visibility</p:attrName>
                                        </p:attrNameLst>
                                      </p:cBhvr>
                                      <p:to>
                                        <p:strVal val="visible"/>
                                      </p:to>
                                    </p:set>
                                    <p:animEffect transition="in" filter="wipe(down)">
                                      <p:cBhvr>
                                        <p:cTn id="61" dur="500"/>
                                        <p:tgtEl>
                                          <p:spTgt spid="186380"/>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86379"/>
                                        </p:tgtEl>
                                      </p:cBhvr>
                                    </p:animEffect>
                                    <p:animScale>
                                      <p:cBhvr>
                                        <p:cTn id="66" dur="250" autoRev="1" fill="hold"/>
                                        <p:tgtEl>
                                          <p:spTgt spid="186379"/>
                                        </p:tgtEl>
                                      </p:cBhvr>
                                      <p:by x="105000" y="105000"/>
                                    </p:animScale>
                                  </p:childTnLst>
                                </p:cTn>
                              </p:par>
                              <p:par>
                                <p:cTn id="67" presetID="10" presetClass="exit" presetSubtype="0" fill="hold" grpId="1" nodeType="withEffect">
                                  <p:stCondLst>
                                    <p:cond delay="0"/>
                                  </p:stCondLst>
                                  <p:childTnLst>
                                    <p:animEffect transition="out" filter="fade">
                                      <p:cBhvr>
                                        <p:cTn id="68" dur="500"/>
                                        <p:tgtEl>
                                          <p:spTgt spid="186418"/>
                                        </p:tgtEl>
                                      </p:cBhvr>
                                    </p:animEffect>
                                    <p:set>
                                      <p:cBhvr>
                                        <p:cTn id="69" dur="1" fill="hold">
                                          <p:stCondLst>
                                            <p:cond delay="499"/>
                                          </p:stCondLst>
                                        </p:cTn>
                                        <p:tgtEl>
                                          <p:spTgt spid="186418"/>
                                        </p:tgtEl>
                                        <p:attrNameLst>
                                          <p:attrName>style.visibility</p:attrName>
                                        </p:attrNameLst>
                                      </p:cBhvr>
                                      <p:to>
                                        <p:strVal val="hidden"/>
                                      </p:to>
                                    </p:set>
                                  </p:childTnLst>
                                </p:cTn>
                              </p:par>
                            </p:childTnLst>
                          </p:cTn>
                        </p:par>
                        <p:par>
                          <p:cTn id="70" fill="hold" nodeType="afterGroup">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186382"/>
                                        </p:tgtEl>
                                        <p:attrNameLst>
                                          <p:attrName>style.visibility</p:attrName>
                                        </p:attrNameLst>
                                      </p:cBhvr>
                                      <p:to>
                                        <p:strVal val="visible"/>
                                      </p:to>
                                    </p:set>
                                    <p:animEffect transition="in" filter="wipe(left)">
                                      <p:cBhvr>
                                        <p:cTn id="73" dur="500"/>
                                        <p:tgtEl>
                                          <p:spTgt spid="18638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86398"/>
                                        </p:tgtEl>
                                        <p:attrNameLst>
                                          <p:attrName>style.visibility</p:attrName>
                                        </p:attrNameLst>
                                      </p:cBhvr>
                                      <p:to>
                                        <p:strVal val="visible"/>
                                      </p:to>
                                    </p:set>
                                    <p:animEffect transition="in" filter="fade">
                                      <p:cBhvr>
                                        <p:cTn id="76" dur="500"/>
                                        <p:tgtEl>
                                          <p:spTgt spid="186398"/>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186384"/>
                                        </p:tgtEl>
                                        <p:attrNameLst>
                                          <p:attrName>style.visibility</p:attrName>
                                        </p:attrNameLst>
                                      </p:cBhvr>
                                      <p:to>
                                        <p:strVal val="visible"/>
                                      </p:to>
                                    </p:set>
                                    <p:animEffect transition="in" filter="blinds(horizontal)">
                                      <p:cBhvr>
                                        <p:cTn id="79" dur="500"/>
                                        <p:tgtEl>
                                          <p:spTgt spid="186384"/>
                                        </p:tgtEl>
                                      </p:cBhvr>
                                    </p:animEffect>
                                  </p:childTnLst>
                                  <p:subTnLst>
                                    <p:set>
                                      <p:cBhvr override="childStyle">
                                        <p:cTn dur="1" fill="hold" display="0" masterRel="nextClick" afterEffect="1"/>
                                        <p:tgtEl>
                                          <p:spTgt spid="186384"/>
                                        </p:tgtEl>
                                        <p:attrNameLst>
                                          <p:attrName>style.visibility</p:attrName>
                                        </p:attrNameLst>
                                      </p:cBhvr>
                                      <p:to>
                                        <p:strVal val="hidden"/>
                                      </p:to>
                                    </p:set>
                                  </p:sub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1" nodeType="clickEffect">
                                  <p:stCondLst>
                                    <p:cond delay="0"/>
                                  </p:stCondLst>
                                  <p:childTnLst>
                                    <p:animEffect transition="out" filter="fade">
                                      <p:cBhvr>
                                        <p:cTn id="83" dur="500"/>
                                        <p:tgtEl>
                                          <p:spTgt spid="186398"/>
                                        </p:tgtEl>
                                      </p:cBhvr>
                                    </p:animEffect>
                                    <p:set>
                                      <p:cBhvr>
                                        <p:cTn id="84" dur="1" fill="hold">
                                          <p:stCondLst>
                                            <p:cond delay="499"/>
                                          </p:stCondLst>
                                        </p:cTn>
                                        <p:tgtEl>
                                          <p:spTgt spid="186398"/>
                                        </p:tgtEl>
                                        <p:attrNameLst>
                                          <p:attrName>style.visibility</p:attrName>
                                        </p:attrNameLst>
                                      </p:cBhvr>
                                      <p:to>
                                        <p:strVal val="hidden"/>
                                      </p:to>
                                    </p:set>
                                  </p:childTnLst>
                                </p:cTn>
                              </p:par>
                              <p:par>
                                <p:cTn id="85" presetID="10" presetClass="entr" presetSubtype="0" fill="hold" grpId="0" nodeType="withEffect">
                                  <p:stCondLst>
                                    <p:cond delay="0"/>
                                  </p:stCondLst>
                                  <p:childTnLst>
                                    <p:set>
                                      <p:cBhvr>
                                        <p:cTn id="86" dur="1" fill="hold">
                                          <p:stCondLst>
                                            <p:cond delay="0"/>
                                          </p:stCondLst>
                                        </p:cTn>
                                        <p:tgtEl>
                                          <p:spTgt spid="186399"/>
                                        </p:tgtEl>
                                        <p:attrNameLst>
                                          <p:attrName>style.visibility</p:attrName>
                                        </p:attrNameLst>
                                      </p:cBhvr>
                                      <p:to>
                                        <p:strVal val="visible"/>
                                      </p:to>
                                    </p:set>
                                    <p:animEffect transition="in" filter="fade">
                                      <p:cBhvr>
                                        <p:cTn id="87" dur="500"/>
                                        <p:tgtEl>
                                          <p:spTgt spid="186399"/>
                                        </p:tgtEl>
                                      </p:cBhvr>
                                    </p:animEffect>
                                  </p:childTnLst>
                                </p:cTn>
                              </p:par>
                            </p:childTnLst>
                          </p:cTn>
                        </p:par>
                        <p:par>
                          <p:cTn id="88" fill="hold">
                            <p:stCondLst>
                              <p:cond delay="500"/>
                            </p:stCondLst>
                            <p:childTnLst>
                              <p:par>
                                <p:cTn id="89" presetID="53" presetClass="entr" presetSubtype="0" fill="hold" grpId="0" nodeType="afterEffect">
                                  <p:stCondLst>
                                    <p:cond delay="0"/>
                                  </p:stCondLst>
                                  <p:childTnLst>
                                    <p:set>
                                      <p:cBhvr>
                                        <p:cTn id="90" dur="1" fill="hold">
                                          <p:stCondLst>
                                            <p:cond delay="0"/>
                                          </p:stCondLst>
                                        </p:cTn>
                                        <p:tgtEl>
                                          <p:spTgt spid="186396"/>
                                        </p:tgtEl>
                                        <p:attrNameLst>
                                          <p:attrName>style.visibility</p:attrName>
                                        </p:attrNameLst>
                                      </p:cBhvr>
                                      <p:to>
                                        <p:strVal val="visible"/>
                                      </p:to>
                                    </p:set>
                                    <p:anim calcmode="lin" valueType="num">
                                      <p:cBhvr>
                                        <p:cTn id="91" dur="500" fill="hold"/>
                                        <p:tgtEl>
                                          <p:spTgt spid="186396"/>
                                        </p:tgtEl>
                                        <p:attrNameLst>
                                          <p:attrName>ppt_w</p:attrName>
                                        </p:attrNameLst>
                                      </p:cBhvr>
                                      <p:tavLst>
                                        <p:tav tm="0">
                                          <p:val>
                                            <p:fltVal val="0"/>
                                          </p:val>
                                        </p:tav>
                                        <p:tav tm="100000">
                                          <p:val>
                                            <p:strVal val="#ppt_w"/>
                                          </p:val>
                                        </p:tav>
                                      </p:tavLst>
                                    </p:anim>
                                    <p:anim calcmode="lin" valueType="num">
                                      <p:cBhvr>
                                        <p:cTn id="92" dur="500" fill="hold"/>
                                        <p:tgtEl>
                                          <p:spTgt spid="186396"/>
                                        </p:tgtEl>
                                        <p:attrNameLst>
                                          <p:attrName>ppt_h</p:attrName>
                                        </p:attrNameLst>
                                      </p:cBhvr>
                                      <p:tavLst>
                                        <p:tav tm="0">
                                          <p:val>
                                            <p:fltVal val="0"/>
                                          </p:val>
                                        </p:tav>
                                        <p:tav tm="100000">
                                          <p:val>
                                            <p:strVal val="#ppt_h"/>
                                          </p:val>
                                        </p:tav>
                                      </p:tavLst>
                                    </p:anim>
                                    <p:animEffect transition="in" filter="fade">
                                      <p:cBhvr>
                                        <p:cTn id="93" dur="500"/>
                                        <p:tgtEl>
                                          <p:spTgt spid="186396"/>
                                        </p:tgtEl>
                                      </p:cBhvr>
                                    </p:animEffect>
                                  </p:childTnLst>
                                </p:cTn>
                              </p:par>
                              <p:par>
                                <p:cTn id="94" presetID="10" presetClass="exit" presetSubtype="0" fill="hold" grpId="1" nodeType="withEffect">
                                  <p:stCondLst>
                                    <p:cond delay="0"/>
                                  </p:stCondLst>
                                  <p:childTnLst>
                                    <p:animEffect transition="out" filter="fade">
                                      <p:cBhvr>
                                        <p:cTn id="95" dur="500"/>
                                        <p:tgtEl>
                                          <p:spTgt spid="186380"/>
                                        </p:tgtEl>
                                      </p:cBhvr>
                                    </p:animEffect>
                                    <p:set>
                                      <p:cBhvr>
                                        <p:cTn id="96" dur="1" fill="hold">
                                          <p:stCondLst>
                                            <p:cond delay="499"/>
                                          </p:stCondLst>
                                        </p:cTn>
                                        <p:tgtEl>
                                          <p:spTgt spid="186380"/>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grpId="1" nodeType="clickEffect">
                                  <p:stCondLst>
                                    <p:cond delay="0"/>
                                  </p:stCondLst>
                                  <p:childTnLst>
                                    <p:animEffect transition="out" filter="fade">
                                      <p:cBhvr>
                                        <p:cTn id="100" dur="500"/>
                                        <p:tgtEl>
                                          <p:spTgt spid="186399"/>
                                        </p:tgtEl>
                                      </p:cBhvr>
                                    </p:animEffect>
                                    <p:set>
                                      <p:cBhvr>
                                        <p:cTn id="101" dur="1" fill="hold">
                                          <p:stCondLst>
                                            <p:cond delay="499"/>
                                          </p:stCondLst>
                                        </p:cTn>
                                        <p:tgtEl>
                                          <p:spTgt spid="186399"/>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86382"/>
                                        </p:tgtEl>
                                      </p:cBhvr>
                                    </p:animEffect>
                                    <p:set>
                                      <p:cBhvr>
                                        <p:cTn id="104" dur="1" fill="hold">
                                          <p:stCondLst>
                                            <p:cond delay="499"/>
                                          </p:stCondLst>
                                        </p:cTn>
                                        <p:tgtEl>
                                          <p:spTgt spid="186382"/>
                                        </p:tgtEl>
                                        <p:attrNameLst>
                                          <p:attrName>style.visibility</p:attrName>
                                        </p:attrNameLst>
                                      </p:cBhvr>
                                      <p:to>
                                        <p:strVal val="hidden"/>
                                      </p:to>
                                    </p:set>
                                  </p:childTnLst>
                                </p:cTn>
                              </p:par>
                            </p:childTnLst>
                          </p:cTn>
                        </p:par>
                        <p:par>
                          <p:cTn id="105" fill="hold">
                            <p:stCondLst>
                              <p:cond delay="500"/>
                            </p:stCondLst>
                            <p:childTnLst>
                              <p:par>
                                <p:cTn id="106" presetID="10" presetClass="entr" presetSubtype="0" fill="hold" grpId="0" nodeType="afterEffect">
                                  <p:stCondLst>
                                    <p:cond delay="0"/>
                                  </p:stCondLst>
                                  <p:childTnLst>
                                    <p:set>
                                      <p:cBhvr>
                                        <p:cTn id="107" dur="1" fill="hold">
                                          <p:stCondLst>
                                            <p:cond delay="0"/>
                                          </p:stCondLst>
                                        </p:cTn>
                                        <p:tgtEl>
                                          <p:spTgt spid="186400"/>
                                        </p:tgtEl>
                                        <p:attrNameLst>
                                          <p:attrName>style.visibility</p:attrName>
                                        </p:attrNameLst>
                                      </p:cBhvr>
                                      <p:to>
                                        <p:strVal val="visible"/>
                                      </p:to>
                                    </p:set>
                                    <p:animEffect transition="in" filter="fade">
                                      <p:cBhvr>
                                        <p:cTn id="108" dur="500"/>
                                        <p:tgtEl>
                                          <p:spTgt spid="186400"/>
                                        </p:tgtEl>
                                      </p:cBhvr>
                                    </p:animEffect>
                                  </p:childTnLst>
                                </p:cTn>
                              </p:par>
                            </p:childTnLst>
                          </p:cTn>
                        </p:par>
                        <p:par>
                          <p:cTn id="109" fill="hold">
                            <p:stCondLst>
                              <p:cond delay="1000"/>
                            </p:stCondLst>
                            <p:childTnLst>
                              <p:par>
                                <p:cTn id="110" presetID="2" presetClass="entr" presetSubtype="2" fill="hold" nodeType="afterEffect">
                                  <p:stCondLst>
                                    <p:cond delay="0"/>
                                  </p:stCondLst>
                                  <p:childTnLst>
                                    <p:set>
                                      <p:cBhvr>
                                        <p:cTn id="111" dur="1" fill="hold">
                                          <p:stCondLst>
                                            <p:cond delay="0"/>
                                          </p:stCondLst>
                                        </p:cTn>
                                        <p:tgtEl>
                                          <p:spTgt spid="186387"/>
                                        </p:tgtEl>
                                        <p:attrNameLst>
                                          <p:attrName>style.visibility</p:attrName>
                                        </p:attrNameLst>
                                      </p:cBhvr>
                                      <p:to>
                                        <p:strVal val="visible"/>
                                      </p:to>
                                    </p:set>
                                    <p:anim calcmode="lin" valueType="num">
                                      <p:cBhvr additive="base">
                                        <p:cTn id="112" dur="500" fill="hold"/>
                                        <p:tgtEl>
                                          <p:spTgt spid="186387"/>
                                        </p:tgtEl>
                                        <p:attrNameLst>
                                          <p:attrName>ppt_x</p:attrName>
                                        </p:attrNameLst>
                                      </p:cBhvr>
                                      <p:tavLst>
                                        <p:tav tm="0">
                                          <p:val>
                                            <p:strVal val="1+#ppt_w/2"/>
                                          </p:val>
                                        </p:tav>
                                        <p:tav tm="100000">
                                          <p:val>
                                            <p:strVal val="#ppt_x"/>
                                          </p:val>
                                        </p:tav>
                                      </p:tavLst>
                                    </p:anim>
                                    <p:anim calcmode="lin" valueType="num">
                                      <p:cBhvr additive="base">
                                        <p:cTn id="113" dur="500" fill="hold"/>
                                        <p:tgtEl>
                                          <p:spTgt spid="186387"/>
                                        </p:tgtEl>
                                        <p:attrNameLst>
                                          <p:attrName>ppt_y</p:attrName>
                                        </p:attrNameLst>
                                      </p:cBhvr>
                                      <p:tavLst>
                                        <p:tav tm="0">
                                          <p:val>
                                            <p:strVal val="#ppt_y"/>
                                          </p:val>
                                        </p:tav>
                                        <p:tav tm="100000">
                                          <p:val>
                                            <p:strVal val="#ppt_y"/>
                                          </p:val>
                                        </p:tav>
                                      </p:tavLst>
                                    </p:anim>
                                  </p:childTnLst>
                                </p:cTn>
                              </p:par>
                              <p:par>
                                <p:cTn id="114" presetID="3" presetClass="entr" presetSubtype="10" fill="hold" grpId="0" nodeType="withEffect">
                                  <p:stCondLst>
                                    <p:cond delay="0"/>
                                  </p:stCondLst>
                                  <p:childTnLst>
                                    <p:set>
                                      <p:cBhvr>
                                        <p:cTn id="115" dur="1" fill="hold">
                                          <p:stCondLst>
                                            <p:cond delay="0"/>
                                          </p:stCondLst>
                                        </p:cTn>
                                        <p:tgtEl>
                                          <p:spTgt spid="186388"/>
                                        </p:tgtEl>
                                        <p:attrNameLst>
                                          <p:attrName>style.visibility</p:attrName>
                                        </p:attrNameLst>
                                      </p:cBhvr>
                                      <p:to>
                                        <p:strVal val="visible"/>
                                      </p:to>
                                    </p:set>
                                    <p:animEffect transition="in" filter="blinds(horizontal)">
                                      <p:cBhvr>
                                        <p:cTn id="116" dur="500"/>
                                        <p:tgtEl>
                                          <p:spTgt spid="186388"/>
                                        </p:tgtEl>
                                      </p:cBhvr>
                                    </p:animEffect>
                                  </p:childTnLst>
                                </p:cTn>
                              </p:par>
                              <p:par>
                                <p:cTn id="117" presetID="10" presetClass="exit" presetSubtype="0" fill="hold" grpId="1" nodeType="withEffect">
                                  <p:stCondLst>
                                    <p:cond delay="0"/>
                                  </p:stCondLst>
                                  <p:childTnLst>
                                    <p:animEffect transition="out" filter="fade">
                                      <p:cBhvr>
                                        <p:cTn id="118" dur="500"/>
                                        <p:tgtEl>
                                          <p:spTgt spid="186396"/>
                                        </p:tgtEl>
                                      </p:cBhvr>
                                    </p:animEffect>
                                    <p:set>
                                      <p:cBhvr>
                                        <p:cTn id="119" dur="1" fill="hold">
                                          <p:stCondLst>
                                            <p:cond delay="499"/>
                                          </p:stCondLst>
                                        </p:cTn>
                                        <p:tgtEl>
                                          <p:spTgt spid="186396"/>
                                        </p:tgtEl>
                                        <p:attrNameLst>
                                          <p:attrName>style.visibility</p:attrName>
                                        </p:attrNameLst>
                                      </p:cBhvr>
                                      <p:to>
                                        <p:strVal val="hidden"/>
                                      </p:to>
                                    </p:set>
                                  </p:childTnLst>
                                </p:cTn>
                              </p:par>
                              <p:par>
                                <p:cTn id="120" presetID="8" presetClass="emph" presetSubtype="0" fill="hold" nodeType="withEffect">
                                  <p:stCondLst>
                                    <p:cond delay="0"/>
                                  </p:stCondLst>
                                  <p:childTnLst>
                                    <p:animRot by="-5400000">
                                      <p:cBhvr>
                                        <p:cTn id="121" dur="2000" fill="hold"/>
                                        <p:tgtEl>
                                          <p:spTgt spid="186381"/>
                                        </p:tgtEl>
                                        <p:attrNameLst>
                                          <p:attrName>r</p:attrName>
                                        </p:attrNameLst>
                                      </p:cBhvr>
                                    </p:animRot>
                                  </p:childTnLst>
                                </p:cTn>
                              </p:par>
                            </p:childTnLst>
                          </p:cTn>
                        </p:par>
                        <p:par>
                          <p:cTn id="122" fill="hold">
                            <p:stCondLst>
                              <p:cond delay="3000"/>
                            </p:stCondLst>
                            <p:childTnLst>
                              <p:par>
                                <p:cTn id="123" presetID="10" presetClass="exit" presetSubtype="0" fill="hold" nodeType="afterEffect">
                                  <p:stCondLst>
                                    <p:cond delay="0"/>
                                  </p:stCondLst>
                                  <p:childTnLst>
                                    <p:animEffect transition="out" filter="fade">
                                      <p:cBhvr>
                                        <p:cTn id="124" dur="500"/>
                                        <p:tgtEl>
                                          <p:spTgt spid="186377"/>
                                        </p:tgtEl>
                                      </p:cBhvr>
                                    </p:animEffect>
                                    <p:set>
                                      <p:cBhvr>
                                        <p:cTn id="125" dur="1" fill="hold">
                                          <p:stCondLst>
                                            <p:cond delay="499"/>
                                          </p:stCondLst>
                                        </p:cTn>
                                        <p:tgtEl>
                                          <p:spTgt spid="1863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99" grpId="0"/>
      <p:bldP spid="186399" grpId="1"/>
      <p:bldP spid="186400" grpId="0"/>
      <p:bldP spid="186418" grpId="0"/>
      <p:bldP spid="186418" grpId="1"/>
      <p:bldP spid="186380" grpId="0" animBg="1"/>
      <p:bldP spid="186380" grpId="1" animBg="1"/>
      <p:bldP spid="186382" grpId="0" animBg="1"/>
      <p:bldP spid="186382" grpId="1" animBg="1"/>
      <p:bldP spid="186384" grpId="0"/>
      <p:bldP spid="186388" grpId="0"/>
      <p:bldP spid="77849" grpId="0"/>
      <p:bldP spid="186396" grpId="0" animBg="1"/>
      <p:bldP spid="186396" grpId="1" animBg="1"/>
      <p:bldP spid="186398" grpId="0"/>
      <p:bldP spid="186398" grpId="1"/>
      <p:bldP spid="35" grpId="0" animBg="1"/>
      <p:bldP spid="35" grpId="1" animBg="1"/>
      <p:bldP spid="8" grpId="0"/>
      <p:bldP spid="44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dirty="0" err="1"/>
              <a:t>Technoleg</a:t>
            </a:r>
            <a:r>
              <a:rPr lang="en-GB" dirty="0"/>
              <a:t> – </a:t>
            </a:r>
            <a:r>
              <a:rPr lang="en-GB" dirty="0" err="1"/>
              <a:t>Sesiwn</a:t>
            </a:r>
            <a:r>
              <a:rPr lang="en-GB" dirty="0"/>
              <a:t> </a:t>
            </a:r>
            <a:r>
              <a:rPr lang="en-GB" dirty="0" err="1" smtClean="0"/>
              <a:t>ymarferol</a:t>
            </a:r>
            <a:endParaRPr lang="en-GB" dirty="0"/>
          </a:p>
        </p:txBody>
      </p:sp>
    </p:spTree>
    <p:extLst>
      <p:ext uri="{BB962C8B-B14F-4D97-AF65-F5344CB8AC3E}">
        <p14:creationId xmlns:p14="http://schemas.microsoft.com/office/powerpoint/2010/main" val="22327170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he Care-Ring"/>
          <p:cNvSpPr>
            <a:spLocks noChangeArrowheads="1"/>
          </p:cNvSpPr>
          <p:nvPr/>
        </p:nvSpPr>
        <p:spPr bwMode="auto">
          <a:xfrm>
            <a:off x="1257467" y="2413027"/>
            <a:ext cx="6034543" cy="3192118"/>
          </a:xfrm>
          <a:prstGeom prst="wedgeEllipseCallout">
            <a:avLst>
              <a:gd name="adj1" fmla="val -35370"/>
              <a:gd name="adj2" fmla="val -61315"/>
            </a:avLst>
          </a:prstGeom>
          <a:noFill/>
          <a:ln w="38100">
            <a:solidFill>
              <a:srgbClr val="582F7A"/>
            </a:solidFill>
            <a:miter lim="800000"/>
            <a:headEnd/>
            <a:tailEnd/>
          </a:ln>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endParaRPr lang="en-US" altLang="en-US" sz="2400"/>
          </a:p>
        </p:txBody>
      </p:sp>
      <p:sp>
        <p:nvSpPr>
          <p:cNvPr id="11431" name="Rectangle 5"/>
          <p:cNvSpPr>
            <a:spLocks noChangeArrowheads="1"/>
          </p:cNvSpPr>
          <p:nvPr/>
        </p:nvSpPr>
        <p:spPr bwMode="auto">
          <a:xfrm>
            <a:off x="136868" y="4166236"/>
            <a:ext cx="112395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1800"/>
          </a:p>
        </p:txBody>
      </p:sp>
      <p:sp>
        <p:nvSpPr>
          <p:cNvPr id="11427" name="Rectangle 9"/>
          <p:cNvSpPr>
            <a:spLocks noChangeArrowheads="1"/>
          </p:cNvSpPr>
          <p:nvPr/>
        </p:nvSpPr>
        <p:spPr bwMode="auto">
          <a:xfrm>
            <a:off x="877801" y="4757579"/>
            <a:ext cx="8509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1800"/>
          </a:p>
        </p:txBody>
      </p:sp>
      <p:sp>
        <p:nvSpPr>
          <p:cNvPr id="11421" name="Rectangle 18"/>
          <p:cNvSpPr>
            <a:spLocks noChangeArrowheads="1"/>
          </p:cNvSpPr>
          <p:nvPr/>
        </p:nvSpPr>
        <p:spPr bwMode="auto">
          <a:xfrm>
            <a:off x="7292010" y="4008311"/>
            <a:ext cx="928157"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1800"/>
          </a:p>
        </p:txBody>
      </p:sp>
      <p:grpSp>
        <p:nvGrpSpPr>
          <p:cNvPr id="17" name="24 Hr Home Care &amp; Reablement"/>
          <p:cNvGrpSpPr/>
          <p:nvPr/>
        </p:nvGrpSpPr>
        <p:grpSpPr>
          <a:xfrm>
            <a:off x="6290552" y="2879349"/>
            <a:ext cx="2598495" cy="1562848"/>
            <a:chOff x="6218634" y="2770952"/>
            <a:chExt cx="2598495" cy="1562848"/>
          </a:xfrm>
        </p:grpSpPr>
        <p:sp>
          <p:nvSpPr>
            <p:cNvPr id="11422" name="Text Box 19"/>
            <p:cNvSpPr txBox="1">
              <a:spLocks noChangeArrowheads="1"/>
            </p:cNvSpPr>
            <p:nvPr/>
          </p:nvSpPr>
          <p:spPr bwMode="auto">
            <a:xfrm>
              <a:off x="7346855" y="2770952"/>
              <a:ext cx="147027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r>
                <a:rPr lang="en-US" altLang="en-US" sz="1600" dirty="0" err="1">
                  <a:solidFill>
                    <a:srgbClr val="69A830"/>
                  </a:solidFill>
                  <a:latin typeface="Arial" panose="020B0604020202020204" pitchFamily="34" charset="0"/>
                </a:rPr>
                <a:t>Gofal</a:t>
              </a:r>
              <a:r>
                <a:rPr lang="en-US" altLang="en-US" sz="1600" dirty="0">
                  <a:solidFill>
                    <a:srgbClr val="69A830"/>
                  </a:solidFill>
                  <a:latin typeface="Arial" panose="020B0604020202020204" pitchFamily="34" charset="0"/>
                </a:rPr>
                <a:t> ac </a:t>
              </a:r>
            </a:p>
            <a:p>
              <a:pPr algn="ctr">
                <a:spcBef>
                  <a:spcPct val="0"/>
                </a:spcBef>
                <a:buFontTx/>
                <a:buNone/>
              </a:pPr>
              <a:r>
                <a:rPr lang="en-US" altLang="en-US" sz="1600" dirty="0" err="1">
                  <a:solidFill>
                    <a:srgbClr val="69A830"/>
                  </a:solidFill>
                  <a:latin typeface="Arial" panose="020B0604020202020204" pitchFamily="34" charset="0"/>
                </a:rPr>
                <a:t>ailalluogi</a:t>
              </a:r>
              <a:r>
                <a:rPr lang="en-US" altLang="en-US" sz="1600" dirty="0">
                  <a:solidFill>
                    <a:srgbClr val="69A830"/>
                  </a:solidFill>
                  <a:latin typeface="Arial" panose="020B0604020202020204" pitchFamily="34" charset="0"/>
                </a:rPr>
                <a:t> </a:t>
              </a:r>
              <a:r>
                <a:rPr lang="en-US" altLang="en-US" sz="1600" dirty="0" err="1">
                  <a:solidFill>
                    <a:srgbClr val="69A830"/>
                  </a:solidFill>
                  <a:latin typeface="Arial" panose="020B0604020202020204" pitchFamily="34" charset="0"/>
                </a:rPr>
                <a:t>yn</a:t>
              </a:r>
              <a:r>
                <a:rPr lang="en-US" altLang="en-US" sz="1600" dirty="0">
                  <a:solidFill>
                    <a:srgbClr val="69A830"/>
                  </a:solidFill>
                  <a:latin typeface="Arial" panose="020B0604020202020204" pitchFamily="34" charset="0"/>
                </a:rPr>
                <a:t> y </a:t>
              </a:r>
            </a:p>
            <a:p>
              <a:pPr algn="ctr">
                <a:spcBef>
                  <a:spcPct val="0"/>
                </a:spcBef>
                <a:buFontTx/>
                <a:buNone/>
              </a:pPr>
              <a:r>
                <a:rPr lang="en-US" altLang="en-US" sz="1600" dirty="0" err="1">
                  <a:solidFill>
                    <a:srgbClr val="69A830"/>
                  </a:solidFill>
                  <a:latin typeface="Arial" panose="020B0604020202020204" pitchFamily="34" charset="0"/>
                </a:rPr>
                <a:t>cartref</a:t>
              </a:r>
              <a:r>
                <a:rPr lang="en-US" altLang="en-US" sz="1600" dirty="0">
                  <a:solidFill>
                    <a:srgbClr val="69A830"/>
                  </a:solidFill>
                  <a:latin typeface="Arial" panose="020B0604020202020204" pitchFamily="34" charset="0"/>
                </a:rPr>
                <a:t> 24 </a:t>
              </a:r>
              <a:r>
                <a:rPr lang="en-US" altLang="en-US" sz="1600" dirty="0" err="1">
                  <a:solidFill>
                    <a:srgbClr val="69A830"/>
                  </a:solidFill>
                  <a:latin typeface="Arial" panose="020B0604020202020204" pitchFamily="34" charset="0"/>
                </a:rPr>
                <a:t>awr</a:t>
              </a:r>
              <a:endParaRPr lang="en-US" altLang="en-US" sz="1600" dirty="0">
                <a:solidFill>
                  <a:srgbClr val="69A830"/>
                </a:solidFill>
                <a:latin typeface="Arial" panose="020B0604020202020204" pitchFamily="34" charset="0"/>
              </a:endParaRPr>
            </a:p>
          </p:txBody>
        </p:sp>
        <p:pic>
          <p:nvPicPr>
            <p:cNvPr id="11423" name="Picture 20" descr="Home_Care_drawing_2"/>
            <p:cNvPicPr>
              <a:picLocks noChangeAspect="1" noChangeArrowheads="1"/>
            </p:cNvPicPr>
            <p:nvPr/>
          </p:nvPicPr>
          <p:blipFill>
            <a:blip r:embed="rId3">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6218634" y="3108591"/>
              <a:ext cx="1325442" cy="122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76" name="Rectangle 21"/>
          <p:cNvSpPr>
            <a:spLocks noChangeArrowheads="1"/>
          </p:cNvSpPr>
          <p:nvPr/>
        </p:nvSpPr>
        <p:spPr bwMode="auto">
          <a:xfrm>
            <a:off x="1314793" y="2118360"/>
            <a:ext cx="960438"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1800"/>
          </a:p>
        </p:txBody>
      </p:sp>
      <p:grpSp>
        <p:nvGrpSpPr>
          <p:cNvPr id="29" name="Group 28"/>
          <p:cNvGrpSpPr/>
          <p:nvPr/>
        </p:nvGrpSpPr>
        <p:grpSpPr>
          <a:xfrm>
            <a:off x="390868" y="2496791"/>
            <a:ext cx="2184929" cy="1299489"/>
            <a:chOff x="319033" y="2687346"/>
            <a:chExt cx="2184929" cy="1299489"/>
          </a:xfrm>
        </p:grpSpPr>
        <p:sp>
          <p:nvSpPr>
            <p:cNvPr id="11419" name="Text Box 23"/>
            <p:cNvSpPr txBox="1">
              <a:spLocks noChangeArrowheads="1"/>
            </p:cNvSpPr>
            <p:nvPr/>
          </p:nvSpPr>
          <p:spPr bwMode="auto">
            <a:xfrm>
              <a:off x="319033" y="2687346"/>
              <a:ext cx="1290738" cy="7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nSpc>
                  <a:spcPct val="85000"/>
                </a:lnSpc>
                <a:spcBef>
                  <a:spcPct val="0"/>
                </a:spcBef>
                <a:buFontTx/>
                <a:buNone/>
              </a:pPr>
              <a:r>
                <a:rPr lang="en-US" altLang="en-US" sz="1600" dirty="0" err="1">
                  <a:solidFill>
                    <a:srgbClr val="69A830"/>
                  </a:solidFill>
                  <a:latin typeface="Arial" panose="020B0604020202020204" pitchFamily="34" charset="0"/>
                  <a:cs typeface="Arial" panose="020B0604020202020204" pitchFamily="34" charset="0"/>
                </a:rPr>
                <a:t>Perthnasau</a:t>
              </a:r>
              <a:r>
                <a:rPr lang="en-US" altLang="en-US" sz="1600" dirty="0">
                  <a:solidFill>
                    <a:srgbClr val="69A830"/>
                  </a:solidFill>
                  <a:latin typeface="Arial" panose="020B0604020202020204" pitchFamily="34" charset="0"/>
                  <a:cs typeface="Arial" panose="020B0604020202020204" pitchFamily="34" charset="0"/>
                </a:rPr>
                <a:t>,</a:t>
              </a:r>
            </a:p>
            <a:p>
              <a:pPr>
                <a:lnSpc>
                  <a:spcPct val="85000"/>
                </a:lnSpc>
                <a:spcBef>
                  <a:spcPct val="0"/>
                </a:spcBef>
                <a:buFontTx/>
                <a:buNone/>
              </a:pPr>
              <a:r>
                <a:rPr lang="en-US" altLang="en-US" sz="1600" dirty="0" err="1">
                  <a:solidFill>
                    <a:srgbClr val="69A830"/>
                  </a:solidFill>
                  <a:latin typeface="Arial" panose="020B0604020202020204" pitchFamily="34" charset="0"/>
                  <a:cs typeface="Arial" panose="020B0604020202020204" pitchFamily="34" charset="0"/>
                </a:rPr>
                <a:t>ffrindiau</a:t>
              </a:r>
              <a:r>
                <a:rPr lang="en-US" altLang="en-US" sz="1600" dirty="0">
                  <a:solidFill>
                    <a:srgbClr val="69A830"/>
                  </a:solidFill>
                  <a:latin typeface="Arial" panose="020B0604020202020204" pitchFamily="34" charset="0"/>
                  <a:cs typeface="Arial" panose="020B0604020202020204" pitchFamily="34" charset="0"/>
                </a:rPr>
                <a:t> a</a:t>
              </a:r>
            </a:p>
            <a:p>
              <a:pPr>
                <a:lnSpc>
                  <a:spcPct val="85000"/>
                </a:lnSpc>
                <a:spcBef>
                  <a:spcPct val="0"/>
                </a:spcBef>
                <a:buFontTx/>
                <a:buNone/>
              </a:pPr>
              <a:r>
                <a:rPr lang="en-US" altLang="en-US" sz="1600" dirty="0" err="1" smtClean="0">
                  <a:solidFill>
                    <a:srgbClr val="69A830"/>
                  </a:solidFill>
                  <a:latin typeface="Arial" panose="020B0604020202020204" pitchFamily="34" charset="0"/>
                  <a:cs typeface="Arial" panose="020B0604020202020204" pitchFamily="34" charset="0"/>
                </a:rPr>
                <a:t>gofalwyr</a:t>
              </a:r>
              <a:endParaRPr lang="en-US" altLang="en-US" sz="1600" dirty="0">
                <a:solidFill>
                  <a:srgbClr val="69A830"/>
                </a:solidFill>
                <a:latin typeface="Arial" panose="020B0604020202020204" pitchFamily="34" charset="0"/>
                <a:cs typeface="Arial" panose="020B0604020202020204" pitchFamily="34" charset="0"/>
              </a:endParaRPr>
            </a:p>
          </p:txBody>
        </p:sp>
        <p:pic>
          <p:nvPicPr>
            <p:cNvPr id="11420" name="Picture 24" descr="image_michael_parents"/>
            <p:cNvPicPr>
              <a:picLocks noChangeAspect="1" noChangeArrowheads="1"/>
            </p:cNvPicPr>
            <p:nvPr/>
          </p:nvPicPr>
          <p:blipFill>
            <a:blip r:embed="rId4">
              <a:clrChange>
                <a:clrFrom>
                  <a:srgbClr val="FFFEFD"/>
                </a:clrFrom>
                <a:clrTo>
                  <a:srgbClr val="FFFEFD">
                    <a:alpha val="0"/>
                  </a:srgbClr>
                </a:clrTo>
              </a:clrChange>
              <a:extLst>
                <a:ext uri="{28A0092B-C50C-407E-A947-70E740481C1C}">
                  <a14:useLocalDpi xmlns:a14="http://schemas.microsoft.com/office/drawing/2010/main" val="0"/>
                </a:ext>
              </a:extLst>
            </a:blip>
            <a:srcRect/>
            <a:stretch>
              <a:fillRect/>
            </a:stretch>
          </p:blipFill>
          <p:spPr bwMode="auto">
            <a:xfrm>
              <a:off x="1371228" y="2910618"/>
              <a:ext cx="1132734" cy="1076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416" name="Rectangle 26"/>
          <p:cNvSpPr>
            <a:spLocks noChangeArrowheads="1"/>
          </p:cNvSpPr>
          <p:nvPr/>
        </p:nvSpPr>
        <p:spPr bwMode="auto">
          <a:xfrm>
            <a:off x="3363571" y="2048407"/>
            <a:ext cx="492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1400">
                <a:solidFill>
                  <a:srgbClr val="000000"/>
                </a:solidFill>
                <a:latin typeface="Arial" panose="020B0604020202020204" pitchFamily="34" charset="0"/>
              </a:rPr>
              <a:t> </a:t>
            </a:r>
            <a:endParaRPr lang="en-US" altLang="en-US" sz="2400"/>
          </a:p>
        </p:txBody>
      </p:sp>
      <p:grpSp>
        <p:nvGrpSpPr>
          <p:cNvPr id="15" name="OOH Social Care"/>
          <p:cNvGrpSpPr/>
          <p:nvPr/>
        </p:nvGrpSpPr>
        <p:grpSpPr>
          <a:xfrm>
            <a:off x="5036202" y="1215779"/>
            <a:ext cx="1682595" cy="1638578"/>
            <a:chOff x="5351974" y="836231"/>
            <a:chExt cx="1682595" cy="1638578"/>
          </a:xfrm>
        </p:grpSpPr>
        <p:sp>
          <p:nvSpPr>
            <p:cNvPr id="11413" name="Rectangle 30"/>
            <p:cNvSpPr>
              <a:spLocks noChangeArrowheads="1"/>
            </p:cNvSpPr>
            <p:nvPr/>
          </p:nvSpPr>
          <p:spPr bwMode="auto">
            <a:xfrm>
              <a:off x="5632803" y="836231"/>
              <a:ext cx="1401766"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r>
                <a:rPr lang="en-US" altLang="en-US" sz="1600" dirty="0" err="1">
                  <a:solidFill>
                    <a:srgbClr val="69A830"/>
                  </a:solidFill>
                  <a:latin typeface="Arial" panose="020B0604020202020204" pitchFamily="34" charset="0"/>
                </a:rPr>
                <a:t>Gofal</a:t>
              </a:r>
              <a:r>
                <a:rPr lang="en-US" altLang="en-US" sz="1600" dirty="0">
                  <a:solidFill>
                    <a:srgbClr val="69A830"/>
                  </a:solidFill>
                  <a:latin typeface="Arial" panose="020B0604020202020204" pitchFamily="34" charset="0"/>
                </a:rPr>
                <a:t> </a:t>
              </a:r>
              <a:r>
                <a:rPr lang="en-US" altLang="en-US" sz="1600" dirty="0" err="1">
                  <a:solidFill>
                    <a:srgbClr val="69A830"/>
                  </a:solidFill>
                  <a:latin typeface="Arial" panose="020B0604020202020204" pitchFamily="34" charset="0"/>
                </a:rPr>
                <a:t>cymdeithasol</a:t>
              </a:r>
              <a:r>
                <a:rPr lang="en-US" altLang="en-US" sz="1600" dirty="0">
                  <a:solidFill>
                    <a:srgbClr val="69A830"/>
                  </a:solidFill>
                  <a:latin typeface="Arial" panose="020B0604020202020204" pitchFamily="34" charset="0"/>
                </a:rPr>
                <a:t> y </a:t>
              </a:r>
              <a:r>
                <a:rPr lang="en-US" altLang="en-US" sz="1600" dirty="0" err="1">
                  <a:solidFill>
                    <a:srgbClr val="69A830"/>
                  </a:solidFill>
                  <a:latin typeface="Arial" panose="020B0604020202020204" pitchFamily="34" charset="0"/>
                </a:rPr>
                <a:t>tu</a:t>
              </a:r>
              <a:r>
                <a:rPr lang="en-US" altLang="en-US" sz="1600" dirty="0">
                  <a:solidFill>
                    <a:srgbClr val="69A830"/>
                  </a:solidFill>
                  <a:latin typeface="Arial" panose="020B0604020202020204" pitchFamily="34" charset="0"/>
                </a:rPr>
                <a:t> </a:t>
              </a:r>
              <a:r>
                <a:rPr lang="en-US" altLang="en-US" sz="1600" dirty="0" err="1">
                  <a:solidFill>
                    <a:srgbClr val="69A830"/>
                  </a:solidFill>
                  <a:latin typeface="Arial" panose="020B0604020202020204" pitchFamily="34" charset="0"/>
                </a:rPr>
                <a:t>allan</a:t>
              </a:r>
              <a:r>
                <a:rPr lang="en-US" altLang="en-US" sz="1600" dirty="0">
                  <a:solidFill>
                    <a:srgbClr val="69A830"/>
                  </a:solidFill>
                  <a:latin typeface="Arial" panose="020B0604020202020204" pitchFamily="34" charset="0"/>
                </a:rPr>
                <a:t> </a:t>
              </a:r>
              <a:r>
                <a:rPr lang="en-US" altLang="en-US" sz="1600" dirty="0" err="1">
                  <a:solidFill>
                    <a:srgbClr val="69A830"/>
                  </a:solidFill>
                  <a:latin typeface="Arial" panose="020B0604020202020204" pitchFamily="34" charset="0"/>
                </a:rPr>
                <a:t>i</a:t>
              </a:r>
              <a:r>
                <a:rPr lang="en-US" altLang="en-US" sz="1600" dirty="0">
                  <a:solidFill>
                    <a:srgbClr val="69A830"/>
                  </a:solidFill>
                  <a:latin typeface="Arial" panose="020B0604020202020204" pitchFamily="34" charset="0"/>
                </a:rPr>
                <a:t> </a:t>
              </a:r>
              <a:r>
                <a:rPr lang="en-US" altLang="en-US" sz="1600" dirty="0" err="1">
                  <a:solidFill>
                    <a:srgbClr val="69A830"/>
                  </a:solidFill>
                  <a:latin typeface="Arial" panose="020B0604020202020204" pitchFamily="34" charset="0"/>
                </a:rPr>
                <a:t>oriau</a:t>
              </a:r>
              <a:r>
                <a:rPr lang="en-US" altLang="en-US" sz="1600" dirty="0">
                  <a:solidFill>
                    <a:srgbClr val="69A830"/>
                  </a:solidFill>
                  <a:latin typeface="Arial" panose="020B0604020202020204" pitchFamily="34" charset="0"/>
                </a:rPr>
                <a:t> </a:t>
              </a:r>
              <a:r>
                <a:rPr lang="en-US" altLang="en-US" sz="1600" dirty="0" err="1">
                  <a:solidFill>
                    <a:srgbClr val="69A830"/>
                  </a:solidFill>
                  <a:latin typeface="Arial" panose="020B0604020202020204" pitchFamily="34" charset="0"/>
                </a:rPr>
                <a:t>gwaith</a:t>
              </a:r>
              <a:endParaRPr lang="en-US" altLang="en-US" sz="1600" dirty="0">
                <a:solidFill>
                  <a:srgbClr val="69A830"/>
                </a:solidFill>
                <a:latin typeface="Arial" panose="020B0604020202020204" pitchFamily="34" charset="0"/>
              </a:endParaRPr>
            </a:p>
          </p:txBody>
        </p:sp>
        <p:pic>
          <p:nvPicPr>
            <p:cNvPr id="11415" name="Picture 32" descr="social_worker"/>
            <p:cNvPicPr>
              <a:picLocks noChangeAspect="1" noChangeArrowheads="1"/>
            </p:cNvPicPr>
            <p:nvPr/>
          </p:nvPicPr>
          <p:blipFill>
            <a:blip r:embed="rId5">
              <a:clrChange>
                <a:clrFrom>
                  <a:srgbClr val="F5F5DB"/>
                </a:clrFrom>
                <a:clrTo>
                  <a:srgbClr val="F5F5DB">
                    <a:alpha val="0"/>
                  </a:srgbClr>
                </a:clrTo>
              </a:clrChange>
              <a:extLst>
                <a:ext uri="{28A0092B-C50C-407E-A947-70E740481C1C}">
                  <a14:useLocalDpi xmlns:a14="http://schemas.microsoft.com/office/drawing/2010/main" val="0"/>
                </a:ext>
              </a:extLst>
            </a:blip>
            <a:srcRect/>
            <a:stretch>
              <a:fillRect/>
            </a:stretch>
          </p:blipFill>
          <p:spPr bwMode="auto">
            <a:xfrm>
              <a:off x="5351974" y="1636609"/>
              <a:ext cx="69532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 name="Rapid Response Team"/>
          <p:cNvGrpSpPr/>
          <p:nvPr/>
        </p:nvGrpSpPr>
        <p:grpSpPr>
          <a:xfrm>
            <a:off x="542708" y="3975964"/>
            <a:ext cx="1269899" cy="1368057"/>
            <a:chOff x="618961" y="3715663"/>
            <a:chExt cx="1269899" cy="1368057"/>
          </a:xfrm>
        </p:grpSpPr>
        <p:sp>
          <p:nvSpPr>
            <p:cNvPr id="11433" name="Text Box 7"/>
            <p:cNvSpPr txBox="1">
              <a:spLocks noChangeArrowheads="1"/>
            </p:cNvSpPr>
            <p:nvPr/>
          </p:nvSpPr>
          <p:spPr bwMode="auto">
            <a:xfrm>
              <a:off x="618961" y="4548189"/>
              <a:ext cx="1269899"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lnSpc>
                  <a:spcPct val="90000"/>
                </a:lnSpc>
                <a:spcBef>
                  <a:spcPct val="0"/>
                </a:spcBef>
                <a:buFontTx/>
                <a:buNone/>
              </a:pPr>
              <a:r>
                <a:rPr lang="en-US" altLang="en-US" sz="1600" dirty="0" err="1">
                  <a:solidFill>
                    <a:srgbClr val="69A830"/>
                  </a:solidFill>
                  <a:latin typeface="Arial" panose="020B0604020202020204" pitchFamily="34" charset="0"/>
                </a:rPr>
                <a:t>Tîm</a:t>
              </a:r>
              <a:r>
                <a:rPr lang="en-US" altLang="en-US" sz="1600" dirty="0">
                  <a:solidFill>
                    <a:srgbClr val="69A830"/>
                  </a:solidFill>
                  <a:latin typeface="Arial" panose="020B0604020202020204" pitchFamily="34" charset="0"/>
                </a:rPr>
                <a:t> </a:t>
              </a:r>
              <a:r>
                <a:rPr lang="en-US" altLang="en-US" sz="1600" dirty="0" err="1">
                  <a:solidFill>
                    <a:srgbClr val="69A830"/>
                  </a:solidFill>
                  <a:latin typeface="Arial" panose="020B0604020202020204" pitchFamily="34" charset="0"/>
                </a:rPr>
                <a:t>ymateb</a:t>
              </a:r>
              <a:endParaRPr lang="en-US" altLang="en-US" sz="1600" dirty="0">
                <a:solidFill>
                  <a:srgbClr val="69A830"/>
                </a:solidFill>
                <a:latin typeface="Arial" panose="020B0604020202020204" pitchFamily="34" charset="0"/>
              </a:endParaRPr>
            </a:p>
            <a:p>
              <a:pPr algn="ctr">
                <a:lnSpc>
                  <a:spcPct val="90000"/>
                </a:lnSpc>
                <a:spcBef>
                  <a:spcPct val="0"/>
                </a:spcBef>
                <a:buFontTx/>
                <a:buNone/>
              </a:pPr>
              <a:r>
                <a:rPr lang="en-US" altLang="en-US" sz="1600" dirty="0" err="1">
                  <a:solidFill>
                    <a:srgbClr val="69A830"/>
                  </a:solidFill>
                  <a:latin typeface="Arial" panose="020B0604020202020204" pitchFamily="34" charset="0"/>
                </a:rPr>
                <a:t>cyflym</a:t>
              </a:r>
              <a:endParaRPr lang="en-US" altLang="en-US" sz="1600" dirty="0">
                <a:solidFill>
                  <a:srgbClr val="69A830"/>
                </a:solidFill>
                <a:latin typeface="Arial" panose="020B0604020202020204" pitchFamily="34" charset="0"/>
              </a:endParaRPr>
            </a:p>
          </p:txBody>
        </p:sp>
        <p:pic>
          <p:nvPicPr>
            <p:cNvPr id="11305" name="Picture 140" descr="doctor%2520run"/>
            <p:cNvPicPr>
              <a:picLocks noChangeAspect="1" noChangeArrowheads="1"/>
            </p:cNvPicPr>
            <p:nvPr/>
          </p:nvPicPr>
          <p:blipFill>
            <a:blip r:embed="rId6">
              <a:clrChange>
                <a:clrFrom>
                  <a:srgbClr val="F5FFFF"/>
                </a:clrFrom>
                <a:clrTo>
                  <a:srgbClr val="F5FFFF">
                    <a:alpha val="0"/>
                  </a:srgbClr>
                </a:clrTo>
              </a:clrChange>
              <a:extLst>
                <a:ext uri="{28A0092B-C50C-407E-A947-70E740481C1C}">
                  <a14:useLocalDpi xmlns:a14="http://schemas.microsoft.com/office/drawing/2010/main" val="0"/>
                </a:ext>
              </a:extLst>
            </a:blip>
            <a:srcRect/>
            <a:stretch>
              <a:fillRect/>
            </a:stretch>
          </p:blipFill>
          <p:spPr bwMode="auto">
            <a:xfrm>
              <a:off x="1017891" y="3715663"/>
              <a:ext cx="850496" cy="76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306" name="Rectangle 141"/>
          <p:cNvSpPr>
            <a:spLocks noChangeArrowheads="1"/>
          </p:cNvSpPr>
          <p:nvPr/>
        </p:nvSpPr>
        <p:spPr bwMode="auto">
          <a:xfrm>
            <a:off x="2994356" y="5782692"/>
            <a:ext cx="91440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1800"/>
          </a:p>
        </p:txBody>
      </p:sp>
      <p:pic>
        <p:nvPicPr>
          <p:cNvPr id="11303" name="Fire and rescue service" descr="fireman1"/>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55880" y="5000459"/>
            <a:ext cx="8382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00" name="Rectangle 148"/>
          <p:cNvSpPr>
            <a:spLocks noChangeArrowheads="1"/>
          </p:cNvSpPr>
          <p:nvPr/>
        </p:nvSpPr>
        <p:spPr bwMode="auto">
          <a:xfrm>
            <a:off x="6080543" y="5842224"/>
            <a:ext cx="577850"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1800"/>
          </a:p>
        </p:txBody>
      </p:sp>
      <p:sp>
        <p:nvSpPr>
          <p:cNvPr id="11297" name="Rectangle 152"/>
          <p:cNvSpPr>
            <a:spLocks noChangeArrowheads="1"/>
          </p:cNvSpPr>
          <p:nvPr/>
        </p:nvSpPr>
        <p:spPr bwMode="auto">
          <a:xfrm>
            <a:off x="6362764" y="5835333"/>
            <a:ext cx="492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1400">
                <a:solidFill>
                  <a:srgbClr val="000000"/>
                </a:solidFill>
                <a:latin typeface="Arial" panose="020B0604020202020204" pitchFamily="34" charset="0"/>
              </a:rPr>
              <a:t> </a:t>
            </a:r>
            <a:endParaRPr lang="en-US" altLang="en-US" sz="2400"/>
          </a:p>
        </p:txBody>
      </p:sp>
      <p:pic>
        <p:nvPicPr>
          <p:cNvPr id="11298" name="Police service" descr="policewoman"/>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65890" y="4367412"/>
            <a:ext cx="6667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9" name="Emergency services text"/>
          <p:cNvSpPr txBox="1">
            <a:spLocks noChangeArrowheads="1"/>
          </p:cNvSpPr>
          <p:nvPr/>
        </p:nvSpPr>
        <p:spPr bwMode="auto">
          <a:xfrm>
            <a:off x="7129160" y="4813843"/>
            <a:ext cx="15830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r>
              <a:rPr lang="en-US" altLang="en-US" sz="1600" dirty="0" err="1">
                <a:solidFill>
                  <a:srgbClr val="69A830"/>
                </a:solidFill>
                <a:latin typeface="Arial" panose="020B0604020202020204" pitchFamily="34" charset="0"/>
              </a:rPr>
              <a:t>Gwasanaethau</a:t>
            </a:r>
            <a:r>
              <a:rPr lang="en-US" altLang="en-US" sz="1600" dirty="0">
                <a:solidFill>
                  <a:srgbClr val="69A830"/>
                </a:solidFill>
                <a:latin typeface="Arial" panose="020B0604020202020204" pitchFamily="34" charset="0"/>
              </a:rPr>
              <a:t> </a:t>
            </a:r>
            <a:r>
              <a:rPr lang="en-US" altLang="en-US" sz="1600" dirty="0" err="1">
                <a:solidFill>
                  <a:srgbClr val="69A830"/>
                </a:solidFill>
                <a:latin typeface="Arial" panose="020B0604020202020204" pitchFamily="34" charset="0"/>
              </a:rPr>
              <a:t>brys</a:t>
            </a:r>
            <a:endParaRPr lang="en-US" altLang="en-US" sz="1600" dirty="0">
              <a:solidFill>
                <a:srgbClr val="69A830"/>
              </a:solidFill>
              <a:latin typeface="Arial" panose="020B0604020202020204" pitchFamily="34" charset="0"/>
            </a:endParaRPr>
          </a:p>
        </p:txBody>
      </p:sp>
      <p:sp>
        <p:nvSpPr>
          <p:cNvPr id="11" name="Slide Title"/>
          <p:cNvSpPr>
            <a:spLocks noGrp="1"/>
          </p:cNvSpPr>
          <p:nvPr>
            <p:ph type="title"/>
          </p:nvPr>
        </p:nvSpPr>
        <p:spPr/>
        <p:txBody>
          <a:bodyPr>
            <a:normAutofit/>
          </a:bodyPr>
          <a:lstStyle/>
          <a:p>
            <a:r>
              <a:rPr lang="en-GB" altLang="en-US" dirty="0" err="1"/>
              <a:t>Tîm</a:t>
            </a:r>
            <a:r>
              <a:rPr lang="en-GB" altLang="en-US" dirty="0"/>
              <a:t> </a:t>
            </a:r>
            <a:r>
              <a:rPr lang="en-GB" altLang="en-US" dirty="0" err="1"/>
              <a:t>ymateb</a:t>
            </a:r>
            <a:r>
              <a:rPr lang="en-GB" altLang="en-US" dirty="0"/>
              <a:t> </a:t>
            </a:r>
            <a:r>
              <a:rPr lang="en-GB" altLang="en-US" dirty="0" err="1"/>
              <a:t>mewn</a:t>
            </a:r>
            <a:r>
              <a:rPr lang="en-GB" altLang="en-US" dirty="0"/>
              <a:t> </a:t>
            </a:r>
            <a:r>
              <a:rPr lang="en-GB" altLang="en-US" dirty="0" err="1" smtClean="0"/>
              <a:t>argyfwng</a:t>
            </a:r>
            <a:endParaRPr lang="en-GB" dirty="0"/>
          </a:p>
        </p:txBody>
      </p:sp>
      <p:grpSp>
        <p:nvGrpSpPr>
          <p:cNvPr id="13" name="TMC"/>
          <p:cNvGrpSpPr/>
          <p:nvPr/>
        </p:nvGrpSpPr>
        <p:grpSpPr>
          <a:xfrm>
            <a:off x="392778" y="1354904"/>
            <a:ext cx="1960182" cy="762451"/>
            <a:chOff x="255910" y="836744"/>
            <a:chExt cx="1960182" cy="762451"/>
          </a:xfrm>
        </p:grpSpPr>
        <p:sp>
          <p:nvSpPr>
            <p:cNvPr id="11308" name="Rectangle 34"/>
            <p:cNvSpPr>
              <a:spLocks noChangeArrowheads="1"/>
            </p:cNvSpPr>
            <p:nvPr/>
          </p:nvSpPr>
          <p:spPr bwMode="auto">
            <a:xfrm>
              <a:off x="255910" y="854376"/>
              <a:ext cx="1152573" cy="74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lnSpc>
                  <a:spcPct val="80000"/>
                </a:lnSpc>
                <a:spcBef>
                  <a:spcPts val="300"/>
                </a:spcBef>
                <a:spcAft>
                  <a:spcPts val="300"/>
                </a:spcAft>
                <a:buFontTx/>
                <a:buNone/>
              </a:pPr>
              <a:r>
                <a:rPr lang="en-US" altLang="en-US" sz="1600" b="1" dirty="0" err="1">
                  <a:solidFill>
                    <a:srgbClr val="582F7A"/>
                  </a:solidFill>
                  <a:latin typeface="Arial" panose="020B0604020202020204" pitchFamily="34" charset="0"/>
                </a:rPr>
                <a:t>Canolfan</a:t>
              </a:r>
              <a:r>
                <a:rPr lang="en-US" altLang="en-US" sz="1600" b="1" dirty="0">
                  <a:solidFill>
                    <a:srgbClr val="582F7A"/>
                  </a:solidFill>
                  <a:latin typeface="Arial" panose="020B0604020202020204" pitchFamily="34" charset="0"/>
                </a:rPr>
                <a:t> </a:t>
              </a:r>
            </a:p>
            <a:p>
              <a:pPr algn="ctr">
                <a:lnSpc>
                  <a:spcPct val="80000"/>
                </a:lnSpc>
                <a:spcBef>
                  <a:spcPts val="300"/>
                </a:spcBef>
                <a:spcAft>
                  <a:spcPts val="300"/>
                </a:spcAft>
                <a:buFontTx/>
                <a:buNone/>
              </a:pPr>
              <a:r>
                <a:rPr lang="en-US" altLang="en-US" sz="1600" b="1" dirty="0" err="1">
                  <a:solidFill>
                    <a:srgbClr val="582F7A"/>
                  </a:solidFill>
                  <a:latin typeface="Arial" panose="020B0604020202020204" pitchFamily="34" charset="0"/>
                </a:rPr>
                <a:t>Monitro</a:t>
              </a:r>
              <a:r>
                <a:rPr lang="en-US" altLang="en-US" sz="1600" b="1" dirty="0">
                  <a:solidFill>
                    <a:srgbClr val="582F7A"/>
                  </a:solidFill>
                  <a:latin typeface="Arial" panose="020B0604020202020204" pitchFamily="34" charset="0"/>
                </a:rPr>
                <a:t> </a:t>
              </a:r>
            </a:p>
            <a:p>
              <a:pPr algn="ctr">
                <a:lnSpc>
                  <a:spcPct val="80000"/>
                </a:lnSpc>
                <a:spcBef>
                  <a:spcPts val="300"/>
                </a:spcBef>
                <a:spcAft>
                  <a:spcPts val="300"/>
                </a:spcAft>
                <a:buFontTx/>
                <a:buNone/>
              </a:pPr>
              <a:r>
                <a:rPr lang="en-US" altLang="en-US" sz="1600" b="1" dirty="0" err="1" smtClean="0">
                  <a:solidFill>
                    <a:srgbClr val="582F7A"/>
                  </a:solidFill>
                  <a:latin typeface="Arial" panose="020B0604020202020204" pitchFamily="34" charset="0"/>
                </a:rPr>
                <a:t>Teleofal</a:t>
              </a:r>
              <a:endParaRPr lang="en-US" altLang="en-US" sz="2000" b="1" dirty="0">
                <a:solidFill>
                  <a:srgbClr val="582F7A"/>
                </a:solidFill>
                <a:latin typeface="Arial" panose="020B0604020202020204" pitchFamily="34" charset="0"/>
              </a:endParaRPr>
            </a:p>
          </p:txBody>
        </p:sp>
        <p:pic>
          <p:nvPicPr>
            <p:cNvPr id="12" name="Picture 11"/>
            <p:cNvPicPr>
              <a:picLocks noChangeAspect="1"/>
            </p:cNvPicPr>
            <p:nvPr/>
          </p:nvPicPr>
          <p:blipFill>
            <a:blip r:embed="rId9"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439053" y="836744"/>
              <a:ext cx="777039" cy="737580"/>
            </a:xfrm>
            <a:prstGeom prst="rect">
              <a:avLst/>
            </a:prstGeom>
          </p:spPr>
        </p:pic>
      </p:grpSp>
      <p:grpSp>
        <p:nvGrpSpPr>
          <p:cNvPr id="22" name="OOH GP"/>
          <p:cNvGrpSpPr/>
          <p:nvPr/>
        </p:nvGrpSpPr>
        <p:grpSpPr>
          <a:xfrm>
            <a:off x="2683366" y="4923280"/>
            <a:ext cx="1458836" cy="1710598"/>
            <a:chOff x="1798503" y="4485308"/>
            <a:chExt cx="1458836" cy="1710598"/>
          </a:xfrm>
        </p:grpSpPr>
        <p:sp>
          <p:nvSpPr>
            <p:cNvPr id="11307" name="Text Box 142"/>
            <p:cNvSpPr txBox="1">
              <a:spLocks noChangeArrowheads="1"/>
            </p:cNvSpPr>
            <p:nvPr/>
          </p:nvSpPr>
          <p:spPr bwMode="auto">
            <a:xfrm>
              <a:off x="1798503" y="5438776"/>
              <a:ext cx="1458836"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nSpc>
                  <a:spcPct val="90000"/>
                </a:lnSpc>
                <a:spcBef>
                  <a:spcPts val="300"/>
                </a:spcBef>
                <a:spcAft>
                  <a:spcPts val="300"/>
                </a:spcAft>
                <a:buFontTx/>
                <a:buNone/>
              </a:pPr>
              <a:r>
                <a:rPr lang="en-US" altLang="en-US" sz="1600" dirty="0" err="1">
                  <a:solidFill>
                    <a:srgbClr val="69A830"/>
                  </a:solidFill>
                  <a:latin typeface="Arial" panose="020B0604020202020204" pitchFamily="34" charset="0"/>
                </a:rPr>
                <a:t>Meddyg</a:t>
              </a:r>
              <a:r>
                <a:rPr lang="en-US" altLang="en-US" sz="1600" dirty="0">
                  <a:solidFill>
                    <a:srgbClr val="69A830"/>
                  </a:solidFill>
                  <a:latin typeface="Arial" panose="020B0604020202020204" pitchFamily="34" charset="0"/>
                </a:rPr>
                <a:t> </a:t>
              </a:r>
              <a:r>
                <a:rPr lang="en-US" altLang="en-US" sz="1600" dirty="0" err="1">
                  <a:solidFill>
                    <a:srgbClr val="69A830"/>
                  </a:solidFill>
                  <a:latin typeface="Arial" panose="020B0604020202020204" pitchFamily="34" charset="0"/>
                </a:rPr>
                <a:t>teulu</a:t>
              </a:r>
              <a:r>
                <a:rPr lang="en-US" altLang="en-US" sz="1600" dirty="0">
                  <a:solidFill>
                    <a:srgbClr val="69A830"/>
                  </a:solidFill>
                  <a:latin typeface="Arial" panose="020B0604020202020204" pitchFamily="34" charset="0"/>
                </a:rPr>
                <a:t> y </a:t>
              </a:r>
              <a:r>
                <a:rPr lang="en-US" altLang="en-US" sz="1600" dirty="0" err="1">
                  <a:solidFill>
                    <a:srgbClr val="69A830"/>
                  </a:solidFill>
                  <a:latin typeface="Arial" panose="020B0604020202020204" pitchFamily="34" charset="0"/>
                </a:rPr>
                <a:t>tu</a:t>
              </a:r>
              <a:r>
                <a:rPr lang="en-US" altLang="en-US" sz="1600" dirty="0">
                  <a:solidFill>
                    <a:srgbClr val="69A830"/>
                  </a:solidFill>
                  <a:latin typeface="Arial" panose="020B0604020202020204" pitchFamily="34" charset="0"/>
                </a:rPr>
                <a:t> </a:t>
              </a:r>
              <a:r>
                <a:rPr lang="en-US" altLang="en-US" sz="1600" dirty="0" err="1">
                  <a:solidFill>
                    <a:srgbClr val="69A830"/>
                  </a:solidFill>
                  <a:latin typeface="Arial" panose="020B0604020202020204" pitchFamily="34" charset="0"/>
                </a:rPr>
                <a:t>allan</a:t>
              </a:r>
              <a:r>
                <a:rPr lang="en-US" altLang="en-US" sz="1600" dirty="0">
                  <a:solidFill>
                    <a:srgbClr val="69A830"/>
                  </a:solidFill>
                  <a:latin typeface="Arial" panose="020B0604020202020204" pitchFamily="34" charset="0"/>
                </a:rPr>
                <a:t> </a:t>
              </a:r>
              <a:r>
                <a:rPr lang="en-US" altLang="en-US" sz="1600" dirty="0" err="1">
                  <a:solidFill>
                    <a:srgbClr val="69A830"/>
                  </a:solidFill>
                  <a:latin typeface="Arial" panose="020B0604020202020204" pitchFamily="34" charset="0"/>
                </a:rPr>
                <a:t>i</a:t>
              </a:r>
              <a:r>
                <a:rPr lang="en-US" altLang="en-US" sz="1600" dirty="0">
                  <a:solidFill>
                    <a:srgbClr val="69A830"/>
                  </a:solidFill>
                  <a:latin typeface="Arial" panose="020B0604020202020204" pitchFamily="34" charset="0"/>
                </a:rPr>
                <a:t> </a:t>
              </a:r>
              <a:r>
                <a:rPr lang="en-US" altLang="en-US" sz="1600" dirty="0" err="1">
                  <a:solidFill>
                    <a:srgbClr val="69A830"/>
                  </a:solidFill>
                  <a:latin typeface="Arial" panose="020B0604020202020204" pitchFamily="34" charset="0"/>
                </a:rPr>
                <a:t>oriau</a:t>
              </a:r>
              <a:r>
                <a:rPr lang="en-US" altLang="en-US" sz="1600" dirty="0">
                  <a:solidFill>
                    <a:srgbClr val="69A830"/>
                  </a:solidFill>
                  <a:latin typeface="Arial" panose="020B0604020202020204" pitchFamily="34" charset="0"/>
                </a:rPr>
                <a:t> </a:t>
              </a:r>
              <a:r>
                <a:rPr lang="en-US" altLang="en-US" sz="1600" dirty="0" err="1">
                  <a:solidFill>
                    <a:srgbClr val="69A830"/>
                  </a:solidFill>
                  <a:latin typeface="Arial" panose="020B0604020202020204" pitchFamily="34" charset="0"/>
                </a:rPr>
                <a:t>gwaith</a:t>
              </a:r>
              <a:endParaRPr lang="en-US" altLang="en-US" sz="1600" dirty="0">
                <a:solidFill>
                  <a:srgbClr val="69A830"/>
                </a:solidFill>
                <a:latin typeface="Arial" panose="020B0604020202020204" pitchFamily="34" charset="0"/>
              </a:endParaRPr>
            </a:p>
          </p:txBody>
        </p:sp>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92456" y="4485308"/>
              <a:ext cx="841321" cy="914479"/>
            </a:xfrm>
            <a:prstGeom prst="rect">
              <a:avLst/>
            </a:prstGeom>
            <a:noFill/>
            <a:ln>
              <a:noFill/>
            </a:ln>
          </p:spPr>
        </p:pic>
      </p:grpSp>
      <p:grpSp>
        <p:nvGrpSpPr>
          <p:cNvPr id="28" name="Other Local Support Services"/>
          <p:cNvGrpSpPr/>
          <p:nvPr/>
        </p:nvGrpSpPr>
        <p:grpSpPr>
          <a:xfrm>
            <a:off x="2391025" y="1268104"/>
            <a:ext cx="2100167" cy="1514328"/>
            <a:chOff x="2373748" y="1430816"/>
            <a:chExt cx="2100167" cy="1514328"/>
          </a:xfrm>
        </p:grpSpPr>
        <p:sp>
          <p:nvSpPr>
            <p:cNvPr id="27" name="Cloud 26"/>
            <p:cNvSpPr/>
            <p:nvPr/>
          </p:nvSpPr>
          <p:spPr>
            <a:xfrm>
              <a:off x="3384359" y="2088225"/>
              <a:ext cx="1089556" cy="856919"/>
            </a:xfrm>
            <a:prstGeom prst="cloud">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rgbClr val="582F7A"/>
                  </a:solidFill>
                  <a:latin typeface="Arial Narrow" panose="020B0606020202030204" pitchFamily="34" charset="0"/>
                </a:rPr>
                <a:t>?</a:t>
              </a:r>
              <a:endParaRPr lang="en-GB" sz="3200" dirty="0">
                <a:solidFill>
                  <a:srgbClr val="582F7A"/>
                </a:solidFill>
                <a:latin typeface="Arial Narrow" panose="020B0606020202030204" pitchFamily="34" charset="0"/>
              </a:endParaRPr>
            </a:p>
          </p:txBody>
        </p:sp>
        <p:sp>
          <p:nvSpPr>
            <p:cNvPr id="81" name="Text Box 23"/>
            <p:cNvSpPr txBox="1">
              <a:spLocks noChangeArrowheads="1"/>
            </p:cNvSpPr>
            <p:nvPr/>
          </p:nvSpPr>
          <p:spPr bwMode="auto">
            <a:xfrm>
              <a:off x="2373748" y="1430816"/>
              <a:ext cx="1620957" cy="7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lnSpc>
                  <a:spcPct val="85000"/>
                </a:lnSpc>
                <a:spcBef>
                  <a:spcPct val="0"/>
                </a:spcBef>
                <a:buFontTx/>
                <a:buNone/>
              </a:pPr>
              <a:r>
                <a:rPr lang="en-US" altLang="en-US" sz="1600" dirty="0" err="1">
                  <a:solidFill>
                    <a:srgbClr val="69A830"/>
                  </a:solidFill>
                  <a:latin typeface="Arial" panose="020B0604020202020204" pitchFamily="34" charset="0"/>
                </a:rPr>
                <a:t>Gwasanaethau</a:t>
              </a:r>
              <a:r>
                <a:rPr lang="en-US" altLang="en-US" sz="1600" dirty="0">
                  <a:solidFill>
                    <a:srgbClr val="69A830"/>
                  </a:solidFill>
                  <a:latin typeface="Arial" panose="020B0604020202020204" pitchFamily="34" charset="0"/>
                </a:rPr>
                <a:t> </a:t>
              </a:r>
            </a:p>
            <a:p>
              <a:pPr algn="ctr">
                <a:lnSpc>
                  <a:spcPct val="85000"/>
                </a:lnSpc>
                <a:spcBef>
                  <a:spcPct val="0"/>
                </a:spcBef>
                <a:buFontTx/>
                <a:buNone/>
              </a:pPr>
              <a:r>
                <a:rPr lang="en-US" altLang="en-US" sz="1600" dirty="0" err="1">
                  <a:solidFill>
                    <a:srgbClr val="69A830"/>
                  </a:solidFill>
                  <a:latin typeface="Arial" panose="020B0604020202020204" pitchFamily="34" charset="0"/>
                </a:rPr>
                <a:t>cymorth</a:t>
              </a:r>
              <a:r>
                <a:rPr lang="en-US" altLang="en-US" sz="1600" dirty="0">
                  <a:solidFill>
                    <a:srgbClr val="69A830"/>
                  </a:solidFill>
                  <a:latin typeface="Arial" panose="020B0604020202020204" pitchFamily="34" charset="0"/>
                </a:rPr>
                <a:t> </a:t>
              </a:r>
            </a:p>
            <a:p>
              <a:pPr algn="ctr">
                <a:lnSpc>
                  <a:spcPct val="85000"/>
                </a:lnSpc>
                <a:spcBef>
                  <a:spcPct val="0"/>
                </a:spcBef>
                <a:buFontTx/>
                <a:buNone/>
              </a:pPr>
              <a:r>
                <a:rPr lang="en-US" altLang="en-US" sz="1600" dirty="0" err="1">
                  <a:solidFill>
                    <a:srgbClr val="69A830"/>
                  </a:solidFill>
                  <a:latin typeface="Arial" panose="020B0604020202020204" pitchFamily="34" charset="0"/>
                </a:rPr>
                <a:t>lleol</a:t>
              </a:r>
              <a:r>
                <a:rPr lang="en-US" altLang="en-US" sz="1600" dirty="0">
                  <a:solidFill>
                    <a:srgbClr val="69A830"/>
                  </a:solidFill>
                  <a:latin typeface="Arial" panose="020B0604020202020204" pitchFamily="34" charset="0"/>
                </a:rPr>
                <a:t> </a:t>
              </a:r>
              <a:r>
                <a:rPr lang="en-US" altLang="en-US" sz="1600" dirty="0" err="1">
                  <a:solidFill>
                    <a:srgbClr val="69A830"/>
                  </a:solidFill>
                  <a:latin typeface="Arial" panose="020B0604020202020204" pitchFamily="34" charset="0"/>
                </a:rPr>
                <a:t>eraill</a:t>
              </a:r>
              <a:endParaRPr lang="en-US" altLang="en-US" sz="1600" dirty="0">
                <a:solidFill>
                  <a:srgbClr val="69A830"/>
                </a:solidFill>
                <a:latin typeface="Arial" panose="020B0604020202020204" pitchFamily="34" charset="0"/>
              </a:endParaRPr>
            </a:p>
          </p:txBody>
        </p:sp>
      </p:grpSp>
      <p:pic>
        <p:nvPicPr>
          <p:cNvPr id="31" name="Ambulance"/>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59971" y="4810775"/>
            <a:ext cx="1530229" cy="914479"/>
          </a:xfrm>
          <a:prstGeom prst="rect">
            <a:avLst/>
          </a:prstGeom>
          <a:noFill/>
          <a:ln>
            <a:noFill/>
          </a:ln>
        </p:spPr>
      </p:pic>
      <p:grpSp>
        <p:nvGrpSpPr>
          <p:cNvPr id="877" name="Lifting Service"/>
          <p:cNvGrpSpPr/>
          <p:nvPr/>
        </p:nvGrpSpPr>
        <p:grpSpPr>
          <a:xfrm>
            <a:off x="1282421" y="4700901"/>
            <a:ext cx="1768433" cy="1222013"/>
            <a:chOff x="1404341" y="4700901"/>
            <a:chExt cx="1768433" cy="1222013"/>
          </a:xfrm>
        </p:grpSpPr>
        <p:sp>
          <p:nvSpPr>
            <p:cNvPr id="11436" name="TextBox 11435"/>
            <p:cNvSpPr txBox="1"/>
            <p:nvPr/>
          </p:nvSpPr>
          <p:spPr>
            <a:xfrm>
              <a:off x="1404341" y="5584360"/>
              <a:ext cx="1768433" cy="338554"/>
            </a:xfrm>
            <a:prstGeom prst="rect">
              <a:avLst/>
            </a:prstGeom>
            <a:noFill/>
          </p:spPr>
          <p:txBody>
            <a:bodyPr wrap="none" rtlCol="0">
              <a:spAutoFit/>
            </a:bodyPr>
            <a:lstStyle/>
            <a:p>
              <a:pPr algn="ctr"/>
              <a:r>
                <a:rPr lang="en-GB" sz="1600" dirty="0" err="1">
                  <a:solidFill>
                    <a:srgbClr val="69A830"/>
                  </a:solidFill>
                  <a:latin typeface="Arial" panose="020B0604020202020204" pitchFamily="34" charset="0"/>
                  <a:cs typeface="Arial" panose="020B0604020202020204" pitchFamily="34" charset="0"/>
                </a:rPr>
                <a:t>Gwasanaeth</a:t>
              </a:r>
              <a:r>
                <a:rPr lang="en-GB" sz="1600" dirty="0">
                  <a:solidFill>
                    <a:srgbClr val="69A830"/>
                  </a:solidFill>
                  <a:latin typeface="Arial" panose="020B0604020202020204" pitchFamily="34" charset="0"/>
                  <a:cs typeface="Arial" panose="020B0604020202020204" pitchFamily="34" charset="0"/>
                </a:rPr>
                <a:t> </a:t>
              </a:r>
              <a:r>
                <a:rPr lang="en-GB" sz="1600" dirty="0" err="1">
                  <a:solidFill>
                    <a:srgbClr val="69A830"/>
                  </a:solidFill>
                  <a:latin typeface="Arial" panose="020B0604020202020204" pitchFamily="34" charset="0"/>
                  <a:cs typeface="Arial" panose="020B0604020202020204" pitchFamily="34" charset="0"/>
                </a:rPr>
                <a:t>codi</a:t>
              </a:r>
              <a:endParaRPr lang="en-GB" sz="1600" dirty="0">
                <a:solidFill>
                  <a:srgbClr val="69A830"/>
                </a:solidFill>
                <a:latin typeface="Arial" panose="020B0604020202020204" pitchFamily="34" charset="0"/>
                <a:cs typeface="Arial" panose="020B0604020202020204" pitchFamily="34" charset="0"/>
              </a:endParaRPr>
            </a:p>
          </p:txBody>
        </p:sp>
        <p:pic>
          <p:nvPicPr>
            <p:cNvPr id="876" name="Picture 87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60006" y="4700901"/>
              <a:ext cx="1194920" cy="804742"/>
            </a:xfrm>
            <a:prstGeom prst="rect">
              <a:avLst/>
            </a:prstGeom>
          </p:spPr>
        </p:pic>
      </p:grpSp>
      <p:grpSp>
        <p:nvGrpSpPr>
          <p:cNvPr id="879" name="Emergency Handyman"/>
          <p:cNvGrpSpPr/>
          <p:nvPr/>
        </p:nvGrpSpPr>
        <p:grpSpPr>
          <a:xfrm>
            <a:off x="5869422" y="1972209"/>
            <a:ext cx="2821928" cy="1388014"/>
            <a:chOff x="5991342" y="1972209"/>
            <a:chExt cx="2821928" cy="1388014"/>
          </a:xfrm>
        </p:grpSpPr>
        <p:sp>
          <p:nvSpPr>
            <p:cNvPr id="11296" name="Text Box 158"/>
            <p:cNvSpPr txBox="1">
              <a:spLocks noChangeArrowheads="1"/>
            </p:cNvSpPr>
            <p:nvPr/>
          </p:nvSpPr>
          <p:spPr bwMode="auto">
            <a:xfrm>
              <a:off x="6632865" y="1972209"/>
              <a:ext cx="218040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r>
                <a:rPr lang="en-US" altLang="en-US" sz="1600" dirty="0">
                  <a:solidFill>
                    <a:srgbClr val="69A830"/>
                  </a:solidFill>
                  <a:latin typeface="Arial" panose="020B0604020202020204" pitchFamily="34" charset="0"/>
                </a:rPr>
                <a:t>Help </a:t>
              </a:r>
              <a:r>
                <a:rPr lang="en-US" altLang="en-US" sz="1600" dirty="0" err="1">
                  <a:solidFill>
                    <a:srgbClr val="69A830"/>
                  </a:solidFill>
                  <a:latin typeface="Arial" panose="020B0604020202020204" pitchFamily="34" charset="0"/>
                </a:rPr>
                <a:t>ymarferol</a:t>
              </a:r>
              <a:r>
                <a:rPr lang="en-US" altLang="en-US" sz="1600" dirty="0">
                  <a:solidFill>
                    <a:srgbClr val="69A830"/>
                  </a:solidFill>
                  <a:latin typeface="Arial" panose="020B0604020202020204" pitchFamily="34" charset="0"/>
                </a:rPr>
                <a:t> </a:t>
              </a:r>
              <a:r>
                <a:rPr lang="en-US" altLang="en-US" sz="1600" dirty="0" err="1">
                  <a:solidFill>
                    <a:srgbClr val="69A830"/>
                  </a:solidFill>
                  <a:latin typeface="Arial" panose="020B0604020202020204" pitchFamily="34" charset="0"/>
                </a:rPr>
                <a:t>mewn</a:t>
              </a:r>
              <a:r>
                <a:rPr lang="en-US" altLang="en-US" sz="1600" dirty="0">
                  <a:solidFill>
                    <a:srgbClr val="69A830"/>
                  </a:solidFill>
                  <a:latin typeface="Arial" panose="020B0604020202020204" pitchFamily="34" charset="0"/>
                </a:rPr>
                <a:t> </a:t>
              </a:r>
            </a:p>
            <a:p>
              <a:pPr algn="ctr">
                <a:spcBef>
                  <a:spcPct val="0"/>
                </a:spcBef>
                <a:buFontTx/>
                <a:buNone/>
              </a:pPr>
              <a:r>
                <a:rPr lang="en-US" altLang="en-US" sz="1600" dirty="0" err="1">
                  <a:solidFill>
                    <a:srgbClr val="69A830"/>
                  </a:solidFill>
                  <a:latin typeface="Arial" panose="020B0604020202020204" pitchFamily="34" charset="0"/>
                </a:rPr>
                <a:t>argyfwng</a:t>
              </a:r>
              <a:endParaRPr lang="en-US" altLang="en-US" sz="1600" dirty="0">
                <a:solidFill>
                  <a:srgbClr val="69A830"/>
                </a:solidFill>
                <a:latin typeface="Arial" panose="020B0604020202020204" pitchFamily="34" charset="0"/>
              </a:endParaRPr>
            </a:p>
          </p:txBody>
        </p:sp>
        <p:pic>
          <p:nvPicPr>
            <p:cNvPr id="878" name="Picture 87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91342" y="2262848"/>
              <a:ext cx="1127858" cy="1097375"/>
            </a:xfrm>
            <a:prstGeom prst="rect">
              <a:avLst/>
            </a:prstGeom>
          </p:spPr>
        </p:pic>
      </p:grpSp>
      <p:sp>
        <p:nvSpPr>
          <p:cNvPr id="880" name="Rounded Rectangle 879"/>
          <p:cNvSpPr/>
          <p:nvPr/>
        </p:nvSpPr>
        <p:spPr>
          <a:xfrm>
            <a:off x="2765567" y="3084698"/>
            <a:ext cx="3418825" cy="1574182"/>
          </a:xfrm>
          <a:prstGeom prst="round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nSpc>
                <a:spcPct val="114000"/>
              </a:lnSpc>
              <a:spcBef>
                <a:spcPct val="0"/>
              </a:spcBef>
              <a:buClr>
                <a:srgbClr val="000000"/>
              </a:buClr>
            </a:pPr>
            <a:r>
              <a:rPr lang="en-GB" altLang="en-US" dirty="0" err="1">
                <a:solidFill>
                  <a:srgbClr val="582F7A"/>
                </a:solidFill>
                <a:latin typeface="Arial" panose="020B0604020202020204" pitchFamily="34" charset="0"/>
              </a:rPr>
              <a:t>Protocolau</a:t>
            </a:r>
            <a:r>
              <a:rPr lang="en-GB" altLang="en-US" dirty="0">
                <a:solidFill>
                  <a:srgbClr val="582F7A"/>
                </a:solidFill>
                <a:latin typeface="Arial" panose="020B0604020202020204" pitchFamily="34" charset="0"/>
              </a:rPr>
              <a:t> </a:t>
            </a:r>
            <a:r>
              <a:rPr lang="en-GB" altLang="en-US" dirty="0" err="1">
                <a:solidFill>
                  <a:srgbClr val="582F7A"/>
                </a:solidFill>
                <a:latin typeface="Arial" panose="020B0604020202020204" pitchFamily="34" charset="0"/>
              </a:rPr>
              <a:t>unigol</a:t>
            </a:r>
            <a:r>
              <a:rPr lang="en-GB" altLang="en-US" dirty="0">
                <a:solidFill>
                  <a:srgbClr val="582F7A"/>
                </a:solidFill>
                <a:latin typeface="Arial" panose="020B0604020202020204" pitchFamily="34" charset="0"/>
              </a:rPr>
              <a:t> a </a:t>
            </a:r>
            <a:r>
              <a:rPr lang="en-GB" altLang="en-US" b="1" dirty="0" err="1">
                <a:solidFill>
                  <a:srgbClr val="582F7A"/>
                </a:solidFill>
                <a:latin typeface="Arial" panose="020B0604020202020204" pitchFamily="34" charset="0"/>
              </a:rPr>
              <a:t>gweithdrefnau</a:t>
            </a:r>
            <a:r>
              <a:rPr lang="en-GB" altLang="en-US" b="1" dirty="0">
                <a:solidFill>
                  <a:srgbClr val="582F7A"/>
                </a:solidFill>
                <a:latin typeface="Arial" panose="020B0604020202020204" pitchFamily="34" charset="0"/>
              </a:rPr>
              <a:t> </a:t>
            </a:r>
            <a:r>
              <a:rPr lang="en-GB" altLang="en-US" b="1" dirty="0" err="1">
                <a:solidFill>
                  <a:srgbClr val="582F7A"/>
                </a:solidFill>
                <a:latin typeface="Arial" panose="020B0604020202020204" pitchFamily="34" charset="0"/>
              </a:rPr>
              <a:t>uwchgyfeirio</a:t>
            </a:r>
            <a:r>
              <a:rPr lang="en-GB" altLang="en-US" b="1" dirty="0">
                <a:solidFill>
                  <a:srgbClr val="582F7A"/>
                </a:solidFill>
                <a:latin typeface="Arial" panose="020B0604020202020204" pitchFamily="34" charset="0"/>
              </a:rPr>
              <a:t> </a:t>
            </a:r>
            <a:r>
              <a:rPr lang="en-GB" altLang="en-US" dirty="0" err="1">
                <a:solidFill>
                  <a:srgbClr val="582F7A"/>
                </a:solidFill>
                <a:latin typeface="Arial" panose="020B0604020202020204" pitchFamily="34" charset="0"/>
              </a:rPr>
              <a:t>ar</a:t>
            </a:r>
            <a:r>
              <a:rPr lang="en-GB" altLang="en-US" dirty="0">
                <a:solidFill>
                  <a:srgbClr val="582F7A"/>
                </a:solidFill>
                <a:latin typeface="Arial" panose="020B0604020202020204" pitchFamily="34" charset="0"/>
              </a:rPr>
              <a:t> </a:t>
            </a:r>
            <a:r>
              <a:rPr lang="en-GB" altLang="en-US" dirty="0" err="1">
                <a:solidFill>
                  <a:srgbClr val="582F7A"/>
                </a:solidFill>
                <a:latin typeface="Arial" panose="020B0604020202020204" pitchFamily="34" charset="0"/>
              </a:rPr>
              <a:t>gyfer</a:t>
            </a:r>
            <a:r>
              <a:rPr lang="en-GB" altLang="en-US" dirty="0">
                <a:solidFill>
                  <a:srgbClr val="582F7A"/>
                </a:solidFill>
                <a:latin typeface="Arial" panose="020B0604020202020204" pitchFamily="34" charset="0"/>
              </a:rPr>
              <a:t>…</a:t>
            </a:r>
          </a:p>
          <a:p>
            <a:pPr>
              <a:lnSpc>
                <a:spcPct val="114000"/>
              </a:lnSpc>
              <a:spcBef>
                <a:spcPct val="0"/>
              </a:spcBef>
              <a:buClr>
                <a:srgbClr val="000000"/>
              </a:buClr>
            </a:pPr>
            <a:r>
              <a:rPr lang="en-GB" altLang="en-US" dirty="0" err="1">
                <a:solidFill>
                  <a:srgbClr val="582F7A"/>
                </a:solidFill>
                <a:latin typeface="Arial" panose="020B0604020202020204" pitchFamily="34" charset="0"/>
              </a:rPr>
              <a:t>pob</a:t>
            </a:r>
            <a:r>
              <a:rPr lang="en-GB" altLang="en-US" dirty="0">
                <a:solidFill>
                  <a:srgbClr val="582F7A"/>
                </a:solidFill>
                <a:latin typeface="Arial" panose="020B0604020202020204" pitchFamily="34" charset="0"/>
              </a:rPr>
              <a:t> </a:t>
            </a:r>
            <a:r>
              <a:rPr lang="en-GB" altLang="en-US" dirty="0" err="1">
                <a:solidFill>
                  <a:srgbClr val="582F7A"/>
                </a:solidFill>
                <a:latin typeface="Arial" panose="020B0604020202020204" pitchFamily="34" charset="0"/>
              </a:rPr>
              <a:t>unigolyn</a:t>
            </a:r>
            <a:r>
              <a:rPr lang="en-GB" altLang="en-US" dirty="0">
                <a:solidFill>
                  <a:srgbClr val="582F7A"/>
                </a:solidFill>
                <a:latin typeface="Arial" panose="020B0604020202020204" pitchFamily="34" charset="0"/>
              </a:rPr>
              <a:t>, </a:t>
            </a:r>
            <a:r>
              <a:rPr lang="en-GB" altLang="en-US" dirty="0" err="1">
                <a:solidFill>
                  <a:srgbClr val="582F7A"/>
                </a:solidFill>
                <a:latin typeface="Arial" panose="020B0604020202020204" pitchFamily="34" charset="0"/>
              </a:rPr>
              <a:t>ar</a:t>
            </a:r>
            <a:r>
              <a:rPr lang="en-GB" altLang="en-US" dirty="0">
                <a:solidFill>
                  <a:srgbClr val="582F7A"/>
                </a:solidFill>
                <a:latin typeface="Arial" panose="020B0604020202020204" pitchFamily="34" charset="0"/>
              </a:rPr>
              <a:t> </a:t>
            </a:r>
            <a:r>
              <a:rPr lang="en-GB" altLang="en-US" dirty="0" err="1">
                <a:solidFill>
                  <a:srgbClr val="582F7A"/>
                </a:solidFill>
                <a:latin typeface="Arial" panose="020B0604020202020204" pitchFamily="34" charset="0"/>
              </a:rPr>
              <a:t>gyfer</a:t>
            </a:r>
            <a:r>
              <a:rPr lang="en-GB" altLang="en-US" dirty="0">
                <a:solidFill>
                  <a:srgbClr val="582F7A"/>
                </a:solidFill>
                <a:latin typeface="Arial" panose="020B0604020202020204" pitchFamily="34" charset="0"/>
              </a:rPr>
              <a:t> </a:t>
            </a:r>
            <a:r>
              <a:rPr lang="en-GB" altLang="en-US" dirty="0" err="1">
                <a:solidFill>
                  <a:srgbClr val="582F7A"/>
                </a:solidFill>
                <a:latin typeface="Arial" panose="020B0604020202020204" pitchFamily="34" charset="0"/>
              </a:rPr>
              <a:t>pob</a:t>
            </a:r>
            <a:r>
              <a:rPr lang="en-GB" altLang="en-US" dirty="0">
                <a:solidFill>
                  <a:srgbClr val="582F7A"/>
                </a:solidFill>
                <a:latin typeface="Arial" panose="020B0604020202020204" pitchFamily="34" charset="0"/>
              </a:rPr>
              <a:t> </a:t>
            </a:r>
            <a:r>
              <a:rPr lang="en-GB" altLang="en-US" dirty="0" err="1">
                <a:solidFill>
                  <a:srgbClr val="582F7A"/>
                </a:solidFill>
                <a:latin typeface="Arial" panose="020B0604020202020204" pitchFamily="34" charset="0"/>
              </a:rPr>
              <a:t>amser</a:t>
            </a:r>
            <a:r>
              <a:rPr lang="en-GB" altLang="en-US" dirty="0">
                <a:solidFill>
                  <a:srgbClr val="582F7A"/>
                </a:solidFill>
                <a:latin typeface="Arial" panose="020B0604020202020204" pitchFamily="34" charset="0"/>
              </a:rPr>
              <a:t> </a:t>
            </a:r>
            <a:r>
              <a:rPr lang="en-GB" altLang="en-US" dirty="0" err="1">
                <a:solidFill>
                  <a:srgbClr val="582F7A"/>
                </a:solidFill>
                <a:latin typeface="Arial" panose="020B0604020202020204" pitchFamily="34" charset="0"/>
              </a:rPr>
              <a:t>o’r</a:t>
            </a:r>
            <a:r>
              <a:rPr lang="en-GB" altLang="en-US" dirty="0">
                <a:solidFill>
                  <a:srgbClr val="582F7A"/>
                </a:solidFill>
                <a:latin typeface="Arial" panose="020B0604020202020204" pitchFamily="34" charset="0"/>
              </a:rPr>
              <a:t> </a:t>
            </a:r>
            <a:r>
              <a:rPr lang="en-GB" altLang="en-US" dirty="0" err="1">
                <a:solidFill>
                  <a:srgbClr val="582F7A"/>
                </a:solidFill>
                <a:latin typeface="Arial" panose="020B0604020202020204" pitchFamily="34" charset="0"/>
              </a:rPr>
              <a:t>dydd</a:t>
            </a:r>
            <a:r>
              <a:rPr lang="en-GB" altLang="en-US" dirty="0">
                <a:solidFill>
                  <a:srgbClr val="582F7A"/>
                </a:solidFill>
                <a:latin typeface="Arial" panose="020B0604020202020204" pitchFamily="34" charset="0"/>
              </a:rPr>
              <a:t> ac </a:t>
            </a:r>
            <a:r>
              <a:rPr lang="en-GB" altLang="en-US" dirty="0" err="1">
                <a:solidFill>
                  <a:srgbClr val="582F7A"/>
                </a:solidFill>
                <a:latin typeface="Arial" panose="020B0604020202020204" pitchFamily="34" charset="0"/>
              </a:rPr>
              <a:t>ar</a:t>
            </a:r>
            <a:r>
              <a:rPr lang="en-GB" altLang="en-US" dirty="0">
                <a:solidFill>
                  <a:srgbClr val="582F7A"/>
                </a:solidFill>
                <a:latin typeface="Arial" panose="020B0604020202020204" pitchFamily="34" charset="0"/>
              </a:rPr>
              <a:t> </a:t>
            </a:r>
            <a:r>
              <a:rPr lang="en-GB" altLang="en-US" dirty="0" err="1">
                <a:solidFill>
                  <a:srgbClr val="582F7A"/>
                </a:solidFill>
                <a:latin typeface="Arial" panose="020B0604020202020204" pitchFamily="34" charset="0"/>
              </a:rPr>
              <a:t>gyfer</a:t>
            </a:r>
            <a:r>
              <a:rPr lang="en-GB" altLang="en-US" dirty="0">
                <a:solidFill>
                  <a:srgbClr val="582F7A"/>
                </a:solidFill>
                <a:latin typeface="Arial" panose="020B0604020202020204" pitchFamily="34" charset="0"/>
              </a:rPr>
              <a:t> </a:t>
            </a:r>
            <a:r>
              <a:rPr lang="en-GB" altLang="en-US" dirty="0" err="1">
                <a:solidFill>
                  <a:srgbClr val="582F7A"/>
                </a:solidFill>
                <a:latin typeface="Arial" panose="020B0604020202020204" pitchFamily="34" charset="0"/>
              </a:rPr>
              <a:t>pob</a:t>
            </a:r>
            <a:r>
              <a:rPr lang="en-GB" altLang="en-US" dirty="0">
                <a:solidFill>
                  <a:srgbClr val="582F7A"/>
                </a:solidFill>
                <a:latin typeface="Arial" panose="020B0604020202020204" pitchFamily="34" charset="0"/>
              </a:rPr>
              <a:t> math o </a:t>
            </a:r>
            <a:r>
              <a:rPr lang="en-GB" altLang="en-US" dirty="0" err="1">
                <a:solidFill>
                  <a:srgbClr val="582F7A"/>
                </a:solidFill>
                <a:latin typeface="Arial" panose="020B0604020202020204" pitchFamily="34" charset="0"/>
              </a:rPr>
              <a:t>larwm</a:t>
            </a:r>
            <a:endParaRPr lang="en-GB" altLang="en-US" dirty="0">
              <a:solidFill>
                <a:srgbClr val="582F7A"/>
              </a:solidFill>
              <a:latin typeface="Arial" panose="020B0604020202020204" pitchFamily="34" charset="0"/>
            </a:endParaRPr>
          </a:p>
        </p:txBody>
      </p:sp>
    </p:spTree>
    <p:extLst>
      <p:ext uri="{BB962C8B-B14F-4D97-AF65-F5344CB8AC3E}">
        <p14:creationId xmlns:p14="http://schemas.microsoft.com/office/powerpoint/2010/main" val="3356273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77"/>
                                        </p:tgtEl>
                                        <p:attrNameLst>
                                          <p:attrName>style.visibility</p:attrName>
                                        </p:attrNameLst>
                                      </p:cBhvr>
                                      <p:to>
                                        <p:strVal val="visible"/>
                                      </p:to>
                                    </p:set>
                                    <p:animEffect transition="in" filter="fade">
                                      <p:cBhvr>
                                        <p:cTn id="15" dur="500"/>
                                        <p:tgtEl>
                                          <p:spTgt spid="87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303"/>
                                        </p:tgtEl>
                                        <p:attrNameLst>
                                          <p:attrName>style.visibility</p:attrName>
                                        </p:attrNameLst>
                                      </p:cBhvr>
                                      <p:to>
                                        <p:strVal val="visible"/>
                                      </p:to>
                                    </p:set>
                                    <p:animEffect transition="in" filter="fade">
                                      <p:cBhvr>
                                        <p:cTn id="23" dur="500"/>
                                        <p:tgtEl>
                                          <p:spTgt spid="1130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299"/>
                                        </p:tgtEl>
                                        <p:attrNameLst>
                                          <p:attrName>style.visibility</p:attrName>
                                        </p:attrNameLst>
                                      </p:cBhvr>
                                      <p:to>
                                        <p:strVal val="visible"/>
                                      </p:to>
                                    </p:set>
                                    <p:animEffect transition="in" filter="fade">
                                      <p:cBhvr>
                                        <p:cTn id="26" dur="500"/>
                                        <p:tgtEl>
                                          <p:spTgt spid="11299"/>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11298"/>
                                        </p:tgtEl>
                                        <p:attrNameLst>
                                          <p:attrName>style.visibility</p:attrName>
                                        </p:attrNameLst>
                                      </p:cBhvr>
                                      <p:to>
                                        <p:strVal val="visible"/>
                                      </p:to>
                                    </p:set>
                                    <p:animEffect transition="in" filter="fade">
                                      <p:cBhvr>
                                        <p:cTn id="34" dur="500"/>
                                        <p:tgtEl>
                                          <p:spTgt spid="11298"/>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879"/>
                                        </p:tgtEl>
                                        <p:attrNameLst>
                                          <p:attrName>style.visibility</p:attrName>
                                        </p:attrNameLst>
                                      </p:cBhvr>
                                      <p:to>
                                        <p:strVal val="visible"/>
                                      </p:to>
                                    </p:set>
                                    <p:animEffect transition="in" filter="fade">
                                      <p:cBhvr>
                                        <p:cTn id="42" dur="500"/>
                                        <p:tgtEl>
                                          <p:spTgt spid="879"/>
                                        </p:tgtEl>
                                      </p:cBhvr>
                                    </p:animEffect>
                                  </p:childTnLst>
                                </p:cTn>
                              </p:par>
                            </p:childTnLst>
                          </p:cTn>
                        </p:par>
                        <p:par>
                          <p:cTn id="43" fill="hold">
                            <p:stCondLst>
                              <p:cond delay="450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par>
                          <p:cTn id="47" fill="hold">
                            <p:stCondLst>
                              <p:cond delay="5000"/>
                            </p:stCondLst>
                            <p:childTnLst>
                              <p:par>
                                <p:cTn id="48" presetID="10" presetClass="entr" presetSubtype="0" fill="hold" nodeType="after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11266"/>
                                        </p:tgtEl>
                                        <p:attrNameLst>
                                          <p:attrName>style.visibility</p:attrName>
                                        </p:attrNameLst>
                                      </p:cBhvr>
                                      <p:to>
                                        <p:strVal val="visible"/>
                                      </p:to>
                                    </p:set>
                                    <p:animEffect transition="in" filter="wheel(1)">
                                      <p:cBhvr>
                                        <p:cTn id="55" dur="2000"/>
                                        <p:tgtEl>
                                          <p:spTgt spid="11266"/>
                                        </p:tgtEl>
                                      </p:cBhvr>
                                    </p:animEffect>
                                  </p:childTnLst>
                                </p:cTn>
                              </p:par>
                            </p:childTnLst>
                          </p:cTn>
                        </p:par>
                        <p:par>
                          <p:cTn id="56" fill="hold">
                            <p:stCondLst>
                              <p:cond delay="2000"/>
                            </p:stCondLst>
                            <p:childTnLst>
                              <p:par>
                                <p:cTn id="57" presetID="10" presetClass="entr" presetSubtype="0" fill="hold"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mph" presetSubtype="0" nodeType="clickEffect">
                                  <p:stCondLst>
                                    <p:cond delay="0"/>
                                  </p:stCondLst>
                                  <p:childTnLst>
                                    <p:set>
                                      <p:cBhvr rctx="PPT">
                                        <p:cTn id="63" dur="indefinite"/>
                                        <p:tgtEl>
                                          <p:spTgt spid="29"/>
                                        </p:tgtEl>
                                        <p:attrNameLst>
                                          <p:attrName>style.opacity</p:attrName>
                                        </p:attrNameLst>
                                      </p:cBhvr>
                                      <p:to>
                                        <p:strVal val="0.25"/>
                                      </p:to>
                                    </p:set>
                                    <p:animEffect filter="image" prLst="opacity: 0.25">
                                      <p:cBhvr rctx="IE">
                                        <p:cTn id="64" dur="indefinite"/>
                                        <p:tgtEl>
                                          <p:spTgt spid="29"/>
                                        </p:tgtEl>
                                      </p:cBhvr>
                                    </p:animEffect>
                                  </p:childTnLst>
                                </p:cTn>
                              </p:par>
                              <p:par>
                                <p:cTn id="65" presetID="9" presetClass="emph" presetSubtype="0" nodeType="withEffect">
                                  <p:stCondLst>
                                    <p:cond delay="0"/>
                                  </p:stCondLst>
                                  <p:childTnLst>
                                    <p:set>
                                      <p:cBhvr rctx="PPT">
                                        <p:cTn id="66" dur="indefinite"/>
                                        <p:tgtEl>
                                          <p:spTgt spid="24"/>
                                        </p:tgtEl>
                                        <p:attrNameLst>
                                          <p:attrName>style.opacity</p:attrName>
                                        </p:attrNameLst>
                                      </p:cBhvr>
                                      <p:to>
                                        <p:strVal val="0.25"/>
                                      </p:to>
                                    </p:set>
                                    <p:animEffect filter="image" prLst="opacity: 0.25">
                                      <p:cBhvr rctx="IE">
                                        <p:cTn id="67" dur="indefinite"/>
                                        <p:tgtEl>
                                          <p:spTgt spid="24"/>
                                        </p:tgtEl>
                                      </p:cBhvr>
                                    </p:animEffect>
                                  </p:childTnLst>
                                </p:cTn>
                              </p:par>
                              <p:par>
                                <p:cTn id="68" presetID="9" presetClass="emph" presetSubtype="0" nodeType="withEffect">
                                  <p:stCondLst>
                                    <p:cond delay="0"/>
                                  </p:stCondLst>
                                  <p:childTnLst>
                                    <p:set>
                                      <p:cBhvr rctx="PPT">
                                        <p:cTn id="69" dur="indefinite"/>
                                        <p:tgtEl>
                                          <p:spTgt spid="877"/>
                                        </p:tgtEl>
                                        <p:attrNameLst>
                                          <p:attrName>style.opacity</p:attrName>
                                        </p:attrNameLst>
                                      </p:cBhvr>
                                      <p:to>
                                        <p:strVal val="0.25"/>
                                      </p:to>
                                    </p:set>
                                    <p:animEffect filter="image" prLst="opacity: 0.25">
                                      <p:cBhvr rctx="IE">
                                        <p:cTn id="70" dur="indefinite"/>
                                        <p:tgtEl>
                                          <p:spTgt spid="877"/>
                                        </p:tgtEl>
                                      </p:cBhvr>
                                    </p:animEffect>
                                  </p:childTnLst>
                                </p:cTn>
                              </p:par>
                              <p:par>
                                <p:cTn id="71" presetID="9" presetClass="emph" presetSubtype="0" nodeType="withEffect">
                                  <p:stCondLst>
                                    <p:cond delay="0"/>
                                  </p:stCondLst>
                                  <p:childTnLst>
                                    <p:set>
                                      <p:cBhvr rctx="PPT">
                                        <p:cTn id="72" dur="indefinite"/>
                                        <p:tgtEl>
                                          <p:spTgt spid="22"/>
                                        </p:tgtEl>
                                        <p:attrNameLst>
                                          <p:attrName>style.opacity</p:attrName>
                                        </p:attrNameLst>
                                      </p:cBhvr>
                                      <p:to>
                                        <p:strVal val="0.25"/>
                                      </p:to>
                                    </p:set>
                                    <p:animEffect filter="image" prLst="opacity: 0.25">
                                      <p:cBhvr rctx="IE">
                                        <p:cTn id="73" dur="indefinite"/>
                                        <p:tgtEl>
                                          <p:spTgt spid="22"/>
                                        </p:tgtEl>
                                      </p:cBhvr>
                                    </p:animEffect>
                                  </p:childTnLst>
                                </p:cTn>
                              </p:par>
                              <p:par>
                                <p:cTn id="74" presetID="9" presetClass="emph" presetSubtype="0" nodeType="withEffect">
                                  <p:stCondLst>
                                    <p:cond delay="0"/>
                                  </p:stCondLst>
                                  <p:childTnLst>
                                    <p:set>
                                      <p:cBhvr rctx="PPT">
                                        <p:cTn id="75" dur="indefinite"/>
                                        <p:tgtEl>
                                          <p:spTgt spid="11303"/>
                                        </p:tgtEl>
                                        <p:attrNameLst>
                                          <p:attrName>style.opacity</p:attrName>
                                        </p:attrNameLst>
                                      </p:cBhvr>
                                      <p:to>
                                        <p:strVal val="0.25"/>
                                      </p:to>
                                    </p:set>
                                    <p:animEffect filter="image" prLst="opacity: 0.25">
                                      <p:cBhvr rctx="IE">
                                        <p:cTn id="76" dur="indefinite"/>
                                        <p:tgtEl>
                                          <p:spTgt spid="11303"/>
                                        </p:tgtEl>
                                      </p:cBhvr>
                                    </p:animEffect>
                                  </p:childTnLst>
                                </p:cTn>
                              </p:par>
                              <p:par>
                                <p:cTn id="77" presetID="9" presetClass="emph" presetSubtype="0" nodeType="withEffect">
                                  <p:stCondLst>
                                    <p:cond delay="0"/>
                                  </p:stCondLst>
                                  <p:childTnLst>
                                    <p:set>
                                      <p:cBhvr rctx="PPT">
                                        <p:cTn id="78" dur="indefinite"/>
                                        <p:tgtEl>
                                          <p:spTgt spid="31"/>
                                        </p:tgtEl>
                                        <p:attrNameLst>
                                          <p:attrName>style.opacity</p:attrName>
                                        </p:attrNameLst>
                                      </p:cBhvr>
                                      <p:to>
                                        <p:strVal val="0.25"/>
                                      </p:to>
                                    </p:set>
                                    <p:animEffect filter="image" prLst="opacity: 0.25">
                                      <p:cBhvr rctx="IE">
                                        <p:cTn id="79" dur="indefinite"/>
                                        <p:tgtEl>
                                          <p:spTgt spid="31"/>
                                        </p:tgtEl>
                                      </p:cBhvr>
                                    </p:animEffect>
                                  </p:childTnLst>
                                </p:cTn>
                              </p:par>
                              <p:par>
                                <p:cTn id="80" presetID="9" presetClass="emph" presetSubtype="0" nodeType="withEffect">
                                  <p:stCondLst>
                                    <p:cond delay="0"/>
                                  </p:stCondLst>
                                  <p:childTnLst>
                                    <p:set>
                                      <p:cBhvr rctx="PPT">
                                        <p:cTn id="81" dur="indefinite"/>
                                        <p:tgtEl>
                                          <p:spTgt spid="11298"/>
                                        </p:tgtEl>
                                        <p:attrNameLst>
                                          <p:attrName>style.opacity</p:attrName>
                                        </p:attrNameLst>
                                      </p:cBhvr>
                                      <p:to>
                                        <p:strVal val="0.25"/>
                                      </p:to>
                                    </p:set>
                                    <p:animEffect filter="image" prLst="opacity: 0.25">
                                      <p:cBhvr rctx="IE">
                                        <p:cTn id="82" dur="indefinite"/>
                                        <p:tgtEl>
                                          <p:spTgt spid="11298"/>
                                        </p:tgtEl>
                                      </p:cBhvr>
                                    </p:animEffect>
                                  </p:childTnLst>
                                </p:cTn>
                              </p:par>
                              <p:par>
                                <p:cTn id="83" presetID="9" presetClass="emph" presetSubtype="0" grpId="1" nodeType="withEffect">
                                  <p:stCondLst>
                                    <p:cond delay="0"/>
                                  </p:stCondLst>
                                  <p:childTnLst>
                                    <p:set>
                                      <p:cBhvr rctx="PPT">
                                        <p:cTn id="84" dur="indefinite"/>
                                        <p:tgtEl>
                                          <p:spTgt spid="11299"/>
                                        </p:tgtEl>
                                        <p:attrNameLst>
                                          <p:attrName>style.opacity</p:attrName>
                                        </p:attrNameLst>
                                      </p:cBhvr>
                                      <p:to>
                                        <p:strVal val="0.25"/>
                                      </p:to>
                                    </p:set>
                                    <p:animEffect filter="image" prLst="opacity: 0.25">
                                      <p:cBhvr rctx="IE">
                                        <p:cTn id="85" dur="indefinite"/>
                                        <p:tgtEl>
                                          <p:spTgt spid="11299"/>
                                        </p:tgtEl>
                                      </p:cBhvr>
                                    </p:animEffect>
                                  </p:childTnLst>
                                </p:cTn>
                              </p:par>
                              <p:par>
                                <p:cTn id="86" presetID="9" presetClass="emph" presetSubtype="0" nodeType="withEffect">
                                  <p:stCondLst>
                                    <p:cond delay="0"/>
                                  </p:stCondLst>
                                  <p:childTnLst>
                                    <p:set>
                                      <p:cBhvr rctx="PPT">
                                        <p:cTn id="87" dur="indefinite"/>
                                        <p:tgtEl>
                                          <p:spTgt spid="17"/>
                                        </p:tgtEl>
                                        <p:attrNameLst>
                                          <p:attrName>style.opacity</p:attrName>
                                        </p:attrNameLst>
                                      </p:cBhvr>
                                      <p:to>
                                        <p:strVal val="0.25"/>
                                      </p:to>
                                    </p:set>
                                    <p:animEffect filter="image" prLst="opacity: 0.25">
                                      <p:cBhvr rctx="IE">
                                        <p:cTn id="88" dur="indefinite"/>
                                        <p:tgtEl>
                                          <p:spTgt spid="17"/>
                                        </p:tgtEl>
                                      </p:cBhvr>
                                    </p:animEffect>
                                  </p:childTnLst>
                                </p:cTn>
                              </p:par>
                              <p:par>
                                <p:cTn id="89" presetID="9" presetClass="emph" presetSubtype="0" nodeType="withEffect">
                                  <p:stCondLst>
                                    <p:cond delay="0"/>
                                  </p:stCondLst>
                                  <p:childTnLst>
                                    <p:set>
                                      <p:cBhvr rctx="PPT">
                                        <p:cTn id="90" dur="indefinite"/>
                                        <p:tgtEl>
                                          <p:spTgt spid="879"/>
                                        </p:tgtEl>
                                        <p:attrNameLst>
                                          <p:attrName>style.opacity</p:attrName>
                                        </p:attrNameLst>
                                      </p:cBhvr>
                                      <p:to>
                                        <p:strVal val="0.25"/>
                                      </p:to>
                                    </p:set>
                                    <p:animEffect filter="image" prLst="opacity: 0.25">
                                      <p:cBhvr rctx="IE">
                                        <p:cTn id="91" dur="indefinite"/>
                                        <p:tgtEl>
                                          <p:spTgt spid="879"/>
                                        </p:tgtEl>
                                      </p:cBhvr>
                                    </p:animEffect>
                                  </p:childTnLst>
                                </p:cTn>
                              </p:par>
                              <p:par>
                                <p:cTn id="92" presetID="9" presetClass="emph" presetSubtype="0" nodeType="withEffect">
                                  <p:stCondLst>
                                    <p:cond delay="0"/>
                                  </p:stCondLst>
                                  <p:childTnLst>
                                    <p:set>
                                      <p:cBhvr rctx="PPT">
                                        <p:cTn id="93" dur="indefinite"/>
                                        <p:tgtEl>
                                          <p:spTgt spid="15"/>
                                        </p:tgtEl>
                                        <p:attrNameLst>
                                          <p:attrName>style.opacity</p:attrName>
                                        </p:attrNameLst>
                                      </p:cBhvr>
                                      <p:to>
                                        <p:strVal val="0.25"/>
                                      </p:to>
                                    </p:set>
                                    <p:animEffect filter="image" prLst="opacity: 0.25">
                                      <p:cBhvr rctx="IE">
                                        <p:cTn id="94" dur="indefinite"/>
                                        <p:tgtEl>
                                          <p:spTgt spid="15"/>
                                        </p:tgtEl>
                                      </p:cBhvr>
                                    </p:animEffect>
                                  </p:childTnLst>
                                </p:cTn>
                              </p:par>
                              <p:par>
                                <p:cTn id="95" presetID="9" presetClass="emph" presetSubtype="0" nodeType="withEffect">
                                  <p:stCondLst>
                                    <p:cond delay="0"/>
                                  </p:stCondLst>
                                  <p:childTnLst>
                                    <p:set>
                                      <p:cBhvr rctx="PPT">
                                        <p:cTn id="96" dur="indefinite"/>
                                        <p:tgtEl>
                                          <p:spTgt spid="28"/>
                                        </p:tgtEl>
                                        <p:attrNameLst>
                                          <p:attrName>style.opacity</p:attrName>
                                        </p:attrNameLst>
                                      </p:cBhvr>
                                      <p:to>
                                        <p:strVal val="0.25"/>
                                      </p:to>
                                    </p:set>
                                    <p:animEffect filter="image" prLst="opacity: 0.25">
                                      <p:cBhvr rctx="IE">
                                        <p:cTn id="97" dur="indefinite"/>
                                        <p:tgtEl>
                                          <p:spTgt spid="28"/>
                                        </p:tgtEl>
                                      </p:cBhvr>
                                    </p:animEffect>
                                  </p:childTnLst>
                                </p:cTn>
                              </p:par>
                            </p:childTnLst>
                          </p:cTn>
                        </p:par>
                        <p:par>
                          <p:cTn id="98" fill="hold">
                            <p:stCondLst>
                              <p:cond delay="0"/>
                            </p:stCondLst>
                            <p:childTnLst>
                              <p:par>
                                <p:cTn id="99" presetID="10" presetClass="entr" presetSubtype="0" fill="hold" grpId="0" nodeType="afterEffect">
                                  <p:stCondLst>
                                    <p:cond delay="0"/>
                                  </p:stCondLst>
                                  <p:childTnLst>
                                    <p:set>
                                      <p:cBhvr>
                                        <p:cTn id="100" dur="1" fill="hold">
                                          <p:stCondLst>
                                            <p:cond delay="0"/>
                                          </p:stCondLst>
                                        </p:cTn>
                                        <p:tgtEl>
                                          <p:spTgt spid="880"/>
                                        </p:tgtEl>
                                        <p:attrNameLst>
                                          <p:attrName>style.visibility</p:attrName>
                                        </p:attrNameLst>
                                      </p:cBhvr>
                                      <p:to>
                                        <p:strVal val="visible"/>
                                      </p:to>
                                    </p:set>
                                    <p:animEffect transition="in" filter="fade">
                                      <p:cBhvr>
                                        <p:cTn id="101" dur="500"/>
                                        <p:tgtEl>
                                          <p:spTgt spid="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nimBg="1"/>
      <p:bldP spid="11299" grpId="0"/>
      <p:bldP spid="11299" grpId="1"/>
      <p:bldP spid="88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a:t>Mynediad</a:t>
            </a:r>
            <a:r>
              <a:rPr lang="en-GB" dirty="0"/>
              <a:t> at </a:t>
            </a:r>
            <a:r>
              <a:rPr lang="en-GB" dirty="0" err="1"/>
              <a:t>eiddo</a:t>
            </a:r>
            <a:r>
              <a:rPr lang="en-GB" dirty="0"/>
              <a:t> </a:t>
            </a:r>
            <a:r>
              <a:rPr lang="en-GB" dirty="0" err="1"/>
              <a:t>mewn</a:t>
            </a:r>
            <a:r>
              <a:rPr lang="en-GB" dirty="0"/>
              <a:t> </a:t>
            </a:r>
            <a:r>
              <a:rPr lang="en-GB" dirty="0" err="1"/>
              <a:t>argyfwng</a:t>
            </a:r>
            <a:endParaRPr lang="en-GB" dirty="0"/>
          </a:p>
        </p:txBody>
      </p:sp>
      <p:grpSp>
        <p:nvGrpSpPr>
          <p:cNvPr id="7" name="Keysafes"/>
          <p:cNvGrpSpPr>
            <a:grpSpLocks noChangeAspect="1"/>
          </p:cNvGrpSpPr>
          <p:nvPr/>
        </p:nvGrpSpPr>
        <p:grpSpPr>
          <a:xfrm>
            <a:off x="1554480" y="1577028"/>
            <a:ext cx="5729626" cy="3420000"/>
            <a:chOff x="1609344" y="1741620"/>
            <a:chExt cx="6031186" cy="3600000"/>
          </a:xfrm>
        </p:grpSpPr>
        <p:pic>
          <p:nvPicPr>
            <p:cNvPr id="5" name="Burton Keyguard XL"/>
            <p:cNvPicPr>
              <a:picLocks noChangeAspect="1"/>
            </p:cNvPicPr>
            <p:nvPr/>
          </p:nvPicPr>
          <p:blipFill rotWithShape="1">
            <a:blip r:embed="rId3">
              <a:extLst>
                <a:ext uri="{28A0092B-C50C-407E-A947-70E740481C1C}">
                  <a14:useLocalDpi xmlns:a14="http://schemas.microsoft.com/office/drawing/2010/main" val="0"/>
                </a:ext>
              </a:extLst>
            </a:blip>
            <a:srcRect l="6002" r="5361"/>
            <a:stretch/>
          </p:blipFill>
          <p:spPr>
            <a:xfrm>
              <a:off x="1609344" y="1741620"/>
              <a:ext cx="2649600" cy="3600000"/>
            </a:xfrm>
            <a:prstGeom prst="rect">
              <a:avLst/>
            </a:prstGeom>
          </p:spPr>
        </p:pic>
        <p:pic>
          <p:nvPicPr>
            <p:cNvPr id="6" name="Supra C500 Keysafe"/>
            <p:cNvPicPr>
              <a:picLocks noChangeAspect="1"/>
            </p:cNvPicPr>
            <p:nvPr/>
          </p:nvPicPr>
          <p:blipFill rotWithShape="1">
            <a:blip r:embed="rId4">
              <a:extLst>
                <a:ext uri="{28A0092B-C50C-407E-A947-70E740481C1C}">
                  <a14:useLocalDpi xmlns:a14="http://schemas.microsoft.com/office/drawing/2010/main" val="0"/>
                </a:ext>
              </a:extLst>
            </a:blip>
            <a:srcRect l="8614" t="5563" r="10267" b="9658"/>
            <a:stretch/>
          </p:blipFill>
          <p:spPr>
            <a:xfrm>
              <a:off x="5403766" y="1741620"/>
              <a:ext cx="2236764" cy="3600000"/>
            </a:xfrm>
            <a:prstGeom prst="rect">
              <a:avLst/>
            </a:prstGeom>
          </p:spPr>
        </p:pic>
      </p:grpSp>
      <p:sp>
        <p:nvSpPr>
          <p:cNvPr id="3" name="Content Placeholder 2"/>
          <p:cNvSpPr>
            <a:spLocks noGrp="1"/>
          </p:cNvSpPr>
          <p:nvPr>
            <p:ph idx="1"/>
          </p:nvPr>
        </p:nvSpPr>
        <p:spPr>
          <a:xfrm>
            <a:off x="431800" y="1376363"/>
            <a:ext cx="8280400" cy="4135271"/>
          </a:xfrm>
        </p:spPr>
        <p:txBody>
          <a:bodyPr>
            <a:normAutofit fontScale="85000" lnSpcReduction="10000"/>
          </a:bodyPr>
          <a:lstStyle/>
          <a:p>
            <a:pPr marL="457200" indent="-457200">
              <a:spcAft>
                <a:spcPts val="600"/>
              </a:spcAft>
              <a:buFont typeface="Arial" panose="020B0604020202020204" pitchFamily="34" charset="0"/>
              <a:buChar char="•"/>
            </a:pPr>
            <a:r>
              <a:rPr lang="en-GB" sz="2800" dirty="0" err="1"/>
              <a:t>Dylai</a:t>
            </a:r>
            <a:r>
              <a:rPr lang="en-GB" sz="2800" dirty="0"/>
              <a:t> </a:t>
            </a:r>
            <a:r>
              <a:rPr lang="en-GB" sz="2800" dirty="0" err="1"/>
              <a:t>fod</a:t>
            </a:r>
            <a:r>
              <a:rPr lang="en-GB" sz="2800" dirty="0"/>
              <a:t> </a:t>
            </a:r>
            <a:r>
              <a:rPr lang="en-GB" sz="2800" dirty="0" err="1"/>
              <a:t>gan</a:t>
            </a:r>
            <a:r>
              <a:rPr lang="en-GB" sz="2800" dirty="0"/>
              <a:t> </a:t>
            </a:r>
            <a:r>
              <a:rPr lang="en-GB" sz="2800" dirty="0" err="1"/>
              <a:t>aelodau</a:t>
            </a:r>
            <a:r>
              <a:rPr lang="en-GB" sz="2800" dirty="0"/>
              <a:t> </a:t>
            </a:r>
            <a:r>
              <a:rPr lang="en-GB" sz="2800" dirty="0" err="1"/>
              <a:t>o’r</a:t>
            </a:r>
            <a:r>
              <a:rPr lang="en-GB" sz="2800" dirty="0"/>
              <a:t> </a:t>
            </a:r>
            <a:r>
              <a:rPr lang="en-GB" sz="2800" dirty="0" err="1"/>
              <a:t>teulu</a:t>
            </a:r>
            <a:r>
              <a:rPr lang="en-GB" sz="2800" dirty="0"/>
              <a:t> </a:t>
            </a:r>
            <a:r>
              <a:rPr lang="en-GB" sz="2800" dirty="0" err="1"/>
              <a:t>allwedd</a:t>
            </a:r>
            <a:r>
              <a:rPr lang="en-GB" sz="2800" dirty="0"/>
              <a:t> a bod </a:t>
            </a:r>
            <a:r>
              <a:rPr lang="en-GB" sz="2800" dirty="0" err="1"/>
              <a:t>yn</a:t>
            </a:r>
            <a:r>
              <a:rPr lang="en-GB" sz="2800" dirty="0"/>
              <a:t> </a:t>
            </a:r>
            <a:r>
              <a:rPr lang="en-GB" sz="2800" dirty="0" err="1"/>
              <a:t>barod</a:t>
            </a:r>
            <a:r>
              <a:rPr lang="en-GB" sz="2800" dirty="0"/>
              <a:t> </a:t>
            </a:r>
            <a:r>
              <a:rPr lang="en-GB" sz="2800" dirty="0" err="1"/>
              <a:t>i</a:t>
            </a:r>
            <a:r>
              <a:rPr lang="en-GB" sz="2800" dirty="0"/>
              <a:t> </a:t>
            </a:r>
            <a:r>
              <a:rPr lang="en-GB" sz="2800" dirty="0" err="1"/>
              <a:t>fynychu</a:t>
            </a:r>
            <a:r>
              <a:rPr lang="en-GB" sz="2800" dirty="0"/>
              <a:t> </a:t>
            </a:r>
            <a:r>
              <a:rPr lang="en-GB" sz="2800" dirty="0" err="1"/>
              <a:t>os</a:t>
            </a:r>
            <a:r>
              <a:rPr lang="en-GB" sz="2800" dirty="0"/>
              <a:t> </a:t>
            </a:r>
            <a:r>
              <a:rPr lang="en-GB" sz="2800" dirty="0" err="1"/>
              <a:t>ydynt</a:t>
            </a:r>
            <a:r>
              <a:rPr lang="en-GB" sz="2800" dirty="0"/>
              <a:t> </a:t>
            </a:r>
            <a:r>
              <a:rPr lang="en-GB" sz="2800" dirty="0" err="1"/>
              <a:t>yn</a:t>
            </a:r>
            <a:r>
              <a:rPr lang="en-GB" sz="2800" dirty="0"/>
              <a:t> </a:t>
            </a:r>
            <a:r>
              <a:rPr lang="en-GB" sz="2800" dirty="0" err="1"/>
              <a:t>byw’n</a:t>
            </a:r>
            <a:r>
              <a:rPr lang="en-GB" sz="2800" dirty="0"/>
              <a:t> </a:t>
            </a:r>
            <a:r>
              <a:rPr lang="en-GB" sz="2800" dirty="0" err="1"/>
              <a:t>lleol</a:t>
            </a:r>
            <a:endParaRPr lang="en-GB" sz="2800" dirty="0"/>
          </a:p>
          <a:p>
            <a:pPr marL="457200" indent="-457200">
              <a:spcAft>
                <a:spcPts val="600"/>
              </a:spcAft>
              <a:buFont typeface="Arial" panose="020B0604020202020204" pitchFamily="34" charset="0"/>
              <a:buChar char="•"/>
            </a:pPr>
            <a:r>
              <a:rPr lang="en-GB" sz="2800" dirty="0" err="1"/>
              <a:t>Gallai</a:t>
            </a:r>
            <a:r>
              <a:rPr lang="en-GB" sz="2800" dirty="0"/>
              <a:t> </a:t>
            </a:r>
            <a:r>
              <a:rPr lang="en-GB" sz="2800" dirty="0" err="1"/>
              <a:t>cymdogion</a:t>
            </a:r>
            <a:r>
              <a:rPr lang="en-GB" sz="2800" dirty="0"/>
              <a:t> </a:t>
            </a:r>
            <a:r>
              <a:rPr lang="en-GB" sz="2800" dirty="0" err="1"/>
              <a:t>neu</a:t>
            </a:r>
            <a:r>
              <a:rPr lang="en-GB" sz="2800" dirty="0"/>
              <a:t> </a:t>
            </a:r>
            <a:r>
              <a:rPr lang="en-GB" sz="2800" dirty="0" err="1"/>
              <a:t>ffrindiau</a:t>
            </a:r>
            <a:r>
              <a:rPr lang="en-GB" sz="2800" dirty="0"/>
              <a:t> </a:t>
            </a:r>
            <a:r>
              <a:rPr lang="en-GB" sz="2800" dirty="0" err="1"/>
              <a:t>gael</a:t>
            </a:r>
            <a:r>
              <a:rPr lang="en-GB" sz="2800" dirty="0"/>
              <a:t> </a:t>
            </a:r>
            <a:r>
              <a:rPr lang="en-GB" sz="2800" dirty="0" err="1"/>
              <a:t>allwedd</a:t>
            </a:r>
            <a:r>
              <a:rPr lang="en-GB" sz="2800" dirty="0"/>
              <a:t> </a:t>
            </a:r>
            <a:r>
              <a:rPr lang="en-GB" sz="2800" dirty="0" err="1"/>
              <a:t>hefyd</a:t>
            </a:r>
            <a:r>
              <a:rPr lang="en-GB" sz="2800" dirty="0"/>
              <a:t> - a </a:t>
            </a:r>
            <a:r>
              <a:rPr lang="en-GB" sz="2800" dirty="0" err="1"/>
              <a:t>nodi</a:t>
            </a:r>
            <a:r>
              <a:rPr lang="en-GB" sz="2800" dirty="0"/>
              <a:t> </a:t>
            </a:r>
            <a:r>
              <a:rPr lang="en-GB" sz="2800" dirty="0" err="1"/>
              <a:t>eu</a:t>
            </a:r>
            <a:r>
              <a:rPr lang="en-GB" sz="2800" dirty="0"/>
              <a:t> </a:t>
            </a:r>
            <a:r>
              <a:rPr lang="en-GB" sz="2800" dirty="0" err="1"/>
              <a:t>hanghenion</a:t>
            </a:r>
            <a:r>
              <a:rPr lang="en-GB" sz="2800" dirty="0"/>
              <a:t> </a:t>
            </a:r>
            <a:r>
              <a:rPr lang="en-GB" sz="2800" dirty="0" err="1"/>
              <a:t>yn</a:t>
            </a:r>
            <a:r>
              <a:rPr lang="en-GB" sz="2800" dirty="0"/>
              <a:t> </a:t>
            </a:r>
            <a:r>
              <a:rPr lang="en-GB" sz="2800" dirty="0" err="1"/>
              <a:t>ystod</a:t>
            </a:r>
            <a:r>
              <a:rPr lang="en-GB" sz="2800" dirty="0"/>
              <a:t> </a:t>
            </a:r>
            <a:r>
              <a:rPr lang="en-GB" sz="2800" dirty="0" err="1"/>
              <a:t>asesiad</a:t>
            </a:r>
            <a:endParaRPr lang="en-GB" sz="2800" dirty="0"/>
          </a:p>
          <a:p>
            <a:pPr marL="457200" indent="-457200">
              <a:spcAft>
                <a:spcPts val="600"/>
              </a:spcAft>
              <a:buFont typeface="Arial" panose="020B0604020202020204" pitchFamily="34" charset="0"/>
              <a:buChar char="•"/>
            </a:pPr>
            <a:r>
              <a:rPr lang="en-GB" sz="2800" dirty="0" err="1"/>
              <a:t>Dylid</a:t>
            </a:r>
            <a:r>
              <a:rPr lang="en-GB" sz="2800" dirty="0"/>
              <a:t> </a:t>
            </a:r>
            <a:r>
              <a:rPr lang="en-GB" sz="2800" dirty="0" err="1"/>
              <a:t>annog</a:t>
            </a:r>
            <a:r>
              <a:rPr lang="en-GB" sz="2800" dirty="0"/>
              <a:t> </a:t>
            </a:r>
            <a:r>
              <a:rPr lang="en-GB" sz="2800" dirty="0" err="1"/>
              <a:t>unigolion</a:t>
            </a:r>
            <a:r>
              <a:rPr lang="en-GB" sz="2800" dirty="0"/>
              <a:t> </a:t>
            </a:r>
            <a:r>
              <a:rPr lang="en-GB" sz="2800" dirty="0" err="1"/>
              <a:t>i</a:t>
            </a:r>
            <a:r>
              <a:rPr lang="en-GB" sz="2800" dirty="0"/>
              <a:t> </a:t>
            </a:r>
            <a:r>
              <a:rPr lang="en-GB" sz="2800" dirty="0" err="1"/>
              <a:t>beidio</a:t>
            </a:r>
            <a:r>
              <a:rPr lang="en-GB" sz="2800" dirty="0"/>
              <a:t> â </a:t>
            </a:r>
            <a:r>
              <a:rPr lang="en-GB" sz="2800" dirty="0" err="1"/>
              <a:t>bolltio</a:t>
            </a:r>
            <a:r>
              <a:rPr lang="en-GB" sz="2800" dirty="0"/>
              <a:t> </a:t>
            </a:r>
            <a:r>
              <a:rPr lang="en-GB" sz="2800" dirty="0" err="1"/>
              <a:t>eu</a:t>
            </a:r>
            <a:r>
              <a:rPr lang="en-GB" sz="2800" dirty="0"/>
              <a:t> </a:t>
            </a:r>
            <a:r>
              <a:rPr lang="en-GB" sz="2800" dirty="0" err="1"/>
              <a:t>drysau</a:t>
            </a:r>
            <a:r>
              <a:rPr lang="en-GB" sz="2800" dirty="0"/>
              <a:t> </a:t>
            </a:r>
            <a:r>
              <a:rPr lang="en-GB" sz="2800" dirty="0" err="1"/>
              <a:t>na</a:t>
            </a:r>
            <a:r>
              <a:rPr lang="en-GB" sz="2800" dirty="0"/>
              <a:t> </a:t>
            </a:r>
            <a:r>
              <a:rPr lang="en-GB" sz="2800" dirty="0" err="1"/>
              <a:t>defnyddio</a:t>
            </a:r>
            <a:r>
              <a:rPr lang="en-GB" sz="2800" dirty="0"/>
              <a:t> </a:t>
            </a:r>
            <a:r>
              <a:rPr lang="en-GB" sz="2800" dirty="0" err="1"/>
              <a:t>cadwyni</a:t>
            </a:r>
            <a:r>
              <a:rPr lang="en-GB" sz="2800" dirty="0"/>
              <a:t> </a:t>
            </a:r>
            <a:r>
              <a:rPr lang="en-GB" sz="2800" dirty="0" err="1"/>
              <a:t>drws</a:t>
            </a:r>
            <a:r>
              <a:rPr lang="en-GB" sz="2800" dirty="0"/>
              <a:t> </a:t>
            </a:r>
          </a:p>
          <a:p>
            <a:pPr marL="457200" indent="-457200">
              <a:spcAft>
                <a:spcPts val="600"/>
              </a:spcAft>
              <a:buFont typeface="Arial" panose="020B0604020202020204" pitchFamily="34" charset="0"/>
              <a:buChar char="•"/>
            </a:pPr>
            <a:r>
              <a:rPr lang="en-GB" sz="2800" dirty="0" err="1"/>
              <a:t>Fel</a:t>
            </a:r>
            <a:r>
              <a:rPr lang="en-GB" sz="2800" dirty="0"/>
              <a:t> </a:t>
            </a:r>
            <a:r>
              <a:rPr lang="en-GB" sz="2800" dirty="0" err="1"/>
              <a:t>arall</a:t>
            </a:r>
            <a:r>
              <a:rPr lang="en-GB" sz="2800" dirty="0"/>
              <a:t>, </a:t>
            </a:r>
            <a:r>
              <a:rPr lang="en-GB" sz="2800" dirty="0" err="1"/>
              <a:t>dewis</a:t>
            </a:r>
            <a:r>
              <a:rPr lang="en-GB" sz="2800" dirty="0"/>
              <a:t> </a:t>
            </a:r>
            <a:r>
              <a:rPr lang="en-GB" sz="2800" dirty="0" err="1"/>
              <a:t>arall</a:t>
            </a:r>
            <a:r>
              <a:rPr lang="en-GB" sz="2800" dirty="0"/>
              <a:t> </a:t>
            </a:r>
            <a:r>
              <a:rPr lang="en-GB" sz="2800" dirty="0" err="1"/>
              <a:t>yn</a:t>
            </a:r>
            <a:r>
              <a:rPr lang="en-GB" sz="2800" dirty="0"/>
              <a:t> </a:t>
            </a:r>
            <a:r>
              <a:rPr lang="en-GB" sz="2800" dirty="0" err="1"/>
              <a:t>lle</a:t>
            </a:r>
            <a:r>
              <a:rPr lang="en-GB" sz="2800" dirty="0"/>
              <a:t> </a:t>
            </a:r>
            <a:r>
              <a:rPr lang="en-GB" sz="2800" dirty="0" err="1"/>
              <a:t>torri’r</a:t>
            </a:r>
            <a:r>
              <a:rPr lang="en-GB" sz="2800" dirty="0"/>
              <a:t> </a:t>
            </a:r>
            <a:r>
              <a:rPr lang="en-GB" sz="2800" dirty="0" err="1"/>
              <a:t>drws</a:t>
            </a:r>
            <a:r>
              <a:rPr lang="en-GB" sz="2800" dirty="0"/>
              <a:t> </a:t>
            </a:r>
            <a:r>
              <a:rPr lang="en-GB" sz="2800" dirty="0" err="1"/>
              <a:t>yw</a:t>
            </a:r>
            <a:r>
              <a:rPr lang="en-GB" sz="2800" dirty="0"/>
              <a:t> </a:t>
            </a:r>
            <a:r>
              <a:rPr lang="en-GB" sz="2800" dirty="0" err="1"/>
              <a:t>defnyddio</a:t>
            </a:r>
            <a:r>
              <a:rPr lang="en-GB" sz="2800" dirty="0"/>
              <a:t> </a:t>
            </a:r>
            <a:r>
              <a:rPr lang="en-GB" sz="2800" dirty="0" err="1"/>
              <a:t>blwch</a:t>
            </a:r>
            <a:r>
              <a:rPr lang="en-GB" sz="2800" dirty="0"/>
              <a:t> </a:t>
            </a:r>
            <a:r>
              <a:rPr lang="en-GB" sz="2800" dirty="0" err="1"/>
              <a:t>diogel</a:t>
            </a:r>
            <a:r>
              <a:rPr lang="en-GB" sz="2800" dirty="0"/>
              <a:t> (</a:t>
            </a:r>
            <a:r>
              <a:rPr lang="en-GB" sz="2800" dirty="0" err="1"/>
              <a:t>Keysafe</a:t>
            </a:r>
            <a:r>
              <a:rPr lang="en-GB" sz="2800" dirty="0"/>
              <a:t> </a:t>
            </a:r>
            <a:r>
              <a:rPr lang="en-GB" sz="2800" dirty="0" err="1"/>
              <a:t>fel</a:t>
            </a:r>
            <a:r>
              <a:rPr lang="en-GB" sz="2800" dirty="0"/>
              <a:t> </a:t>
            </a:r>
            <a:r>
              <a:rPr lang="en-GB" sz="2800" dirty="0" err="1"/>
              <a:t>arfer</a:t>
            </a:r>
            <a:r>
              <a:rPr lang="en-GB" sz="2800" dirty="0"/>
              <a:t>) </a:t>
            </a:r>
            <a:r>
              <a:rPr lang="en-GB" sz="2800" dirty="0" err="1"/>
              <a:t>ar</a:t>
            </a:r>
            <a:r>
              <a:rPr lang="en-GB" sz="2800" dirty="0"/>
              <a:t> </a:t>
            </a:r>
            <a:r>
              <a:rPr lang="en-GB" sz="2800" dirty="0" err="1"/>
              <a:t>wal</a:t>
            </a:r>
            <a:r>
              <a:rPr lang="en-GB" sz="2800" dirty="0"/>
              <a:t> </a:t>
            </a:r>
            <a:r>
              <a:rPr lang="en-GB" sz="2800" dirty="0" err="1"/>
              <a:t>yr</a:t>
            </a:r>
            <a:r>
              <a:rPr lang="en-GB" sz="2800" dirty="0"/>
              <a:t> </a:t>
            </a:r>
            <a:r>
              <a:rPr lang="en-GB" sz="2800" dirty="0" err="1"/>
              <a:t>eiddo</a:t>
            </a:r>
            <a:endParaRPr lang="en-GB" sz="2800" dirty="0"/>
          </a:p>
          <a:p>
            <a:pPr marL="457200" indent="-457200">
              <a:spcAft>
                <a:spcPts val="600"/>
              </a:spcAft>
              <a:buFont typeface="Arial" panose="020B0604020202020204" pitchFamily="34" charset="0"/>
              <a:buChar char="•"/>
            </a:pPr>
            <a:r>
              <a:rPr lang="en-GB" sz="2800" dirty="0" err="1"/>
              <a:t>Mynediad</a:t>
            </a:r>
            <a:r>
              <a:rPr lang="en-GB" sz="2800" dirty="0"/>
              <a:t> </a:t>
            </a:r>
            <a:r>
              <a:rPr lang="en-GB" sz="2800" dirty="0" err="1"/>
              <a:t>yn</a:t>
            </a:r>
            <a:r>
              <a:rPr lang="en-GB" sz="2800" dirty="0"/>
              <a:t> </a:t>
            </a:r>
            <a:r>
              <a:rPr lang="en-GB" sz="2800" dirty="0" err="1"/>
              <a:t>bosibl</a:t>
            </a:r>
            <a:r>
              <a:rPr lang="en-GB" sz="2800" dirty="0"/>
              <a:t> </a:t>
            </a:r>
            <a:r>
              <a:rPr lang="en-GB" sz="2800" dirty="0" err="1"/>
              <a:t>trwy</a:t>
            </a:r>
            <a:r>
              <a:rPr lang="en-GB" sz="2800" dirty="0"/>
              <a:t> </a:t>
            </a:r>
            <a:r>
              <a:rPr lang="en-GB" sz="2800" dirty="0" err="1"/>
              <a:t>ddefnyddio</a:t>
            </a:r>
            <a:r>
              <a:rPr lang="en-GB" sz="2800" dirty="0"/>
              <a:t> cod </a:t>
            </a:r>
            <a:r>
              <a:rPr lang="en-GB" sz="2800" dirty="0" err="1"/>
              <a:t>digidol</a:t>
            </a:r>
            <a:r>
              <a:rPr lang="en-GB" sz="2800" dirty="0"/>
              <a:t> </a:t>
            </a:r>
            <a:r>
              <a:rPr lang="en-GB" sz="2800" dirty="0" err="1"/>
              <a:t>yn</a:t>
            </a:r>
            <a:r>
              <a:rPr lang="en-GB" sz="2800" dirty="0"/>
              <a:t> </a:t>
            </a:r>
            <a:r>
              <a:rPr lang="en-GB" sz="2800" dirty="0" err="1"/>
              <a:t>unig</a:t>
            </a:r>
            <a:r>
              <a:rPr lang="en-GB" sz="2800" dirty="0"/>
              <a:t>, a dim </a:t>
            </a:r>
            <a:r>
              <a:rPr lang="en-GB" sz="2800" dirty="0" err="1"/>
              <a:t>ond</a:t>
            </a:r>
            <a:r>
              <a:rPr lang="en-GB" sz="2800" dirty="0"/>
              <a:t> y </a:t>
            </a:r>
            <a:r>
              <a:rPr lang="en-GB" sz="2800" dirty="0" err="1"/>
              <a:t>ganolfan</a:t>
            </a:r>
            <a:r>
              <a:rPr lang="en-GB" sz="2800" dirty="0"/>
              <a:t> </a:t>
            </a:r>
            <a:r>
              <a:rPr lang="en-GB" sz="2800" dirty="0" err="1"/>
              <a:t>fonitro</a:t>
            </a:r>
            <a:r>
              <a:rPr lang="en-GB" sz="2800" dirty="0"/>
              <a:t> </a:t>
            </a:r>
            <a:r>
              <a:rPr lang="en-GB" sz="2800" dirty="0" err="1"/>
              <a:t>sy’n</a:t>
            </a:r>
            <a:r>
              <a:rPr lang="en-GB" sz="2800" dirty="0"/>
              <a:t> </a:t>
            </a:r>
            <a:r>
              <a:rPr lang="en-GB" sz="2800" dirty="0" err="1"/>
              <a:t>gwybod</a:t>
            </a:r>
            <a:r>
              <a:rPr lang="en-GB" sz="2800" dirty="0"/>
              <a:t> y cod</a:t>
            </a:r>
          </a:p>
        </p:txBody>
      </p:sp>
      <p:sp>
        <p:nvSpPr>
          <p:cNvPr id="11" name="The most popular models ..."/>
          <p:cNvSpPr txBox="1"/>
          <p:nvPr/>
        </p:nvSpPr>
        <p:spPr>
          <a:xfrm>
            <a:off x="431800" y="5268468"/>
            <a:ext cx="8280400" cy="830997"/>
          </a:xfrm>
          <a:prstGeom prst="rect">
            <a:avLst/>
          </a:prstGeom>
          <a:noFill/>
        </p:spPr>
        <p:txBody>
          <a:bodyPr wrap="square" rtlCol="0">
            <a:spAutoFit/>
          </a:bodyPr>
          <a:lstStyle/>
          <a:p>
            <a:r>
              <a:rPr lang="en-GB" sz="2400" dirty="0" err="1" smtClean="0">
                <a:solidFill>
                  <a:srgbClr val="582F7A"/>
                </a:solidFill>
                <a:latin typeface="Arial" panose="020B0604020202020204" pitchFamily="34" charset="0"/>
                <a:cs typeface="Arial" panose="020B0604020202020204" pitchFamily="34" charset="0"/>
              </a:rPr>
              <a:t>Mae'r</a:t>
            </a:r>
            <a:r>
              <a:rPr lang="en-GB" sz="2400" dirty="0" smtClean="0">
                <a:solidFill>
                  <a:srgbClr val="582F7A"/>
                </a:solidFill>
                <a:latin typeface="Arial" panose="020B0604020202020204" pitchFamily="34" charset="0"/>
                <a:cs typeface="Arial" panose="020B0604020202020204" pitchFamily="34" charset="0"/>
              </a:rPr>
              <a:t> </a:t>
            </a:r>
            <a:r>
              <a:rPr lang="en-GB" sz="2400" dirty="0" err="1" smtClean="0">
                <a:solidFill>
                  <a:srgbClr val="582F7A"/>
                </a:solidFill>
                <a:latin typeface="Arial" panose="020B0604020202020204" pitchFamily="34" charset="0"/>
                <a:cs typeface="Arial" panose="020B0604020202020204" pitchFamily="34" charset="0"/>
              </a:rPr>
              <a:t>modelau</a:t>
            </a:r>
            <a:r>
              <a:rPr lang="en-GB" sz="2400" dirty="0" smtClean="0">
                <a:solidFill>
                  <a:srgbClr val="582F7A"/>
                </a:solidFill>
                <a:latin typeface="Arial" panose="020B0604020202020204" pitchFamily="34" charset="0"/>
                <a:cs typeface="Arial" panose="020B0604020202020204" pitchFamily="34" charset="0"/>
              </a:rPr>
              <a:t> </a:t>
            </a:r>
            <a:r>
              <a:rPr lang="en-GB" sz="2400" dirty="0" err="1">
                <a:solidFill>
                  <a:srgbClr val="582F7A"/>
                </a:solidFill>
                <a:latin typeface="Arial" panose="020B0604020202020204" pitchFamily="34" charset="0"/>
                <a:cs typeface="Arial" panose="020B0604020202020204" pitchFamily="34" charset="0"/>
              </a:rPr>
              <a:t>mwyf</a:t>
            </a:r>
            <a:r>
              <a:rPr lang="en-GB" sz="2400" dirty="0">
                <a:solidFill>
                  <a:srgbClr val="582F7A"/>
                </a:solidFill>
                <a:latin typeface="Arial" panose="020B0604020202020204" pitchFamily="34" charset="0"/>
                <a:cs typeface="Arial" panose="020B0604020202020204" pitchFamily="34" charset="0"/>
              </a:rPr>
              <a:t> </a:t>
            </a:r>
            <a:r>
              <a:rPr lang="en-GB" sz="2400" dirty="0" err="1">
                <a:solidFill>
                  <a:srgbClr val="582F7A"/>
                </a:solidFill>
                <a:latin typeface="Arial" panose="020B0604020202020204" pitchFamily="34" charset="0"/>
                <a:cs typeface="Arial" panose="020B0604020202020204" pitchFamily="34" charset="0"/>
              </a:rPr>
              <a:t>poblogaidd</a:t>
            </a:r>
            <a:r>
              <a:rPr lang="en-GB" sz="2400" dirty="0">
                <a:solidFill>
                  <a:srgbClr val="582F7A"/>
                </a:solidFill>
                <a:latin typeface="Arial" panose="020B0604020202020204" pitchFamily="34" charset="0"/>
                <a:cs typeface="Arial" panose="020B0604020202020204" pitchFamily="34" charset="0"/>
              </a:rPr>
              <a:t> </a:t>
            </a:r>
            <a:r>
              <a:rPr lang="en-GB" sz="2400" dirty="0" err="1">
                <a:solidFill>
                  <a:srgbClr val="582F7A"/>
                </a:solidFill>
                <a:latin typeface="Arial" panose="020B0604020202020204" pitchFamily="34" charset="0"/>
                <a:cs typeface="Arial" panose="020B0604020202020204" pitchFamily="34" charset="0"/>
              </a:rPr>
              <a:t>cyn</a:t>
            </a:r>
            <a:r>
              <a:rPr lang="en-GB" sz="2400" dirty="0">
                <a:solidFill>
                  <a:srgbClr val="582F7A"/>
                </a:solidFill>
                <a:latin typeface="Arial" panose="020B0604020202020204" pitchFamily="34" charset="0"/>
                <a:cs typeface="Arial" panose="020B0604020202020204" pitchFamily="34" charset="0"/>
              </a:rPr>
              <a:t> </a:t>
            </a:r>
            <a:r>
              <a:rPr lang="en-GB" sz="2400" dirty="0" err="1">
                <a:solidFill>
                  <a:srgbClr val="582F7A"/>
                </a:solidFill>
                <a:latin typeface="Arial" panose="020B0604020202020204" pitchFamily="34" charset="0"/>
                <a:cs typeface="Arial" panose="020B0604020202020204" pitchFamily="34" charset="0"/>
              </a:rPr>
              <a:t>ddiogel</a:t>
            </a:r>
            <a:r>
              <a:rPr lang="en-GB" sz="2400" dirty="0">
                <a:solidFill>
                  <a:srgbClr val="582F7A"/>
                </a:solidFill>
                <a:latin typeface="Arial" panose="020B0604020202020204" pitchFamily="34" charset="0"/>
                <a:cs typeface="Arial" panose="020B0604020202020204" pitchFamily="34" charset="0"/>
              </a:rPr>
              <a:t> </a:t>
            </a:r>
            <a:r>
              <a:rPr lang="en-GB" sz="2400" dirty="0" err="1">
                <a:solidFill>
                  <a:srgbClr val="582F7A"/>
                </a:solidFill>
                <a:latin typeface="Arial" panose="020B0604020202020204" pitchFamily="34" charset="0"/>
                <a:cs typeface="Arial" panose="020B0604020202020204" pitchFamily="34" charset="0"/>
              </a:rPr>
              <a:t>a'r</a:t>
            </a:r>
            <a:r>
              <a:rPr lang="en-GB" sz="2400" dirty="0">
                <a:solidFill>
                  <a:srgbClr val="582F7A"/>
                </a:solidFill>
                <a:latin typeface="Arial" panose="020B0604020202020204" pitchFamily="34" charset="0"/>
                <a:cs typeface="Arial" panose="020B0604020202020204" pitchFamily="34" charset="0"/>
              </a:rPr>
              <a:t> </a:t>
            </a:r>
            <a:r>
              <a:rPr lang="en-GB" sz="2400" dirty="0" err="1">
                <a:solidFill>
                  <a:srgbClr val="582F7A"/>
                </a:solidFill>
                <a:latin typeface="Arial" panose="020B0604020202020204" pitchFamily="34" charset="0"/>
                <a:cs typeface="Arial" panose="020B0604020202020204" pitchFamily="34" charset="0"/>
              </a:rPr>
              <a:t>drws</a:t>
            </a:r>
            <a:r>
              <a:rPr lang="en-GB" sz="2400" dirty="0">
                <a:solidFill>
                  <a:srgbClr val="582F7A"/>
                </a:solidFill>
                <a:latin typeface="Arial" panose="020B0604020202020204" pitchFamily="34" charset="0"/>
                <a:cs typeface="Arial" panose="020B0604020202020204" pitchFamily="34" charset="0"/>
              </a:rPr>
              <a:t> </a:t>
            </a:r>
            <a:r>
              <a:rPr lang="en-GB" sz="2400" dirty="0" err="1">
                <a:solidFill>
                  <a:srgbClr val="582F7A"/>
                </a:solidFill>
                <a:latin typeface="Arial" panose="020B0604020202020204" pitchFamily="34" charset="0"/>
                <a:cs typeface="Arial" panose="020B0604020202020204" pitchFamily="34" charset="0"/>
              </a:rPr>
              <a:t>ei</a:t>
            </a:r>
            <a:r>
              <a:rPr lang="en-GB" sz="2400" dirty="0">
                <a:solidFill>
                  <a:srgbClr val="582F7A"/>
                </a:solidFill>
                <a:latin typeface="Arial" panose="020B0604020202020204" pitchFamily="34" charset="0"/>
                <a:cs typeface="Arial" panose="020B0604020202020204" pitchFamily="34" charset="0"/>
              </a:rPr>
              <a:t> </a:t>
            </a:r>
            <a:r>
              <a:rPr lang="en-GB" sz="2400" dirty="0" err="1">
                <a:solidFill>
                  <a:srgbClr val="582F7A"/>
                </a:solidFill>
                <a:latin typeface="Arial" panose="020B0604020202020204" pitchFamily="34" charset="0"/>
                <a:cs typeface="Arial" panose="020B0604020202020204" pitchFamily="34" charset="0"/>
              </a:rPr>
              <a:t>hun</a:t>
            </a:r>
            <a:r>
              <a:rPr lang="en-GB" sz="2400" dirty="0">
                <a:solidFill>
                  <a:srgbClr val="582F7A"/>
                </a:solidFill>
                <a:latin typeface="Arial" panose="020B0604020202020204" pitchFamily="34" charset="0"/>
                <a:cs typeface="Arial" panose="020B0604020202020204" pitchFamily="34" charset="0"/>
              </a:rPr>
              <a:t> </a:t>
            </a:r>
            <a:r>
              <a:rPr lang="en-GB" sz="2400" dirty="0" err="1">
                <a:solidFill>
                  <a:srgbClr val="582F7A"/>
                </a:solidFill>
                <a:latin typeface="Arial" panose="020B0604020202020204" pitchFamily="34" charset="0"/>
                <a:cs typeface="Arial" panose="020B0604020202020204" pitchFamily="34" charset="0"/>
              </a:rPr>
              <a:t>fel</a:t>
            </a:r>
            <a:r>
              <a:rPr lang="en-GB" sz="2400" dirty="0">
                <a:solidFill>
                  <a:srgbClr val="582F7A"/>
                </a:solidFill>
                <a:latin typeface="Arial" panose="020B0604020202020204" pitchFamily="34" charset="0"/>
                <a:cs typeface="Arial" panose="020B0604020202020204" pitchFamily="34" charset="0"/>
              </a:rPr>
              <a:t> </a:t>
            </a:r>
            <a:r>
              <a:rPr lang="en-GB" sz="2400" dirty="0" err="1" smtClean="0">
                <a:solidFill>
                  <a:srgbClr val="582F7A"/>
                </a:solidFill>
                <a:latin typeface="Arial" panose="020B0604020202020204" pitchFamily="34" charset="0"/>
                <a:cs typeface="Arial" panose="020B0604020202020204" pitchFamily="34" charset="0"/>
              </a:rPr>
              <a:t>arfer</a:t>
            </a:r>
            <a:endParaRPr lang="en-GB" sz="2400" dirty="0">
              <a:solidFill>
                <a:srgbClr val="582F7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676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3">
                                            <p:txEl>
                                              <p:pRg st="1" end="1"/>
                                            </p:txEl>
                                          </p:spTgt>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3">
                                            <p:txEl>
                                              <p:pRg st="2" end="2"/>
                                            </p:txEl>
                                          </p:spTgt>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3">
                                            <p:txEl>
                                              <p:pRg st="3" end="3"/>
                                            </p:txEl>
                                          </p:spTgt>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3">
                                            <p:txEl>
                                              <p:pRg st="4" end="4"/>
                                            </p:txEl>
                                          </p:spTgt>
                                        </p:tgtEl>
                                        <p:attrNameLst>
                                          <p:attrName>style.visibility</p:attrName>
                                        </p:attrNameLst>
                                      </p:cBhvr>
                                      <p:to>
                                        <p:strVal val="hidden"/>
                                      </p:to>
                                    </p:set>
                                  </p:childTnLst>
                                </p:cTn>
                              </p:par>
                            </p:childTnLst>
                          </p:cTn>
                        </p:par>
                        <p:par>
                          <p:cTn id="40" fill="hold">
                            <p:stCondLst>
                              <p:cond delay="0"/>
                            </p:stCondLst>
                            <p:childTnLst>
                              <p:par>
                                <p:cTn id="41" presetID="10" presetClass="entr" presetSubtype="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4307220" y="4629931"/>
            <a:ext cx="566709" cy="537931"/>
          </a:xfrm>
          <a:prstGeom prst="rect">
            <a:avLst/>
          </a:prstGeom>
        </p:spPr>
      </p:pic>
      <p:cxnSp>
        <p:nvCxnSpPr>
          <p:cNvPr id="3" name="Straight Connector 2"/>
          <p:cNvCxnSpPr/>
          <p:nvPr/>
        </p:nvCxnSpPr>
        <p:spPr>
          <a:xfrm>
            <a:off x="2072829" y="1436203"/>
            <a:ext cx="0" cy="3600000"/>
          </a:xfrm>
          <a:prstGeom prst="line">
            <a:avLst/>
          </a:prstGeom>
          <a:ln w="19050">
            <a:solidFill>
              <a:srgbClr val="582F7A"/>
            </a:solidFill>
          </a:ln>
          <a:effectLst/>
        </p:spPr>
        <p:style>
          <a:lnRef idx="3">
            <a:schemeClr val="accent6"/>
          </a:lnRef>
          <a:fillRef idx="0">
            <a:schemeClr val="accent6"/>
          </a:fillRef>
          <a:effectRef idx="2">
            <a:schemeClr val="accent6"/>
          </a:effectRef>
          <a:fontRef idx="minor">
            <a:schemeClr val="tx1"/>
          </a:fontRef>
        </p:style>
      </p:cxnSp>
      <p:pic>
        <p:nvPicPr>
          <p:cNvPr id="9" name="Picture 8"/>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32613" y="4629931"/>
            <a:ext cx="566709" cy="537931"/>
          </a:xfrm>
          <a:prstGeom prst="rect">
            <a:avLst/>
          </a:prstGeom>
        </p:spPr>
      </p:pic>
      <p:sp>
        <p:nvSpPr>
          <p:cNvPr id="49" name="TextBox 48"/>
          <p:cNvSpPr txBox="1"/>
          <p:nvPr/>
        </p:nvSpPr>
        <p:spPr>
          <a:xfrm>
            <a:off x="431799" y="1373650"/>
            <a:ext cx="1620000" cy="1569660"/>
          </a:xfrm>
          <a:prstGeom prst="rect">
            <a:avLst/>
          </a:prstGeom>
          <a:noFill/>
          <a:ln w="3175">
            <a:noFill/>
          </a:ln>
        </p:spPr>
        <p:txBody>
          <a:bodyPr wrap="square" rtlCol="0">
            <a:spAutoFit/>
          </a:bodyPr>
          <a:lstStyle/>
          <a:p>
            <a:pPr algn="ctr"/>
            <a:r>
              <a:rPr lang="en-GB" sz="1600" dirty="0" err="1" smtClean="0">
                <a:solidFill>
                  <a:srgbClr val="69A830"/>
                </a:solidFill>
              </a:rPr>
              <a:t>Mae’r</a:t>
            </a:r>
            <a:r>
              <a:rPr lang="en-GB" sz="1600" dirty="0" smtClean="0">
                <a:solidFill>
                  <a:srgbClr val="69A830"/>
                </a:solidFill>
              </a:rPr>
              <a:t> </a:t>
            </a:r>
            <a:r>
              <a:rPr lang="en-GB" sz="1600" dirty="0" err="1" smtClean="0">
                <a:solidFill>
                  <a:srgbClr val="69A830"/>
                </a:solidFill>
              </a:rPr>
              <a:t>unigolyn</a:t>
            </a:r>
            <a:r>
              <a:rPr lang="en-GB" sz="1600" dirty="0" smtClean="0">
                <a:solidFill>
                  <a:srgbClr val="69A830"/>
                </a:solidFill>
              </a:rPr>
              <a:t> </a:t>
            </a:r>
            <a:r>
              <a:rPr lang="en-GB" sz="1600" dirty="0" err="1" smtClean="0">
                <a:solidFill>
                  <a:srgbClr val="69A830"/>
                </a:solidFill>
              </a:rPr>
              <a:t>yn</a:t>
            </a:r>
            <a:r>
              <a:rPr lang="en-GB" sz="1600" dirty="0" smtClean="0">
                <a:solidFill>
                  <a:srgbClr val="69A830"/>
                </a:solidFill>
              </a:rPr>
              <a:t> </a:t>
            </a:r>
            <a:r>
              <a:rPr lang="en-GB" sz="1600" dirty="0" err="1" smtClean="0">
                <a:solidFill>
                  <a:srgbClr val="69A830"/>
                </a:solidFill>
              </a:rPr>
              <a:t>gaeth</a:t>
            </a:r>
            <a:r>
              <a:rPr lang="en-GB" sz="1600" dirty="0" smtClean="0">
                <a:solidFill>
                  <a:srgbClr val="69A830"/>
                </a:solidFill>
              </a:rPr>
              <a:t> </a:t>
            </a:r>
            <a:r>
              <a:rPr lang="en-GB" sz="1600" dirty="0" err="1" smtClean="0">
                <a:solidFill>
                  <a:srgbClr val="69A830"/>
                </a:solidFill>
              </a:rPr>
              <a:t>i’r</a:t>
            </a:r>
            <a:r>
              <a:rPr lang="en-GB" sz="1600" dirty="0" smtClean="0">
                <a:solidFill>
                  <a:srgbClr val="69A830"/>
                </a:solidFill>
              </a:rPr>
              <a:t> t</a:t>
            </a:r>
            <a:r>
              <a:rPr lang="cy-GB" sz="1600" dirty="0" smtClean="0">
                <a:solidFill>
                  <a:srgbClr val="69A830"/>
                </a:solidFill>
              </a:rPr>
              <a:t>ŷ ac yn byw ar ei ben ei hun; nid oes ganddo unrhyw deulu agos</a:t>
            </a:r>
            <a:endParaRPr lang="en-GB" sz="1600" dirty="0" smtClean="0">
              <a:solidFill>
                <a:srgbClr val="69A830"/>
              </a:solidFill>
            </a:endParaRPr>
          </a:p>
        </p:txBody>
      </p:sp>
      <p:sp>
        <p:nvSpPr>
          <p:cNvPr id="50" name="Solution 1 Text"/>
          <p:cNvSpPr txBox="1"/>
          <p:nvPr/>
        </p:nvSpPr>
        <p:spPr>
          <a:xfrm>
            <a:off x="424560" y="5297641"/>
            <a:ext cx="4145793" cy="830997"/>
          </a:xfrm>
          <a:prstGeom prst="rect">
            <a:avLst/>
          </a:prstGeom>
          <a:solidFill>
            <a:srgbClr val="582F7A"/>
          </a:solidFill>
          <a:ln w="3175">
            <a:noFill/>
          </a:ln>
        </p:spPr>
        <p:txBody>
          <a:bodyPr wrap="square" rtlCol="0">
            <a:spAutoFit/>
          </a:bodyPr>
          <a:lstStyle/>
          <a:p>
            <a:r>
              <a:rPr lang="en-GB" sz="1600" b="1" dirty="0" smtClean="0">
                <a:solidFill>
                  <a:schemeClr val="bg1"/>
                </a:solidFill>
              </a:rPr>
              <a:t>1 – </a:t>
            </a:r>
            <a:r>
              <a:rPr lang="en-GB" sz="1600" b="1" dirty="0" err="1" smtClean="0">
                <a:solidFill>
                  <a:schemeClr val="bg1"/>
                </a:solidFill>
              </a:rPr>
              <a:t>Canolfan</a:t>
            </a:r>
            <a:r>
              <a:rPr lang="en-GB" sz="1600" b="1" dirty="0" smtClean="0">
                <a:solidFill>
                  <a:schemeClr val="bg1"/>
                </a:solidFill>
              </a:rPr>
              <a:t> </a:t>
            </a:r>
            <a:r>
              <a:rPr lang="en-GB" sz="1600" b="1" dirty="0" err="1" smtClean="0">
                <a:solidFill>
                  <a:schemeClr val="bg1"/>
                </a:solidFill>
              </a:rPr>
              <a:t>trin</a:t>
            </a:r>
            <a:r>
              <a:rPr lang="en-GB" sz="1600" b="1" dirty="0" smtClean="0">
                <a:solidFill>
                  <a:schemeClr val="bg1"/>
                </a:solidFill>
              </a:rPr>
              <a:t> </a:t>
            </a:r>
            <a:r>
              <a:rPr lang="en-GB" sz="1600" b="1" dirty="0" err="1" smtClean="0">
                <a:solidFill>
                  <a:schemeClr val="bg1"/>
                </a:solidFill>
              </a:rPr>
              <a:t>galwadau</a:t>
            </a:r>
            <a:r>
              <a:rPr lang="en-GB" sz="1600" b="1" dirty="0" smtClean="0">
                <a:solidFill>
                  <a:schemeClr val="bg1"/>
                </a:solidFill>
              </a:rPr>
              <a:t> 24 y </a:t>
            </a:r>
            <a:r>
              <a:rPr lang="en-GB" sz="1600" b="1" dirty="0" err="1" smtClean="0">
                <a:solidFill>
                  <a:schemeClr val="bg1"/>
                </a:solidFill>
              </a:rPr>
              <a:t>dydd</a:t>
            </a:r>
            <a:r>
              <a:rPr lang="en-GB" sz="1600" b="1" dirty="0" smtClean="0">
                <a:solidFill>
                  <a:schemeClr val="bg1"/>
                </a:solidFill>
              </a:rPr>
              <a:t>, 7 </a:t>
            </a:r>
            <a:r>
              <a:rPr lang="en-GB" sz="1600" b="1" dirty="0" err="1" smtClean="0">
                <a:solidFill>
                  <a:schemeClr val="bg1"/>
                </a:solidFill>
              </a:rPr>
              <a:t>diwrnod</a:t>
            </a:r>
            <a:r>
              <a:rPr lang="en-GB" sz="1600" b="1" dirty="0" smtClean="0">
                <a:solidFill>
                  <a:schemeClr val="bg1"/>
                </a:solidFill>
              </a:rPr>
              <a:t> </a:t>
            </a:r>
            <a:r>
              <a:rPr lang="en-GB" sz="1600" b="1" dirty="0" err="1" smtClean="0">
                <a:solidFill>
                  <a:schemeClr val="bg1"/>
                </a:solidFill>
              </a:rPr>
              <a:t>yr</a:t>
            </a:r>
            <a:r>
              <a:rPr lang="en-GB" sz="1600" b="1" dirty="0" smtClean="0">
                <a:solidFill>
                  <a:schemeClr val="bg1"/>
                </a:solidFill>
              </a:rPr>
              <a:t> </a:t>
            </a:r>
            <a:r>
              <a:rPr lang="en-GB" sz="1600" b="1" dirty="0" err="1" smtClean="0">
                <a:solidFill>
                  <a:schemeClr val="bg1"/>
                </a:solidFill>
              </a:rPr>
              <a:t>wythnos</a:t>
            </a:r>
            <a:r>
              <a:rPr lang="en-GB" sz="1600" b="1" dirty="0" smtClean="0">
                <a:solidFill>
                  <a:schemeClr val="bg1"/>
                </a:solidFill>
              </a:rPr>
              <a:t> </a:t>
            </a:r>
            <a:r>
              <a:rPr lang="en-GB" sz="1600" b="1" dirty="0" err="1" smtClean="0">
                <a:solidFill>
                  <a:schemeClr val="bg1"/>
                </a:solidFill>
              </a:rPr>
              <a:t>i</a:t>
            </a:r>
            <a:r>
              <a:rPr lang="en-GB" sz="1600" b="1" dirty="0" smtClean="0">
                <a:solidFill>
                  <a:schemeClr val="bg1"/>
                </a:solidFill>
              </a:rPr>
              <a:t> </a:t>
            </a:r>
            <a:r>
              <a:rPr lang="en-GB" sz="1600" b="1" dirty="0" err="1" smtClean="0">
                <a:solidFill>
                  <a:schemeClr val="bg1"/>
                </a:solidFill>
              </a:rPr>
              <a:t>roi</a:t>
            </a:r>
            <a:r>
              <a:rPr lang="en-GB" sz="1600" b="1" dirty="0" smtClean="0">
                <a:solidFill>
                  <a:schemeClr val="bg1"/>
                </a:solidFill>
              </a:rPr>
              <a:t> </a:t>
            </a:r>
            <a:r>
              <a:rPr lang="en-GB" sz="1600" b="1" dirty="0" err="1" smtClean="0">
                <a:solidFill>
                  <a:schemeClr val="bg1"/>
                </a:solidFill>
              </a:rPr>
              <a:t>gwybod</a:t>
            </a:r>
            <a:r>
              <a:rPr lang="en-GB" sz="1600" b="1" dirty="0" smtClean="0">
                <a:solidFill>
                  <a:schemeClr val="bg1"/>
                </a:solidFill>
              </a:rPr>
              <a:t> I </a:t>
            </a:r>
            <a:r>
              <a:rPr lang="en-GB" sz="1600" b="1" dirty="0" err="1" smtClean="0">
                <a:solidFill>
                  <a:schemeClr val="bg1"/>
                </a:solidFill>
              </a:rPr>
              <a:t>aelodau’r</a:t>
            </a:r>
            <a:r>
              <a:rPr lang="en-GB" sz="1600" b="1" dirty="0" smtClean="0">
                <a:solidFill>
                  <a:schemeClr val="bg1"/>
                </a:solidFill>
              </a:rPr>
              <a:t> </a:t>
            </a:r>
            <a:r>
              <a:rPr lang="en-GB" sz="1600" b="1" dirty="0" err="1" smtClean="0">
                <a:solidFill>
                  <a:schemeClr val="bg1"/>
                </a:solidFill>
              </a:rPr>
              <a:t>teulu</a:t>
            </a:r>
            <a:r>
              <a:rPr lang="en-GB" sz="1600" b="1" dirty="0" smtClean="0">
                <a:solidFill>
                  <a:schemeClr val="bg1"/>
                </a:solidFill>
              </a:rPr>
              <a:t> </a:t>
            </a:r>
            <a:r>
              <a:rPr lang="en-GB" sz="1600" b="1" dirty="0" err="1" smtClean="0">
                <a:solidFill>
                  <a:schemeClr val="bg1"/>
                </a:solidFill>
              </a:rPr>
              <a:t>os</a:t>
            </a:r>
            <a:r>
              <a:rPr lang="en-GB" sz="1600" b="1" dirty="0" smtClean="0">
                <a:solidFill>
                  <a:schemeClr val="bg1"/>
                </a:solidFill>
              </a:rPr>
              <a:t> </a:t>
            </a:r>
            <a:r>
              <a:rPr lang="en-GB" sz="1600" b="1" dirty="0" err="1" smtClean="0">
                <a:solidFill>
                  <a:schemeClr val="bg1"/>
                </a:solidFill>
              </a:rPr>
              <a:t>byth</a:t>
            </a:r>
            <a:r>
              <a:rPr lang="en-GB" sz="1600" b="1" dirty="0" smtClean="0">
                <a:solidFill>
                  <a:schemeClr val="bg1"/>
                </a:solidFill>
              </a:rPr>
              <a:t> problem</a:t>
            </a:r>
            <a:endParaRPr lang="en-GB" sz="1600" b="1" dirty="0">
              <a:solidFill>
                <a:schemeClr val="bg1"/>
              </a:solidFill>
            </a:endParaRPr>
          </a:p>
        </p:txBody>
      </p:sp>
      <p:sp>
        <p:nvSpPr>
          <p:cNvPr id="54" name="TextBox 53"/>
          <p:cNvSpPr txBox="1"/>
          <p:nvPr/>
        </p:nvSpPr>
        <p:spPr>
          <a:xfrm>
            <a:off x="5427099" y="1373650"/>
            <a:ext cx="1620000" cy="1815882"/>
          </a:xfrm>
          <a:prstGeom prst="rect">
            <a:avLst/>
          </a:prstGeom>
          <a:noFill/>
          <a:ln w="3175">
            <a:noFill/>
          </a:ln>
        </p:spPr>
        <p:txBody>
          <a:bodyPr wrap="square" rtlCol="0">
            <a:spAutoFit/>
          </a:bodyPr>
          <a:lstStyle/>
          <a:p>
            <a:pPr algn="ctr"/>
            <a:r>
              <a:rPr lang="en-GB" sz="1600" dirty="0" err="1">
                <a:solidFill>
                  <a:srgbClr val="69A830"/>
                </a:solidFill>
              </a:rPr>
              <a:t>Mae’r</a:t>
            </a:r>
            <a:r>
              <a:rPr lang="en-GB" sz="1600" dirty="0">
                <a:solidFill>
                  <a:srgbClr val="69A830"/>
                </a:solidFill>
              </a:rPr>
              <a:t> </a:t>
            </a:r>
            <a:r>
              <a:rPr lang="en-GB" sz="1600" dirty="0" err="1">
                <a:solidFill>
                  <a:srgbClr val="69A830"/>
                </a:solidFill>
              </a:rPr>
              <a:t>unigolyn</a:t>
            </a:r>
            <a:r>
              <a:rPr lang="en-GB" sz="1600" dirty="0">
                <a:solidFill>
                  <a:srgbClr val="69A830"/>
                </a:solidFill>
              </a:rPr>
              <a:t> </a:t>
            </a:r>
            <a:r>
              <a:rPr lang="en-GB" sz="1600" dirty="0" err="1">
                <a:solidFill>
                  <a:srgbClr val="69A830"/>
                </a:solidFill>
              </a:rPr>
              <a:t>yn</a:t>
            </a:r>
            <a:r>
              <a:rPr lang="en-GB" sz="1600" dirty="0">
                <a:solidFill>
                  <a:srgbClr val="69A830"/>
                </a:solidFill>
              </a:rPr>
              <a:t> </a:t>
            </a:r>
            <a:r>
              <a:rPr lang="en-GB" sz="1600" dirty="0" err="1">
                <a:solidFill>
                  <a:srgbClr val="69A830"/>
                </a:solidFill>
              </a:rPr>
              <a:t>iach</a:t>
            </a:r>
            <a:r>
              <a:rPr lang="en-GB" sz="1600" dirty="0">
                <a:solidFill>
                  <a:srgbClr val="69A830"/>
                </a:solidFill>
              </a:rPr>
              <a:t> </a:t>
            </a:r>
            <a:r>
              <a:rPr lang="en-GB" sz="1600" dirty="0" err="1">
                <a:solidFill>
                  <a:srgbClr val="69A830"/>
                </a:solidFill>
              </a:rPr>
              <a:t>ar</a:t>
            </a:r>
            <a:r>
              <a:rPr lang="en-GB" sz="1600" dirty="0">
                <a:solidFill>
                  <a:srgbClr val="69A830"/>
                </a:solidFill>
              </a:rPr>
              <a:t> y </a:t>
            </a:r>
            <a:r>
              <a:rPr lang="en-GB" sz="1600" dirty="0" err="1">
                <a:solidFill>
                  <a:srgbClr val="69A830"/>
                </a:solidFill>
              </a:rPr>
              <a:t>cyfan</a:t>
            </a:r>
            <a:r>
              <a:rPr lang="en-GB" sz="1600" dirty="0">
                <a:solidFill>
                  <a:srgbClr val="69A830"/>
                </a:solidFill>
              </a:rPr>
              <a:t>. </a:t>
            </a:r>
            <a:r>
              <a:rPr lang="en-GB" sz="1600" dirty="0" err="1">
                <a:solidFill>
                  <a:srgbClr val="69A830"/>
                </a:solidFill>
              </a:rPr>
              <a:t>Nid</a:t>
            </a:r>
            <a:r>
              <a:rPr lang="en-GB" sz="1600" dirty="0">
                <a:solidFill>
                  <a:srgbClr val="69A830"/>
                </a:solidFill>
              </a:rPr>
              <a:t> </a:t>
            </a:r>
            <a:r>
              <a:rPr lang="en-GB" sz="1600" dirty="0" err="1">
                <a:solidFill>
                  <a:srgbClr val="69A830"/>
                </a:solidFill>
              </a:rPr>
              <a:t>oes</a:t>
            </a:r>
            <a:r>
              <a:rPr lang="en-GB" sz="1600" dirty="0">
                <a:solidFill>
                  <a:srgbClr val="69A830"/>
                </a:solidFill>
              </a:rPr>
              <a:t> </a:t>
            </a:r>
            <a:r>
              <a:rPr lang="en-GB" sz="1600" dirty="0" err="1">
                <a:solidFill>
                  <a:srgbClr val="69A830"/>
                </a:solidFill>
              </a:rPr>
              <a:t>arno</a:t>
            </a:r>
            <a:r>
              <a:rPr lang="en-GB" sz="1600" dirty="0">
                <a:solidFill>
                  <a:srgbClr val="69A830"/>
                </a:solidFill>
              </a:rPr>
              <a:t> </a:t>
            </a:r>
            <a:r>
              <a:rPr lang="en-GB" sz="1600" dirty="0" err="1">
                <a:solidFill>
                  <a:srgbClr val="69A830"/>
                </a:solidFill>
              </a:rPr>
              <a:t>eisiau</a:t>
            </a:r>
            <a:r>
              <a:rPr lang="en-GB" sz="1600" dirty="0">
                <a:solidFill>
                  <a:srgbClr val="69A830"/>
                </a:solidFill>
              </a:rPr>
              <a:t> </a:t>
            </a:r>
            <a:r>
              <a:rPr lang="en-GB" sz="1600" dirty="0" err="1">
                <a:solidFill>
                  <a:srgbClr val="69A830"/>
                </a:solidFill>
              </a:rPr>
              <a:t>cynnwys</a:t>
            </a:r>
            <a:r>
              <a:rPr lang="en-GB" sz="1600" dirty="0">
                <a:solidFill>
                  <a:srgbClr val="69A830"/>
                </a:solidFill>
              </a:rPr>
              <a:t> </a:t>
            </a:r>
            <a:r>
              <a:rPr lang="en-GB" sz="1600" dirty="0" err="1">
                <a:solidFill>
                  <a:srgbClr val="69A830"/>
                </a:solidFill>
              </a:rPr>
              <a:t>sefydliadau</a:t>
            </a:r>
            <a:r>
              <a:rPr lang="en-GB" sz="1600" dirty="0">
                <a:solidFill>
                  <a:srgbClr val="69A830"/>
                </a:solidFill>
              </a:rPr>
              <a:t> </a:t>
            </a:r>
            <a:r>
              <a:rPr lang="en-GB" sz="1600" dirty="0" err="1">
                <a:solidFill>
                  <a:srgbClr val="69A830"/>
                </a:solidFill>
              </a:rPr>
              <a:t>allanol</a:t>
            </a:r>
            <a:endParaRPr lang="en-GB" sz="1600" dirty="0">
              <a:solidFill>
                <a:srgbClr val="69A830"/>
              </a:solidFill>
            </a:endParaRPr>
          </a:p>
        </p:txBody>
      </p:sp>
      <p:sp>
        <p:nvSpPr>
          <p:cNvPr id="57" name="Solution 4 Text"/>
          <p:cNvSpPr txBox="1"/>
          <p:nvPr/>
        </p:nvSpPr>
        <p:spPr>
          <a:xfrm>
            <a:off x="424560" y="5297641"/>
            <a:ext cx="4142884" cy="830997"/>
          </a:xfrm>
          <a:prstGeom prst="rect">
            <a:avLst/>
          </a:prstGeom>
          <a:solidFill>
            <a:srgbClr val="582F7A"/>
          </a:solidFill>
          <a:ln w="3175">
            <a:noFill/>
          </a:ln>
        </p:spPr>
        <p:txBody>
          <a:bodyPr wrap="square" rtlCol="0">
            <a:spAutoFit/>
          </a:bodyPr>
          <a:lstStyle/>
          <a:p>
            <a:r>
              <a:rPr lang="en-GB" sz="1600" b="1" dirty="0" smtClean="0">
                <a:solidFill>
                  <a:schemeClr val="bg1"/>
                </a:solidFill>
              </a:rPr>
              <a:t>4 – </a:t>
            </a:r>
            <a:r>
              <a:rPr lang="en-GB" sz="1600" b="1" dirty="0" err="1" smtClean="0">
                <a:solidFill>
                  <a:schemeClr val="bg1"/>
                </a:solidFill>
              </a:rPr>
              <a:t>Gallai</a:t>
            </a:r>
            <a:r>
              <a:rPr lang="en-GB" sz="1600" b="1" dirty="0" smtClean="0">
                <a:solidFill>
                  <a:schemeClr val="bg1"/>
                </a:solidFill>
              </a:rPr>
              <a:t> </a:t>
            </a:r>
            <a:r>
              <a:rPr lang="en-GB" sz="1600" b="1" dirty="0" err="1" smtClean="0">
                <a:solidFill>
                  <a:schemeClr val="bg1"/>
                </a:solidFill>
              </a:rPr>
              <a:t>defnyddio</a:t>
            </a:r>
            <a:r>
              <a:rPr lang="en-GB" sz="1600" b="1" dirty="0" smtClean="0">
                <a:solidFill>
                  <a:schemeClr val="bg1"/>
                </a:solidFill>
              </a:rPr>
              <a:t> monitor </a:t>
            </a:r>
            <a:r>
              <a:rPr lang="en-GB" sz="1600" b="1" dirty="0" err="1" smtClean="0">
                <a:solidFill>
                  <a:schemeClr val="bg1"/>
                </a:solidFill>
              </a:rPr>
              <a:t>gweithgarwch</a:t>
            </a:r>
            <a:r>
              <a:rPr lang="en-GB" sz="1600" b="1" dirty="0" smtClean="0">
                <a:solidFill>
                  <a:schemeClr val="bg1"/>
                </a:solidFill>
              </a:rPr>
              <a:t> </a:t>
            </a:r>
            <a:r>
              <a:rPr lang="en-GB" sz="1600" b="1" dirty="0" err="1" smtClean="0">
                <a:solidFill>
                  <a:schemeClr val="bg1"/>
                </a:solidFill>
              </a:rPr>
              <a:t>gan</a:t>
            </a:r>
            <a:r>
              <a:rPr lang="en-GB" sz="1600" b="1" dirty="0" smtClean="0">
                <a:solidFill>
                  <a:schemeClr val="bg1"/>
                </a:solidFill>
              </a:rPr>
              <a:t> </a:t>
            </a:r>
            <a:r>
              <a:rPr lang="en-GB" sz="1600" b="1" dirty="0" err="1" smtClean="0">
                <a:solidFill>
                  <a:schemeClr val="bg1"/>
                </a:solidFill>
              </a:rPr>
              <a:t>anfon</a:t>
            </a:r>
            <a:r>
              <a:rPr lang="en-GB" sz="1600" b="1" dirty="0" smtClean="0">
                <a:solidFill>
                  <a:schemeClr val="bg1"/>
                </a:solidFill>
              </a:rPr>
              <a:t> </a:t>
            </a:r>
            <a:r>
              <a:rPr lang="en-GB" sz="1600" b="1" dirty="0" err="1" smtClean="0">
                <a:solidFill>
                  <a:schemeClr val="bg1"/>
                </a:solidFill>
              </a:rPr>
              <a:t>rhybuddion</a:t>
            </a:r>
            <a:r>
              <a:rPr lang="en-GB" sz="1600" b="1" dirty="0" smtClean="0">
                <a:solidFill>
                  <a:schemeClr val="bg1"/>
                </a:solidFill>
              </a:rPr>
              <a:t> </a:t>
            </a:r>
            <a:r>
              <a:rPr lang="en-GB" sz="1600" b="1" dirty="0" err="1" smtClean="0">
                <a:solidFill>
                  <a:schemeClr val="bg1"/>
                </a:solidFill>
              </a:rPr>
              <a:t>i</a:t>
            </a:r>
            <a:r>
              <a:rPr lang="en-GB" sz="1600" b="1" dirty="0" smtClean="0">
                <a:solidFill>
                  <a:schemeClr val="bg1"/>
                </a:solidFill>
              </a:rPr>
              <a:t> </a:t>
            </a:r>
            <a:r>
              <a:rPr lang="en-GB" sz="1600" b="1" dirty="0" err="1" smtClean="0">
                <a:solidFill>
                  <a:schemeClr val="bg1"/>
                </a:solidFill>
              </a:rPr>
              <a:t>ffôn</a:t>
            </a:r>
            <a:r>
              <a:rPr lang="en-GB" sz="1600" b="1" dirty="0" smtClean="0">
                <a:solidFill>
                  <a:schemeClr val="bg1"/>
                </a:solidFill>
              </a:rPr>
              <a:t> </a:t>
            </a:r>
            <a:r>
              <a:rPr lang="en-GB" sz="1600" b="1" dirty="0" err="1" smtClean="0">
                <a:solidFill>
                  <a:schemeClr val="bg1"/>
                </a:solidFill>
              </a:rPr>
              <a:t>symudol</a:t>
            </a:r>
            <a:r>
              <a:rPr lang="en-GB" sz="1600" b="1" dirty="0" smtClean="0">
                <a:solidFill>
                  <a:schemeClr val="bg1"/>
                </a:solidFill>
              </a:rPr>
              <a:t> </a:t>
            </a:r>
            <a:r>
              <a:rPr lang="en-GB" sz="1600" b="1" dirty="0" err="1" smtClean="0">
                <a:solidFill>
                  <a:schemeClr val="bg1"/>
                </a:solidFill>
              </a:rPr>
              <a:t>gofalwr</a:t>
            </a:r>
            <a:r>
              <a:rPr lang="en-GB" sz="1600" b="1" dirty="0" smtClean="0">
                <a:solidFill>
                  <a:schemeClr val="bg1"/>
                </a:solidFill>
              </a:rPr>
              <a:t> </a:t>
            </a:r>
            <a:r>
              <a:rPr lang="en-GB" sz="1600" b="1" dirty="0" err="1" smtClean="0">
                <a:solidFill>
                  <a:schemeClr val="bg1"/>
                </a:solidFill>
              </a:rPr>
              <a:t>os</a:t>
            </a:r>
            <a:r>
              <a:rPr lang="en-GB" sz="1600" b="1" dirty="0" smtClean="0">
                <a:solidFill>
                  <a:schemeClr val="bg1"/>
                </a:solidFill>
              </a:rPr>
              <a:t> </a:t>
            </a:r>
            <a:r>
              <a:rPr lang="en-GB" sz="1600" b="1" dirty="0" err="1" smtClean="0">
                <a:solidFill>
                  <a:schemeClr val="bg1"/>
                </a:solidFill>
              </a:rPr>
              <a:t>bydd</a:t>
            </a:r>
            <a:r>
              <a:rPr lang="en-GB" sz="1600" b="1" dirty="0" smtClean="0">
                <a:solidFill>
                  <a:schemeClr val="bg1"/>
                </a:solidFill>
              </a:rPr>
              <a:t> problem </a:t>
            </a:r>
            <a:r>
              <a:rPr lang="en-GB" sz="1600" b="1" dirty="0" err="1" smtClean="0">
                <a:solidFill>
                  <a:schemeClr val="bg1"/>
                </a:solidFill>
              </a:rPr>
              <a:t>yn</a:t>
            </a:r>
            <a:r>
              <a:rPr lang="en-GB" sz="1600" b="1" dirty="0" smtClean="0">
                <a:solidFill>
                  <a:schemeClr val="bg1"/>
                </a:solidFill>
              </a:rPr>
              <a:t> </a:t>
            </a:r>
            <a:r>
              <a:rPr lang="en-GB" sz="1600" b="1" dirty="0" err="1" smtClean="0">
                <a:solidFill>
                  <a:schemeClr val="bg1"/>
                </a:solidFill>
              </a:rPr>
              <a:t>codi</a:t>
            </a:r>
            <a:endParaRPr lang="en-GB" sz="1600" b="1" dirty="0">
              <a:solidFill>
                <a:schemeClr val="bg1"/>
              </a:solidFill>
            </a:endParaRPr>
          </a:p>
        </p:txBody>
      </p:sp>
      <p:sp>
        <p:nvSpPr>
          <p:cNvPr id="58" name="Solution 5 Text"/>
          <p:cNvSpPr txBox="1"/>
          <p:nvPr/>
        </p:nvSpPr>
        <p:spPr>
          <a:xfrm>
            <a:off x="424560" y="5297641"/>
            <a:ext cx="4142884" cy="830997"/>
          </a:xfrm>
          <a:prstGeom prst="rect">
            <a:avLst/>
          </a:prstGeom>
          <a:solidFill>
            <a:srgbClr val="582F7A"/>
          </a:solidFill>
          <a:ln w="3175">
            <a:noFill/>
          </a:ln>
        </p:spPr>
        <p:txBody>
          <a:bodyPr wrap="square" rtlCol="0">
            <a:spAutoFit/>
          </a:bodyPr>
          <a:lstStyle/>
          <a:p>
            <a:r>
              <a:rPr lang="en-GB" sz="1600" b="1" dirty="0" smtClean="0">
                <a:solidFill>
                  <a:schemeClr val="bg1"/>
                </a:solidFill>
              </a:rPr>
              <a:t>5 – </a:t>
            </a:r>
            <a:r>
              <a:rPr lang="en-GB" sz="1600" b="1" dirty="0" err="1" smtClean="0">
                <a:solidFill>
                  <a:schemeClr val="bg1"/>
                </a:solidFill>
              </a:rPr>
              <a:t>Gallai</a:t>
            </a:r>
            <a:r>
              <a:rPr lang="en-GB" sz="1600" b="1" dirty="0" smtClean="0">
                <a:solidFill>
                  <a:schemeClr val="bg1"/>
                </a:solidFill>
              </a:rPr>
              <a:t> </a:t>
            </a:r>
            <a:r>
              <a:rPr lang="en-GB" sz="1600" b="1" dirty="0" err="1" smtClean="0">
                <a:solidFill>
                  <a:schemeClr val="bg1"/>
                </a:solidFill>
              </a:rPr>
              <a:t>ddefnyddio</a:t>
            </a:r>
            <a:r>
              <a:rPr lang="en-GB" sz="1600" b="1" dirty="0" smtClean="0">
                <a:solidFill>
                  <a:schemeClr val="bg1"/>
                </a:solidFill>
              </a:rPr>
              <a:t> system </a:t>
            </a:r>
            <a:r>
              <a:rPr lang="en-GB" sz="1600" b="1" dirty="0" err="1" smtClean="0">
                <a:solidFill>
                  <a:schemeClr val="bg1"/>
                </a:solidFill>
              </a:rPr>
              <a:t>gofal</a:t>
            </a:r>
            <a:r>
              <a:rPr lang="en-GB" sz="1600" b="1" dirty="0" smtClean="0">
                <a:solidFill>
                  <a:schemeClr val="bg1"/>
                </a:solidFill>
              </a:rPr>
              <a:t> </a:t>
            </a:r>
            <a:r>
              <a:rPr lang="en-GB" sz="1600" b="1" dirty="0" err="1" smtClean="0">
                <a:solidFill>
                  <a:schemeClr val="bg1"/>
                </a:solidFill>
              </a:rPr>
              <a:t>symudol</a:t>
            </a:r>
            <a:r>
              <a:rPr lang="en-GB" sz="1600" b="1" dirty="0" smtClean="0">
                <a:solidFill>
                  <a:schemeClr val="bg1"/>
                </a:solidFill>
              </a:rPr>
              <a:t> (</a:t>
            </a:r>
            <a:r>
              <a:rPr lang="en-GB" sz="1600" b="1" dirty="0" err="1" smtClean="0">
                <a:solidFill>
                  <a:schemeClr val="bg1"/>
                </a:solidFill>
              </a:rPr>
              <a:t>mCare</a:t>
            </a:r>
            <a:r>
              <a:rPr lang="en-GB" sz="1600" b="1" dirty="0" smtClean="0">
                <a:solidFill>
                  <a:schemeClr val="bg1"/>
                </a:solidFill>
              </a:rPr>
              <a:t>) </a:t>
            </a:r>
            <a:r>
              <a:rPr lang="en-GB" sz="1600" b="1" dirty="0" err="1" smtClean="0">
                <a:solidFill>
                  <a:schemeClr val="bg1"/>
                </a:solidFill>
              </a:rPr>
              <a:t>gan</a:t>
            </a:r>
            <a:r>
              <a:rPr lang="en-GB" sz="1600" b="1" dirty="0" smtClean="0">
                <a:solidFill>
                  <a:schemeClr val="bg1"/>
                </a:solidFill>
              </a:rPr>
              <a:t> </a:t>
            </a:r>
            <a:r>
              <a:rPr lang="en-GB" sz="1600" b="1" dirty="0" err="1" smtClean="0">
                <a:solidFill>
                  <a:schemeClr val="bg1"/>
                </a:solidFill>
              </a:rPr>
              <a:t>ddefnyddio</a:t>
            </a:r>
            <a:r>
              <a:rPr lang="en-GB" sz="1600" b="1" dirty="0" smtClean="0">
                <a:solidFill>
                  <a:schemeClr val="bg1"/>
                </a:solidFill>
              </a:rPr>
              <a:t> </a:t>
            </a:r>
            <a:r>
              <a:rPr lang="en-GB" sz="1600" b="1" dirty="0" err="1" smtClean="0">
                <a:solidFill>
                  <a:schemeClr val="bg1"/>
                </a:solidFill>
              </a:rPr>
              <a:t>ffôn</a:t>
            </a:r>
            <a:r>
              <a:rPr lang="en-GB" sz="1600" b="1" dirty="0" smtClean="0">
                <a:solidFill>
                  <a:schemeClr val="bg1"/>
                </a:solidFill>
              </a:rPr>
              <a:t> </a:t>
            </a:r>
            <a:r>
              <a:rPr lang="en-GB" sz="1600" b="1" dirty="0" err="1" smtClean="0">
                <a:solidFill>
                  <a:schemeClr val="bg1"/>
                </a:solidFill>
              </a:rPr>
              <a:t>clyfar</a:t>
            </a:r>
            <a:r>
              <a:rPr lang="en-GB" sz="1600" b="1" dirty="0" smtClean="0">
                <a:solidFill>
                  <a:schemeClr val="bg1"/>
                </a:solidFill>
              </a:rPr>
              <a:t> ac </a:t>
            </a:r>
            <a:r>
              <a:rPr lang="en-GB" sz="1600" b="1" dirty="0" err="1" smtClean="0">
                <a:solidFill>
                  <a:schemeClr val="bg1"/>
                </a:solidFill>
              </a:rPr>
              <a:t>apiau</a:t>
            </a:r>
            <a:r>
              <a:rPr lang="en-GB" sz="1600" b="1" dirty="0" smtClean="0">
                <a:solidFill>
                  <a:schemeClr val="bg1"/>
                </a:solidFill>
              </a:rPr>
              <a:t>; </a:t>
            </a:r>
            <a:r>
              <a:rPr lang="en-GB" sz="1600" b="1" dirty="0" err="1" smtClean="0">
                <a:solidFill>
                  <a:schemeClr val="bg1"/>
                </a:solidFill>
              </a:rPr>
              <a:t>gellir</a:t>
            </a:r>
            <a:r>
              <a:rPr lang="en-GB" sz="1600" b="1" dirty="0" smtClean="0">
                <a:solidFill>
                  <a:schemeClr val="bg1"/>
                </a:solidFill>
              </a:rPr>
              <a:t> </a:t>
            </a:r>
            <a:r>
              <a:rPr lang="en-GB" sz="1600" b="1" dirty="0" err="1" smtClean="0">
                <a:solidFill>
                  <a:schemeClr val="bg1"/>
                </a:solidFill>
              </a:rPr>
              <a:t>dewis</a:t>
            </a:r>
            <a:r>
              <a:rPr lang="en-GB" sz="1600" b="1" dirty="0" smtClean="0">
                <a:solidFill>
                  <a:schemeClr val="bg1"/>
                </a:solidFill>
              </a:rPr>
              <a:t> </a:t>
            </a:r>
            <a:r>
              <a:rPr lang="en-GB" sz="1600" b="1" dirty="0" err="1" smtClean="0">
                <a:solidFill>
                  <a:schemeClr val="bg1"/>
                </a:solidFill>
              </a:rPr>
              <a:t>defnyddio</a:t>
            </a:r>
            <a:r>
              <a:rPr lang="en-GB" sz="1600" b="1" dirty="0" smtClean="0">
                <a:solidFill>
                  <a:schemeClr val="bg1"/>
                </a:solidFill>
              </a:rPr>
              <a:t> </a:t>
            </a:r>
            <a:r>
              <a:rPr lang="en-GB" sz="1600" b="1" dirty="0" err="1" smtClean="0">
                <a:solidFill>
                  <a:schemeClr val="bg1"/>
                </a:solidFill>
              </a:rPr>
              <a:t>canolfan</a:t>
            </a:r>
            <a:r>
              <a:rPr lang="en-GB" sz="1600" b="1" dirty="0" smtClean="0">
                <a:solidFill>
                  <a:schemeClr val="bg1"/>
                </a:solidFill>
              </a:rPr>
              <a:t> </a:t>
            </a:r>
            <a:r>
              <a:rPr lang="en-GB" sz="1600" b="1" dirty="0" err="1" smtClean="0">
                <a:solidFill>
                  <a:schemeClr val="bg1"/>
                </a:solidFill>
              </a:rPr>
              <a:t>trin</a:t>
            </a:r>
            <a:r>
              <a:rPr lang="en-GB" sz="1600" b="1" dirty="0" smtClean="0">
                <a:solidFill>
                  <a:schemeClr val="bg1"/>
                </a:solidFill>
              </a:rPr>
              <a:t> </a:t>
            </a:r>
            <a:r>
              <a:rPr lang="en-GB" sz="1600" b="1" dirty="0" err="1" smtClean="0">
                <a:solidFill>
                  <a:schemeClr val="bg1"/>
                </a:solidFill>
              </a:rPr>
              <a:t>galwadau</a:t>
            </a:r>
            <a:endParaRPr lang="en-GB" sz="1600" b="1" dirty="0">
              <a:solidFill>
                <a:schemeClr val="bg1"/>
              </a:solidFill>
            </a:endParaRPr>
          </a:p>
        </p:txBody>
      </p:sp>
      <p:sp>
        <p:nvSpPr>
          <p:cNvPr id="59" name="TextBox 58"/>
          <p:cNvSpPr txBox="1"/>
          <p:nvPr/>
        </p:nvSpPr>
        <p:spPr>
          <a:xfrm>
            <a:off x="7092200" y="1373650"/>
            <a:ext cx="1620000" cy="1569660"/>
          </a:xfrm>
          <a:prstGeom prst="rect">
            <a:avLst/>
          </a:prstGeom>
          <a:noFill/>
          <a:ln w="3175">
            <a:noFill/>
          </a:ln>
        </p:spPr>
        <p:txBody>
          <a:bodyPr wrap="square" rtlCol="0">
            <a:spAutoFit/>
          </a:bodyPr>
          <a:lstStyle/>
          <a:p>
            <a:pPr algn="ctr"/>
            <a:r>
              <a:rPr lang="en-GB" sz="1600" dirty="0" err="1" smtClean="0">
                <a:solidFill>
                  <a:srgbClr val="69A830"/>
                </a:solidFill>
              </a:rPr>
              <a:t>Nid</a:t>
            </a:r>
            <a:r>
              <a:rPr lang="en-GB" sz="1600" dirty="0" smtClean="0">
                <a:solidFill>
                  <a:srgbClr val="69A830"/>
                </a:solidFill>
              </a:rPr>
              <a:t> </a:t>
            </a:r>
            <a:r>
              <a:rPr lang="en-GB" sz="1600" dirty="0" err="1" smtClean="0">
                <a:solidFill>
                  <a:srgbClr val="69A830"/>
                </a:solidFill>
              </a:rPr>
              <a:t>yw’r</a:t>
            </a:r>
            <a:r>
              <a:rPr lang="en-GB" sz="1600" dirty="0" smtClean="0">
                <a:solidFill>
                  <a:srgbClr val="69A830"/>
                </a:solidFill>
              </a:rPr>
              <a:t> </a:t>
            </a:r>
            <a:r>
              <a:rPr lang="en-GB" sz="1600" dirty="0" err="1" smtClean="0">
                <a:solidFill>
                  <a:srgbClr val="69A830"/>
                </a:solidFill>
              </a:rPr>
              <a:t>unigolyn</a:t>
            </a:r>
            <a:r>
              <a:rPr lang="en-GB" sz="1600" dirty="0" smtClean="0">
                <a:solidFill>
                  <a:srgbClr val="69A830"/>
                </a:solidFill>
              </a:rPr>
              <a:t> </a:t>
            </a:r>
            <a:r>
              <a:rPr lang="en-GB" sz="1600" dirty="0" err="1" smtClean="0">
                <a:solidFill>
                  <a:srgbClr val="69A830"/>
                </a:solidFill>
              </a:rPr>
              <a:t>sy’n</a:t>
            </a:r>
            <a:r>
              <a:rPr lang="en-GB" sz="1600" dirty="0" smtClean="0">
                <a:solidFill>
                  <a:srgbClr val="69A830"/>
                </a:solidFill>
              </a:rPr>
              <a:t> </a:t>
            </a:r>
            <a:r>
              <a:rPr lang="en-GB" sz="1600" dirty="0" err="1" smtClean="0">
                <a:solidFill>
                  <a:srgbClr val="69A830"/>
                </a:solidFill>
              </a:rPr>
              <a:t>agored</a:t>
            </a:r>
            <a:r>
              <a:rPr lang="en-GB" sz="1600" dirty="0" smtClean="0">
                <a:solidFill>
                  <a:srgbClr val="69A830"/>
                </a:solidFill>
              </a:rPr>
              <a:t> I </a:t>
            </a:r>
            <a:r>
              <a:rPr lang="en-GB" sz="1600" dirty="0" err="1" smtClean="0">
                <a:solidFill>
                  <a:srgbClr val="69A830"/>
                </a:solidFill>
              </a:rPr>
              <a:t>niwed</a:t>
            </a:r>
            <a:r>
              <a:rPr lang="en-GB" sz="1600" dirty="0" smtClean="0">
                <a:solidFill>
                  <a:srgbClr val="69A830"/>
                </a:solidFill>
              </a:rPr>
              <a:t> </a:t>
            </a:r>
            <a:r>
              <a:rPr lang="en-GB" sz="1600" dirty="0" err="1" smtClean="0">
                <a:solidFill>
                  <a:srgbClr val="69A830"/>
                </a:solidFill>
              </a:rPr>
              <a:t>yn</a:t>
            </a:r>
            <a:r>
              <a:rPr lang="en-GB" sz="1600" dirty="0" smtClean="0">
                <a:solidFill>
                  <a:srgbClr val="69A830"/>
                </a:solidFill>
              </a:rPr>
              <a:t> </a:t>
            </a:r>
            <a:r>
              <a:rPr lang="en-GB" sz="1600" dirty="0" err="1" smtClean="0">
                <a:solidFill>
                  <a:srgbClr val="69A830"/>
                </a:solidFill>
              </a:rPr>
              <a:t>gaeth</a:t>
            </a:r>
            <a:r>
              <a:rPr lang="en-GB" sz="1600" dirty="0" smtClean="0">
                <a:solidFill>
                  <a:srgbClr val="69A830"/>
                </a:solidFill>
              </a:rPr>
              <a:t> </a:t>
            </a:r>
            <a:r>
              <a:rPr lang="en-GB" sz="1600" dirty="0" err="1" smtClean="0">
                <a:solidFill>
                  <a:srgbClr val="69A830"/>
                </a:solidFill>
              </a:rPr>
              <a:t>i’r</a:t>
            </a:r>
            <a:r>
              <a:rPr lang="en-GB" sz="1600" dirty="0" smtClean="0">
                <a:solidFill>
                  <a:srgbClr val="69A830"/>
                </a:solidFill>
              </a:rPr>
              <a:t> </a:t>
            </a:r>
            <a:r>
              <a:rPr lang="en-GB" sz="1600" dirty="0">
                <a:solidFill>
                  <a:srgbClr val="69A830"/>
                </a:solidFill>
              </a:rPr>
              <a:t>t</a:t>
            </a:r>
            <a:r>
              <a:rPr lang="cy-GB" sz="1600" dirty="0" smtClean="0">
                <a:solidFill>
                  <a:srgbClr val="69A830"/>
                </a:solidFill>
              </a:rPr>
              <a:t>ŷ ond gallai fod mewn perygl</a:t>
            </a:r>
            <a:endParaRPr lang="en-GB" sz="1600" dirty="0" smtClean="0">
              <a:solidFill>
                <a:srgbClr val="69A830"/>
              </a:solidFill>
            </a:endParaRPr>
          </a:p>
        </p:txBody>
      </p:sp>
      <p:sp>
        <p:nvSpPr>
          <p:cNvPr id="51" name="Solution 2 Text"/>
          <p:cNvSpPr txBox="1"/>
          <p:nvPr/>
        </p:nvSpPr>
        <p:spPr>
          <a:xfrm>
            <a:off x="424560" y="5543862"/>
            <a:ext cx="4142883" cy="338554"/>
          </a:xfrm>
          <a:prstGeom prst="rect">
            <a:avLst/>
          </a:prstGeom>
          <a:solidFill>
            <a:srgbClr val="582F7A"/>
          </a:solidFill>
          <a:ln w="3175">
            <a:noFill/>
          </a:ln>
        </p:spPr>
        <p:txBody>
          <a:bodyPr wrap="square" rtlCol="0">
            <a:spAutoFit/>
          </a:bodyPr>
          <a:lstStyle/>
          <a:p>
            <a:r>
              <a:rPr lang="en-GB" sz="1600" b="1" dirty="0" smtClean="0">
                <a:solidFill>
                  <a:schemeClr val="bg1"/>
                </a:solidFill>
              </a:rPr>
              <a:t>2 – </a:t>
            </a:r>
            <a:r>
              <a:rPr lang="en-GB" sz="1600" b="1" dirty="0" err="1" smtClean="0">
                <a:solidFill>
                  <a:schemeClr val="bg1"/>
                </a:solidFill>
              </a:rPr>
              <a:t>Gofal</a:t>
            </a:r>
            <a:r>
              <a:rPr lang="en-GB" sz="1600" b="1" dirty="0" smtClean="0">
                <a:solidFill>
                  <a:schemeClr val="bg1"/>
                </a:solidFill>
              </a:rPr>
              <a:t> </a:t>
            </a:r>
            <a:r>
              <a:rPr lang="en-GB" sz="1600" b="1" dirty="0" err="1" smtClean="0">
                <a:solidFill>
                  <a:schemeClr val="bg1"/>
                </a:solidFill>
              </a:rPr>
              <a:t>agos</a:t>
            </a:r>
            <a:r>
              <a:rPr lang="en-GB" sz="1600" b="1" dirty="0" smtClean="0">
                <a:solidFill>
                  <a:schemeClr val="bg1"/>
                </a:solidFill>
              </a:rPr>
              <a:t> – </a:t>
            </a:r>
            <a:r>
              <a:rPr lang="en-GB" sz="1600" b="1" dirty="0" err="1" smtClean="0">
                <a:solidFill>
                  <a:schemeClr val="bg1"/>
                </a:solidFill>
              </a:rPr>
              <a:t>defnyddio</a:t>
            </a:r>
            <a:r>
              <a:rPr lang="en-GB" sz="1600" b="1" dirty="0" smtClean="0">
                <a:solidFill>
                  <a:schemeClr val="bg1"/>
                </a:solidFill>
              </a:rPr>
              <a:t> </a:t>
            </a:r>
            <a:r>
              <a:rPr lang="en-GB" sz="1600" b="1" dirty="0" err="1" smtClean="0">
                <a:solidFill>
                  <a:schemeClr val="bg1"/>
                </a:solidFill>
              </a:rPr>
              <a:t>galwr</a:t>
            </a:r>
            <a:r>
              <a:rPr lang="en-GB" sz="1600" b="1" dirty="0" smtClean="0">
                <a:solidFill>
                  <a:schemeClr val="bg1"/>
                </a:solidFill>
              </a:rPr>
              <a:t> </a:t>
            </a:r>
            <a:r>
              <a:rPr lang="en-GB" sz="1600" b="1" dirty="0" err="1" smtClean="0">
                <a:solidFill>
                  <a:schemeClr val="bg1"/>
                </a:solidFill>
              </a:rPr>
              <a:t>larwm</a:t>
            </a:r>
            <a:r>
              <a:rPr lang="en-GB" sz="1600" b="1" dirty="0" smtClean="0">
                <a:solidFill>
                  <a:schemeClr val="bg1"/>
                </a:solidFill>
              </a:rPr>
              <a:t> </a:t>
            </a:r>
            <a:r>
              <a:rPr lang="en-GB" sz="1600" b="1" dirty="0" err="1" smtClean="0">
                <a:solidFill>
                  <a:schemeClr val="bg1"/>
                </a:solidFill>
              </a:rPr>
              <a:t>lleol</a:t>
            </a:r>
            <a:endParaRPr lang="en-GB" sz="1600" b="1" dirty="0">
              <a:solidFill>
                <a:schemeClr val="bg1"/>
              </a:solidFill>
            </a:endParaRPr>
          </a:p>
        </p:txBody>
      </p:sp>
      <p:sp>
        <p:nvSpPr>
          <p:cNvPr id="52" name="TextBox 51"/>
          <p:cNvSpPr txBox="1"/>
          <p:nvPr/>
        </p:nvSpPr>
        <p:spPr>
          <a:xfrm>
            <a:off x="2096899" y="1373650"/>
            <a:ext cx="1620000" cy="1323439"/>
          </a:xfrm>
          <a:prstGeom prst="rect">
            <a:avLst/>
          </a:prstGeom>
          <a:noFill/>
          <a:ln w="3175">
            <a:noFill/>
          </a:ln>
        </p:spPr>
        <p:txBody>
          <a:bodyPr wrap="square" rtlCol="0">
            <a:spAutoFit/>
          </a:bodyPr>
          <a:lstStyle/>
          <a:p>
            <a:pPr algn="ctr"/>
            <a:r>
              <a:rPr lang="en-GB" sz="1600" dirty="0" err="1">
                <a:solidFill>
                  <a:srgbClr val="69A830"/>
                </a:solidFill>
              </a:rPr>
              <a:t>Mae’r</a:t>
            </a:r>
            <a:r>
              <a:rPr lang="en-GB" sz="1600" dirty="0">
                <a:solidFill>
                  <a:srgbClr val="69A830"/>
                </a:solidFill>
              </a:rPr>
              <a:t> </a:t>
            </a:r>
            <a:r>
              <a:rPr lang="en-GB" sz="1600" dirty="0" err="1" smtClean="0">
                <a:solidFill>
                  <a:srgbClr val="69A830"/>
                </a:solidFill>
              </a:rPr>
              <a:t>unigolyn</a:t>
            </a:r>
            <a:r>
              <a:rPr lang="en-GB" sz="1600" dirty="0" smtClean="0">
                <a:solidFill>
                  <a:srgbClr val="69A830"/>
                </a:solidFill>
              </a:rPr>
              <a:t> </a:t>
            </a:r>
            <a:r>
              <a:rPr lang="en-GB" sz="1600" dirty="0" err="1" smtClean="0">
                <a:solidFill>
                  <a:srgbClr val="69A830"/>
                </a:solidFill>
              </a:rPr>
              <a:t>yn</a:t>
            </a:r>
            <a:r>
              <a:rPr lang="en-GB" sz="1600" dirty="0" smtClean="0">
                <a:solidFill>
                  <a:srgbClr val="69A830"/>
                </a:solidFill>
              </a:rPr>
              <a:t> </a:t>
            </a:r>
            <a:r>
              <a:rPr lang="en-GB" sz="1600" dirty="0" err="1" smtClean="0">
                <a:solidFill>
                  <a:srgbClr val="69A830"/>
                </a:solidFill>
              </a:rPr>
              <a:t>byw</a:t>
            </a:r>
            <a:r>
              <a:rPr lang="en-GB" sz="1600" dirty="0" smtClean="0">
                <a:solidFill>
                  <a:srgbClr val="69A830"/>
                </a:solidFill>
              </a:rPr>
              <a:t> </a:t>
            </a:r>
            <a:r>
              <a:rPr lang="en-GB" sz="1600" dirty="0" err="1" smtClean="0">
                <a:solidFill>
                  <a:srgbClr val="69A830"/>
                </a:solidFill>
              </a:rPr>
              <a:t>gyda</a:t>
            </a:r>
            <a:r>
              <a:rPr lang="en-GB" sz="1600" dirty="0" smtClean="0">
                <a:solidFill>
                  <a:srgbClr val="69A830"/>
                </a:solidFill>
              </a:rPr>
              <a:t> </a:t>
            </a:r>
            <a:r>
              <a:rPr lang="en-GB" sz="1600" dirty="0" err="1" smtClean="0">
                <a:solidFill>
                  <a:srgbClr val="69A830"/>
                </a:solidFill>
              </a:rPr>
              <a:t>gofalwr</a:t>
            </a:r>
            <a:r>
              <a:rPr lang="en-GB" sz="1600" dirty="0" smtClean="0">
                <a:solidFill>
                  <a:srgbClr val="69A830"/>
                </a:solidFill>
              </a:rPr>
              <a:t> </a:t>
            </a:r>
            <a:r>
              <a:rPr lang="en-GB" sz="1600" dirty="0" err="1" smtClean="0">
                <a:solidFill>
                  <a:srgbClr val="69A830"/>
                </a:solidFill>
              </a:rPr>
              <a:t>teulu</a:t>
            </a:r>
            <a:r>
              <a:rPr lang="en-GB" sz="1600" dirty="0" smtClean="0">
                <a:solidFill>
                  <a:srgbClr val="69A830"/>
                </a:solidFill>
              </a:rPr>
              <a:t> </a:t>
            </a:r>
            <a:r>
              <a:rPr lang="en-GB" sz="1600" dirty="0" err="1" smtClean="0">
                <a:solidFill>
                  <a:srgbClr val="69A830"/>
                </a:solidFill>
              </a:rPr>
              <a:t>sydd</a:t>
            </a:r>
            <a:r>
              <a:rPr lang="en-GB" sz="1600" dirty="0" smtClean="0">
                <a:solidFill>
                  <a:srgbClr val="69A830"/>
                </a:solidFill>
              </a:rPr>
              <a:t> </a:t>
            </a:r>
            <a:r>
              <a:rPr lang="en-GB" sz="1600" dirty="0" err="1" smtClean="0">
                <a:solidFill>
                  <a:srgbClr val="69A830"/>
                </a:solidFill>
              </a:rPr>
              <a:t>gydag</a:t>
            </a:r>
            <a:r>
              <a:rPr lang="en-GB" sz="1600" dirty="0" smtClean="0">
                <a:solidFill>
                  <a:srgbClr val="69A830"/>
                </a:solidFill>
              </a:rPr>
              <a:t> </a:t>
            </a:r>
            <a:r>
              <a:rPr lang="en-GB" sz="1600" dirty="0" err="1" smtClean="0">
                <a:solidFill>
                  <a:srgbClr val="69A830"/>
                </a:solidFill>
              </a:rPr>
              <a:t>ef</a:t>
            </a:r>
            <a:r>
              <a:rPr lang="en-GB" sz="1600" dirty="0" smtClean="0">
                <a:solidFill>
                  <a:srgbClr val="69A830"/>
                </a:solidFill>
              </a:rPr>
              <a:t> </a:t>
            </a:r>
            <a:r>
              <a:rPr lang="en-GB" sz="1600" dirty="0" err="1" smtClean="0">
                <a:solidFill>
                  <a:srgbClr val="69A830"/>
                </a:solidFill>
              </a:rPr>
              <a:t>trwy’r</a:t>
            </a:r>
            <a:r>
              <a:rPr lang="en-GB" sz="1600" dirty="0" smtClean="0">
                <a:solidFill>
                  <a:srgbClr val="69A830"/>
                </a:solidFill>
              </a:rPr>
              <a:t> </a:t>
            </a:r>
            <a:r>
              <a:rPr lang="en-GB" sz="1600" dirty="0" err="1" smtClean="0">
                <a:solidFill>
                  <a:srgbClr val="69A830"/>
                </a:solidFill>
              </a:rPr>
              <a:t>amser</a:t>
            </a:r>
            <a:endParaRPr lang="en-GB" sz="1600" dirty="0">
              <a:solidFill>
                <a:srgbClr val="69A830"/>
              </a:solidFill>
            </a:endParaRPr>
          </a:p>
        </p:txBody>
      </p:sp>
      <p:sp>
        <p:nvSpPr>
          <p:cNvPr id="53" name="TextBox 52"/>
          <p:cNvSpPr txBox="1"/>
          <p:nvPr/>
        </p:nvSpPr>
        <p:spPr>
          <a:xfrm>
            <a:off x="3761999" y="1373650"/>
            <a:ext cx="1620000" cy="1569660"/>
          </a:xfrm>
          <a:prstGeom prst="rect">
            <a:avLst/>
          </a:prstGeom>
          <a:noFill/>
          <a:ln w="3175">
            <a:noFill/>
          </a:ln>
        </p:spPr>
        <p:txBody>
          <a:bodyPr wrap="square" rtlCol="0">
            <a:spAutoFit/>
          </a:bodyPr>
          <a:lstStyle/>
          <a:p>
            <a:pPr algn="ctr"/>
            <a:r>
              <a:rPr lang="en-GB" sz="1600" dirty="0" err="1">
                <a:solidFill>
                  <a:srgbClr val="69A830"/>
                </a:solidFill>
              </a:rPr>
              <a:t>Mae’r</a:t>
            </a:r>
            <a:r>
              <a:rPr lang="en-GB" sz="1600" dirty="0">
                <a:solidFill>
                  <a:srgbClr val="69A830"/>
                </a:solidFill>
              </a:rPr>
              <a:t> </a:t>
            </a:r>
            <a:r>
              <a:rPr lang="en-GB" sz="1600" dirty="0" err="1">
                <a:solidFill>
                  <a:srgbClr val="69A830"/>
                </a:solidFill>
              </a:rPr>
              <a:t>unigolyn</a:t>
            </a:r>
            <a:r>
              <a:rPr lang="en-GB" sz="1600" dirty="0">
                <a:solidFill>
                  <a:srgbClr val="69A830"/>
                </a:solidFill>
              </a:rPr>
              <a:t> </a:t>
            </a:r>
            <a:r>
              <a:rPr lang="en-GB" sz="1600" dirty="0" err="1">
                <a:solidFill>
                  <a:srgbClr val="69A830"/>
                </a:solidFill>
              </a:rPr>
              <a:t>yn</a:t>
            </a:r>
            <a:r>
              <a:rPr lang="en-GB" sz="1600" dirty="0">
                <a:solidFill>
                  <a:srgbClr val="69A830"/>
                </a:solidFill>
              </a:rPr>
              <a:t> </a:t>
            </a:r>
            <a:r>
              <a:rPr lang="en-GB" sz="1600" dirty="0" err="1">
                <a:solidFill>
                  <a:srgbClr val="69A830"/>
                </a:solidFill>
              </a:rPr>
              <a:t>byw</a:t>
            </a:r>
            <a:r>
              <a:rPr lang="en-GB" sz="1600" dirty="0">
                <a:solidFill>
                  <a:srgbClr val="69A830"/>
                </a:solidFill>
              </a:rPr>
              <a:t> </a:t>
            </a:r>
            <a:r>
              <a:rPr lang="en-GB" sz="1600" dirty="0" err="1">
                <a:solidFill>
                  <a:srgbClr val="69A830"/>
                </a:solidFill>
              </a:rPr>
              <a:t>gyda</a:t>
            </a:r>
            <a:r>
              <a:rPr lang="en-GB" sz="1600" dirty="0">
                <a:solidFill>
                  <a:srgbClr val="69A830"/>
                </a:solidFill>
              </a:rPr>
              <a:t> </a:t>
            </a:r>
            <a:r>
              <a:rPr lang="en-GB" sz="1600" dirty="0" err="1">
                <a:solidFill>
                  <a:srgbClr val="69A830"/>
                </a:solidFill>
              </a:rPr>
              <a:t>gofalwr</a:t>
            </a:r>
            <a:r>
              <a:rPr lang="en-GB" sz="1600" dirty="0">
                <a:solidFill>
                  <a:srgbClr val="69A830"/>
                </a:solidFill>
              </a:rPr>
              <a:t> </a:t>
            </a:r>
            <a:r>
              <a:rPr lang="en-GB" sz="1600" dirty="0" err="1" smtClean="0">
                <a:solidFill>
                  <a:srgbClr val="69A830"/>
                </a:solidFill>
              </a:rPr>
              <a:t>teulu</a:t>
            </a:r>
            <a:r>
              <a:rPr lang="en-GB" sz="1600" dirty="0" smtClean="0">
                <a:solidFill>
                  <a:srgbClr val="69A830"/>
                </a:solidFill>
              </a:rPr>
              <a:t> a </a:t>
            </a:r>
            <a:r>
              <a:rPr lang="en-GB" sz="1600" dirty="0" err="1" smtClean="0">
                <a:solidFill>
                  <a:srgbClr val="69A830"/>
                </a:solidFill>
              </a:rPr>
              <a:t>allai</a:t>
            </a:r>
            <a:r>
              <a:rPr lang="en-GB" sz="1600" dirty="0" smtClean="0">
                <a:solidFill>
                  <a:srgbClr val="69A830"/>
                </a:solidFill>
              </a:rPr>
              <a:t> </a:t>
            </a:r>
            <a:r>
              <a:rPr lang="en-GB" sz="1600" dirty="0" err="1" smtClean="0">
                <a:solidFill>
                  <a:srgbClr val="69A830"/>
                </a:solidFill>
              </a:rPr>
              <a:t>fod</a:t>
            </a:r>
            <a:r>
              <a:rPr lang="en-GB" sz="1600" dirty="0" smtClean="0">
                <a:solidFill>
                  <a:srgbClr val="69A830"/>
                </a:solidFill>
              </a:rPr>
              <a:t> </a:t>
            </a:r>
            <a:r>
              <a:rPr lang="en-GB" sz="1600" dirty="0" err="1" smtClean="0">
                <a:solidFill>
                  <a:srgbClr val="69A830"/>
                </a:solidFill>
              </a:rPr>
              <a:t>yn</a:t>
            </a:r>
            <a:r>
              <a:rPr lang="en-GB" sz="1600" dirty="0" smtClean="0">
                <a:solidFill>
                  <a:srgbClr val="69A830"/>
                </a:solidFill>
              </a:rPr>
              <a:t> </a:t>
            </a:r>
            <a:r>
              <a:rPr lang="en-GB" sz="1600" dirty="0" err="1" smtClean="0">
                <a:solidFill>
                  <a:srgbClr val="69A830"/>
                </a:solidFill>
              </a:rPr>
              <a:t>absennol</a:t>
            </a:r>
            <a:r>
              <a:rPr lang="en-GB" sz="1600" dirty="0" smtClean="0">
                <a:solidFill>
                  <a:srgbClr val="69A830"/>
                </a:solidFill>
              </a:rPr>
              <a:t> o </a:t>
            </a:r>
            <a:r>
              <a:rPr lang="en-GB" sz="1600" dirty="0" err="1" smtClean="0">
                <a:solidFill>
                  <a:srgbClr val="69A830"/>
                </a:solidFill>
              </a:rPr>
              <a:t>bryd</a:t>
            </a:r>
            <a:r>
              <a:rPr lang="en-GB" sz="1600" dirty="0" smtClean="0">
                <a:solidFill>
                  <a:srgbClr val="69A830"/>
                </a:solidFill>
              </a:rPr>
              <a:t> </a:t>
            </a:r>
            <a:r>
              <a:rPr lang="en-GB" sz="1600" dirty="0" err="1" smtClean="0">
                <a:solidFill>
                  <a:srgbClr val="69A830"/>
                </a:solidFill>
              </a:rPr>
              <a:t>I’w</a:t>
            </a:r>
            <a:r>
              <a:rPr lang="en-GB" sz="1600" dirty="0" smtClean="0">
                <a:solidFill>
                  <a:srgbClr val="69A830"/>
                </a:solidFill>
              </a:rPr>
              <a:t> </a:t>
            </a:r>
            <a:r>
              <a:rPr lang="en-GB" sz="1600" dirty="0" err="1" smtClean="0">
                <a:solidFill>
                  <a:srgbClr val="69A830"/>
                </a:solidFill>
              </a:rPr>
              <a:t>gilydd</a:t>
            </a:r>
            <a:endParaRPr lang="en-GB" sz="1600" dirty="0">
              <a:solidFill>
                <a:srgbClr val="69A830"/>
              </a:solidFill>
            </a:endParaRPr>
          </a:p>
        </p:txBody>
      </p:sp>
      <p:sp>
        <p:nvSpPr>
          <p:cNvPr id="56" name="Solution 3 Text"/>
          <p:cNvSpPr txBox="1"/>
          <p:nvPr/>
        </p:nvSpPr>
        <p:spPr>
          <a:xfrm>
            <a:off x="424560" y="5297641"/>
            <a:ext cx="4140200" cy="830997"/>
          </a:xfrm>
          <a:prstGeom prst="rect">
            <a:avLst/>
          </a:prstGeom>
          <a:solidFill>
            <a:srgbClr val="582F7A"/>
          </a:solidFill>
          <a:ln w="3175">
            <a:noFill/>
          </a:ln>
        </p:spPr>
        <p:txBody>
          <a:bodyPr wrap="square" rtlCol="0">
            <a:spAutoFit/>
          </a:bodyPr>
          <a:lstStyle/>
          <a:p>
            <a:r>
              <a:rPr lang="en-GB" sz="1600" b="1" dirty="0" smtClean="0">
                <a:solidFill>
                  <a:schemeClr val="bg1"/>
                </a:solidFill>
              </a:rPr>
              <a:t>3 – </a:t>
            </a:r>
            <a:r>
              <a:rPr lang="en-GB" sz="1600" b="1" dirty="0" err="1" smtClean="0">
                <a:solidFill>
                  <a:schemeClr val="bg1"/>
                </a:solidFill>
              </a:rPr>
              <a:t>Gellir</a:t>
            </a:r>
            <a:r>
              <a:rPr lang="en-GB" sz="1600" b="1" dirty="0" smtClean="0">
                <a:solidFill>
                  <a:schemeClr val="bg1"/>
                </a:solidFill>
              </a:rPr>
              <a:t> </a:t>
            </a:r>
            <a:r>
              <a:rPr lang="en-GB" sz="1600" b="1" dirty="0" err="1" smtClean="0">
                <a:solidFill>
                  <a:schemeClr val="bg1"/>
                </a:solidFill>
              </a:rPr>
              <a:t>rhybuddio’r</a:t>
            </a:r>
            <a:r>
              <a:rPr lang="en-GB" sz="1600" b="1" dirty="0" smtClean="0">
                <a:solidFill>
                  <a:schemeClr val="bg1"/>
                </a:solidFill>
              </a:rPr>
              <a:t> </a:t>
            </a:r>
            <a:r>
              <a:rPr lang="en-GB" sz="1600" b="1" dirty="0" err="1" smtClean="0">
                <a:solidFill>
                  <a:schemeClr val="bg1"/>
                </a:solidFill>
              </a:rPr>
              <a:t>gofalwr</a:t>
            </a:r>
            <a:r>
              <a:rPr lang="en-GB" sz="1600" b="1" dirty="0" smtClean="0">
                <a:solidFill>
                  <a:schemeClr val="bg1"/>
                </a:solidFill>
              </a:rPr>
              <a:t> </a:t>
            </a:r>
            <a:r>
              <a:rPr lang="en-GB" sz="1600" b="1" dirty="0" err="1" smtClean="0">
                <a:solidFill>
                  <a:schemeClr val="bg1"/>
                </a:solidFill>
              </a:rPr>
              <a:t>trwy</a:t>
            </a:r>
            <a:r>
              <a:rPr lang="en-GB" sz="1600" b="1" dirty="0" smtClean="0">
                <a:solidFill>
                  <a:schemeClr val="bg1"/>
                </a:solidFill>
              </a:rPr>
              <a:t> </a:t>
            </a:r>
            <a:r>
              <a:rPr lang="en-GB" sz="1600" b="1" dirty="0" err="1" smtClean="0">
                <a:solidFill>
                  <a:schemeClr val="bg1"/>
                </a:solidFill>
              </a:rPr>
              <a:t>ei</a:t>
            </a:r>
            <a:r>
              <a:rPr lang="en-GB" sz="1600" b="1" dirty="0" smtClean="0">
                <a:solidFill>
                  <a:schemeClr val="bg1"/>
                </a:solidFill>
              </a:rPr>
              <a:t> </a:t>
            </a:r>
            <a:r>
              <a:rPr lang="en-GB" sz="1600" b="1" dirty="0" err="1" smtClean="0">
                <a:solidFill>
                  <a:schemeClr val="bg1"/>
                </a:solidFill>
              </a:rPr>
              <a:t>ffôn</a:t>
            </a:r>
            <a:r>
              <a:rPr lang="en-GB" sz="1600" b="1" dirty="0" smtClean="0">
                <a:solidFill>
                  <a:schemeClr val="bg1"/>
                </a:solidFill>
              </a:rPr>
              <a:t> </a:t>
            </a:r>
            <a:r>
              <a:rPr lang="en-GB" sz="1600" b="1" dirty="0" err="1" smtClean="0">
                <a:solidFill>
                  <a:schemeClr val="bg1"/>
                </a:solidFill>
              </a:rPr>
              <a:t>symudol</a:t>
            </a:r>
            <a:r>
              <a:rPr lang="en-GB" sz="1600" b="1" dirty="0" smtClean="0">
                <a:solidFill>
                  <a:schemeClr val="bg1"/>
                </a:solidFill>
              </a:rPr>
              <a:t>; </a:t>
            </a:r>
            <a:r>
              <a:rPr lang="en-GB" sz="1600" b="1" dirty="0" err="1" smtClean="0">
                <a:solidFill>
                  <a:schemeClr val="bg1"/>
                </a:solidFill>
              </a:rPr>
              <a:t>gellir</a:t>
            </a:r>
            <a:r>
              <a:rPr lang="en-GB" sz="1600" b="1" dirty="0" smtClean="0">
                <a:solidFill>
                  <a:schemeClr val="bg1"/>
                </a:solidFill>
              </a:rPr>
              <a:t> </a:t>
            </a:r>
            <a:r>
              <a:rPr lang="en-GB" sz="1600" b="1" dirty="0" err="1" smtClean="0">
                <a:solidFill>
                  <a:schemeClr val="bg1"/>
                </a:solidFill>
              </a:rPr>
              <a:t>dewis</a:t>
            </a:r>
            <a:r>
              <a:rPr lang="en-GB" sz="1600" b="1" dirty="0" smtClean="0">
                <a:solidFill>
                  <a:schemeClr val="bg1"/>
                </a:solidFill>
              </a:rPr>
              <a:t> </a:t>
            </a:r>
            <a:r>
              <a:rPr lang="en-GB" sz="1600" b="1" dirty="0" err="1" smtClean="0">
                <a:solidFill>
                  <a:schemeClr val="bg1"/>
                </a:solidFill>
              </a:rPr>
              <a:t>defnyddio</a:t>
            </a:r>
            <a:r>
              <a:rPr lang="en-GB" sz="1600" b="1" dirty="0" smtClean="0">
                <a:solidFill>
                  <a:schemeClr val="bg1"/>
                </a:solidFill>
              </a:rPr>
              <a:t> </a:t>
            </a:r>
            <a:r>
              <a:rPr lang="en-GB" sz="1600" b="1" dirty="0" err="1" smtClean="0">
                <a:solidFill>
                  <a:schemeClr val="bg1"/>
                </a:solidFill>
              </a:rPr>
              <a:t>canolfan</a:t>
            </a:r>
            <a:r>
              <a:rPr lang="en-GB" sz="1600" b="1" dirty="0" smtClean="0">
                <a:solidFill>
                  <a:schemeClr val="bg1"/>
                </a:solidFill>
              </a:rPr>
              <a:t> </a:t>
            </a:r>
            <a:r>
              <a:rPr lang="en-GB" sz="1600" b="1" dirty="0" err="1" smtClean="0">
                <a:solidFill>
                  <a:schemeClr val="bg1"/>
                </a:solidFill>
              </a:rPr>
              <a:t>trin</a:t>
            </a:r>
            <a:r>
              <a:rPr lang="en-GB" sz="1600" b="1" dirty="0" smtClean="0">
                <a:solidFill>
                  <a:schemeClr val="bg1"/>
                </a:solidFill>
              </a:rPr>
              <a:t> </a:t>
            </a:r>
            <a:r>
              <a:rPr lang="en-GB" sz="1600" b="1" dirty="0" err="1" smtClean="0">
                <a:solidFill>
                  <a:schemeClr val="bg1"/>
                </a:solidFill>
              </a:rPr>
              <a:t>galwadau</a:t>
            </a:r>
            <a:r>
              <a:rPr lang="en-GB" sz="1600" b="1" dirty="0" smtClean="0">
                <a:solidFill>
                  <a:schemeClr val="bg1"/>
                </a:solidFill>
              </a:rPr>
              <a:t> </a:t>
            </a:r>
            <a:r>
              <a:rPr lang="en-GB" sz="1600" b="1" dirty="0" err="1" smtClean="0">
                <a:solidFill>
                  <a:schemeClr val="bg1"/>
                </a:solidFill>
              </a:rPr>
              <a:t>fel</a:t>
            </a:r>
            <a:r>
              <a:rPr lang="en-GB" sz="1600" b="1" dirty="0" smtClean="0">
                <a:solidFill>
                  <a:schemeClr val="bg1"/>
                </a:solidFill>
              </a:rPr>
              <a:t> </a:t>
            </a:r>
            <a:r>
              <a:rPr lang="en-GB" sz="1600" b="1" dirty="0" err="1" smtClean="0">
                <a:solidFill>
                  <a:schemeClr val="bg1"/>
                </a:solidFill>
              </a:rPr>
              <a:t>trefniant</a:t>
            </a:r>
            <a:r>
              <a:rPr lang="en-GB" sz="1600" b="1" dirty="0" smtClean="0">
                <a:solidFill>
                  <a:schemeClr val="bg1"/>
                </a:solidFill>
              </a:rPr>
              <a:t> </a:t>
            </a:r>
            <a:r>
              <a:rPr lang="en-GB" sz="1600" b="1" dirty="0" err="1" smtClean="0">
                <a:solidFill>
                  <a:schemeClr val="bg1"/>
                </a:solidFill>
              </a:rPr>
              <a:t>wrth</a:t>
            </a:r>
            <a:r>
              <a:rPr lang="en-GB" sz="1600" b="1" dirty="0" smtClean="0">
                <a:solidFill>
                  <a:schemeClr val="bg1"/>
                </a:solidFill>
              </a:rPr>
              <a:t> </a:t>
            </a:r>
            <a:r>
              <a:rPr lang="en-GB" sz="1600" b="1" dirty="0" err="1" smtClean="0">
                <a:solidFill>
                  <a:schemeClr val="bg1"/>
                </a:solidFill>
              </a:rPr>
              <a:t>gefn</a:t>
            </a:r>
            <a:endParaRPr lang="en-GB" sz="1600" b="1" dirty="0">
              <a:solidFill>
                <a:schemeClr val="bg1"/>
              </a:solidFill>
            </a:endParaRPr>
          </a:p>
        </p:txBody>
      </p:sp>
      <p:pic>
        <p:nvPicPr>
          <p:cNvPr id="74" name="Picture 73"/>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7614334" y="4629931"/>
            <a:ext cx="566709" cy="537931"/>
          </a:xfrm>
          <a:prstGeom prst="rect">
            <a:avLst/>
          </a:prstGeom>
        </p:spPr>
      </p:pic>
      <p:grpSp>
        <p:nvGrpSpPr>
          <p:cNvPr id="14" name="Group 13"/>
          <p:cNvGrpSpPr/>
          <p:nvPr/>
        </p:nvGrpSpPr>
        <p:grpSpPr>
          <a:xfrm>
            <a:off x="528823" y="3157075"/>
            <a:ext cx="1420586" cy="1393128"/>
            <a:chOff x="297351" y="2623441"/>
            <a:chExt cx="1420586" cy="1393128"/>
          </a:xfrm>
        </p:grpSpPr>
        <p:grpSp>
          <p:nvGrpSpPr>
            <p:cNvPr id="13" name="Group 12"/>
            <p:cNvGrpSpPr/>
            <p:nvPr/>
          </p:nvGrpSpPr>
          <p:grpSpPr>
            <a:xfrm>
              <a:off x="297351" y="2623441"/>
              <a:ext cx="1420586" cy="1393128"/>
              <a:chOff x="297351" y="2623441"/>
              <a:chExt cx="1420586" cy="1393128"/>
            </a:xfrm>
          </p:grpSpPr>
          <p:pic>
            <p:nvPicPr>
              <p:cNvPr id="7" name="Picture 6"/>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297351" y="2623441"/>
                <a:ext cx="1420586" cy="1393128"/>
              </a:xfrm>
              <a:prstGeom prst="rect">
                <a:avLst/>
              </a:prstGeom>
            </p:spPr>
          </p:pic>
          <p:pic>
            <p:nvPicPr>
              <p:cNvPr id="10" name="Picture 9"/>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27139" r="25475"/>
              <a:stretch/>
            </p:blipFill>
            <p:spPr>
              <a:xfrm>
                <a:off x="847386" y="3149898"/>
                <a:ext cx="320516" cy="720000"/>
              </a:xfrm>
              <a:prstGeom prst="rect">
                <a:avLst/>
              </a:prstGeom>
            </p:spPr>
          </p:pic>
        </p:grpSp>
        <p:sp>
          <p:nvSpPr>
            <p:cNvPr id="2" name="Oval 1"/>
            <p:cNvSpPr/>
            <p:nvPr/>
          </p:nvSpPr>
          <p:spPr>
            <a:xfrm>
              <a:off x="847386" y="2809934"/>
              <a:ext cx="320516" cy="298531"/>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smtClean="0">
                  <a:solidFill>
                    <a:prstClr val="white"/>
                  </a:solidFill>
                </a:rPr>
                <a:t>1</a:t>
              </a:r>
              <a:endParaRPr lang="en-GB" dirty="0">
                <a:solidFill>
                  <a:prstClr val="white"/>
                </a:solidFill>
              </a:endParaRPr>
            </a:p>
          </p:txBody>
        </p:sp>
      </p:grpSp>
      <p:grpSp>
        <p:nvGrpSpPr>
          <p:cNvPr id="15" name="Group 14"/>
          <p:cNvGrpSpPr/>
          <p:nvPr/>
        </p:nvGrpSpPr>
        <p:grpSpPr>
          <a:xfrm>
            <a:off x="2215437" y="3169794"/>
            <a:ext cx="1420586" cy="1393128"/>
            <a:chOff x="2134092" y="2623441"/>
            <a:chExt cx="1420586" cy="1393128"/>
          </a:xfrm>
        </p:grpSpPr>
        <p:pic>
          <p:nvPicPr>
            <p:cNvPr id="45" name="Picture 4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2134092" y="2623441"/>
              <a:ext cx="1420586" cy="1393128"/>
            </a:xfrm>
            <a:prstGeom prst="rect">
              <a:avLst/>
            </a:prstGeom>
          </p:spPr>
        </p:pic>
        <p:grpSp>
          <p:nvGrpSpPr>
            <p:cNvPr id="8" name="Group 7"/>
            <p:cNvGrpSpPr/>
            <p:nvPr/>
          </p:nvGrpSpPr>
          <p:grpSpPr>
            <a:xfrm>
              <a:off x="2484958" y="3126976"/>
              <a:ext cx="718854" cy="720000"/>
              <a:chOff x="2465752" y="2879775"/>
              <a:chExt cx="718854" cy="720000"/>
            </a:xfrm>
          </p:grpSpPr>
          <p:pic>
            <p:nvPicPr>
              <p:cNvPr id="11" name="Picture 10"/>
              <p:cNvPicPr>
                <a:picLocks noChangeAspect="1"/>
              </p:cNvPicPr>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l="35293"/>
              <a:stretch/>
            </p:blipFill>
            <p:spPr>
              <a:xfrm>
                <a:off x="2786268" y="2931832"/>
                <a:ext cx="398338" cy="612000"/>
              </a:xfrm>
              <a:prstGeom prst="rect">
                <a:avLst/>
              </a:prstGeom>
            </p:spPr>
          </p:pic>
          <p:pic>
            <p:nvPicPr>
              <p:cNvPr id="60" name="Picture 59"/>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27139" r="25475"/>
              <a:stretch/>
            </p:blipFill>
            <p:spPr>
              <a:xfrm>
                <a:off x="2465752" y="2879775"/>
                <a:ext cx="320516" cy="720000"/>
              </a:xfrm>
              <a:prstGeom prst="rect">
                <a:avLst/>
              </a:prstGeom>
            </p:spPr>
          </p:pic>
        </p:grpSp>
        <p:sp>
          <p:nvSpPr>
            <p:cNvPr id="34" name="Oval 33"/>
            <p:cNvSpPr/>
            <p:nvPr/>
          </p:nvSpPr>
          <p:spPr>
            <a:xfrm>
              <a:off x="2684127" y="2809934"/>
              <a:ext cx="320516" cy="298531"/>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smtClean="0">
                  <a:solidFill>
                    <a:prstClr val="white"/>
                  </a:solidFill>
                </a:rPr>
                <a:t>2</a:t>
              </a:r>
              <a:endParaRPr lang="en-GB" dirty="0">
                <a:solidFill>
                  <a:prstClr val="white"/>
                </a:solidFill>
              </a:endParaRPr>
            </a:p>
          </p:txBody>
        </p:sp>
      </p:grpSp>
      <p:grpSp>
        <p:nvGrpSpPr>
          <p:cNvPr id="17" name="Group 16"/>
          <p:cNvGrpSpPr/>
          <p:nvPr/>
        </p:nvGrpSpPr>
        <p:grpSpPr>
          <a:xfrm>
            <a:off x="3884355" y="3169794"/>
            <a:ext cx="1420586" cy="1626490"/>
            <a:chOff x="3893791" y="2623441"/>
            <a:chExt cx="1420586" cy="1626490"/>
          </a:xfrm>
        </p:grpSpPr>
        <p:grpSp>
          <p:nvGrpSpPr>
            <p:cNvPr id="16" name="Group 15"/>
            <p:cNvGrpSpPr/>
            <p:nvPr/>
          </p:nvGrpSpPr>
          <p:grpSpPr>
            <a:xfrm>
              <a:off x="3893791" y="2623441"/>
              <a:ext cx="1420586" cy="1393128"/>
              <a:chOff x="3893791" y="2623441"/>
              <a:chExt cx="1420586" cy="1393128"/>
            </a:xfrm>
          </p:grpSpPr>
          <p:pic>
            <p:nvPicPr>
              <p:cNvPr id="46" name="Picture 45"/>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3893791" y="2623441"/>
                <a:ext cx="1420586" cy="1393128"/>
              </a:xfrm>
              <a:prstGeom prst="rect">
                <a:avLst/>
              </a:prstGeom>
            </p:spPr>
          </p:pic>
          <p:pic>
            <p:nvPicPr>
              <p:cNvPr id="62" name="Picture 61"/>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27139" r="25475"/>
              <a:stretch/>
            </p:blipFill>
            <p:spPr>
              <a:xfrm>
                <a:off x="4443826" y="3125033"/>
                <a:ext cx="320516" cy="720000"/>
              </a:xfrm>
              <a:prstGeom prst="rect">
                <a:avLst/>
              </a:prstGeom>
            </p:spPr>
          </p:pic>
          <p:sp>
            <p:nvSpPr>
              <p:cNvPr id="35" name="Oval 34"/>
              <p:cNvSpPr/>
              <p:nvPr/>
            </p:nvSpPr>
            <p:spPr>
              <a:xfrm>
                <a:off x="4443826" y="2809934"/>
                <a:ext cx="320516" cy="298531"/>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solidFill>
                      <a:prstClr val="white"/>
                    </a:solidFill>
                  </a:rPr>
                  <a:t>3</a:t>
                </a:r>
              </a:p>
            </p:txBody>
          </p:sp>
        </p:grpSp>
        <p:pic>
          <p:nvPicPr>
            <p:cNvPr id="65" name="Picture 64"/>
            <p:cNvPicPr>
              <a:picLocks noChangeAspect="1"/>
            </p:cNvPicPr>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l="35293"/>
            <a:stretch/>
          </p:blipFill>
          <p:spPr>
            <a:xfrm flipH="1">
              <a:off x="4862844" y="3637931"/>
              <a:ext cx="398338" cy="612000"/>
            </a:xfrm>
            <a:prstGeom prst="rect">
              <a:avLst/>
            </a:prstGeom>
          </p:spPr>
        </p:pic>
      </p:grpSp>
      <p:grpSp>
        <p:nvGrpSpPr>
          <p:cNvPr id="18" name="Group 17"/>
          <p:cNvGrpSpPr/>
          <p:nvPr/>
        </p:nvGrpSpPr>
        <p:grpSpPr>
          <a:xfrm>
            <a:off x="5546927" y="3183861"/>
            <a:ext cx="1420586" cy="1393128"/>
            <a:chOff x="5580238" y="2623441"/>
            <a:chExt cx="1420586" cy="1393128"/>
          </a:xfrm>
        </p:grpSpPr>
        <p:pic>
          <p:nvPicPr>
            <p:cNvPr id="47" name="Picture 46"/>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5580238" y="2623441"/>
              <a:ext cx="1420586" cy="1393128"/>
            </a:xfrm>
            <a:prstGeom prst="rect">
              <a:avLst/>
            </a:prstGeom>
          </p:spPr>
        </p:pic>
        <p:pic>
          <p:nvPicPr>
            <p:cNvPr id="63" name="Picture 62"/>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27139" r="25475"/>
            <a:stretch/>
          </p:blipFill>
          <p:spPr>
            <a:xfrm>
              <a:off x="6130273" y="3108465"/>
              <a:ext cx="320516" cy="720000"/>
            </a:xfrm>
            <a:prstGeom prst="rect">
              <a:avLst/>
            </a:prstGeom>
          </p:spPr>
        </p:pic>
        <p:sp>
          <p:nvSpPr>
            <p:cNvPr id="36" name="Oval 35"/>
            <p:cNvSpPr/>
            <p:nvPr/>
          </p:nvSpPr>
          <p:spPr>
            <a:xfrm>
              <a:off x="6130273" y="2809934"/>
              <a:ext cx="320516" cy="298531"/>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solidFill>
                    <a:prstClr val="white"/>
                  </a:solidFill>
                </a:rPr>
                <a:t>4</a:t>
              </a:r>
            </a:p>
          </p:txBody>
        </p:sp>
      </p:grpSp>
      <p:grpSp>
        <p:nvGrpSpPr>
          <p:cNvPr id="20" name="Group 19"/>
          <p:cNvGrpSpPr/>
          <p:nvPr/>
        </p:nvGrpSpPr>
        <p:grpSpPr>
          <a:xfrm>
            <a:off x="7187396" y="3151246"/>
            <a:ext cx="1523223" cy="1426030"/>
            <a:chOff x="7348580" y="2626080"/>
            <a:chExt cx="1523223" cy="1426030"/>
          </a:xfrm>
        </p:grpSpPr>
        <p:pic>
          <p:nvPicPr>
            <p:cNvPr id="64" name="Picture 63"/>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27139" r="25475"/>
            <a:stretch/>
          </p:blipFill>
          <p:spPr>
            <a:xfrm>
              <a:off x="8551287" y="3332110"/>
              <a:ext cx="320516" cy="720000"/>
            </a:xfrm>
            <a:prstGeom prst="rect">
              <a:avLst/>
            </a:prstGeom>
          </p:spPr>
        </p:pic>
        <p:grpSp>
          <p:nvGrpSpPr>
            <p:cNvPr id="19" name="Group 18"/>
            <p:cNvGrpSpPr/>
            <p:nvPr/>
          </p:nvGrpSpPr>
          <p:grpSpPr>
            <a:xfrm>
              <a:off x="7348580" y="2626080"/>
              <a:ext cx="1420586" cy="1393128"/>
              <a:chOff x="7348580" y="2626080"/>
              <a:chExt cx="1420586" cy="1393128"/>
            </a:xfrm>
          </p:grpSpPr>
          <p:pic>
            <p:nvPicPr>
              <p:cNvPr id="48" name="Picture 47"/>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7348580" y="2626080"/>
                <a:ext cx="1420586" cy="1393128"/>
              </a:xfrm>
              <a:prstGeom prst="rect">
                <a:avLst/>
              </a:prstGeom>
            </p:spPr>
          </p:pic>
          <p:sp>
            <p:nvSpPr>
              <p:cNvPr id="37" name="Oval 36"/>
              <p:cNvSpPr/>
              <p:nvPr/>
            </p:nvSpPr>
            <p:spPr>
              <a:xfrm>
                <a:off x="7898615" y="2809934"/>
                <a:ext cx="320516" cy="298531"/>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smtClean="0">
                    <a:solidFill>
                      <a:prstClr val="white"/>
                    </a:solidFill>
                  </a:rPr>
                  <a:t>5</a:t>
                </a:r>
                <a:endParaRPr lang="en-GB" dirty="0">
                  <a:solidFill>
                    <a:prstClr val="white"/>
                  </a:solidFill>
                </a:endParaRPr>
              </a:p>
            </p:txBody>
          </p:sp>
        </p:grpSp>
      </p:grpSp>
      <p:sp>
        <p:nvSpPr>
          <p:cNvPr id="4" name="Slide Title"/>
          <p:cNvSpPr>
            <a:spLocks noGrp="1"/>
          </p:cNvSpPr>
          <p:nvPr>
            <p:ph type="title"/>
          </p:nvPr>
        </p:nvSpPr>
        <p:spPr/>
        <p:txBody>
          <a:bodyPr>
            <a:normAutofit fontScale="90000"/>
          </a:bodyPr>
          <a:lstStyle/>
          <a:p>
            <a:r>
              <a:rPr lang="en-GB" dirty="0" err="1"/>
              <a:t>Modelau</a:t>
            </a:r>
            <a:r>
              <a:rPr lang="en-GB" dirty="0"/>
              <a:t> o </a:t>
            </a:r>
            <a:r>
              <a:rPr lang="en-GB" dirty="0" err="1"/>
              <a:t>ofal</a:t>
            </a:r>
            <a:r>
              <a:rPr lang="en-GB" dirty="0"/>
              <a:t> </a:t>
            </a:r>
            <a:r>
              <a:rPr lang="en-GB" dirty="0" err="1"/>
              <a:t>wedi</a:t>
            </a:r>
            <a:r>
              <a:rPr lang="en-GB" dirty="0"/>
              <a:t> </a:t>
            </a:r>
            <a:r>
              <a:rPr lang="en-GB" dirty="0" err="1"/>
              <a:t>ei</a:t>
            </a:r>
            <a:r>
              <a:rPr lang="en-GB" dirty="0"/>
              <a:t> </a:t>
            </a:r>
            <a:r>
              <a:rPr lang="en-GB" dirty="0" err="1"/>
              <a:t>alluogi</a:t>
            </a:r>
            <a:r>
              <a:rPr lang="en-GB" dirty="0"/>
              <a:t> </a:t>
            </a:r>
            <a:r>
              <a:rPr lang="en-GB" dirty="0" err="1"/>
              <a:t>gan</a:t>
            </a:r>
            <a:r>
              <a:rPr lang="en-GB" dirty="0"/>
              <a:t> </a:t>
            </a:r>
            <a:r>
              <a:rPr lang="en-GB" dirty="0" err="1"/>
              <a:t>dechnoleg</a:t>
            </a:r>
            <a:endParaRPr lang="en-GB" dirty="0"/>
          </a:p>
        </p:txBody>
      </p:sp>
      <p:cxnSp>
        <p:nvCxnSpPr>
          <p:cNvPr id="66" name="Straight Connector 65"/>
          <p:cNvCxnSpPr/>
          <p:nvPr/>
        </p:nvCxnSpPr>
        <p:spPr>
          <a:xfrm>
            <a:off x="3744809" y="1436203"/>
            <a:ext cx="0" cy="3600000"/>
          </a:xfrm>
          <a:prstGeom prst="line">
            <a:avLst/>
          </a:prstGeom>
          <a:ln w="19050">
            <a:solidFill>
              <a:srgbClr val="582F7A"/>
            </a:solidFill>
          </a:ln>
          <a:effectLst/>
        </p:spPr>
        <p:style>
          <a:lnRef idx="3">
            <a:schemeClr val="accent6"/>
          </a:lnRef>
          <a:fillRef idx="0">
            <a:schemeClr val="accent6"/>
          </a:fillRef>
          <a:effectRef idx="2">
            <a:schemeClr val="accent6"/>
          </a:effectRef>
          <a:fontRef idx="minor">
            <a:schemeClr val="tx1"/>
          </a:fontRef>
        </p:style>
      </p:cxnSp>
      <p:cxnSp>
        <p:nvCxnSpPr>
          <p:cNvPr id="67" name="Straight Connector 66"/>
          <p:cNvCxnSpPr/>
          <p:nvPr/>
        </p:nvCxnSpPr>
        <p:spPr>
          <a:xfrm flipH="1">
            <a:off x="5381999" y="1436202"/>
            <a:ext cx="0" cy="3600000"/>
          </a:xfrm>
          <a:prstGeom prst="line">
            <a:avLst/>
          </a:prstGeom>
          <a:ln w="19050">
            <a:solidFill>
              <a:srgbClr val="582F7A"/>
            </a:solidFill>
          </a:ln>
          <a:effectLst/>
        </p:spPr>
        <p:style>
          <a:lnRef idx="3">
            <a:schemeClr val="accent6"/>
          </a:lnRef>
          <a:fillRef idx="0">
            <a:schemeClr val="accent6"/>
          </a:fillRef>
          <a:effectRef idx="2">
            <a:schemeClr val="accent6"/>
          </a:effectRef>
          <a:fontRef idx="minor">
            <a:schemeClr val="tx1"/>
          </a:fontRef>
        </p:style>
      </p:cxnSp>
      <p:cxnSp>
        <p:nvCxnSpPr>
          <p:cNvPr id="68" name="Straight Connector 67"/>
          <p:cNvCxnSpPr/>
          <p:nvPr/>
        </p:nvCxnSpPr>
        <p:spPr>
          <a:xfrm>
            <a:off x="7073529" y="1436203"/>
            <a:ext cx="0" cy="3600000"/>
          </a:xfrm>
          <a:prstGeom prst="line">
            <a:avLst/>
          </a:prstGeom>
          <a:ln w="19050">
            <a:solidFill>
              <a:srgbClr val="582F7A"/>
            </a:solidFill>
          </a:ln>
          <a:effectLst/>
        </p:spPr>
        <p:style>
          <a:lnRef idx="3">
            <a:schemeClr val="accent6"/>
          </a:lnRef>
          <a:fillRef idx="0">
            <a:schemeClr val="accent6"/>
          </a:fillRef>
          <a:effectRef idx="2">
            <a:schemeClr val="accent6"/>
          </a:effectRef>
          <a:fontRef idx="minor">
            <a:schemeClr val="tx1"/>
          </a:fontRef>
        </p:style>
      </p:cxnSp>
      <p:sp>
        <p:nvSpPr>
          <p:cNvPr id="55" name="Mask 5"/>
          <p:cNvSpPr/>
          <p:nvPr/>
        </p:nvSpPr>
        <p:spPr>
          <a:xfrm>
            <a:off x="7164246" y="1376362"/>
            <a:ext cx="1593054" cy="38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4" name="Mask 4"/>
          <p:cNvSpPr/>
          <p:nvPr/>
        </p:nvSpPr>
        <p:spPr>
          <a:xfrm>
            <a:off x="5459824" y="1376362"/>
            <a:ext cx="1680891" cy="38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3" name="Mask 3"/>
          <p:cNvSpPr/>
          <p:nvPr/>
        </p:nvSpPr>
        <p:spPr>
          <a:xfrm>
            <a:off x="3771239" y="1376362"/>
            <a:ext cx="1695879" cy="38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2" name="Mask 2"/>
          <p:cNvSpPr/>
          <p:nvPr/>
        </p:nvSpPr>
        <p:spPr>
          <a:xfrm>
            <a:off x="2223984" y="1376364"/>
            <a:ext cx="1598931" cy="38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Mask 1"/>
          <p:cNvSpPr/>
          <p:nvPr/>
        </p:nvSpPr>
        <p:spPr>
          <a:xfrm>
            <a:off x="435078" y="1376362"/>
            <a:ext cx="1706237" cy="38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01208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subTnLst>
                                    <p:set>
                                      <p:cBhvr override="childStyle">
                                        <p:cTn dur="1" fill="hold" display="0" masterRel="nextClick" afterEffect="1"/>
                                        <p:tgtEl>
                                          <p:spTgt spid="50"/>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22" presetClass="exit" presetSubtype="8" fill="hold" grpId="0" nodeType="clickEffect">
                                  <p:stCondLst>
                                    <p:cond delay="0"/>
                                  </p:stCondLst>
                                  <p:childTnLst>
                                    <p:animEffect transition="out" filter="wipe(left)">
                                      <p:cBhvr>
                                        <p:cTn id="15" dur="500"/>
                                        <p:tgtEl>
                                          <p:spTgt spid="42"/>
                                        </p:tgtEl>
                                      </p:cBhvr>
                                    </p:animEffect>
                                    <p:set>
                                      <p:cBhvr>
                                        <p:cTn id="16" dur="1" fill="hold">
                                          <p:stCondLst>
                                            <p:cond delay="499"/>
                                          </p:stCondLst>
                                        </p:cTn>
                                        <p:tgtEl>
                                          <p:spTgt spid="42"/>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500"/>
                                        <p:tgtEl>
                                          <p:spTgt spid="51"/>
                                        </p:tgtEl>
                                      </p:cBhvr>
                                    </p:animEffect>
                                  </p:childTnLst>
                                  <p:subTnLst>
                                    <p:set>
                                      <p:cBhvr override="childStyle">
                                        <p:cTn dur="1" fill="hold" display="0" masterRel="nextClick" afterEffect="1"/>
                                        <p:tgtEl>
                                          <p:spTgt spid="51"/>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2" presetClass="exit" presetSubtype="8" fill="hold" grpId="0" nodeType="clickEffect">
                                  <p:stCondLst>
                                    <p:cond delay="0"/>
                                  </p:stCondLst>
                                  <p:childTnLst>
                                    <p:animEffect transition="out" filter="wipe(left)">
                                      <p:cBhvr>
                                        <p:cTn id="24" dur="500"/>
                                        <p:tgtEl>
                                          <p:spTgt spid="43"/>
                                        </p:tgtEl>
                                      </p:cBhvr>
                                    </p:animEffect>
                                    <p:set>
                                      <p:cBhvr>
                                        <p:cTn id="25" dur="1" fill="hold">
                                          <p:stCondLst>
                                            <p:cond delay="499"/>
                                          </p:stCondLst>
                                        </p:cTn>
                                        <p:tgtEl>
                                          <p:spTgt spid="43"/>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fade">
                                      <p:cBhvr>
                                        <p:cTn id="29" dur="500"/>
                                        <p:tgtEl>
                                          <p:spTgt spid="56"/>
                                        </p:tgtEl>
                                      </p:cBhvr>
                                    </p:animEffect>
                                  </p:childTnLst>
                                  <p:subTnLst>
                                    <p:set>
                                      <p:cBhvr override="childStyle">
                                        <p:cTn dur="1" fill="hold" display="0" masterRel="nextClick" afterEffect="1"/>
                                        <p:tgtEl>
                                          <p:spTgt spid="56"/>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22" presetClass="exit" presetSubtype="8" fill="hold" grpId="0" nodeType="clickEffect">
                                  <p:stCondLst>
                                    <p:cond delay="0"/>
                                  </p:stCondLst>
                                  <p:childTnLst>
                                    <p:animEffect transition="out" filter="wipe(left)">
                                      <p:cBhvr>
                                        <p:cTn id="33" dur="500"/>
                                        <p:tgtEl>
                                          <p:spTgt spid="44"/>
                                        </p:tgtEl>
                                      </p:cBhvr>
                                    </p:animEffect>
                                    <p:set>
                                      <p:cBhvr>
                                        <p:cTn id="34" dur="1" fill="hold">
                                          <p:stCondLst>
                                            <p:cond delay="499"/>
                                          </p:stCondLst>
                                        </p:cTn>
                                        <p:tgtEl>
                                          <p:spTgt spid="44"/>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fade">
                                      <p:cBhvr>
                                        <p:cTn id="38" dur="500"/>
                                        <p:tgtEl>
                                          <p:spTgt spid="57"/>
                                        </p:tgtEl>
                                      </p:cBhvr>
                                    </p:animEffect>
                                  </p:childTnLst>
                                  <p:subTnLst>
                                    <p:set>
                                      <p:cBhvr override="childStyle">
                                        <p:cTn dur="1" fill="hold" display="0" masterRel="nextClick" afterEffect="1"/>
                                        <p:tgtEl>
                                          <p:spTgt spid="57"/>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22" presetClass="exit" presetSubtype="8" fill="hold" grpId="0" nodeType="clickEffect">
                                  <p:stCondLst>
                                    <p:cond delay="0"/>
                                  </p:stCondLst>
                                  <p:childTnLst>
                                    <p:animEffect transition="out" filter="wipe(left)">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fade">
                                      <p:cBhvr>
                                        <p:cTn id="4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7" grpId="0" animBg="1"/>
      <p:bldP spid="58" grpId="0" animBg="1"/>
      <p:bldP spid="51" grpId="0" animBg="1"/>
      <p:bldP spid="56" grpId="0" animBg="1"/>
      <p:bldP spid="55" grpId="0" animBg="1"/>
      <p:bldP spid="44" grpId="0" animBg="1"/>
      <p:bldP spid="43" grpId="0" animBg="1"/>
      <p:bldP spid="42"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dirty="0" err="1" smtClean="0"/>
              <a:t>Egwyl</a:t>
            </a:r>
            <a:endParaRPr lang="en-GB" dirty="0"/>
          </a:p>
        </p:txBody>
      </p:sp>
    </p:spTree>
    <p:extLst>
      <p:ext uri="{BB962C8B-B14F-4D97-AF65-F5344CB8AC3E}">
        <p14:creationId xmlns:p14="http://schemas.microsoft.com/office/powerpoint/2010/main" val="8957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dirty="0" err="1"/>
              <a:t>Sesiwn</a:t>
            </a:r>
            <a:r>
              <a:rPr lang="en-GB" dirty="0"/>
              <a:t> 3: </a:t>
            </a:r>
            <a:r>
              <a:rPr lang="en-GB" dirty="0" err="1"/>
              <a:t>Cymwysiadau</a:t>
            </a:r>
            <a:r>
              <a:rPr lang="en-GB" dirty="0"/>
              <a:t> </a:t>
            </a:r>
            <a:r>
              <a:rPr lang="en-GB" dirty="0" err="1"/>
              <a:t>enghreifftiol</a:t>
            </a:r>
            <a:r>
              <a:rPr lang="en-GB" dirty="0"/>
              <a:t> ac </a:t>
            </a:r>
            <a:r>
              <a:rPr lang="en-GB" dirty="0" err="1"/>
              <a:t>astudiaethau</a:t>
            </a:r>
            <a:r>
              <a:rPr lang="en-GB" dirty="0"/>
              <a:t> </a:t>
            </a:r>
            <a:r>
              <a:rPr lang="en-GB" dirty="0" err="1"/>
              <a:t>achos</a:t>
            </a:r>
            <a:endParaRPr lang="en-GB" dirty="0"/>
          </a:p>
        </p:txBody>
      </p:sp>
    </p:spTree>
    <p:extLst>
      <p:ext uri="{BB962C8B-B14F-4D97-AF65-F5344CB8AC3E}">
        <p14:creationId xmlns:p14="http://schemas.microsoft.com/office/powerpoint/2010/main" val="36665974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GB" dirty="0" err="1"/>
              <a:t>Ymagwedd</a:t>
            </a:r>
            <a:r>
              <a:rPr lang="en-GB" dirty="0"/>
              <a:t> </a:t>
            </a:r>
            <a:r>
              <a:rPr lang="en-GB" dirty="0" err="1" smtClean="0"/>
              <a:t>technolegau</a:t>
            </a:r>
            <a:r>
              <a:rPr lang="en-GB" dirty="0" smtClean="0"/>
              <a:t> </a:t>
            </a:r>
            <a:r>
              <a:rPr lang="en-GB" dirty="0" err="1" smtClean="0"/>
              <a:t>cymysg</a:t>
            </a:r>
            <a:endParaRPr lang="en-GB" dirty="0"/>
          </a:p>
        </p:txBody>
      </p:sp>
      <p:pic>
        <p:nvPicPr>
          <p:cNvPr id="13" name="Handrail Image" descr="disability-handrails"/>
          <p:cNvPicPr>
            <a:picLocks noChangeAspect="1" noChangeArrowheads="1"/>
          </p:cNvPicPr>
          <p:nvPr/>
        </p:nvPicPr>
        <p:blipFill>
          <a:blip r:embed="rId3"/>
          <a:srcRect/>
          <a:stretch>
            <a:fillRect/>
          </a:stretch>
        </p:blipFill>
        <p:spPr bwMode="auto">
          <a:xfrm>
            <a:off x="3122255" y="1453032"/>
            <a:ext cx="1079728" cy="1008000"/>
          </a:xfrm>
          <a:prstGeom prst="rect">
            <a:avLst/>
          </a:prstGeom>
          <a:ln>
            <a:noFill/>
          </a:ln>
          <a:effectLst/>
        </p:spPr>
      </p:pic>
      <p:pic>
        <p:nvPicPr>
          <p:cNvPr id="14" name="Stairlift Image" descr="home_image"/>
          <p:cNvPicPr>
            <a:picLocks noChangeAspect="1" noChangeArrowheads="1"/>
          </p:cNvPicPr>
          <p:nvPr/>
        </p:nvPicPr>
        <p:blipFill>
          <a:blip r:embed="rId4"/>
          <a:srcRect/>
          <a:stretch>
            <a:fillRect/>
          </a:stretch>
        </p:blipFill>
        <p:spPr bwMode="auto">
          <a:xfrm>
            <a:off x="4598272" y="1453032"/>
            <a:ext cx="1011774" cy="1008000"/>
          </a:xfrm>
          <a:prstGeom prst="rect">
            <a:avLst/>
          </a:prstGeom>
          <a:ln>
            <a:noFill/>
          </a:ln>
          <a:effectLst/>
        </p:spPr>
      </p:pic>
      <p:pic>
        <p:nvPicPr>
          <p:cNvPr id="15" name="Walk-In Bath Image"/>
          <p:cNvPicPr>
            <a:picLocks noChangeAspect="1" noChangeArrowheads="1"/>
          </p:cNvPicPr>
          <p:nvPr/>
        </p:nvPicPr>
        <p:blipFill>
          <a:blip r:embed="rId5"/>
          <a:srcRect/>
          <a:stretch>
            <a:fillRect/>
          </a:stretch>
        </p:blipFill>
        <p:spPr bwMode="auto">
          <a:xfrm>
            <a:off x="7317503" y="1453032"/>
            <a:ext cx="1276046" cy="1008000"/>
          </a:xfrm>
          <a:prstGeom prst="rect">
            <a:avLst/>
          </a:prstGeom>
          <a:ln>
            <a:noFill/>
          </a:ln>
          <a:effectLst/>
        </p:spPr>
      </p:pic>
      <p:pic>
        <p:nvPicPr>
          <p:cNvPr id="16" name="Grab-Rails Image"/>
          <p:cNvPicPr>
            <a:picLocks noChangeAspect="1" noChangeArrowheads="1"/>
          </p:cNvPicPr>
          <p:nvPr/>
        </p:nvPicPr>
        <p:blipFill>
          <a:blip r:embed="rId6"/>
          <a:srcRect/>
          <a:stretch>
            <a:fillRect/>
          </a:stretch>
        </p:blipFill>
        <p:spPr bwMode="auto">
          <a:xfrm>
            <a:off x="6006335" y="1453032"/>
            <a:ext cx="914878" cy="1008000"/>
          </a:xfrm>
          <a:prstGeom prst="rect">
            <a:avLst/>
          </a:prstGeom>
          <a:ln>
            <a:noFill/>
          </a:ln>
          <a:effectLst/>
        </p:spPr>
      </p:pic>
      <p:pic>
        <p:nvPicPr>
          <p:cNvPr id="18" name="Picture 9"/>
          <p:cNvPicPr>
            <a:picLocks noChangeAspect="1" noChangeArrowheads="1"/>
          </p:cNvPicPr>
          <p:nvPr/>
        </p:nvPicPr>
        <p:blipFill>
          <a:blip r:embed="rId7"/>
          <a:srcRect/>
          <a:stretch>
            <a:fillRect/>
          </a:stretch>
        </p:blipFill>
        <p:spPr bwMode="auto">
          <a:xfrm>
            <a:off x="3124665" y="2579425"/>
            <a:ext cx="932796" cy="1008000"/>
          </a:xfrm>
          <a:prstGeom prst="rect">
            <a:avLst/>
          </a:prstGeom>
          <a:ln>
            <a:noFill/>
          </a:ln>
          <a:effectLst/>
        </p:spPr>
      </p:pic>
      <p:pic>
        <p:nvPicPr>
          <p:cNvPr id="19" name="Picture 11"/>
          <p:cNvPicPr>
            <a:picLocks noChangeAspect="1" noChangeArrowheads="1"/>
          </p:cNvPicPr>
          <p:nvPr/>
        </p:nvPicPr>
        <p:blipFill rotWithShape="1">
          <a:blip r:embed="rId8"/>
          <a:srcRect l="11373" r="11991"/>
          <a:stretch/>
        </p:blipFill>
        <p:spPr bwMode="auto">
          <a:xfrm>
            <a:off x="4315514" y="2579425"/>
            <a:ext cx="957866" cy="1008000"/>
          </a:xfrm>
          <a:prstGeom prst="rect">
            <a:avLst/>
          </a:prstGeom>
          <a:ln>
            <a:noFill/>
          </a:ln>
          <a:effectLst/>
        </p:spPr>
      </p:pic>
      <p:pic>
        <p:nvPicPr>
          <p:cNvPr id="20" name="Picture 12"/>
          <p:cNvPicPr>
            <a:picLocks noChangeAspect="1" noChangeArrowheads="1"/>
          </p:cNvPicPr>
          <p:nvPr/>
        </p:nvPicPr>
        <p:blipFill>
          <a:blip r:embed="rId9"/>
          <a:srcRect/>
          <a:stretch>
            <a:fillRect/>
          </a:stretch>
        </p:blipFill>
        <p:spPr bwMode="auto">
          <a:xfrm>
            <a:off x="5531433" y="2579425"/>
            <a:ext cx="806134" cy="1008000"/>
          </a:xfrm>
          <a:prstGeom prst="rect">
            <a:avLst/>
          </a:prstGeom>
          <a:ln>
            <a:noFill/>
          </a:ln>
          <a:effectLst/>
        </p:spPr>
      </p:pic>
      <p:pic>
        <p:nvPicPr>
          <p:cNvPr id="22" name="Picture 14"/>
          <p:cNvPicPr>
            <a:picLocks noChangeAspect="1" noChangeArrowheads="1"/>
          </p:cNvPicPr>
          <p:nvPr/>
        </p:nvPicPr>
        <p:blipFill>
          <a:blip r:embed="rId10"/>
          <a:srcRect/>
          <a:stretch>
            <a:fillRect/>
          </a:stretch>
        </p:blipFill>
        <p:spPr bwMode="auto">
          <a:xfrm>
            <a:off x="6595620" y="2579425"/>
            <a:ext cx="819328" cy="1008000"/>
          </a:xfrm>
          <a:prstGeom prst="rect">
            <a:avLst/>
          </a:prstGeom>
          <a:ln>
            <a:noFill/>
          </a:ln>
          <a:effectLst/>
        </p:spPr>
      </p:pic>
      <p:sp>
        <p:nvSpPr>
          <p:cNvPr id="25" name="Rounded Rectangle 24"/>
          <p:cNvSpPr/>
          <p:nvPr/>
        </p:nvSpPr>
        <p:spPr>
          <a:xfrm>
            <a:off x="431800" y="1376364"/>
            <a:ext cx="2492885" cy="4500562"/>
          </a:xfrm>
          <a:prstGeom prst="roundRect">
            <a:avLst>
              <a:gd name="adj" fmla="val 7677"/>
            </a:avLst>
          </a:prstGeom>
          <a:noFill/>
          <a:ln>
            <a:solidFill>
              <a:srgbClr val="69A83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endParaRPr lang="en-US">
              <a:solidFill>
                <a:srgbClr val="FFFFFF"/>
              </a:solidFill>
            </a:endParaRPr>
          </a:p>
        </p:txBody>
      </p:sp>
      <p:sp>
        <p:nvSpPr>
          <p:cNvPr id="26" name="Rectangle 25"/>
          <p:cNvSpPr/>
          <p:nvPr/>
        </p:nvSpPr>
        <p:spPr>
          <a:xfrm>
            <a:off x="666001" y="1596951"/>
            <a:ext cx="2016000" cy="792162"/>
          </a:xfrm>
          <a:prstGeom prst="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err="1">
                <a:solidFill>
                  <a:schemeClr val="bg1"/>
                </a:solidFill>
                <a:latin typeface="Arial Narrow" panose="020B0606020202030204" pitchFamily="34" charset="0"/>
                <a:cs typeface="Arial" panose="020B0604020202020204" pitchFamily="34" charset="0"/>
              </a:rPr>
              <a:t>Mân</a:t>
            </a:r>
            <a:r>
              <a:rPr lang="en-GB" sz="2000" dirty="0">
                <a:solidFill>
                  <a:schemeClr val="bg1"/>
                </a:solidFill>
                <a:latin typeface="Arial Narrow" panose="020B0606020202030204" pitchFamily="34" charset="0"/>
                <a:cs typeface="Arial" panose="020B0604020202020204" pitchFamily="34" charset="0"/>
              </a:rPr>
              <a:t> </a:t>
            </a:r>
            <a:r>
              <a:rPr lang="en-GB" sz="2000" dirty="0" err="1">
                <a:solidFill>
                  <a:schemeClr val="bg1"/>
                </a:solidFill>
                <a:latin typeface="Arial Narrow" panose="020B0606020202030204" pitchFamily="34" charset="0"/>
                <a:cs typeface="Arial" panose="020B0604020202020204" pitchFamily="34" charset="0"/>
              </a:rPr>
              <a:t>addasiadau</a:t>
            </a:r>
            <a:r>
              <a:rPr lang="en-GB" sz="2000" dirty="0">
                <a:solidFill>
                  <a:schemeClr val="bg1"/>
                </a:solidFill>
                <a:latin typeface="Arial Narrow" panose="020B0606020202030204" pitchFamily="34" charset="0"/>
                <a:cs typeface="Arial" panose="020B0604020202020204" pitchFamily="34" charset="0"/>
              </a:rPr>
              <a:t> </a:t>
            </a:r>
            <a:r>
              <a:rPr lang="en-GB" sz="2000" dirty="0" err="1">
                <a:solidFill>
                  <a:schemeClr val="bg1"/>
                </a:solidFill>
                <a:latin typeface="Arial Narrow" panose="020B0606020202030204" pitchFamily="34" charset="0"/>
                <a:cs typeface="Arial" panose="020B0604020202020204" pitchFamily="34" charset="0"/>
              </a:rPr>
              <a:t>i’r</a:t>
            </a:r>
            <a:r>
              <a:rPr lang="en-GB" sz="2000" dirty="0">
                <a:solidFill>
                  <a:schemeClr val="bg1"/>
                </a:solidFill>
                <a:latin typeface="Arial Narrow" panose="020B0606020202030204" pitchFamily="34" charset="0"/>
                <a:cs typeface="Arial" panose="020B0604020202020204" pitchFamily="34" charset="0"/>
              </a:rPr>
              <a:t> </a:t>
            </a:r>
            <a:r>
              <a:rPr lang="en-GB" sz="2000" dirty="0" err="1">
                <a:solidFill>
                  <a:schemeClr val="bg1"/>
                </a:solidFill>
                <a:latin typeface="Arial Narrow" panose="020B0606020202030204" pitchFamily="34" charset="0"/>
                <a:cs typeface="Arial" panose="020B0604020202020204" pitchFamily="34" charset="0"/>
              </a:rPr>
              <a:t>cartref</a:t>
            </a:r>
            <a:endParaRPr lang="en-GB" sz="2000" dirty="0">
              <a:solidFill>
                <a:schemeClr val="bg1"/>
              </a:solidFill>
              <a:latin typeface="Arial Narrow" panose="020B0606020202030204" pitchFamily="34" charset="0"/>
              <a:cs typeface="Arial" panose="020B0604020202020204" pitchFamily="34" charset="0"/>
            </a:endParaRPr>
          </a:p>
        </p:txBody>
      </p:sp>
      <p:sp>
        <p:nvSpPr>
          <p:cNvPr id="27" name="Rectangle 26"/>
          <p:cNvSpPr/>
          <p:nvPr/>
        </p:nvSpPr>
        <p:spPr>
          <a:xfrm>
            <a:off x="662828" y="2708000"/>
            <a:ext cx="2016000" cy="792163"/>
          </a:xfrm>
          <a:prstGeom prst="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err="1">
                <a:solidFill>
                  <a:schemeClr val="bg1"/>
                </a:solidFill>
                <a:latin typeface="Arial Narrow" panose="020B0606020202030204" pitchFamily="34" charset="0"/>
                <a:cs typeface="Arial" panose="020B0604020202020204" pitchFamily="34" charset="0"/>
              </a:rPr>
              <a:t>Cymhorthion</a:t>
            </a:r>
            <a:r>
              <a:rPr lang="en-GB" sz="2000" dirty="0">
                <a:solidFill>
                  <a:schemeClr val="bg1"/>
                </a:solidFill>
                <a:latin typeface="Arial Narrow" panose="020B0606020202030204" pitchFamily="34" charset="0"/>
                <a:cs typeface="Arial" panose="020B0604020202020204" pitchFamily="34" charset="0"/>
              </a:rPr>
              <a:t> </a:t>
            </a:r>
            <a:r>
              <a:rPr lang="en-GB" sz="2000" dirty="0" err="1">
                <a:solidFill>
                  <a:schemeClr val="bg1"/>
                </a:solidFill>
                <a:latin typeface="Arial Narrow" panose="020B0606020202030204" pitchFamily="34" charset="0"/>
                <a:cs typeface="Arial" panose="020B0604020202020204" pitchFamily="34" charset="0"/>
              </a:rPr>
              <a:t>ar</a:t>
            </a:r>
            <a:r>
              <a:rPr lang="en-GB" sz="2000" dirty="0">
                <a:solidFill>
                  <a:schemeClr val="bg1"/>
                </a:solidFill>
                <a:latin typeface="Arial Narrow" panose="020B0606020202030204" pitchFamily="34" charset="0"/>
                <a:cs typeface="Arial" panose="020B0604020202020204" pitchFamily="34" charset="0"/>
              </a:rPr>
              <a:t> </a:t>
            </a:r>
            <a:r>
              <a:rPr lang="en-GB" sz="2000" dirty="0" err="1">
                <a:solidFill>
                  <a:schemeClr val="bg1"/>
                </a:solidFill>
                <a:latin typeface="Arial Narrow" panose="020B0606020202030204" pitchFamily="34" charset="0"/>
                <a:cs typeface="Arial" panose="020B0604020202020204" pitchFamily="34" charset="0"/>
              </a:rPr>
              <a:t>gyfer</a:t>
            </a:r>
            <a:r>
              <a:rPr lang="en-GB" sz="2000" dirty="0">
                <a:solidFill>
                  <a:schemeClr val="bg1"/>
                </a:solidFill>
                <a:latin typeface="Arial Narrow" panose="020B0606020202030204" pitchFamily="34" charset="0"/>
                <a:cs typeface="Arial" panose="020B0604020202020204" pitchFamily="34" charset="0"/>
              </a:rPr>
              <a:t> </a:t>
            </a:r>
            <a:r>
              <a:rPr lang="en-GB" sz="2000" dirty="0" err="1">
                <a:solidFill>
                  <a:schemeClr val="bg1"/>
                </a:solidFill>
                <a:latin typeface="Arial Narrow" panose="020B0606020202030204" pitchFamily="34" charset="0"/>
                <a:cs typeface="Arial" panose="020B0604020202020204" pitchFamily="34" charset="0"/>
              </a:rPr>
              <a:t>byw</a:t>
            </a:r>
            <a:r>
              <a:rPr lang="en-GB" sz="2000" dirty="0">
                <a:solidFill>
                  <a:schemeClr val="bg1"/>
                </a:solidFill>
                <a:latin typeface="Arial Narrow" panose="020B0606020202030204" pitchFamily="34" charset="0"/>
                <a:cs typeface="Arial" panose="020B0604020202020204" pitchFamily="34" charset="0"/>
              </a:rPr>
              <a:t> bob </a:t>
            </a:r>
            <a:r>
              <a:rPr lang="en-GB" sz="2000" dirty="0" err="1">
                <a:solidFill>
                  <a:schemeClr val="bg1"/>
                </a:solidFill>
                <a:latin typeface="Arial Narrow" panose="020B0606020202030204" pitchFamily="34" charset="0"/>
                <a:cs typeface="Arial" panose="020B0604020202020204" pitchFamily="34" charset="0"/>
              </a:rPr>
              <a:t>dydd</a:t>
            </a:r>
            <a:endParaRPr lang="en-GB" sz="2000" dirty="0">
              <a:solidFill>
                <a:schemeClr val="bg1"/>
              </a:solidFill>
              <a:latin typeface="Arial Narrow" panose="020B0606020202030204" pitchFamily="34" charset="0"/>
              <a:cs typeface="Arial" panose="020B0604020202020204" pitchFamily="34" charset="0"/>
            </a:endParaRPr>
          </a:p>
        </p:txBody>
      </p:sp>
      <p:sp>
        <p:nvSpPr>
          <p:cNvPr id="28" name="Rectangle 27"/>
          <p:cNvSpPr/>
          <p:nvPr/>
        </p:nvSpPr>
        <p:spPr>
          <a:xfrm>
            <a:off x="654828" y="3819050"/>
            <a:ext cx="2016000" cy="792163"/>
          </a:xfrm>
          <a:prstGeom prst="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err="1">
                <a:solidFill>
                  <a:schemeClr val="bg1"/>
                </a:solidFill>
                <a:latin typeface="Arial Narrow" panose="020B0606020202030204" pitchFamily="34" charset="0"/>
                <a:cs typeface="Arial" panose="020B0604020202020204" pitchFamily="34" charset="0"/>
              </a:rPr>
              <a:t>Systemau</a:t>
            </a:r>
            <a:r>
              <a:rPr lang="en-GB" sz="2000" dirty="0">
                <a:solidFill>
                  <a:schemeClr val="bg1"/>
                </a:solidFill>
                <a:latin typeface="Arial Narrow" panose="020B0606020202030204" pitchFamily="34" charset="0"/>
                <a:cs typeface="Arial" panose="020B0604020202020204" pitchFamily="34" charset="0"/>
              </a:rPr>
              <a:t> </a:t>
            </a:r>
            <a:r>
              <a:rPr lang="en-GB" sz="2000" dirty="0" err="1">
                <a:solidFill>
                  <a:schemeClr val="bg1"/>
                </a:solidFill>
                <a:latin typeface="Arial Narrow" panose="020B0606020202030204" pitchFamily="34" charset="0"/>
                <a:cs typeface="Arial" panose="020B0604020202020204" pitchFamily="34" charset="0"/>
              </a:rPr>
              <a:t>cymorth</a:t>
            </a:r>
            <a:r>
              <a:rPr lang="en-GB" sz="2000" dirty="0">
                <a:solidFill>
                  <a:schemeClr val="bg1"/>
                </a:solidFill>
                <a:latin typeface="Arial Narrow" panose="020B0606020202030204" pitchFamily="34" charset="0"/>
                <a:cs typeface="Arial" panose="020B0604020202020204" pitchFamily="34" charset="0"/>
              </a:rPr>
              <a:t> </a:t>
            </a:r>
            <a:r>
              <a:rPr lang="en-GB" sz="2000" dirty="0" err="1">
                <a:solidFill>
                  <a:schemeClr val="bg1"/>
                </a:solidFill>
                <a:latin typeface="Arial Narrow" panose="020B0606020202030204" pitchFamily="34" charset="0"/>
                <a:cs typeface="Arial" panose="020B0604020202020204" pitchFamily="34" charset="0"/>
              </a:rPr>
              <a:t>byw</a:t>
            </a:r>
            <a:r>
              <a:rPr lang="en-GB" sz="2000" dirty="0">
                <a:solidFill>
                  <a:schemeClr val="bg1"/>
                </a:solidFill>
                <a:latin typeface="Arial Narrow" panose="020B0606020202030204" pitchFamily="34" charset="0"/>
                <a:cs typeface="Arial" panose="020B0604020202020204" pitchFamily="34" charset="0"/>
              </a:rPr>
              <a:t> </a:t>
            </a:r>
            <a:r>
              <a:rPr lang="en-GB" sz="2000" dirty="0" err="1">
                <a:solidFill>
                  <a:schemeClr val="bg1"/>
                </a:solidFill>
                <a:latin typeface="Arial Narrow" panose="020B0606020202030204" pitchFamily="34" charset="0"/>
                <a:cs typeface="Arial" panose="020B0604020202020204" pitchFamily="34" charset="0"/>
              </a:rPr>
              <a:t>clyfar</a:t>
            </a:r>
            <a:endParaRPr lang="en-GB" sz="2000" dirty="0">
              <a:solidFill>
                <a:schemeClr val="bg1"/>
              </a:solidFill>
              <a:latin typeface="Arial Narrow" panose="020B0606020202030204" pitchFamily="34" charset="0"/>
              <a:cs typeface="Arial" panose="020B0604020202020204" pitchFamily="34" charset="0"/>
            </a:endParaRPr>
          </a:p>
        </p:txBody>
      </p:sp>
      <p:sp>
        <p:nvSpPr>
          <p:cNvPr id="29" name="Rectangle 28"/>
          <p:cNvSpPr/>
          <p:nvPr/>
        </p:nvSpPr>
        <p:spPr>
          <a:xfrm>
            <a:off x="666001" y="4930101"/>
            <a:ext cx="2016000" cy="792162"/>
          </a:xfrm>
          <a:prstGeom prst="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err="1">
                <a:solidFill>
                  <a:schemeClr val="bg1"/>
                </a:solidFill>
                <a:latin typeface="Arial Narrow" panose="020B0606020202030204" pitchFamily="34" charset="0"/>
                <a:cs typeface="Arial" panose="020B0604020202020204" pitchFamily="34" charset="0"/>
              </a:rPr>
              <a:t>Gofal</a:t>
            </a:r>
            <a:r>
              <a:rPr lang="en-GB" sz="2000" dirty="0">
                <a:solidFill>
                  <a:schemeClr val="bg1"/>
                </a:solidFill>
                <a:latin typeface="Arial Narrow" panose="020B0606020202030204" pitchFamily="34" charset="0"/>
                <a:cs typeface="Arial" panose="020B0604020202020204" pitchFamily="34" charset="0"/>
              </a:rPr>
              <a:t> a </a:t>
            </a:r>
            <a:r>
              <a:rPr lang="en-GB" sz="2000" dirty="0" err="1">
                <a:solidFill>
                  <a:schemeClr val="bg1"/>
                </a:solidFill>
                <a:latin typeface="Arial Narrow" panose="020B0606020202030204" pitchFamily="34" charset="0"/>
                <a:cs typeface="Arial" panose="020B0604020202020204" pitchFamily="34" charset="0"/>
              </a:rPr>
              <a:t>chymorth</a:t>
            </a:r>
            <a:r>
              <a:rPr lang="en-GB" sz="2000" dirty="0">
                <a:solidFill>
                  <a:schemeClr val="bg1"/>
                </a:solidFill>
                <a:latin typeface="Arial Narrow" panose="020B0606020202030204" pitchFamily="34" charset="0"/>
                <a:cs typeface="Arial" panose="020B0604020202020204" pitchFamily="34" charset="0"/>
              </a:rPr>
              <a:t> </a:t>
            </a:r>
            <a:r>
              <a:rPr lang="en-GB" sz="2000" dirty="0" err="1">
                <a:solidFill>
                  <a:schemeClr val="bg1"/>
                </a:solidFill>
                <a:latin typeface="Arial Narrow" panose="020B0606020202030204" pitchFamily="34" charset="0"/>
                <a:cs typeface="Arial" panose="020B0604020202020204" pitchFamily="34" charset="0"/>
              </a:rPr>
              <a:t>cysylltiedig</a:t>
            </a:r>
            <a:endParaRPr lang="en-GB" sz="2000" dirty="0">
              <a:solidFill>
                <a:schemeClr val="bg1"/>
              </a:solidFill>
              <a:latin typeface="Arial Narrow" panose="020B0606020202030204" pitchFamily="34" charset="0"/>
              <a:cs typeface="Arial" panose="020B0604020202020204" pitchFamily="34" charset="0"/>
            </a:endParaRPr>
          </a:p>
        </p:txBody>
      </p:sp>
      <p:pic>
        <p:nvPicPr>
          <p:cNvPr id="32" name="Door Actuator Image"/>
          <p:cNvPicPr>
            <a:picLocks noChangeAspect="1" noChangeArrowheads="1"/>
          </p:cNvPicPr>
          <p:nvPr/>
        </p:nvPicPr>
        <p:blipFill>
          <a:blip r:embed="rId11" cstate="print">
            <a:extLst>
              <a:ext uri="{28A0092B-C50C-407E-A947-70E740481C1C}">
                <a14:useLocalDpi xmlns:a14="http://schemas.microsoft.com/office/drawing/2010/main" val="0"/>
              </a:ext>
            </a:extLst>
          </a:blip>
          <a:srcRect l="9401" t="3123" r="4813" b="15240"/>
          <a:stretch>
            <a:fillRect/>
          </a:stretch>
        </p:blipFill>
        <p:spPr bwMode="auto">
          <a:xfrm>
            <a:off x="5776357" y="3729473"/>
            <a:ext cx="985021" cy="10080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33" name="Curtain Controller Imag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81940" y="3731854"/>
            <a:ext cx="1077251" cy="10080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34" name="Lamp Imag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78544" y="3719154"/>
            <a:ext cx="724077" cy="10080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a:blip r:embed="rId14" cstate="print">
            <a:extLst>
              <a:ext uri="{28A0092B-C50C-407E-A947-70E740481C1C}">
                <a14:useLocalDpi xmlns:a14="http://schemas.microsoft.com/office/drawing/2010/main" val="0"/>
              </a:ext>
            </a:extLst>
          </a:blip>
          <a:srcRect l="15916" t="15152" r="11331" b="12122"/>
          <a:stretch>
            <a:fillRect/>
          </a:stretch>
        </p:blipFill>
        <p:spPr bwMode="auto">
          <a:xfrm>
            <a:off x="3121288" y="3731854"/>
            <a:ext cx="1343486" cy="10080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719788" y="3718360"/>
            <a:ext cx="1006500" cy="10080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43" name="Epilepsy Sensor Image"/>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561491" y="4874454"/>
            <a:ext cx="914973" cy="1008000"/>
          </a:xfrm>
          <a:prstGeom prst="rect">
            <a:avLst/>
          </a:prstGeom>
          <a:solidFill>
            <a:schemeClr val="tx2"/>
          </a:solidFill>
          <a:ln w="12700">
            <a:noFill/>
          </a:ln>
          <a:effectLst/>
        </p:spPr>
      </p:pic>
      <p:pic>
        <p:nvPicPr>
          <p:cNvPr id="46" name="Memo Minder Image"/>
          <p:cNvPicPr>
            <a:picLocks noChangeAspect="1" noChangeArrowheads="1"/>
          </p:cNvPicPr>
          <p:nvPr/>
        </p:nvPicPr>
        <p:blipFill>
          <a:blip r:embed="rId17" cstate="print">
            <a:extLst>
              <a:ext uri="{28A0092B-C50C-407E-A947-70E740481C1C}">
                <a14:useLocalDpi xmlns:a14="http://schemas.microsoft.com/office/drawing/2010/main" val="0"/>
              </a:ext>
            </a:extLst>
          </a:blip>
          <a:stretch>
            <a:fillRect/>
          </a:stretch>
        </p:blipFill>
        <p:spPr bwMode="auto">
          <a:xfrm>
            <a:off x="5785064" y="4944273"/>
            <a:ext cx="720482" cy="868361"/>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Lst>
        </p:spPr>
      </p:pic>
      <p:pic>
        <p:nvPicPr>
          <p:cNvPr id="47" name="buddi Image"/>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14651" t="6452" r="12565" b="11834"/>
          <a:stretch/>
        </p:blipFill>
        <p:spPr bwMode="auto">
          <a:xfrm>
            <a:off x="6814146" y="4921811"/>
            <a:ext cx="769603" cy="864000"/>
          </a:xfrm>
          <a:prstGeom prst="rect">
            <a:avLst/>
          </a:prstGeom>
          <a:solidFill>
            <a:srgbClr val="FFFFFF"/>
          </a:solidFill>
          <a:ln w="12700">
            <a:noFill/>
            <a:miter lim="800000"/>
            <a:headEnd/>
            <a:tailEnd/>
          </a:ln>
        </p:spPr>
      </p:pic>
      <p:pic>
        <p:nvPicPr>
          <p:cNvPr id="48" name="Picture 47"/>
          <p:cNvPicPr>
            <a:picLocks noChangeAspect="1"/>
          </p:cNvPicPr>
          <p:nvPr/>
        </p:nvPicPr>
        <p:blipFill>
          <a:blip r:embed="rId19" cstate="print">
            <a:extLst>
              <a:ext uri="{28A0092B-C50C-407E-A947-70E740481C1C}">
                <a14:useLocalDpi xmlns:a14="http://schemas.microsoft.com/office/drawing/2010/main" val="0"/>
              </a:ext>
            </a:extLst>
          </a:blip>
          <a:srcRect l="13336" t="-1781" r="12367" b="1781"/>
          <a:stretch>
            <a:fillRect/>
          </a:stretch>
        </p:blipFill>
        <p:spPr bwMode="auto">
          <a:xfrm>
            <a:off x="3129975" y="4874454"/>
            <a:ext cx="1122916" cy="10080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a:blip r:embed="rId20" cstate="print">
            <a:extLst>
              <a:ext uri="{28A0092B-C50C-407E-A947-70E740481C1C}">
                <a14:useLocalDpi xmlns:a14="http://schemas.microsoft.com/office/drawing/2010/main" val="0"/>
              </a:ext>
            </a:extLst>
          </a:blip>
          <a:srcRect t="9343" b="11703"/>
          <a:stretch>
            <a:fillRect/>
          </a:stretch>
        </p:blipFill>
        <p:spPr bwMode="auto">
          <a:xfrm>
            <a:off x="7892351" y="4874454"/>
            <a:ext cx="844541" cy="1008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5362" name="Picture 2" descr="http://ts4.mm.bing.net/th?id=H.4551665737467635&amp;pid=15.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673002" y="2579425"/>
            <a:ext cx="1003778" cy="10080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50" name="Local authority/housing/care and repair wales"/>
          <p:cNvSpPr/>
          <p:nvPr/>
        </p:nvSpPr>
        <p:spPr>
          <a:xfrm>
            <a:off x="3129974" y="1443153"/>
            <a:ext cx="5582225" cy="1014856"/>
          </a:xfrm>
          <a:prstGeom prst="rect">
            <a:avLst/>
          </a:prstGeom>
          <a:solidFill>
            <a:srgbClr val="9B8EA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b="1" dirty="0" err="1">
                <a:solidFill>
                  <a:schemeClr val="bg1"/>
                </a:solidFill>
                <a:latin typeface="Arial Narrow" panose="020B0606020202030204" pitchFamily="34" charset="0"/>
                <a:cs typeface="Arial" panose="020B0604020202020204" pitchFamily="34" charset="0"/>
              </a:rPr>
              <a:t>Awdurdod</a:t>
            </a:r>
            <a:r>
              <a:rPr lang="en-GB" sz="2800" b="1" dirty="0">
                <a:solidFill>
                  <a:schemeClr val="bg1"/>
                </a:solidFill>
                <a:latin typeface="Arial Narrow" panose="020B0606020202030204" pitchFamily="34" charset="0"/>
                <a:cs typeface="Arial" panose="020B0604020202020204" pitchFamily="34" charset="0"/>
              </a:rPr>
              <a:t> </a:t>
            </a:r>
            <a:r>
              <a:rPr lang="en-GB" sz="2800" b="1" dirty="0" err="1" smtClean="0">
                <a:solidFill>
                  <a:schemeClr val="bg1"/>
                </a:solidFill>
                <a:latin typeface="Arial Narrow" panose="020B0606020202030204" pitchFamily="34" charset="0"/>
                <a:cs typeface="Arial" panose="020B0604020202020204" pitchFamily="34" charset="0"/>
              </a:rPr>
              <a:t>Lleol</a:t>
            </a:r>
            <a:r>
              <a:rPr lang="en-GB" sz="2800" b="1" dirty="0" smtClean="0">
                <a:solidFill>
                  <a:schemeClr val="bg1"/>
                </a:solidFill>
                <a:latin typeface="Arial Narrow" panose="020B0606020202030204" pitchFamily="34" charset="0"/>
                <a:cs typeface="Arial" panose="020B0604020202020204" pitchFamily="34" charset="0"/>
              </a:rPr>
              <a:t> / Tai </a:t>
            </a:r>
          </a:p>
          <a:p>
            <a:pPr algn="ctr">
              <a:defRPr/>
            </a:pPr>
            <a:r>
              <a:rPr lang="en-GB" sz="2800" b="1" dirty="0" err="1" smtClean="0">
                <a:solidFill>
                  <a:schemeClr val="bg1"/>
                </a:solidFill>
                <a:latin typeface="Arial Narrow" panose="020B0606020202030204" pitchFamily="34" charset="0"/>
                <a:cs typeface="Arial" panose="020B0604020202020204" pitchFamily="34" charset="0"/>
              </a:rPr>
              <a:t>Gofal</a:t>
            </a:r>
            <a:r>
              <a:rPr lang="en-GB" sz="2800" b="1" dirty="0" smtClean="0">
                <a:solidFill>
                  <a:schemeClr val="bg1"/>
                </a:solidFill>
                <a:latin typeface="Arial Narrow" panose="020B0606020202030204" pitchFamily="34" charset="0"/>
                <a:cs typeface="Arial" panose="020B0604020202020204" pitchFamily="34" charset="0"/>
              </a:rPr>
              <a:t> </a:t>
            </a:r>
            <a:r>
              <a:rPr lang="en-GB" sz="2800" b="1" dirty="0">
                <a:solidFill>
                  <a:schemeClr val="bg1"/>
                </a:solidFill>
                <a:latin typeface="Arial Narrow" panose="020B0606020202030204" pitchFamily="34" charset="0"/>
                <a:cs typeface="Arial" panose="020B0604020202020204" pitchFamily="34" charset="0"/>
              </a:rPr>
              <a:t>a </a:t>
            </a:r>
            <a:r>
              <a:rPr lang="en-GB" sz="2800" b="1" dirty="0" err="1">
                <a:solidFill>
                  <a:schemeClr val="bg1"/>
                </a:solidFill>
                <a:latin typeface="Arial Narrow" panose="020B0606020202030204" pitchFamily="34" charset="0"/>
                <a:cs typeface="Arial" panose="020B0604020202020204" pitchFamily="34" charset="0"/>
              </a:rPr>
              <a:t>Thrwsio</a:t>
            </a:r>
            <a:r>
              <a:rPr lang="en-GB" sz="2800" b="1" dirty="0">
                <a:solidFill>
                  <a:schemeClr val="bg1"/>
                </a:solidFill>
                <a:latin typeface="Arial Narrow" panose="020B0606020202030204" pitchFamily="34" charset="0"/>
                <a:cs typeface="Arial" panose="020B0604020202020204" pitchFamily="34" charset="0"/>
              </a:rPr>
              <a:t> </a:t>
            </a:r>
            <a:r>
              <a:rPr lang="en-GB" sz="2800" b="1" dirty="0" err="1">
                <a:solidFill>
                  <a:schemeClr val="bg1"/>
                </a:solidFill>
                <a:latin typeface="Arial Narrow" panose="020B0606020202030204" pitchFamily="34" charset="0"/>
                <a:cs typeface="Arial" panose="020B0604020202020204" pitchFamily="34" charset="0"/>
              </a:rPr>
              <a:t>Cymru</a:t>
            </a:r>
            <a:endParaRPr lang="en-GB" sz="2800" b="1" dirty="0">
              <a:solidFill>
                <a:schemeClr val="bg1"/>
              </a:solidFill>
              <a:latin typeface="Arial Narrow" panose="020B0606020202030204" pitchFamily="34" charset="0"/>
              <a:cs typeface="Arial" panose="020B0604020202020204" pitchFamily="34" charset="0"/>
            </a:endParaRPr>
          </a:p>
        </p:txBody>
      </p:sp>
      <p:sp>
        <p:nvSpPr>
          <p:cNvPr id="52" name="Community equipment store or retail website"/>
          <p:cNvSpPr/>
          <p:nvPr/>
        </p:nvSpPr>
        <p:spPr>
          <a:xfrm>
            <a:off x="3121287" y="2566031"/>
            <a:ext cx="5590913" cy="2171441"/>
          </a:xfrm>
          <a:prstGeom prst="rect">
            <a:avLst/>
          </a:prstGeom>
          <a:solidFill>
            <a:srgbClr val="9B8EA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300"/>
              </a:spcBef>
              <a:spcAft>
                <a:spcPts val="300"/>
              </a:spcAft>
              <a:defRPr/>
            </a:pPr>
            <a:r>
              <a:rPr lang="en-GB" sz="2800" b="1" dirty="0" err="1">
                <a:solidFill>
                  <a:schemeClr val="bg1"/>
                </a:solidFill>
                <a:latin typeface="Arial Narrow" panose="020B0606020202030204" pitchFamily="34" charset="0"/>
                <a:cs typeface="Arial" panose="020B0604020202020204" pitchFamily="34" charset="0"/>
              </a:rPr>
              <a:t>Storfa</a:t>
            </a:r>
            <a:r>
              <a:rPr lang="en-GB" sz="2800" b="1" dirty="0">
                <a:solidFill>
                  <a:schemeClr val="bg1"/>
                </a:solidFill>
                <a:latin typeface="Arial Narrow" panose="020B0606020202030204" pitchFamily="34" charset="0"/>
                <a:cs typeface="Arial" panose="020B0604020202020204" pitchFamily="34" charset="0"/>
              </a:rPr>
              <a:t> offer </a:t>
            </a:r>
            <a:r>
              <a:rPr lang="en-GB" sz="2800" b="1" dirty="0" err="1">
                <a:solidFill>
                  <a:schemeClr val="bg1"/>
                </a:solidFill>
                <a:latin typeface="Arial Narrow" panose="020B0606020202030204" pitchFamily="34" charset="0"/>
                <a:cs typeface="Arial" panose="020B0604020202020204" pitchFamily="34" charset="0"/>
              </a:rPr>
              <a:t>cymunedol</a:t>
            </a:r>
            <a:r>
              <a:rPr lang="en-GB" sz="2800" b="1" dirty="0">
                <a:solidFill>
                  <a:schemeClr val="bg1"/>
                </a:solidFill>
                <a:latin typeface="Arial Narrow" panose="020B0606020202030204" pitchFamily="34" charset="0"/>
                <a:cs typeface="Arial" panose="020B0604020202020204" pitchFamily="34" charset="0"/>
              </a:rPr>
              <a:t> </a:t>
            </a:r>
            <a:r>
              <a:rPr lang="en-GB" sz="2800" b="1" dirty="0" err="1">
                <a:solidFill>
                  <a:schemeClr val="bg1"/>
                </a:solidFill>
                <a:latin typeface="Arial Narrow" panose="020B0606020202030204" pitchFamily="34" charset="0"/>
                <a:cs typeface="Arial" panose="020B0604020202020204" pitchFamily="34" charset="0"/>
              </a:rPr>
              <a:t>neu</a:t>
            </a:r>
            <a:r>
              <a:rPr lang="en-GB" sz="2800" b="1" dirty="0">
                <a:solidFill>
                  <a:schemeClr val="bg1"/>
                </a:solidFill>
                <a:latin typeface="Arial Narrow" panose="020B0606020202030204" pitchFamily="34" charset="0"/>
                <a:cs typeface="Arial" panose="020B0604020202020204" pitchFamily="34" charset="0"/>
              </a:rPr>
              <a:t> </a:t>
            </a:r>
            <a:r>
              <a:rPr lang="en-GB" sz="2800" b="1" dirty="0" err="1">
                <a:solidFill>
                  <a:schemeClr val="bg1"/>
                </a:solidFill>
                <a:latin typeface="Arial Narrow" panose="020B0606020202030204" pitchFamily="34" charset="0"/>
                <a:cs typeface="Arial" panose="020B0604020202020204" pitchFamily="34" charset="0"/>
              </a:rPr>
              <a:t>wefan</a:t>
            </a:r>
            <a:r>
              <a:rPr lang="en-GB" sz="2800" b="1" dirty="0">
                <a:solidFill>
                  <a:schemeClr val="bg1"/>
                </a:solidFill>
                <a:latin typeface="Arial Narrow" panose="020B0606020202030204" pitchFamily="34" charset="0"/>
                <a:cs typeface="Arial" panose="020B0604020202020204" pitchFamily="34" charset="0"/>
              </a:rPr>
              <a:t> </a:t>
            </a:r>
            <a:r>
              <a:rPr lang="en-GB" sz="2800" b="1" dirty="0" err="1">
                <a:solidFill>
                  <a:schemeClr val="bg1"/>
                </a:solidFill>
                <a:latin typeface="Arial Narrow" panose="020B0606020202030204" pitchFamily="34" charset="0"/>
                <a:cs typeface="Arial" panose="020B0604020202020204" pitchFamily="34" charset="0"/>
              </a:rPr>
              <a:t>manwerthu</a:t>
            </a:r>
            <a:endParaRPr lang="en-GB" sz="2800" b="1" dirty="0">
              <a:solidFill>
                <a:schemeClr val="bg1"/>
              </a:solidFill>
              <a:latin typeface="Arial Narrow" panose="020B0606020202030204" pitchFamily="34" charset="0"/>
              <a:cs typeface="Arial" panose="020B0604020202020204" pitchFamily="34" charset="0"/>
            </a:endParaRPr>
          </a:p>
        </p:txBody>
      </p:sp>
      <p:sp>
        <p:nvSpPr>
          <p:cNvPr id="53" name="Integrated telecare service"/>
          <p:cNvSpPr/>
          <p:nvPr/>
        </p:nvSpPr>
        <p:spPr>
          <a:xfrm>
            <a:off x="3121287" y="4887947"/>
            <a:ext cx="5590913" cy="988977"/>
          </a:xfrm>
          <a:prstGeom prst="rect">
            <a:avLst/>
          </a:prstGeom>
          <a:solidFill>
            <a:srgbClr val="9B8EA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b="1" dirty="0" err="1">
                <a:solidFill>
                  <a:schemeClr val="bg1"/>
                </a:solidFill>
                <a:latin typeface="Arial Narrow" panose="020B0606020202030204" pitchFamily="34" charset="0"/>
                <a:cs typeface="Arial" panose="020B0604020202020204" pitchFamily="34" charset="0"/>
              </a:rPr>
              <a:t>Gwasanaeth</a:t>
            </a:r>
            <a:r>
              <a:rPr lang="en-GB" sz="2800" b="1" dirty="0">
                <a:solidFill>
                  <a:schemeClr val="bg1"/>
                </a:solidFill>
                <a:latin typeface="Arial Narrow" panose="020B0606020202030204" pitchFamily="34" charset="0"/>
                <a:cs typeface="Arial" panose="020B0604020202020204" pitchFamily="34" charset="0"/>
              </a:rPr>
              <a:t> </a:t>
            </a:r>
            <a:r>
              <a:rPr lang="en-GB" sz="2800" b="1" dirty="0" err="1">
                <a:solidFill>
                  <a:schemeClr val="bg1"/>
                </a:solidFill>
                <a:latin typeface="Arial Narrow" panose="020B0606020202030204" pitchFamily="34" charset="0"/>
                <a:cs typeface="Arial" panose="020B0604020202020204" pitchFamily="34" charset="0"/>
              </a:rPr>
              <a:t>teleofal</a:t>
            </a:r>
            <a:r>
              <a:rPr lang="en-GB" sz="2800" b="1" dirty="0">
                <a:solidFill>
                  <a:schemeClr val="bg1"/>
                </a:solidFill>
                <a:latin typeface="Arial Narrow" panose="020B0606020202030204" pitchFamily="34" charset="0"/>
                <a:cs typeface="Arial" panose="020B0604020202020204" pitchFamily="34" charset="0"/>
              </a:rPr>
              <a:t> </a:t>
            </a:r>
            <a:r>
              <a:rPr lang="en-GB" sz="2800" b="1" dirty="0" err="1">
                <a:solidFill>
                  <a:schemeClr val="bg1"/>
                </a:solidFill>
                <a:latin typeface="Arial Narrow" panose="020B0606020202030204" pitchFamily="34" charset="0"/>
                <a:cs typeface="Arial" panose="020B0604020202020204" pitchFamily="34" charset="0"/>
              </a:rPr>
              <a:t>wedi’I</a:t>
            </a:r>
            <a:r>
              <a:rPr lang="en-GB" sz="2800" b="1" dirty="0">
                <a:solidFill>
                  <a:schemeClr val="bg1"/>
                </a:solidFill>
                <a:latin typeface="Arial Narrow" panose="020B0606020202030204" pitchFamily="34" charset="0"/>
                <a:cs typeface="Arial" panose="020B0604020202020204" pitchFamily="34" charset="0"/>
              </a:rPr>
              <a:t> </a:t>
            </a:r>
            <a:r>
              <a:rPr lang="en-GB" sz="2800" b="1" dirty="0" err="1">
                <a:solidFill>
                  <a:schemeClr val="bg1"/>
                </a:solidFill>
                <a:latin typeface="Arial Narrow" panose="020B0606020202030204" pitchFamily="34" charset="0"/>
                <a:cs typeface="Arial" panose="020B0604020202020204" pitchFamily="34" charset="0"/>
              </a:rPr>
              <a:t>integreiddio</a:t>
            </a:r>
            <a:endParaRPr lang="en-GB" sz="2800" b="1" dirty="0">
              <a:solidFill>
                <a:schemeClr val="bg1"/>
              </a:solidFill>
              <a:latin typeface="Arial Narrow" panose="020B0606020202030204" pitchFamily="34" charset="0"/>
              <a:cs typeface="Arial" panose="020B0604020202020204" pitchFamily="34" charset="0"/>
            </a:endParaRPr>
          </a:p>
        </p:txBody>
      </p:sp>
      <p:sp>
        <p:nvSpPr>
          <p:cNvPr id="3" name="No tech"/>
          <p:cNvSpPr/>
          <p:nvPr/>
        </p:nvSpPr>
        <p:spPr>
          <a:xfrm>
            <a:off x="3135424" y="1453032"/>
            <a:ext cx="5580000" cy="1008000"/>
          </a:xfrm>
          <a:prstGeom prst="roundRect">
            <a:avLst>
              <a:gd name="adj" fmla="val 0"/>
            </a:avLst>
          </a:prstGeom>
          <a:solidFill>
            <a:srgbClr val="582F7A">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b="1" dirty="0" smtClean="0">
                <a:ln w="0"/>
                <a:solidFill>
                  <a:schemeClr val="bg1"/>
                </a:solidFill>
              </a:rPr>
              <a:t>Dim </a:t>
            </a:r>
            <a:r>
              <a:rPr lang="en-GB" sz="2400" b="1" dirty="0" err="1" smtClean="0">
                <a:ln w="0"/>
                <a:solidFill>
                  <a:schemeClr val="bg1"/>
                </a:solidFill>
              </a:rPr>
              <a:t>technoleg</a:t>
            </a:r>
            <a:endParaRPr lang="en-GB" sz="2400" b="1" dirty="0">
              <a:solidFill>
                <a:schemeClr val="bg1"/>
              </a:solidFill>
            </a:endParaRPr>
          </a:p>
        </p:txBody>
      </p:sp>
      <p:sp>
        <p:nvSpPr>
          <p:cNvPr id="54" name="Low tech"/>
          <p:cNvSpPr/>
          <p:nvPr/>
        </p:nvSpPr>
        <p:spPr>
          <a:xfrm>
            <a:off x="3135424" y="2461032"/>
            <a:ext cx="5580000" cy="2413422"/>
          </a:xfrm>
          <a:prstGeom prst="roundRect">
            <a:avLst>
              <a:gd name="adj" fmla="val 0"/>
            </a:avLst>
          </a:prstGeom>
          <a:solidFill>
            <a:srgbClr val="582F7A">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b="1" dirty="0" err="1" smtClean="0"/>
              <a:t>Technoleg</a:t>
            </a:r>
            <a:r>
              <a:rPr lang="en-GB" sz="2400" b="1" dirty="0" smtClean="0"/>
              <a:t> </a:t>
            </a:r>
            <a:r>
              <a:rPr lang="en-GB" sz="2400" b="1" dirty="0" err="1" smtClean="0"/>
              <a:t>isel</a:t>
            </a:r>
            <a:endParaRPr lang="en-GB" sz="2400" b="1" dirty="0"/>
          </a:p>
        </p:txBody>
      </p:sp>
      <p:sp>
        <p:nvSpPr>
          <p:cNvPr id="56" name="High tech"/>
          <p:cNvSpPr/>
          <p:nvPr/>
        </p:nvSpPr>
        <p:spPr>
          <a:xfrm>
            <a:off x="3135424" y="4874453"/>
            <a:ext cx="5580000" cy="1008000"/>
          </a:xfrm>
          <a:prstGeom prst="roundRect">
            <a:avLst>
              <a:gd name="adj" fmla="val 0"/>
            </a:avLst>
          </a:prstGeom>
          <a:solidFill>
            <a:srgbClr val="582F7A">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b="1" dirty="0" err="1" smtClean="0">
                <a:ln w="0"/>
                <a:solidFill>
                  <a:schemeClr val="bg1"/>
                </a:solidFill>
              </a:rPr>
              <a:t>Technoleg</a:t>
            </a:r>
            <a:r>
              <a:rPr lang="en-GB" sz="2400" b="1" dirty="0" smtClean="0">
                <a:ln w="0"/>
                <a:solidFill>
                  <a:schemeClr val="bg1"/>
                </a:solidFill>
              </a:rPr>
              <a:t> </a:t>
            </a:r>
            <a:r>
              <a:rPr lang="en-GB" sz="2400" b="1" dirty="0" err="1" smtClean="0">
                <a:ln w="0"/>
                <a:solidFill>
                  <a:schemeClr val="bg1"/>
                </a:solidFill>
              </a:rPr>
              <a:t>uchel</a:t>
            </a:r>
            <a:endParaRPr lang="en-GB" sz="2400" b="1" dirty="0">
              <a:solidFill>
                <a:schemeClr val="bg1"/>
              </a:solidFill>
            </a:endParaRPr>
          </a:p>
        </p:txBody>
      </p:sp>
      <p:sp>
        <p:nvSpPr>
          <p:cNvPr id="59" name="Down Arrow 58"/>
          <p:cNvSpPr/>
          <p:nvPr/>
        </p:nvSpPr>
        <p:spPr>
          <a:xfrm>
            <a:off x="5552836" y="2497705"/>
            <a:ext cx="701040" cy="689434"/>
          </a:xfrm>
          <a:prstGeom prst="downArrow">
            <a:avLst/>
          </a:prstGeom>
          <a:solidFill>
            <a:schemeClr val="bg1"/>
          </a:solidFill>
          <a:ln w="38100">
            <a:solidFill>
              <a:srgbClr val="582F7A"/>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60" name="Down Arrow 59"/>
          <p:cNvSpPr/>
          <p:nvPr/>
        </p:nvSpPr>
        <p:spPr>
          <a:xfrm>
            <a:off x="5552836" y="4303413"/>
            <a:ext cx="701040" cy="689434"/>
          </a:xfrm>
          <a:prstGeom prst="downArrow">
            <a:avLst/>
          </a:prstGeom>
          <a:solidFill>
            <a:schemeClr val="bg1"/>
          </a:solidFill>
          <a:ln w="38100">
            <a:solidFill>
              <a:srgbClr val="582F7A"/>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167582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nodeType="afterGroup">
                            <p:stCondLst>
                              <p:cond delay="10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nodeType="afterGroup">
                            <p:stCondLst>
                              <p:cond delay="1500"/>
                            </p:stCondLst>
                            <p:childTnLst>
                              <p:par>
                                <p:cTn id="38" presetID="10" presetClass="entr" presetSubtype="0"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par>
                          <p:cTn id="41" fill="hold" nodeType="afterGroup">
                            <p:stCondLst>
                              <p:cond delay="2000"/>
                            </p:stCondLst>
                            <p:childTnLst>
                              <p:par>
                                <p:cTn id="42" presetID="10" presetClass="entr" presetSubtype="0"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par>
                          <p:cTn id="45" fill="hold" nodeType="afterGroup">
                            <p:stCondLst>
                              <p:cond delay="2500"/>
                            </p:stCondLst>
                            <p:childTnLst>
                              <p:par>
                                <p:cTn id="46" presetID="10" presetClass="entr" presetSubtype="0" fill="hold" nodeType="afterEffect">
                                  <p:stCondLst>
                                    <p:cond delay="0"/>
                                  </p:stCondLst>
                                  <p:childTnLst>
                                    <p:set>
                                      <p:cBhvr>
                                        <p:cTn id="47" dur="1" fill="hold">
                                          <p:stCondLst>
                                            <p:cond delay="0"/>
                                          </p:stCondLst>
                                        </p:cTn>
                                        <p:tgtEl>
                                          <p:spTgt spid="15362"/>
                                        </p:tgtEl>
                                        <p:attrNameLst>
                                          <p:attrName>style.visibility</p:attrName>
                                        </p:attrNameLst>
                                      </p:cBhvr>
                                      <p:to>
                                        <p:strVal val="visible"/>
                                      </p:to>
                                    </p:set>
                                    <p:animEffect transition="in" filter="fade">
                                      <p:cBhvr>
                                        <p:cTn id="48" dur="500"/>
                                        <p:tgtEl>
                                          <p:spTgt spid="1536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childTnLst>
                          </p:cTn>
                        </p:par>
                        <p:par>
                          <p:cTn id="58" fill="hold" nodeType="afterGroup">
                            <p:stCondLst>
                              <p:cond delay="1000"/>
                            </p:stCondLst>
                            <p:childTnLst>
                              <p:par>
                                <p:cTn id="59" presetID="10" presetClass="entr" presetSubtype="0" fill="hold" nodeType="after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500"/>
                                        <p:tgtEl>
                                          <p:spTgt spid="33"/>
                                        </p:tgtEl>
                                      </p:cBhvr>
                                    </p:animEffect>
                                  </p:childTnLst>
                                </p:cTn>
                              </p:par>
                            </p:childTnLst>
                          </p:cTn>
                        </p:par>
                        <p:par>
                          <p:cTn id="62" fill="hold" nodeType="afterGroup">
                            <p:stCondLst>
                              <p:cond delay="1500"/>
                            </p:stCondLst>
                            <p:childTnLst>
                              <p:par>
                                <p:cTn id="63" presetID="10" presetClass="entr" presetSubtype="0" fill="hold" nodeType="after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childTnLst>
                          </p:cTn>
                        </p:par>
                        <p:par>
                          <p:cTn id="66" fill="hold" nodeType="afterGroup">
                            <p:stCondLst>
                              <p:cond delay="2000"/>
                            </p:stCondLst>
                            <p:childTnLst>
                              <p:par>
                                <p:cTn id="67" presetID="10" presetClass="entr" presetSubtype="0" fill="hold" nodeType="after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fade">
                                      <p:cBhvr>
                                        <p:cTn id="69" dur="500"/>
                                        <p:tgtEl>
                                          <p:spTgt spid="34"/>
                                        </p:tgtEl>
                                      </p:cBhvr>
                                    </p:animEffect>
                                  </p:childTnLst>
                                </p:cTn>
                              </p:par>
                            </p:childTnLst>
                          </p:cTn>
                        </p:par>
                        <p:par>
                          <p:cTn id="70" fill="hold" nodeType="afterGroup">
                            <p:stCondLst>
                              <p:cond delay="2500"/>
                            </p:stCondLst>
                            <p:childTnLst>
                              <p:par>
                                <p:cTn id="71" presetID="10" presetClass="entr" presetSubtype="0" fill="hold" nodeType="after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fade">
                                      <p:cBhvr>
                                        <p:cTn id="73" dur="500"/>
                                        <p:tgtEl>
                                          <p:spTgt spid="38"/>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fade">
                                      <p:cBhvr>
                                        <p:cTn id="78" dur="500"/>
                                        <p:tgtEl>
                                          <p:spTgt spid="29"/>
                                        </p:tgtEl>
                                      </p:cBhvr>
                                    </p:animEffect>
                                  </p:childTnLst>
                                </p:cTn>
                              </p:par>
                            </p:childTnLst>
                          </p:cTn>
                        </p:par>
                        <p:par>
                          <p:cTn id="79" fill="hold" nodeType="withGroup">
                            <p:stCondLst>
                              <p:cond delay="500"/>
                            </p:stCondLst>
                            <p:childTnLst>
                              <p:par>
                                <p:cTn id="80" presetID="10" presetClass="entr" presetSubtype="0" fill="hold" nodeType="after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fade">
                                      <p:cBhvr>
                                        <p:cTn id="82" dur="500"/>
                                        <p:tgtEl>
                                          <p:spTgt spid="48"/>
                                        </p:tgtEl>
                                      </p:cBhvr>
                                    </p:animEffect>
                                  </p:childTnLst>
                                </p:cTn>
                              </p:par>
                            </p:childTnLst>
                          </p:cTn>
                        </p:par>
                        <p:par>
                          <p:cTn id="83" fill="hold" nodeType="afterGroup">
                            <p:stCondLst>
                              <p:cond delay="1000"/>
                            </p:stCondLst>
                            <p:childTnLst>
                              <p:par>
                                <p:cTn id="84" presetID="10" presetClass="entr" presetSubtype="0" fill="hold" nodeType="afterEffect">
                                  <p:stCondLst>
                                    <p:cond delay="0"/>
                                  </p:stCondLst>
                                  <p:childTnLst>
                                    <p:set>
                                      <p:cBhvr>
                                        <p:cTn id="85" dur="1" fill="hold">
                                          <p:stCondLst>
                                            <p:cond delay="0"/>
                                          </p:stCondLst>
                                        </p:cTn>
                                        <p:tgtEl>
                                          <p:spTgt spid="43"/>
                                        </p:tgtEl>
                                        <p:attrNameLst>
                                          <p:attrName>style.visibility</p:attrName>
                                        </p:attrNameLst>
                                      </p:cBhvr>
                                      <p:to>
                                        <p:strVal val="visible"/>
                                      </p:to>
                                    </p:set>
                                    <p:animEffect transition="in" filter="fade">
                                      <p:cBhvr>
                                        <p:cTn id="86" dur="500"/>
                                        <p:tgtEl>
                                          <p:spTgt spid="43"/>
                                        </p:tgtEl>
                                      </p:cBhvr>
                                    </p:animEffect>
                                  </p:childTnLst>
                                </p:cTn>
                              </p:par>
                            </p:childTnLst>
                          </p:cTn>
                        </p:par>
                        <p:par>
                          <p:cTn id="87" fill="hold" nodeType="afterGroup">
                            <p:stCondLst>
                              <p:cond delay="1500"/>
                            </p:stCondLst>
                            <p:childTnLst>
                              <p:par>
                                <p:cTn id="88" presetID="10" presetClass="entr" presetSubtype="0" fill="hold" nodeType="afterEffect">
                                  <p:stCondLst>
                                    <p:cond delay="0"/>
                                  </p:stCondLst>
                                  <p:childTnLst>
                                    <p:set>
                                      <p:cBhvr>
                                        <p:cTn id="89" dur="1" fill="hold">
                                          <p:stCondLst>
                                            <p:cond delay="0"/>
                                          </p:stCondLst>
                                        </p:cTn>
                                        <p:tgtEl>
                                          <p:spTgt spid="46"/>
                                        </p:tgtEl>
                                        <p:attrNameLst>
                                          <p:attrName>style.visibility</p:attrName>
                                        </p:attrNameLst>
                                      </p:cBhvr>
                                      <p:to>
                                        <p:strVal val="visible"/>
                                      </p:to>
                                    </p:set>
                                    <p:animEffect transition="in" filter="fade">
                                      <p:cBhvr>
                                        <p:cTn id="90" dur="500"/>
                                        <p:tgtEl>
                                          <p:spTgt spid="46"/>
                                        </p:tgtEl>
                                      </p:cBhvr>
                                    </p:animEffect>
                                  </p:childTnLst>
                                </p:cTn>
                              </p:par>
                            </p:childTnLst>
                          </p:cTn>
                        </p:par>
                        <p:par>
                          <p:cTn id="91" fill="hold" nodeType="afterGroup">
                            <p:stCondLst>
                              <p:cond delay="2000"/>
                            </p:stCondLst>
                            <p:childTnLst>
                              <p:par>
                                <p:cTn id="92" presetID="10" presetClass="entr" presetSubtype="0" fill="hold" nodeType="afterEffect">
                                  <p:stCondLst>
                                    <p:cond delay="0"/>
                                  </p:stCondLst>
                                  <p:childTnLst>
                                    <p:set>
                                      <p:cBhvr>
                                        <p:cTn id="93" dur="1" fill="hold">
                                          <p:stCondLst>
                                            <p:cond delay="0"/>
                                          </p:stCondLst>
                                        </p:cTn>
                                        <p:tgtEl>
                                          <p:spTgt spid="47"/>
                                        </p:tgtEl>
                                        <p:attrNameLst>
                                          <p:attrName>style.visibility</p:attrName>
                                        </p:attrNameLst>
                                      </p:cBhvr>
                                      <p:to>
                                        <p:strVal val="visible"/>
                                      </p:to>
                                    </p:set>
                                    <p:animEffect transition="in" filter="fade">
                                      <p:cBhvr>
                                        <p:cTn id="94" dur="500"/>
                                        <p:tgtEl>
                                          <p:spTgt spid="47"/>
                                        </p:tgtEl>
                                      </p:cBhvr>
                                    </p:animEffect>
                                  </p:childTnLst>
                                </p:cTn>
                              </p:par>
                            </p:childTnLst>
                          </p:cTn>
                        </p:par>
                        <p:par>
                          <p:cTn id="95" fill="hold" nodeType="afterGroup">
                            <p:stCondLst>
                              <p:cond delay="2500"/>
                            </p:stCondLst>
                            <p:childTnLst>
                              <p:par>
                                <p:cTn id="96" presetID="10" presetClass="entr" presetSubtype="0" fill="hold" nodeType="afterEffect">
                                  <p:stCondLst>
                                    <p:cond delay="0"/>
                                  </p:stCondLst>
                                  <p:childTnLst>
                                    <p:set>
                                      <p:cBhvr>
                                        <p:cTn id="97" dur="1" fill="hold">
                                          <p:stCondLst>
                                            <p:cond delay="0"/>
                                          </p:stCondLst>
                                        </p:cTn>
                                        <p:tgtEl>
                                          <p:spTgt spid="49"/>
                                        </p:tgtEl>
                                        <p:attrNameLst>
                                          <p:attrName>style.visibility</p:attrName>
                                        </p:attrNameLst>
                                      </p:cBhvr>
                                      <p:to>
                                        <p:strVal val="visible"/>
                                      </p:to>
                                    </p:set>
                                    <p:animEffect transition="in" filter="fade">
                                      <p:cBhvr>
                                        <p:cTn id="98" dur="500"/>
                                        <p:tgtEl>
                                          <p:spTgt spid="49"/>
                                        </p:tgtEl>
                                      </p:cBhvr>
                                    </p:animEffect>
                                  </p:childTnLst>
                                </p:cTn>
                              </p:par>
                            </p:childTnLst>
                          </p:cTn>
                        </p:par>
                      </p:childTnLst>
                    </p:cTn>
                  </p:par>
                  <p:par>
                    <p:cTn id="99" fill="hold">
                      <p:stCondLst>
                        <p:cond delay="indefinite"/>
                      </p:stCondLst>
                      <p:childTnLst>
                        <p:par>
                          <p:cTn id="100" fill="hold">
                            <p:stCondLst>
                              <p:cond delay="0"/>
                            </p:stCondLst>
                            <p:childTnLst>
                              <p:par>
                                <p:cTn id="101" presetID="21" presetClass="entr" presetSubtype="1" fill="hold" grpId="0" nodeType="click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wheel(1)">
                                      <p:cBhvr>
                                        <p:cTn id="103" dur="2000"/>
                                        <p:tgtEl>
                                          <p:spTgt spid="25"/>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3"/>
                                        </p:tgtEl>
                                        <p:attrNameLst>
                                          <p:attrName>style.visibility</p:attrName>
                                        </p:attrNameLst>
                                      </p:cBhvr>
                                      <p:to>
                                        <p:strVal val="visible"/>
                                      </p:to>
                                    </p:set>
                                    <p:animEffect transition="in" filter="fade">
                                      <p:cBhvr>
                                        <p:cTn id="108" dur="500"/>
                                        <p:tgtEl>
                                          <p:spTgt spid="3"/>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1" fill="hold" grpId="0" nodeType="clickEffect">
                                  <p:stCondLst>
                                    <p:cond delay="0"/>
                                  </p:stCondLst>
                                  <p:childTnLst>
                                    <p:set>
                                      <p:cBhvr>
                                        <p:cTn id="112" dur="1" fill="hold">
                                          <p:stCondLst>
                                            <p:cond delay="0"/>
                                          </p:stCondLst>
                                        </p:cTn>
                                        <p:tgtEl>
                                          <p:spTgt spid="59"/>
                                        </p:tgtEl>
                                        <p:attrNameLst>
                                          <p:attrName>style.visibility</p:attrName>
                                        </p:attrNameLst>
                                      </p:cBhvr>
                                      <p:to>
                                        <p:strVal val="visible"/>
                                      </p:to>
                                    </p:set>
                                    <p:animEffect transition="in" filter="wipe(up)">
                                      <p:cBhvr>
                                        <p:cTn id="113" dur="500"/>
                                        <p:tgtEl>
                                          <p:spTgt spid="59"/>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54"/>
                                        </p:tgtEl>
                                        <p:attrNameLst>
                                          <p:attrName>style.visibility</p:attrName>
                                        </p:attrNameLst>
                                      </p:cBhvr>
                                      <p:to>
                                        <p:strVal val="visible"/>
                                      </p:to>
                                    </p:set>
                                    <p:animEffect transition="in" filter="fade">
                                      <p:cBhvr>
                                        <p:cTn id="116" dur="500"/>
                                        <p:tgtEl>
                                          <p:spTgt spid="54"/>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1" fill="hold" grpId="0" nodeType="clickEffect">
                                  <p:stCondLst>
                                    <p:cond delay="0"/>
                                  </p:stCondLst>
                                  <p:childTnLst>
                                    <p:set>
                                      <p:cBhvr>
                                        <p:cTn id="120" dur="1" fill="hold">
                                          <p:stCondLst>
                                            <p:cond delay="0"/>
                                          </p:stCondLst>
                                        </p:cTn>
                                        <p:tgtEl>
                                          <p:spTgt spid="60"/>
                                        </p:tgtEl>
                                        <p:attrNameLst>
                                          <p:attrName>style.visibility</p:attrName>
                                        </p:attrNameLst>
                                      </p:cBhvr>
                                      <p:to>
                                        <p:strVal val="visible"/>
                                      </p:to>
                                    </p:set>
                                    <p:animEffect transition="in" filter="wipe(up)">
                                      <p:cBhvr>
                                        <p:cTn id="121" dur="500"/>
                                        <p:tgtEl>
                                          <p:spTgt spid="60"/>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56"/>
                                        </p:tgtEl>
                                        <p:attrNameLst>
                                          <p:attrName>style.visibility</p:attrName>
                                        </p:attrNameLst>
                                      </p:cBhvr>
                                      <p:to>
                                        <p:strVal val="visible"/>
                                      </p:to>
                                    </p:set>
                                    <p:animEffect transition="in" filter="fade">
                                      <p:cBhvr>
                                        <p:cTn id="124" dur="500"/>
                                        <p:tgtEl>
                                          <p:spTgt spid="56"/>
                                        </p:tgtEl>
                                      </p:cBhvr>
                                    </p:animEffect>
                                  </p:childTnLst>
                                </p:cTn>
                              </p:par>
                            </p:childTnLst>
                          </p:cTn>
                        </p:par>
                      </p:childTnLst>
                    </p:cTn>
                  </p:par>
                  <p:par>
                    <p:cTn id="125" fill="hold">
                      <p:stCondLst>
                        <p:cond delay="indefinite"/>
                      </p:stCondLst>
                      <p:childTnLst>
                        <p:par>
                          <p:cTn id="126" fill="hold">
                            <p:stCondLst>
                              <p:cond delay="0"/>
                            </p:stCondLst>
                            <p:childTnLst>
                              <p:par>
                                <p:cTn id="127" presetID="1" presetClass="exit" presetSubtype="0" fill="hold" grpId="1" nodeType="clickEffect">
                                  <p:stCondLst>
                                    <p:cond delay="0"/>
                                  </p:stCondLst>
                                  <p:childTnLst>
                                    <p:set>
                                      <p:cBhvr>
                                        <p:cTn id="128" dur="1" fill="hold">
                                          <p:stCondLst>
                                            <p:cond delay="0"/>
                                          </p:stCondLst>
                                        </p:cTn>
                                        <p:tgtEl>
                                          <p:spTgt spid="3"/>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59"/>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54"/>
                                        </p:tgtEl>
                                        <p:attrNameLst>
                                          <p:attrName>style.visibility</p:attrName>
                                        </p:attrNameLst>
                                      </p:cBhvr>
                                      <p:to>
                                        <p:strVal val="hidden"/>
                                      </p:to>
                                    </p:set>
                                  </p:childTnLst>
                                </p:cTn>
                              </p:par>
                              <p:par>
                                <p:cTn id="133" presetID="1" presetClass="exit" presetSubtype="0" fill="hold" grpId="1" nodeType="withEffect">
                                  <p:stCondLst>
                                    <p:cond delay="0"/>
                                  </p:stCondLst>
                                  <p:childTnLst>
                                    <p:set>
                                      <p:cBhvr>
                                        <p:cTn id="134" dur="1" fill="hold">
                                          <p:stCondLst>
                                            <p:cond delay="0"/>
                                          </p:stCondLst>
                                        </p:cTn>
                                        <p:tgtEl>
                                          <p:spTgt spid="60"/>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56"/>
                                        </p:tgtEl>
                                        <p:attrNameLst>
                                          <p:attrName>style.visibility</p:attrName>
                                        </p:attrNameLst>
                                      </p:cBhvr>
                                      <p:to>
                                        <p:strVal val="hidden"/>
                                      </p:to>
                                    </p:set>
                                  </p:childTnLst>
                                </p:cTn>
                              </p:par>
                            </p:childTnLst>
                          </p:cTn>
                        </p:par>
                        <p:par>
                          <p:cTn id="137" fill="hold">
                            <p:stCondLst>
                              <p:cond delay="0"/>
                            </p:stCondLst>
                            <p:childTnLst>
                              <p:par>
                                <p:cTn id="138" presetID="10" presetClass="entr" presetSubtype="0" fill="hold" grpId="0" nodeType="afterEffect">
                                  <p:stCondLst>
                                    <p:cond delay="0"/>
                                  </p:stCondLst>
                                  <p:childTnLst>
                                    <p:set>
                                      <p:cBhvr>
                                        <p:cTn id="139" dur="1" fill="hold">
                                          <p:stCondLst>
                                            <p:cond delay="0"/>
                                          </p:stCondLst>
                                        </p:cTn>
                                        <p:tgtEl>
                                          <p:spTgt spid="50"/>
                                        </p:tgtEl>
                                        <p:attrNameLst>
                                          <p:attrName>style.visibility</p:attrName>
                                        </p:attrNameLst>
                                      </p:cBhvr>
                                      <p:to>
                                        <p:strVal val="visible"/>
                                      </p:to>
                                    </p:set>
                                    <p:animEffect transition="in" filter="fade">
                                      <p:cBhvr>
                                        <p:cTn id="140" dur="500"/>
                                        <p:tgtEl>
                                          <p:spTgt spid="50"/>
                                        </p:tgtEl>
                                      </p:cBhvr>
                                    </p:animEffec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52"/>
                                        </p:tgtEl>
                                        <p:attrNameLst>
                                          <p:attrName>style.visibility</p:attrName>
                                        </p:attrNameLst>
                                      </p:cBhvr>
                                      <p:to>
                                        <p:strVal val="visible"/>
                                      </p:to>
                                    </p:set>
                                    <p:animEffect transition="in" filter="fade">
                                      <p:cBhvr>
                                        <p:cTn id="145" dur="500"/>
                                        <p:tgtEl>
                                          <p:spTgt spid="52"/>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53"/>
                                        </p:tgtEl>
                                        <p:attrNameLst>
                                          <p:attrName>style.visibility</p:attrName>
                                        </p:attrNameLst>
                                      </p:cBhvr>
                                      <p:to>
                                        <p:strVal val="visible"/>
                                      </p:to>
                                    </p:set>
                                    <p:animEffect transition="in" filter="fade">
                                      <p:cBhvr>
                                        <p:cTn id="15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50" grpId="0" animBg="1"/>
      <p:bldP spid="52" grpId="0" animBg="1"/>
      <p:bldP spid="53" grpId="0" animBg="1"/>
      <p:bldP spid="3" grpId="0" animBg="1"/>
      <p:bldP spid="3" grpId="1" animBg="1"/>
      <p:bldP spid="54" grpId="0" animBg="1"/>
      <p:bldP spid="54" grpId="1" animBg="1"/>
      <p:bldP spid="56" grpId="0" animBg="1"/>
      <p:bldP spid="56" grpId="1" animBg="1"/>
      <p:bldP spid="59" grpId="0" animBg="1"/>
      <p:bldP spid="59" grpId="1" animBg="1"/>
      <p:bldP spid="60" grpId="0" animBg="1"/>
      <p:bldP spid="6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Rhaglen</a:t>
            </a:r>
            <a:r>
              <a:rPr lang="en-GB" dirty="0"/>
              <a:t> y </a:t>
            </a:r>
            <a:r>
              <a:rPr lang="en-GB" dirty="0" err="1" smtClean="0"/>
              <a:t>cwrs</a:t>
            </a:r>
            <a:endParaRPr lang="en-GB" dirty="0"/>
          </a:p>
        </p:txBody>
      </p:sp>
      <p:sp>
        <p:nvSpPr>
          <p:cNvPr id="3" name="Content Placeholder 2"/>
          <p:cNvSpPr>
            <a:spLocks noGrp="1"/>
          </p:cNvSpPr>
          <p:nvPr>
            <p:ph idx="1"/>
          </p:nvPr>
        </p:nvSpPr>
        <p:spPr/>
        <p:txBody>
          <a:bodyPr>
            <a:normAutofit fontScale="85000" lnSpcReduction="20000"/>
          </a:bodyPr>
          <a:lstStyle/>
          <a:p>
            <a:r>
              <a:rPr lang="en-GB" b="1" dirty="0" err="1"/>
              <a:t>Sesiwn</a:t>
            </a:r>
            <a:r>
              <a:rPr lang="en-GB" b="1" dirty="0"/>
              <a:t> 1 </a:t>
            </a:r>
            <a:r>
              <a:rPr lang="en-GB" dirty="0"/>
              <a:t>– </a:t>
            </a:r>
            <a:r>
              <a:rPr lang="en-GB" dirty="0" err="1"/>
              <a:t>Cyflwyniad</a:t>
            </a:r>
            <a:r>
              <a:rPr lang="en-GB" dirty="0"/>
              <a:t> </a:t>
            </a:r>
            <a:r>
              <a:rPr lang="en-GB" dirty="0" err="1"/>
              <a:t>a’r</a:t>
            </a:r>
            <a:r>
              <a:rPr lang="en-GB" dirty="0"/>
              <a:t> </a:t>
            </a:r>
            <a:r>
              <a:rPr lang="en-GB" dirty="0" err="1"/>
              <a:t>cyd-destun</a:t>
            </a:r>
            <a:r>
              <a:rPr lang="en-GB" dirty="0"/>
              <a:t> </a:t>
            </a:r>
            <a:r>
              <a:rPr lang="en-GB" dirty="0" err="1"/>
              <a:t>Cymreig</a:t>
            </a:r>
            <a:endParaRPr lang="en-GB" dirty="0"/>
          </a:p>
          <a:p>
            <a:r>
              <a:rPr lang="en-GB" b="1" dirty="0" err="1"/>
              <a:t>Sesiwn</a:t>
            </a:r>
            <a:r>
              <a:rPr lang="en-GB" b="1" dirty="0"/>
              <a:t> 2 </a:t>
            </a:r>
            <a:r>
              <a:rPr lang="en-GB" dirty="0"/>
              <a:t>– </a:t>
            </a:r>
            <a:r>
              <a:rPr lang="en-GB" dirty="0" err="1"/>
              <a:t>Technoleg</a:t>
            </a:r>
            <a:r>
              <a:rPr lang="en-GB" dirty="0"/>
              <a:t> </a:t>
            </a:r>
            <a:r>
              <a:rPr lang="en-GB" dirty="0" err="1"/>
              <a:t>Gynorthwyol</a:t>
            </a:r>
            <a:r>
              <a:rPr lang="en-GB" dirty="0"/>
              <a:t> a </a:t>
            </a:r>
            <a:r>
              <a:rPr lang="en-GB" dirty="0" err="1"/>
              <a:t>Gofal</a:t>
            </a:r>
            <a:r>
              <a:rPr lang="en-GB" dirty="0"/>
              <a:t> </a:t>
            </a:r>
            <a:r>
              <a:rPr lang="en-GB" dirty="0" err="1"/>
              <a:t>wedi</a:t>
            </a:r>
            <a:r>
              <a:rPr lang="en-GB" dirty="0"/>
              <a:t> </a:t>
            </a:r>
            <a:r>
              <a:rPr lang="en-GB" dirty="0" err="1"/>
              <a:t>ei</a:t>
            </a:r>
            <a:r>
              <a:rPr lang="en-GB" dirty="0"/>
              <a:t> </a:t>
            </a:r>
            <a:r>
              <a:rPr lang="en-GB" dirty="0" err="1"/>
              <a:t>alluogi</a:t>
            </a:r>
            <a:r>
              <a:rPr lang="en-GB" dirty="0"/>
              <a:t> </a:t>
            </a:r>
            <a:r>
              <a:rPr lang="en-GB" dirty="0" err="1"/>
              <a:t>gan</a:t>
            </a:r>
            <a:r>
              <a:rPr lang="en-GB" dirty="0"/>
              <a:t> </a:t>
            </a:r>
            <a:r>
              <a:rPr lang="en-GB" dirty="0" err="1"/>
              <a:t>Dechnoleg</a:t>
            </a:r>
            <a:endParaRPr lang="en-GB" dirty="0"/>
          </a:p>
          <a:p>
            <a:r>
              <a:rPr lang="en-GB" dirty="0" err="1"/>
              <a:t>Egwyl</a:t>
            </a:r>
            <a:endParaRPr lang="en-GB" dirty="0"/>
          </a:p>
          <a:p>
            <a:r>
              <a:rPr lang="en-GB" b="1" dirty="0" err="1"/>
              <a:t>Sesiwn</a:t>
            </a:r>
            <a:r>
              <a:rPr lang="en-GB" b="1" dirty="0"/>
              <a:t> 3 </a:t>
            </a:r>
            <a:r>
              <a:rPr lang="en-GB" dirty="0"/>
              <a:t>– </a:t>
            </a:r>
            <a:r>
              <a:rPr lang="en-GB" dirty="0" err="1"/>
              <a:t>Cymwysiadau</a:t>
            </a:r>
            <a:r>
              <a:rPr lang="en-GB" dirty="0"/>
              <a:t> </a:t>
            </a:r>
            <a:r>
              <a:rPr lang="en-GB" dirty="0" err="1"/>
              <a:t>enghreifftiol</a:t>
            </a:r>
            <a:r>
              <a:rPr lang="en-GB" dirty="0"/>
              <a:t> </a:t>
            </a:r>
            <a:r>
              <a:rPr lang="en-GB" dirty="0" err="1"/>
              <a:t>gydag</a:t>
            </a:r>
            <a:r>
              <a:rPr lang="en-GB" dirty="0"/>
              <a:t> </a:t>
            </a:r>
            <a:r>
              <a:rPr lang="en-GB" dirty="0" err="1"/>
              <a:t>astudiaethau</a:t>
            </a:r>
            <a:r>
              <a:rPr lang="en-GB" dirty="0"/>
              <a:t> </a:t>
            </a:r>
            <a:r>
              <a:rPr lang="en-GB" dirty="0" err="1"/>
              <a:t>achos</a:t>
            </a:r>
            <a:endParaRPr lang="en-GB" dirty="0"/>
          </a:p>
          <a:p>
            <a:r>
              <a:rPr lang="en-GB" b="1" dirty="0" err="1"/>
              <a:t>Sesiwn</a:t>
            </a:r>
            <a:r>
              <a:rPr lang="en-GB" b="1" dirty="0"/>
              <a:t> 4 </a:t>
            </a:r>
            <a:r>
              <a:rPr lang="en-GB" dirty="0"/>
              <a:t>– Cael y </a:t>
            </a:r>
            <a:r>
              <a:rPr lang="en-GB" dirty="0" err="1"/>
              <a:t>wybodaeth</a:t>
            </a:r>
            <a:r>
              <a:rPr lang="en-GB" dirty="0"/>
              <a:t> </a:t>
            </a:r>
            <a:r>
              <a:rPr lang="en-GB" dirty="0" err="1"/>
              <a:t>ddiweddaraf</a:t>
            </a:r>
            <a:r>
              <a:rPr lang="en-GB" dirty="0"/>
              <a:t> a </a:t>
            </a:r>
            <a:r>
              <a:rPr lang="en-GB" dirty="0" err="1"/>
              <a:t>thueddiadau</a:t>
            </a:r>
            <a:r>
              <a:rPr lang="en-GB" dirty="0"/>
              <a:t> </a:t>
            </a:r>
            <a:r>
              <a:rPr lang="en-GB" dirty="0" err="1"/>
              <a:t>yn</a:t>
            </a:r>
            <a:r>
              <a:rPr lang="en-GB" dirty="0"/>
              <a:t> y </a:t>
            </a:r>
            <a:r>
              <a:rPr lang="en-GB" dirty="0" err="1"/>
              <a:t>dyfodol</a:t>
            </a:r>
            <a:endParaRPr lang="en-GB" dirty="0"/>
          </a:p>
          <a:p>
            <a:r>
              <a:rPr lang="en-GB" dirty="0" err="1"/>
              <a:t>Adolygiad</a:t>
            </a:r>
            <a:r>
              <a:rPr lang="en-GB" dirty="0"/>
              <a:t>, </a:t>
            </a:r>
            <a:r>
              <a:rPr lang="en-GB" dirty="0" err="1"/>
              <a:t>sesiwn</a:t>
            </a:r>
            <a:r>
              <a:rPr lang="en-GB" dirty="0"/>
              <a:t> </a:t>
            </a:r>
            <a:r>
              <a:rPr lang="en-GB" dirty="0" err="1"/>
              <a:t>holi</a:t>
            </a:r>
            <a:r>
              <a:rPr lang="en-GB" dirty="0"/>
              <a:t> ac </a:t>
            </a:r>
            <a:r>
              <a:rPr lang="en-GB" dirty="0" err="1" smtClean="0"/>
              <a:t>ateb</a:t>
            </a:r>
            <a:endParaRPr lang="en-GB" dirty="0"/>
          </a:p>
        </p:txBody>
      </p:sp>
    </p:spTree>
    <p:extLst>
      <p:ext uri="{BB962C8B-B14F-4D97-AF65-F5344CB8AC3E}">
        <p14:creationId xmlns:p14="http://schemas.microsoft.com/office/powerpoint/2010/main" val="8512997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0"/>
          <p:cNvGrpSpPr>
            <a:grpSpLocks/>
          </p:cNvGrpSpPr>
          <p:nvPr/>
        </p:nvGrpSpPr>
        <p:grpSpPr bwMode="auto">
          <a:xfrm>
            <a:off x="1206014" y="2103633"/>
            <a:ext cx="6731971" cy="3585967"/>
            <a:chOff x="158" y="-213"/>
            <a:chExt cx="5477" cy="3444"/>
          </a:xfrm>
        </p:grpSpPr>
        <p:pic>
          <p:nvPicPr>
            <p:cNvPr id="339976" name="Picture 11" descr="loc8tor tracker"/>
            <p:cNvPicPr>
              <a:picLocks noChangeAspect="1" noChangeArrowheads="1"/>
            </p:cNvPicPr>
            <p:nvPr/>
          </p:nvPicPr>
          <p:blipFill>
            <a:blip r:embed="rId3"/>
            <a:srcRect/>
            <a:stretch>
              <a:fillRect/>
            </a:stretch>
          </p:blipFill>
          <p:spPr bwMode="auto">
            <a:xfrm>
              <a:off x="158" y="1326"/>
              <a:ext cx="2858" cy="1536"/>
            </a:xfrm>
            <a:prstGeom prst="rect">
              <a:avLst/>
            </a:prstGeom>
            <a:noFill/>
            <a:ln w="9525">
              <a:noFill/>
              <a:miter lim="800000"/>
              <a:headEnd/>
              <a:tailEnd/>
            </a:ln>
          </p:spPr>
        </p:pic>
        <p:pic>
          <p:nvPicPr>
            <p:cNvPr id="339977" name="ctl00_Center_ImgMainPr" descr="Loc8tor Plus Key, Pet and Child Tracking Device"/>
            <p:cNvPicPr>
              <a:picLocks noChangeAspect="1" noChangeArrowheads="1"/>
            </p:cNvPicPr>
            <p:nvPr/>
          </p:nvPicPr>
          <p:blipFill>
            <a:blip r:embed="rId4"/>
            <a:srcRect/>
            <a:stretch>
              <a:fillRect/>
            </a:stretch>
          </p:blipFill>
          <p:spPr bwMode="auto">
            <a:xfrm>
              <a:off x="3140" y="-213"/>
              <a:ext cx="2495" cy="3444"/>
            </a:xfrm>
            <a:prstGeom prst="rect">
              <a:avLst/>
            </a:prstGeom>
            <a:noFill/>
            <a:ln w="9525">
              <a:noFill/>
              <a:miter lim="800000"/>
              <a:headEnd/>
              <a:tailEnd/>
            </a:ln>
          </p:spPr>
        </p:pic>
      </p:grpSp>
      <p:sp>
        <p:nvSpPr>
          <p:cNvPr id="3" name="TextBox 2"/>
          <p:cNvSpPr txBox="1"/>
          <p:nvPr/>
        </p:nvSpPr>
        <p:spPr>
          <a:xfrm>
            <a:off x="431800" y="1376363"/>
            <a:ext cx="7342395" cy="523220"/>
          </a:xfrm>
          <a:prstGeom prst="rect">
            <a:avLst/>
          </a:prstGeom>
          <a:noFill/>
        </p:spPr>
        <p:txBody>
          <a:bodyPr wrap="none" rtlCol="0">
            <a:spAutoFit/>
          </a:bodyPr>
          <a:lstStyle/>
          <a:p>
            <a:r>
              <a:rPr lang="en-GB" sz="2800" dirty="0" err="1">
                <a:solidFill>
                  <a:srgbClr val="69A830"/>
                </a:solidFill>
              </a:rPr>
              <a:t>Dechreuwch</a:t>
            </a:r>
            <a:r>
              <a:rPr lang="en-GB" sz="2800" dirty="0">
                <a:solidFill>
                  <a:srgbClr val="69A830"/>
                </a:solidFill>
              </a:rPr>
              <a:t> </a:t>
            </a:r>
            <a:r>
              <a:rPr lang="en-GB" sz="2800" dirty="0" err="1">
                <a:solidFill>
                  <a:srgbClr val="69A830"/>
                </a:solidFill>
              </a:rPr>
              <a:t>gyda</a:t>
            </a:r>
            <a:r>
              <a:rPr lang="en-GB" sz="2800" dirty="0">
                <a:solidFill>
                  <a:srgbClr val="69A830"/>
                </a:solidFill>
              </a:rPr>
              <a:t> </a:t>
            </a:r>
            <a:r>
              <a:rPr lang="en-GB" sz="2800" dirty="0" err="1">
                <a:solidFill>
                  <a:srgbClr val="69A830"/>
                </a:solidFill>
              </a:rPr>
              <a:t>thechnoleg</a:t>
            </a:r>
            <a:r>
              <a:rPr lang="en-GB" sz="2800" dirty="0">
                <a:solidFill>
                  <a:srgbClr val="69A830"/>
                </a:solidFill>
              </a:rPr>
              <a:t> </a:t>
            </a:r>
            <a:r>
              <a:rPr lang="en-GB" sz="2800" dirty="0" err="1">
                <a:solidFill>
                  <a:srgbClr val="69A830"/>
                </a:solidFill>
              </a:rPr>
              <a:t>isel</a:t>
            </a:r>
            <a:r>
              <a:rPr lang="en-GB" sz="2800" dirty="0">
                <a:solidFill>
                  <a:srgbClr val="69A830"/>
                </a:solidFill>
              </a:rPr>
              <a:t> (a </a:t>
            </a:r>
            <a:r>
              <a:rPr lang="en-GB" sz="2800" dirty="0" err="1">
                <a:solidFill>
                  <a:srgbClr val="69A830"/>
                </a:solidFill>
              </a:rPr>
              <a:t>phrisiau</a:t>
            </a:r>
            <a:r>
              <a:rPr lang="en-GB" sz="2800" dirty="0">
                <a:solidFill>
                  <a:srgbClr val="69A830"/>
                </a:solidFill>
              </a:rPr>
              <a:t> </a:t>
            </a:r>
            <a:r>
              <a:rPr lang="en-GB" sz="2800" dirty="0" err="1">
                <a:solidFill>
                  <a:srgbClr val="69A830"/>
                </a:solidFill>
              </a:rPr>
              <a:t>isel</a:t>
            </a:r>
            <a:r>
              <a:rPr lang="en-GB" sz="2800" dirty="0">
                <a:solidFill>
                  <a:srgbClr val="69A830"/>
                </a:solidFill>
              </a:rPr>
              <a:t>)</a:t>
            </a:r>
          </a:p>
        </p:txBody>
      </p:sp>
      <p:sp>
        <p:nvSpPr>
          <p:cNvPr id="5" name="Slide Title"/>
          <p:cNvSpPr>
            <a:spLocks noGrp="1"/>
          </p:cNvSpPr>
          <p:nvPr>
            <p:ph type="title"/>
          </p:nvPr>
        </p:nvSpPr>
        <p:spPr/>
        <p:txBody>
          <a:bodyPr>
            <a:normAutofit fontScale="90000"/>
          </a:bodyPr>
          <a:lstStyle/>
          <a:p>
            <a:r>
              <a:rPr lang="pl-PL" dirty="0"/>
              <a:t>Technolegau i ddod o hyd i bobl a phethau</a:t>
            </a:r>
            <a:endParaRPr lang="en-GB" dirty="0"/>
          </a:p>
        </p:txBody>
      </p:sp>
    </p:spTree>
    <p:extLst>
      <p:ext uri="{BB962C8B-B14F-4D97-AF65-F5344CB8AC3E}">
        <p14:creationId xmlns:p14="http://schemas.microsoft.com/office/powerpoint/2010/main" val="213111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mCare GPS devices"/>
          <p:cNvGrpSpPr/>
          <p:nvPr/>
        </p:nvGrpSpPr>
        <p:grpSpPr>
          <a:xfrm>
            <a:off x="5107870" y="2245489"/>
            <a:ext cx="3526461" cy="3415679"/>
            <a:chOff x="4817862" y="1399455"/>
            <a:chExt cx="3837841" cy="3676029"/>
          </a:xfrm>
        </p:grpSpPr>
        <p:pic>
          <p:nvPicPr>
            <p:cNvPr id="4" name="buddi hub"/>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1596" y="3403581"/>
              <a:ext cx="3550374" cy="1671903"/>
            </a:xfrm>
            <a:prstGeom prst="rect">
              <a:avLst/>
            </a:prstGeom>
          </p:spPr>
        </p:pic>
        <p:grpSp>
          <p:nvGrpSpPr>
            <p:cNvPr id="28" name="Group 27"/>
            <p:cNvGrpSpPr/>
            <p:nvPr/>
          </p:nvGrpSpPr>
          <p:grpSpPr>
            <a:xfrm>
              <a:off x="4817862" y="1399455"/>
              <a:ext cx="3837841" cy="1955576"/>
              <a:chOff x="4817862" y="1399455"/>
              <a:chExt cx="3837841" cy="1955576"/>
            </a:xfrm>
          </p:grpSpPr>
          <p:pic>
            <p:nvPicPr>
              <p:cNvPr id="5" name="buddi wristban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1281" y="1421319"/>
                <a:ext cx="1834422" cy="1911849"/>
              </a:xfrm>
              <a:prstGeom prst="rect">
                <a:avLst/>
              </a:prstGeom>
            </p:spPr>
          </p:pic>
          <p:pic>
            <p:nvPicPr>
              <p:cNvPr id="8" name="Ownfone footprint G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7862" y="1399455"/>
                <a:ext cx="1628869" cy="1955576"/>
              </a:xfrm>
              <a:prstGeom prst="rect">
                <a:avLst/>
              </a:prstGeom>
            </p:spPr>
          </p:pic>
        </p:grpSp>
      </p:grpSp>
      <p:sp>
        <p:nvSpPr>
          <p:cNvPr id="9" name="Slide title"/>
          <p:cNvSpPr>
            <a:spLocks noGrp="1"/>
          </p:cNvSpPr>
          <p:nvPr>
            <p:ph type="title"/>
          </p:nvPr>
        </p:nvSpPr>
        <p:spPr/>
        <p:txBody>
          <a:bodyPr>
            <a:normAutofit fontScale="90000"/>
          </a:bodyPr>
          <a:lstStyle/>
          <a:p>
            <a:r>
              <a:rPr lang="en-GB" dirty="0" err="1"/>
              <a:t>Dyfeisiau</a:t>
            </a:r>
            <a:r>
              <a:rPr lang="en-GB" dirty="0"/>
              <a:t> system </a:t>
            </a:r>
            <a:r>
              <a:rPr lang="en-GB" dirty="0" err="1"/>
              <a:t>leoli</a:t>
            </a:r>
            <a:r>
              <a:rPr lang="en-GB" dirty="0"/>
              <a:t> </a:t>
            </a:r>
            <a:r>
              <a:rPr lang="en-GB" dirty="0" err="1"/>
              <a:t>fyd-eang</a:t>
            </a:r>
            <a:r>
              <a:rPr lang="en-GB" dirty="0"/>
              <a:t> </a:t>
            </a:r>
            <a:r>
              <a:rPr lang="en-GB" dirty="0" err="1"/>
              <a:t>i</a:t>
            </a:r>
            <a:r>
              <a:rPr lang="en-GB" dirty="0"/>
              <a:t> </a:t>
            </a:r>
            <a:r>
              <a:rPr lang="en-GB" dirty="0" err="1"/>
              <a:t>ddod</a:t>
            </a:r>
            <a:r>
              <a:rPr lang="en-GB" dirty="0"/>
              <a:t> o </a:t>
            </a:r>
            <a:r>
              <a:rPr lang="en-GB" dirty="0" err="1"/>
              <a:t>hyd</a:t>
            </a:r>
            <a:r>
              <a:rPr lang="en-GB" dirty="0"/>
              <a:t> </a:t>
            </a:r>
            <a:r>
              <a:rPr lang="en-GB" dirty="0" err="1"/>
              <a:t>i</a:t>
            </a:r>
            <a:r>
              <a:rPr lang="en-GB" dirty="0"/>
              <a:t> </a:t>
            </a:r>
            <a:r>
              <a:rPr lang="en-GB" dirty="0" err="1"/>
              <a:t>bobl</a:t>
            </a:r>
            <a:endParaRPr lang="en-GB" dirty="0"/>
          </a:p>
        </p:txBody>
      </p:sp>
      <p:sp>
        <p:nvSpPr>
          <p:cNvPr id="11" name="Features of GPS devices"/>
          <p:cNvSpPr txBox="1">
            <a:spLocks/>
          </p:cNvSpPr>
          <p:nvPr/>
        </p:nvSpPr>
        <p:spPr>
          <a:xfrm>
            <a:off x="470733" y="2183098"/>
            <a:ext cx="4140199" cy="2784081"/>
          </a:xfrm>
          <a:prstGeom prst="rect">
            <a:avLst/>
          </a:prstGeom>
        </p:spPr>
        <p:txBody>
          <a:bodyPr vert="horz" lIns="91440" tIns="45720" rIns="91440" bIns="45720" numCol="1" rtlCol="0">
            <a:normAutofit/>
          </a:bodyPr>
          <a:lstStyle>
            <a:lvl1pPr marL="0" indent="0" algn="l" defTabSz="457200" rtl="0" eaLnBrk="1" latinLnBrk="0" hangingPunct="1">
              <a:spcBef>
                <a:spcPct val="20000"/>
              </a:spcBef>
              <a:spcAft>
                <a:spcPts val="500"/>
              </a:spcAft>
              <a:buFont typeface="Arial"/>
              <a:buNone/>
              <a:defRPr sz="3200" b="0" i="0" kern="1200">
                <a:solidFill>
                  <a:srgbClr val="69A830"/>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b="0" i="0" kern="1200">
                <a:solidFill>
                  <a:srgbClr val="69A830"/>
                </a:solidFill>
                <a:latin typeface="R Frutiger Roman"/>
                <a:ea typeface="+mn-ea"/>
                <a:cs typeface="R Frutiger Roman"/>
              </a:defRPr>
            </a:lvl2pPr>
            <a:lvl3pPr marL="0" indent="-228600" algn="l" defTabSz="457200" rtl="0" eaLnBrk="1" latinLnBrk="0" hangingPunct="1">
              <a:spcBef>
                <a:spcPct val="20000"/>
              </a:spcBef>
              <a:buFont typeface="Arial"/>
              <a:buChar char="•"/>
              <a:defRPr sz="2400" b="0" i="0" kern="1200">
                <a:solidFill>
                  <a:srgbClr val="69A830"/>
                </a:solidFill>
                <a:latin typeface="Arial" panose="020B0604020202020204" pitchFamily="34" charset="0"/>
                <a:ea typeface="+mn-ea"/>
                <a:cs typeface="Arial" panose="020B0604020202020204" pitchFamily="34" charset="0"/>
              </a:defRPr>
            </a:lvl3pPr>
            <a:lvl4pPr marL="0" indent="-228600" algn="l" defTabSz="457200" rtl="0" eaLnBrk="1" latinLnBrk="0" hangingPunct="1">
              <a:spcBef>
                <a:spcPct val="20000"/>
              </a:spcBef>
              <a:buFont typeface="Arial"/>
              <a:buChar char="–"/>
              <a:defRPr sz="2000" b="0" i="0" kern="1200">
                <a:solidFill>
                  <a:srgbClr val="69A830"/>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b="0" i="0" kern="1200">
                <a:solidFill>
                  <a:srgbClr val="69A830"/>
                </a:solidFill>
                <a:latin typeface="R Frutiger Roman"/>
                <a:ea typeface="+mn-ea"/>
                <a:cs typeface="R Frutiger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sz="2400" dirty="0" smtClean="0"/>
          </a:p>
        </p:txBody>
      </p:sp>
      <p:sp>
        <p:nvSpPr>
          <p:cNvPr id="12" name="Then higher-tech (and higher price)"/>
          <p:cNvSpPr txBox="1"/>
          <p:nvPr/>
        </p:nvSpPr>
        <p:spPr>
          <a:xfrm>
            <a:off x="457309" y="1395009"/>
            <a:ext cx="6264857" cy="523220"/>
          </a:xfrm>
          <a:prstGeom prst="rect">
            <a:avLst/>
          </a:prstGeom>
          <a:noFill/>
        </p:spPr>
        <p:txBody>
          <a:bodyPr wrap="none" rtlCol="0">
            <a:spAutoFit/>
          </a:bodyPr>
          <a:lstStyle/>
          <a:p>
            <a:r>
              <a:rPr lang="en-GB" sz="2800" dirty="0" err="1">
                <a:solidFill>
                  <a:srgbClr val="69A830"/>
                </a:solidFill>
                <a:latin typeface="Arial" panose="020B0604020202020204" pitchFamily="34" charset="0"/>
                <a:cs typeface="Arial" panose="020B0604020202020204" pitchFamily="34" charset="0"/>
              </a:rPr>
              <a:t>Yna</a:t>
            </a:r>
            <a:r>
              <a:rPr lang="en-GB" sz="2800" dirty="0">
                <a:solidFill>
                  <a:srgbClr val="69A830"/>
                </a:solidFill>
                <a:latin typeface="Arial" panose="020B0604020202020204" pitchFamily="34" charset="0"/>
                <a:cs typeface="Arial" panose="020B0604020202020204" pitchFamily="34" charset="0"/>
              </a:rPr>
              <a:t> </a:t>
            </a:r>
            <a:r>
              <a:rPr lang="en-GB" sz="2800" dirty="0" err="1">
                <a:solidFill>
                  <a:srgbClr val="69A830"/>
                </a:solidFill>
                <a:latin typeface="Arial" panose="020B0604020202020204" pitchFamily="34" charset="0"/>
                <a:cs typeface="Arial" panose="020B0604020202020204" pitchFamily="34" charset="0"/>
              </a:rPr>
              <a:t>technoleg</a:t>
            </a:r>
            <a:r>
              <a:rPr lang="en-GB" sz="2800" dirty="0">
                <a:solidFill>
                  <a:srgbClr val="69A830"/>
                </a:solidFill>
                <a:latin typeface="Arial" panose="020B0604020202020204" pitchFamily="34" charset="0"/>
                <a:cs typeface="Arial" panose="020B0604020202020204" pitchFamily="34" charset="0"/>
              </a:rPr>
              <a:t> </a:t>
            </a:r>
            <a:r>
              <a:rPr lang="en-GB" sz="2800" dirty="0" err="1">
                <a:solidFill>
                  <a:srgbClr val="69A830"/>
                </a:solidFill>
                <a:latin typeface="Arial" panose="020B0604020202020204" pitchFamily="34" charset="0"/>
                <a:cs typeface="Arial" panose="020B0604020202020204" pitchFamily="34" charset="0"/>
              </a:rPr>
              <a:t>uwch</a:t>
            </a:r>
            <a:r>
              <a:rPr lang="en-GB" sz="2800" dirty="0">
                <a:solidFill>
                  <a:srgbClr val="69A830"/>
                </a:solidFill>
                <a:latin typeface="Arial" panose="020B0604020202020204" pitchFamily="34" charset="0"/>
                <a:cs typeface="Arial" panose="020B0604020202020204" pitchFamily="34" charset="0"/>
              </a:rPr>
              <a:t> (a </a:t>
            </a:r>
            <a:r>
              <a:rPr lang="en-GB" sz="2800" dirty="0" err="1">
                <a:solidFill>
                  <a:srgbClr val="69A830"/>
                </a:solidFill>
                <a:latin typeface="Arial" panose="020B0604020202020204" pitchFamily="34" charset="0"/>
                <a:cs typeface="Arial" panose="020B0604020202020204" pitchFamily="34" charset="0"/>
              </a:rPr>
              <a:t>phrisiau</a:t>
            </a:r>
            <a:r>
              <a:rPr lang="en-GB" sz="2800" dirty="0">
                <a:solidFill>
                  <a:srgbClr val="69A830"/>
                </a:solidFill>
                <a:latin typeface="Arial" panose="020B0604020202020204" pitchFamily="34" charset="0"/>
                <a:cs typeface="Arial" panose="020B0604020202020204" pitchFamily="34" charset="0"/>
              </a:rPr>
              <a:t> </a:t>
            </a:r>
            <a:r>
              <a:rPr lang="en-GB" sz="2800" dirty="0" err="1">
                <a:solidFill>
                  <a:srgbClr val="69A830"/>
                </a:solidFill>
                <a:latin typeface="Arial" panose="020B0604020202020204" pitchFamily="34" charset="0"/>
                <a:cs typeface="Arial" panose="020B0604020202020204" pitchFamily="34" charset="0"/>
              </a:rPr>
              <a:t>uwch</a:t>
            </a:r>
            <a:r>
              <a:rPr lang="en-GB" sz="2800" dirty="0">
                <a:solidFill>
                  <a:srgbClr val="69A830"/>
                </a:solidFill>
                <a:latin typeface="Arial" panose="020B0604020202020204" pitchFamily="34" charset="0"/>
                <a:cs typeface="Arial" panose="020B0604020202020204" pitchFamily="34" charset="0"/>
              </a:rPr>
              <a:t>)</a:t>
            </a:r>
          </a:p>
        </p:txBody>
      </p:sp>
      <p:sp>
        <p:nvSpPr>
          <p:cNvPr id="13" name="Different user preferences"/>
          <p:cNvSpPr txBox="1"/>
          <p:nvPr/>
        </p:nvSpPr>
        <p:spPr>
          <a:xfrm>
            <a:off x="457308" y="2164064"/>
            <a:ext cx="4114691" cy="2985433"/>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r>
              <a:rPr lang="pt-BR" sz="2400" dirty="0" smtClean="0">
                <a:solidFill>
                  <a:srgbClr val="69A830"/>
                </a:solidFill>
                <a:latin typeface="Arial" panose="020B0604020202020204" pitchFamily="34" charset="0"/>
                <a:cs typeface="Arial" panose="020B0604020202020204" pitchFamily="34" charset="0"/>
              </a:rPr>
              <a:t>Ar </a:t>
            </a:r>
            <a:r>
              <a:rPr lang="pt-BR" sz="2400" dirty="0">
                <a:solidFill>
                  <a:srgbClr val="69A830"/>
                </a:solidFill>
                <a:latin typeface="Arial" panose="020B0604020202020204" pitchFamily="34" charset="0"/>
                <a:cs typeface="Arial" panose="020B0604020202020204" pitchFamily="34" charset="0"/>
              </a:rPr>
              <a:t>gyfer pobl sy’n cario </a:t>
            </a:r>
            <a:r>
              <a:rPr lang="pt-BR" sz="2400" dirty="0" smtClean="0">
                <a:solidFill>
                  <a:srgbClr val="69A830"/>
                </a:solidFill>
                <a:latin typeface="Arial" panose="020B0604020202020204" pitchFamily="34" charset="0"/>
                <a:cs typeface="Arial" panose="020B0604020202020204" pitchFamily="34" charset="0"/>
              </a:rPr>
              <a:t>ffôn</a:t>
            </a:r>
            <a:endParaRPr lang="en-GB" sz="2400" dirty="0" smtClean="0">
              <a:solidFill>
                <a:srgbClr val="69A830"/>
              </a:solidFill>
              <a:latin typeface="Arial" panose="020B0604020202020204" pitchFamily="34" charset="0"/>
              <a:cs typeface="Arial" panose="020B0604020202020204" pitchFamily="34" charset="0"/>
            </a:endParaRPr>
          </a:p>
          <a:p>
            <a:pPr marL="342900" indent="-342900">
              <a:spcBef>
                <a:spcPts val="600"/>
              </a:spcBef>
              <a:spcAft>
                <a:spcPts val="600"/>
              </a:spcAft>
              <a:buFont typeface="Arial" panose="020B0604020202020204" pitchFamily="34" charset="0"/>
              <a:buChar char="•"/>
            </a:pPr>
            <a:r>
              <a:rPr lang="en-GB" sz="2400" dirty="0" err="1" smtClean="0">
                <a:solidFill>
                  <a:srgbClr val="69A830"/>
                </a:solidFill>
                <a:latin typeface="Arial" panose="020B0604020202020204" pitchFamily="34" charset="0"/>
                <a:cs typeface="Arial" panose="020B0604020202020204" pitchFamily="34" charset="0"/>
              </a:rPr>
              <a:t>Ar</a:t>
            </a:r>
            <a:r>
              <a:rPr lang="en-GB" sz="2400" dirty="0" smtClean="0">
                <a:solidFill>
                  <a:srgbClr val="69A830"/>
                </a:solidFill>
                <a:latin typeface="Arial" panose="020B0604020202020204" pitchFamily="34" charset="0"/>
                <a:cs typeface="Arial" panose="020B0604020202020204" pitchFamily="34" charset="0"/>
              </a:rPr>
              <a:t> </a:t>
            </a:r>
            <a:r>
              <a:rPr lang="en-GB" sz="2400" dirty="0" err="1" smtClean="0">
                <a:solidFill>
                  <a:srgbClr val="69A830"/>
                </a:solidFill>
                <a:latin typeface="Arial" panose="020B0604020202020204" pitchFamily="34" charset="0"/>
                <a:cs typeface="Arial" panose="020B0604020202020204" pitchFamily="34" charset="0"/>
              </a:rPr>
              <a:t>gyfer</a:t>
            </a:r>
            <a:r>
              <a:rPr lang="en-GB" sz="2400" dirty="0" smtClean="0">
                <a:solidFill>
                  <a:srgbClr val="69A830"/>
                </a:solidFill>
                <a:latin typeface="Arial" panose="020B0604020202020204" pitchFamily="34" charset="0"/>
                <a:cs typeface="Arial" panose="020B0604020202020204" pitchFamily="34" charset="0"/>
              </a:rPr>
              <a:t> </a:t>
            </a:r>
            <a:r>
              <a:rPr lang="en-GB" sz="2400" dirty="0" err="1" smtClean="0">
                <a:solidFill>
                  <a:srgbClr val="69A830"/>
                </a:solidFill>
                <a:latin typeface="Arial" panose="020B0604020202020204" pitchFamily="34" charset="0"/>
                <a:cs typeface="Arial" panose="020B0604020202020204" pitchFamily="34" charset="0"/>
              </a:rPr>
              <a:t>pobl</a:t>
            </a:r>
            <a:r>
              <a:rPr lang="en-GB" sz="2400" dirty="0" smtClean="0">
                <a:solidFill>
                  <a:srgbClr val="69A830"/>
                </a:solidFill>
                <a:latin typeface="Arial" panose="020B0604020202020204" pitchFamily="34" charset="0"/>
                <a:cs typeface="Arial" panose="020B0604020202020204" pitchFamily="34" charset="0"/>
              </a:rPr>
              <a:t> </a:t>
            </a:r>
            <a:r>
              <a:rPr lang="en-GB" sz="2400" dirty="0" err="1" smtClean="0">
                <a:solidFill>
                  <a:srgbClr val="69A830"/>
                </a:solidFill>
                <a:latin typeface="Arial" panose="020B0604020202020204" pitchFamily="34" charset="0"/>
                <a:cs typeface="Arial" panose="020B0604020202020204" pitchFamily="34" charset="0"/>
              </a:rPr>
              <a:t>sy’n</a:t>
            </a:r>
            <a:r>
              <a:rPr lang="en-GB" sz="2400" dirty="0" smtClean="0">
                <a:solidFill>
                  <a:srgbClr val="69A830"/>
                </a:solidFill>
                <a:latin typeface="Arial" panose="020B0604020202020204" pitchFamily="34" charset="0"/>
                <a:cs typeface="Arial" panose="020B0604020202020204" pitchFamily="34" charset="0"/>
              </a:rPr>
              <a:t> </a:t>
            </a:r>
            <a:r>
              <a:rPr lang="en-GB" sz="2400" dirty="0" err="1" smtClean="0">
                <a:solidFill>
                  <a:srgbClr val="69A830"/>
                </a:solidFill>
                <a:latin typeface="Arial" panose="020B0604020202020204" pitchFamily="34" charset="0"/>
                <a:cs typeface="Arial" panose="020B0604020202020204" pitchFamily="34" charset="0"/>
              </a:rPr>
              <a:t>gwisgo</a:t>
            </a:r>
            <a:r>
              <a:rPr lang="en-GB" sz="2400" dirty="0" smtClean="0">
                <a:solidFill>
                  <a:srgbClr val="69A830"/>
                </a:solidFill>
                <a:latin typeface="Arial" panose="020B0604020202020204" pitchFamily="34" charset="0"/>
                <a:cs typeface="Arial" panose="020B0604020202020204" pitchFamily="34" charset="0"/>
              </a:rPr>
              <a:t> </a:t>
            </a:r>
            <a:r>
              <a:rPr lang="en-GB" sz="2400" dirty="0" err="1" smtClean="0">
                <a:solidFill>
                  <a:srgbClr val="69A830"/>
                </a:solidFill>
                <a:latin typeface="Arial" panose="020B0604020202020204" pitchFamily="34" charset="0"/>
                <a:cs typeface="Arial" panose="020B0604020202020204" pitchFamily="34" charset="0"/>
              </a:rPr>
              <a:t>oriawr</a:t>
            </a:r>
            <a:endParaRPr lang="en-GB" sz="2400" dirty="0" smtClean="0">
              <a:solidFill>
                <a:srgbClr val="69A830"/>
              </a:solidFill>
              <a:latin typeface="Arial" panose="020B0604020202020204" pitchFamily="34" charset="0"/>
              <a:cs typeface="Arial" panose="020B0604020202020204" pitchFamily="34" charset="0"/>
            </a:endParaRPr>
          </a:p>
          <a:p>
            <a:pPr marL="342900" indent="-342900">
              <a:spcBef>
                <a:spcPts val="600"/>
              </a:spcBef>
              <a:spcAft>
                <a:spcPts val="600"/>
              </a:spcAft>
              <a:buFont typeface="Arial" panose="020B0604020202020204" pitchFamily="34" charset="0"/>
              <a:buChar char="•"/>
            </a:pPr>
            <a:r>
              <a:rPr lang="en-GB" sz="2400" dirty="0" err="1" smtClean="0">
                <a:solidFill>
                  <a:srgbClr val="69A830"/>
                </a:solidFill>
                <a:latin typeface="Arial" panose="020B0604020202020204" pitchFamily="34" charset="0"/>
                <a:cs typeface="Arial" panose="020B0604020202020204" pitchFamily="34" charset="0"/>
              </a:rPr>
              <a:t>Ar</a:t>
            </a:r>
            <a:r>
              <a:rPr lang="en-GB" sz="2400" dirty="0" smtClean="0">
                <a:solidFill>
                  <a:srgbClr val="69A830"/>
                </a:solidFill>
                <a:latin typeface="Arial" panose="020B0604020202020204" pitchFamily="34" charset="0"/>
                <a:cs typeface="Arial" panose="020B0604020202020204" pitchFamily="34" charset="0"/>
              </a:rPr>
              <a:t> </a:t>
            </a:r>
            <a:r>
              <a:rPr lang="en-GB" sz="2400" dirty="0" err="1">
                <a:solidFill>
                  <a:srgbClr val="69A830"/>
                </a:solidFill>
                <a:latin typeface="Arial" panose="020B0604020202020204" pitchFamily="34" charset="0"/>
                <a:cs typeface="Arial" panose="020B0604020202020204" pitchFamily="34" charset="0"/>
              </a:rPr>
              <a:t>gyfer</a:t>
            </a:r>
            <a:r>
              <a:rPr lang="en-GB" sz="2400" dirty="0">
                <a:solidFill>
                  <a:srgbClr val="69A830"/>
                </a:solidFill>
                <a:latin typeface="Arial" panose="020B0604020202020204" pitchFamily="34" charset="0"/>
                <a:cs typeface="Arial" panose="020B0604020202020204" pitchFamily="34" charset="0"/>
              </a:rPr>
              <a:t> </a:t>
            </a:r>
            <a:r>
              <a:rPr lang="en-GB" sz="2400" dirty="0" err="1">
                <a:solidFill>
                  <a:srgbClr val="69A830"/>
                </a:solidFill>
                <a:latin typeface="Arial" panose="020B0604020202020204" pitchFamily="34" charset="0"/>
                <a:cs typeface="Arial" panose="020B0604020202020204" pitchFamily="34" charset="0"/>
              </a:rPr>
              <a:t>pobl</a:t>
            </a:r>
            <a:r>
              <a:rPr lang="en-GB" sz="2400" dirty="0">
                <a:solidFill>
                  <a:srgbClr val="69A830"/>
                </a:solidFill>
                <a:latin typeface="Arial" panose="020B0604020202020204" pitchFamily="34" charset="0"/>
                <a:cs typeface="Arial" panose="020B0604020202020204" pitchFamily="34" charset="0"/>
              </a:rPr>
              <a:t> </a:t>
            </a:r>
            <a:r>
              <a:rPr lang="en-GB" sz="2400" dirty="0" err="1">
                <a:solidFill>
                  <a:srgbClr val="69A830"/>
                </a:solidFill>
                <a:latin typeface="Arial" panose="020B0604020202020204" pitchFamily="34" charset="0"/>
                <a:cs typeface="Arial" panose="020B0604020202020204" pitchFamily="34" charset="0"/>
              </a:rPr>
              <a:t>sy’n</a:t>
            </a:r>
            <a:r>
              <a:rPr lang="en-GB" sz="2400" dirty="0">
                <a:solidFill>
                  <a:srgbClr val="69A830"/>
                </a:solidFill>
                <a:latin typeface="Arial" panose="020B0604020202020204" pitchFamily="34" charset="0"/>
                <a:cs typeface="Arial" panose="020B0604020202020204" pitchFamily="34" charset="0"/>
              </a:rPr>
              <a:t> </a:t>
            </a:r>
            <a:r>
              <a:rPr lang="en-GB" sz="2400" dirty="0" err="1">
                <a:solidFill>
                  <a:srgbClr val="69A830"/>
                </a:solidFill>
                <a:latin typeface="Arial" panose="020B0604020202020204" pitchFamily="34" charset="0"/>
                <a:cs typeface="Arial" panose="020B0604020202020204" pitchFamily="34" charset="0"/>
              </a:rPr>
              <a:t>cario</a:t>
            </a:r>
            <a:r>
              <a:rPr lang="en-GB" sz="2400" dirty="0">
                <a:solidFill>
                  <a:srgbClr val="69A830"/>
                </a:solidFill>
                <a:latin typeface="Arial" panose="020B0604020202020204" pitchFamily="34" charset="0"/>
                <a:cs typeface="Arial" panose="020B0604020202020204" pitchFamily="34" charset="0"/>
              </a:rPr>
              <a:t> </a:t>
            </a:r>
            <a:r>
              <a:rPr lang="en-GB" sz="2400" dirty="0" err="1">
                <a:solidFill>
                  <a:srgbClr val="69A830"/>
                </a:solidFill>
                <a:latin typeface="Arial" panose="020B0604020202020204" pitchFamily="34" charset="0"/>
                <a:cs typeface="Arial" panose="020B0604020202020204" pitchFamily="34" charset="0"/>
              </a:rPr>
              <a:t>cylch</a:t>
            </a:r>
            <a:r>
              <a:rPr lang="en-GB" sz="2400" dirty="0">
                <a:solidFill>
                  <a:srgbClr val="69A830"/>
                </a:solidFill>
                <a:latin typeface="Arial" panose="020B0604020202020204" pitchFamily="34" charset="0"/>
                <a:cs typeface="Arial" panose="020B0604020202020204" pitchFamily="34" charset="0"/>
              </a:rPr>
              <a:t> </a:t>
            </a:r>
            <a:r>
              <a:rPr lang="en-GB" sz="2400" dirty="0" err="1">
                <a:solidFill>
                  <a:srgbClr val="69A830"/>
                </a:solidFill>
                <a:latin typeface="Arial" panose="020B0604020202020204" pitchFamily="34" charset="0"/>
                <a:cs typeface="Arial" panose="020B0604020202020204" pitchFamily="34" charset="0"/>
              </a:rPr>
              <a:t>allweddi</a:t>
            </a:r>
            <a:r>
              <a:rPr lang="en-GB" sz="2400" dirty="0">
                <a:solidFill>
                  <a:srgbClr val="69A830"/>
                </a:solidFill>
                <a:latin typeface="Arial" panose="020B0604020202020204" pitchFamily="34" charset="0"/>
                <a:cs typeface="Arial" panose="020B0604020202020204" pitchFamily="34" charset="0"/>
              </a:rPr>
              <a:t> </a:t>
            </a:r>
            <a:r>
              <a:rPr lang="en-GB" sz="2400" dirty="0" err="1">
                <a:solidFill>
                  <a:srgbClr val="69A830"/>
                </a:solidFill>
                <a:latin typeface="Arial" panose="020B0604020202020204" pitchFamily="34" charset="0"/>
                <a:cs typeface="Arial" panose="020B0604020202020204" pitchFamily="34" charset="0"/>
              </a:rPr>
              <a:t>neu</a:t>
            </a:r>
            <a:r>
              <a:rPr lang="en-GB" sz="2400" dirty="0">
                <a:solidFill>
                  <a:srgbClr val="69A830"/>
                </a:solidFill>
                <a:latin typeface="Arial" panose="020B0604020202020204" pitchFamily="34" charset="0"/>
                <a:cs typeface="Arial" panose="020B0604020202020204" pitchFamily="34" charset="0"/>
              </a:rPr>
              <a:t> fag </a:t>
            </a:r>
            <a:r>
              <a:rPr lang="en-GB" sz="2400" dirty="0" err="1" smtClean="0">
                <a:solidFill>
                  <a:srgbClr val="69A830"/>
                </a:solidFill>
                <a:latin typeface="Arial" panose="020B0604020202020204" pitchFamily="34" charset="0"/>
                <a:cs typeface="Arial" panose="020B0604020202020204" pitchFamily="34" charset="0"/>
              </a:rPr>
              <a:t>llaw</a:t>
            </a:r>
            <a:endParaRPr lang="en-GB" sz="2400" dirty="0">
              <a:solidFill>
                <a:srgbClr val="69A830"/>
              </a:solidFill>
              <a:latin typeface="Arial" panose="020B0604020202020204" pitchFamily="34" charset="0"/>
              <a:cs typeface="Arial" panose="020B0604020202020204" pitchFamily="34" charset="0"/>
            </a:endParaRPr>
          </a:p>
        </p:txBody>
      </p:sp>
      <p:grpSp>
        <p:nvGrpSpPr>
          <p:cNvPr id="18" name="Phone based GPS"/>
          <p:cNvGrpSpPr/>
          <p:nvPr/>
        </p:nvGrpSpPr>
        <p:grpSpPr>
          <a:xfrm>
            <a:off x="5462732" y="2025168"/>
            <a:ext cx="2592207" cy="3636000"/>
            <a:chOff x="712241" y="2070505"/>
            <a:chExt cx="3019120" cy="4632479"/>
          </a:xfrm>
        </p:grpSpPr>
        <p:pic>
          <p:nvPicPr>
            <p:cNvPr id="15" name="Picture 11"/>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410035" y="4547276"/>
              <a:ext cx="1797207" cy="2155708"/>
            </a:xfrm>
            <a:prstGeom prst="rect">
              <a:avLst/>
            </a:prstGeom>
            <a:noFill/>
            <a:ln w="9525">
              <a:noFill/>
              <a:miter lim="800000"/>
              <a:headEnd/>
              <a:tailEnd/>
            </a:ln>
          </p:spPr>
        </p:pic>
        <p:grpSp>
          <p:nvGrpSpPr>
            <p:cNvPr id="17" name="Group 16"/>
            <p:cNvGrpSpPr/>
            <p:nvPr/>
          </p:nvGrpSpPr>
          <p:grpSpPr>
            <a:xfrm>
              <a:off x="712241" y="2070505"/>
              <a:ext cx="3019120" cy="2476771"/>
              <a:chOff x="712241" y="2070505"/>
              <a:chExt cx="3019120" cy="2476771"/>
            </a:xfrm>
          </p:grpSpPr>
          <p:pic>
            <p:nvPicPr>
              <p:cNvPr id="14"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2241" y="2070506"/>
                <a:ext cx="1347036" cy="2293306"/>
              </a:xfrm>
              <a:prstGeom prst="rect">
                <a:avLst/>
              </a:prstGeom>
            </p:spPr>
          </p:pic>
          <p:pic>
            <p:nvPicPr>
              <p:cNvPr id="16" name="Picture 6"/>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7009" r="25616"/>
              <a:stretch/>
            </p:blipFill>
            <p:spPr bwMode="auto">
              <a:xfrm>
                <a:off x="2558000" y="2070505"/>
                <a:ext cx="1173361" cy="2476771"/>
              </a:xfrm>
              <a:prstGeom prst="rect">
                <a:avLst/>
              </a:prstGeom>
              <a:noFill/>
              <a:ln w="9525">
                <a:noFill/>
                <a:miter lim="800000"/>
                <a:headEnd/>
                <a:tailEnd/>
              </a:ln>
            </p:spPr>
          </p:pic>
        </p:grpSp>
      </p:grpSp>
      <p:grpSp>
        <p:nvGrpSpPr>
          <p:cNvPr id="26" name="Phone-based GPS"/>
          <p:cNvGrpSpPr/>
          <p:nvPr/>
        </p:nvGrpSpPr>
        <p:grpSpPr>
          <a:xfrm>
            <a:off x="4979879" y="1997633"/>
            <a:ext cx="3795294" cy="3606065"/>
            <a:chOff x="4957757" y="1832598"/>
            <a:chExt cx="3795294" cy="3606065"/>
          </a:xfrm>
        </p:grpSpPr>
        <p:pic>
          <p:nvPicPr>
            <p:cNvPr id="21"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9685" t="11540" r="10903" b="11988"/>
            <a:stretch/>
          </p:blipFill>
          <p:spPr bwMode="auto">
            <a:xfrm>
              <a:off x="5085748" y="1881000"/>
              <a:ext cx="1607541" cy="1548000"/>
            </a:xfrm>
            <a:prstGeom prst="rect">
              <a:avLst/>
            </a:prstGeom>
            <a:noFill/>
            <a:ln w="9525">
              <a:noFill/>
              <a:miter lim="800000"/>
              <a:headEnd/>
              <a:tailEnd/>
            </a:ln>
          </p:spPr>
        </p:pic>
        <p:pic>
          <p:nvPicPr>
            <p:cNvPr id="22" name="Picture 7"/>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7109988" y="1832598"/>
              <a:ext cx="1643063" cy="1643063"/>
            </a:xfrm>
            <a:prstGeom prst="rect">
              <a:avLst/>
            </a:prstGeom>
            <a:noFill/>
            <a:ln w="9525">
              <a:noFill/>
              <a:miter lim="800000"/>
              <a:headEnd/>
              <a:tailEnd/>
            </a:ln>
          </p:spPr>
        </p:pic>
        <p:pic>
          <p:nvPicPr>
            <p:cNvPr id="23" name="Picture 2"/>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957757" y="3575139"/>
              <a:ext cx="1863524" cy="1863524"/>
            </a:xfrm>
            <a:prstGeom prst="rect">
              <a:avLst/>
            </a:prstGeom>
            <a:noFill/>
            <a:ln w="9525">
              <a:noFill/>
              <a:miter lim="800000"/>
              <a:headEnd/>
              <a:tailEnd/>
            </a:ln>
          </p:spPr>
        </p:pic>
        <p:pic>
          <p:nvPicPr>
            <p:cNvPr id="24" name="Picture 23"/>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29949" t="13291" r="21646" b="15620"/>
            <a:stretch/>
          </p:blipFill>
          <p:spPr>
            <a:xfrm>
              <a:off x="7337588" y="3634643"/>
              <a:ext cx="1187862" cy="1744517"/>
            </a:xfrm>
            <a:prstGeom prst="rect">
              <a:avLst/>
            </a:prstGeom>
          </p:spPr>
        </p:pic>
      </p:grpSp>
      <p:grpSp>
        <p:nvGrpSpPr>
          <p:cNvPr id="31" name="Pocket &amp; Tag GPS"/>
          <p:cNvGrpSpPr/>
          <p:nvPr/>
        </p:nvGrpSpPr>
        <p:grpSpPr>
          <a:xfrm>
            <a:off x="5187893" y="1878519"/>
            <a:ext cx="3446438" cy="3782649"/>
            <a:chOff x="4759245" y="1334210"/>
            <a:chExt cx="3541852" cy="4124391"/>
          </a:xfrm>
        </p:grpSpPr>
        <p:pic>
          <p:nvPicPr>
            <p:cNvPr id="32" name="Picture 3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59245" y="1376363"/>
              <a:ext cx="1765300" cy="2133600"/>
            </a:xfrm>
            <a:prstGeom prst="rect">
              <a:avLst/>
            </a:prstGeom>
          </p:spPr>
        </p:pic>
        <p:pic>
          <p:nvPicPr>
            <p:cNvPr id="33" name="Picture 3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02860" y="3509963"/>
              <a:ext cx="2643369" cy="1948638"/>
            </a:xfrm>
            <a:prstGeom prst="rect">
              <a:avLst/>
            </a:prstGeom>
          </p:spPr>
        </p:pic>
        <p:pic>
          <p:nvPicPr>
            <p:cNvPr id="34" name="Picture 33"/>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27303" y="1334210"/>
              <a:ext cx="1573794" cy="2175753"/>
            </a:xfrm>
            <a:prstGeom prst="rect">
              <a:avLst/>
            </a:prstGeom>
          </p:spPr>
        </p:pic>
      </p:grpSp>
      <p:sp>
        <p:nvSpPr>
          <p:cNvPr id="35" name="Features &amp; Users of GPS"/>
          <p:cNvSpPr>
            <a:spLocks noGrp="1"/>
          </p:cNvSpPr>
          <p:nvPr>
            <p:ph idx="1"/>
          </p:nvPr>
        </p:nvSpPr>
        <p:spPr>
          <a:xfrm>
            <a:off x="441939" y="1997633"/>
            <a:ext cx="4727611" cy="4655707"/>
          </a:xfrm>
        </p:spPr>
        <p:txBody>
          <a:bodyPr>
            <a:noAutofit/>
          </a:bodyPr>
          <a:lstStyle/>
          <a:p>
            <a:r>
              <a:rPr lang="en-GB" sz="2200" dirty="0">
                <a:solidFill>
                  <a:srgbClr val="582F7A"/>
                </a:solidFill>
              </a:rPr>
              <a:t>Mae </a:t>
            </a:r>
            <a:r>
              <a:rPr lang="en-GB" sz="2200" dirty="0" err="1">
                <a:solidFill>
                  <a:srgbClr val="582F7A"/>
                </a:solidFill>
              </a:rPr>
              <a:t>systemau</a:t>
            </a:r>
            <a:r>
              <a:rPr lang="en-GB" sz="2200" dirty="0">
                <a:solidFill>
                  <a:srgbClr val="582F7A"/>
                </a:solidFill>
              </a:rPr>
              <a:t> </a:t>
            </a:r>
            <a:r>
              <a:rPr lang="en-GB" sz="2200" dirty="0" err="1">
                <a:solidFill>
                  <a:srgbClr val="582F7A"/>
                </a:solidFill>
              </a:rPr>
              <a:t>lleoli</a:t>
            </a:r>
            <a:r>
              <a:rPr lang="en-GB" sz="2200" dirty="0">
                <a:solidFill>
                  <a:srgbClr val="582F7A"/>
                </a:solidFill>
              </a:rPr>
              <a:t> </a:t>
            </a:r>
            <a:r>
              <a:rPr lang="en-GB" sz="2200" dirty="0" err="1">
                <a:solidFill>
                  <a:srgbClr val="582F7A"/>
                </a:solidFill>
              </a:rPr>
              <a:t>byd</a:t>
            </a:r>
            <a:r>
              <a:rPr lang="en-GB" sz="2200" dirty="0">
                <a:solidFill>
                  <a:srgbClr val="582F7A"/>
                </a:solidFill>
              </a:rPr>
              <a:t> </a:t>
            </a:r>
            <a:r>
              <a:rPr lang="en-GB" sz="2200" dirty="0" err="1">
                <a:solidFill>
                  <a:srgbClr val="582F7A"/>
                </a:solidFill>
              </a:rPr>
              <a:t>eang</a:t>
            </a:r>
            <a:r>
              <a:rPr lang="en-GB" sz="2200" dirty="0">
                <a:solidFill>
                  <a:srgbClr val="582F7A"/>
                </a:solidFill>
              </a:rPr>
              <a:t> </a:t>
            </a:r>
            <a:r>
              <a:rPr lang="en-GB" sz="2200" dirty="0" err="1">
                <a:solidFill>
                  <a:srgbClr val="582F7A"/>
                </a:solidFill>
              </a:rPr>
              <a:t>hefyd</a:t>
            </a:r>
            <a:r>
              <a:rPr lang="en-GB" sz="2200" dirty="0">
                <a:solidFill>
                  <a:srgbClr val="582F7A"/>
                </a:solidFill>
              </a:rPr>
              <a:t> </a:t>
            </a:r>
            <a:r>
              <a:rPr lang="en-GB" sz="2200" dirty="0" err="1">
                <a:solidFill>
                  <a:srgbClr val="582F7A"/>
                </a:solidFill>
              </a:rPr>
              <a:t>yn</a:t>
            </a:r>
            <a:r>
              <a:rPr lang="en-GB" sz="2200" dirty="0">
                <a:solidFill>
                  <a:srgbClr val="582F7A"/>
                </a:solidFill>
              </a:rPr>
              <a:t> </a:t>
            </a:r>
            <a:r>
              <a:rPr lang="en-GB" sz="2200" dirty="0" err="1" smtClean="0">
                <a:solidFill>
                  <a:srgbClr val="582F7A"/>
                </a:solidFill>
              </a:rPr>
              <a:t>darparu</a:t>
            </a:r>
            <a:r>
              <a:rPr lang="en-GB" sz="2200" dirty="0" smtClean="0">
                <a:solidFill>
                  <a:srgbClr val="582F7A"/>
                </a:solidFill>
              </a:rPr>
              <a:t>:</a:t>
            </a:r>
            <a:endParaRPr lang="en-GB" sz="2200" dirty="0">
              <a:solidFill>
                <a:srgbClr val="582F7A"/>
              </a:solidFill>
            </a:endParaRPr>
          </a:p>
          <a:p>
            <a:pPr marL="342900" indent="-342900">
              <a:buFont typeface="Arial" panose="020B0604020202020204" pitchFamily="34" charset="0"/>
              <a:buChar char="•"/>
            </a:pPr>
            <a:r>
              <a:rPr lang="en-GB" sz="2200" dirty="0" err="1" smtClean="0"/>
              <a:t>Rhybudd</a:t>
            </a:r>
            <a:r>
              <a:rPr lang="en-GB" sz="2200" dirty="0" smtClean="0"/>
              <a:t> </a:t>
            </a:r>
            <a:r>
              <a:rPr lang="en-GB" sz="2200" dirty="0" err="1"/>
              <a:t>synwyrydd</a:t>
            </a:r>
            <a:r>
              <a:rPr lang="en-GB" sz="2200" dirty="0"/>
              <a:t> </a:t>
            </a:r>
            <a:r>
              <a:rPr lang="en-GB" sz="2200" dirty="0" err="1" smtClean="0"/>
              <a:t>cwympo</a:t>
            </a:r>
            <a:endParaRPr lang="en-GB" sz="2200" dirty="0" smtClean="0"/>
          </a:p>
          <a:p>
            <a:pPr marL="342900" indent="-342900">
              <a:lnSpc>
                <a:spcPct val="110000"/>
              </a:lnSpc>
              <a:spcBef>
                <a:spcPts val="600"/>
              </a:spcBef>
              <a:spcAft>
                <a:spcPts val="600"/>
              </a:spcAft>
              <a:buFont typeface="Arial" panose="020B0604020202020204" pitchFamily="34" charset="0"/>
              <a:buChar char="•"/>
            </a:pPr>
            <a:r>
              <a:rPr lang="en-GB" sz="2200" dirty="0" err="1" smtClean="0"/>
              <a:t>Rhybudd</a:t>
            </a:r>
            <a:r>
              <a:rPr lang="en-GB" sz="2200" dirty="0" smtClean="0"/>
              <a:t> </a:t>
            </a:r>
            <a:r>
              <a:rPr lang="en-GB" sz="2200" dirty="0" err="1"/>
              <a:t>mynd</a:t>
            </a:r>
            <a:r>
              <a:rPr lang="en-GB" sz="2200" dirty="0"/>
              <a:t> </a:t>
            </a:r>
            <a:r>
              <a:rPr lang="en-GB" sz="2200" dirty="0" err="1"/>
              <a:t>heibio’r</a:t>
            </a:r>
            <a:r>
              <a:rPr lang="en-GB" sz="2200" dirty="0"/>
              <a:t> </a:t>
            </a:r>
            <a:r>
              <a:rPr lang="en-GB" sz="2200" dirty="0" err="1"/>
              <a:t>ffens</a:t>
            </a:r>
            <a:r>
              <a:rPr lang="en-GB" sz="2200" dirty="0"/>
              <a:t> </a:t>
            </a:r>
            <a:r>
              <a:rPr lang="en-GB" sz="2200" dirty="0" smtClean="0"/>
              <a:t>geo</a:t>
            </a:r>
          </a:p>
          <a:p>
            <a:pPr marL="342900" indent="-342900">
              <a:lnSpc>
                <a:spcPct val="110000"/>
              </a:lnSpc>
              <a:spcBef>
                <a:spcPts val="600"/>
              </a:spcBef>
              <a:spcAft>
                <a:spcPts val="600"/>
              </a:spcAft>
              <a:buFont typeface="Arial" panose="020B0604020202020204" pitchFamily="34" charset="0"/>
              <a:buChar char="•"/>
            </a:pPr>
            <a:r>
              <a:rPr lang="en-GB" sz="2200" dirty="0" err="1"/>
              <a:t>rhybudd</a:t>
            </a:r>
            <a:r>
              <a:rPr lang="en-GB" sz="2200" dirty="0"/>
              <a:t> </a:t>
            </a:r>
            <a:r>
              <a:rPr lang="en-GB" sz="2200" dirty="0" err="1"/>
              <a:t>teithio</a:t>
            </a:r>
            <a:r>
              <a:rPr lang="en-GB" sz="2200" dirty="0"/>
              <a:t> </a:t>
            </a:r>
            <a:r>
              <a:rPr lang="en-GB" sz="2200" dirty="0" err="1"/>
              <a:t>ar</a:t>
            </a:r>
            <a:r>
              <a:rPr lang="en-GB" sz="2200" dirty="0"/>
              <a:t> </a:t>
            </a:r>
            <a:r>
              <a:rPr lang="en-GB" sz="2200" dirty="0" err="1" smtClean="0"/>
              <a:t>gyflymder</a:t>
            </a:r>
            <a:endParaRPr lang="en-GB" sz="2200" dirty="0" smtClean="0"/>
          </a:p>
          <a:p>
            <a:pPr marL="342900" indent="-342900">
              <a:lnSpc>
                <a:spcPct val="110000"/>
              </a:lnSpc>
              <a:spcBef>
                <a:spcPts val="600"/>
              </a:spcBef>
              <a:spcAft>
                <a:spcPts val="600"/>
              </a:spcAft>
              <a:buFont typeface="Arial" panose="020B0604020202020204" pitchFamily="34" charset="0"/>
              <a:buChar char="•"/>
            </a:pPr>
            <a:r>
              <a:rPr lang="en-GB" sz="2200" dirty="0" err="1"/>
              <a:t>rhybudd</a:t>
            </a:r>
            <a:r>
              <a:rPr lang="en-GB" sz="2200" dirty="0"/>
              <a:t> </a:t>
            </a:r>
            <a:r>
              <a:rPr lang="en-GB" sz="2200" dirty="0" err="1"/>
              <a:t>diffyg</a:t>
            </a:r>
            <a:r>
              <a:rPr lang="en-GB" sz="2200" dirty="0"/>
              <a:t> </a:t>
            </a:r>
            <a:r>
              <a:rPr lang="en-GB" sz="2200" dirty="0" err="1" smtClean="0"/>
              <a:t>symud</a:t>
            </a:r>
            <a:endParaRPr lang="en-GB" sz="2200" dirty="0" smtClean="0"/>
          </a:p>
          <a:p>
            <a:pPr>
              <a:lnSpc>
                <a:spcPct val="110000"/>
              </a:lnSpc>
              <a:spcBef>
                <a:spcPts val="600"/>
              </a:spcBef>
              <a:spcAft>
                <a:spcPts val="600"/>
              </a:spcAft>
            </a:pPr>
            <a:r>
              <a:rPr lang="nn-NO" sz="2200" dirty="0">
                <a:solidFill>
                  <a:srgbClr val="582F7A"/>
                </a:solidFill>
              </a:rPr>
              <a:t>Gallant gael ei defnyddio gan</a:t>
            </a:r>
            <a:r>
              <a:rPr lang="en-GB" sz="2200" dirty="0" smtClean="0">
                <a:solidFill>
                  <a:srgbClr val="582F7A"/>
                </a:solidFill>
              </a:rPr>
              <a:t>:</a:t>
            </a:r>
          </a:p>
          <a:p>
            <a:pPr marL="342900" indent="-342900">
              <a:spcBef>
                <a:spcPts val="600"/>
              </a:spcBef>
              <a:spcAft>
                <a:spcPts val="600"/>
              </a:spcAft>
              <a:buFont typeface="Arial" panose="020B0604020202020204" pitchFamily="34" charset="0"/>
              <a:buChar char="•"/>
            </a:pPr>
            <a:r>
              <a:rPr lang="en-GB" sz="2200" dirty="0" err="1" smtClean="0"/>
              <a:t>Blant</a:t>
            </a:r>
            <a:r>
              <a:rPr lang="en-GB" sz="2200" dirty="0"/>
              <a:t>, </a:t>
            </a:r>
            <a:r>
              <a:rPr lang="en-GB" sz="2200" dirty="0" err="1"/>
              <a:t>gweithiwyr</a:t>
            </a:r>
            <a:r>
              <a:rPr lang="en-GB" sz="2200" dirty="0"/>
              <a:t>, </a:t>
            </a:r>
            <a:r>
              <a:rPr lang="en-GB" sz="2200" dirty="0" err="1"/>
              <a:t>pobl</a:t>
            </a:r>
            <a:r>
              <a:rPr lang="en-GB" sz="2200" dirty="0"/>
              <a:t> </a:t>
            </a:r>
            <a:r>
              <a:rPr lang="en-GB" sz="2200" dirty="0" err="1"/>
              <a:t>sydd</a:t>
            </a:r>
            <a:r>
              <a:rPr lang="en-GB" sz="2200" dirty="0"/>
              <a:t> </a:t>
            </a:r>
            <a:r>
              <a:rPr lang="en-GB" sz="2200" dirty="0" err="1"/>
              <a:t>mewn</a:t>
            </a:r>
            <a:r>
              <a:rPr lang="en-GB" sz="2200" dirty="0"/>
              <a:t> </a:t>
            </a:r>
            <a:r>
              <a:rPr lang="en-GB" sz="2200" dirty="0" err="1"/>
              <a:t>perygl</a:t>
            </a:r>
            <a:r>
              <a:rPr lang="en-GB" sz="2200" dirty="0"/>
              <a:t> o </a:t>
            </a:r>
            <a:r>
              <a:rPr lang="en-GB" sz="2200" dirty="0" err="1"/>
              <a:t>fynd</a:t>
            </a:r>
            <a:r>
              <a:rPr lang="en-GB" sz="2200" dirty="0"/>
              <a:t> </a:t>
            </a:r>
            <a:r>
              <a:rPr lang="en-GB" sz="2200" dirty="0" err="1"/>
              <a:t>ar</a:t>
            </a:r>
            <a:r>
              <a:rPr lang="en-GB" sz="2200" dirty="0"/>
              <a:t> </a:t>
            </a:r>
            <a:r>
              <a:rPr lang="en-GB" sz="2200" dirty="0" err="1"/>
              <a:t>goll</a:t>
            </a:r>
            <a:r>
              <a:rPr lang="en-GB" sz="2200" dirty="0"/>
              <a:t> </a:t>
            </a:r>
            <a:r>
              <a:rPr lang="en-GB" sz="2200" dirty="0" err="1"/>
              <a:t>neu</a:t>
            </a:r>
            <a:r>
              <a:rPr lang="en-GB" sz="2200" dirty="0"/>
              <a:t> staff </a:t>
            </a:r>
            <a:r>
              <a:rPr lang="en-GB" sz="2200" dirty="0" err="1" smtClean="0"/>
              <a:t>gofal</a:t>
            </a:r>
            <a:endParaRPr lang="en-GB" sz="2200" dirty="0" smtClean="0"/>
          </a:p>
          <a:p>
            <a:endParaRPr lang="en-GB" sz="2200" dirty="0"/>
          </a:p>
        </p:txBody>
      </p:sp>
    </p:spTree>
    <p:extLst>
      <p:ext uri="{BB962C8B-B14F-4D97-AF65-F5344CB8AC3E}">
        <p14:creationId xmlns:p14="http://schemas.microsoft.com/office/powerpoint/2010/main" val="206151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fade">
                                      <p:cBhvr>
                                        <p:cTn id="15" dur="500"/>
                                        <p:tgtEl>
                                          <p:spTgt spid="1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animEffect transition="in" filter="fade">
                                      <p:cBhvr>
                                        <p:cTn id="23" dur="500"/>
                                        <p:tgtEl>
                                          <p:spTgt spid="13">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subTnLst>
                                    <p:set>
                                      <p:cBhvr override="childStyle">
                                        <p:cTn dur="1" fill="hold" display="0" masterRel="nextClick" afterEffect="1"/>
                                        <p:tgtEl>
                                          <p:spTgt spid="31"/>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xEl>
                                              <p:pRg st="0" end="0"/>
                                            </p:txEl>
                                          </p:spTgt>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13">
                                            <p:txEl>
                                              <p:pRg st="2" end="2"/>
                                            </p:txEl>
                                          </p:spTgt>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35">
                                            <p:txEl>
                                              <p:pRg st="0" end="0"/>
                                            </p:txEl>
                                          </p:spTgt>
                                        </p:tgtEl>
                                        <p:attrNameLst>
                                          <p:attrName>style.visibility</p:attrName>
                                        </p:attrNameLst>
                                      </p:cBhvr>
                                      <p:to>
                                        <p:strVal val="visible"/>
                                      </p:to>
                                    </p:set>
                                    <p:animEffect transition="in" filter="fade">
                                      <p:cBhvr>
                                        <p:cTn id="37" dur="500"/>
                                        <p:tgtEl>
                                          <p:spTgt spid="35">
                                            <p:txEl>
                                              <p:pRg st="0" end="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5">
                                            <p:txEl>
                                              <p:pRg st="1" end="1"/>
                                            </p:txEl>
                                          </p:spTgt>
                                        </p:tgtEl>
                                        <p:attrNameLst>
                                          <p:attrName>style.visibility</p:attrName>
                                        </p:attrNameLst>
                                      </p:cBhvr>
                                      <p:to>
                                        <p:strVal val="visible"/>
                                      </p:to>
                                    </p:set>
                                    <p:animEffect transition="in" filter="fade">
                                      <p:cBhvr>
                                        <p:cTn id="40" dur="500"/>
                                        <p:tgtEl>
                                          <p:spTgt spid="35">
                                            <p:txEl>
                                              <p:pRg st="1" end="1"/>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5">
                                            <p:txEl>
                                              <p:pRg st="2" end="2"/>
                                            </p:txEl>
                                          </p:spTgt>
                                        </p:tgtEl>
                                        <p:attrNameLst>
                                          <p:attrName>style.visibility</p:attrName>
                                        </p:attrNameLst>
                                      </p:cBhvr>
                                      <p:to>
                                        <p:strVal val="visible"/>
                                      </p:to>
                                    </p:set>
                                    <p:animEffect transition="in" filter="fade">
                                      <p:cBhvr>
                                        <p:cTn id="43" dur="500"/>
                                        <p:tgtEl>
                                          <p:spTgt spid="35">
                                            <p:txEl>
                                              <p:pRg st="2" end="2"/>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5">
                                            <p:txEl>
                                              <p:pRg st="3" end="3"/>
                                            </p:txEl>
                                          </p:spTgt>
                                        </p:tgtEl>
                                        <p:attrNameLst>
                                          <p:attrName>style.visibility</p:attrName>
                                        </p:attrNameLst>
                                      </p:cBhvr>
                                      <p:to>
                                        <p:strVal val="visible"/>
                                      </p:to>
                                    </p:set>
                                    <p:animEffect transition="in" filter="fade">
                                      <p:cBhvr>
                                        <p:cTn id="46" dur="500"/>
                                        <p:tgtEl>
                                          <p:spTgt spid="35">
                                            <p:txEl>
                                              <p:pRg st="3" end="3"/>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fade">
                                      <p:cBhvr>
                                        <p:cTn id="49" dur="500"/>
                                        <p:tgtEl>
                                          <p:spTgt spid="35">
                                            <p:txEl>
                                              <p:pRg st="4" end="4"/>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5">
                                            <p:txEl>
                                              <p:pRg st="5" end="5"/>
                                            </p:txEl>
                                          </p:spTgt>
                                        </p:tgtEl>
                                        <p:attrNameLst>
                                          <p:attrName>style.visibility</p:attrName>
                                        </p:attrNameLst>
                                      </p:cBhvr>
                                      <p:to>
                                        <p:strVal val="visible"/>
                                      </p:to>
                                    </p:set>
                                    <p:animEffect transition="in" filter="fade">
                                      <p:cBhvr>
                                        <p:cTn id="52" dur="500"/>
                                        <p:tgtEl>
                                          <p:spTgt spid="35">
                                            <p:txEl>
                                              <p:pRg st="5" end="5"/>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5">
                                            <p:txEl>
                                              <p:pRg st="6" end="6"/>
                                            </p:txEl>
                                          </p:spTgt>
                                        </p:tgtEl>
                                        <p:attrNameLst>
                                          <p:attrName>style.visibility</p:attrName>
                                        </p:attrNameLst>
                                      </p:cBhvr>
                                      <p:to>
                                        <p:strVal val="visible"/>
                                      </p:to>
                                    </p:set>
                                    <p:animEffect transition="in" filter="fade">
                                      <p:cBhvr>
                                        <p:cTn id="55" dur="500"/>
                                        <p:tgtEl>
                                          <p:spTgt spid="35">
                                            <p:txEl>
                                              <p:pRg st="6" end="6"/>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P spid="35"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ckground Map for Geofence"/>
          <p:cNvPicPr>
            <a:picLocks noChangeAspect="1"/>
          </p:cNvPicPr>
          <p:nvPr/>
        </p:nvPicPr>
        <p:blipFill>
          <a:blip r:embed="rId3"/>
          <a:stretch>
            <a:fillRect/>
          </a:stretch>
        </p:blipFill>
        <p:spPr>
          <a:xfrm>
            <a:off x="431801" y="1376363"/>
            <a:ext cx="8280400" cy="4494213"/>
          </a:xfrm>
          <a:prstGeom prst="rect">
            <a:avLst/>
          </a:prstGeom>
          <a:ln>
            <a:noFill/>
          </a:ln>
          <a:effectLst>
            <a:softEdge rad="112500"/>
          </a:effectLst>
        </p:spPr>
      </p:pic>
      <p:sp>
        <p:nvSpPr>
          <p:cNvPr id="20" name="Geofence"/>
          <p:cNvSpPr>
            <a:spLocks noChangeArrowheads="1"/>
          </p:cNvSpPr>
          <p:nvPr/>
        </p:nvSpPr>
        <p:spPr bwMode="auto">
          <a:xfrm rot="8957497">
            <a:off x="5793772" y="1912454"/>
            <a:ext cx="2416175" cy="2630487"/>
          </a:xfrm>
          <a:prstGeom prst="pentagon">
            <a:avLst/>
          </a:prstGeom>
          <a:solidFill>
            <a:schemeClr val="bg1">
              <a:lumMod val="65000"/>
              <a:alpha val="40000"/>
            </a:schemeClr>
          </a:solidFill>
          <a:ln w="38100">
            <a:solidFill>
              <a:srgbClr val="582F7A"/>
            </a:solidFill>
            <a:miter lim="800000"/>
            <a:headEnd/>
            <a:tailEnd/>
          </a:ln>
        </p:spPr>
        <p:txBody>
          <a:bodyPr wrap="none" anchor="ctr"/>
          <a:lstStyle/>
          <a:p>
            <a:endParaRPr lang="en-US">
              <a:solidFill>
                <a:prstClr val="black"/>
              </a:solidFill>
            </a:endParaRPr>
          </a:p>
        </p:txBody>
      </p:sp>
      <p:sp>
        <p:nvSpPr>
          <p:cNvPr id="22" name="5-Point Star 21"/>
          <p:cNvSpPr/>
          <p:nvPr/>
        </p:nvSpPr>
        <p:spPr>
          <a:xfrm>
            <a:off x="6579218" y="2696565"/>
            <a:ext cx="714375" cy="714375"/>
          </a:xfrm>
          <a:prstGeom prst="star5">
            <a:avLst>
              <a:gd name="adj" fmla="val 13952"/>
              <a:gd name="hf" fmla="val 105146"/>
              <a:gd name="vf" fmla="val 110557"/>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pic>
        <p:nvPicPr>
          <p:cNvPr id="21" name="Person"/>
          <p:cNvPicPr>
            <a:picLocks noChangeAspect="1" noChangeArrowheads="1"/>
          </p:cNvPicPr>
          <p:nvPr/>
        </p:nvPicPr>
        <p:blipFill>
          <a:blip r:embed="rId4"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6511750" y="2696565"/>
            <a:ext cx="849313" cy="849313"/>
          </a:xfrm>
          <a:prstGeom prst="rect">
            <a:avLst/>
          </a:prstGeom>
          <a:noFill/>
          <a:ln w="9525">
            <a:noFill/>
            <a:miter lim="800000"/>
            <a:headEnd/>
            <a:tailEnd/>
          </a:ln>
        </p:spPr>
      </p:pic>
      <p:sp>
        <p:nvSpPr>
          <p:cNvPr id="2" name="Geofence issues an alert when outside geofence"/>
          <p:cNvSpPr txBox="1"/>
          <p:nvPr/>
        </p:nvSpPr>
        <p:spPr>
          <a:xfrm>
            <a:off x="438926" y="5870576"/>
            <a:ext cx="4248000" cy="646331"/>
          </a:xfrm>
          <a:prstGeom prst="rect">
            <a:avLst/>
          </a:prstGeom>
          <a:solidFill>
            <a:srgbClr val="582F7A"/>
          </a:solidFill>
        </p:spPr>
        <p:txBody>
          <a:bodyPr wrap="square" rtlCol="0">
            <a:spAutoFit/>
          </a:bodyPr>
          <a:lstStyle/>
          <a:p>
            <a:r>
              <a:rPr lang="en-GB" dirty="0" err="1">
                <a:solidFill>
                  <a:schemeClr val="bg1"/>
                </a:solidFill>
                <a:latin typeface="Arial" panose="020B0604020202020204" pitchFamily="34" charset="0"/>
                <a:cs typeface="Arial" panose="020B0604020202020204" pitchFamily="34" charset="0"/>
              </a:rPr>
              <a:t>Traciwr</a:t>
            </a:r>
            <a:r>
              <a:rPr lang="en-GB" dirty="0">
                <a:solidFill>
                  <a:schemeClr val="bg1"/>
                </a:solidFill>
                <a:latin typeface="Arial" panose="020B0604020202020204" pitchFamily="34" charset="0"/>
                <a:cs typeface="Arial" panose="020B0604020202020204" pitchFamily="34" charset="0"/>
              </a:rPr>
              <a:t> system </a:t>
            </a:r>
            <a:r>
              <a:rPr lang="en-GB" dirty="0" err="1">
                <a:solidFill>
                  <a:schemeClr val="bg1"/>
                </a:solidFill>
                <a:latin typeface="Arial" panose="020B0604020202020204" pitchFamily="34" charset="0"/>
                <a:cs typeface="Arial" panose="020B0604020202020204" pitchFamily="34" charset="0"/>
              </a:rPr>
              <a:t>leoli</a:t>
            </a:r>
            <a:r>
              <a:rPr lang="en-GB" dirty="0">
                <a:solidFill>
                  <a:schemeClr val="bg1"/>
                </a:solidFill>
                <a:latin typeface="Arial" panose="020B0604020202020204" pitchFamily="34" charset="0"/>
                <a:cs typeface="Arial" panose="020B0604020202020204" pitchFamily="34" charset="0"/>
              </a:rPr>
              <a:t> </a:t>
            </a:r>
            <a:r>
              <a:rPr lang="en-GB" dirty="0" err="1">
                <a:solidFill>
                  <a:schemeClr val="bg1"/>
                </a:solidFill>
                <a:latin typeface="Arial" panose="020B0604020202020204" pitchFamily="34" charset="0"/>
                <a:cs typeface="Arial" panose="020B0604020202020204" pitchFamily="34" charset="0"/>
              </a:rPr>
              <a:t>fyd-eang</a:t>
            </a:r>
            <a:r>
              <a:rPr lang="en-GB" dirty="0">
                <a:solidFill>
                  <a:schemeClr val="bg1"/>
                </a:solidFill>
                <a:latin typeface="Arial" panose="020B0604020202020204" pitchFamily="34" charset="0"/>
                <a:cs typeface="Arial" panose="020B0604020202020204" pitchFamily="34" charset="0"/>
              </a:rPr>
              <a:t> </a:t>
            </a:r>
            <a:r>
              <a:rPr lang="en-GB" dirty="0" err="1">
                <a:solidFill>
                  <a:schemeClr val="bg1"/>
                </a:solidFill>
                <a:latin typeface="Arial" panose="020B0604020202020204" pitchFamily="34" charset="0"/>
                <a:cs typeface="Arial" panose="020B0604020202020204" pitchFamily="34" charset="0"/>
              </a:rPr>
              <a:t>yn</a:t>
            </a:r>
            <a:r>
              <a:rPr lang="en-GB" dirty="0">
                <a:solidFill>
                  <a:schemeClr val="bg1"/>
                </a:solidFill>
                <a:latin typeface="Arial" panose="020B0604020202020204" pitchFamily="34" charset="0"/>
                <a:cs typeface="Arial" panose="020B0604020202020204" pitchFamily="34" charset="0"/>
              </a:rPr>
              <a:t> </a:t>
            </a:r>
            <a:r>
              <a:rPr lang="en-GB" dirty="0" err="1">
                <a:solidFill>
                  <a:schemeClr val="bg1"/>
                </a:solidFill>
                <a:latin typeface="Arial" panose="020B0604020202020204" pitchFamily="34" charset="0"/>
                <a:cs typeface="Arial" panose="020B0604020202020204" pitchFamily="34" charset="0"/>
              </a:rPr>
              <a:t>rhoi</a:t>
            </a:r>
            <a:r>
              <a:rPr lang="en-GB" dirty="0">
                <a:solidFill>
                  <a:schemeClr val="bg1"/>
                </a:solidFill>
                <a:latin typeface="Arial" panose="020B0604020202020204" pitchFamily="34" charset="0"/>
                <a:cs typeface="Arial" panose="020B0604020202020204" pitchFamily="34" charset="0"/>
              </a:rPr>
              <a:t> </a:t>
            </a:r>
            <a:r>
              <a:rPr lang="en-GB" dirty="0" err="1">
                <a:solidFill>
                  <a:schemeClr val="bg1"/>
                </a:solidFill>
                <a:latin typeface="Arial" panose="020B0604020202020204" pitchFamily="34" charset="0"/>
                <a:cs typeface="Arial" panose="020B0604020202020204" pitchFamily="34" charset="0"/>
              </a:rPr>
              <a:t>rhybudd</a:t>
            </a:r>
            <a:r>
              <a:rPr lang="en-GB" dirty="0">
                <a:solidFill>
                  <a:schemeClr val="bg1"/>
                </a:solidFill>
                <a:latin typeface="Arial" panose="020B0604020202020204" pitchFamily="34" charset="0"/>
                <a:cs typeface="Arial" panose="020B0604020202020204" pitchFamily="34" charset="0"/>
              </a:rPr>
              <a:t> pan y </a:t>
            </a:r>
            <a:r>
              <a:rPr lang="en-GB" dirty="0" err="1">
                <a:solidFill>
                  <a:schemeClr val="bg1"/>
                </a:solidFill>
                <a:latin typeface="Arial" panose="020B0604020202020204" pitchFamily="34" charset="0"/>
                <a:cs typeface="Arial" panose="020B0604020202020204" pitchFamily="34" charset="0"/>
              </a:rPr>
              <a:t>mae</a:t>
            </a:r>
            <a:r>
              <a:rPr lang="en-GB" dirty="0">
                <a:solidFill>
                  <a:schemeClr val="bg1"/>
                </a:solidFill>
                <a:latin typeface="Arial" panose="020B0604020202020204" pitchFamily="34" charset="0"/>
                <a:cs typeface="Arial" panose="020B0604020202020204" pitchFamily="34" charset="0"/>
              </a:rPr>
              <a:t> </a:t>
            </a:r>
            <a:r>
              <a:rPr lang="en-GB" dirty="0" err="1">
                <a:solidFill>
                  <a:schemeClr val="bg1"/>
                </a:solidFill>
                <a:latin typeface="Arial" panose="020B0604020202020204" pitchFamily="34" charset="0"/>
                <a:cs typeface="Arial" panose="020B0604020202020204" pitchFamily="34" charset="0"/>
              </a:rPr>
              <a:t>tu</a:t>
            </a:r>
            <a:r>
              <a:rPr lang="en-GB" dirty="0">
                <a:solidFill>
                  <a:schemeClr val="bg1"/>
                </a:solidFill>
                <a:latin typeface="Arial" panose="020B0604020202020204" pitchFamily="34" charset="0"/>
                <a:cs typeface="Arial" panose="020B0604020202020204" pitchFamily="34" charset="0"/>
              </a:rPr>
              <a:t> </a:t>
            </a:r>
            <a:r>
              <a:rPr lang="en-GB" dirty="0" err="1">
                <a:solidFill>
                  <a:schemeClr val="bg1"/>
                </a:solidFill>
                <a:latin typeface="Arial" panose="020B0604020202020204" pitchFamily="34" charset="0"/>
                <a:cs typeface="Arial" panose="020B0604020202020204" pitchFamily="34" charset="0"/>
              </a:rPr>
              <a:t>allan</a:t>
            </a:r>
            <a:r>
              <a:rPr lang="en-GB" dirty="0">
                <a:solidFill>
                  <a:schemeClr val="bg1"/>
                </a:solidFill>
                <a:latin typeface="Arial" panose="020B0604020202020204" pitchFamily="34" charset="0"/>
                <a:cs typeface="Arial" panose="020B0604020202020204" pitchFamily="34" charset="0"/>
              </a:rPr>
              <a:t> </a:t>
            </a:r>
            <a:r>
              <a:rPr lang="en-GB" dirty="0" err="1">
                <a:solidFill>
                  <a:schemeClr val="bg1"/>
                </a:solidFill>
                <a:latin typeface="Arial" panose="020B0604020202020204" pitchFamily="34" charset="0"/>
                <a:cs typeface="Arial" panose="020B0604020202020204" pitchFamily="34" charset="0"/>
              </a:rPr>
              <a:t>i’r</a:t>
            </a:r>
            <a:r>
              <a:rPr lang="en-GB" dirty="0">
                <a:solidFill>
                  <a:schemeClr val="bg1"/>
                </a:solidFill>
                <a:latin typeface="Arial" panose="020B0604020202020204" pitchFamily="34" charset="0"/>
                <a:cs typeface="Arial" panose="020B0604020202020204" pitchFamily="34" charset="0"/>
              </a:rPr>
              <a:t> geo-</a:t>
            </a:r>
            <a:r>
              <a:rPr lang="en-GB" dirty="0" err="1">
                <a:solidFill>
                  <a:schemeClr val="bg1"/>
                </a:solidFill>
                <a:latin typeface="Arial" panose="020B0604020202020204" pitchFamily="34" charset="0"/>
                <a:cs typeface="Arial" panose="020B0604020202020204" pitchFamily="34" charset="0"/>
              </a:rPr>
              <a:t>ffens</a:t>
            </a:r>
            <a:endParaRPr lang="en-GB" dirty="0">
              <a:solidFill>
                <a:schemeClr val="bg1"/>
              </a:solidFill>
              <a:latin typeface="Arial" panose="020B0604020202020204" pitchFamily="34" charset="0"/>
              <a:cs typeface="Arial" panose="020B0604020202020204" pitchFamily="34" charset="0"/>
            </a:endParaRPr>
          </a:p>
        </p:txBody>
      </p:sp>
      <p:sp>
        <p:nvSpPr>
          <p:cNvPr id="4" name="Slide Title"/>
          <p:cNvSpPr>
            <a:spLocks noGrp="1"/>
          </p:cNvSpPr>
          <p:nvPr>
            <p:ph type="title"/>
          </p:nvPr>
        </p:nvSpPr>
        <p:spPr/>
        <p:txBody>
          <a:bodyPr>
            <a:normAutofit/>
          </a:bodyPr>
          <a:lstStyle/>
          <a:p>
            <a:r>
              <a:rPr lang="en-GB" dirty="0"/>
              <a:t>System </a:t>
            </a:r>
            <a:r>
              <a:rPr lang="en-GB" dirty="0" err="1" smtClean="0"/>
              <a:t>leoli</a:t>
            </a:r>
            <a:r>
              <a:rPr lang="en-GB" dirty="0" smtClean="0"/>
              <a:t> </a:t>
            </a:r>
            <a:r>
              <a:rPr lang="en-GB" dirty="0" err="1" smtClean="0"/>
              <a:t>fyd-eang</a:t>
            </a:r>
            <a:r>
              <a:rPr lang="en-GB" dirty="0" smtClean="0"/>
              <a:t> </a:t>
            </a:r>
            <a:r>
              <a:rPr lang="en-GB" dirty="0" err="1"/>
              <a:t>ar</a:t>
            </a:r>
            <a:r>
              <a:rPr lang="en-GB" dirty="0"/>
              <a:t> </a:t>
            </a:r>
            <a:r>
              <a:rPr lang="en-GB" dirty="0" err="1"/>
              <a:t>waith</a:t>
            </a:r>
            <a:endParaRPr lang="en-GB" dirty="0"/>
          </a:p>
        </p:txBody>
      </p:sp>
      <p:pic>
        <p:nvPicPr>
          <p:cNvPr id="9" name="Map - Tracking Bangor to Card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800" y="1376363"/>
            <a:ext cx="8280400" cy="4500562"/>
          </a:xfrm>
          <a:prstGeom prst="rect">
            <a:avLst/>
          </a:prstGeom>
        </p:spPr>
      </p:pic>
      <p:sp>
        <p:nvSpPr>
          <p:cNvPr id="5" name="Track where people have been"/>
          <p:cNvSpPr txBox="1"/>
          <p:nvPr/>
        </p:nvSpPr>
        <p:spPr>
          <a:xfrm>
            <a:off x="431800" y="5870576"/>
            <a:ext cx="4212000" cy="400110"/>
          </a:xfrm>
          <a:prstGeom prst="rect">
            <a:avLst/>
          </a:prstGeom>
          <a:solidFill>
            <a:srgbClr val="582F7A"/>
          </a:solidFill>
        </p:spPr>
        <p:txBody>
          <a:bodyPr wrap="square" rtlCol="0">
            <a:spAutoFit/>
          </a:bodyPr>
          <a:lstStyle/>
          <a:p>
            <a:r>
              <a:rPr lang="en-GB" sz="2000" dirty="0" err="1">
                <a:solidFill>
                  <a:schemeClr val="bg1"/>
                </a:solidFill>
                <a:latin typeface="Arial" panose="020B0604020202020204" pitchFamily="34" charset="0"/>
                <a:cs typeface="Arial" panose="020B0604020202020204" pitchFamily="34" charset="0"/>
              </a:rPr>
              <a:t>Dilyn</a:t>
            </a:r>
            <a:r>
              <a:rPr lang="en-GB" sz="2000" dirty="0">
                <a:solidFill>
                  <a:schemeClr val="bg1"/>
                </a:solidFill>
                <a:latin typeface="Arial" panose="020B0604020202020204" pitchFamily="34" charset="0"/>
                <a:cs typeface="Arial" panose="020B0604020202020204" pitchFamily="34" charset="0"/>
              </a:rPr>
              <a:t> </a:t>
            </a:r>
            <a:r>
              <a:rPr lang="en-GB" sz="2000" dirty="0" err="1">
                <a:solidFill>
                  <a:schemeClr val="bg1"/>
                </a:solidFill>
                <a:latin typeface="Arial" panose="020B0604020202020204" pitchFamily="34" charset="0"/>
                <a:cs typeface="Arial" panose="020B0604020202020204" pitchFamily="34" charset="0"/>
              </a:rPr>
              <a:t>lle</a:t>
            </a:r>
            <a:r>
              <a:rPr lang="en-GB" sz="2000" dirty="0">
                <a:solidFill>
                  <a:schemeClr val="bg1"/>
                </a:solidFill>
                <a:latin typeface="Arial" panose="020B0604020202020204" pitchFamily="34" charset="0"/>
                <a:cs typeface="Arial" panose="020B0604020202020204" pitchFamily="34" charset="0"/>
              </a:rPr>
              <a:t> </a:t>
            </a:r>
            <a:r>
              <a:rPr lang="en-GB" sz="2000" dirty="0" err="1">
                <a:solidFill>
                  <a:schemeClr val="bg1"/>
                </a:solidFill>
                <a:latin typeface="Arial" panose="020B0604020202020204" pitchFamily="34" charset="0"/>
                <a:cs typeface="Arial" panose="020B0604020202020204" pitchFamily="34" charset="0"/>
              </a:rPr>
              <a:t>mae</a:t>
            </a:r>
            <a:r>
              <a:rPr lang="en-GB" sz="2000" dirty="0">
                <a:solidFill>
                  <a:schemeClr val="bg1"/>
                </a:solidFill>
                <a:latin typeface="Arial" panose="020B0604020202020204" pitchFamily="34" charset="0"/>
                <a:cs typeface="Arial" panose="020B0604020202020204" pitchFamily="34" charset="0"/>
              </a:rPr>
              <a:t> </a:t>
            </a:r>
            <a:r>
              <a:rPr lang="en-GB" sz="2000" dirty="0" err="1">
                <a:solidFill>
                  <a:schemeClr val="bg1"/>
                </a:solidFill>
                <a:latin typeface="Arial" panose="020B0604020202020204" pitchFamily="34" charset="0"/>
                <a:cs typeface="Arial" panose="020B0604020202020204" pitchFamily="34" charset="0"/>
              </a:rPr>
              <a:t>pobl</a:t>
            </a:r>
            <a:r>
              <a:rPr lang="en-GB" sz="2000" dirty="0">
                <a:solidFill>
                  <a:schemeClr val="bg1"/>
                </a:solidFill>
                <a:latin typeface="Arial" panose="020B0604020202020204" pitchFamily="34" charset="0"/>
                <a:cs typeface="Arial" panose="020B0604020202020204" pitchFamily="34" charset="0"/>
              </a:rPr>
              <a:t> </a:t>
            </a:r>
            <a:r>
              <a:rPr lang="en-GB" sz="2000" dirty="0" err="1">
                <a:solidFill>
                  <a:schemeClr val="bg1"/>
                </a:solidFill>
                <a:latin typeface="Arial" panose="020B0604020202020204" pitchFamily="34" charset="0"/>
                <a:cs typeface="Arial" panose="020B0604020202020204" pitchFamily="34" charset="0"/>
              </a:rPr>
              <a:t>wedi</a:t>
            </a:r>
            <a:r>
              <a:rPr lang="en-GB" sz="2000" dirty="0">
                <a:solidFill>
                  <a:schemeClr val="bg1"/>
                </a:solidFill>
                <a:latin typeface="Arial" panose="020B0604020202020204" pitchFamily="34" charset="0"/>
                <a:cs typeface="Arial" panose="020B0604020202020204" pitchFamily="34" charset="0"/>
              </a:rPr>
              <a:t> bod…</a:t>
            </a:r>
          </a:p>
        </p:txBody>
      </p:sp>
      <p:grpSp>
        <p:nvGrpSpPr>
          <p:cNvPr id="10" name="Phone with location on map"/>
          <p:cNvGrpSpPr/>
          <p:nvPr/>
        </p:nvGrpSpPr>
        <p:grpSpPr>
          <a:xfrm>
            <a:off x="1087127" y="1677937"/>
            <a:ext cx="2122015" cy="3891064"/>
            <a:chOff x="2846610" y="1180243"/>
            <a:chExt cx="2389326" cy="5433917"/>
          </a:xfrm>
        </p:grpSpPr>
        <p:pic>
          <p:nvPicPr>
            <p:cNvPr id="11" name="iPhon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6610" y="1180243"/>
              <a:ext cx="2389326" cy="5433917"/>
            </a:xfrm>
            <a:prstGeom prst="rect">
              <a:avLst/>
            </a:prstGeom>
          </p:spPr>
        </p:pic>
        <p:pic>
          <p:nvPicPr>
            <p:cNvPr id="12" name="Map"/>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2767" y="2159585"/>
              <a:ext cx="2037298" cy="3578272"/>
            </a:xfrm>
            <a:prstGeom prst="rect">
              <a:avLst/>
            </a:prstGeom>
          </p:spPr>
        </p:pic>
      </p:grpSp>
      <p:sp>
        <p:nvSpPr>
          <p:cNvPr id="13" name="Family or responders know where to look"/>
          <p:cNvSpPr txBox="1"/>
          <p:nvPr/>
        </p:nvSpPr>
        <p:spPr>
          <a:xfrm>
            <a:off x="438926" y="5876925"/>
            <a:ext cx="4212000" cy="646331"/>
          </a:xfrm>
          <a:prstGeom prst="rect">
            <a:avLst/>
          </a:prstGeom>
          <a:solidFill>
            <a:srgbClr val="582F7A"/>
          </a:solidFill>
        </p:spPr>
        <p:txBody>
          <a:bodyPr wrap="square" rtlCol="0">
            <a:spAutoFit/>
          </a:bodyPr>
          <a:lstStyle/>
          <a:p>
            <a:r>
              <a:rPr lang="en-GB" dirty="0" err="1">
                <a:solidFill>
                  <a:schemeClr val="bg1"/>
                </a:solidFill>
                <a:latin typeface="Arial" panose="020B0604020202020204" pitchFamily="34" charset="0"/>
                <a:cs typeface="Arial" panose="020B0604020202020204" pitchFamily="34" charset="0"/>
              </a:rPr>
              <a:t>Teulu</a:t>
            </a:r>
            <a:r>
              <a:rPr lang="en-GB" dirty="0">
                <a:solidFill>
                  <a:schemeClr val="bg1"/>
                </a:solidFill>
                <a:latin typeface="Arial" panose="020B0604020202020204" pitchFamily="34" charset="0"/>
                <a:cs typeface="Arial" panose="020B0604020202020204" pitchFamily="34" charset="0"/>
              </a:rPr>
              <a:t> </a:t>
            </a:r>
            <a:r>
              <a:rPr lang="en-GB" dirty="0" err="1">
                <a:solidFill>
                  <a:schemeClr val="bg1"/>
                </a:solidFill>
                <a:latin typeface="Arial" panose="020B0604020202020204" pitchFamily="34" charset="0"/>
                <a:cs typeface="Arial" panose="020B0604020202020204" pitchFamily="34" charset="0"/>
              </a:rPr>
              <a:t>neu</a:t>
            </a:r>
            <a:r>
              <a:rPr lang="en-GB" dirty="0">
                <a:solidFill>
                  <a:schemeClr val="bg1"/>
                </a:solidFill>
                <a:latin typeface="Arial" panose="020B0604020202020204" pitchFamily="34" charset="0"/>
                <a:cs typeface="Arial" panose="020B0604020202020204" pitchFamily="34" charset="0"/>
              </a:rPr>
              <a:t> </a:t>
            </a:r>
            <a:r>
              <a:rPr lang="en-GB" dirty="0" err="1">
                <a:solidFill>
                  <a:schemeClr val="bg1"/>
                </a:solidFill>
                <a:latin typeface="Arial" panose="020B0604020202020204" pitchFamily="34" charset="0"/>
                <a:cs typeface="Arial" panose="020B0604020202020204" pitchFamily="34" charset="0"/>
              </a:rPr>
              <a:t>ymatebwyr</a:t>
            </a:r>
            <a:r>
              <a:rPr lang="en-GB" dirty="0">
                <a:solidFill>
                  <a:schemeClr val="bg1"/>
                </a:solidFill>
                <a:latin typeface="Arial" panose="020B0604020202020204" pitchFamily="34" charset="0"/>
                <a:cs typeface="Arial" panose="020B0604020202020204" pitchFamily="34" charset="0"/>
              </a:rPr>
              <a:t> </a:t>
            </a:r>
            <a:r>
              <a:rPr lang="en-GB" dirty="0" err="1">
                <a:solidFill>
                  <a:schemeClr val="bg1"/>
                </a:solidFill>
                <a:latin typeface="Arial" panose="020B0604020202020204" pitchFamily="34" charset="0"/>
                <a:cs typeface="Arial" panose="020B0604020202020204" pitchFamily="34" charset="0"/>
              </a:rPr>
              <a:t>yn</a:t>
            </a:r>
            <a:r>
              <a:rPr lang="en-GB" dirty="0">
                <a:solidFill>
                  <a:schemeClr val="bg1"/>
                </a:solidFill>
                <a:latin typeface="Arial" panose="020B0604020202020204" pitchFamily="34" charset="0"/>
                <a:cs typeface="Arial" panose="020B0604020202020204" pitchFamily="34" charset="0"/>
              </a:rPr>
              <a:t> </a:t>
            </a:r>
            <a:r>
              <a:rPr lang="en-GB" dirty="0" err="1">
                <a:solidFill>
                  <a:schemeClr val="bg1"/>
                </a:solidFill>
                <a:latin typeface="Arial" panose="020B0604020202020204" pitchFamily="34" charset="0"/>
                <a:cs typeface="Arial" panose="020B0604020202020204" pitchFamily="34" charset="0"/>
              </a:rPr>
              <a:t>gwybod</a:t>
            </a:r>
            <a:r>
              <a:rPr lang="en-GB" dirty="0">
                <a:solidFill>
                  <a:schemeClr val="bg1"/>
                </a:solidFill>
                <a:latin typeface="Arial" panose="020B0604020202020204" pitchFamily="34" charset="0"/>
                <a:cs typeface="Arial" panose="020B0604020202020204" pitchFamily="34" charset="0"/>
              </a:rPr>
              <a:t> </a:t>
            </a:r>
            <a:r>
              <a:rPr lang="en-GB" dirty="0" err="1">
                <a:solidFill>
                  <a:schemeClr val="bg1"/>
                </a:solidFill>
                <a:latin typeface="Arial" panose="020B0604020202020204" pitchFamily="34" charset="0"/>
                <a:cs typeface="Arial" panose="020B0604020202020204" pitchFamily="34" charset="0"/>
              </a:rPr>
              <a:t>ble</a:t>
            </a:r>
            <a:r>
              <a:rPr lang="en-GB" dirty="0">
                <a:solidFill>
                  <a:schemeClr val="bg1"/>
                </a:solidFill>
                <a:latin typeface="Arial" panose="020B0604020202020204" pitchFamily="34" charset="0"/>
                <a:cs typeface="Arial" panose="020B0604020202020204" pitchFamily="34" charset="0"/>
              </a:rPr>
              <a:t> </a:t>
            </a:r>
            <a:r>
              <a:rPr lang="en-GB" dirty="0" err="1">
                <a:solidFill>
                  <a:schemeClr val="bg1"/>
                </a:solidFill>
                <a:latin typeface="Arial" panose="020B0604020202020204" pitchFamily="34" charset="0"/>
                <a:cs typeface="Arial" panose="020B0604020202020204" pitchFamily="34" charset="0"/>
              </a:rPr>
              <a:t>i</a:t>
            </a:r>
            <a:r>
              <a:rPr lang="en-GB" dirty="0">
                <a:solidFill>
                  <a:schemeClr val="bg1"/>
                </a:solidFill>
                <a:latin typeface="Arial" panose="020B0604020202020204" pitchFamily="34" charset="0"/>
                <a:cs typeface="Arial" panose="020B0604020202020204" pitchFamily="34" charset="0"/>
              </a:rPr>
              <a:t> </a:t>
            </a:r>
            <a:r>
              <a:rPr lang="en-GB" dirty="0" err="1" smtClean="0">
                <a:solidFill>
                  <a:schemeClr val="bg1"/>
                </a:solidFill>
                <a:latin typeface="Arial" panose="020B0604020202020204" pitchFamily="34" charset="0"/>
                <a:cs typeface="Arial" panose="020B0604020202020204" pitchFamily="34" charset="0"/>
              </a:rPr>
              <a:t>edrych</a:t>
            </a:r>
            <a:endParaRPr lang="en-GB" dirty="0">
              <a:solidFill>
                <a:schemeClr val="bg1"/>
              </a:solidFill>
              <a:latin typeface="Arial" panose="020B0604020202020204" pitchFamily="34" charset="0"/>
              <a:cs typeface="Arial" panose="020B0604020202020204" pitchFamily="34" charset="0"/>
            </a:endParaRPr>
          </a:p>
        </p:txBody>
      </p:sp>
      <p:sp>
        <p:nvSpPr>
          <p:cNvPr id="14" name="Create safe and unsafe zones"/>
          <p:cNvSpPr txBox="1"/>
          <p:nvPr/>
        </p:nvSpPr>
        <p:spPr>
          <a:xfrm>
            <a:off x="438926" y="5876925"/>
            <a:ext cx="4212000" cy="646331"/>
          </a:xfrm>
          <a:prstGeom prst="rect">
            <a:avLst/>
          </a:prstGeom>
          <a:solidFill>
            <a:srgbClr val="582F7A"/>
          </a:solidFill>
        </p:spPr>
        <p:txBody>
          <a:bodyPr wrap="square" rtlCol="0">
            <a:spAutoFit/>
          </a:bodyPr>
          <a:lstStyle/>
          <a:p>
            <a:r>
              <a:rPr lang="en-GB" dirty="0" err="1">
                <a:solidFill>
                  <a:schemeClr val="bg1"/>
                </a:solidFill>
                <a:latin typeface="Arial" panose="020B0604020202020204" pitchFamily="34" charset="0"/>
                <a:cs typeface="Arial" panose="020B0604020202020204" pitchFamily="34" charset="0"/>
              </a:rPr>
              <a:t>Creu</a:t>
            </a:r>
            <a:r>
              <a:rPr lang="en-GB" dirty="0">
                <a:solidFill>
                  <a:schemeClr val="bg1"/>
                </a:solidFill>
                <a:latin typeface="Arial" panose="020B0604020202020204" pitchFamily="34" charset="0"/>
                <a:cs typeface="Arial" panose="020B0604020202020204" pitchFamily="34" charset="0"/>
              </a:rPr>
              <a:t>  </a:t>
            </a:r>
            <a:r>
              <a:rPr lang="en-GB" dirty="0" err="1">
                <a:solidFill>
                  <a:schemeClr val="bg1"/>
                </a:solidFill>
                <a:latin typeface="Arial" panose="020B0604020202020204" pitchFamily="34" charset="0"/>
                <a:cs typeface="Arial" panose="020B0604020202020204" pitchFamily="34" charset="0"/>
              </a:rPr>
              <a:t>ardaloedd</a:t>
            </a:r>
            <a:r>
              <a:rPr lang="en-GB" dirty="0">
                <a:solidFill>
                  <a:schemeClr val="bg1"/>
                </a:solidFill>
                <a:latin typeface="Arial" panose="020B0604020202020204" pitchFamily="34" charset="0"/>
                <a:cs typeface="Arial" panose="020B0604020202020204" pitchFamily="34" charset="0"/>
              </a:rPr>
              <a:t> </a:t>
            </a:r>
            <a:r>
              <a:rPr lang="en-GB" dirty="0" err="1">
                <a:solidFill>
                  <a:schemeClr val="bg1"/>
                </a:solidFill>
                <a:latin typeface="Arial" panose="020B0604020202020204" pitchFamily="34" charset="0"/>
                <a:cs typeface="Arial" panose="020B0604020202020204" pitchFamily="34" charset="0"/>
              </a:rPr>
              <a:t>diogel</a:t>
            </a:r>
            <a:r>
              <a:rPr lang="en-GB" dirty="0">
                <a:solidFill>
                  <a:schemeClr val="bg1"/>
                </a:solidFill>
                <a:latin typeface="Arial" panose="020B0604020202020204" pitchFamily="34" charset="0"/>
                <a:cs typeface="Arial" panose="020B0604020202020204" pitchFamily="34" charset="0"/>
              </a:rPr>
              <a:t> ac </a:t>
            </a:r>
            <a:r>
              <a:rPr lang="en-GB" dirty="0" err="1">
                <a:solidFill>
                  <a:schemeClr val="bg1"/>
                </a:solidFill>
                <a:latin typeface="Arial" panose="020B0604020202020204" pitchFamily="34" charset="0"/>
                <a:cs typeface="Arial" panose="020B0604020202020204" pitchFamily="34" charset="0"/>
              </a:rPr>
              <a:t>anniogel</a:t>
            </a:r>
            <a:r>
              <a:rPr lang="en-GB" dirty="0">
                <a:solidFill>
                  <a:schemeClr val="bg1"/>
                </a:solidFill>
                <a:latin typeface="Arial" panose="020B0604020202020204" pitchFamily="34" charset="0"/>
                <a:cs typeface="Arial" panose="020B0604020202020204" pitchFamily="34" charset="0"/>
              </a:rPr>
              <a:t>  a </a:t>
            </a:r>
            <a:r>
              <a:rPr lang="en-GB" dirty="0" err="1">
                <a:solidFill>
                  <a:schemeClr val="bg1"/>
                </a:solidFill>
                <a:latin typeface="Arial" panose="020B0604020202020204" pitchFamily="34" charset="0"/>
                <a:cs typeface="Arial" panose="020B0604020202020204" pitchFamily="34" charset="0"/>
              </a:rPr>
              <a:t>enwir</a:t>
            </a:r>
            <a:r>
              <a:rPr lang="en-GB" dirty="0">
                <a:solidFill>
                  <a:schemeClr val="bg1"/>
                </a:solidFill>
                <a:latin typeface="Arial" panose="020B0604020202020204" pitchFamily="34" charset="0"/>
                <a:cs typeface="Arial" panose="020B0604020202020204" pitchFamily="34" charset="0"/>
              </a:rPr>
              <a:t> </a:t>
            </a:r>
            <a:r>
              <a:rPr lang="en-GB" dirty="0" err="1">
                <a:solidFill>
                  <a:schemeClr val="bg1"/>
                </a:solidFill>
                <a:latin typeface="Arial" panose="020B0604020202020204" pitchFamily="34" charset="0"/>
                <a:cs typeface="Arial" panose="020B0604020202020204" pitchFamily="34" charset="0"/>
              </a:rPr>
              <a:t>yn</a:t>
            </a:r>
            <a:r>
              <a:rPr lang="en-GB" dirty="0">
                <a:solidFill>
                  <a:schemeClr val="bg1"/>
                </a:solidFill>
                <a:latin typeface="Arial" panose="020B0604020202020204" pitchFamily="34" charset="0"/>
                <a:cs typeface="Arial" panose="020B0604020202020204" pitchFamily="34" charset="0"/>
              </a:rPr>
              <a:t> </a:t>
            </a:r>
            <a:r>
              <a:rPr lang="en-GB" dirty="0" smtClean="0">
                <a:solidFill>
                  <a:schemeClr val="bg1"/>
                </a:solidFill>
                <a:latin typeface="Arial" panose="020B0604020202020204" pitchFamily="34" charset="0"/>
                <a:cs typeface="Arial" panose="020B0604020202020204" pitchFamily="34" charset="0"/>
              </a:rPr>
              <a:t>‘</a:t>
            </a:r>
            <a:r>
              <a:rPr lang="en-GB" dirty="0" err="1" smtClean="0">
                <a:solidFill>
                  <a:schemeClr val="bg1"/>
                </a:solidFill>
                <a:latin typeface="Arial" panose="020B0604020202020204" pitchFamily="34" charset="0"/>
                <a:cs typeface="Arial" panose="020B0604020202020204" pitchFamily="34" charset="0"/>
              </a:rPr>
              <a:t>ffens</a:t>
            </a:r>
            <a:r>
              <a:rPr lang="en-GB" dirty="0" smtClean="0">
                <a:solidFill>
                  <a:schemeClr val="bg1"/>
                </a:solidFill>
                <a:latin typeface="Arial" panose="020B0604020202020204" pitchFamily="34" charset="0"/>
                <a:cs typeface="Arial" panose="020B0604020202020204" pitchFamily="34" charset="0"/>
              </a:rPr>
              <a:t> geo’</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040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dissolve">
                                      <p:cBhvr>
                                        <p:cTn id="28" dur="500"/>
                                        <p:tgtEl>
                                          <p:spTgt spid="22"/>
                                        </p:tgtEl>
                                      </p:cBhvr>
                                    </p:animEffect>
                                  </p:childTnLst>
                                </p:cTn>
                              </p:par>
                            </p:childTnLst>
                          </p:cTn>
                        </p:par>
                        <p:par>
                          <p:cTn id="29" fill="hold">
                            <p:stCondLst>
                              <p:cond delay="500"/>
                            </p:stCondLst>
                            <p:childTnLst>
                              <p:par>
                                <p:cTn id="30" presetID="21" presetClass="entr" presetSubtype="1"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heel(1)">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dissolve">
                                      <p:cBhvr>
                                        <p:cTn id="37" dur="500"/>
                                        <p:tgtEl>
                                          <p:spTgt spid="21"/>
                                        </p:tgtEl>
                                      </p:cBhvr>
                                    </p:animEffect>
                                  </p:childTnLst>
                                </p:cTn>
                              </p:par>
                            </p:childTnLst>
                          </p:cTn>
                        </p:par>
                        <p:par>
                          <p:cTn id="38" fill="hold">
                            <p:stCondLst>
                              <p:cond delay="500"/>
                            </p:stCondLst>
                            <p:childTnLst>
                              <p:par>
                                <p:cTn id="39" presetID="35" presetClass="path" presetSubtype="0" accel="50000" decel="50000" fill="hold" nodeType="afterEffect">
                                  <p:stCondLst>
                                    <p:cond delay="0"/>
                                  </p:stCondLst>
                                  <p:childTnLst>
                                    <p:animMotion origin="layout" path="M 3.05556E-6 -2.59259E-6 L -0.25 -2.59259E-6 " pathEditMode="relative" rAng="0" ptsTypes="AA">
                                      <p:cBhvr>
                                        <p:cTn id="40" dur="2000" fill="hold"/>
                                        <p:tgtEl>
                                          <p:spTgt spid="21"/>
                                        </p:tgtEl>
                                        <p:attrNameLst>
                                          <p:attrName>ppt_x</p:attrName>
                                          <p:attrName>ppt_y</p:attrName>
                                        </p:attrNameLst>
                                      </p:cBhvr>
                                      <p:rCtr x="-12500" y="0"/>
                                    </p:animMotion>
                                  </p:childTnLst>
                                </p:cTn>
                              </p:par>
                              <p:par>
                                <p:cTn id="41" presetID="1" presetClass="exit" presetSubtype="0" fill="hold" grpId="1" nodeType="withEffect">
                                  <p:stCondLst>
                                    <p:cond delay="0"/>
                                  </p:stCondLst>
                                  <p:childTnLst>
                                    <p:set>
                                      <p:cBhvr>
                                        <p:cTn id="42" dur="1" fill="hold">
                                          <p:stCondLst>
                                            <p:cond delay="0"/>
                                          </p:stCondLst>
                                        </p:cTn>
                                        <p:tgtEl>
                                          <p:spTgt spid="14"/>
                                        </p:tgtEl>
                                        <p:attrNameLst>
                                          <p:attrName>style.visibility</p:attrName>
                                        </p:attrNameLst>
                                      </p:cBhvr>
                                      <p:to>
                                        <p:strVal val="hidden"/>
                                      </p:to>
                                    </p:set>
                                  </p:childTnLst>
                                </p:cTn>
                              </p:par>
                            </p:childTnLst>
                          </p:cTn>
                        </p:par>
                        <p:par>
                          <p:cTn id="43" fill="hold">
                            <p:stCondLst>
                              <p:cond delay="2500"/>
                            </p:stCondLst>
                            <p:childTnLst>
                              <p:par>
                                <p:cTn id="44" presetID="26" presetClass="emph" presetSubtype="0" fill="hold" grpId="1" nodeType="afterEffect">
                                  <p:stCondLst>
                                    <p:cond delay="0"/>
                                  </p:stCondLst>
                                  <p:childTnLst>
                                    <p:animEffect transition="out" filter="fade">
                                      <p:cBhvr>
                                        <p:cTn id="45" dur="500" tmFilter="0, 0; .2, .5; .8, .5; 1, 0"/>
                                        <p:tgtEl>
                                          <p:spTgt spid="20"/>
                                        </p:tgtEl>
                                      </p:cBhvr>
                                    </p:animEffect>
                                    <p:animScale>
                                      <p:cBhvr>
                                        <p:cTn id="46" dur="250" autoRev="1" fill="hold"/>
                                        <p:tgtEl>
                                          <p:spTgt spid="20"/>
                                        </p:tgtEl>
                                      </p:cBhvr>
                                      <p:by x="105000" y="105000"/>
                                    </p:animScale>
                                  </p:childTnLst>
                                </p:cTn>
                              </p:par>
                              <p:par>
                                <p:cTn id="47" presetID="10" presetClass="entr" presetSubtype="0" fill="hold" grpId="0"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 grpId="0" animBg="1"/>
      <p:bldP spid="5" grpId="0" animBg="1"/>
      <p:bldP spid="5" grpId="1" animBg="1"/>
      <p:bldP spid="13" grpId="0" animBg="1"/>
      <p:bldP spid="14" grpId="0" animBg="1"/>
      <p:bldP spid="14"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Silhouettes of people"/>
          <p:cNvGrpSpPr/>
          <p:nvPr/>
        </p:nvGrpSpPr>
        <p:grpSpPr>
          <a:xfrm>
            <a:off x="1084052" y="1452879"/>
            <a:ext cx="7211245" cy="4370991"/>
            <a:chOff x="1175492" y="1376363"/>
            <a:chExt cx="7211245" cy="4447508"/>
          </a:xfrm>
        </p:grpSpPr>
        <p:grpSp>
          <p:nvGrpSpPr>
            <p:cNvPr id="7" name="Group 6"/>
            <p:cNvGrpSpPr/>
            <p:nvPr/>
          </p:nvGrpSpPr>
          <p:grpSpPr>
            <a:xfrm>
              <a:off x="1175492" y="1376363"/>
              <a:ext cx="2737116" cy="1999988"/>
              <a:chOff x="641982" y="1556267"/>
              <a:chExt cx="2737116" cy="1999988"/>
            </a:xfrm>
          </p:grpSpPr>
          <p:sp>
            <p:nvSpPr>
              <p:cNvPr id="8" name="Freeform 18"/>
              <p:cNvSpPr>
                <a:spLocks noEditPoints="1"/>
              </p:cNvSpPr>
              <p:nvPr/>
            </p:nvSpPr>
            <p:spPr bwMode="auto">
              <a:xfrm>
                <a:off x="2914363" y="1556267"/>
                <a:ext cx="464735" cy="1112735"/>
              </a:xfrm>
              <a:custGeom>
                <a:avLst/>
                <a:gdLst>
                  <a:gd name="T0" fmla="*/ 110 w 126"/>
                  <a:gd name="T1" fmla="*/ 63 h 302"/>
                  <a:gd name="T2" fmla="*/ 104 w 126"/>
                  <a:gd name="T3" fmla="*/ 55 h 302"/>
                  <a:gd name="T4" fmla="*/ 98 w 126"/>
                  <a:gd name="T5" fmla="*/ 44 h 302"/>
                  <a:gd name="T6" fmla="*/ 72 w 126"/>
                  <a:gd name="T7" fmla="*/ 39 h 302"/>
                  <a:gd name="T8" fmla="*/ 70 w 126"/>
                  <a:gd name="T9" fmla="*/ 30 h 302"/>
                  <a:gd name="T10" fmla="*/ 71 w 126"/>
                  <a:gd name="T11" fmla="*/ 19 h 302"/>
                  <a:gd name="T12" fmla="*/ 66 w 126"/>
                  <a:gd name="T13" fmla="*/ 4 h 302"/>
                  <a:gd name="T14" fmla="*/ 46 w 126"/>
                  <a:gd name="T15" fmla="*/ 12 h 302"/>
                  <a:gd name="T16" fmla="*/ 44 w 126"/>
                  <a:gd name="T17" fmla="*/ 27 h 302"/>
                  <a:gd name="T18" fmla="*/ 47 w 126"/>
                  <a:gd name="T19" fmla="*/ 36 h 302"/>
                  <a:gd name="T20" fmla="*/ 39 w 126"/>
                  <a:gd name="T21" fmla="*/ 42 h 302"/>
                  <a:gd name="T22" fmla="*/ 26 w 126"/>
                  <a:gd name="T23" fmla="*/ 45 h 302"/>
                  <a:gd name="T24" fmla="*/ 16 w 126"/>
                  <a:gd name="T25" fmla="*/ 54 h 302"/>
                  <a:gd name="T26" fmla="*/ 13 w 126"/>
                  <a:gd name="T27" fmla="*/ 66 h 302"/>
                  <a:gd name="T28" fmla="*/ 6 w 126"/>
                  <a:gd name="T29" fmla="*/ 81 h 302"/>
                  <a:gd name="T30" fmla="*/ 2 w 126"/>
                  <a:gd name="T31" fmla="*/ 99 h 302"/>
                  <a:gd name="T32" fmla="*/ 13 w 126"/>
                  <a:gd name="T33" fmla="*/ 121 h 302"/>
                  <a:gd name="T34" fmla="*/ 16 w 126"/>
                  <a:gd name="T35" fmla="*/ 126 h 302"/>
                  <a:gd name="T36" fmla="*/ 19 w 126"/>
                  <a:gd name="T37" fmla="*/ 132 h 302"/>
                  <a:gd name="T38" fmla="*/ 20 w 126"/>
                  <a:gd name="T39" fmla="*/ 140 h 302"/>
                  <a:gd name="T40" fmla="*/ 22 w 126"/>
                  <a:gd name="T41" fmla="*/ 168 h 302"/>
                  <a:gd name="T42" fmla="*/ 30 w 126"/>
                  <a:gd name="T43" fmla="*/ 173 h 302"/>
                  <a:gd name="T44" fmla="*/ 35 w 126"/>
                  <a:gd name="T45" fmla="*/ 208 h 302"/>
                  <a:gd name="T46" fmla="*/ 38 w 126"/>
                  <a:gd name="T47" fmla="*/ 242 h 302"/>
                  <a:gd name="T48" fmla="*/ 40 w 126"/>
                  <a:gd name="T49" fmla="*/ 267 h 302"/>
                  <a:gd name="T50" fmla="*/ 42 w 126"/>
                  <a:gd name="T51" fmla="*/ 272 h 302"/>
                  <a:gd name="T52" fmla="*/ 40 w 126"/>
                  <a:gd name="T53" fmla="*/ 279 h 302"/>
                  <a:gd name="T54" fmla="*/ 39 w 126"/>
                  <a:gd name="T55" fmla="*/ 284 h 302"/>
                  <a:gd name="T56" fmla="*/ 31 w 126"/>
                  <a:gd name="T57" fmla="*/ 289 h 302"/>
                  <a:gd name="T58" fmla="*/ 41 w 126"/>
                  <a:gd name="T59" fmla="*/ 295 h 302"/>
                  <a:gd name="T60" fmla="*/ 61 w 126"/>
                  <a:gd name="T61" fmla="*/ 287 h 302"/>
                  <a:gd name="T62" fmla="*/ 63 w 126"/>
                  <a:gd name="T63" fmla="*/ 277 h 302"/>
                  <a:gd name="T64" fmla="*/ 67 w 126"/>
                  <a:gd name="T65" fmla="*/ 283 h 302"/>
                  <a:gd name="T66" fmla="*/ 65 w 126"/>
                  <a:gd name="T67" fmla="*/ 289 h 302"/>
                  <a:gd name="T68" fmla="*/ 62 w 126"/>
                  <a:gd name="T69" fmla="*/ 295 h 302"/>
                  <a:gd name="T70" fmla="*/ 60 w 126"/>
                  <a:gd name="T71" fmla="*/ 301 h 302"/>
                  <a:gd name="T72" fmla="*/ 83 w 126"/>
                  <a:gd name="T73" fmla="*/ 297 h 302"/>
                  <a:gd name="T74" fmla="*/ 85 w 126"/>
                  <a:gd name="T75" fmla="*/ 288 h 302"/>
                  <a:gd name="T76" fmla="*/ 87 w 126"/>
                  <a:gd name="T77" fmla="*/ 282 h 302"/>
                  <a:gd name="T78" fmla="*/ 90 w 126"/>
                  <a:gd name="T79" fmla="*/ 266 h 302"/>
                  <a:gd name="T80" fmla="*/ 91 w 126"/>
                  <a:gd name="T81" fmla="*/ 212 h 302"/>
                  <a:gd name="T82" fmla="*/ 93 w 126"/>
                  <a:gd name="T83" fmla="*/ 169 h 302"/>
                  <a:gd name="T84" fmla="*/ 107 w 126"/>
                  <a:gd name="T85" fmla="*/ 167 h 302"/>
                  <a:gd name="T86" fmla="*/ 107 w 126"/>
                  <a:gd name="T87" fmla="*/ 149 h 302"/>
                  <a:gd name="T88" fmla="*/ 105 w 126"/>
                  <a:gd name="T89" fmla="*/ 129 h 302"/>
                  <a:gd name="T90" fmla="*/ 104 w 126"/>
                  <a:gd name="T91" fmla="*/ 120 h 302"/>
                  <a:gd name="T92" fmla="*/ 124 w 126"/>
                  <a:gd name="T93" fmla="*/ 93 h 302"/>
                  <a:gd name="T94" fmla="*/ 21 w 126"/>
                  <a:gd name="T95" fmla="*/ 98 h 302"/>
                  <a:gd name="T96" fmla="*/ 22 w 126"/>
                  <a:gd name="T97" fmla="*/ 87 h 302"/>
                  <a:gd name="T98" fmla="*/ 41 w 126"/>
                  <a:gd name="T99" fmla="*/ 279 h 302"/>
                  <a:gd name="T100" fmla="*/ 65 w 126"/>
                  <a:gd name="T101" fmla="*/ 251 h 302"/>
                  <a:gd name="T102" fmla="*/ 60 w 126"/>
                  <a:gd name="T103" fmla="*/ 249 h 302"/>
                  <a:gd name="T104" fmla="*/ 61 w 126"/>
                  <a:gd name="T105" fmla="*/ 224 h 302"/>
                  <a:gd name="T106" fmla="*/ 62 w 126"/>
                  <a:gd name="T107" fmla="*/ 202 h 302"/>
                  <a:gd name="T108" fmla="*/ 66 w 126"/>
                  <a:gd name="T109" fmla="*/ 220 h 302"/>
                  <a:gd name="T110" fmla="*/ 69 w 126"/>
                  <a:gd name="T111" fmla="*/ 235 h 302"/>
                  <a:gd name="T112" fmla="*/ 99 w 126"/>
                  <a:gd name="T113" fmla="*/ 98 h 302"/>
                  <a:gd name="T114" fmla="*/ 99 w 126"/>
                  <a:gd name="T115" fmla="*/ 87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 h="302">
                    <a:moveTo>
                      <a:pt x="124" y="83"/>
                    </a:moveTo>
                    <a:cubicBezTo>
                      <a:pt x="122" y="78"/>
                      <a:pt x="118" y="74"/>
                      <a:pt x="117" y="73"/>
                    </a:cubicBezTo>
                    <a:cubicBezTo>
                      <a:pt x="117" y="71"/>
                      <a:pt x="115" y="69"/>
                      <a:pt x="114" y="68"/>
                    </a:cubicBezTo>
                    <a:cubicBezTo>
                      <a:pt x="114" y="67"/>
                      <a:pt x="113" y="67"/>
                      <a:pt x="113" y="67"/>
                    </a:cubicBezTo>
                    <a:cubicBezTo>
                      <a:pt x="113" y="67"/>
                      <a:pt x="113" y="67"/>
                      <a:pt x="112" y="66"/>
                    </a:cubicBezTo>
                    <a:cubicBezTo>
                      <a:pt x="111" y="65"/>
                      <a:pt x="110" y="64"/>
                      <a:pt x="110" y="63"/>
                    </a:cubicBezTo>
                    <a:cubicBezTo>
                      <a:pt x="109" y="63"/>
                      <a:pt x="109" y="62"/>
                      <a:pt x="109" y="62"/>
                    </a:cubicBezTo>
                    <a:cubicBezTo>
                      <a:pt x="108" y="61"/>
                      <a:pt x="108" y="61"/>
                      <a:pt x="108" y="60"/>
                    </a:cubicBezTo>
                    <a:cubicBezTo>
                      <a:pt x="108" y="60"/>
                      <a:pt x="108" y="59"/>
                      <a:pt x="107" y="59"/>
                    </a:cubicBezTo>
                    <a:cubicBezTo>
                      <a:pt x="106" y="58"/>
                      <a:pt x="105" y="57"/>
                      <a:pt x="105" y="57"/>
                    </a:cubicBezTo>
                    <a:cubicBezTo>
                      <a:pt x="105" y="57"/>
                      <a:pt x="104" y="57"/>
                      <a:pt x="104" y="57"/>
                    </a:cubicBezTo>
                    <a:cubicBezTo>
                      <a:pt x="104" y="56"/>
                      <a:pt x="104" y="56"/>
                      <a:pt x="104" y="55"/>
                    </a:cubicBezTo>
                    <a:cubicBezTo>
                      <a:pt x="103" y="55"/>
                      <a:pt x="103" y="55"/>
                      <a:pt x="103" y="54"/>
                    </a:cubicBezTo>
                    <a:cubicBezTo>
                      <a:pt x="103" y="53"/>
                      <a:pt x="103" y="53"/>
                      <a:pt x="103" y="52"/>
                    </a:cubicBezTo>
                    <a:cubicBezTo>
                      <a:pt x="103" y="52"/>
                      <a:pt x="102" y="51"/>
                      <a:pt x="102" y="50"/>
                    </a:cubicBezTo>
                    <a:cubicBezTo>
                      <a:pt x="102" y="50"/>
                      <a:pt x="101" y="48"/>
                      <a:pt x="101" y="47"/>
                    </a:cubicBezTo>
                    <a:cubicBezTo>
                      <a:pt x="100" y="45"/>
                      <a:pt x="99" y="44"/>
                      <a:pt x="99" y="44"/>
                    </a:cubicBezTo>
                    <a:cubicBezTo>
                      <a:pt x="98" y="44"/>
                      <a:pt x="98" y="44"/>
                      <a:pt x="98" y="44"/>
                    </a:cubicBezTo>
                    <a:cubicBezTo>
                      <a:pt x="98" y="44"/>
                      <a:pt x="97" y="44"/>
                      <a:pt x="96" y="44"/>
                    </a:cubicBezTo>
                    <a:cubicBezTo>
                      <a:pt x="95" y="43"/>
                      <a:pt x="94" y="43"/>
                      <a:pt x="94" y="43"/>
                    </a:cubicBezTo>
                    <a:cubicBezTo>
                      <a:pt x="92" y="43"/>
                      <a:pt x="89" y="42"/>
                      <a:pt x="88" y="42"/>
                    </a:cubicBezTo>
                    <a:cubicBezTo>
                      <a:pt x="87" y="42"/>
                      <a:pt x="83" y="41"/>
                      <a:pt x="81" y="41"/>
                    </a:cubicBezTo>
                    <a:cubicBezTo>
                      <a:pt x="80" y="41"/>
                      <a:pt x="76" y="40"/>
                      <a:pt x="75" y="39"/>
                    </a:cubicBezTo>
                    <a:cubicBezTo>
                      <a:pt x="73" y="39"/>
                      <a:pt x="73" y="39"/>
                      <a:pt x="72" y="39"/>
                    </a:cubicBezTo>
                    <a:cubicBezTo>
                      <a:pt x="72" y="39"/>
                      <a:pt x="71" y="39"/>
                      <a:pt x="71" y="38"/>
                    </a:cubicBezTo>
                    <a:cubicBezTo>
                      <a:pt x="70" y="38"/>
                      <a:pt x="68" y="37"/>
                      <a:pt x="68" y="37"/>
                    </a:cubicBezTo>
                    <a:cubicBezTo>
                      <a:pt x="67" y="36"/>
                      <a:pt x="67" y="36"/>
                      <a:pt x="68" y="35"/>
                    </a:cubicBezTo>
                    <a:cubicBezTo>
                      <a:pt x="68" y="34"/>
                      <a:pt x="69" y="30"/>
                      <a:pt x="69" y="30"/>
                    </a:cubicBezTo>
                    <a:cubicBezTo>
                      <a:pt x="69" y="30"/>
                      <a:pt x="69" y="30"/>
                      <a:pt x="69" y="30"/>
                    </a:cubicBezTo>
                    <a:cubicBezTo>
                      <a:pt x="69" y="30"/>
                      <a:pt x="69" y="30"/>
                      <a:pt x="70" y="30"/>
                    </a:cubicBezTo>
                    <a:cubicBezTo>
                      <a:pt x="70" y="29"/>
                      <a:pt x="70" y="29"/>
                      <a:pt x="70" y="28"/>
                    </a:cubicBezTo>
                    <a:cubicBezTo>
                      <a:pt x="71" y="27"/>
                      <a:pt x="71" y="24"/>
                      <a:pt x="71" y="23"/>
                    </a:cubicBezTo>
                    <a:cubicBezTo>
                      <a:pt x="71" y="23"/>
                      <a:pt x="71" y="22"/>
                      <a:pt x="71" y="21"/>
                    </a:cubicBezTo>
                    <a:cubicBezTo>
                      <a:pt x="71" y="21"/>
                      <a:pt x="71" y="21"/>
                      <a:pt x="72" y="20"/>
                    </a:cubicBezTo>
                    <a:cubicBezTo>
                      <a:pt x="72" y="20"/>
                      <a:pt x="71" y="19"/>
                      <a:pt x="71" y="19"/>
                    </a:cubicBezTo>
                    <a:cubicBezTo>
                      <a:pt x="71" y="19"/>
                      <a:pt x="71" y="19"/>
                      <a:pt x="71" y="19"/>
                    </a:cubicBezTo>
                    <a:cubicBezTo>
                      <a:pt x="71" y="19"/>
                      <a:pt x="71" y="18"/>
                      <a:pt x="71" y="18"/>
                    </a:cubicBezTo>
                    <a:cubicBezTo>
                      <a:pt x="71" y="17"/>
                      <a:pt x="71" y="16"/>
                      <a:pt x="71" y="16"/>
                    </a:cubicBezTo>
                    <a:cubicBezTo>
                      <a:pt x="71" y="15"/>
                      <a:pt x="71" y="15"/>
                      <a:pt x="71" y="15"/>
                    </a:cubicBezTo>
                    <a:cubicBezTo>
                      <a:pt x="71" y="15"/>
                      <a:pt x="71" y="14"/>
                      <a:pt x="71" y="13"/>
                    </a:cubicBezTo>
                    <a:cubicBezTo>
                      <a:pt x="71" y="10"/>
                      <a:pt x="71" y="9"/>
                      <a:pt x="70" y="7"/>
                    </a:cubicBezTo>
                    <a:cubicBezTo>
                      <a:pt x="69" y="5"/>
                      <a:pt x="66" y="4"/>
                      <a:pt x="66" y="4"/>
                    </a:cubicBezTo>
                    <a:cubicBezTo>
                      <a:pt x="65" y="4"/>
                      <a:pt x="65" y="2"/>
                      <a:pt x="63" y="2"/>
                    </a:cubicBezTo>
                    <a:cubicBezTo>
                      <a:pt x="64" y="2"/>
                      <a:pt x="59" y="0"/>
                      <a:pt x="53" y="2"/>
                    </a:cubicBezTo>
                    <a:cubicBezTo>
                      <a:pt x="52" y="2"/>
                      <a:pt x="51" y="3"/>
                      <a:pt x="51" y="3"/>
                    </a:cubicBezTo>
                    <a:cubicBezTo>
                      <a:pt x="49" y="3"/>
                      <a:pt x="49" y="4"/>
                      <a:pt x="48" y="5"/>
                    </a:cubicBezTo>
                    <a:cubicBezTo>
                      <a:pt x="48" y="5"/>
                      <a:pt x="47" y="6"/>
                      <a:pt x="46" y="7"/>
                    </a:cubicBezTo>
                    <a:cubicBezTo>
                      <a:pt x="45" y="8"/>
                      <a:pt x="46" y="11"/>
                      <a:pt x="46" y="12"/>
                    </a:cubicBezTo>
                    <a:cubicBezTo>
                      <a:pt x="45" y="14"/>
                      <a:pt x="45" y="18"/>
                      <a:pt x="45" y="18"/>
                    </a:cubicBezTo>
                    <a:cubicBezTo>
                      <a:pt x="45" y="18"/>
                      <a:pt x="45" y="18"/>
                      <a:pt x="44" y="17"/>
                    </a:cubicBezTo>
                    <a:cubicBezTo>
                      <a:pt x="44" y="17"/>
                      <a:pt x="44" y="17"/>
                      <a:pt x="44" y="17"/>
                    </a:cubicBezTo>
                    <a:cubicBezTo>
                      <a:pt x="43" y="17"/>
                      <a:pt x="42" y="19"/>
                      <a:pt x="43" y="20"/>
                    </a:cubicBezTo>
                    <a:cubicBezTo>
                      <a:pt x="43" y="21"/>
                      <a:pt x="42" y="23"/>
                      <a:pt x="43" y="26"/>
                    </a:cubicBezTo>
                    <a:cubicBezTo>
                      <a:pt x="43" y="26"/>
                      <a:pt x="44" y="27"/>
                      <a:pt x="44" y="27"/>
                    </a:cubicBezTo>
                    <a:cubicBezTo>
                      <a:pt x="44" y="28"/>
                      <a:pt x="45" y="28"/>
                      <a:pt x="45" y="28"/>
                    </a:cubicBezTo>
                    <a:cubicBezTo>
                      <a:pt x="46" y="28"/>
                      <a:pt x="46" y="28"/>
                      <a:pt x="46" y="28"/>
                    </a:cubicBezTo>
                    <a:cubicBezTo>
                      <a:pt x="46" y="28"/>
                      <a:pt x="46" y="28"/>
                      <a:pt x="46" y="29"/>
                    </a:cubicBezTo>
                    <a:cubicBezTo>
                      <a:pt x="46" y="30"/>
                      <a:pt x="46" y="31"/>
                      <a:pt x="46" y="32"/>
                    </a:cubicBezTo>
                    <a:cubicBezTo>
                      <a:pt x="47" y="33"/>
                      <a:pt x="47" y="35"/>
                      <a:pt x="47" y="35"/>
                    </a:cubicBezTo>
                    <a:cubicBezTo>
                      <a:pt x="47" y="36"/>
                      <a:pt x="47" y="36"/>
                      <a:pt x="47" y="36"/>
                    </a:cubicBezTo>
                    <a:cubicBezTo>
                      <a:pt x="46" y="36"/>
                      <a:pt x="46" y="37"/>
                      <a:pt x="45" y="37"/>
                    </a:cubicBezTo>
                    <a:cubicBezTo>
                      <a:pt x="45" y="38"/>
                      <a:pt x="45" y="39"/>
                      <a:pt x="45" y="39"/>
                    </a:cubicBezTo>
                    <a:cubicBezTo>
                      <a:pt x="45" y="39"/>
                      <a:pt x="45" y="40"/>
                      <a:pt x="44" y="40"/>
                    </a:cubicBezTo>
                    <a:cubicBezTo>
                      <a:pt x="44" y="40"/>
                      <a:pt x="43" y="41"/>
                      <a:pt x="43" y="41"/>
                    </a:cubicBezTo>
                    <a:cubicBezTo>
                      <a:pt x="42" y="41"/>
                      <a:pt x="42" y="41"/>
                      <a:pt x="41" y="41"/>
                    </a:cubicBezTo>
                    <a:cubicBezTo>
                      <a:pt x="41" y="42"/>
                      <a:pt x="40" y="42"/>
                      <a:pt x="39" y="42"/>
                    </a:cubicBezTo>
                    <a:cubicBezTo>
                      <a:pt x="38" y="42"/>
                      <a:pt x="37" y="43"/>
                      <a:pt x="36" y="43"/>
                    </a:cubicBezTo>
                    <a:cubicBezTo>
                      <a:pt x="35" y="43"/>
                      <a:pt x="35" y="43"/>
                      <a:pt x="34" y="43"/>
                    </a:cubicBezTo>
                    <a:cubicBezTo>
                      <a:pt x="33" y="44"/>
                      <a:pt x="33" y="44"/>
                      <a:pt x="32" y="44"/>
                    </a:cubicBezTo>
                    <a:cubicBezTo>
                      <a:pt x="31" y="44"/>
                      <a:pt x="30" y="44"/>
                      <a:pt x="29" y="45"/>
                    </a:cubicBezTo>
                    <a:cubicBezTo>
                      <a:pt x="28" y="45"/>
                      <a:pt x="27" y="45"/>
                      <a:pt x="27" y="45"/>
                    </a:cubicBezTo>
                    <a:cubicBezTo>
                      <a:pt x="27" y="45"/>
                      <a:pt x="27" y="45"/>
                      <a:pt x="26" y="45"/>
                    </a:cubicBezTo>
                    <a:cubicBezTo>
                      <a:pt x="25" y="45"/>
                      <a:pt x="25" y="46"/>
                      <a:pt x="24" y="46"/>
                    </a:cubicBezTo>
                    <a:cubicBezTo>
                      <a:pt x="23" y="46"/>
                      <a:pt x="21" y="47"/>
                      <a:pt x="20" y="48"/>
                    </a:cubicBezTo>
                    <a:cubicBezTo>
                      <a:pt x="20" y="48"/>
                      <a:pt x="20" y="48"/>
                      <a:pt x="19" y="48"/>
                    </a:cubicBezTo>
                    <a:cubicBezTo>
                      <a:pt x="19" y="48"/>
                      <a:pt x="19" y="48"/>
                      <a:pt x="18" y="49"/>
                    </a:cubicBezTo>
                    <a:cubicBezTo>
                      <a:pt x="18" y="49"/>
                      <a:pt x="17" y="51"/>
                      <a:pt x="17" y="52"/>
                    </a:cubicBezTo>
                    <a:cubicBezTo>
                      <a:pt x="17" y="53"/>
                      <a:pt x="16" y="54"/>
                      <a:pt x="16" y="54"/>
                    </a:cubicBezTo>
                    <a:cubicBezTo>
                      <a:pt x="16" y="55"/>
                      <a:pt x="16" y="55"/>
                      <a:pt x="16" y="56"/>
                    </a:cubicBezTo>
                    <a:cubicBezTo>
                      <a:pt x="15" y="56"/>
                      <a:pt x="15" y="58"/>
                      <a:pt x="14" y="59"/>
                    </a:cubicBezTo>
                    <a:cubicBezTo>
                      <a:pt x="14" y="60"/>
                      <a:pt x="14" y="61"/>
                      <a:pt x="14" y="61"/>
                    </a:cubicBezTo>
                    <a:cubicBezTo>
                      <a:pt x="14" y="61"/>
                      <a:pt x="14" y="61"/>
                      <a:pt x="14" y="62"/>
                    </a:cubicBezTo>
                    <a:cubicBezTo>
                      <a:pt x="14" y="62"/>
                      <a:pt x="13" y="64"/>
                      <a:pt x="13" y="64"/>
                    </a:cubicBezTo>
                    <a:cubicBezTo>
                      <a:pt x="13" y="65"/>
                      <a:pt x="13" y="66"/>
                      <a:pt x="13" y="66"/>
                    </a:cubicBezTo>
                    <a:cubicBezTo>
                      <a:pt x="13" y="67"/>
                      <a:pt x="12" y="68"/>
                      <a:pt x="11" y="69"/>
                    </a:cubicBezTo>
                    <a:cubicBezTo>
                      <a:pt x="11" y="69"/>
                      <a:pt x="11" y="70"/>
                      <a:pt x="11" y="71"/>
                    </a:cubicBezTo>
                    <a:cubicBezTo>
                      <a:pt x="11" y="71"/>
                      <a:pt x="10" y="71"/>
                      <a:pt x="10" y="72"/>
                    </a:cubicBezTo>
                    <a:cubicBezTo>
                      <a:pt x="9" y="72"/>
                      <a:pt x="9" y="74"/>
                      <a:pt x="9" y="74"/>
                    </a:cubicBezTo>
                    <a:cubicBezTo>
                      <a:pt x="8" y="75"/>
                      <a:pt x="8" y="75"/>
                      <a:pt x="8" y="76"/>
                    </a:cubicBezTo>
                    <a:cubicBezTo>
                      <a:pt x="7" y="77"/>
                      <a:pt x="6" y="80"/>
                      <a:pt x="6" y="81"/>
                    </a:cubicBezTo>
                    <a:cubicBezTo>
                      <a:pt x="5" y="81"/>
                      <a:pt x="5" y="82"/>
                      <a:pt x="4" y="82"/>
                    </a:cubicBezTo>
                    <a:cubicBezTo>
                      <a:pt x="4" y="83"/>
                      <a:pt x="3" y="83"/>
                      <a:pt x="2" y="84"/>
                    </a:cubicBezTo>
                    <a:cubicBezTo>
                      <a:pt x="2" y="85"/>
                      <a:pt x="2" y="87"/>
                      <a:pt x="2" y="88"/>
                    </a:cubicBezTo>
                    <a:cubicBezTo>
                      <a:pt x="2" y="89"/>
                      <a:pt x="1" y="91"/>
                      <a:pt x="1" y="92"/>
                    </a:cubicBezTo>
                    <a:cubicBezTo>
                      <a:pt x="0" y="93"/>
                      <a:pt x="1" y="93"/>
                      <a:pt x="1" y="94"/>
                    </a:cubicBezTo>
                    <a:cubicBezTo>
                      <a:pt x="2" y="96"/>
                      <a:pt x="2" y="98"/>
                      <a:pt x="2" y="99"/>
                    </a:cubicBezTo>
                    <a:cubicBezTo>
                      <a:pt x="2" y="100"/>
                      <a:pt x="2" y="101"/>
                      <a:pt x="3" y="101"/>
                    </a:cubicBezTo>
                    <a:cubicBezTo>
                      <a:pt x="3" y="102"/>
                      <a:pt x="3" y="104"/>
                      <a:pt x="3" y="104"/>
                    </a:cubicBezTo>
                    <a:cubicBezTo>
                      <a:pt x="4" y="106"/>
                      <a:pt x="7" y="110"/>
                      <a:pt x="7" y="112"/>
                    </a:cubicBezTo>
                    <a:cubicBezTo>
                      <a:pt x="8" y="113"/>
                      <a:pt x="12" y="119"/>
                      <a:pt x="12" y="120"/>
                    </a:cubicBezTo>
                    <a:cubicBezTo>
                      <a:pt x="12" y="120"/>
                      <a:pt x="12" y="120"/>
                      <a:pt x="12" y="120"/>
                    </a:cubicBezTo>
                    <a:cubicBezTo>
                      <a:pt x="12" y="120"/>
                      <a:pt x="12" y="121"/>
                      <a:pt x="13" y="121"/>
                    </a:cubicBezTo>
                    <a:cubicBezTo>
                      <a:pt x="13" y="122"/>
                      <a:pt x="13" y="122"/>
                      <a:pt x="13" y="122"/>
                    </a:cubicBezTo>
                    <a:cubicBezTo>
                      <a:pt x="13" y="122"/>
                      <a:pt x="13" y="122"/>
                      <a:pt x="14" y="123"/>
                    </a:cubicBezTo>
                    <a:cubicBezTo>
                      <a:pt x="14" y="123"/>
                      <a:pt x="14" y="123"/>
                      <a:pt x="14" y="124"/>
                    </a:cubicBezTo>
                    <a:cubicBezTo>
                      <a:pt x="14" y="124"/>
                      <a:pt x="15" y="125"/>
                      <a:pt x="15" y="125"/>
                    </a:cubicBezTo>
                    <a:cubicBezTo>
                      <a:pt x="15" y="125"/>
                      <a:pt x="15" y="125"/>
                      <a:pt x="15" y="125"/>
                    </a:cubicBezTo>
                    <a:cubicBezTo>
                      <a:pt x="15" y="125"/>
                      <a:pt x="16" y="126"/>
                      <a:pt x="16" y="126"/>
                    </a:cubicBezTo>
                    <a:cubicBezTo>
                      <a:pt x="16" y="126"/>
                      <a:pt x="16" y="126"/>
                      <a:pt x="16" y="126"/>
                    </a:cubicBezTo>
                    <a:cubicBezTo>
                      <a:pt x="16" y="127"/>
                      <a:pt x="16" y="127"/>
                      <a:pt x="16" y="127"/>
                    </a:cubicBezTo>
                    <a:cubicBezTo>
                      <a:pt x="16" y="127"/>
                      <a:pt x="16" y="127"/>
                      <a:pt x="17" y="127"/>
                    </a:cubicBezTo>
                    <a:cubicBezTo>
                      <a:pt x="17" y="127"/>
                      <a:pt x="17" y="127"/>
                      <a:pt x="17" y="128"/>
                    </a:cubicBezTo>
                    <a:cubicBezTo>
                      <a:pt x="17" y="128"/>
                      <a:pt x="18" y="129"/>
                      <a:pt x="18" y="129"/>
                    </a:cubicBezTo>
                    <a:cubicBezTo>
                      <a:pt x="18" y="130"/>
                      <a:pt x="19" y="131"/>
                      <a:pt x="19" y="132"/>
                    </a:cubicBezTo>
                    <a:cubicBezTo>
                      <a:pt x="19" y="132"/>
                      <a:pt x="19" y="132"/>
                      <a:pt x="19" y="132"/>
                    </a:cubicBezTo>
                    <a:cubicBezTo>
                      <a:pt x="20" y="132"/>
                      <a:pt x="19" y="132"/>
                      <a:pt x="19" y="131"/>
                    </a:cubicBezTo>
                    <a:cubicBezTo>
                      <a:pt x="19" y="130"/>
                      <a:pt x="20" y="131"/>
                      <a:pt x="20" y="132"/>
                    </a:cubicBezTo>
                    <a:cubicBezTo>
                      <a:pt x="20" y="132"/>
                      <a:pt x="20" y="132"/>
                      <a:pt x="21" y="132"/>
                    </a:cubicBezTo>
                    <a:cubicBezTo>
                      <a:pt x="21" y="132"/>
                      <a:pt x="21" y="132"/>
                      <a:pt x="21" y="133"/>
                    </a:cubicBezTo>
                    <a:cubicBezTo>
                      <a:pt x="21" y="135"/>
                      <a:pt x="20" y="137"/>
                      <a:pt x="20" y="140"/>
                    </a:cubicBezTo>
                    <a:cubicBezTo>
                      <a:pt x="20" y="142"/>
                      <a:pt x="20" y="149"/>
                      <a:pt x="20" y="150"/>
                    </a:cubicBezTo>
                    <a:cubicBezTo>
                      <a:pt x="20" y="151"/>
                      <a:pt x="20" y="152"/>
                      <a:pt x="20" y="155"/>
                    </a:cubicBezTo>
                    <a:cubicBezTo>
                      <a:pt x="20" y="157"/>
                      <a:pt x="20" y="165"/>
                      <a:pt x="20" y="165"/>
                    </a:cubicBezTo>
                    <a:cubicBezTo>
                      <a:pt x="20" y="166"/>
                      <a:pt x="20" y="166"/>
                      <a:pt x="20" y="167"/>
                    </a:cubicBezTo>
                    <a:cubicBezTo>
                      <a:pt x="20" y="167"/>
                      <a:pt x="21" y="167"/>
                      <a:pt x="21" y="167"/>
                    </a:cubicBezTo>
                    <a:cubicBezTo>
                      <a:pt x="21" y="167"/>
                      <a:pt x="22" y="168"/>
                      <a:pt x="22" y="168"/>
                    </a:cubicBezTo>
                    <a:cubicBezTo>
                      <a:pt x="23" y="168"/>
                      <a:pt x="23" y="169"/>
                      <a:pt x="23" y="169"/>
                    </a:cubicBezTo>
                    <a:cubicBezTo>
                      <a:pt x="24" y="169"/>
                      <a:pt x="25" y="170"/>
                      <a:pt x="25" y="170"/>
                    </a:cubicBezTo>
                    <a:cubicBezTo>
                      <a:pt x="26" y="170"/>
                      <a:pt x="27" y="170"/>
                      <a:pt x="27" y="171"/>
                    </a:cubicBezTo>
                    <a:cubicBezTo>
                      <a:pt x="28" y="171"/>
                      <a:pt x="29" y="171"/>
                      <a:pt x="29" y="171"/>
                    </a:cubicBezTo>
                    <a:cubicBezTo>
                      <a:pt x="30" y="171"/>
                      <a:pt x="30" y="171"/>
                      <a:pt x="30" y="171"/>
                    </a:cubicBezTo>
                    <a:cubicBezTo>
                      <a:pt x="30" y="171"/>
                      <a:pt x="30" y="172"/>
                      <a:pt x="30" y="173"/>
                    </a:cubicBezTo>
                    <a:cubicBezTo>
                      <a:pt x="30" y="174"/>
                      <a:pt x="30" y="176"/>
                      <a:pt x="30" y="178"/>
                    </a:cubicBezTo>
                    <a:cubicBezTo>
                      <a:pt x="31" y="179"/>
                      <a:pt x="31" y="183"/>
                      <a:pt x="31" y="184"/>
                    </a:cubicBezTo>
                    <a:cubicBezTo>
                      <a:pt x="32" y="184"/>
                      <a:pt x="32" y="184"/>
                      <a:pt x="32" y="186"/>
                    </a:cubicBezTo>
                    <a:cubicBezTo>
                      <a:pt x="32" y="187"/>
                      <a:pt x="33" y="192"/>
                      <a:pt x="33" y="195"/>
                    </a:cubicBezTo>
                    <a:cubicBezTo>
                      <a:pt x="33" y="197"/>
                      <a:pt x="34" y="202"/>
                      <a:pt x="35" y="205"/>
                    </a:cubicBezTo>
                    <a:cubicBezTo>
                      <a:pt x="35" y="206"/>
                      <a:pt x="35" y="207"/>
                      <a:pt x="35" y="208"/>
                    </a:cubicBezTo>
                    <a:cubicBezTo>
                      <a:pt x="35" y="208"/>
                      <a:pt x="36" y="212"/>
                      <a:pt x="36" y="214"/>
                    </a:cubicBezTo>
                    <a:cubicBezTo>
                      <a:pt x="36" y="215"/>
                      <a:pt x="36" y="219"/>
                      <a:pt x="36" y="220"/>
                    </a:cubicBezTo>
                    <a:cubicBezTo>
                      <a:pt x="36" y="221"/>
                      <a:pt x="36" y="222"/>
                      <a:pt x="36" y="223"/>
                    </a:cubicBezTo>
                    <a:cubicBezTo>
                      <a:pt x="36" y="224"/>
                      <a:pt x="37" y="232"/>
                      <a:pt x="37" y="234"/>
                    </a:cubicBezTo>
                    <a:cubicBezTo>
                      <a:pt x="37" y="235"/>
                      <a:pt x="37" y="235"/>
                      <a:pt x="37" y="236"/>
                    </a:cubicBezTo>
                    <a:cubicBezTo>
                      <a:pt x="37" y="237"/>
                      <a:pt x="38" y="241"/>
                      <a:pt x="38" y="242"/>
                    </a:cubicBezTo>
                    <a:cubicBezTo>
                      <a:pt x="38" y="244"/>
                      <a:pt x="39" y="246"/>
                      <a:pt x="39" y="247"/>
                    </a:cubicBezTo>
                    <a:cubicBezTo>
                      <a:pt x="39" y="248"/>
                      <a:pt x="39" y="252"/>
                      <a:pt x="39" y="253"/>
                    </a:cubicBezTo>
                    <a:cubicBezTo>
                      <a:pt x="40" y="255"/>
                      <a:pt x="40" y="257"/>
                      <a:pt x="40" y="257"/>
                    </a:cubicBezTo>
                    <a:cubicBezTo>
                      <a:pt x="40" y="258"/>
                      <a:pt x="40" y="259"/>
                      <a:pt x="40" y="261"/>
                    </a:cubicBezTo>
                    <a:cubicBezTo>
                      <a:pt x="41" y="262"/>
                      <a:pt x="41" y="266"/>
                      <a:pt x="41" y="267"/>
                    </a:cubicBezTo>
                    <a:cubicBezTo>
                      <a:pt x="41" y="267"/>
                      <a:pt x="41" y="267"/>
                      <a:pt x="40" y="267"/>
                    </a:cubicBezTo>
                    <a:cubicBezTo>
                      <a:pt x="40" y="267"/>
                      <a:pt x="40" y="267"/>
                      <a:pt x="39" y="268"/>
                    </a:cubicBezTo>
                    <a:cubicBezTo>
                      <a:pt x="39" y="268"/>
                      <a:pt x="39" y="269"/>
                      <a:pt x="40" y="269"/>
                    </a:cubicBezTo>
                    <a:cubicBezTo>
                      <a:pt x="40" y="270"/>
                      <a:pt x="41" y="270"/>
                      <a:pt x="42" y="270"/>
                    </a:cubicBezTo>
                    <a:cubicBezTo>
                      <a:pt x="42" y="270"/>
                      <a:pt x="42" y="270"/>
                      <a:pt x="42" y="270"/>
                    </a:cubicBezTo>
                    <a:cubicBezTo>
                      <a:pt x="42" y="271"/>
                      <a:pt x="42" y="272"/>
                      <a:pt x="42" y="272"/>
                    </a:cubicBezTo>
                    <a:cubicBezTo>
                      <a:pt x="42" y="272"/>
                      <a:pt x="42" y="272"/>
                      <a:pt x="42" y="272"/>
                    </a:cubicBezTo>
                    <a:cubicBezTo>
                      <a:pt x="42" y="272"/>
                      <a:pt x="42" y="273"/>
                      <a:pt x="42" y="273"/>
                    </a:cubicBezTo>
                    <a:cubicBezTo>
                      <a:pt x="42" y="274"/>
                      <a:pt x="41" y="276"/>
                      <a:pt x="41" y="276"/>
                    </a:cubicBezTo>
                    <a:cubicBezTo>
                      <a:pt x="41" y="277"/>
                      <a:pt x="41" y="277"/>
                      <a:pt x="41" y="278"/>
                    </a:cubicBezTo>
                    <a:cubicBezTo>
                      <a:pt x="41" y="278"/>
                      <a:pt x="41" y="278"/>
                      <a:pt x="41" y="278"/>
                    </a:cubicBezTo>
                    <a:cubicBezTo>
                      <a:pt x="41" y="278"/>
                      <a:pt x="41" y="278"/>
                      <a:pt x="41" y="278"/>
                    </a:cubicBezTo>
                    <a:cubicBezTo>
                      <a:pt x="41" y="279"/>
                      <a:pt x="40" y="279"/>
                      <a:pt x="40" y="279"/>
                    </a:cubicBezTo>
                    <a:cubicBezTo>
                      <a:pt x="40" y="280"/>
                      <a:pt x="40" y="280"/>
                      <a:pt x="40" y="280"/>
                    </a:cubicBezTo>
                    <a:cubicBezTo>
                      <a:pt x="41" y="280"/>
                      <a:pt x="40" y="281"/>
                      <a:pt x="40" y="281"/>
                    </a:cubicBezTo>
                    <a:cubicBezTo>
                      <a:pt x="40" y="281"/>
                      <a:pt x="39" y="282"/>
                      <a:pt x="39" y="282"/>
                    </a:cubicBezTo>
                    <a:cubicBezTo>
                      <a:pt x="39" y="283"/>
                      <a:pt x="39" y="283"/>
                      <a:pt x="39" y="283"/>
                    </a:cubicBezTo>
                    <a:cubicBezTo>
                      <a:pt x="39" y="283"/>
                      <a:pt x="39" y="283"/>
                      <a:pt x="39" y="283"/>
                    </a:cubicBezTo>
                    <a:cubicBezTo>
                      <a:pt x="39" y="283"/>
                      <a:pt x="39" y="283"/>
                      <a:pt x="39" y="284"/>
                    </a:cubicBezTo>
                    <a:cubicBezTo>
                      <a:pt x="38" y="284"/>
                      <a:pt x="39" y="284"/>
                      <a:pt x="38" y="284"/>
                    </a:cubicBezTo>
                    <a:cubicBezTo>
                      <a:pt x="38" y="285"/>
                      <a:pt x="37" y="285"/>
                      <a:pt x="36" y="286"/>
                    </a:cubicBezTo>
                    <a:cubicBezTo>
                      <a:pt x="35" y="286"/>
                      <a:pt x="35" y="287"/>
                      <a:pt x="34" y="287"/>
                    </a:cubicBezTo>
                    <a:cubicBezTo>
                      <a:pt x="34" y="287"/>
                      <a:pt x="33" y="287"/>
                      <a:pt x="33" y="288"/>
                    </a:cubicBezTo>
                    <a:cubicBezTo>
                      <a:pt x="32" y="288"/>
                      <a:pt x="32" y="288"/>
                      <a:pt x="32" y="288"/>
                    </a:cubicBezTo>
                    <a:cubicBezTo>
                      <a:pt x="32" y="288"/>
                      <a:pt x="32" y="289"/>
                      <a:pt x="31" y="289"/>
                    </a:cubicBezTo>
                    <a:cubicBezTo>
                      <a:pt x="31" y="290"/>
                      <a:pt x="31" y="291"/>
                      <a:pt x="31" y="291"/>
                    </a:cubicBezTo>
                    <a:cubicBezTo>
                      <a:pt x="31" y="291"/>
                      <a:pt x="31" y="292"/>
                      <a:pt x="31" y="292"/>
                    </a:cubicBezTo>
                    <a:cubicBezTo>
                      <a:pt x="30" y="292"/>
                      <a:pt x="30" y="292"/>
                      <a:pt x="30" y="292"/>
                    </a:cubicBezTo>
                    <a:cubicBezTo>
                      <a:pt x="30" y="292"/>
                      <a:pt x="29" y="293"/>
                      <a:pt x="30" y="294"/>
                    </a:cubicBezTo>
                    <a:cubicBezTo>
                      <a:pt x="30" y="294"/>
                      <a:pt x="30" y="294"/>
                      <a:pt x="32" y="295"/>
                    </a:cubicBezTo>
                    <a:cubicBezTo>
                      <a:pt x="33" y="295"/>
                      <a:pt x="39" y="295"/>
                      <a:pt x="41" y="295"/>
                    </a:cubicBezTo>
                    <a:cubicBezTo>
                      <a:pt x="44" y="295"/>
                      <a:pt x="48" y="294"/>
                      <a:pt x="48" y="293"/>
                    </a:cubicBezTo>
                    <a:cubicBezTo>
                      <a:pt x="51" y="293"/>
                      <a:pt x="52" y="291"/>
                      <a:pt x="52" y="290"/>
                    </a:cubicBezTo>
                    <a:cubicBezTo>
                      <a:pt x="53" y="289"/>
                      <a:pt x="54" y="288"/>
                      <a:pt x="54" y="288"/>
                    </a:cubicBezTo>
                    <a:cubicBezTo>
                      <a:pt x="54" y="288"/>
                      <a:pt x="54" y="288"/>
                      <a:pt x="55" y="288"/>
                    </a:cubicBezTo>
                    <a:cubicBezTo>
                      <a:pt x="55" y="288"/>
                      <a:pt x="56" y="288"/>
                      <a:pt x="57" y="288"/>
                    </a:cubicBezTo>
                    <a:cubicBezTo>
                      <a:pt x="58" y="288"/>
                      <a:pt x="61" y="287"/>
                      <a:pt x="61" y="287"/>
                    </a:cubicBezTo>
                    <a:cubicBezTo>
                      <a:pt x="64" y="285"/>
                      <a:pt x="65" y="285"/>
                      <a:pt x="65" y="284"/>
                    </a:cubicBezTo>
                    <a:cubicBezTo>
                      <a:pt x="65" y="284"/>
                      <a:pt x="64" y="281"/>
                      <a:pt x="64" y="280"/>
                    </a:cubicBezTo>
                    <a:cubicBezTo>
                      <a:pt x="64" y="280"/>
                      <a:pt x="64" y="280"/>
                      <a:pt x="64" y="279"/>
                    </a:cubicBezTo>
                    <a:cubicBezTo>
                      <a:pt x="63" y="279"/>
                      <a:pt x="63" y="279"/>
                      <a:pt x="63" y="279"/>
                    </a:cubicBezTo>
                    <a:cubicBezTo>
                      <a:pt x="63" y="279"/>
                      <a:pt x="63" y="278"/>
                      <a:pt x="63" y="277"/>
                    </a:cubicBezTo>
                    <a:cubicBezTo>
                      <a:pt x="63" y="277"/>
                      <a:pt x="63" y="277"/>
                      <a:pt x="63" y="277"/>
                    </a:cubicBezTo>
                    <a:cubicBezTo>
                      <a:pt x="63" y="277"/>
                      <a:pt x="64" y="277"/>
                      <a:pt x="64" y="277"/>
                    </a:cubicBezTo>
                    <a:cubicBezTo>
                      <a:pt x="64" y="277"/>
                      <a:pt x="65" y="278"/>
                      <a:pt x="65" y="278"/>
                    </a:cubicBezTo>
                    <a:cubicBezTo>
                      <a:pt x="65" y="278"/>
                      <a:pt x="65" y="279"/>
                      <a:pt x="66" y="280"/>
                    </a:cubicBezTo>
                    <a:cubicBezTo>
                      <a:pt x="66" y="280"/>
                      <a:pt x="66" y="281"/>
                      <a:pt x="66" y="281"/>
                    </a:cubicBezTo>
                    <a:cubicBezTo>
                      <a:pt x="66" y="281"/>
                      <a:pt x="66" y="281"/>
                      <a:pt x="66" y="282"/>
                    </a:cubicBezTo>
                    <a:cubicBezTo>
                      <a:pt x="66" y="282"/>
                      <a:pt x="67" y="283"/>
                      <a:pt x="67" y="283"/>
                    </a:cubicBezTo>
                    <a:cubicBezTo>
                      <a:pt x="67" y="283"/>
                      <a:pt x="67" y="284"/>
                      <a:pt x="67" y="284"/>
                    </a:cubicBezTo>
                    <a:cubicBezTo>
                      <a:pt x="67" y="284"/>
                      <a:pt x="67" y="285"/>
                      <a:pt x="67" y="285"/>
                    </a:cubicBezTo>
                    <a:cubicBezTo>
                      <a:pt x="67" y="285"/>
                      <a:pt x="67" y="285"/>
                      <a:pt x="67" y="286"/>
                    </a:cubicBezTo>
                    <a:cubicBezTo>
                      <a:pt x="67" y="286"/>
                      <a:pt x="66" y="287"/>
                      <a:pt x="66" y="287"/>
                    </a:cubicBezTo>
                    <a:cubicBezTo>
                      <a:pt x="66" y="287"/>
                      <a:pt x="66" y="288"/>
                      <a:pt x="65" y="288"/>
                    </a:cubicBezTo>
                    <a:cubicBezTo>
                      <a:pt x="65" y="289"/>
                      <a:pt x="65" y="289"/>
                      <a:pt x="65" y="289"/>
                    </a:cubicBezTo>
                    <a:cubicBezTo>
                      <a:pt x="65" y="289"/>
                      <a:pt x="65" y="289"/>
                      <a:pt x="65" y="290"/>
                    </a:cubicBezTo>
                    <a:cubicBezTo>
                      <a:pt x="65" y="290"/>
                      <a:pt x="64" y="290"/>
                      <a:pt x="63" y="291"/>
                    </a:cubicBezTo>
                    <a:cubicBezTo>
                      <a:pt x="63" y="291"/>
                      <a:pt x="63" y="292"/>
                      <a:pt x="63" y="292"/>
                    </a:cubicBezTo>
                    <a:cubicBezTo>
                      <a:pt x="63" y="293"/>
                      <a:pt x="62" y="293"/>
                      <a:pt x="62" y="294"/>
                    </a:cubicBezTo>
                    <a:cubicBezTo>
                      <a:pt x="62" y="294"/>
                      <a:pt x="62" y="294"/>
                      <a:pt x="62" y="294"/>
                    </a:cubicBezTo>
                    <a:cubicBezTo>
                      <a:pt x="62" y="294"/>
                      <a:pt x="62" y="295"/>
                      <a:pt x="62" y="295"/>
                    </a:cubicBezTo>
                    <a:cubicBezTo>
                      <a:pt x="62" y="295"/>
                      <a:pt x="61" y="295"/>
                      <a:pt x="61" y="295"/>
                    </a:cubicBezTo>
                    <a:cubicBezTo>
                      <a:pt x="61" y="296"/>
                      <a:pt x="61" y="296"/>
                      <a:pt x="61" y="297"/>
                    </a:cubicBezTo>
                    <a:cubicBezTo>
                      <a:pt x="61" y="298"/>
                      <a:pt x="61" y="298"/>
                      <a:pt x="61" y="298"/>
                    </a:cubicBezTo>
                    <a:cubicBezTo>
                      <a:pt x="60" y="298"/>
                      <a:pt x="60" y="299"/>
                      <a:pt x="60" y="299"/>
                    </a:cubicBezTo>
                    <a:cubicBezTo>
                      <a:pt x="59" y="299"/>
                      <a:pt x="60" y="299"/>
                      <a:pt x="60" y="300"/>
                    </a:cubicBezTo>
                    <a:cubicBezTo>
                      <a:pt x="59" y="300"/>
                      <a:pt x="59" y="301"/>
                      <a:pt x="60" y="301"/>
                    </a:cubicBezTo>
                    <a:cubicBezTo>
                      <a:pt x="60" y="301"/>
                      <a:pt x="60" y="301"/>
                      <a:pt x="62" y="302"/>
                    </a:cubicBezTo>
                    <a:cubicBezTo>
                      <a:pt x="64" y="302"/>
                      <a:pt x="65" y="302"/>
                      <a:pt x="67" y="302"/>
                    </a:cubicBezTo>
                    <a:cubicBezTo>
                      <a:pt x="69" y="302"/>
                      <a:pt x="70" y="302"/>
                      <a:pt x="70" y="301"/>
                    </a:cubicBezTo>
                    <a:cubicBezTo>
                      <a:pt x="70" y="301"/>
                      <a:pt x="70" y="301"/>
                      <a:pt x="71" y="301"/>
                    </a:cubicBezTo>
                    <a:cubicBezTo>
                      <a:pt x="72" y="301"/>
                      <a:pt x="76" y="301"/>
                      <a:pt x="77" y="301"/>
                    </a:cubicBezTo>
                    <a:cubicBezTo>
                      <a:pt x="83" y="299"/>
                      <a:pt x="83" y="297"/>
                      <a:pt x="83" y="297"/>
                    </a:cubicBezTo>
                    <a:cubicBezTo>
                      <a:pt x="83" y="296"/>
                      <a:pt x="83" y="296"/>
                      <a:pt x="83" y="296"/>
                    </a:cubicBezTo>
                    <a:cubicBezTo>
                      <a:pt x="84" y="296"/>
                      <a:pt x="84" y="296"/>
                      <a:pt x="84" y="296"/>
                    </a:cubicBezTo>
                    <a:cubicBezTo>
                      <a:pt x="84" y="296"/>
                      <a:pt x="85" y="295"/>
                      <a:pt x="86" y="294"/>
                    </a:cubicBezTo>
                    <a:cubicBezTo>
                      <a:pt x="86" y="294"/>
                      <a:pt x="86" y="293"/>
                      <a:pt x="86" y="293"/>
                    </a:cubicBezTo>
                    <a:cubicBezTo>
                      <a:pt x="86" y="292"/>
                      <a:pt x="86" y="290"/>
                      <a:pt x="86" y="289"/>
                    </a:cubicBezTo>
                    <a:cubicBezTo>
                      <a:pt x="86" y="288"/>
                      <a:pt x="86" y="288"/>
                      <a:pt x="85" y="288"/>
                    </a:cubicBezTo>
                    <a:cubicBezTo>
                      <a:pt x="85" y="288"/>
                      <a:pt x="85" y="288"/>
                      <a:pt x="85" y="288"/>
                    </a:cubicBezTo>
                    <a:cubicBezTo>
                      <a:pt x="85" y="288"/>
                      <a:pt x="85" y="288"/>
                      <a:pt x="86" y="287"/>
                    </a:cubicBezTo>
                    <a:cubicBezTo>
                      <a:pt x="86" y="287"/>
                      <a:pt x="86" y="287"/>
                      <a:pt x="86" y="287"/>
                    </a:cubicBezTo>
                    <a:cubicBezTo>
                      <a:pt x="86" y="286"/>
                      <a:pt x="86" y="286"/>
                      <a:pt x="86" y="286"/>
                    </a:cubicBezTo>
                    <a:cubicBezTo>
                      <a:pt x="86" y="285"/>
                      <a:pt x="86" y="283"/>
                      <a:pt x="86" y="283"/>
                    </a:cubicBezTo>
                    <a:cubicBezTo>
                      <a:pt x="87" y="282"/>
                      <a:pt x="87" y="282"/>
                      <a:pt x="87" y="282"/>
                    </a:cubicBezTo>
                    <a:cubicBezTo>
                      <a:pt x="87" y="282"/>
                      <a:pt x="87" y="282"/>
                      <a:pt x="87" y="281"/>
                    </a:cubicBezTo>
                    <a:cubicBezTo>
                      <a:pt x="87" y="281"/>
                      <a:pt x="87" y="280"/>
                      <a:pt x="88" y="279"/>
                    </a:cubicBezTo>
                    <a:cubicBezTo>
                      <a:pt x="88" y="277"/>
                      <a:pt x="88" y="277"/>
                      <a:pt x="88" y="277"/>
                    </a:cubicBezTo>
                    <a:cubicBezTo>
                      <a:pt x="88" y="277"/>
                      <a:pt x="89" y="277"/>
                      <a:pt x="89" y="276"/>
                    </a:cubicBezTo>
                    <a:cubicBezTo>
                      <a:pt x="89" y="276"/>
                      <a:pt x="89" y="273"/>
                      <a:pt x="89" y="272"/>
                    </a:cubicBezTo>
                    <a:cubicBezTo>
                      <a:pt x="90" y="270"/>
                      <a:pt x="90" y="267"/>
                      <a:pt x="90" y="266"/>
                    </a:cubicBezTo>
                    <a:cubicBezTo>
                      <a:pt x="90" y="265"/>
                      <a:pt x="90" y="261"/>
                      <a:pt x="90" y="259"/>
                    </a:cubicBezTo>
                    <a:cubicBezTo>
                      <a:pt x="90" y="258"/>
                      <a:pt x="91" y="250"/>
                      <a:pt x="91" y="247"/>
                    </a:cubicBezTo>
                    <a:cubicBezTo>
                      <a:pt x="91" y="245"/>
                      <a:pt x="91" y="236"/>
                      <a:pt x="91" y="235"/>
                    </a:cubicBezTo>
                    <a:cubicBezTo>
                      <a:pt x="91" y="234"/>
                      <a:pt x="91" y="223"/>
                      <a:pt x="91" y="221"/>
                    </a:cubicBezTo>
                    <a:cubicBezTo>
                      <a:pt x="91" y="219"/>
                      <a:pt x="91" y="213"/>
                      <a:pt x="91" y="213"/>
                    </a:cubicBezTo>
                    <a:cubicBezTo>
                      <a:pt x="91" y="213"/>
                      <a:pt x="91" y="212"/>
                      <a:pt x="91" y="212"/>
                    </a:cubicBezTo>
                    <a:cubicBezTo>
                      <a:pt x="91" y="211"/>
                      <a:pt x="91" y="198"/>
                      <a:pt x="91" y="196"/>
                    </a:cubicBezTo>
                    <a:cubicBezTo>
                      <a:pt x="91" y="194"/>
                      <a:pt x="90" y="184"/>
                      <a:pt x="90" y="183"/>
                    </a:cubicBezTo>
                    <a:cubicBezTo>
                      <a:pt x="90" y="182"/>
                      <a:pt x="90" y="167"/>
                      <a:pt x="90" y="166"/>
                    </a:cubicBezTo>
                    <a:cubicBezTo>
                      <a:pt x="90" y="166"/>
                      <a:pt x="90" y="166"/>
                      <a:pt x="90" y="166"/>
                    </a:cubicBezTo>
                    <a:cubicBezTo>
                      <a:pt x="90" y="167"/>
                      <a:pt x="91" y="168"/>
                      <a:pt x="91" y="168"/>
                    </a:cubicBezTo>
                    <a:cubicBezTo>
                      <a:pt x="92" y="169"/>
                      <a:pt x="92" y="169"/>
                      <a:pt x="93" y="169"/>
                    </a:cubicBezTo>
                    <a:cubicBezTo>
                      <a:pt x="93" y="169"/>
                      <a:pt x="94" y="170"/>
                      <a:pt x="94" y="170"/>
                    </a:cubicBezTo>
                    <a:cubicBezTo>
                      <a:pt x="95" y="170"/>
                      <a:pt x="96" y="170"/>
                      <a:pt x="97" y="170"/>
                    </a:cubicBezTo>
                    <a:cubicBezTo>
                      <a:pt x="98" y="170"/>
                      <a:pt x="100" y="170"/>
                      <a:pt x="100" y="170"/>
                    </a:cubicBezTo>
                    <a:cubicBezTo>
                      <a:pt x="101" y="170"/>
                      <a:pt x="103" y="169"/>
                      <a:pt x="103" y="169"/>
                    </a:cubicBezTo>
                    <a:cubicBezTo>
                      <a:pt x="104" y="169"/>
                      <a:pt x="105" y="168"/>
                      <a:pt x="106" y="168"/>
                    </a:cubicBezTo>
                    <a:cubicBezTo>
                      <a:pt x="106" y="168"/>
                      <a:pt x="107" y="168"/>
                      <a:pt x="107" y="167"/>
                    </a:cubicBezTo>
                    <a:cubicBezTo>
                      <a:pt x="108" y="167"/>
                      <a:pt x="108" y="167"/>
                      <a:pt x="108" y="167"/>
                    </a:cubicBezTo>
                    <a:cubicBezTo>
                      <a:pt x="108" y="166"/>
                      <a:pt x="107" y="164"/>
                      <a:pt x="107" y="163"/>
                    </a:cubicBezTo>
                    <a:cubicBezTo>
                      <a:pt x="107" y="163"/>
                      <a:pt x="107" y="161"/>
                      <a:pt x="107" y="160"/>
                    </a:cubicBezTo>
                    <a:cubicBezTo>
                      <a:pt x="107" y="159"/>
                      <a:pt x="107" y="158"/>
                      <a:pt x="107" y="156"/>
                    </a:cubicBezTo>
                    <a:cubicBezTo>
                      <a:pt x="107" y="155"/>
                      <a:pt x="107" y="153"/>
                      <a:pt x="107" y="152"/>
                    </a:cubicBezTo>
                    <a:cubicBezTo>
                      <a:pt x="107" y="152"/>
                      <a:pt x="107" y="150"/>
                      <a:pt x="107" y="149"/>
                    </a:cubicBezTo>
                    <a:cubicBezTo>
                      <a:pt x="107" y="148"/>
                      <a:pt x="107" y="147"/>
                      <a:pt x="106" y="145"/>
                    </a:cubicBezTo>
                    <a:cubicBezTo>
                      <a:pt x="106" y="144"/>
                      <a:pt x="106" y="142"/>
                      <a:pt x="106" y="142"/>
                    </a:cubicBezTo>
                    <a:cubicBezTo>
                      <a:pt x="106" y="141"/>
                      <a:pt x="106" y="140"/>
                      <a:pt x="106" y="139"/>
                    </a:cubicBezTo>
                    <a:cubicBezTo>
                      <a:pt x="106" y="137"/>
                      <a:pt x="105" y="132"/>
                      <a:pt x="105" y="131"/>
                    </a:cubicBezTo>
                    <a:cubicBezTo>
                      <a:pt x="105" y="131"/>
                      <a:pt x="105" y="131"/>
                      <a:pt x="105" y="131"/>
                    </a:cubicBezTo>
                    <a:cubicBezTo>
                      <a:pt x="106" y="130"/>
                      <a:pt x="105" y="130"/>
                      <a:pt x="105" y="129"/>
                    </a:cubicBezTo>
                    <a:cubicBezTo>
                      <a:pt x="105" y="129"/>
                      <a:pt x="105" y="128"/>
                      <a:pt x="105" y="127"/>
                    </a:cubicBezTo>
                    <a:cubicBezTo>
                      <a:pt x="105" y="126"/>
                      <a:pt x="104" y="123"/>
                      <a:pt x="104" y="123"/>
                    </a:cubicBezTo>
                    <a:cubicBezTo>
                      <a:pt x="104" y="122"/>
                      <a:pt x="104" y="122"/>
                      <a:pt x="104" y="122"/>
                    </a:cubicBezTo>
                    <a:cubicBezTo>
                      <a:pt x="104" y="122"/>
                      <a:pt x="104" y="122"/>
                      <a:pt x="104" y="122"/>
                    </a:cubicBezTo>
                    <a:cubicBezTo>
                      <a:pt x="104" y="122"/>
                      <a:pt x="104" y="121"/>
                      <a:pt x="104" y="121"/>
                    </a:cubicBezTo>
                    <a:cubicBezTo>
                      <a:pt x="104" y="121"/>
                      <a:pt x="104" y="120"/>
                      <a:pt x="104" y="120"/>
                    </a:cubicBezTo>
                    <a:cubicBezTo>
                      <a:pt x="105" y="119"/>
                      <a:pt x="108" y="116"/>
                      <a:pt x="109" y="115"/>
                    </a:cubicBezTo>
                    <a:cubicBezTo>
                      <a:pt x="110" y="114"/>
                      <a:pt x="115" y="107"/>
                      <a:pt x="116" y="106"/>
                    </a:cubicBezTo>
                    <a:cubicBezTo>
                      <a:pt x="116" y="105"/>
                      <a:pt x="118" y="103"/>
                      <a:pt x="119" y="102"/>
                    </a:cubicBezTo>
                    <a:cubicBezTo>
                      <a:pt x="120" y="101"/>
                      <a:pt x="121" y="99"/>
                      <a:pt x="121" y="98"/>
                    </a:cubicBezTo>
                    <a:cubicBezTo>
                      <a:pt x="122" y="98"/>
                      <a:pt x="123" y="96"/>
                      <a:pt x="123" y="96"/>
                    </a:cubicBezTo>
                    <a:cubicBezTo>
                      <a:pt x="123" y="95"/>
                      <a:pt x="124" y="93"/>
                      <a:pt x="124" y="93"/>
                    </a:cubicBezTo>
                    <a:cubicBezTo>
                      <a:pt x="125" y="92"/>
                      <a:pt x="125" y="91"/>
                      <a:pt x="125" y="90"/>
                    </a:cubicBezTo>
                    <a:cubicBezTo>
                      <a:pt x="126" y="87"/>
                      <a:pt x="124" y="83"/>
                      <a:pt x="124" y="83"/>
                    </a:cubicBezTo>
                    <a:close/>
                    <a:moveTo>
                      <a:pt x="23" y="100"/>
                    </a:moveTo>
                    <a:cubicBezTo>
                      <a:pt x="23" y="101"/>
                      <a:pt x="23" y="102"/>
                      <a:pt x="23" y="102"/>
                    </a:cubicBezTo>
                    <a:cubicBezTo>
                      <a:pt x="23" y="102"/>
                      <a:pt x="22" y="101"/>
                      <a:pt x="22" y="101"/>
                    </a:cubicBezTo>
                    <a:cubicBezTo>
                      <a:pt x="22" y="100"/>
                      <a:pt x="21" y="98"/>
                      <a:pt x="21" y="98"/>
                    </a:cubicBezTo>
                    <a:cubicBezTo>
                      <a:pt x="21" y="97"/>
                      <a:pt x="20" y="96"/>
                      <a:pt x="20" y="96"/>
                    </a:cubicBezTo>
                    <a:cubicBezTo>
                      <a:pt x="20" y="95"/>
                      <a:pt x="20" y="95"/>
                      <a:pt x="20" y="95"/>
                    </a:cubicBezTo>
                    <a:cubicBezTo>
                      <a:pt x="20" y="95"/>
                      <a:pt x="20" y="95"/>
                      <a:pt x="20" y="94"/>
                    </a:cubicBezTo>
                    <a:cubicBezTo>
                      <a:pt x="20" y="94"/>
                      <a:pt x="22" y="93"/>
                      <a:pt x="22" y="93"/>
                    </a:cubicBezTo>
                    <a:cubicBezTo>
                      <a:pt x="22" y="92"/>
                      <a:pt x="22" y="92"/>
                      <a:pt x="22" y="91"/>
                    </a:cubicBezTo>
                    <a:cubicBezTo>
                      <a:pt x="22" y="90"/>
                      <a:pt x="22" y="88"/>
                      <a:pt x="22" y="87"/>
                    </a:cubicBezTo>
                    <a:cubicBezTo>
                      <a:pt x="22" y="87"/>
                      <a:pt x="23" y="87"/>
                      <a:pt x="23" y="87"/>
                    </a:cubicBezTo>
                    <a:cubicBezTo>
                      <a:pt x="23" y="88"/>
                      <a:pt x="23" y="91"/>
                      <a:pt x="23" y="92"/>
                    </a:cubicBezTo>
                    <a:cubicBezTo>
                      <a:pt x="23" y="93"/>
                      <a:pt x="23" y="99"/>
                      <a:pt x="23" y="100"/>
                    </a:cubicBezTo>
                    <a:close/>
                    <a:moveTo>
                      <a:pt x="41" y="279"/>
                    </a:moveTo>
                    <a:cubicBezTo>
                      <a:pt x="41" y="280"/>
                      <a:pt x="40" y="279"/>
                      <a:pt x="41" y="279"/>
                    </a:cubicBezTo>
                    <a:cubicBezTo>
                      <a:pt x="41" y="279"/>
                      <a:pt x="41" y="278"/>
                      <a:pt x="41" y="279"/>
                    </a:cubicBezTo>
                    <a:close/>
                    <a:moveTo>
                      <a:pt x="69" y="238"/>
                    </a:moveTo>
                    <a:cubicBezTo>
                      <a:pt x="68" y="239"/>
                      <a:pt x="67" y="241"/>
                      <a:pt x="67" y="242"/>
                    </a:cubicBezTo>
                    <a:cubicBezTo>
                      <a:pt x="67" y="243"/>
                      <a:pt x="67" y="243"/>
                      <a:pt x="67" y="243"/>
                    </a:cubicBezTo>
                    <a:cubicBezTo>
                      <a:pt x="66" y="244"/>
                      <a:pt x="66" y="245"/>
                      <a:pt x="66" y="245"/>
                    </a:cubicBezTo>
                    <a:cubicBezTo>
                      <a:pt x="66" y="246"/>
                      <a:pt x="66" y="246"/>
                      <a:pt x="66" y="246"/>
                    </a:cubicBezTo>
                    <a:cubicBezTo>
                      <a:pt x="66" y="247"/>
                      <a:pt x="65" y="249"/>
                      <a:pt x="65" y="251"/>
                    </a:cubicBezTo>
                    <a:cubicBezTo>
                      <a:pt x="65" y="252"/>
                      <a:pt x="65" y="256"/>
                      <a:pt x="64" y="257"/>
                    </a:cubicBezTo>
                    <a:cubicBezTo>
                      <a:pt x="64" y="258"/>
                      <a:pt x="64" y="260"/>
                      <a:pt x="64" y="260"/>
                    </a:cubicBezTo>
                    <a:cubicBezTo>
                      <a:pt x="64" y="260"/>
                      <a:pt x="64" y="261"/>
                      <a:pt x="63" y="260"/>
                    </a:cubicBezTo>
                    <a:cubicBezTo>
                      <a:pt x="63" y="259"/>
                      <a:pt x="61" y="256"/>
                      <a:pt x="61" y="255"/>
                    </a:cubicBezTo>
                    <a:cubicBezTo>
                      <a:pt x="60" y="253"/>
                      <a:pt x="60" y="252"/>
                      <a:pt x="60" y="252"/>
                    </a:cubicBezTo>
                    <a:cubicBezTo>
                      <a:pt x="60" y="251"/>
                      <a:pt x="60" y="250"/>
                      <a:pt x="60" y="249"/>
                    </a:cubicBezTo>
                    <a:cubicBezTo>
                      <a:pt x="60" y="249"/>
                      <a:pt x="60" y="244"/>
                      <a:pt x="60" y="242"/>
                    </a:cubicBezTo>
                    <a:cubicBezTo>
                      <a:pt x="60" y="240"/>
                      <a:pt x="60" y="237"/>
                      <a:pt x="60" y="236"/>
                    </a:cubicBezTo>
                    <a:cubicBezTo>
                      <a:pt x="61" y="234"/>
                      <a:pt x="60" y="233"/>
                      <a:pt x="61" y="232"/>
                    </a:cubicBezTo>
                    <a:cubicBezTo>
                      <a:pt x="61" y="231"/>
                      <a:pt x="61" y="230"/>
                      <a:pt x="61" y="229"/>
                    </a:cubicBezTo>
                    <a:cubicBezTo>
                      <a:pt x="61" y="229"/>
                      <a:pt x="61" y="228"/>
                      <a:pt x="61" y="227"/>
                    </a:cubicBezTo>
                    <a:cubicBezTo>
                      <a:pt x="61" y="227"/>
                      <a:pt x="61" y="225"/>
                      <a:pt x="61" y="224"/>
                    </a:cubicBezTo>
                    <a:cubicBezTo>
                      <a:pt x="61" y="223"/>
                      <a:pt x="61" y="221"/>
                      <a:pt x="61" y="219"/>
                    </a:cubicBezTo>
                    <a:cubicBezTo>
                      <a:pt x="62" y="217"/>
                      <a:pt x="62" y="216"/>
                      <a:pt x="62" y="215"/>
                    </a:cubicBezTo>
                    <a:cubicBezTo>
                      <a:pt x="62" y="215"/>
                      <a:pt x="62" y="213"/>
                      <a:pt x="61" y="211"/>
                    </a:cubicBezTo>
                    <a:cubicBezTo>
                      <a:pt x="61" y="210"/>
                      <a:pt x="61" y="205"/>
                      <a:pt x="61" y="204"/>
                    </a:cubicBezTo>
                    <a:cubicBezTo>
                      <a:pt x="61" y="203"/>
                      <a:pt x="61" y="202"/>
                      <a:pt x="61" y="202"/>
                    </a:cubicBezTo>
                    <a:cubicBezTo>
                      <a:pt x="61" y="202"/>
                      <a:pt x="61" y="201"/>
                      <a:pt x="62" y="202"/>
                    </a:cubicBezTo>
                    <a:cubicBezTo>
                      <a:pt x="62" y="203"/>
                      <a:pt x="62" y="204"/>
                      <a:pt x="62" y="205"/>
                    </a:cubicBezTo>
                    <a:cubicBezTo>
                      <a:pt x="62" y="207"/>
                      <a:pt x="63" y="209"/>
                      <a:pt x="63" y="209"/>
                    </a:cubicBezTo>
                    <a:cubicBezTo>
                      <a:pt x="63" y="210"/>
                      <a:pt x="63" y="210"/>
                      <a:pt x="63" y="210"/>
                    </a:cubicBezTo>
                    <a:cubicBezTo>
                      <a:pt x="63" y="211"/>
                      <a:pt x="63" y="211"/>
                      <a:pt x="63" y="212"/>
                    </a:cubicBezTo>
                    <a:cubicBezTo>
                      <a:pt x="63" y="212"/>
                      <a:pt x="64" y="214"/>
                      <a:pt x="65" y="216"/>
                    </a:cubicBezTo>
                    <a:cubicBezTo>
                      <a:pt x="65" y="217"/>
                      <a:pt x="66" y="219"/>
                      <a:pt x="66" y="220"/>
                    </a:cubicBezTo>
                    <a:cubicBezTo>
                      <a:pt x="67" y="220"/>
                      <a:pt x="67" y="222"/>
                      <a:pt x="68" y="223"/>
                    </a:cubicBezTo>
                    <a:cubicBezTo>
                      <a:pt x="68" y="224"/>
                      <a:pt x="68" y="225"/>
                      <a:pt x="68" y="226"/>
                    </a:cubicBezTo>
                    <a:cubicBezTo>
                      <a:pt x="68" y="226"/>
                      <a:pt x="68" y="228"/>
                      <a:pt x="68" y="228"/>
                    </a:cubicBezTo>
                    <a:cubicBezTo>
                      <a:pt x="68" y="229"/>
                      <a:pt x="69" y="230"/>
                      <a:pt x="69" y="231"/>
                    </a:cubicBezTo>
                    <a:cubicBezTo>
                      <a:pt x="69" y="232"/>
                      <a:pt x="69" y="233"/>
                      <a:pt x="69" y="234"/>
                    </a:cubicBezTo>
                    <a:cubicBezTo>
                      <a:pt x="69" y="234"/>
                      <a:pt x="69" y="234"/>
                      <a:pt x="69" y="235"/>
                    </a:cubicBezTo>
                    <a:cubicBezTo>
                      <a:pt x="69" y="235"/>
                      <a:pt x="69" y="236"/>
                      <a:pt x="69" y="236"/>
                    </a:cubicBezTo>
                    <a:cubicBezTo>
                      <a:pt x="69" y="236"/>
                      <a:pt x="69" y="236"/>
                      <a:pt x="69" y="238"/>
                    </a:cubicBezTo>
                    <a:close/>
                    <a:moveTo>
                      <a:pt x="102" y="92"/>
                    </a:moveTo>
                    <a:cubicBezTo>
                      <a:pt x="102" y="93"/>
                      <a:pt x="101" y="94"/>
                      <a:pt x="100" y="95"/>
                    </a:cubicBezTo>
                    <a:cubicBezTo>
                      <a:pt x="100" y="96"/>
                      <a:pt x="99" y="97"/>
                      <a:pt x="99" y="97"/>
                    </a:cubicBezTo>
                    <a:cubicBezTo>
                      <a:pt x="99" y="98"/>
                      <a:pt x="100" y="98"/>
                      <a:pt x="99" y="98"/>
                    </a:cubicBezTo>
                    <a:cubicBezTo>
                      <a:pt x="99" y="99"/>
                      <a:pt x="99" y="99"/>
                      <a:pt x="99" y="98"/>
                    </a:cubicBezTo>
                    <a:cubicBezTo>
                      <a:pt x="99" y="98"/>
                      <a:pt x="98" y="97"/>
                      <a:pt x="98" y="96"/>
                    </a:cubicBezTo>
                    <a:cubicBezTo>
                      <a:pt x="98" y="95"/>
                      <a:pt x="98" y="94"/>
                      <a:pt x="99" y="93"/>
                    </a:cubicBezTo>
                    <a:cubicBezTo>
                      <a:pt x="99" y="91"/>
                      <a:pt x="99" y="90"/>
                      <a:pt x="99" y="89"/>
                    </a:cubicBezTo>
                    <a:cubicBezTo>
                      <a:pt x="99" y="88"/>
                      <a:pt x="99" y="87"/>
                      <a:pt x="99" y="87"/>
                    </a:cubicBezTo>
                    <a:cubicBezTo>
                      <a:pt x="99" y="87"/>
                      <a:pt x="99" y="87"/>
                      <a:pt x="99" y="87"/>
                    </a:cubicBezTo>
                    <a:cubicBezTo>
                      <a:pt x="100" y="87"/>
                      <a:pt x="100" y="87"/>
                      <a:pt x="101" y="87"/>
                    </a:cubicBezTo>
                    <a:cubicBezTo>
                      <a:pt x="101" y="88"/>
                      <a:pt x="102" y="89"/>
                      <a:pt x="102" y="90"/>
                    </a:cubicBezTo>
                    <a:cubicBezTo>
                      <a:pt x="103" y="90"/>
                      <a:pt x="103" y="90"/>
                      <a:pt x="103" y="91"/>
                    </a:cubicBezTo>
                    <a:cubicBezTo>
                      <a:pt x="103" y="91"/>
                      <a:pt x="103" y="91"/>
                      <a:pt x="102" y="92"/>
                    </a:cubicBezTo>
                    <a:close/>
                  </a:path>
                </a:pathLst>
              </a:custGeom>
              <a:solidFill>
                <a:schemeClr val="tx1"/>
              </a:solid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9" name="Freeform 16"/>
              <p:cNvSpPr>
                <a:spLocks noEditPoints="1"/>
              </p:cNvSpPr>
              <p:nvPr/>
            </p:nvSpPr>
            <p:spPr bwMode="auto">
              <a:xfrm>
                <a:off x="1623982" y="2241779"/>
                <a:ext cx="331451" cy="1082922"/>
              </a:xfrm>
              <a:custGeom>
                <a:avLst/>
                <a:gdLst>
                  <a:gd name="T0" fmla="*/ 87 w 90"/>
                  <a:gd name="T1" fmla="*/ 78 h 294"/>
                  <a:gd name="T2" fmla="*/ 85 w 90"/>
                  <a:gd name="T3" fmla="*/ 59 h 294"/>
                  <a:gd name="T4" fmla="*/ 83 w 90"/>
                  <a:gd name="T5" fmla="*/ 50 h 294"/>
                  <a:gd name="T6" fmla="*/ 76 w 90"/>
                  <a:gd name="T7" fmla="*/ 44 h 294"/>
                  <a:gd name="T8" fmla="*/ 60 w 90"/>
                  <a:gd name="T9" fmla="*/ 37 h 294"/>
                  <a:gd name="T10" fmla="*/ 54 w 90"/>
                  <a:gd name="T11" fmla="*/ 33 h 294"/>
                  <a:gd name="T12" fmla="*/ 51 w 90"/>
                  <a:gd name="T13" fmla="*/ 26 h 294"/>
                  <a:gd name="T14" fmla="*/ 53 w 90"/>
                  <a:gd name="T15" fmla="*/ 17 h 294"/>
                  <a:gd name="T16" fmla="*/ 33 w 90"/>
                  <a:gd name="T17" fmla="*/ 2 h 294"/>
                  <a:gd name="T18" fmla="*/ 26 w 90"/>
                  <a:gd name="T19" fmla="*/ 23 h 294"/>
                  <a:gd name="T20" fmla="*/ 30 w 90"/>
                  <a:gd name="T21" fmla="*/ 33 h 294"/>
                  <a:gd name="T22" fmla="*/ 31 w 90"/>
                  <a:gd name="T23" fmla="*/ 43 h 294"/>
                  <a:gd name="T24" fmla="*/ 22 w 90"/>
                  <a:gd name="T25" fmla="*/ 52 h 294"/>
                  <a:gd name="T26" fmla="*/ 16 w 90"/>
                  <a:gd name="T27" fmla="*/ 58 h 294"/>
                  <a:gd name="T28" fmla="*/ 14 w 90"/>
                  <a:gd name="T29" fmla="*/ 69 h 294"/>
                  <a:gd name="T30" fmla="*/ 13 w 90"/>
                  <a:gd name="T31" fmla="*/ 88 h 294"/>
                  <a:gd name="T32" fmla="*/ 11 w 90"/>
                  <a:gd name="T33" fmla="*/ 100 h 294"/>
                  <a:gd name="T34" fmla="*/ 8 w 90"/>
                  <a:gd name="T35" fmla="*/ 109 h 294"/>
                  <a:gd name="T36" fmla="*/ 9 w 90"/>
                  <a:gd name="T37" fmla="*/ 119 h 294"/>
                  <a:gd name="T38" fmla="*/ 5 w 90"/>
                  <a:gd name="T39" fmla="*/ 128 h 294"/>
                  <a:gd name="T40" fmla="*/ 0 w 90"/>
                  <a:gd name="T41" fmla="*/ 144 h 294"/>
                  <a:gd name="T42" fmla="*/ 9 w 90"/>
                  <a:gd name="T43" fmla="*/ 143 h 294"/>
                  <a:gd name="T44" fmla="*/ 11 w 90"/>
                  <a:gd name="T45" fmla="*/ 160 h 294"/>
                  <a:gd name="T46" fmla="*/ 18 w 90"/>
                  <a:gd name="T47" fmla="*/ 212 h 294"/>
                  <a:gd name="T48" fmla="*/ 24 w 90"/>
                  <a:gd name="T49" fmla="*/ 237 h 294"/>
                  <a:gd name="T50" fmla="*/ 29 w 90"/>
                  <a:gd name="T51" fmla="*/ 261 h 294"/>
                  <a:gd name="T52" fmla="*/ 32 w 90"/>
                  <a:gd name="T53" fmla="*/ 269 h 294"/>
                  <a:gd name="T54" fmla="*/ 30 w 90"/>
                  <a:gd name="T55" fmla="*/ 272 h 294"/>
                  <a:gd name="T56" fmla="*/ 23 w 90"/>
                  <a:gd name="T57" fmla="*/ 274 h 294"/>
                  <a:gd name="T58" fmla="*/ 15 w 90"/>
                  <a:gd name="T59" fmla="*/ 278 h 294"/>
                  <a:gd name="T60" fmla="*/ 15 w 90"/>
                  <a:gd name="T61" fmla="*/ 280 h 294"/>
                  <a:gd name="T62" fmla="*/ 27 w 90"/>
                  <a:gd name="T63" fmla="*/ 283 h 294"/>
                  <a:gd name="T64" fmla="*/ 42 w 90"/>
                  <a:gd name="T65" fmla="*/ 278 h 294"/>
                  <a:gd name="T66" fmla="*/ 50 w 90"/>
                  <a:gd name="T67" fmla="*/ 280 h 294"/>
                  <a:gd name="T68" fmla="*/ 60 w 90"/>
                  <a:gd name="T69" fmla="*/ 278 h 294"/>
                  <a:gd name="T70" fmla="*/ 60 w 90"/>
                  <a:gd name="T71" fmla="*/ 281 h 294"/>
                  <a:gd name="T72" fmla="*/ 56 w 90"/>
                  <a:gd name="T73" fmla="*/ 286 h 294"/>
                  <a:gd name="T74" fmla="*/ 53 w 90"/>
                  <a:gd name="T75" fmla="*/ 290 h 294"/>
                  <a:gd name="T76" fmla="*/ 62 w 90"/>
                  <a:gd name="T77" fmla="*/ 294 h 294"/>
                  <a:gd name="T78" fmla="*/ 79 w 90"/>
                  <a:gd name="T79" fmla="*/ 289 h 294"/>
                  <a:gd name="T80" fmla="*/ 80 w 90"/>
                  <a:gd name="T81" fmla="*/ 280 h 294"/>
                  <a:gd name="T82" fmla="*/ 81 w 90"/>
                  <a:gd name="T83" fmla="*/ 274 h 294"/>
                  <a:gd name="T84" fmla="*/ 77 w 90"/>
                  <a:gd name="T85" fmla="*/ 259 h 294"/>
                  <a:gd name="T86" fmla="*/ 77 w 90"/>
                  <a:gd name="T87" fmla="*/ 235 h 294"/>
                  <a:gd name="T88" fmla="*/ 73 w 90"/>
                  <a:gd name="T89" fmla="*/ 205 h 294"/>
                  <a:gd name="T90" fmla="*/ 72 w 90"/>
                  <a:gd name="T91" fmla="*/ 164 h 294"/>
                  <a:gd name="T92" fmla="*/ 70 w 90"/>
                  <a:gd name="T93" fmla="*/ 143 h 294"/>
                  <a:gd name="T94" fmla="*/ 76 w 90"/>
                  <a:gd name="T95" fmla="*/ 137 h 294"/>
                  <a:gd name="T96" fmla="*/ 81 w 90"/>
                  <a:gd name="T97" fmla="*/ 131 h 294"/>
                  <a:gd name="T98" fmla="*/ 82 w 90"/>
                  <a:gd name="T99" fmla="*/ 125 h 294"/>
                  <a:gd name="T100" fmla="*/ 87 w 90"/>
                  <a:gd name="T101" fmla="*/ 108 h 294"/>
                  <a:gd name="T102" fmla="*/ 52 w 90"/>
                  <a:gd name="T103" fmla="*/ 241 h 294"/>
                  <a:gd name="T104" fmla="*/ 49 w 90"/>
                  <a:gd name="T105" fmla="*/ 211 h 294"/>
                  <a:gd name="T106" fmla="*/ 51 w 90"/>
                  <a:gd name="T107" fmla="*/ 206 h 294"/>
                  <a:gd name="T108" fmla="*/ 53 w 90"/>
                  <a:gd name="T109" fmla="*/ 224 h 294"/>
                  <a:gd name="T110" fmla="*/ 56 w 90"/>
                  <a:gd name="T111" fmla="*/ 250 h 294"/>
                  <a:gd name="T112" fmla="*/ 55 w 90"/>
                  <a:gd name="T113" fmla="*/ 258 h 294"/>
                  <a:gd name="T114" fmla="*/ 56 w 90"/>
                  <a:gd name="T115" fmla="*/ 258 h 294"/>
                  <a:gd name="T116" fmla="*/ 59 w 90"/>
                  <a:gd name="T117" fmla="*/ 276 h 294"/>
                  <a:gd name="T118" fmla="*/ 59 w 90"/>
                  <a:gd name="T119" fmla="*/ 27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 h="294">
                    <a:moveTo>
                      <a:pt x="90" y="95"/>
                    </a:moveTo>
                    <a:cubicBezTo>
                      <a:pt x="90" y="95"/>
                      <a:pt x="90" y="93"/>
                      <a:pt x="90" y="92"/>
                    </a:cubicBezTo>
                    <a:cubicBezTo>
                      <a:pt x="90" y="90"/>
                      <a:pt x="89" y="90"/>
                      <a:pt x="89" y="89"/>
                    </a:cubicBezTo>
                    <a:cubicBezTo>
                      <a:pt x="89" y="88"/>
                      <a:pt x="88" y="85"/>
                      <a:pt x="88" y="84"/>
                    </a:cubicBezTo>
                    <a:cubicBezTo>
                      <a:pt x="88" y="83"/>
                      <a:pt x="88" y="82"/>
                      <a:pt x="88" y="82"/>
                    </a:cubicBezTo>
                    <a:cubicBezTo>
                      <a:pt x="87" y="81"/>
                      <a:pt x="87" y="78"/>
                      <a:pt x="87" y="78"/>
                    </a:cubicBezTo>
                    <a:cubicBezTo>
                      <a:pt x="87" y="78"/>
                      <a:pt x="87" y="77"/>
                      <a:pt x="87" y="76"/>
                    </a:cubicBezTo>
                    <a:cubicBezTo>
                      <a:pt x="87" y="76"/>
                      <a:pt x="87" y="74"/>
                      <a:pt x="87" y="72"/>
                    </a:cubicBezTo>
                    <a:cubicBezTo>
                      <a:pt x="87" y="71"/>
                      <a:pt x="87" y="70"/>
                      <a:pt x="87" y="69"/>
                    </a:cubicBezTo>
                    <a:cubicBezTo>
                      <a:pt x="87" y="68"/>
                      <a:pt x="86" y="65"/>
                      <a:pt x="86" y="64"/>
                    </a:cubicBezTo>
                    <a:cubicBezTo>
                      <a:pt x="86" y="63"/>
                      <a:pt x="85" y="62"/>
                      <a:pt x="85" y="62"/>
                    </a:cubicBezTo>
                    <a:cubicBezTo>
                      <a:pt x="85" y="61"/>
                      <a:pt x="85" y="60"/>
                      <a:pt x="85" y="59"/>
                    </a:cubicBezTo>
                    <a:cubicBezTo>
                      <a:pt x="85" y="59"/>
                      <a:pt x="85" y="58"/>
                      <a:pt x="85" y="57"/>
                    </a:cubicBezTo>
                    <a:cubicBezTo>
                      <a:pt x="85" y="57"/>
                      <a:pt x="84" y="57"/>
                      <a:pt x="84" y="56"/>
                    </a:cubicBezTo>
                    <a:cubicBezTo>
                      <a:pt x="84" y="56"/>
                      <a:pt x="84" y="55"/>
                      <a:pt x="84" y="55"/>
                    </a:cubicBezTo>
                    <a:cubicBezTo>
                      <a:pt x="84" y="54"/>
                      <a:pt x="84" y="54"/>
                      <a:pt x="84" y="54"/>
                    </a:cubicBezTo>
                    <a:cubicBezTo>
                      <a:pt x="84" y="54"/>
                      <a:pt x="84" y="53"/>
                      <a:pt x="84" y="52"/>
                    </a:cubicBezTo>
                    <a:cubicBezTo>
                      <a:pt x="83" y="51"/>
                      <a:pt x="83" y="50"/>
                      <a:pt x="83" y="50"/>
                    </a:cubicBezTo>
                    <a:cubicBezTo>
                      <a:pt x="83" y="49"/>
                      <a:pt x="83" y="49"/>
                      <a:pt x="83" y="48"/>
                    </a:cubicBezTo>
                    <a:cubicBezTo>
                      <a:pt x="82" y="48"/>
                      <a:pt x="82" y="47"/>
                      <a:pt x="82" y="47"/>
                    </a:cubicBezTo>
                    <a:cubicBezTo>
                      <a:pt x="81" y="46"/>
                      <a:pt x="80" y="46"/>
                      <a:pt x="80" y="45"/>
                    </a:cubicBezTo>
                    <a:cubicBezTo>
                      <a:pt x="80" y="45"/>
                      <a:pt x="79" y="45"/>
                      <a:pt x="79" y="45"/>
                    </a:cubicBezTo>
                    <a:cubicBezTo>
                      <a:pt x="79" y="45"/>
                      <a:pt x="78" y="45"/>
                      <a:pt x="78" y="44"/>
                    </a:cubicBezTo>
                    <a:cubicBezTo>
                      <a:pt x="78" y="44"/>
                      <a:pt x="77" y="44"/>
                      <a:pt x="76" y="44"/>
                    </a:cubicBezTo>
                    <a:cubicBezTo>
                      <a:pt x="75" y="44"/>
                      <a:pt x="75" y="43"/>
                      <a:pt x="74" y="43"/>
                    </a:cubicBezTo>
                    <a:cubicBezTo>
                      <a:pt x="74" y="43"/>
                      <a:pt x="71" y="42"/>
                      <a:pt x="70" y="41"/>
                    </a:cubicBezTo>
                    <a:cubicBezTo>
                      <a:pt x="68" y="41"/>
                      <a:pt x="65" y="40"/>
                      <a:pt x="64" y="39"/>
                    </a:cubicBezTo>
                    <a:cubicBezTo>
                      <a:pt x="63" y="39"/>
                      <a:pt x="62" y="38"/>
                      <a:pt x="61" y="38"/>
                    </a:cubicBezTo>
                    <a:cubicBezTo>
                      <a:pt x="61" y="38"/>
                      <a:pt x="60" y="38"/>
                      <a:pt x="60" y="38"/>
                    </a:cubicBezTo>
                    <a:cubicBezTo>
                      <a:pt x="60" y="38"/>
                      <a:pt x="60" y="38"/>
                      <a:pt x="60" y="37"/>
                    </a:cubicBezTo>
                    <a:cubicBezTo>
                      <a:pt x="60" y="37"/>
                      <a:pt x="59" y="37"/>
                      <a:pt x="59" y="37"/>
                    </a:cubicBezTo>
                    <a:cubicBezTo>
                      <a:pt x="59" y="37"/>
                      <a:pt x="59" y="37"/>
                      <a:pt x="59" y="37"/>
                    </a:cubicBezTo>
                    <a:cubicBezTo>
                      <a:pt x="58" y="37"/>
                      <a:pt x="58" y="36"/>
                      <a:pt x="57" y="36"/>
                    </a:cubicBezTo>
                    <a:cubicBezTo>
                      <a:pt x="57" y="35"/>
                      <a:pt x="56" y="34"/>
                      <a:pt x="56" y="34"/>
                    </a:cubicBezTo>
                    <a:cubicBezTo>
                      <a:pt x="56" y="34"/>
                      <a:pt x="56" y="33"/>
                      <a:pt x="55" y="33"/>
                    </a:cubicBezTo>
                    <a:cubicBezTo>
                      <a:pt x="55" y="33"/>
                      <a:pt x="54" y="33"/>
                      <a:pt x="54" y="33"/>
                    </a:cubicBezTo>
                    <a:cubicBezTo>
                      <a:pt x="54" y="33"/>
                      <a:pt x="54" y="33"/>
                      <a:pt x="53" y="33"/>
                    </a:cubicBezTo>
                    <a:cubicBezTo>
                      <a:pt x="53" y="33"/>
                      <a:pt x="53" y="32"/>
                      <a:pt x="52" y="31"/>
                    </a:cubicBezTo>
                    <a:cubicBezTo>
                      <a:pt x="52" y="31"/>
                      <a:pt x="52" y="31"/>
                      <a:pt x="52" y="30"/>
                    </a:cubicBezTo>
                    <a:cubicBezTo>
                      <a:pt x="52" y="30"/>
                      <a:pt x="52" y="30"/>
                      <a:pt x="51" y="30"/>
                    </a:cubicBezTo>
                    <a:cubicBezTo>
                      <a:pt x="51" y="30"/>
                      <a:pt x="51" y="30"/>
                      <a:pt x="51" y="29"/>
                    </a:cubicBezTo>
                    <a:cubicBezTo>
                      <a:pt x="51" y="29"/>
                      <a:pt x="51" y="26"/>
                      <a:pt x="51" y="26"/>
                    </a:cubicBezTo>
                    <a:cubicBezTo>
                      <a:pt x="51" y="25"/>
                      <a:pt x="51" y="25"/>
                      <a:pt x="51" y="25"/>
                    </a:cubicBezTo>
                    <a:cubicBezTo>
                      <a:pt x="51" y="25"/>
                      <a:pt x="52" y="25"/>
                      <a:pt x="52" y="24"/>
                    </a:cubicBezTo>
                    <a:cubicBezTo>
                      <a:pt x="52" y="24"/>
                      <a:pt x="52" y="23"/>
                      <a:pt x="53" y="23"/>
                    </a:cubicBezTo>
                    <a:cubicBezTo>
                      <a:pt x="53" y="22"/>
                      <a:pt x="53" y="22"/>
                      <a:pt x="53" y="21"/>
                    </a:cubicBezTo>
                    <a:cubicBezTo>
                      <a:pt x="53" y="20"/>
                      <a:pt x="53" y="19"/>
                      <a:pt x="53" y="18"/>
                    </a:cubicBezTo>
                    <a:cubicBezTo>
                      <a:pt x="53" y="18"/>
                      <a:pt x="53" y="17"/>
                      <a:pt x="53" y="17"/>
                    </a:cubicBezTo>
                    <a:cubicBezTo>
                      <a:pt x="53" y="16"/>
                      <a:pt x="53" y="16"/>
                      <a:pt x="53" y="16"/>
                    </a:cubicBezTo>
                    <a:cubicBezTo>
                      <a:pt x="52" y="15"/>
                      <a:pt x="52" y="15"/>
                      <a:pt x="52" y="15"/>
                    </a:cubicBezTo>
                    <a:cubicBezTo>
                      <a:pt x="51" y="15"/>
                      <a:pt x="51" y="15"/>
                      <a:pt x="51" y="15"/>
                    </a:cubicBezTo>
                    <a:cubicBezTo>
                      <a:pt x="51" y="14"/>
                      <a:pt x="51" y="11"/>
                      <a:pt x="51" y="10"/>
                    </a:cubicBezTo>
                    <a:cubicBezTo>
                      <a:pt x="49" y="5"/>
                      <a:pt x="46" y="3"/>
                      <a:pt x="43" y="1"/>
                    </a:cubicBezTo>
                    <a:cubicBezTo>
                      <a:pt x="39" y="0"/>
                      <a:pt x="35" y="1"/>
                      <a:pt x="33" y="2"/>
                    </a:cubicBezTo>
                    <a:cubicBezTo>
                      <a:pt x="31" y="3"/>
                      <a:pt x="27" y="5"/>
                      <a:pt x="25" y="8"/>
                    </a:cubicBezTo>
                    <a:cubicBezTo>
                      <a:pt x="24" y="11"/>
                      <a:pt x="25" y="17"/>
                      <a:pt x="26" y="17"/>
                    </a:cubicBezTo>
                    <a:cubicBezTo>
                      <a:pt x="26" y="18"/>
                      <a:pt x="26" y="18"/>
                      <a:pt x="26" y="18"/>
                    </a:cubicBezTo>
                    <a:cubicBezTo>
                      <a:pt x="25" y="18"/>
                      <a:pt x="25" y="19"/>
                      <a:pt x="25" y="19"/>
                    </a:cubicBezTo>
                    <a:cubicBezTo>
                      <a:pt x="25" y="19"/>
                      <a:pt x="25" y="20"/>
                      <a:pt x="25" y="21"/>
                    </a:cubicBezTo>
                    <a:cubicBezTo>
                      <a:pt x="25" y="21"/>
                      <a:pt x="25" y="23"/>
                      <a:pt x="26" y="23"/>
                    </a:cubicBezTo>
                    <a:cubicBezTo>
                      <a:pt x="26" y="24"/>
                      <a:pt x="26" y="25"/>
                      <a:pt x="26" y="25"/>
                    </a:cubicBezTo>
                    <a:cubicBezTo>
                      <a:pt x="26" y="26"/>
                      <a:pt x="27" y="26"/>
                      <a:pt x="27" y="27"/>
                    </a:cubicBezTo>
                    <a:cubicBezTo>
                      <a:pt x="27" y="27"/>
                      <a:pt x="27" y="27"/>
                      <a:pt x="28" y="28"/>
                    </a:cubicBezTo>
                    <a:cubicBezTo>
                      <a:pt x="28" y="28"/>
                      <a:pt x="28" y="28"/>
                      <a:pt x="28" y="28"/>
                    </a:cubicBezTo>
                    <a:cubicBezTo>
                      <a:pt x="28" y="28"/>
                      <a:pt x="28" y="30"/>
                      <a:pt x="29" y="31"/>
                    </a:cubicBezTo>
                    <a:cubicBezTo>
                      <a:pt x="29" y="32"/>
                      <a:pt x="29" y="32"/>
                      <a:pt x="30" y="33"/>
                    </a:cubicBezTo>
                    <a:cubicBezTo>
                      <a:pt x="30" y="34"/>
                      <a:pt x="31" y="34"/>
                      <a:pt x="31" y="35"/>
                    </a:cubicBezTo>
                    <a:cubicBezTo>
                      <a:pt x="32" y="35"/>
                      <a:pt x="32" y="35"/>
                      <a:pt x="32" y="36"/>
                    </a:cubicBezTo>
                    <a:cubicBezTo>
                      <a:pt x="32" y="36"/>
                      <a:pt x="32" y="38"/>
                      <a:pt x="33" y="38"/>
                    </a:cubicBezTo>
                    <a:cubicBezTo>
                      <a:pt x="33" y="38"/>
                      <a:pt x="33" y="38"/>
                      <a:pt x="33" y="39"/>
                    </a:cubicBezTo>
                    <a:cubicBezTo>
                      <a:pt x="32" y="39"/>
                      <a:pt x="32" y="40"/>
                      <a:pt x="32" y="40"/>
                    </a:cubicBezTo>
                    <a:cubicBezTo>
                      <a:pt x="32" y="41"/>
                      <a:pt x="31" y="42"/>
                      <a:pt x="31" y="43"/>
                    </a:cubicBezTo>
                    <a:cubicBezTo>
                      <a:pt x="31" y="43"/>
                      <a:pt x="31" y="44"/>
                      <a:pt x="31" y="44"/>
                    </a:cubicBezTo>
                    <a:cubicBezTo>
                      <a:pt x="31" y="44"/>
                      <a:pt x="31" y="44"/>
                      <a:pt x="31" y="44"/>
                    </a:cubicBezTo>
                    <a:cubicBezTo>
                      <a:pt x="30" y="45"/>
                      <a:pt x="30" y="45"/>
                      <a:pt x="30" y="45"/>
                    </a:cubicBezTo>
                    <a:cubicBezTo>
                      <a:pt x="30" y="45"/>
                      <a:pt x="29" y="46"/>
                      <a:pt x="28" y="46"/>
                    </a:cubicBezTo>
                    <a:cubicBezTo>
                      <a:pt x="28" y="47"/>
                      <a:pt x="26" y="49"/>
                      <a:pt x="25" y="49"/>
                    </a:cubicBezTo>
                    <a:cubicBezTo>
                      <a:pt x="25" y="50"/>
                      <a:pt x="23" y="52"/>
                      <a:pt x="22" y="52"/>
                    </a:cubicBezTo>
                    <a:cubicBezTo>
                      <a:pt x="22" y="53"/>
                      <a:pt x="20" y="54"/>
                      <a:pt x="20" y="54"/>
                    </a:cubicBezTo>
                    <a:cubicBezTo>
                      <a:pt x="19" y="55"/>
                      <a:pt x="19" y="55"/>
                      <a:pt x="19" y="55"/>
                    </a:cubicBezTo>
                    <a:cubicBezTo>
                      <a:pt x="18" y="55"/>
                      <a:pt x="18" y="55"/>
                      <a:pt x="18" y="56"/>
                    </a:cubicBezTo>
                    <a:cubicBezTo>
                      <a:pt x="18" y="56"/>
                      <a:pt x="17" y="56"/>
                      <a:pt x="17" y="57"/>
                    </a:cubicBezTo>
                    <a:cubicBezTo>
                      <a:pt x="17" y="57"/>
                      <a:pt x="16" y="57"/>
                      <a:pt x="16" y="57"/>
                    </a:cubicBezTo>
                    <a:cubicBezTo>
                      <a:pt x="16" y="58"/>
                      <a:pt x="16" y="58"/>
                      <a:pt x="16" y="58"/>
                    </a:cubicBezTo>
                    <a:cubicBezTo>
                      <a:pt x="16" y="59"/>
                      <a:pt x="16" y="59"/>
                      <a:pt x="15" y="59"/>
                    </a:cubicBezTo>
                    <a:cubicBezTo>
                      <a:pt x="15" y="59"/>
                      <a:pt x="15" y="60"/>
                      <a:pt x="15" y="60"/>
                    </a:cubicBezTo>
                    <a:cubicBezTo>
                      <a:pt x="15" y="61"/>
                      <a:pt x="15" y="61"/>
                      <a:pt x="14" y="62"/>
                    </a:cubicBezTo>
                    <a:cubicBezTo>
                      <a:pt x="14" y="62"/>
                      <a:pt x="14" y="63"/>
                      <a:pt x="14" y="64"/>
                    </a:cubicBezTo>
                    <a:cubicBezTo>
                      <a:pt x="14" y="65"/>
                      <a:pt x="14" y="66"/>
                      <a:pt x="14" y="67"/>
                    </a:cubicBezTo>
                    <a:cubicBezTo>
                      <a:pt x="14" y="67"/>
                      <a:pt x="14" y="69"/>
                      <a:pt x="14" y="69"/>
                    </a:cubicBezTo>
                    <a:cubicBezTo>
                      <a:pt x="14" y="70"/>
                      <a:pt x="14" y="70"/>
                      <a:pt x="14" y="71"/>
                    </a:cubicBezTo>
                    <a:cubicBezTo>
                      <a:pt x="14" y="71"/>
                      <a:pt x="13" y="73"/>
                      <a:pt x="13" y="74"/>
                    </a:cubicBezTo>
                    <a:cubicBezTo>
                      <a:pt x="13" y="75"/>
                      <a:pt x="13" y="77"/>
                      <a:pt x="13" y="78"/>
                    </a:cubicBezTo>
                    <a:cubicBezTo>
                      <a:pt x="13" y="79"/>
                      <a:pt x="13" y="80"/>
                      <a:pt x="13" y="81"/>
                    </a:cubicBezTo>
                    <a:cubicBezTo>
                      <a:pt x="13" y="81"/>
                      <a:pt x="13" y="83"/>
                      <a:pt x="13" y="84"/>
                    </a:cubicBezTo>
                    <a:cubicBezTo>
                      <a:pt x="13" y="86"/>
                      <a:pt x="13" y="88"/>
                      <a:pt x="13" y="88"/>
                    </a:cubicBezTo>
                    <a:cubicBezTo>
                      <a:pt x="13" y="89"/>
                      <a:pt x="12" y="91"/>
                      <a:pt x="12" y="91"/>
                    </a:cubicBezTo>
                    <a:cubicBezTo>
                      <a:pt x="12" y="92"/>
                      <a:pt x="12" y="93"/>
                      <a:pt x="12" y="93"/>
                    </a:cubicBezTo>
                    <a:cubicBezTo>
                      <a:pt x="12" y="94"/>
                      <a:pt x="12" y="95"/>
                      <a:pt x="12" y="95"/>
                    </a:cubicBezTo>
                    <a:cubicBezTo>
                      <a:pt x="12" y="96"/>
                      <a:pt x="11" y="97"/>
                      <a:pt x="11" y="97"/>
                    </a:cubicBezTo>
                    <a:cubicBezTo>
                      <a:pt x="11" y="98"/>
                      <a:pt x="12" y="99"/>
                      <a:pt x="12" y="99"/>
                    </a:cubicBezTo>
                    <a:cubicBezTo>
                      <a:pt x="11" y="100"/>
                      <a:pt x="12" y="100"/>
                      <a:pt x="11" y="100"/>
                    </a:cubicBezTo>
                    <a:cubicBezTo>
                      <a:pt x="11" y="100"/>
                      <a:pt x="10" y="101"/>
                      <a:pt x="10" y="102"/>
                    </a:cubicBezTo>
                    <a:cubicBezTo>
                      <a:pt x="10" y="102"/>
                      <a:pt x="10" y="103"/>
                      <a:pt x="10" y="103"/>
                    </a:cubicBezTo>
                    <a:cubicBezTo>
                      <a:pt x="10" y="104"/>
                      <a:pt x="10" y="105"/>
                      <a:pt x="10" y="105"/>
                    </a:cubicBezTo>
                    <a:cubicBezTo>
                      <a:pt x="10" y="106"/>
                      <a:pt x="10" y="106"/>
                      <a:pt x="10" y="106"/>
                    </a:cubicBezTo>
                    <a:cubicBezTo>
                      <a:pt x="10" y="107"/>
                      <a:pt x="9" y="108"/>
                      <a:pt x="9" y="108"/>
                    </a:cubicBezTo>
                    <a:cubicBezTo>
                      <a:pt x="9" y="108"/>
                      <a:pt x="9" y="109"/>
                      <a:pt x="8" y="109"/>
                    </a:cubicBezTo>
                    <a:cubicBezTo>
                      <a:pt x="8" y="110"/>
                      <a:pt x="8" y="110"/>
                      <a:pt x="8" y="111"/>
                    </a:cubicBezTo>
                    <a:cubicBezTo>
                      <a:pt x="8" y="111"/>
                      <a:pt x="9" y="113"/>
                      <a:pt x="9" y="114"/>
                    </a:cubicBezTo>
                    <a:cubicBezTo>
                      <a:pt x="9" y="114"/>
                      <a:pt x="10" y="116"/>
                      <a:pt x="10" y="116"/>
                    </a:cubicBezTo>
                    <a:cubicBezTo>
                      <a:pt x="10" y="116"/>
                      <a:pt x="10" y="116"/>
                      <a:pt x="10" y="116"/>
                    </a:cubicBezTo>
                    <a:cubicBezTo>
                      <a:pt x="10" y="117"/>
                      <a:pt x="10" y="117"/>
                      <a:pt x="9" y="117"/>
                    </a:cubicBezTo>
                    <a:cubicBezTo>
                      <a:pt x="9" y="118"/>
                      <a:pt x="9" y="118"/>
                      <a:pt x="9" y="119"/>
                    </a:cubicBezTo>
                    <a:cubicBezTo>
                      <a:pt x="9" y="119"/>
                      <a:pt x="9" y="120"/>
                      <a:pt x="9" y="120"/>
                    </a:cubicBezTo>
                    <a:cubicBezTo>
                      <a:pt x="9" y="121"/>
                      <a:pt x="9" y="121"/>
                      <a:pt x="9" y="121"/>
                    </a:cubicBezTo>
                    <a:cubicBezTo>
                      <a:pt x="9" y="121"/>
                      <a:pt x="9" y="121"/>
                      <a:pt x="9" y="122"/>
                    </a:cubicBezTo>
                    <a:cubicBezTo>
                      <a:pt x="9" y="122"/>
                      <a:pt x="9" y="122"/>
                      <a:pt x="8" y="122"/>
                    </a:cubicBezTo>
                    <a:cubicBezTo>
                      <a:pt x="8" y="123"/>
                      <a:pt x="7" y="124"/>
                      <a:pt x="7" y="125"/>
                    </a:cubicBezTo>
                    <a:cubicBezTo>
                      <a:pt x="6" y="125"/>
                      <a:pt x="5" y="127"/>
                      <a:pt x="5" y="128"/>
                    </a:cubicBezTo>
                    <a:cubicBezTo>
                      <a:pt x="4" y="129"/>
                      <a:pt x="3" y="131"/>
                      <a:pt x="2" y="132"/>
                    </a:cubicBezTo>
                    <a:cubicBezTo>
                      <a:pt x="2" y="132"/>
                      <a:pt x="1" y="135"/>
                      <a:pt x="1" y="136"/>
                    </a:cubicBezTo>
                    <a:cubicBezTo>
                      <a:pt x="1" y="137"/>
                      <a:pt x="1" y="138"/>
                      <a:pt x="0" y="139"/>
                    </a:cubicBezTo>
                    <a:cubicBezTo>
                      <a:pt x="0" y="139"/>
                      <a:pt x="1" y="141"/>
                      <a:pt x="1" y="142"/>
                    </a:cubicBezTo>
                    <a:cubicBezTo>
                      <a:pt x="1" y="142"/>
                      <a:pt x="1" y="142"/>
                      <a:pt x="1" y="143"/>
                    </a:cubicBezTo>
                    <a:cubicBezTo>
                      <a:pt x="1" y="143"/>
                      <a:pt x="0" y="143"/>
                      <a:pt x="0" y="144"/>
                    </a:cubicBezTo>
                    <a:cubicBezTo>
                      <a:pt x="1" y="144"/>
                      <a:pt x="1" y="144"/>
                      <a:pt x="1" y="145"/>
                    </a:cubicBezTo>
                    <a:cubicBezTo>
                      <a:pt x="2" y="145"/>
                      <a:pt x="2" y="145"/>
                      <a:pt x="2" y="145"/>
                    </a:cubicBezTo>
                    <a:cubicBezTo>
                      <a:pt x="2" y="145"/>
                      <a:pt x="2" y="145"/>
                      <a:pt x="3" y="145"/>
                    </a:cubicBezTo>
                    <a:cubicBezTo>
                      <a:pt x="4" y="145"/>
                      <a:pt x="6" y="145"/>
                      <a:pt x="6" y="145"/>
                    </a:cubicBezTo>
                    <a:cubicBezTo>
                      <a:pt x="7" y="144"/>
                      <a:pt x="8" y="143"/>
                      <a:pt x="8" y="143"/>
                    </a:cubicBezTo>
                    <a:cubicBezTo>
                      <a:pt x="8" y="143"/>
                      <a:pt x="9" y="143"/>
                      <a:pt x="9" y="143"/>
                    </a:cubicBezTo>
                    <a:cubicBezTo>
                      <a:pt x="9" y="143"/>
                      <a:pt x="9" y="144"/>
                      <a:pt x="9" y="144"/>
                    </a:cubicBezTo>
                    <a:cubicBezTo>
                      <a:pt x="9" y="145"/>
                      <a:pt x="9" y="146"/>
                      <a:pt x="9" y="147"/>
                    </a:cubicBezTo>
                    <a:cubicBezTo>
                      <a:pt x="9" y="147"/>
                      <a:pt x="9" y="148"/>
                      <a:pt x="9" y="148"/>
                    </a:cubicBezTo>
                    <a:cubicBezTo>
                      <a:pt x="9" y="149"/>
                      <a:pt x="9" y="149"/>
                      <a:pt x="9" y="150"/>
                    </a:cubicBezTo>
                    <a:cubicBezTo>
                      <a:pt x="9" y="151"/>
                      <a:pt x="10" y="152"/>
                      <a:pt x="10" y="154"/>
                    </a:cubicBezTo>
                    <a:cubicBezTo>
                      <a:pt x="11" y="156"/>
                      <a:pt x="11" y="158"/>
                      <a:pt x="11" y="160"/>
                    </a:cubicBezTo>
                    <a:cubicBezTo>
                      <a:pt x="11" y="162"/>
                      <a:pt x="12" y="166"/>
                      <a:pt x="12" y="167"/>
                    </a:cubicBezTo>
                    <a:cubicBezTo>
                      <a:pt x="12" y="168"/>
                      <a:pt x="13" y="177"/>
                      <a:pt x="13" y="178"/>
                    </a:cubicBezTo>
                    <a:cubicBezTo>
                      <a:pt x="13" y="179"/>
                      <a:pt x="13" y="182"/>
                      <a:pt x="14" y="184"/>
                    </a:cubicBezTo>
                    <a:cubicBezTo>
                      <a:pt x="14" y="185"/>
                      <a:pt x="15" y="193"/>
                      <a:pt x="15" y="195"/>
                    </a:cubicBezTo>
                    <a:cubicBezTo>
                      <a:pt x="15" y="196"/>
                      <a:pt x="16" y="203"/>
                      <a:pt x="17" y="205"/>
                    </a:cubicBezTo>
                    <a:cubicBezTo>
                      <a:pt x="17" y="207"/>
                      <a:pt x="17" y="210"/>
                      <a:pt x="18" y="212"/>
                    </a:cubicBezTo>
                    <a:cubicBezTo>
                      <a:pt x="18" y="213"/>
                      <a:pt x="19" y="217"/>
                      <a:pt x="19" y="218"/>
                    </a:cubicBezTo>
                    <a:cubicBezTo>
                      <a:pt x="19" y="219"/>
                      <a:pt x="20" y="222"/>
                      <a:pt x="20" y="223"/>
                    </a:cubicBezTo>
                    <a:cubicBezTo>
                      <a:pt x="20" y="224"/>
                      <a:pt x="21" y="227"/>
                      <a:pt x="21" y="228"/>
                    </a:cubicBezTo>
                    <a:cubicBezTo>
                      <a:pt x="22" y="229"/>
                      <a:pt x="23" y="231"/>
                      <a:pt x="23" y="232"/>
                    </a:cubicBezTo>
                    <a:cubicBezTo>
                      <a:pt x="23" y="233"/>
                      <a:pt x="24" y="235"/>
                      <a:pt x="24" y="236"/>
                    </a:cubicBezTo>
                    <a:cubicBezTo>
                      <a:pt x="24" y="236"/>
                      <a:pt x="24" y="237"/>
                      <a:pt x="24" y="237"/>
                    </a:cubicBezTo>
                    <a:cubicBezTo>
                      <a:pt x="24" y="238"/>
                      <a:pt x="25" y="241"/>
                      <a:pt x="25" y="242"/>
                    </a:cubicBezTo>
                    <a:cubicBezTo>
                      <a:pt x="25" y="243"/>
                      <a:pt x="25" y="247"/>
                      <a:pt x="25" y="248"/>
                    </a:cubicBezTo>
                    <a:cubicBezTo>
                      <a:pt x="25" y="248"/>
                      <a:pt x="26" y="251"/>
                      <a:pt x="26" y="251"/>
                    </a:cubicBezTo>
                    <a:cubicBezTo>
                      <a:pt x="26" y="252"/>
                      <a:pt x="27" y="254"/>
                      <a:pt x="27" y="255"/>
                    </a:cubicBezTo>
                    <a:cubicBezTo>
                      <a:pt x="27" y="256"/>
                      <a:pt x="28" y="258"/>
                      <a:pt x="28" y="258"/>
                    </a:cubicBezTo>
                    <a:cubicBezTo>
                      <a:pt x="28" y="259"/>
                      <a:pt x="29" y="260"/>
                      <a:pt x="29" y="261"/>
                    </a:cubicBezTo>
                    <a:cubicBezTo>
                      <a:pt x="30" y="261"/>
                      <a:pt x="30" y="262"/>
                      <a:pt x="31" y="262"/>
                    </a:cubicBezTo>
                    <a:cubicBezTo>
                      <a:pt x="31" y="263"/>
                      <a:pt x="31" y="263"/>
                      <a:pt x="31" y="263"/>
                    </a:cubicBezTo>
                    <a:cubicBezTo>
                      <a:pt x="31" y="264"/>
                      <a:pt x="31" y="264"/>
                      <a:pt x="31" y="265"/>
                    </a:cubicBezTo>
                    <a:cubicBezTo>
                      <a:pt x="31" y="265"/>
                      <a:pt x="31" y="265"/>
                      <a:pt x="31" y="265"/>
                    </a:cubicBezTo>
                    <a:cubicBezTo>
                      <a:pt x="31" y="265"/>
                      <a:pt x="31" y="266"/>
                      <a:pt x="31" y="266"/>
                    </a:cubicBezTo>
                    <a:cubicBezTo>
                      <a:pt x="31" y="267"/>
                      <a:pt x="32" y="269"/>
                      <a:pt x="32" y="269"/>
                    </a:cubicBezTo>
                    <a:cubicBezTo>
                      <a:pt x="32" y="269"/>
                      <a:pt x="32" y="270"/>
                      <a:pt x="32" y="270"/>
                    </a:cubicBezTo>
                    <a:cubicBezTo>
                      <a:pt x="32" y="270"/>
                      <a:pt x="32" y="270"/>
                      <a:pt x="32" y="270"/>
                    </a:cubicBezTo>
                    <a:cubicBezTo>
                      <a:pt x="32" y="270"/>
                      <a:pt x="32" y="270"/>
                      <a:pt x="32" y="270"/>
                    </a:cubicBezTo>
                    <a:cubicBezTo>
                      <a:pt x="31" y="270"/>
                      <a:pt x="31" y="271"/>
                      <a:pt x="31" y="271"/>
                    </a:cubicBezTo>
                    <a:cubicBezTo>
                      <a:pt x="30" y="271"/>
                      <a:pt x="30" y="271"/>
                      <a:pt x="30" y="271"/>
                    </a:cubicBezTo>
                    <a:cubicBezTo>
                      <a:pt x="31" y="272"/>
                      <a:pt x="30" y="272"/>
                      <a:pt x="30" y="272"/>
                    </a:cubicBezTo>
                    <a:cubicBezTo>
                      <a:pt x="30" y="272"/>
                      <a:pt x="30" y="272"/>
                      <a:pt x="30" y="272"/>
                    </a:cubicBezTo>
                    <a:cubicBezTo>
                      <a:pt x="29" y="273"/>
                      <a:pt x="29" y="273"/>
                      <a:pt x="29" y="273"/>
                    </a:cubicBezTo>
                    <a:cubicBezTo>
                      <a:pt x="28" y="273"/>
                      <a:pt x="27" y="273"/>
                      <a:pt x="27" y="273"/>
                    </a:cubicBezTo>
                    <a:cubicBezTo>
                      <a:pt x="26" y="273"/>
                      <a:pt x="26" y="273"/>
                      <a:pt x="25" y="273"/>
                    </a:cubicBezTo>
                    <a:cubicBezTo>
                      <a:pt x="25" y="273"/>
                      <a:pt x="24" y="273"/>
                      <a:pt x="24" y="273"/>
                    </a:cubicBezTo>
                    <a:cubicBezTo>
                      <a:pt x="23" y="274"/>
                      <a:pt x="23" y="274"/>
                      <a:pt x="23" y="274"/>
                    </a:cubicBezTo>
                    <a:cubicBezTo>
                      <a:pt x="22" y="274"/>
                      <a:pt x="21" y="274"/>
                      <a:pt x="21" y="274"/>
                    </a:cubicBezTo>
                    <a:cubicBezTo>
                      <a:pt x="20" y="274"/>
                      <a:pt x="19" y="274"/>
                      <a:pt x="19" y="274"/>
                    </a:cubicBezTo>
                    <a:cubicBezTo>
                      <a:pt x="18" y="274"/>
                      <a:pt x="17" y="274"/>
                      <a:pt x="16" y="275"/>
                    </a:cubicBezTo>
                    <a:cubicBezTo>
                      <a:pt x="16" y="275"/>
                      <a:pt x="15" y="276"/>
                      <a:pt x="15" y="276"/>
                    </a:cubicBezTo>
                    <a:cubicBezTo>
                      <a:pt x="15" y="276"/>
                      <a:pt x="15" y="277"/>
                      <a:pt x="15" y="277"/>
                    </a:cubicBezTo>
                    <a:cubicBezTo>
                      <a:pt x="15" y="278"/>
                      <a:pt x="15" y="278"/>
                      <a:pt x="15" y="278"/>
                    </a:cubicBezTo>
                    <a:cubicBezTo>
                      <a:pt x="15" y="278"/>
                      <a:pt x="15" y="278"/>
                      <a:pt x="15" y="278"/>
                    </a:cubicBezTo>
                    <a:cubicBezTo>
                      <a:pt x="15" y="278"/>
                      <a:pt x="15" y="278"/>
                      <a:pt x="15" y="278"/>
                    </a:cubicBezTo>
                    <a:cubicBezTo>
                      <a:pt x="15" y="278"/>
                      <a:pt x="14" y="278"/>
                      <a:pt x="14" y="278"/>
                    </a:cubicBezTo>
                    <a:cubicBezTo>
                      <a:pt x="14" y="279"/>
                      <a:pt x="14" y="279"/>
                      <a:pt x="14" y="279"/>
                    </a:cubicBezTo>
                    <a:cubicBezTo>
                      <a:pt x="14" y="279"/>
                      <a:pt x="14" y="280"/>
                      <a:pt x="14" y="280"/>
                    </a:cubicBezTo>
                    <a:cubicBezTo>
                      <a:pt x="14" y="280"/>
                      <a:pt x="14" y="280"/>
                      <a:pt x="15" y="280"/>
                    </a:cubicBezTo>
                    <a:cubicBezTo>
                      <a:pt x="16" y="281"/>
                      <a:pt x="16" y="281"/>
                      <a:pt x="16" y="281"/>
                    </a:cubicBezTo>
                    <a:cubicBezTo>
                      <a:pt x="17" y="281"/>
                      <a:pt x="17" y="281"/>
                      <a:pt x="18" y="281"/>
                    </a:cubicBezTo>
                    <a:cubicBezTo>
                      <a:pt x="19" y="281"/>
                      <a:pt x="19" y="282"/>
                      <a:pt x="20" y="282"/>
                    </a:cubicBezTo>
                    <a:cubicBezTo>
                      <a:pt x="20" y="282"/>
                      <a:pt x="24" y="283"/>
                      <a:pt x="24" y="283"/>
                    </a:cubicBezTo>
                    <a:cubicBezTo>
                      <a:pt x="24" y="283"/>
                      <a:pt x="24" y="283"/>
                      <a:pt x="24" y="283"/>
                    </a:cubicBezTo>
                    <a:cubicBezTo>
                      <a:pt x="24" y="283"/>
                      <a:pt x="27" y="283"/>
                      <a:pt x="27" y="283"/>
                    </a:cubicBezTo>
                    <a:cubicBezTo>
                      <a:pt x="28" y="283"/>
                      <a:pt x="31" y="283"/>
                      <a:pt x="32" y="283"/>
                    </a:cubicBezTo>
                    <a:cubicBezTo>
                      <a:pt x="33" y="283"/>
                      <a:pt x="35" y="282"/>
                      <a:pt x="35" y="282"/>
                    </a:cubicBezTo>
                    <a:cubicBezTo>
                      <a:pt x="36" y="282"/>
                      <a:pt x="38" y="282"/>
                      <a:pt x="38" y="281"/>
                    </a:cubicBezTo>
                    <a:cubicBezTo>
                      <a:pt x="39" y="281"/>
                      <a:pt x="39" y="280"/>
                      <a:pt x="40" y="280"/>
                    </a:cubicBezTo>
                    <a:cubicBezTo>
                      <a:pt x="40" y="280"/>
                      <a:pt x="41" y="279"/>
                      <a:pt x="42" y="279"/>
                    </a:cubicBezTo>
                    <a:cubicBezTo>
                      <a:pt x="42" y="279"/>
                      <a:pt x="42" y="278"/>
                      <a:pt x="42" y="278"/>
                    </a:cubicBezTo>
                    <a:cubicBezTo>
                      <a:pt x="43" y="278"/>
                      <a:pt x="43" y="278"/>
                      <a:pt x="43" y="278"/>
                    </a:cubicBezTo>
                    <a:cubicBezTo>
                      <a:pt x="43" y="279"/>
                      <a:pt x="43" y="279"/>
                      <a:pt x="43" y="279"/>
                    </a:cubicBezTo>
                    <a:cubicBezTo>
                      <a:pt x="44" y="279"/>
                      <a:pt x="45" y="279"/>
                      <a:pt x="46" y="279"/>
                    </a:cubicBezTo>
                    <a:cubicBezTo>
                      <a:pt x="46" y="280"/>
                      <a:pt x="46" y="280"/>
                      <a:pt x="47" y="280"/>
                    </a:cubicBezTo>
                    <a:cubicBezTo>
                      <a:pt x="47" y="281"/>
                      <a:pt x="47" y="281"/>
                      <a:pt x="47" y="280"/>
                    </a:cubicBezTo>
                    <a:cubicBezTo>
                      <a:pt x="48" y="280"/>
                      <a:pt x="49" y="280"/>
                      <a:pt x="50" y="280"/>
                    </a:cubicBezTo>
                    <a:cubicBezTo>
                      <a:pt x="50" y="280"/>
                      <a:pt x="54" y="280"/>
                      <a:pt x="54" y="280"/>
                    </a:cubicBezTo>
                    <a:cubicBezTo>
                      <a:pt x="55" y="280"/>
                      <a:pt x="56" y="280"/>
                      <a:pt x="57" y="280"/>
                    </a:cubicBezTo>
                    <a:cubicBezTo>
                      <a:pt x="57" y="280"/>
                      <a:pt x="57" y="280"/>
                      <a:pt x="57" y="280"/>
                    </a:cubicBezTo>
                    <a:cubicBezTo>
                      <a:pt x="57" y="279"/>
                      <a:pt x="58" y="279"/>
                      <a:pt x="59" y="279"/>
                    </a:cubicBezTo>
                    <a:cubicBezTo>
                      <a:pt x="59" y="279"/>
                      <a:pt x="59" y="278"/>
                      <a:pt x="59" y="278"/>
                    </a:cubicBezTo>
                    <a:cubicBezTo>
                      <a:pt x="60" y="278"/>
                      <a:pt x="60" y="278"/>
                      <a:pt x="60" y="278"/>
                    </a:cubicBezTo>
                    <a:cubicBezTo>
                      <a:pt x="60" y="278"/>
                      <a:pt x="60" y="279"/>
                      <a:pt x="60" y="279"/>
                    </a:cubicBezTo>
                    <a:cubicBezTo>
                      <a:pt x="61" y="279"/>
                      <a:pt x="61" y="279"/>
                      <a:pt x="61" y="279"/>
                    </a:cubicBezTo>
                    <a:cubicBezTo>
                      <a:pt x="61" y="279"/>
                      <a:pt x="61" y="279"/>
                      <a:pt x="61" y="279"/>
                    </a:cubicBezTo>
                    <a:cubicBezTo>
                      <a:pt x="61" y="279"/>
                      <a:pt x="61" y="279"/>
                      <a:pt x="61" y="280"/>
                    </a:cubicBezTo>
                    <a:cubicBezTo>
                      <a:pt x="61" y="280"/>
                      <a:pt x="60" y="281"/>
                      <a:pt x="60" y="281"/>
                    </a:cubicBezTo>
                    <a:cubicBezTo>
                      <a:pt x="60" y="281"/>
                      <a:pt x="60" y="281"/>
                      <a:pt x="60" y="281"/>
                    </a:cubicBezTo>
                    <a:cubicBezTo>
                      <a:pt x="60" y="281"/>
                      <a:pt x="60" y="282"/>
                      <a:pt x="60" y="282"/>
                    </a:cubicBezTo>
                    <a:cubicBezTo>
                      <a:pt x="60" y="282"/>
                      <a:pt x="60" y="282"/>
                      <a:pt x="60" y="282"/>
                    </a:cubicBezTo>
                    <a:cubicBezTo>
                      <a:pt x="60" y="282"/>
                      <a:pt x="59" y="282"/>
                      <a:pt x="59" y="283"/>
                    </a:cubicBezTo>
                    <a:cubicBezTo>
                      <a:pt x="59" y="283"/>
                      <a:pt x="58" y="284"/>
                      <a:pt x="58" y="284"/>
                    </a:cubicBezTo>
                    <a:cubicBezTo>
                      <a:pt x="57" y="285"/>
                      <a:pt x="57" y="285"/>
                      <a:pt x="57" y="286"/>
                    </a:cubicBezTo>
                    <a:cubicBezTo>
                      <a:pt x="57" y="286"/>
                      <a:pt x="57" y="286"/>
                      <a:pt x="56" y="286"/>
                    </a:cubicBezTo>
                    <a:cubicBezTo>
                      <a:pt x="56" y="286"/>
                      <a:pt x="56" y="286"/>
                      <a:pt x="56" y="287"/>
                    </a:cubicBezTo>
                    <a:cubicBezTo>
                      <a:pt x="55" y="287"/>
                      <a:pt x="55" y="288"/>
                      <a:pt x="55" y="288"/>
                    </a:cubicBezTo>
                    <a:cubicBezTo>
                      <a:pt x="54" y="289"/>
                      <a:pt x="54" y="290"/>
                      <a:pt x="54" y="290"/>
                    </a:cubicBezTo>
                    <a:cubicBezTo>
                      <a:pt x="54" y="290"/>
                      <a:pt x="54" y="290"/>
                      <a:pt x="54" y="290"/>
                    </a:cubicBezTo>
                    <a:cubicBezTo>
                      <a:pt x="54" y="290"/>
                      <a:pt x="54" y="290"/>
                      <a:pt x="54" y="290"/>
                    </a:cubicBezTo>
                    <a:cubicBezTo>
                      <a:pt x="53" y="290"/>
                      <a:pt x="53" y="290"/>
                      <a:pt x="53" y="290"/>
                    </a:cubicBezTo>
                    <a:cubicBezTo>
                      <a:pt x="53" y="290"/>
                      <a:pt x="53" y="290"/>
                      <a:pt x="53" y="291"/>
                    </a:cubicBezTo>
                    <a:cubicBezTo>
                      <a:pt x="53" y="291"/>
                      <a:pt x="53" y="292"/>
                      <a:pt x="52" y="292"/>
                    </a:cubicBezTo>
                    <a:cubicBezTo>
                      <a:pt x="52" y="292"/>
                      <a:pt x="53" y="292"/>
                      <a:pt x="53" y="292"/>
                    </a:cubicBezTo>
                    <a:cubicBezTo>
                      <a:pt x="54" y="293"/>
                      <a:pt x="54" y="293"/>
                      <a:pt x="55" y="293"/>
                    </a:cubicBezTo>
                    <a:cubicBezTo>
                      <a:pt x="55" y="293"/>
                      <a:pt x="56" y="293"/>
                      <a:pt x="57" y="293"/>
                    </a:cubicBezTo>
                    <a:cubicBezTo>
                      <a:pt x="57" y="293"/>
                      <a:pt x="60" y="294"/>
                      <a:pt x="62" y="294"/>
                    </a:cubicBezTo>
                    <a:cubicBezTo>
                      <a:pt x="63" y="294"/>
                      <a:pt x="69" y="294"/>
                      <a:pt x="71" y="294"/>
                    </a:cubicBezTo>
                    <a:cubicBezTo>
                      <a:pt x="72" y="294"/>
                      <a:pt x="75" y="294"/>
                      <a:pt x="76" y="293"/>
                    </a:cubicBezTo>
                    <a:cubicBezTo>
                      <a:pt x="77" y="293"/>
                      <a:pt x="77" y="292"/>
                      <a:pt x="77" y="292"/>
                    </a:cubicBezTo>
                    <a:cubicBezTo>
                      <a:pt x="77" y="291"/>
                      <a:pt x="77" y="291"/>
                      <a:pt x="77" y="290"/>
                    </a:cubicBezTo>
                    <a:cubicBezTo>
                      <a:pt x="77" y="290"/>
                      <a:pt x="78" y="290"/>
                      <a:pt x="78" y="290"/>
                    </a:cubicBezTo>
                    <a:cubicBezTo>
                      <a:pt x="78" y="290"/>
                      <a:pt x="78" y="290"/>
                      <a:pt x="79" y="289"/>
                    </a:cubicBezTo>
                    <a:cubicBezTo>
                      <a:pt x="80" y="289"/>
                      <a:pt x="80" y="288"/>
                      <a:pt x="80" y="288"/>
                    </a:cubicBezTo>
                    <a:cubicBezTo>
                      <a:pt x="80" y="287"/>
                      <a:pt x="80" y="287"/>
                      <a:pt x="80" y="287"/>
                    </a:cubicBezTo>
                    <a:cubicBezTo>
                      <a:pt x="80" y="286"/>
                      <a:pt x="80" y="286"/>
                      <a:pt x="80" y="285"/>
                    </a:cubicBezTo>
                    <a:cubicBezTo>
                      <a:pt x="80" y="285"/>
                      <a:pt x="80" y="282"/>
                      <a:pt x="80" y="282"/>
                    </a:cubicBezTo>
                    <a:cubicBezTo>
                      <a:pt x="80" y="281"/>
                      <a:pt x="80" y="281"/>
                      <a:pt x="80" y="281"/>
                    </a:cubicBezTo>
                    <a:cubicBezTo>
                      <a:pt x="79" y="281"/>
                      <a:pt x="80" y="281"/>
                      <a:pt x="80" y="280"/>
                    </a:cubicBezTo>
                    <a:cubicBezTo>
                      <a:pt x="80" y="280"/>
                      <a:pt x="80" y="280"/>
                      <a:pt x="80" y="280"/>
                    </a:cubicBezTo>
                    <a:cubicBezTo>
                      <a:pt x="81" y="280"/>
                      <a:pt x="81" y="280"/>
                      <a:pt x="81" y="280"/>
                    </a:cubicBezTo>
                    <a:cubicBezTo>
                      <a:pt x="81" y="280"/>
                      <a:pt x="81" y="280"/>
                      <a:pt x="81" y="279"/>
                    </a:cubicBezTo>
                    <a:cubicBezTo>
                      <a:pt x="81" y="279"/>
                      <a:pt x="81" y="279"/>
                      <a:pt x="81" y="278"/>
                    </a:cubicBezTo>
                    <a:cubicBezTo>
                      <a:pt x="81" y="277"/>
                      <a:pt x="81" y="276"/>
                      <a:pt x="81" y="276"/>
                    </a:cubicBezTo>
                    <a:cubicBezTo>
                      <a:pt x="81" y="276"/>
                      <a:pt x="81" y="275"/>
                      <a:pt x="81" y="274"/>
                    </a:cubicBezTo>
                    <a:cubicBezTo>
                      <a:pt x="81" y="274"/>
                      <a:pt x="81" y="274"/>
                      <a:pt x="80" y="274"/>
                    </a:cubicBezTo>
                    <a:cubicBezTo>
                      <a:pt x="80" y="273"/>
                      <a:pt x="80" y="273"/>
                      <a:pt x="80" y="273"/>
                    </a:cubicBezTo>
                    <a:cubicBezTo>
                      <a:pt x="80" y="272"/>
                      <a:pt x="80" y="271"/>
                      <a:pt x="80" y="270"/>
                    </a:cubicBezTo>
                    <a:cubicBezTo>
                      <a:pt x="80" y="269"/>
                      <a:pt x="79" y="266"/>
                      <a:pt x="78" y="265"/>
                    </a:cubicBezTo>
                    <a:cubicBezTo>
                      <a:pt x="78" y="265"/>
                      <a:pt x="78" y="264"/>
                      <a:pt x="78" y="263"/>
                    </a:cubicBezTo>
                    <a:cubicBezTo>
                      <a:pt x="78" y="262"/>
                      <a:pt x="77" y="260"/>
                      <a:pt x="77" y="259"/>
                    </a:cubicBezTo>
                    <a:cubicBezTo>
                      <a:pt x="77" y="258"/>
                      <a:pt x="77" y="257"/>
                      <a:pt x="77" y="256"/>
                    </a:cubicBezTo>
                    <a:cubicBezTo>
                      <a:pt x="77" y="255"/>
                      <a:pt x="77" y="252"/>
                      <a:pt x="77" y="250"/>
                    </a:cubicBezTo>
                    <a:cubicBezTo>
                      <a:pt x="77" y="249"/>
                      <a:pt x="77" y="246"/>
                      <a:pt x="77" y="245"/>
                    </a:cubicBezTo>
                    <a:cubicBezTo>
                      <a:pt x="77" y="244"/>
                      <a:pt x="77" y="243"/>
                      <a:pt x="77" y="242"/>
                    </a:cubicBezTo>
                    <a:cubicBezTo>
                      <a:pt x="77" y="241"/>
                      <a:pt x="77" y="240"/>
                      <a:pt x="77" y="239"/>
                    </a:cubicBezTo>
                    <a:cubicBezTo>
                      <a:pt x="77" y="239"/>
                      <a:pt x="77" y="236"/>
                      <a:pt x="77" y="235"/>
                    </a:cubicBezTo>
                    <a:cubicBezTo>
                      <a:pt x="77" y="235"/>
                      <a:pt x="77" y="234"/>
                      <a:pt x="77" y="234"/>
                    </a:cubicBezTo>
                    <a:cubicBezTo>
                      <a:pt x="76" y="233"/>
                      <a:pt x="77" y="231"/>
                      <a:pt x="76" y="230"/>
                    </a:cubicBezTo>
                    <a:cubicBezTo>
                      <a:pt x="76" y="228"/>
                      <a:pt x="76" y="225"/>
                      <a:pt x="76" y="224"/>
                    </a:cubicBezTo>
                    <a:cubicBezTo>
                      <a:pt x="76" y="223"/>
                      <a:pt x="76" y="220"/>
                      <a:pt x="75" y="219"/>
                    </a:cubicBezTo>
                    <a:cubicBezTo>
                      <a:pt x="75" y="218"/>
                      <a:pt x="75" y="214"/>
                      <a:pt x="74" y="213"/>
                    </a:cubicBezTo>
                    <a:cubicBezTo>
                      <a:pt x="74" y="212"/>
                      <a:pt x="73" y="207"/>
                      <a:pt x="73" y="205"/>
                    </a:cubicBezTo>
                    <a:cubicBezTo>
                      <a:pt x="73" y="204"/>
                      <a:pt x="73" y="198"/>
                      <a:pt x="73" y="197"/>
                    </a:cubicBezTo>
                    <a:cubicBezTo>
                      <a:pt x="72" y="196"/>
                      <a:pt x="72" y="190"/>
                      <a:pt x="72" y="188"/>
                    </a:cubicBezTo>
                    <a:cubicBezTo>
                      <a:pt x="72" y="186"/>
                      <a:pt x="72" y="181"/>
                      <a:pt x="72" y="180"/>
                    </a:cubicBezTo>
                    <a:cubicBezTo>
                      <a:pt x="72" y="178"/>
                      <a:pt x="72" y="174"/>
                      <a:pt x="72" y="173"/>
                    </a:cubicBezTo>
                    <a:cubicBezTo>
                      <a:pt x="72" y="172"/>
                      <a:pt x="72" y="169"/>
                      <a:pt x="72" y="168"/>
                    </a:cubicBezTo>
                    <a:cubicBezTo>
                      <a:pt x="72" y="167"/>
                      <a:pt x="72" y="165"/>
                      <a:pt x="72" y="164"/>
                    </a:cubicBezTo>
                    <a:cubicBezTo>
                      <a:pt x="71" y="163"/>
                      <a:pt x="71" y="160"/>
                      <a:pt x="71" y="159"/>
                    </a:cubicBezTo>
                    <a:cubicBezTo>
                      <a:pt x="71" y="158"/>
                      <a:pt x="71" y="155"/>
                      <a:pt x="71" y="154"/>
                    </a:cubicBezTo>
                    <a:cubicBezTo>
                      <a:pt x="71" y="153"/>
                      <a:pt x="70" y="150"/>
                      <a:pt x="70" y="149"/>
                    </a:cubicBezTo>
                    <a:cubicBezTo>
                      <a:pt x="70" y="149"/>
                      <a:pt x="70" y="147"/>
                      <a:pt x="70" y="147"/>
                    </a:cubicBezTo>
                    <a:cubicBezTo>
                      <a:pt x="70" y="146"/>
                      <a:pt x="70" y="145"/>
                      <a:pt x="70" y="145"/>
                    </a:cubicBezTo>
                    <a:cubicBezTo>
                      <a:pt x="70" y="144"/>
                      <a:pt x="70" y="144"/>
                      <a:pt x="70" y="143"/>
                    </a:cubicBezTo>
                    <a:cubicBezTo>
                      <a:pt x="71" y="143"/>
                      <a:pt x="70" y="143"/>
                      <a:pt x="71" y="143"/>
                    </a:cubicBezTo>
                    <a:cubicBezTo>
                      <a:pt x="71" y="143"/>
                      <a:pt x="71" y="143"/>
                      <a:pt x="71" y="143"/>
                    </a:cubicBezTo>
                    <a:cubicBezTo>
                      <a:pt x="72" y="143"/>
                      <a:pt x="72" y="142"/>
                      <a:pt x="73" y="141"/>
                    </a:cubicBezTo>
                    <a:cubicBezTo>
                      <a:pt x="73" y="141"/>
                      <a:pt x="73" y="141"/>
                      <a:pt x="73" y="141"/>
                    </a:cubicBezTo>
                    <a:cubicBezTo>
                      <a:pt x="73" y="140"/>
                      <a:pt x="74" y="140"/>
                      <a:pt x="75" y="139"/>
                    </a:cubicBezTo>
                    <a:cubicBezTo>
                      <a:pt x="75" y="139"/>
                      <a:pt x="76" y="138"/>
                      <a:pt x="76" y="137"/>
                    </a:cubicBezTo>
                    <a:cubicBezTo>
                      <a:pt x="76" y="137"/>
                      <a:pt x="77" y="137"/>
                      <a:pt x="77" y="136"/>
                    </a:cubicBezTo>
                    <a:cubicBezTo>
                      <a:pt x="77" y="136"/>
                      <a:pt x="78" y="135"/>
                      <a:pt x="79" y="135"/>
                    </a:cubicBezTo>
                    <a:cubicBezTo>
                      <a:pt x="79" y="134"/>
                      <a:pt x="79" y="134"/>
                      <a:pt x="79" y="134"/>
                    </a:cubicBezTo>
                    <a:cubicBezTo>
                      <a:pt x="79" y="134"/>
                      <a:pt x="79" y="134"/>
                      <a:pt x="80" y="134"/>
                    </a:cubicBezTo>
                    <a:cubicBezTo>
                      <a:pt x="80" y="133"/>
                      <a:pt x="80" y="132"/>
                      <a:pt x="80" y="132"/>
                    </a:cubicBezTo>
                    <a:cubicBezTo>
                      <a:pt x="80" y="132"/>
                      <a:pt x="80" y="131"/>
                      <a:pt x="81" y="131"/>
                    </a:cubicBezTo>
                    <a:cubicBezTo>
                      <a:pt x="81" y="131"/>
                      <a:pt x="81" y="130"/>
                      <a:pt x="81" y="130"/>
                    </a:cubicBezTo>
                    <a:cubicBezTo>
                      <a:pt x="81" y="129"/>
                      <a:pt x="81" y="129"/>
                      <a:pt x="81" y="130"/>
                    </a:cubicBezTo>
                    <a:cubicBezTo>
                      <a:pt x="81" y="130"/>
                      <a:pt x="81" y="130"/>
                      <a:pt x="81" y="129"/>
                    </a:cubicBezTo>
                    <a:cubicBezTo>
                      <a:pt x="81" y="129"/>
                      <a:pt x="81" y="129"/>
                      <a:pt x="81" y="129"/>
                    </a:cubicBezTo>
                    <a:cubicBezTo>
                      <a:pt x="81" y="128"/>
                      <a:pt x="81" y="127"/>
                      <a:pt x="81" y="127"/>
                    </a:cubicBezTo>
                    <a:cubicBezTo>
                      <a:pt x="81" y="127"/>
                      <a:pt x="82" y="126"/>
                      <a:pt x="82" y="125"/>
                    </a:cubicBezTo>
                    <a:cubicBezTo>
                      <a:pt x="82" y="125"/>
                      <a:pt x="82" y="124"/>
                      <a:pt x="83" y="123"/>
                    </a:cubicBezTo>
                    <a:cubicBezTo>
                      <a:pt x="83" y="122"/>
                      <a:pt x="83" y="121"/>
                      <a:pt x="84" y="120"/>
                    </a:cubicBezTo>
                    <a:cubicBezTo>
                      <a:pt x="84" y="119"/>
                      <a:pt x="83" y="117"/>
                      <a:pt x="83" y="117"/>
                    </a:cubicBezTo>
                    <a:cubicBezTo>
                      <a:pt x="83" y="115"/>
                      <a:pt x="84" y="114"/>
                      <a:pt x="84" y="113"/>
                    </a:cubicBezTo>
                    <a:cubicBezTo>
                      <a:pt x="85" y="112"/>
                      <a:pt x="85" y="112"/>
                      <a:pt x="86" y="111"/>
                    </a:cubicBezTo>
                    <a:cubicBezTo>
                      <a:pt x="86" y="110"/>
                      <a:pt x="87" y="108"/>
                      <a:pt x="87" y="108"/>
                    </a:cubicBezTo>
                    <a:cubicBezTo>
                      <a:pt x="87" y="107"/>
                      <a:pt x="88" y="106"/>
                      <a:pt x="88" y="105"/>
                    </a:cubicBezTo>
                    <a:cubicBezTo>
                      <a:pt x="89" y="103"/>
                      <a:pt x="89" y="100"/>
                      <a:pt x="90" y="98"/>
                    </a:cubicBezTo>
                    <a:cubicBezTo>
                      <a:pt x="90" y="97"/>
                      <a:pt x="90" y="96"/>
                      <a:pt x="90" y="95"/>
                    </a:cubicBezTo>
                    <a:close/>
                    <a:moveTo>
                      <a:pt x="53" y="244"/>
                    </a:moveTo>
                    <a:cubicBezTo>
                      <a:pt x="53" y="244"/>
                      <a:pt x="52" y="244"/>
                      <a:pt x="52" y="243"/>
                    </a:cubicBezTo>
                    <a:cubicBezTo>
                      <a:pt x="52" y="243"/>
                      <a:pt x="52" y="242"/>
                      <a:pt x="52" y="241"/>
                    </a:cubicBezTo>
                    <a:cubicBezTo>
                      <a:pt x="52" y="239"/>
                      <a:pt x="52" y="236"/>
                      <a:pt x="53" y="235"/>
                    </a:cubicBezTo>
                    <a:cubicBezTo>
                      <a:pt x="53" y="234"/>
                      <a:pt x="53" y="231"/>
                      <a:pt x="53" y="229"/>
                    </a:cubicBezTo>
                    <a:cubicBezTo>
                      <a:pt x="52" y="228"/>
                      <a:pt x="52" y="223"/>
                      <a:pt x="52" y="223"/>
                    </a:cubicBezTo>
                    <a:cubicBezTo>
                      <a:pt x="52" y="222"/>
                      <a:pt x="51" y="219"/>
                      <a:pt x="51" y="218"/>
                    </a:cubicBezTo>
                    <a:cubicBezTo>
                      <a:pt x="51" y="217"/>
                      <a:pt x="51" y="216"/>
                      <a:pt x="51" y="215"/>
                    </a:cubicBezTo>
                    <a:cubicBezTo>
                      <a:pt x="50" y="215"/>
                      <a:pt x="50" y="211"/>
                      <a:pt x="49" y="211"/>
                    </a:cubicBezTo>
                    <a:cubicBezTo>
                      <a:pt x="49" y="210"/>
                      <a:pt x="49" y="210"/>
                      <a:pt x="49" y="209"/>
                    </a:cubicBezTo>
                    <a:cubicBezTo>
                      <a:pt x="49" y="209"/>
                      <a:pt x="49" y="208"/>
                      <a:pt x="49" y="207"/>
                    </a:cubicBezTo>
                    <a:cubicBezTo>
                      <a:pt x="49" y="207"/>
                      <a:pt x="49" y="204"/>
                      <a:pt x="50" y="203"/>
                    </a:cubicBezTo>
                    <a:cubicBezTo>
                      <a:pt x="50" y="203"/>
                      <a:pt x="50" y="203"/>
                      <a:pt x="50" y="203"/>
                    </a:cubicBezTo>
                    <a:cubicBezTo>
                      <a:pt x="50" y="203"/>
                      <a:pt x="50" y="204"/>
                      <a:pt x="50" y="205"/>
                    </a:cubicBezTo>
                    <a:cubicBezTo>
                      <a:pt x="51" y="206"/>
                      <a:pt x="51" y="206"/>
                      <a:pt x="51" y="206"/>
                    </a:cubicBezTo>
                    <a:cubicBezTo>
                      <a:pt x="51" y="206"/>
                      <a:pt x="51" y="207"/>
                      <a:pt x="51" y="207"/>
                    </a:cubicBezTo>
                    <a:cubicBezTo>
                      <a:pt x="51" y="207"/>
                      <a:pt x="51" y="208"/>
                      <a:pt x="51" y="209"/>
                    </a:cubicBezTo>
                    <a:cubicBezTo>
                      <a:pt x="51" y="210"/>
                      <a:pt x="52" y="211"/>
                      <a:pt x="52" y="213"/>
                    </a:cubicBezTo>
                    <a:cubicBezTo>
                      <a:pt x="52" y="214"/>
                      <a:pt x="52" y="214"/>
                      <a:pt x="52" y="215"/>
                    </a:cubicBezTo>
                    <a:cubicBezTo>
                      <a:pt x="52" y="216"/>
                      <a:pt x="52" y="218"/>
                      <a:pt x="53" y="219"/>
                    </a:cubicBezTo>
                    <a:cubicBezTo>
                      <a:pt x="53" y="221"/>
                      <a:pt x="53" y="223"/>
                      <a:pt x="53" y="224"/>
                    </a:cubicBezTo>
                    <a:cubicBezTo>
                      <a:pt x="53" y="225"/>
                      <a:pt x="54" y="228"/>
                      <a:pt x="54" y="229"/>
                    </a:cubicBezTo>
                    <a:cubicBezTo>
                      <a:pt x="54" y="229"/>
                      <a:pt x="55" y="230"/>
                      <a:pt x="55" y="230"/>
                    </a:cubicBezTo>
                    <a:cubicBezTo>
                      <a:pt x="55" y="231"/>
                      <a:pt x="55" y="234"/>
                      <a:pt x="55" y="236"/>
                    </a:cubicBezTo>
                    <a:cubicBezTo>
                      <a:pt x="55" y="237"/>
                      <a:pt x="55" y="242"/>
                      <a:pt x="55" y="242"/>
                    </a:cubicBezTo>
                    <a:cubicBezTo>
                      <a:pt x="55" y="243"/>
                      <a:pt x="56" y="246"/>
                      <a:pt x="56" y="247"/>
                    </a:cubicBezTo>
                    <a:cubicBezTo>
                      <a:pt x="56" y="248"/>
                      <a:pt x="56" y="249"/>
                      <a:pt x="56" y="250"/>
                    </a:cubicBezTo>
                    <a:cubicBezTo>
                      <a:pt x="56" y="250"/>
                      <a:pt x="56" y="250"/>
                      <a:pt x="55" y="250"/>
                    </a:cubicBezTo>
                    <a:cubicBezTo>
                      <a:pt x="55" y="250"/>
                      <a:pt x="55" y="249"/>
                      <a:pt x="55" y="249"/>
                    </a:cubicBezTo>
                    <a:cubicBezTo>
                      <a:pt x="55" y="248"/>
                      <a:pt x="55" y="248"/>
                      <a:pt x="54" y="248"/>
                    </a:cubicBezTo>
                    <a:cubicBezTo>
                      <a:pt x="54" y="247"/>
                      <a:pt x="53" y="245"/>
                      <a:pt x="53" y="244"/>
                    </a:cubicBezTo>
                    <a:close/>
                    <a:moveTo>
                      <a:pt x="56" y="258"/>
                    </a:moveTo>
                    <a:cubicBezTo>
                      <a:pt x="56" y="258"/>
                      <a:pt x="55" y="258"/>
                      <a:pt x="55" y="258"/>
                    </a:cubicBezTo>
                    <a:cubicBezTo>
                      <a:pt x="55" y="257"/>
                      <a:pt x="55" y="257"/>
                      <a:pt x="55" y="257"/>
                    </a:cubicBezTo>
                    <a:cubicBezTo>
                      <a:pt x="55" y="257"/>
                      <a:pt x="55" y="256"/>
                      <a:pt x="55" y="256"/>
                    </a:cubicBezTo>
                    <a:cubicBezTo>
                      <a:pt x="55" y="256"/>
                      <a:pt x="55" y="255"/>
                      <a:pt x="55" y="255"/>
                    </a:cubicBezTo>
                    <a:cubicBezTo>
                      <a:pt x="56" y="254"/>
                      <a:pt x="56" y="254"/>
                      <a:pt x="56" y="254"/>
                    </a:cubicBezTo>
                    <a:cubicBezTo>
                      <a:pt x="56" y="255"/>
                      <a:pt x="56" y="256"/>
                      <a:pt x="56" y="257"/>
                    </a:cubicBezTo>
                    <a:cubicBezTo>
                      <a:pt x="56" y="257"/>
                      <a:pt x="56" y="258"/>
                      <a:pt x="56" y="258"/>
                    </a:cubicBezTo>
                    <a:cubicBezTo>
                      <a:pt x="56" y="258"/>
                      <a:pt x="56" y="259"/>
                      <a:pt x="56" y="258"/>
                    </a:cubicBezTo>
                    <a:close/>
                    <a:moveTo>
                      <a:pt x="60" y="273"/>
                    </a:moveTo>
                    <a:cubicBezTo>
                      <a:pt x="60" y="273"/>
                      <a:pt x="60" y="273"/>
                      <a:pt x="60" y="273"/>
                    </a:cubicBezTo>
                    <a:cubicBezTo>
                      <a:pt x="60" y="274"/>
                      <a:pt x="60" y="275"/>
                      <a:pt x="60" y="276"/>
                    </a:cubicBezTo>
                    <a:cubicBezTo>
                      <a:pt x="59" y="277"/>
                      <a:pt x="60" y="277"/>
                      <a:pt x="59" y="277"/>
                    </a:cubicBezTo>
                    <a:cubicBezTo>
                      <a:pt x="59" y="277"/>
                      <a:pt x="59" y="277"/>
                      <a:pt x="59" y="276"/>
                    </a:cubicBezTo>
                    <a:cubicBezTo>
                      <a:pt x="59" y="275"/>
                      <a:pt x="59" y="274"/>
                      <a:pt x="59" y="273"/>
                    </a:cubicBezTo>
                    <a:cubicBezTo>
                      <a:pt x="59" y="273"/>
                      <a:pt x="59" y="273"/>
                      <a:pt x="59" y="273"/>
                    </a:cubicBezTo>
                    <a:cubicBezTo>
                      <a:pt x="58" y="273"/>
                      <a:pt x="58" y="273"/>
                      <a:pt x="58" y="272"/>
                    </a:cubicBezTo>
                    <a:cubicBezTo>
                      <a:pt x="58" y="272"/>
                      <a:pt x="58" y="272"/>
                      <a:pt x="58" y="272"/>
                    </a:cubicBezTo>
                    <a:cubicBezTo>
                      <a:pt x="58" y="272"/>
                      <a:pt x="58" y="272"/>
                      <a:pt x="58" y="271"/>
                    </a:cubicBezTo>
                    <a:cubicBezTo>
                      <a:pt x="58" y="271"/>
                      <a:pt x="58" y="271"/>
                      <a:pt x="59" y="271"/>
                    </a:cubicBezTo>
                    <a:cubicBezTo>
                      <a:pt x="59" y="271"/>
                      <a:pt x="59" y="271"/>
                      <a:pt x="59" y="271"/>
                    </a:cubicBezTo>
                    <a:cubicBezTo>
                      <a:pt x="59" y="271"/>
                      <a:pt x="59" y="271"/>
                      <a:pt x="59" y="271"/>
                    </a:cubicBezTo>
                    <a:cubicBezTo>
                      <a:pt x="59" y="271"/>
                      <a:pt x="60" y="272"/>
                      <a:pt x="60" y="272"/>
                    </a:cubicBezTo>
                    <a:cubicBezTo>
                      <a:pt x="60" y="273"/>
                      <a:pt x="60" y="273"/>
                      <a:pt x="60" y="273"/>
                    </a:cubicBezTo>
                    <a:close/>
                  </a:path>
                </a:pathLst>
              </a:custGeom>
              <a:solidFill>
                <a:schemeClr val="tx1"/>
              </a:solid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p:nvSpPr>
            <p:spPr bwMode="auto">
              <a:xfrm>
                <a:off x="1077061" y="2080960"/>
                <a:ext cx="342852" cy="1105718"/>
              </a:xfrm>
              <a:custGeom>
                <a:avLst/>
                <a:gdLst>
                  <a:gd name="T0" fmla="*/ 90 w 93"/>
                  <a:gd name="T1" fmla="*/ 249 h 300"/>
                  <a:gd name="T2" fmla="*/ 88 w 93"/>
                  <a:gd name="T3" fmla="*/ 228 h 300"/>
                  <a:gd name="T4" fmla="*/ 84 w 93"/>
                  <a:gd name="T5" fmla="*/ 206 h 300"/>
                  <a:gd name="T6" fmla="*/ 81 w 93"/>
                  <a:gd name="T7" fmla="*/ 171 h 300"/>
                  <a:gd name="T8" fmla="*/ 80 w 93"/>
                  <a:gd name="T9" fmla="*/ 152 h 300"/>
                  <a:gd name="T10" fmla="*/ 78 w 93"/>
                  <a:gd name="T11" fmla="*/ 136 h 300"/>
                  <a:gd name="T12" fmla="*/ 75 w 93"/>
                  <a:gd name="T13" fmla="*/ 127 h 300"/>
                  <a:gd name="T14" fmla="*/ 74 w 93"/>
                  <a:gd name="T15" fmla="*/ 119 h 300"/>
                  <a:gd name="T16" fmla="*/ 77 w 93"/>
                  <a:gd name="T17" fmla="*/ 120 h 300"/>
                  <a:gd name="T18" fmla="*/ 77 w 93"/>
                  <a:gd name="T19" fmla="*/ 112 h 300"/>
                  <a:gd name="T20" fmla="*/ 78 w 93"/>
                  <a:gd name="T21" fmla="*/ 88 h 300"/>
                  <a:gd name="T22" fmla="*/ 83 w 93"/>
                  <a:gd name="T23" fmla="*/ 74 h 300"/>
                  <a:gd name="T24" fmla="*/ 81 w 93"/>
                  <a:gd name="T25" fmla="*/ 60 h 300"/>
                  <a:gd name="T26" fmla="*/ 77 w 93"/>
                  <a:gd name="T27" fmla="*/ 46 h 300"/>
                  <a:gd name="T28" fmla="*/ 66 w 93"/>
                  <a:gd name="T29" fmla="*/ 42 h 300"/>
                  <a:gd name="T30" fmla="*/ 59 w 93"/>
                  <a:gd name="T31" fmla="*/ 38 h 300"/>
                  <a:gd name="T32" fmla="*/ 59 w 93"/>
                  <a:gd name="T33" fmla="*/ 27 h 300"/>
                  <a:gd name="T34" fmla="*/ 62 w 93"/>
                  <a:gd name="T35" fmla="*/ 17 h 300"/>
                  <a:gd name="T36" fmla="*/ 38 w 93"/>
                  <a:gd name="T37" fmla="*/ 4 h 300"/>
                  <a:gd name="T38" fmla="*/ 34 w 93"/>
                  <a:gd name="T39" fmla="*/ 28 h 300"/>
                  <a:gd name="T40" fmla="*/ 38 w 93"/>
                  <a:gd name="T41" fmla="*/ 42 h 300"/>
                  <a:gd name="T42" fmla="*/ 28 w 93"/>
                  <a:gd name="T43" fmla="*/ 47 h 300"/>
                  <a:gd name="T44" fmla="*/ 19 w 93"/>
                  <a:gd name="T45" fmla="*/ 49 h 300"/>
                  <a:gd name="T46" fmla="*/ 12 w 93"/>
                  <a:gd name="T47" fmla="*/ 57 h 300"/>
                  <a:gd name="T48" fmla="*/ 5 w 93"/>
                  <a:gd name="T49" fmla="*/ 73 h 300"/>
                  <a:gd name="T50" fmla="*/ 2 w 93"/>
                  <a:gd name="T51" fmla="*/ 98 h 300"/>
                  <a:gd name="T52" fmla="*/ 16 w 93"/>
                  <a:gd name="T53" fmla="*/ 101 h 300"/>
                  <a:gd name="T54" fmla="*/ 19 w 93"/>
                  <a:gd name="T55" fmla="*/ 117 h 300"/>
                  <a:gd name="T56" fmla="*/ 23 w 93"/>
                  <a:gd name="T57" fmla="*/ 124 h 300"/>
                  <a:gd name="T58" fmla="*/ 22 w 93"/>
                  <a:gd name="T59" fmla="*/ 133 h 300"/>
                  <a:gd name="T60" fmla="*/ 19 w 93"/>
                  <a:gd name="T61" fmla="*/ 143 h 300"/>
                  <a:gd name="T62" fmla="*/ 18 w 93"/>
                  <a:gd name="T63" fmla="*/ 154 h 300"/>
                  <a:gd name="T64" fmla="*/ 19 w 93"/>
                  <a:gd name="T65" fmla="*/ 164 h 300"/>
                  <a:gd name="T66" fmla="*/ 24 w 93"/>
                  <a:gd name="T67" fmla="*/ 195 h 300"/>
                  <a:gd name="T68" fmla="*/ 30 w 93"/>
                  <a:gd name="T69" fmla="*/ 239 h 300"/>
                  <a:gd name="T70" fmla="*/ 33 w 93"/>
                  <a:gd name="T71" fmla="*/ 256 h 300"/>
                  <a:gd name="T72" fmla="*/ 30 w 93"/>
                  <a:gd name="T73" fmla="*/ 270 h 300"/>
                  <a:gd name="T74" fmla="*/ 28 w 93"/>
                  <a:gd name="T75" fmla="*/ 278 h 300"/>
                  <a:gd name="T76" fmla="*/ 18 w 93"/>
                  <a:gd name="T77" fmla="*/ 283 h 300"/>
                  <a:gd name="T78" fmla="*/ 13 w 93"/>
                  <a:gd name="T79" fmla="*/ 290 h 300"/>
                  <a:gd name="T80" fmla="*/ 23 w 93"/>
                  <a:gd name="T81" fmla="*/ 292 h 300"/>
                  <a:gd name="T82" fmla="*/ 28 w 93"/>
                  <a:gd name="T83" fmla="*/ 292 h 300"/>
                  <a:gd name="T84" fmla="*/ 33 w 93"/>
                  <a:gd name="T85" fmla="*/ 291 h 300"/>
                  <a:gd name="T86" fmla="*/ 43 w 93"/>
                  <a:gd name="T87" fmla="*/ 288 h 300"/>
                  <a:gd name="T88" fmla="*/ 51 w 93"/>
                  <a:gd name="T89" fmla="*/ 289 h 300"/>
                  <a:gd name="T90" fmla="*/ 56 w 93"/>
                  <a:gd name="T91" fmla="*/ 288 h 300"/>
                  <a:gd name="T92" fmla="*/ 56 w 93"/>
                  <a:gd name="T93" fmla="*/ 280 h 300"/>
                  <a:gd name="T94" fmla="*/ 58 w 93"/>
                  <a:gd name="T95" fmla="*/ 273 h 300"/>
                  <a:gd name="T96" fmla="*/ 55 w 93"/>
                  <a:gd name="T97" fmla="*/ 257 h 300"/>
                  <a:gd name="T98" fmla="*/ 55 w 93"/>
                  <a:gd name="T99" fmla="*/ 238 h 300"/>
                  <a:gd name="T100" fmla="*/ 54 w 93"/>
                  <a:gd name="T101" fmla="*/ 218 h 300"/>
                  <a:gd name="T102" fmla="*/ 54 w 93"/>
                  <a:gd name="T103" fmla="*/ 196 h 300"/>
                  <a:gd name="T104" fmla="*/ 56 w 93"/>
                  <a:gd name="T105" fmla="*/ 198 h 300"/>
                  <a:gd name="T106" fmla="*/ 59 w 93"/>
                  <a:gd name="T107" fmla="*/ 215 h 300"/>
                  <a:gd name="T108" fmla="*/ 61 w 93"/>
                  <a:gd name="T109" fmla="*/ 230 h 300"/>
                  <a:gd name="T110" fmla="*/ 64 w 93"/>
                  <a:gd name="T111" fmla="*/ 257 h 300"/>
                  <a:gd name="T112" fmla="*/ 70 w 93"/>
                  <a:gd name="T113" fmla="*/ 271 h 300"/>
                  <a:gd name="T114" fmla="*/ 66 w 93"/>
                  <a:gd name="T115" fmla="*/ 282 h 300"/>
                  <a:gd name="T116" fmla="*/ 72 w 93"/>
                  <a:gd name="T117" fmla="*/ 290 h 300"/>
                  <a:gd name="T118" fmla="*/ 70 w 93"/>
                  <a:gd name="T119" fmla="*/ 299 h 300"/>
                  <a:gd name="T120" fmla="*/ 90 w 93"/>
                  <a:gd name="T121" fmla="*/ 297 h 300"/>
                  <a:gd name="T122" fmla="*/ 89 w 93"/>
                  <a:gd name="T123" fmla="*/ 288 h 300"/>
                  <a:gd name="T124" fmla="*/ 93 w 93"/>
                  <a:gd name="T125" fmla="*/ 27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 h="300">
                    <a:moveTo>
                      <a:pt x="93" y="276"/>
                    </a:moveTo>
                    <a:cubicBezTo>
                      <a:pt x="92" y="276"/>
                      <a:pt x="92" y="275"/>
                      <a:pt x="92" y="275"/>
                    </a:cubicBezTo>
                    <a:cubicBezTo>
                      <a:pt x="92" y="275"/>
                      <a:pt x="92" y="273"/>
                      <a:pt x="92" y="272"/>
                    </a:cubicBezTo>
                    <a:cubicBezTo>
                      <a:pt x="92" y="272"/>
                      <a:pt x="92" y="267"/>
                      <a:pt x="92" y="266"/>
                    </a:cubicBezTo>
                    <a:cubicBezTo>
                      <a:pt x="91" y="265"/>
                      <a:pt x="91" y="264"/>
                      <a:pt x="91" y="262"/>
                    </a:cubicBezTo>
                    <a:cubicBezTo>
                      <a:pt x="91" y="260"/>
                      <a:pt x="91" y="257"/>
                      <a:pt x="91" y="255"/>
                    </a:cubicBezTo>
                    <a:cubicBezTo>
                      <a:pt x="91" y="254"/>
                      <a:pt x="90" y="249"/>
                      <a:pt x="90" y="249"/>
                    </a:cubicBezTo>
                    <a:cubicBezTo>
                      <a:pt x="90" y="248"/>
                      <a:pt x="90" y="247"/>
                      <a:pt x="90" y="246"/>
                    </a:cubicBezTo>
                    <a:cubicBezTo>
                      <a:pt x="90" y="245"/>
                      <a:pt x="89" y="243"/>
                      <a:pt x="89" y="243"/>
                    </a:cubicBezTo>
                    <a:cubicBezTo>
                      <a:pt x="89" y="242"/>
                      <a:pt x="89" y="241"/>
                      <a:pt x="89" y="241"/>
                    </a:cubicBezTo>
                    <a:cubicBezTo>
                      <a:pt x="89" y="241"/>
                      <a:pt x="89" y="239"/>
                      <a:pt x="89" y="239"/>
                    </a:cubicBezTo>
                    <a:cubicBezTo>
                      <a:pt x="89" y="239"/>
                      <a:pt x="89" y="238"/>
                      <a:pt x="88" y="237"/>
                    </a:cubicBezTo>
                    <a:cubicBezTo>
                      <a:pt x="88" y="237"/>
                      <a:pt x="88" y="233"/>
                      <a:pt x="88" y="232"/>
                    </a:cubicBezTo>
                    <a:cubicBezTo>
                      <a:pt x="88" y="231"/>
                      <a:pt x="88" y="230"/>
                      <a:pt x="88" y="228"/>
                    </a:cubicBezTo>
                    <a:cubicBezTo>
                      <a:pt x="87" y="227"/>
                      <a:pt x="87" y="225"/>
                      <a:pt x="87" y="224"/>
                    </a:cubicBezTo>
                    <a:cubicBezTo>
                      <a:pt x="87" y="223"/>
                      <a:pt x="87" y="222"/>
                      <a:pt x="87" y="221"/>
                    </a:cubicBezTo>
                    <a:cubicBezTo>
                      <a:pt x="87" y="220"/>
                      <a:pt x="87" y="218"/>
                      <a:pt x="87" y="216"/>
                    </a:cubicBezTo>
                    <a:cubicBezTo>
                      <a:pt x="87" y="215"/>
                      <a:pt x="86" y="214"/>
                      <a:pt x="86" y="213"/>
                    </a:cubicBezTo>
                    <a:cubicBezTo>
                      <a:pt x="86" y="212"/>
                      <a:pt x="85" y="210"/>
                      <a:pt x="85" y="210"/>
                    </a:cubicBezTo>
                    <a:cubicBezTo>
                      <a:pt x="84" y="209"/>
                      <a:pt x="84" y="209"/>
                      <a:pt x="84" y="209"/>
                    </a:cubicBezTo>
                    <a:cubicBezTo>
                      <a:pt x="84" y="209"/>
                      <a:pt x="84" y="207"/>
                      <a:pt x="84" y="206"/>
                    </a:cubicBezTo>
                    <a:cubicBezTo>
                      <a:pt x="84" y="204"/>
                      <a:pt x="84" y="201"/>
                      <a:pt x="84" y="200"/>
                    </a:cubicBezTo>
                    <a:cubicBezTo>
                      <a:pt x="84" y="198"/>
                      <a:pt x="85" y="195"/>
                      <a:pt x="85" y="194"/>
                    </a:cubicBezTo>
                    <a:cubicBezTo>
                      <a:pt x="85" y="193"/>
                      <a:pt x="85" y="192"/>
                      <a:pt x="84" y="191"/>
                    </a:cubicBezTo>
                    <a:cubicBezTo>
                      <a:pt x="84" y="190"/>
                      <a:pt x="84" y="187"/>
                      <a:pt x="83" y="185"/>
                    </a:cubicBezTo>
                    <a:cubicBezTo>
                      <a:pt x="83" y="183"/>
                      <a:pt x="82" y="179"/>
                      <a:pt x="82" y="178"/>
                    </a:cubicBezTo>
                    <a:cubicBezTo>
                      <a:pt x="82" y="177"/>
                      <a:pt x="82" y="174"/>
                      <a:pt x="82" y="173"/>
                    </a:cubicBezTo>
                    <a:cubicBezTo>
                      <a:pt x="82" y="173"/>
                      <a:pt x="81" y="171"/>
                      <a:pt x="81" y="171"/>
                    </a:cubicBezTo>
                    <a:cubicBezTo>
                      <a:pt x="81" y="171"/>
                      <a:pt x="81" y="170"/>
                      <a:pt x="81" y="170"/>
                    </a:cubicBezTo>
                    <a:cubicBezTo>
                      <a:pt x="81" y="169"/>
                      <a:pt x="81" y="167"/>
                      <a:pt x="81" y="167"/>
                    </a:cubicBezTo>
                    <a:cubicBezTo>
                      <a:pt x="81" y="167"/>
                      <a:pt x="81" y="164"/>
                      <a:pt x="81" y="162"/>
                    </a:cubicBezTo>
                    <a:cubicBezTo>
                      <a:pt x="81" y="161"/>
                      <a:pt x="81" y="161"/>
                      <a:pt x="81" y="160"/>
                    </a:cubicBezTo>
                    <a:cubicBezTo>
                      <a:pt x="81" y="160"/>
                      <a:pt x="80" y="158"/>
                      <a:pt x="80" y="157"/>
                    </a:cubicBezTo>
                    <a:cubicBezTo>
                      <a:pt x="80" y="156"/>
                      <a:pt x="80" y="154"/>
                      <a:pt x="80" y="154"/>
                    </a:cubicBezTo>
                    <a:cubicBezTo>
                      <a:pt x="80" y="153"/>
                      <a:pt x="80" y="152"/>
                      <a:pt x="80" y="152"/>
                    </a:cubicBezTo>
                    <a:cubicBezTo>
                      <a:pt x="80" y="152"/>
                      <a:pt x="80" y="151"/>
                      <a:pt x="80" y="150"/>
                    </a:cubicBezTo>
                    <a:cubicBezTo>
                      <a:pt x="81" y="149"/>
                      <a:pt x="81" y="147"/>
                      <a:pt x="81" y="146"/>
                    </a:cubicBezTo>
                    <a:cubicBezTo>
                      <a:pt x="80" y="145"/>
                      <a:pt x="80" y="144"/>
                      <a:pt x="80" y="143"/>
                    </a:cubicBezTo>
                    <a:cubicBezTo>
                      <a:pt x="80" y="142"/>
                      <a:pt x="79" y="139"/>
                      <a:pt x="79" y="139"/>
                    </a:cubicBezTo>
                    <a:cubicBezTo>
                      <a:pt x="79" y="138"/>
                      <a:pt x="78" y="137"/>
                      <a:pt x="78" y="137"/>
                    </a:cubicBezTo>
                    <a:cubicBezTo>
                      <a:pt x="78" y="137"/>
                      <a:pt x="78" y="137"/>
                      <a:pt x="78" y="137"/>
                    </a:cubicBezTo>
                    <a:cubicBezTo>
                      <a:pt x="78" y="137"/>
                      <a:pt x="78" y="136"/>
                      <a:pt x="78" y="136"/>
                    </a:cubicBezTo>
                    <a:cubicBezTo>
                      <a:pt x="78" y="136"/>
                      <a:pt x="78" y="135"/>
                      <a:pt x="78" y="135"/>
                    </a:cubicBezTo>
                    <a:cubicBezTo>
                      <a:pt x="78" y="135"/>
                      <a:pt x="78" y="134"/>
                      <a:pt x="77" y="134"/>
                    </a:cubicBezTo>
                    <a:cubicBezTo>
                      <a:pt x="77" y="134"/>
                      <a:pt x="77" y="134"/>
                      <a:pt x="77" y="133"/>
                    </a:cubicBezTo>
                    <a:cubicBezTo>
                      <a:pt x="77" y="133"/>
                      <a:pt x="76" y="131"/>
                      <a:pt x="76" y="130"/>
                    </a:cubicBezTo>
                    <a:cubicBezTo>
                      <a:pt x="76" y="130"/>
                      <a:pt x="76" y="129"/>
                      <a:pt x="76" y="129"/>
                    </a:cubicBezTo>
                    <a:cubicBezTo>
                      <a:pt x="75" y="129"/>
                      <a:pt x="75" y="128"/>
                      <a:pt x="75" y="128"/>
                    </a:cubicBezTo>
                    <a:cubicBezTo>
                      <a:pt x="75" y="127"/>
                      <a:pt x="75" y="127"/>
                      <a:pt x="75" y="127"/>
                    </a:cubicBezTo>
                    <a:cubicBezTo>
                      <a:pt x="75" y="126"/>
                      <a:pt x="75" y="126"/>
                      <a:pt x="75" y="126"/>
                    </a:cubicBezTo>
                    <a:cubicBezTo>
                      <a:pt x="75" y="125"/>
                      <a:pt x="74" y="124"/>
                      <a:pt x="74" y="124"/>
                    </a:cubicBezTo>
                    <a:cubicBezTo>
                      <a:pt x="74" y="124"/>
                      <a:pt x="74" y="124"/>
                      <a:pt x="74" y="124"/>
                    </a:cubicBezTo>
                    <a:cubicBezTo>
                      <a:pt x="74" y="123"/>
                      <a:pt x="74" y="123"/>
                      <a:pt x="74" y="123"/>
                    </a:cubicBezTo>
                    <a:cubicBezTo>
                      <a:pt x="74" y="123"/>
                      <a:pt x="74" y="119"/>
                      <a:pt x="73" y="119"/>
                    </a:cubicBezTo>
                    <a:cubicBezTo>
                      <a:pt x="73" y="119"/>
                      <a:pt x="73" y="119"/>
                      <a:pt x="73" y="119"/>
                    </a:cubicBezTo>
                    <a:cubicBezTo>
                      <a:pt x="73" y="119"/>
                      <a:pt x="73" y="119"/>
                      <a:pt x="74" y="119"/>
                    </a:cubicBezTo>
                    <a:cubicBezTo>
                      <a:pt x="74" y="119"/>
                      <a:pt x="74" y="119"/>
                      <a:pt x="74" y="119"/>
                    </a:cubicBezTo>
                    <a:cubicBezTo>
                      <a:pt x="74" y="119"/>
                      <a:pt x="74" y="122"/>
                      <a:pt x="74" y="122"/>
                    </a:cubicBezTo>
                    <a:cubicBezTo>
                      <a:pt x="74" y="122"/>
                      <a:pt x="74" y="122"/>
                      <a:pt x="74" y="122"/>
                    </a:cubicBezTo>
                    <a:cubicBezTo>
                      <a:pt x="74" y="122"/>
                      <a:pt x="74" y="122"/>
                      <a:pt x="75" y="121"/>
                    </a:cubicBezTo>
                    <a:cubicBezTo>
                      <a:pt x="75" y="121"/>
                      <a:pt x="76" y="121"/>
                      <a:pt x="76" y="121"/>
                    </a:cubicBezTo>
                    <a:cubicBezTo>
                      <a:pt x="76" y="121"/>
                      <a:pt x="76" y="120"/>
                      <a:pt x="76" y="120"/>
                    </a:cubicBezTo>
                    <a:cubicBezTo>
                      <a:pt x="77" y="120"/>
                      <a:pt x="77" y="120"/>
                      <a:pt x="77" y="120"/>
                    </a:cubicBezTo>
                    <a:cubicBezTo>
                      <a:pt x="77" y="119"/>
                      <a:pt x="77" y="119"/>
                      <a:pt x="78" y="118"/>
                    </a:cubicBezTo>
                    <a:cubicBezTo>
                      <a:pt x="78" y="118"/>
                      <a:pt x="79" y="117"/>
                      <a:pt x="79" y="117"/>
                    </a:cubicBezTo>
                    <a:cubicBezTo>
                      <a:pt x="80" y="117"/>
                      <a:pt x="80" y="116"/>
                      <a:pt x="80" y="116"/>
                    </a:cubicBezTo>
                    <a:cubicBezTo>
                      <a:pt x="80" y="116"/>
                      <a:pt x="80" y="116"/>
                      <a:pt x="80" y="115"/>
                    </a:cubicBezTo>
                    <a:cubicBezTo>
                      <a:pt x="80" y="115"/>
                      <a:pt x="80" y="115"/>
                      <a:pt x="79" y="115"/>
                    </a:cubicBezTo>
                    <a:cubicBezTo>
                      <a:pt x="79" y="115"/>
                      <a:pt x="78" y="114"/>
                      <a:pt x="78" y="114"/>
                    </a:cubicBezTo>
                    <a:cubicBezTo>
                      <a:pt x="78" y="114"/>
                      <a:pt x="77" y="113"/>
                      <a:pt x="77" y="112"/>
                    </a:cubicBezTo>
                    <a:cubicBezTo>
                      <a:pt x="77" y="112"/>
                      <a:pt x="76" y="109"/>
                      <a:pt x="76" y="108"/>
                    </a:cubicBezTo>
                    <a:cubicBezTo>
                      <a:pt x="75" y="108"/>
                      <a:pt x="76" y="107"/>
                      <a:pt x="76" y="107"/>
                    </a:cubicBezTo>
                    <a:cubicBezTo>
                      <a:pt x="76" y="106"/>
                      <a:pt x="75" y="104"/>
                      <a:pt x="75" y="103"/>
                    </a:cubicBezTo>
                    <a:cubicBezTo>
                      <a:pt x="75" y="103"/>
                      <a:pt x="75" y="98"/>
                      <a:pt x="75" y="97"/>
                    </a:cubicBezTo>
                    <a:cubicBezTo>
                      <a:pt x="75" y="97"/>
                      <a:pt x="75" y="97"/>
                      <a:pt x="75" y="96"/>
                    </a:cubicBezTo>
                    <a:cubicBezTo>
                      <a:pt x="75" y="96"/>
                      <a:pt x="76" y="93"/>
                      <a:pt x="77" y="92"/>
                    </a:cubicBezTo>
                    <a:cubicBezTo>
                      <a:pt x="77" y="91"/>
                      <a:pt x="78" y="88"/>
                      <a:pt x="78" y="88"/>
                    </a:cubicBezTo>
                    <a:cubicBezTo>
                      <a:pt x="78" y="87"/>
                      <a:pt x="78" y="86"/>
                      <a:pt x="79" y="86"/>
                    </a:cubicBezTo>
                    <a:cubicBezTo>
                      <a:pt x="79" y="85"/>
                      <a:pt x="79" y="85"/>
                      <a:pt x="79" y="84"/>
                    </a:cubicBezTo>
                    <a:cubicBezTo>
                      <a:pt x="80" y="83"/>
                      <a:pt x="80" y="81"/>
                      <a:pt x="81" y="81"/>
                    </a:cubicBezTo>
                    <a:cubicBezTo>
                      <a:pt x="81" y="80"/>
                      <a:pt x="81" y="79"/>
                      <a:pt x="81" y="79"/>
                    </a:cubicBezTo>
                    <a:cubicBezTo>
                      <a:pt x="81" y="78"/>
                      <a:pt x="82" y="77"/>
                      <a:pt x="82" y="77"/>
                    </a:cubicBezTo>
                    <a:cubicBezTo>
                      <a:pt x="82" y="76"/>
                      <a:pt x="82" y="76"/>
                      <a:pt x="82" y="76"/>
                    </a:cubicBezTo>
                    <a:cubicBezTo>
                      <a:pt x="82" y="75"/>
                      <a:pt x="83" y="74"/>
                      <a:pt x="83" y="74"/>
                    </a:cubicBezTo>
                    <a:cubicBezTo>
                      <a:pt x="83" y="74"/>
                      <a:pt x="83" y="74"/>
                      <a:pt x="83" y="73"/>
                    </a:cubicBezTo>
                    <a:cubicBezTo>
                      <a:pt x="83" y="73"/>
                      <a:pt x="83" y="72"/>
                      <a:pt x="83" y="72"/>
                    </a:cubicBezTo>
                    <a:cubicBezTo>
                      <a:pt x="83" y="71"/>
                      <a:pt x="83" y="71"/>
                      <a:pt x="83" y="70"/>
                    </a:cubicBezTo>
                    <a:cubicBezTo>
                      <a:pt x="83" y="70"/>
                      <a:pt x="83" y="69"/>
                      <a:pt x="83" y="69"/>
                    </a:cubicBezTo>
                    <a:cubicBezTo>
                      <a:pt x="83" y="69"/>
                      <a:pt x="83" y="67"/>
                      <a:pt x="82" y="66"/>
                    </a:cubicBezTo>
                    <a:cubicBezTo>
                      <a:pt x="82" y="65"/>
                      <a:pt x="82" y="62"/>
                      <a:pt x="81" y="61"/>
                    </a:cubicBezTo>
                    <a:cubicBezTo>
                      <a:pt x="81" y="61"/>
                      <a:pt x="81" y="60"/>
                      <a:pt x="81" y="60"/>
                    </a:cubicBezTo>
                    <a:cubicBezTo>
                      <a:pt x="81" y="60"/>
                      <a:pt x="81" y="59"/>
                      <a:pt x="81" y="58"/>
                    </a:cubicBezTo>
                    <a:cubicBezTo>
                      <a:pt x="81" y="57"/>
                      <a:pt x="81" y="55"/>
                      <a:pt x="81" y="54"/>
                    </a:cubicBezTo>
                    <a:cubicBezTo>
                      <a:pt x="81" y="53"/>
                      <a:pt x="81" y="52"/>
                      <a:pt x="81" y="52"/>
                    </a:cubicBezTo>
                    <a:cubicBezTo>
                      <a:pt x="80" y="52"/>
                      <a:pt x="80" y="51"/>
                      <a:pt x="80" y="51"/>
                    </a:cubicBezTo>
                    <a:cubicBezTo>
                      <a:pt x="79" y="50"/>
                      <a:pt x="79" y="50"/>
                      <a:pt x="79" y="50"/>
                    </a:cubicBezTo>
                    <a:cubicBezTo>
                      <a:pt x="79" y="49"/>
                      <a:pt x="78" y="49"/>
                      <a:pt x="78" y="48"/>
                    </a:cubicBezTo>
                    <a:cubicBezTo>
                      <a:pt x="78" y="48"/>
                      <a:pt x="78" y="47"/>
                      <a:pt x="77" y="46"/>
                    </a:cubicBezTo>
                    <a:cubicBezTo>
                      <a:pt x="76" y="46"/>
                      <a:pt x="75" y="45"/>
                      <a:pt x="75" y="45"/>
                    </a:cubicBezTo>
                    <a:cubicBezTo>
                      <a:pt x="74" y="45"/>
                      <a:pt x="74" y="44"/>
                      <a:pt x="73" y="44"/>
                    </a:cubicBezTo>
                    <a:cubicBezTo>
                      <a:pt x="73" y="44"/>
                      <a:pt x="72" y="44"/>
                      <a:pt x="72" y="44"/>
                    </a:cubicBezTo>
                    <a:cubicBezTo>
                      <a:pt x="71" y="44"/>
                      <a:pt x="71" y="44"/>
                      <a:pt x="71" y="44"/>
                    </a:cubicBezTo>
                    <a:cubicBezTo>
                      <a:pt x="71" y="44"/>
                      <a:pt x="70" y="43"/>
                      <a:pt x="70" y="43"/>
                    </a:cubicBezTo>
                    <a:cubicBezTo>
                      <a:pt x="69" y="43"/>
                      <a:pt x="68" y="43"/>
                      <a:pt x="68" y="43"/>
                    </a:cubicBezTo>
                    <a:cubicBezTo>
                      <a:pt x="68" y="43"/>
                      <a:pt x="67" y="42"/>
                      <a:pt x="66" y="42"/>
                    </a:cubicBezTo>
                    <a:cubicBezTo>
                      <a:pt x="65" y="42"/>
                      <a:pt x="65" y="42"/>
                      <a:pt x="64" y="42"/>
                    </a:cubicBezTo>
                    <a:cubicBezTo>
                      <a:pt x="64" y="42"/>
                      <a:pt x="63" y="42"/>
                      <a:pt x="62" y="41"/>
                    </a:cubicBezTo>
                    <a:cubicBezTo>
                      <a:pt x="62" y="41"/>
                      <a:pt x="62" y="41"/>
                      <a:pt x="61" y="41"/>
                    </a:cubicBezTo>
                    <a:cubicBezTo>
                      <a:pt x="61" y="40"/>
                      <a:pt x="60" y="40"/>
                      <a:pt x="60" y="41"/>
                    </a:cubicBezTo>
                    <a:cubicBezTo>
                      <a:pt x="60" y="41"/>
                      <a:pt x="60" y="41"/>
                      <a:pt x="60" y="41"/>
                    </a:cubicBezTo>
                    <a:cubicBezTo>
                      <a:pt x="60" y="40"/>
                      <a:pt x="59" y="40"/>
                      <a:pt x="59" y="39"/>
                    </a:cubicBezTo>
                    <a:cubicBezTo>
                      <a:pt x="59" y="39"/>
                      <a:pt x="59" y="39"/>
                      <a:pt x="59" y="38"/>
                    </a:cubicBezTo>
                    <a:cubicBezTo>
                      <a:pt x="59" y="38"/>
                      <a:pt x="59" y="37"/>
                      <a:pt x="58" y="37"/>
                    </a:cubicBezTo>
                    <a:cubicBezTo>
                      <a:pt x="58" y="36"/>
                      <a:pt x="58" y="35"/>
                      <a:pt x="58" y="35"/>
                    </a:cubicBezTo>
                    <a:cubicBezTo>
                      <a:pt x="58" y="35"/>
                      <a:pt x="58" y="35"/>
                      <a:pt x="57" y="35"/>
                    </a:cubicBezTo>
                    <a:cubicBezTo>
                      <a:pt x="57" y="35"/>
                      <a:pt x="57" y="35"/>
                      <a:pt x="57" y="34"/>
                    </a:cubicBezTo>
                    <a:cubicBezTo>
                      <a:pt x="57" y="34"/>
                      <a:pt x="58" y="32"/>
                      <a:pt x="58" y="31"/>
                    </a:cubicBezTo>
                    <a:cubicBezTo>
                      <a:pt x="58" y="30"/>
                      <a:pt x="58" y="27"/>
                      <a:pt x="58" y="27"/>
                    </a:cubicBezTo>
                    <a:cubicBezTo>
                      <a:pt x="58" y="27"/>
                      <a:pt x="58" y="27"/>
                      <a:pt x="59" y="27"/>
                    </a:cubicBezTo>
                    <a:cubicBezTo>
                      <a:pt x="60" y="27"/>
                      <a:pt x="60" y="26"/>
                      <a:pt x="60" y="26"/>
                    </a:cubicBezTo>
                    <a:cubicBezTo>
                      <a:pt x="60" y="26"/>
                      <a:pt x="61" y="25"/>
                      <a:pt x="61" y="25"/>
                    </a:cubicBezTo>
                    <a:cubicBezTo>
                      <a:pt x="61" y="25"/>
                      <a:pt x="61" y="25"/>
                      <a:pt x="61" y="25"/>
                    </a:cubicBezTo>
                    <a:cubicBezTo>
                      <a:pt x="61" y="24"/>
                      <a:pt x="61" y="24"/>
                      <a:pt x="62" y="23"/>
                    </a:cubicBezTo>
                    <a:cubicBezTo>
                      <a:pt x="62" y="23"/>
                      <a:pt x="62" y="22"/>
                      <a:pt x="62" y="21"/>
                    </a:cubicBezTo>
                    <a:cubicBezTo>
                      <a:pt x="62" y="21"/>
                      <a:pt x="62" y="21"/>
                      <a:pt x="62" y="20"/>
                    </a:cubicBezTo>
                    <a:cubicBezTo>
                      <a:pt x="62" y="18"/>
                      <a:pt x="62" y="17"/>
                      <a:pt x="62" y="17"/>
                    </a:cubicBezTo>
                    <a:cubicBezTo>
                      <a:pt x="61" y="16"/>
                      <a:pt x="61" y="16"/>
                      <a:pt x="61" y="16"/>
                    </a:cubicBezTo>
                    <a:cubicBezTo>
                      <a:pt x="61" y="16"/>
                      <a:pt x="61" y="16"/>
                      <a:pt x="61" y="15"/>
                    </a:cubicBezTo>
                    <a:cubicBezTo>
                      <a:pt x="61" y="15"/>
                      <a:pt x="61" y="11"/>
                      <a:pt x="61" y="11"/>
                    </a:cubicBezTo>
                    <a:cubicBezTo>
                      <a:pt x="59" y="6"/>
                      <a:pt x="55" y="3"/>
                      <a:pt x="52" y="1"/>
                    </a:cubicBezTo>
                    <a:cubicBezTo>
                      <a:pt x="49" y="0"/>
                      <a:pt x="47" y="0"/>
                      <a:pt x="44" y="1"/>
                    </a:cubicBezTo>
                    <a:cubicBezTo>
                      <a:pt x="42" y="1"/>
                      <a:pt x="39" y="3"/>
                      <a:pt x="39" y="3"/>
                    </a:cubicBezTo>
                    <a:cubicBezTo>
                      <a:pt x="39" y="3"/>
                      <a:pt x="39" y="3"/>
                      <a:pt x="38" y="4"/>
                    </a:cubicBezTo>
                    <a:cubicBezTo>
                      <a:pt x="37" y="4"/>
                      <a:pt x="36" y="6"/>
                      <a:pt x="36" y="7"/>
                    </a:cubicBezTo>
                    <a:cubicBezTo>
                      <a:pt x="35" y="8"/>
                      <a:pt x="34" y="10"/>
                      <a:pt x="34" y="11"/>
                    </a:cubicBezTo>
                    <a:cubicBezTo>
                      <a:pt x="34" y="12"/>
                      <a:pt x="34" y="14"/>
                      <a:pt x="34" y="15"/>
                    </a:cubicBezTo>
                    <a:cubicBezTo>
                      <a:pt x="34" y="16"/>
                      <a:pt x="34" y="16"/>
                      <a:pt x="34" y="17"/>
                    </a:cubicBezTo>
                    <a:cubicBezTo>
                      <a:pt x="34" y="18"/>
                      <a:pt x="34" y="19"/>
                      <a:pt x="34" y="20"/>
                    </a:cubicBezTo>
                    <a:cubicBezTo>
                      <a:pt x="34" y="21"/>
                      <a:pt x="34" y="22"/>
                      <a:pt x="34" y="23"/>
                    </a:cubicBezTo>
                    <a:cubicBezTo>
                      <a:pt x="34" y="24"/>
                      <a:pt x="34" y="26"/>
                      <a:pt x="34" y="28"/>
                    </a:cubicBezTo>
                    <a:cubicBezTo>
                      <a:pt x="34" y="30"/>
                      <a:pt x="34" y="31"/>
                      <a:pt x="35" y="32"/>
                    </a:cubicBezTo>
                    <a:cubicBezTo>
                      <a:pt x="35" y="34"/>
                      <a:pt x="37" y="35"/>
                      <a:pt x="37" y="36"/>
                    </a:cubicBezTo>
                    <a:cubicBezTo>
                      <a:pt x="38" y="36"/>
                      <a:pt x="38" y="37"/>
                      <a:pt x="38" y="37"/>
                    </a:cubicBezTo>
                    <a:cubicBezTo>
                      <a:pt x="39" y="37"/>
                      <a:pt x="39" y="37"/>
                      <a:pt x="39" y="38"/>
                    </a:cubicBezTo>
                    <a:cubicBezTo>
                      <a:pt x="39" y="38"/>
                      <a:pt x="39" y="38"/>
                      <a:pt x="38" y="38"/>
                    </a:cubicBezTo>
                    <a:cubicBezTo>
                      <a:pt x="38" y="39"/>
                      <a:pt x="38" y="40"/>
                      <a:pt x="38" y="41"/>
                    </a:cubicBezTo>
                    <a:cubicBezTo>
                      <a:pt x="38" y="41"/>
                      <a:pt x="38" y="42"/>
                      <a:pt x="38" y="42"/>
                    </a:cubicBezTo>
                    <a:cubicBezTo>
                      <a:pt x="38" y="42"/>
                      <a:pt x="38" y="42"/>
                      <a:pt x="38" y="43"/>
                    </a:cubicBezTo>
                    <a:cubicBezTo>
                      <a:pt x="38" y="43"/>
                      <a:pt x="38" y="43"/>
                      <a:pt x="38" y="43"/>
                    </a:cubicBezTo>
                    <a:cubicBezTo>
                      <a:pt x="38" y="43"/>
                      <a:pt x="37" y="43"/>
                      <a:pt x="37" y="44"/>
                    </a:cubicBezTo>
                    <a:cubicBezTo>
                      <a:pt x="36" y="44"/>
                      <a:pt x="35" y="45"/>
                      <a:pt x="34" y="45"/>
                    </a:cubicBezTo>
                    <a:cubicBezTo>
                      <a:pt x="33" y="46"/>
                      <a:pt x="33" y="46"/>
                      <a:pt x="32" y="47"/>
                    </a:cubicBezTo>
                    <a:cubicBezTo>
                      <a:pt x="32" y="47"/>
                      <a:pt x="31" y="47"/>
                      <a:pt x="30" y="47"/>
                    </a:cubicBezTo>
                    <a:cubicBezTo>
                      <a:pt x="29" y="47"/>
                      <a:pt x="29" y="47"/>
                      <a:pt x="28" y="47"/>
                    </a:cubicBezTo>
                    <a:cubicBezTo>
                      <a:pt x="27" y="47"/>
                      <a:pt x="26" y="47"/>
                      <a:pt x="25" y="47"/>
                    </a:cubicBezTo>
                    <a:cubicBezTo>
                      <a:pt x="25" y="47"/>
                      <a:pt x="24" y="48"/>
                      <a:pt x="24" y="48"/>
                    </a:cubicBezTo>
                    <a:cubicBezTo>
                      <a:pt x="23" y="48"/>
                      <a:pt x="23" y="48"/>
                      <a:pt x="23" y="48"/>
                    </a:cubicBezTo>
                    <a:cubicBezTo>
                      <a:pt x="22" y="48"/>
                      <a:pt x="22" y="48"/>
                      <a:pt x="22" y="48"/>
                    </a:cubicBezTo>
                    <a:cubicBezTo>
                      <a:pt x="21" y="48"/>
                      <a:pt x="21" y="48"/>
                      <a:pt x="21" y="48"/>
                    </a:cubicBezTo>
                    <a:cubicBezTo>
                      <a:pt x="20" y="48"/>
                      <a:pt x="19" y="49"/>
                      <a:pt x="19" y="49"/>
                    </a:cubicBezTo>
                    <a:cubicBezTo>
                      <a:pt x="19" y="49"/>
                      <a:pt x="19" y="49"/>
                      <a:pt x="19" y="49"/>
                    </a:cubicBezTo>
                    <a:cubicBezTo>
                      <a:pt x="18" y="49"/>
                      <a:pt x="17" y="50"/>
                      <a:pt x="17" y="50"/>
                    </a:cubicBezTo>
                    <a:cubicBezTo>
                      <a:pt x="17" y="50"/>
                      <a:pt x="17" y="50"/>
                      <a:pt x="16" y="50"/>
                    </a:cubicBezTo>
                    <a:cubicBezTo>
                      <a:pt x="16" y="50"/>
                      <a:pt x="15" y="51"/>
                      <a:pt x="15" y="51"/>
                    </a:cubicBezTo>
                    <a:cubicBezTo>
                      <a:pt x="15" y="51"/>
                      <a:pt x="15" y="51"/>
                      <a:pt x="15" y="52"/>
                    </a:cubicBezTo>
                    <a:cubicBezTo>
                      <a:pt x="14" y="52"/>
                      <a:pt x="14" y="53"/>
                      <a:pt x="14" y="53"/>
                    </a:cubicBezTo>
                    <a:cubicBezTo>
                      <a:pt x="14" y="54"/>
                      <a:pt x="13" y="54"/>
                      <a:pt x="13" y="54"/>
                    </a:cubicBezTo>
                    <a:cubicBezTo>
                      <a:pt x="12" y="55"/>
                      <a:pt x="12" y="56"/>
                      <a:pt x="12" y="57"/>
                    </a:cubicBezTo>
                    <a:cubicBezTo>
                      <a:pt x="12" y="58"/>
                      <a:pt x="11" y="60"/>
                      <a:pt x="11" y="60"/>
                    </a:cubicBezTo>
                    <a:cubicBezTo>
                      <a:pt x="11" y="60"/>
                      <a:pt x="11" y="60"/>
                      <a:pt x="10" y="61"/>
                    </a:cubicBezTo>
                    <a:cubicBezTo>
                      <a:pt x="9" y="62"/>
                      <a:pt x="9" y="62"/>
                      <a:pt x="9" y="63"/>
                    </a:cubicBezTo>
                    <a:cubicBezTo>
                      <a:pt x="8" y="63"/>
                      <a:pt x="8" y="65"/>
                      <a:pt x="8" y="66"/>
                    </a:cubicBezTo>
                    <a:cubicBezTo>
                      <a:pt x="8" y="67"/>
                      <a:pt x="7" y="68"/>
                      <a:pt x="7" y="69"/>
                    </a:cubicBezTo>
                    <a:cubicBezTo>
                      <a:pt x="7" y="69"/>
                      <a:pt x="7" y="69"/>
                      <a:pt x="6" y="70"/>
                    </a:cubicBezTo>
                    <a:cubicBezTo>
                      <a:pt x="6" y="70"/>
                      <a:pt x="5" y="73"/>
                      <a:pt x="5" y="73"/>
                    </a:cubicBezTo>
                    <a:cubicBezTo>
                      <a:pt x="5" y="74"/>
                      <a:pt x="4" y="76"/>
                      <a:pt x="4" y="76"/>
                    </a:cubicBezTo>
                    <a:cubicBezTo>
                      <a:pt x="4" y="77"/>
                      <a:pt x="3" y="78"/>
                      <a:pt x="3" y="78"/>
                    </a:cubicBezTo>
                    <a:cubicBezTo>
                      <a:pt x="3" y="79"/>
                      <a:pt x="3" y="79"/>
                      <a:pt x="2" y="80"/>
                    </a:cubicBezTo>
                    <a:cubicBezTo>
                      <a:pt x="2" y="81"/>
                      <a:pt x="2" y="83"/>
                      <a:pt x="1" y="85"/>
                    </a:cubicBezTo>
                    <a:cubicBezTo>
                      <a:pt x="1" y="87"/>
                      <a:pt x="0" y="90"/>
                      <a:pt x="0" y="91"/>
                    </a:cubicBezTo>
                    <a:cubicBezTo>
                      <a:pt x="0" y="93"/>
                      <a:pt x="1" y="95"/>
                      <a:pt x="1" y="96"/>
                    </a:cubicBezTo>
                    <a:cubicBezTo>
                      <a:pt x="1" y="97"/>
                      <a:pt x="2" y="97"/>
                      <a:pt x="2" y="98"/>
                    </a:cubicBezTo>
                    <a:cubicBezTo>
                      <a:pt x="3" y="98"/>
                      <a:pt x="3" y="98"/>
                      <a:pt x="4" y="99"/>
                    </a:cubicBezTo>
                    <a:cubicBezTo>
                      <a:pt x="5" y="99"/>
                      <a:pt x="6" y="99"/>
                      <a:pt x="7" y="99"/>
                    </a:cubicBezTo>
                    <a:cubicBezTo>
                      <a:pt x="7" y="99"/>
                      <a:pt x="7" y="99"/>
                      <a:pt x="7" y="99"/>
                    </a:cubicBezTo>
                    <a:cubicBezTo>
                      <a:pt x="8" y="99"/>
                      <a:pt x="8" y="99"/>
                      <a:pt x="9" y="99"/>
                    </a:cubicBezTo>
                    <a:cubicBezTo>
                      <a:pt x="9" y="99"/>
                      <a:pt x="10" y="100"/>
                      <a:pt x="11" y="100"/>
                    </a:cubicBezTo>
                    <a:cubicBezTo>
                      <a:pt x="11" y="100"/>
                      <a:pt x="12" y="100"/>
                      <a:pt x="13" y="100"/>
                    </a:cubicBezTo>
                    <a:cubicBezTo>
                      <a:pt x="14" y="101"/>
                      <a:pt x="15" y="101"/>
                      <a:pt x="16" y="101"/>
                    </a:cubicBezTo>
                    <a:cubicBezTo>
                      <a:pt x="16" y="101"/>
                      <a:pt x="17" y="101"/>
                      <a:pt x="17" y="101"/>
                    </a:cubicBezTo>
                    <a:cubicBezTo>
                      <a:pt x="17" y="101"/>
                      <a:pt x="18" y="101"/>
                      <a:pt x="18" y="101"/>
                    </a:cubicBezTo>
                    <a:cubicBezTo>
                      <a:pt x="19" y="101"/>
                      <a:pt x="19" y="101"/>
                      <a:pt x="20" y="101"/>
                    </a:cubicBezTo>
                    <a:cubicBezTo>
                      <a:pt x="20" y="101"/>
                      <a:pt x="20" y="101"/>
                      <a:pt x="20" y="101"/>
                    </a:cubicBezTo>
                    <a:cubicBezTo>
                      <a:pt x="20" y="102"/>
                      <a:pt x="20" y="102"/>
                      <a:pt x="20" y="103"/>
                    </a:cubicBezTo>
                    <a:cubicBezTo>
                      <a:pt x="20" y="104"/>
                      <a:pt x="19" y="107"/>
                      <a:pt x="19" y="109"/>
                    </a:cubicBezTo>
                    <a:cubicBezTo>
                      <a:pt x="19" y="111"/>
                      <a:pt x="19" y="115"/>
                      <a:pt x="19" y="117"/>
                    </a:cubicBezTo>
                    <a:cubicBezTo>
                      <a:pt x="19" y="118"/>
                      <a:pt x="19" y="120"/>
                      <a:pt x="19" y="120"/>
                    </a:cubicBezTo>
                    <a:cubicBezTo>
                      <a:pt x="19" y="121"/>
                      <a:pt x="20" y="121"/>
                      <a:pt x="20" y="121"/>
                    </a:cubicBezTo>
                    <a:cubicBezTo>
                      <a:pt x="20" y="122"/>
                      <a:pt x="21" y="122"/>
                      <a:pt x="21" y="123"/>
                    </a:cubicBezTo>
                    <a:cubicBezTo>
                      <a:pt x="21" y="123"/>
                      <a:pt x="22" y="123"/>
                      <a:pt x="22" y="123"/>
                    </a:cubicBezTo>
                    <a:cubicBezTo>
                      <a:pt x="22" y="123"/>
                      <a:pt x="22" y="123"/>
                      <a:pt x="22" y="123"/>
                    </a:cubicBezTo>
                    <a:cubicBezTo>
                      <a:pt x="22" y="124"/>
                      <a:pt x="23" y="124"/>
                      <a:pt x="23" y="124"/>
                    </a:cubicBezTo>
                    <a:cubicBezTo>
                      <a:pt x="23" y="124"/>
                      <a:pt x="23" y="124"/>
                      <a:pt x="23" y="124"/>
                    </a:cubicBezTo>
                    <a:cubicBezTo>
                      <a:pt x="22" y="125"/>
                      <a:pt x="23" y="125"/>
                      <a:pt x="23" y="125"/>
                    </a:cubicBezTo>
                    <a:cubicBezTo>
                      <a:pt x="23" y="125"/>
                      <a:pt x="23" y="125"/>
                      <a:pt x="23" y="125"/>
                    </a:cubicBezTo>
                    <a:cubicBezTo>
                      <a:pt x="22" y="126"/>
                      <a:pt x="22" y="126"/>
                      <a:pt x="23" y="126"/>
                    </a:cubicBezTo>
                    <a:cubicBezTo>
                      <a:pt x="23" y="127"/>
                      <a:pt x="23" y="128"/>
                      <a:pt x="23" y="128"/>
                    </a:cubicBezTo>
                    <a:cubicBezTo>
                      <a:pt x="22" y="128"/>
                      <a:pt x="22" y="128"/>
                      <a:pt x="21" y="129"/>
                    </a:cubicBezTo>
                    <a:cubicBezTo>
                      <a:pt x="21" y="129"/>
                      <a:pt x="21" y="130"/>
                      <a:pt x="21" y="131"/>
                    </a:cubicBezTo>
                    <a:cubicBezTo>
                      <a:pt x="21" y="132"/>
                      <a:pt x="21" y="132"/>
                      <a:pt x="22" y="133"/>
                    </a:cubicBezTo>
                    <a:cubicBezTo>
                      <a:pt x="22" y="133"/>
                      <a:pt x="22" y="133"/>
                      <a:pt x="21" y="133"/>
                    </a:cubicBezTo>
                    <a:cubicBezTo>
                      <a:pt x="21" y="134"/>
                      <a:pt x="21" y="135"/>
                      <a:pt x="21" y="135"/>
                    </a:cubicBezTo>
                    <a:cubicBezTo>
                      <a:pt x="21" y="136"/>
                      <a:pt x="21" y="137"/>
                      <a:pt x="21" y="137"/>
                    </a:cubicBezTo>
                    <a:cubicBezTo>
                      <a:pt x="20" y="138"/>
                      <a:pt x="20" y="138"/>
                      <a:pt x="20" y="139"/>
                    </a:cubicBezTo>
                    <a:cubicBezTo>
                      <a:pt x="20" y="140"/>
                      <a:pt x="20" y="140"/>
                      <a:pt x="20" y="140"/>
                    </a:cubicBezTo>
                    <a:cubicBezTo>
                      <a:pt x="20" y="141"/>
                      <a:pt x="20" y="142"/>
                      <a:pt x="19" y="142"/>
                    </a:cubicBezTo>
                    <a:cubicBezTo>
                      <a:pt x="19" y="142"/>
                      <a:pt x="19" y="143"/>
                      <a:pt x="19" y="143"/>
                    </a:cubicBezTo>
                    <a:cubicBezTo>
                      <a:pt x="19" y="144"/>
                      <a:pt x="18" y="145"/>
                      <a:pt x="18" y="146"/>
                    </a:cubicBezTo>
                    <a:cubicBezTo>
                      <a:pt x="18" y="147"/>
                      <a:pt x="18" y="148"/>
                      <a:pt x="18" y="148"/>
                    </a:cubicBezTo>
                    <a:cubicBezTo>
                      <a:pt x="18" y="148"/>
                      <a:pt x="18" y="149"/>
                      <a:pt x="18" y="150"/>
                    </a:cubicBezTo>
                    <a:cubicBezTo>
                      <a:pt x="18" y="150"/>
                      <a:pt x="18" y="151"/>
                      <a:pt x="18" y="151"/>
                    </a:cubicBezTo>
                    <a:cubicBezTo>
                      <a:pt x="17" y="152"/>
                      <a:pt x="18" y="152"/>
                      <a:pt x="18" y="152"/>
                    </a:cubicBezTo>
                    <a:cubicBezTo>
                      <a:pt x="18" y="153"/>
                      <a:pt x="18" y="153"/>
                      <a:pt x="18" y="154"/>
                    </a:cubicBezTo>
                    <a:cubicBezTo>
                      <a:pt x="18" y="154"/>
                      <a:pt x="18" y="154"/>
                      <a:pt x="18" y="154"/>
                    </a:cubicBezTo>
                    <a:cubicBezTo>
                      <a:pt x="18" y="155"/>
                      <a:pt x="18" y="155"/>
                      <a:pt x="18" y="155"/>
                    </a:cubicBezTo>
                    <a:cubicBezTo>
                      <a:pt x="18" y="156"/>
                      <a:pt x="19" y="156"/>
                      <a:pt x="19" y="156"/>
                    </a:cubicBezTo>
                    <a:cubicBezTo>
                      <a:pt x="19" y="157"/>
                      <a:pt x="19" y="157"/>
                      <a:pt x="19" y="157"/>
                    </a:cubicBezTo>
                    <a:cubicBezTo>
                      <a:pt x="19" y="158"/>
                      <a:pt x="19" y="158"/>
                      <a:pt x="19" y="158"/>
                    </a:cubicBezTo>
                    <a:cubicBezTo>
                      <a:pt x="19" y="159"/>
                      <a:pt x="19" y="160"/>
                      <a:pt x="19" y="160"/>
                    </a:cubicBezTo>
                    <a:cubicBezTo>
                      <a:pt x="20" y="161"/>
                      <a:pt x="20" y="162"/>
                      <a:pt x="19" y="162"/>
                    </a:cubicBezTo>
                    <a:cubicBezTo>
                      <a:pt x="19" y="162"/>
                      <a:pt x="19" y="163"/>
                      <a:pt x="19" y="164"/>
                    </a:cubicBezTo>
                    <a:cubicBezTo>
                      <a:pt x="19" y="165"/>
                      <a:pt x="19" y="166"/>
                      <a:pt x="19" y="167"/>
                    </a:cubicBezTo>
                    <a:cubicBezTo>
                      <a:pt x="19" y="169"/>
                      <a:pt x="20" y="171"/>
                      <a:pt x="20" y="173"/>
                    </a:cubicBezTo>
                    <a:cubicBezTo>
                      <a:pt x="20" y="175"/>
                      <a:pt x="20" y="176"/>
                      <a:pt x="21" y="177"/>
                    </a:cubicBezTo>
                    <a:cubicBezTo>
                      <a:pt x="21" y="179"/>
                      <a:pt x="22" y="182"/>
                      <a:pt x="22" y="183"/>
                    </a:cubicBezTo>
                    <a:cubicBezTo>
                      <a:pt x="22" y="184"/>
                      <a:pt x="23" y="186"/>
                      <a:pt x="23" y="187"/>
                    </a:cubicBezTo>
                    <a:cubicBezTo>
                      <a:pt x="23" y="187"/>
                      <a:pt x="23" y="189"/>
                      <a:pt x="23" y="190"/>
                    </a:cubicBezTo>
                    <a:cubicBezTo>
                      <a:pt x="23" y="191"/>
                      <a:pt x="24" y="194"/>
                      <a:pt x="24" y="195"/>
                    </a:cubicBezTo>
                    <a:cubicBezTo>
                      <a:pt x="24" y="196"/>
                      <a:pt x="24" y="202"/>
                      <a:pt x="24" y="203"/>
                    </a:cubicBezTo>
                    <a:cubicBezTo>
                      <a:pt x="25" y="204"/>
                      <a:pt x="25" y="209"/>
                      <a:pt x="25" y="211"/>
                    </a:cubicBezTo>
                    <a:cubicBezTo>
                      <a:pt x="25" y="212"/>
                      <a:pt x="26" y="217"/>
                      <a:pt x="26" y="219"/>
                    </a:cubicBezTo>
                    <a:cubicBezTo>
                      <a:pt x="26" y="221"/>
                      <a:pt x="27" y="225"/>
                      <a:pt x="27" y="226"/>
                    </a:cubicBezTo>
                    <a:cubicBezTo>
                      <a:pt x="27" y="226"/>
                      <a:pt x="28" y="229"/>
                      <a:pt x="28" y="230"/>
                    </a:cubicBezTo>
                    <a:cubicBezTo>
                      <a:pt x="28" y="230"/>
                      <a:pt x="29" y="233"/>
                      <a:pt x="29" y="235"/>
                    </a:cubicBezTo>
                    <a:cubicBezTo>
                      <a:pt x="29" y="236"/>
                      <a:pt x="30" y="238"/>
                      <a:pt x="30" y="239"/>
                    </a:cubicBezTo>
                    <a:cubicBezTo>
                      <a:pt x="30" y="241"/>
                      <a:pt x="31" y="241"/>
                      <a:pt x="31" y="242"/>
                    </a:cubicBezTo>
                    <a:cubicBezTo>
                      <a:pt x="31" y="242"/>
                      <a:pt x="32" y="244"/>
                      <a:pt x="32" y="244"/>
                    </a:cubicBezTo>
                    <a:cubicBezTo>
                      <a:pt x="32" y="245"/>
                      <a:pt x="33" y="247"/>
                      <a:pt x="33" y="248"/>
                    </a:cubicBezTo>
                    <a:cubicBezTo>
                      <a:pt x="33" y="248"/>
                      <a:pt x="34" y="251"/>
                      <a:pt x="35" y="252"/>
                    </a:cubicBezTo>
                    <a:cubicBezTo>
                      <a:pt x="35" y="252"/>
                      <a:pt x="35" y="252"/>
                      <a:pt x="35" y="252"/>
                    </a:cubicBezTo>
                    <a:cubicBezTo>
                      <a:pt x="35" y="253"/>
                      <a:pt x="35" y="253"/>
                      <a:pt x="35" y="253"/>
                    </a:cubicBezTo>
                    <a:cubicBezTo>
                      <a:pt x="34" y="253"/>
                      <a:pt x="34" y="255"/>
                      <a:pt x="33" y="256"/>
                    </a:cubicBezTo>
                    <a:cubicBezTo>
                      <a:pt x="32" y="257"/>
                      <a:pt x="32" y="258"/>
                      <a:pt x="32" y="259"/>
                    </a:cubicBezTo>
                    <a:cubicBezTo>
                      <a:pt x="32" y="259"/>
                      <a:pt x="31" y="261"/>
                      <a:pt x="31" y="262"/>
                    </a:cubicBezTo>
                    <a:cubicBezTo>
                      <a:pt x="31" y="263"/>
                      <a:pt x="31" y="263"/>
                      <a:pt x="30" y="264"/>
                    </a:cubicBezTo>
                    <a:cubicBezTo>
                      <a:pt x="30" y="265"/>
                      <a:pt x="29" y="266"/>
                      <a:pt x="29" y="267"/>
                    </a:cubicBezTo>
                    <a:cubicBezTo>
                      <a:pt x="29" y="267"/>
                      <a:pt x="29" y="267"/>
                      <a:pt x="29" y="268"/>
                    </a:cubicBezTo>
                    <a:cubicBezTo>
                      <a:pt x="29" y="268"/>
                      <a:pt x="29" y="269"/>
                      <a:pt x="29" y="269"/>
                    </a:cubicBezTo>
                    <a:cubicBezTo>
                      <a:pt x="29" y="269"/>
                      <a:pt x="30" y="270"/>
                      <a:pt x="30" y="270"/>
                    </a:cubicBezTo>
                    <a:cubicBezTo>
                      <a:pt x="30" y="270"/>
                      <a:pt x="32" y="270"/>
                      <a:pt x="32" y="270"/>
                    </a:cubicBezTo>
                    <a:cubicBezTo>
                      <a:pt x="32" y="270"/>
                      <a:pt x="32" y="271"/>
                      <a:pt x="32" y="271"/>
                    </a:cubicBezTo>
                    <a:cubicBezTo>
                      <a:pt x="32" y="271"/>
                      <a:pt x="31" y="272"/>
                      <a:pt x="31" y="272"/>
                    </a:cubicBezTo>
                    <a:cubicBezTo>
                      <a:pt x="31" y="272"/>
                      <a:pt x="31" y="273"/>
                      <a:pt x="30" y="273"/>
                    </a:cubicBezTo>
                    <a:cubicBezTo>
                      <a:pt x="30" y="273"/>
                      <a:pt x="30" y="274"/>
                      <a:pt x="30" y="274"/>
                    </a:cubicBezTo>
                    <a:cubicBezTo>
                      <a:pt x="30" y="274"/>
                      <a:pt x="29" y="275"/>
                      <a:pt x="29" y="276"/>
                    </a:cubicBezTo>
                    <a:cubicBezTo>
                      <a:pt x="28" y="277"/>
                      <a:pt x="28" y="278"/>
                      <a:pt x="28" y="278"/>
                    </a:cubicBezTo>
                    <a:cubicBezTo>
                      <a:pt x="28" y="278"/>
                      <a:pt x="28" y="278"/>
                      <a:pt x="28" y="278"/>
                    </a:cubicBezTo>
                    <a:cubicBezTo>
                      <a:pt x="28" y="278"/>
                      <a:pt x="28" y="278"/>
                      <a:pt x="28" y="278"/>
                    </a:cubicBezTo>
                    <a:cubicBezTo>
                      <a:pt x="28" y="279"/>
                      <a:pt x="27" y="279"/>
                      <a:pt x="27" y="279"/>
                    </a:cubicBezTo>
                    <a:cubicBezTo>
                      <a:pt x="27" y="280"/>
                      <a:pt x="27" y="280"/>
                      <a:pt x="26" y="280"/>
                    </a:cubicBezTo>
                    <a:cubicBezTo>
                      <a:pt x="26" y="281"/>
                      <a:pt x="25" y="281"/>
                      <a:pt x="25" y="282"/>
                    </a:cubicBezTo>
                    <a:cubicBezTo>
                      <a:pt x="24" y="282"/>
                      <a:pt x="23" y="282"/>
                      <a:pt x="22" y="282"/>
                    </a:cubicBezTo>
                    <a:cubicBezTo>
                      <a:pt x="21" y="282"/>
                      <a:pt x="19" y="283"/>
                      <a:pt x="18" y="283"/>
                    </a:cubicBezTo>
                    <a:cubicBezTo>
                      <a:pt x="17" y="284"/>
                      <a:pt x="16" y="284"/>
                      <a:pt x="15" y="284"/>
                    </a:cubicBezTo>
                    <a:cubicBezTo>
                      <a:pt x="15" y="285"/>
                      <a:pt x="14" y="286"/>
                      <a:pt x="14" y="286"/>
                    </a:cubicBezTo>
                    <a:cubicBezTo>
                      <a:pt x="14" y="286"/>
                      <a:pt x="14" y="286"/>
                      <a:pt x="14" y="287"/>
                    </a:cubicBezTo>
                    <a:cubicBezTo>
                      <a:pt x="14" y="287"/>
                      <a:pt x="14" y="287"/>
                      <a:pt x="13" y="287"/>
                    </a:cubicBezTo>
                    <a:cubicBezTo>
                      <a:pt x="13" y="287"/>
                      <a:pt x="13" y="287"/>
                      <a:pt x="13" y="287"/>
                    </a:cubicBezTo>
                    <a:cubicBezTo>
                      <a:pt x="13" y="288"/>
                      <a:pt x="13" y="287"/>
                      <a:pt x="13" y="288"/>
                    </a:cubicBezTo>
                    <a:cubicBezTo>
                      <a:pt x="13" y="288"/>
                      <a:pt x="13" y="289"/>
                      <a:pt x="13" y="290"/>
                    </a:cubicBezTo>
                    <a:cubicBezTo>
                      <a:pt x="13" y="290"/>
                      <a:pt x="13" y="290"/>
                      <a:pt x="13" y="290"/>
                    </a:cubicBezTo>
                    <a:cubicBezTo>
                      <a:pt x="13" y="291"/>
                      <a:pt x="14" y="291"/>
                      <a:pt x="15" y="291"/>
                    </a:cubicBezTo>
                    <a:cubicBezTo>
                      <a:pt x="16" y="291"/>
                      <a:pt x="17" y="292"/>
                      <a:pt x="17" y="292"/>
                    </a:cubicBezTo>
                    <a:cubicBezTo>
                      <a:pt x="18" y="292"/>
                      <a:pt x="18" y="292"/>
                      <a:pt x="18" y="292"/>
                    </a:cubicBezTo>
                    <a:cubicBezTo>
                      <a:pt x="19" y="292"/>
                      <a:pt x="20" y="292"/>
                      <a:pt x="20" y="292"/>
                    </a:cubicBezTo>
                    <a:cubicBezTo>
                      <a:pt x="21" y="292"/>
                      <a:pt x="22" y="292"/>
                      <a:pt x="22" y="292"/>
                    </a:cubicBezTo>
                    <a:cubicBezTo>
                      <a:pt x="23" y="292"/>
                      <a:pt x="23" y="292"/>
                      <a:pt x="23" y="292"/>
                    </a:cubicBezTo>
                    <a:cubicBezTo>
                      <a:pt x="23" y="292"/>
                      <a:pt x="24" y="292"/>
                      <a:pt x="24" y="292"/>
                    </a:cubicBezTo>
                    <a:cubicBezTo>
                      <a:pt x="24" y="292"/>
                      <a:pt x="24" y="292"/>
                      <a:pt x="25" y="292"/>
                    </a:cubicBezTo>
                    <a:cubicBezTo>
                      <a:pt x="25" y="292"/>
                      <a:pt x="25" y="292"/>
                      <a:pt x="26" y="292"/>
                    </a:cubicBezTo>
                    <a:cubicBezTo>
                      <a:pt x="26" y="292"/>
                      <a:pt x="26" y="292"/>
                      <a:pt x="26" y="292"/>
                    </a:cubicBezTo>
                    <a:cubicBezTo>
                      <a:pt x="26" y="292"/>
                      <a:pt x="27" y="292"/>
                      <a:pt x="27" y="292"/>
                    </a:cubicBezTo>
                    <a:cubicBezTo>
                      <a:pt x="28" y="292"/>
                      <a:pt x="28" y="292"/>
                      <a:pt x="28" y="292"/>
                    </a:cubicBezTo>
                    <a:cubicBezTo>
                      <a:pt x="28" y="291"/>
                      <a:pt x="28" y="292"/>
                      <a:pt x="28" y="292"/>
                    </a:cubicBezTo>
                    <a:cubicBezTo>
                      <a:pt x="29" y="292"/>
                      <a:pt x="29" y="292"/>
                      <a:pt x="29" y="292"/>
                    </a:cubicBezTo>
                    <a:cubicBezTo>
                      <a:pt x="30" y="292"/>
                      <a:pt x="30" y="292"/>
                      <a:pt x="30" y="292"/>
                    </a:cubicBezTo>
                    <a:cubicBezTo>
                      <a:pt x="30" y="291"/>
                      <a:pt x="30" y="292"/>
                      <a:pt x="30" y="292"/>
                    </a:cubicBezTo>
                    <a:cubicBezTo>
                      <a:pt x="30" y="292"/>
                      <a:pt x="31" y="292"/>
                      <a:pt x="31" y="292"/>
                    </a:cubicBezTo>
                    <a:cubicBezTo>
                      <a:pt x="32" y="292"/>
                      <a:pt x="32" y="292"/>
                      <a:pt x="32" y="291"/>
                    </a:cubicBezTo>
                    <a:cubicBezTo>
                      <a:pt x="32" y="291"/>
                      <a:pt x="32" y="291"/>
                      <a:pt x="32" y="291"/>
                    </a:cubicBezTo>
                    <a:cubicBezTo>
                      <a:pt x="32" y="291"/>
                      <a:pt x="33" y="291"/>
                      <a:pt x="33" y="291"/>
                    </a:cubicBezTo>
                    <a:cubicBezTo>
                      <a:pt x="33" y="291"/>
                      <a:pt x="34" y="291"/>
                      <a:pt x="34" y="291"/>
                    </a:cubicBezTo>
                    <a:cubicBezTo>
                      <a:pt x="34" y="291"/>
                      <a:pt x="34" y="291"/>
                      <a:pt x="34" y="291"/>
                    </a:cubicBezTo>
                    <a:cubicBezTo>
                      <a:pt x="34" y="291"/>
                      <a:pt x="34" y="291"/>
                      <a:pt x="35" y="291"/>
                    </a:cubicBezTo>
                    <a:cubicBezTo>
                      <a:pt x="36" y="291"/>
                      <a:pt x="36" y="291"/>
                      <a:pt x="36" y="290"/>
                    </a:cubicBezTo>
                    <a:cubicBezTo>
                      <a:pt x="36" y="290"/>
                      <a:pt x="36" y="290"/>
                      <a:pt x="36" y="290"/>
                    </a:cubicBezTo>
                    <a:cubicBezTo>
                      <a:pt x="37" y="290"/>
                      <a:pt x="37" y="290"/>
                      <a:pt x="38" y="289"/>
                    </a:cubicBezTo>
                    <a:cubicBezTo>
                      <a:pt x="40" y="289"/>
                      <a:pt x="42" y="288"/>
                      <a:pt x="43" y="288"/>
                    </a:cubicBezTo>
                    <a:cubicBezTo>
                      <a:pt x="43" y="288"/>
                      <a:pt x="43" y="288"/>
                      <a:pt x="44" y="288"/>
                    </a:cubicBezTo>
                    <a:cubicBezTo>
                      <a:pt x="45" y="288"/>
                      <a:pt x="45" y="289"/>
                      <a:pt x="46" y="289"/>
                    </a:cubicBezTo>
                    <a:cubicBezTo>
                      <a:pt x="47" y="290"/>
                      <a:pt x="47" y="290"/>
                      <a:pt x="47" y="290"/>
                    </a:cubicBezTo>
                    <a:cubicBezTo>
                      <a:pt x="48" y="290"/>
                      <a:pt x="49" y="289"/>
                      <a:pt x="49" y="289"/>
                    </a:cubicBezTo>
                    <a:cubicBezTo>
                      <a:pt x="50" y="289"/>
                      <a:pt x="50" y="289"/>
                      <a:pt x="50" y="289"/>
                    </a:cubicBezTo>
                    <a:cubicBezTo>
                      <a:pt x="50" y="289"/>
                      <a:pt x="50" y="289"/>
                      <a:pt x="50" y="289"/>
                    </a:cubicBezTo>
                    <a:cubicBezTo>
                      <a:pt x="50" y="289"/>
                      <a:pt x="50" y="289"/>
                      <a:pt x="51" y="289"/>
                    </a:cubicBezTo>
                    <a:cubicBezTo>
                      <a:pt x="52" y="289"/>
                      <a:pt x="52" y="289"/>
                      <a:pt x="52" y="289"/>
                    </a:cubicBezTo>
                    <a:cubicBezTo>
                      <a:pt x="52" y="289"/>
                      <a:pt x="52" y="289"/>
                      <a:pt x="52" y="289"/>
                    </a:cubicBezTo>
                    <a:cubicBezTo>
                      <a:pt x="52" y="289"/>
                      <a:pt x="53" y="289"/>
                      <a:pt x="53" y="289"/>
                    </a:cubicBezTo>
                    <a:cubicBezTo>
                      <a:pt x="54" y="289"/>
                      <a:pt x="54" y="289"/>
                      <a:pt x="54" y="289"/>
                    </a:cubicBezTo>
                    <a:cubicBezTo>
                      <a:pt x="54" y="288"/>
                      <a:pt x="54" y="288"/>
                      <a:pt x="54" y="288"/>
                    </a:cubicBezTo>
                    <a:cubicBezTo>
                      <a:pt x="55" y="288"/>
                      <a:pt x="55" y="288"/>
                      <a:pt x="55" y="288"/>
                    </a:cubicBezTo>
                    <a:cubicBezTo>
                      <a:pt x="56" y="288"/>
                      <a:pt x="56" y="288"/>
                      <a:pt x="56" y="288"/>
                    </a:cubicBezTo>
                    <a:cubicBezTo>
                      <a:pt x="56" y="288"/>
                      <a:pt x="56" y="288"/>
                      <a:pt x="57" y="288"/>
                    </a:cubicBezTo>
                    <a:cubicBezTo>
                      <a:pt x="57" y="287"/>
                      <a:pt x="57" y="287"/>
                      <a:pt x="57" y="287"/>
                    </a:cubicBezTo>
                    <a:cubicBezTo>
                      <a:pt x="57" y="286"/>
                      <a:pt x="57" y="285"/>
                      <a:pt x="57" y="284"/>
                    </a:cubicBezTo>
                    <a:cubicBezTo>
                      <a:pt x="57" y="283"/>
                      <a:pt x="57" y="283"/>
                      <a:pt x="56" y="283"/>
                    </a:cubicBezTo>
                    <a:cubicBezTo>
                      <a:pt x="56" y="283"/>
                      <a:pt x="56" y="282"/>
                      <a:pt x="56" y="282"/>
                    </a:cubicBezTo>
                    <a:cubicBezTo>
                      <a:pt x="56" y="282"/>
                      <a:pt x="56" y="282"/>
                      <a:pt x="56" y="281"/>
                    </a:cubicBezTo>
                    <a:cubicBezTo>
                      <a:pt x="56" y="281"/>
                      <a:pt x="56" y="281"/>
                      <a:pt x="56" y="280"/>
                    </a:cubicBezTo>
                    <a:cubicBezTo>
                      <a:pt x="56" y="280"/>
                      <a:pt x="56" y="280"/>
                      <a:pt x="56" y="280"/>
                    </a:cubicBezTo>
                    <a:cubicBezTo>
                      <a:pt x="56" y="279"/>
                      <a:pt x="56" y="278"/>
                      <a:pt x="56" y="278"/>
                    </a:cubicBezTo>
                    <a:cubicBezTo>
                      <a:pt x="56" y="277"/>
                      <a:pt x="56" y="277"/>
                      <a:pt x="56" y="276"/>
                    </a:cubicBezTo>
                    <a:cubicBezTo>
                      <a:pt x="56" y="276"/>
                      <a:pt x="56" y="276"/>
                      <a:pt x="56" y="276"/>
                    </a:cubicBezTo>
                    <a:cubicBezTo>
                      <a:pt x="56" y="276"/>
                      <a:pt x="56" y="276"/>
                      <a:pt x="56" y="275"/>
                    </a:cubicBezTo>
                    <a:cubicBezTo>
                      <a:pt x="56" y="275"/>
                      <a:pt x="56" y="275"/>
                      <a:pt x="56" y="275"/>
                    </a:cubicBezTo>
                    <a:cubicBezTo>
                      <a:pt x="57" y="275"/>
                      <a:pt x="57" y="274"/>
                      <a:pt x="58" y="273"/>
                    </a:cubicBezTo>
                    <a:cubicBezTo>
                      <a:pt x="58" y="272"/>
                      <a:pt x="59" y="272"/>
                      <a:pt x="59" y="271"/>
                    </a:cubicBezTo>
                    <a:cubicBezTo>
                      <a:pt x="59" y="271"/>
                      <a:pt x="60" y="270"/>
                      <a:pt x="60" y="270"/>
                    </a:cubicBezTo>
                    <a:cubicBezTo>
                      <a:pt x="60" y="269"/>
                      <a:pt x="60" y="268"/>
                      <a:pt x="60" y="268"/>
                    </a:cubicBezTo>
                    <a:cubicBezTo>
                      <a:pt x="60" y="267"/>
                      <a:pt x="60" y="267"/>
                      <a:pt x="60" y="266"/>
                    </a:cubicBezTo>
                    <a:cubicBezTo>
                      <a:pt x="59" y="266"/>
                      <a:pt x="58" y="263"/>
                      <a:pt x="58" y="262"/>
                    </a:cubicBezTo>
                    <a:cubicBezTo>
                      <a:pt x="57" y="261"/>
                      <a:pt x="57" y="260"/>
                      <a:pt x="56" y="260"/>
                    </a:cubicBezTo>
                    <a:cubicBezTo>
                      <a:pt x="56" y="259"/>
                      <a:pt x="55" y="257"/>
                      <a:pt x="55" y="257"/>
                    </a:cubicBezTo>
                    <a:cubicBezTo>
                      <a:pt x="54" y="257"/>
                      <a:pt x="54" y="256"/>
                      <a:pt x="54" y="256"/>
                    </a:cubicBezTo>
                    <a:cubicBezTo>
                      <a:pt x="54" y="256"/>
                      <a:pt x="54" y="256"/>
                      <a:pt x="54" y="255"/>
                    </a:cubicBezTo>
                    <a:cubicBezTo>
                      <a:pt x="54" y="255"/>
                      <a:pt x="54" y="255"/>
                      <a:pt x="54" y="254"/>
                    </a:cubicBezTo>
                    <a:cubicBezTo>
                      <a:pt x="54" y="253"/>
                      <a:pt x="54" y="251"/>
                      <a:pt x="55" y="251"/>
                    </a:cubicBezTo>
                    <a:cubicBezTo>
                      <a:pt x="55" y="250"/>
                      <a:pt x="55" y="245"/>
                      <a:pt x="55" y="244"/>
                    </a:cubicBezTo>
                    <a:cubicBezTo>
                      <a:pt x="55" y="243"/>
                      <a:pt x="55" y="241"/>
                      <a:pt x="55" y="240"/>
                    </a:cubicBezTo>
                    <a:cubicBezTo>
                      <a:pt x="55" y="240"/>
                      <a:pt x="55" y="238"/>
                      <a:pt x="55" y="238"/>
                    </a:cubicBezTo>
                    <a:cubicBezTo>
                      <a:pt x="55" y="237"/>
                      <a:pt x="55" y="235"/>
                      <a:pt x="55" y="235"/>
                    </a:cubicBezTo>
                    <a:cubicBezTo>
                      <a:pt x="55" y="234"/>
                      <a:pt x="55" y="233"/>
                      <a:pt x="55" y="233"/>
                    </a:cubicBezTo>
                    <a:cubicBezTo>
                      <a:pt x="55" y="233"/>
                      <a:pt x="55" y="232"/>
                      <a:pt x="55" y="232"/>
                    </a:cubicBezTo>
                    <a:cubicBezTo>
                      <a:pt x="55" y="232"/>
                      <a:pt x="55" y="229"/>
                      <a:pt x="55" y="228"/>
                    </a:cubicBezTo>
                    <a:cubicBezTo>
                      <a:pt x="55" y="227"/>
                      <a:pt x="54" y="223"/>
                      <a:pt x="54" y="222"/>
                    </a:cubicBezTo>
                    <a:cubicBezTo>
                      <a:pt x="54" y="221"/>
                      <a:pt x="54" y="220"/>
                      <a:pt x="54" y="219"/>
                    </a:cubicBezTo>
                    <a:cubicBezTo>
                      <a:pt x="54" y="219"/>
                      <a:pt x="54" y="218"/>
                      <a:pt x="54" y="218"/>
                    </a:cubicBezTo>
                    <a:cubicBezTo>
                      <a:pt x="54" y="217"/>
                      <a:pt x="54" y="216"/>
                      <a:pt x="54" y="215"/>
                    </a:cubicBezTo>
                    <a:cubicBezTo>
                      <a:pt x="54" y="215"/>
                      <a:pt x="55" y="212"/>
                      <a:pt x="55" y="211"/>
                    </a:cubicBezTo>
                    <a:cubicBezTo>
                      <a:pt x="55" y="210"/>
                      <a:pt x="55" y="208"/>
                      <a:pt x="55" y="208"/>
                    </a:cubicBezTo>
                    <a:cubicBezTo>
                      <a:pt x="55" y="208"/>
                      <a:pt x="55" y="206"/>
                      <a:pt x="55" y="205"/>
                    </a:cubicBezTo>
                    <a:cubicBezTo>
                      <a:pt x="55" y="204"/>
                      <a:pt x="55" y="201"/>
                      <a:pt x="55" y="201"/>
                    </a:cubicBezTo>
                    <a:cubicBezTo>
                      <a:pt x="55" y="200"/>
                      <a:pt x="55" y="199"/>
                      <a:pt x="55" y="198"/>
                    </a:cubicBezTo>
                    <a:cubicBezTo>
                      <a:pt x="54" y="198"/>
                      <a:pt x="54" y="197"/>
                      <a:pt x="54" y="196"/>
                    </a:cubicBezTo>
                    <a:cubicBezTo>
                      <a:pt x="54" y="196"/>
                      <a:pt x="54" y="195"/>
                      <a:pt x="54" y="194"/>
                    </a:cubicBezTo>
                    <a:cubicBezTo>
                      <a:pt x="54" y="193"/>
                      <a:pt x="54" y="191"/>
                      <a:pt x="54" y="191"/>
                    </a:cubicBezTo>
                    <a:cubicBezTo>
                      <a:pt x="54" y="191"/>
                      <a:pt x="54" y="191"/>
                      <a:pt x="54" y="191"/>
                    </a:cubicBezTo>
                    <a:cubicBezTo>
                      <a:pt x="54" y="191"/>
                      <a:pt x="54" y="192"/>
                      <a:pt x="54" y="192"/>
                    </a:cubicBezTo>
                    <a:cubicBezTo>
                      <a:pt x="54" y="193"/>
                      <a:pt x="55" y="194"/>
                      <a:pt x="55" y="194"/>
                    </a:cubicBezTo>
                    <a:cubicBezTo>
                      <a:pt x="55" y="195"/>
                      <a:pt x="55" y="197"/>
                      <a:pt x="55" y="197"/>
                    </a:cubicBezTo>
                    <a:cubicBezTo>
                      <a:pt x="55" y="198"/>
                      <a:pt x="56" y="198"/>
                      <a:pt x="56" y="198"/>
                    </a:cubicBezTo>
                    <a:cubicBezTo>
                      <a:pt x="56" y="198"/>
                      <a:pt x="56" y="199"/>
                      <a:pt x="56" y="200"/>
                    </a:cubicBezTo>
                    <a:cubicBezTo>
                      <a:pt x="56" y="201"/>
                      <a:pt x="57" y="202"/>
                      <a:pt x="57" y="203"/>
                    </a:cubicBezTo>
                    <a:cubicBezTo>
                      <a:pt x="57" y="204"/>
                      <a:pt x="57" y="205"/>
                      <a:pt x="57" y="206"/>
                    </a:cubicBezTo>
                    <a:cubicBezTo>
                      <a:pt x="57" y="206"/>
                      <a:pt x="58" y="208"/>
                      <a:pt x="58" y="208"/>
                    </a:cubicBezTo>
                    <a:cubicBezTo>
                      <a:pt x="58" y="209"/>
                      <a:pt x="58" y="210"/>
                      <a:pt x="59" y="211"/>
                    </a:cubicBezTo>
                    <a:cubicBezTo>
                      <a:pt x="59" y="211"/>
                      <a:pt x="59" y="213"/>
                      <a:pt x="59" y="213"/>
                    </a:cubicBezTo>
                    <a:cubicBezTo>
                      <a:pt x="59" y="214"/>
                      <a:pt x="59" y="215"/>
                      <a:pt x="59" y="215"/>
                    </a:cubicBezTo>
                    <a:cubicBezTo>
                      <a:pt x="59" y="216"/>
                      <a:pt x="59" y="216"/>
                      <a:pt x="59" y="217"/>
                    </a:cubicBezTo>
                    <a:cubicBezTo>
                      <a:pt x="59" y="217"/>
                      <a:pt x="60" y="219"/>
                      <a:pt x="60" y="219"/>
                    </a:cubicBezTo>
                    <a:cubicBezTo>
                      <a:pt x="60" y="219"/>
                      <a:pt x="60" y="220"/>
                      <a:pt x="60" y="221"/>
                    </a:cubicBezTo>
                    <a:cubicBezTo>
                      <a:pt x="60" y="222"/>
                      <a:pt x="60" y="223"/>
                      <a:pt x="60" y="224"/>
                    </a:cubicBezTo>
                    <a:cubicBezTo>
                      <a:pt x="60" y="225"/>
                      <a:pt x="60" y="225"/>
                      <a:pt x="60" y="226"/>
                    </a:cubicBezTo>
                    <a:cubicBezTo>
                      <a:pt x="60" y="226"/>
                      <a:pt x="60" y="227"/>
                      <a:pt x="60" y="228"/>
                    </a:cubicBezTo>
                    <a:cubicBezTo>
                      <a:pt x="61" y="228"/>
                      <a:pt x="61" y="229"/>
                      <a:pt x="61" y="230"/>
                    </a:cubicBezTo>
                    <a:cubicBezTo>
                      <a:pt x="61" y="231"/>
                      <a:pt x="61" y="232"/>
                      <a:pt x="61" y="232"/>
                    </a:cubicBezTo>
                    <a:cubicBezTo>
                      <a:pt x="61" y="233"/>
                      <a:pt x="61" y="233"/>
                      <a:pt x="61" y="234"/>
                    </a:cubicBezTo>
                    <a:cubicBezTo>
                      <a:pt x="61" y="235"/>
                      <a:pt x="61" y="235"/>
                      <a:pt x="61" y="235"/>
                    </a:cubicBezTo>
                    <a:cubicBezTo>
                      <a:pt x="61" y="236"/>
                      <a:pt x="62" y="239"/>
                      <a:pt x="62" y="240"/>
                    </a:cubicBezTo>
                    <a:cubicBezTo>
                      <a:pt x="62" y="241"/>
                      <a:pt x="62" y="244"/>
                      <a:pt x="62" y="245"/>
                    </a:cubicBezTo>
                    <a:cubicBezTo>
                      <a:pt x="62" y="247"/>
                      <a:pt x="62" y="249"/>
                      <a:pt x="62" y="251"/>
                    </a:cubicBezTo>
                    <a:cubicBezTo>
                      <a:pt x="62" y="252"/>
                      <a:pt x="63" y="256"/>
                      <a:pt x="64" y="257"/>
                    </a:cubicBezTo>
                    <a:cubicBezTo>
                      <a:pt x="64" y="258"/>
                      <a:pt x="64" y="260"/>
                      <a:pt x="65" y="261"/>
                    </a:cubicBezTo>
                    <a:cubicBezTo>
                      <a:pt x="65" y="262"/>
                      <a:pt x="65" y="263"/>
                      <a:pt x="66" y="264"/>
                    </a:cubicBezTo>
                    <a:cubicBezTo>
                      <a:pt x="66" y="265"/>
                      <a:pt x="67" y="267"/>
                      <a:pt x="67" y="267"/>
                    </a:cubicBezTo>
                    <a:cubicBezTo>
                      <a:pt x="67" y="268"/>
                      <a:pt x="67" y="268"/>
                      <a:pt x="68" y="269"/>
                    </a:cubicBezTo>
                    <a:cubicBezTo>
                      <a:pt x="69" y="269"/>
                      <a:pt x="70" y="270"/>
                      <a:pt x="70" y="270"/>
                    </a:cubicBezTo>
                    <a:cubicBezTo>
                      <a:pt x="71" y="270"/>
                      <a:pt x="71" y="270"/>
                      <a:pt x="70" y="270"/>
                    </a:cubicBezTo>
                    <a:cubicBezTo>
                      <a:pt x="70" y="270"/>
                      <a:pt x="70" y="271"/>
                      <a:pt x="70" y="271"/>
                    </a:cubicBezTo>
                    <a:cubicBezTo>
                      <a:pt x="69" y="271"/>
                      <a:pt x="68" y="272"/>
                      <a:pt x="68" y="272"/>
                    </a:cubicBezTo>
                    <a:cubicBezTo>
                      <a:pt x="67" y="272"/>
                      <a:pt x="67" y="273"/>
                      <a:pt x="67" y="273"/>
                    </a:cubicBezTo>
                    <a:cubicBezTo>
                      <a:pt x="67" y="274"/>
                      <a:pt x="66" y="275"/>
                      <a:pt x="66" y="276"/>
                    </a:cubicBezTo>
                    <a:cubicBezTo>
                      <a:pt x="65" y="276"/>
                      <a:pt x="65" y="277"/>
                      <a:pt x="65" y="277"/>
                    </a:cubicBezTo>
                    <a:cubicBezTo>
                      <a:pt x="64" y="278"/>
                      <a:pt x="64" y="278"/>
                      <a:pt x="64" y="279"/>
                    </a:cubicBezTo>
                    <a:cubicBezTo>
                      <a:pt x="64" y="280"/>
                      <a:pt x="65" y="281"/>
                      <a:pt x="65" y="281"/>
                    </a:cubicBezTo>
                    <a:cubicBezTo>
                      <a:pt x="65" y="281"/>
                      <a:pt x="65" y="282"/>
                      <a:pt x="66" y="282"/>
                    </a:cubicBezTo>
                    <a:cubicBezTo>
                      <a:pt x="66" y="282"/>
                      <a:pt x="66" y="283"/>
                      <a:pt x="67" y="283"/>
                    </a:cubicBezTo>
                    <a:cubicBezTo>
                      <a:pt x="67" y="284"/>
                      <a:pt x="68" y="284"/>
                      <a:pt x="68" y="285"/>
                    </a:cubicBezTo>
                    <a:cubicBezTo>
                      <a:pt x="68" y="285"/>
                      <a:pt x="69" y="286"/>
                      <a:pt x="69" y="286"/>
                    </a:cubicBezTo>
                    <a:cubicBezTo>
                      <a:pt x="69" y="286"/>
                      <a:pt x="70" y="286"/>
                      <a:pt x="70" y="287"/>
                    </a:cubicBezTo>
                    <a:cubicBezTo>
                      <a:pt x="70" y="287"/>
                      <a:pt x="70" y="287"/>
                      <a:pt x="71" y="288"/>
                    </a:cubicBezTo>
                    <a:cubicBezTo>
                      <a:pt x="71" y="288"/>
                      <a:pt x="72" y="289"/>
                      <a:pt x="72" y="289"/>
                    </a:cubicBezTo>
                    <a:cubicBezTo>
                      <a:pt x="72" y="289"/>
                      <a:pt x="72" y="289"/>
                      <a:pt x="72" y="290"/>
                    </a:cubicBezTo>
                    <a:cubicBezTo>
                      <a:pt x="72" y="290"/>
                      <a:pt x="71" y="290"/>
                      <a:pt x="71" y="291"/>
                    </a:cubicBezTo>
                    <a:cubicBezTo>
                      <a:pt x="71" y="292"/>
                      <a:pt x="71" y="294"/>
                      <a:pt x="71" y="294"/>
                    </a:cubicBezTo>
                    <a:cubicBezTo>
                      <a:pt x="71" y="294"/>
                      <a:pt x="71" y="295"/>
                      <a:pt x="71" y="295"/>
                    </a:cubicBezTo>
                    <a:cubicBezTo>
                      <a:pt x="71" y="295"/>
                      <a:pt x="71" y="295"/>
                      <a:pt x="71" y="295"/>
                    </a:cubicBezTo>
                    <a:cubicBezTo>
                      <a:pt x="71" y="295"/>
                      <a:pt x="71" y="295"/>
                      <a:pt x="71" y="296"/>
                    </a:cubicBezTo>
                    <a:cubicBezTo>
                      <a:pt x="70" y="296"/>
                      <a:pt x="70" y="296"/>
                      <a:pt x="70" y="297"/>
                    </a:cubicBezTo>
                    <a:cubicBezTo>
                      <a:pt x="70" y="298"/>
                      <a:pt x="70" y="299"/>
                      <a:pt x="70" y="299"/>
                    </a:cubicBezTo>
                    <a:cubicBezTo>
                      <a:pt x="70" y="299"/>
                      <a:pt x="71" y="300"/>
                      <a:pt x="71" y="300"/>
                    </a:cubicBezTo>
                    <a:cubicBezTo>
                      <a:pt x="71" y="300"/>
                      <a:pt x="72" y="300"/>
                      <a:pt x="73" y="300"/>
                    </a:cubicBezTo>
                    <a:cubicBezTo>
                      <a:pt x="73" y="300"/>
                      <a:pt x="74" y="300"/>
                      <a:pt x="75" y="300"/>
                    </a:cubicBezTo>
                    <a:cubicBezTo>
                      <a:pt x="76" y="300"/>
                      <a:pt x="81" y="300"/>
                      <a:pt x="82" y="300"/>
                    </a:cubicBezTo>
                    <a:cubicBezTo>
                      <a:pt x="83" y="300"/>
                      <a:pt x="86" y="300"/>
                      <a:pt x="87" y="300"/>
                    </a:cubicBezTo>
                    <a:cubicBezTo>
                      <a:pt x="88" y="299"/>
                      <a:pt x="89" y="299"/>
                      <a:pt x="89" y="299"/>
                    </a:cubicBezTo>
                    <a:cubicBezTo>
                      <a:pt x="90" y="298"/>
                      <a:pt x="90" y="298"/>
                      <a:pt x="90" y="297"/>
                    </a:cubicBezTo>
                    <a:cubicBezTo>
                      <a:pt x="90" y="297"/>
                      <a:pt x="90" y="296"/>
                      <a:pt x="90" y="295"/>
                    </a:cubicBezTo>
                    <a:cubicBezTo>
                      <a:pt x="90" y="294"/>
                      <a:pt x="89" y="294"/>
                      <a:pt x="89" y="294"/>
                    </a:cubicBezTo>
                    <a:cubicBezTo>
                      <a:pt x="89" y="293"/>
                      <a:pt x="89" y="293"/>
                      <a:pt x="89" y="292"/>
                    </a:cubicBezTo>
                    <a:cubicBezTo>
                      <a:pt x="90" y="292"/>
                      <a:pt x="89" y="290"/>
                      <a:pt x="89" y="290"/>
                    </a:cubicBezTo>
                    <a:cubicBezTo>
                      <a:pt x="89" y="289"/>
                      <a:pt x="89" y="289"/>
                      <a:pt x="89" y="289"/>
                    </a:cubicBezTo>
                    <a:cubicBezTo>
                      <a:pt x="89" y="289"/>
                      <a:pt x="89" y="288"/>
                      <a:pt x="88" y="288"/>
                    </a:cubicBezTo>
                    <a:cubicBezTo>
                      <a:pt x="88" y="288"/>
                      <a:pt x="89" y="288"/>
                      <a:pt x="89" y="288"/>
                    </a:cubicBezTo>
                    <a:cubicBezTo>
                      <a:pt x="89" y="288"/>
                      <a:pt x="89" y="287"/>
                      <a:pt x="89" y="287"/>
                    </a:cubicBezTo>
                    <a:cubicBezTo>
                      <a:pt x="89" y="286"/>
                      <a:pt x="90" y="285"/>
                      <a:pt x="90" y="284"/>
                    </a:cubicBezTo>
                    <a:cubicBezTo>
                      <a:pt x="90" y="284"/>
                      <a:pt x="90" y="283"/>
                      <a:pt x="90" y="283"/>
                    </a:cubicBezTo>
                    <a:cubicBezTo>
                      <a:pt x="90" y="283"/>
                      <a:pt x="90" y="283"/>
                      <a:pt x="91" y="283"/>
                    </a:cubicBezTo>
                    <a:cubicBezTo>
                      <a:pt x="91" y="282"/>
                      <a:pt x="91" y="282"/>
                      <a:pt x="91" y="282"/>
                    </a:cubicBezTo>
                    <a:cubicBezTo>
                      <a:pt x="91" y="281"/>
                      <a:pt x="92" y="279"/>
                      <a:pt x="92" y="279"/>
                    </a:cubicBezTo>
                    <a:cubicBezTo>
                      <a:pt x="93" y="279"/>
                      <a:pt x="93" y="278"/>
                      <a:pt x="93" y="278"/>
                    </a:cubicBezTo>
                    <a:cubicBezTo>
                      <a:pt x="93" y="278"/>
                      <a:pt x="93" y="278"/>
                      <a:pt x="93" y="277"/>
                    </a:cubicBezTo>
                    <a:cubicBezTo>
                      <a:pt x="93" y="277"/>
                      <a:pt x="93" y="276"/>
                      <a:pt x="93" y="276"/>
                    </a:cubicBezTo>
                    <a:close/>
                  </a:path>
                </a:pathLst>
              </a:custGeom>
              <a:solidFill>
                <a:schemeClr val="tx1"/>
              </a:solid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1" name="Freeform 17"/>
              <p:cNvSpPr>
                <a:spLocks/>
              </p:cNvSpPr>
              <p:nvPr/>
            </p:nvSpPr>
            <p:spPr bwMode="auto">
              <a:xfrm>
                <a:off x="2093380" y="1783984"/>
                <a:ext cx="328823" cy="1046972"/>
              </a:xfrm>
              <a:custGeom>
                <a:avLst/>
                <a:gdLst>
                  <a:gd name="T0" fmla="*/ 85 w 89"/>
                  <a:gd name="T1" fmla="*/ 275 h 284"/>
                  <a:gd name="T2" fmla="*/ 84 w 89"/>
                  <a:gd name="T3" fmla="*/ 267 h 284"/>
                  <a:gd name="T4" fmla="*/ 84 w 89"/>
                  <a:gd name="T5" fmla="*/ 253 h 284"/>
                  <a:gd name="T6" fmla="*/ 79 w 89"/>
                  <a:gd name="T7" fmla="*/ 223 h 284"/>
                  <a:gd name="T8" fmla="*/ 78 w 89"/>
                  <a:gd name="T9" fmla="*/ 197 h 284"/>
                  <a:gd name="T10" fmla="*/ 78 w 89"/>
                  <a:gd name="T11" fmla="*/ 165 h 284"/>
                  <a:gd name="T12" fmla="*/ 77 w 89"/>
                  <a:gd name="T13" fmla="*/ 140 h 284"/>
                  <a:gd name="T14" fmla="*/ 74 w 89"/>
                  <a:gd name="T15" fmla="*/ 126 h 284"/>
                  <a:gd name="T16" fmla="*/ 72 w 89"/>
                  <a:gd name="T17" fmla="*/ 118 h 284"/>
                  <a:gd name="T18" fmla="*/ 73 w 89"/>
                  <a:gd name="T19" fmla="*/ 112 h 284"/>
                  <a:gd name="T20" fmla="*/ 77 w 89"/>
                  <a:gd name="T21" fmla="*/ 104 h 284"/>
                  <a:gd name="T22" fmla="*/ 80 w 89"/>
                  <a:gd name="T23" fmla="*/ 95 h 284"/>
                  <a:gd name="T24" fmla="*/ 83 w 89"/>
                  <a:gd name="T25" fmla="*/ 85 h 284"/>
                  <a:gd name="T26" fmla="*/ 85 w 89"/>
                  <a:gd name="T27" fmla="*/ 65 h 284"/>
                  <a:gd name="T28" fmla="*/ 80 w 89"/>
                  <a:gd name="T29" fmla="*/ 52 h 284"/>
                  <a:gd name="T30" fmla="*/ 75 w 89"/>
                  <a:gd name="T31" fmla="*/ 47 h 284"/>
                  <a:gd name="T32" fmla="*/ 59 w 89"/>
                  <a:gd name="T33" fmla="*/ 39 h 284"/>
                  <a:gd name="T34" fmla="*/ 54 w 89"/>
                  <a:gd name="T35" fmla="*/ 31 h 284"/>
                  <a:gd name="T36" fmla="*/ 57 w 89"/>
                  <a:gd name="T37" fmla="*/ 22 h 284"/>
                  <a:gd name="T38" fmla="*/ 55 w 89"/>
                  <a:gd name="T39" fmla="*/ 14 h 284"/>
                  <a:gd name="T40" fmla="*/ 29 w 89"/>
                  <a:gd name="T41" fmla="*/ 10 h 284"/>
                  <a:gd name="T42" fmla="*/ 30 w 89"/>
                  <a:gd name="T43" fmla="*/ 23 h 284"/>
                  <a:gd name="T44" fmla="*/ 34 w 89"/>
                  <a:gd name="T45" fmla="*/ 32 h 284"/>
                  <a:gd name="T46" fmla="*/ 32 w 89"/>
                  <a:gd name="T47" fmla="*/ 38 h 284"/>
                  <a:gd name="T48" fmla="*/ 25 w 89"/>
                  <a:gd name="T49" fmla="*/ 43 h 284"/>
                  <a:gd name="T50" fmla="*/ 17 w 89"/>
                  <a:gd name="T51" fmla="*/ 48 h 284"/>
                  <a:gd name="T52" fmla="*/ 13 w 89"/>
                  <a:gd name="T53" fmla="*/ 51 h 284"/>
                  <a:gd name="T54" fmla="*/ 9 w 89"/>
                  <a:gd name="T55" fmla="*/ 58 h 284"/>
                  <a:gd name="T56" fmla="*/ 6 w 89"/>
                  <a:gd name="T57" fmla="*/ 70 h 284"/>
                  <a:gd name="T58" fmla="*/ 7 w 89"/>
                  <a:gd name="T59" fmla="*/ 94 h 284"/>
                  <a:gd name="T60" fmla="*/ 10 w 89"/>
                  <a:gd name="T61" fmla="*/ 99 h 284"/>
                  <a:gd name="T62" fmla="*/ 19 w 89"/>
                  <a:gd name="T63" fmla="*/ 101 h 284"/>
                  <a:gd name="T64" fmla="*/ 20 w 89"/>
                  <a:gd name="T65" fmla="*/ 112 h 284"/>
                  <a:gd name="T66" fmla="*/ 19 w 89"/>
                  <a:gd name="T67" fmla="*/ 119 h 284"/>
                  <a:gd name="T68" fmla="*/ 18 w 89"/>
                  <a:gd name="T69" fmla="*/ 125 h 284"/>
                  <a:gd name="T70" fmla="*/ 16 w 89"/>
                  <a:gd name="T71" fmla="*/ 136 h 284"/>
                  <a:gd name="T72" fmla="*/ 16 w 89"/>
                  <a:gd name="T73" fmla="*/ 157 h 284"/>
                  <a:gd name="T74" fmla="*/ 18 w 89"/>
                  <a:gd name="T75" fmla="*/ 191 h 284"/>
                  <a:gd name="T76" fmla="*/ 19 w 89"/>
                  <a:gd name="T77" fmla="*/ 224 h 284"/>
                  <a:gd name="T78" fmla="*/ 18 w 89"/>
                  <a:gd name="T79" fmla="*/ 258 h 284"/>
                  <a:gd name="T80" fmla="*/ 15 w 89"/>
                  <a:gd name="T81" fmla="*/ 268 h 284"/>
                  <a:gd name="T82" fmla="*/ 13 w 89"/>
                  <a:gd name="T83" fmla="*/ 273 h 284"/>
                  <a:gd name="T84" fmla="*/ 4 w 89"/>
                  <a:gd name="T85" fmla="*/ 277 h 284"/>
                  <a:gd name="T86" fmla="*/ 0 w 89"/>
                  <a:gd name="T87" fmla="*/ 282 h 284"/>
                  <a:gd name="T88" fmla="*/ 23 w 89"/>
                  <a:gd name="T89" fmla="*/ 282 h 284"/>
                  <a:gd name="T90" fmla="*/ 36 w 89"/>
                  <a:gd name="T91" fmla="*/ 279 h 284"/>
                  <a:gd name="T92" fmla="*/ 37 w 89"/>
                  <a:gd name="T93" fmla="*/ 270 h 284"/>
                  <a:gd name="T94" fmla="*/ 38 w 89"/>
                  <a:gd name="T95" fmla="*/ 259 h 284"/>
                  <a:gd name="T96" fmla="*/ 40 w 89"/>
                  <a:gd name="T97" fmla="*/ 232 h 284"/>
                  <a:gd name="T98" fmla="*/ 44 w 89"/>
                  <a:gd name="T99" fmla="*/ 191 h 284"/>
                  <a:gd name="T100" fmla="*/ 46 w 89"/>
                  <a:gd name="T101" fmla="*/ 169 h 284"/>
                  <a:gd name="T102" fmla="*/ 51 w 89"/>
                  <a:gd name="T103" fmla="*/ 180 h 284"/>
                  <a:gd name="T104" fmla="*/ 55 w 89"/>
                  <a:gd name="T105" fmla="*/ 218 h 284"/>
                  <a:gd name="T106" fmla="*/ 59 w 89"/>
                  <a:gd name="T107" fmla="*/ 250 h 284"/>
                  <a:gd name="T108" fmla="*/ 64 w 89"/>
                  <a:gd name="T109" fmla="*/ 267 h 284"/>
                  <a:gd name="T110" fmla="*/ 66 w 89"/>
                  <a:gd name="T111" fmla="*/ 275 h 284"/>
                  <a:gd name="T112" fmla="*/ 71 w 89"/>
                  <a:gd name="T113" fmla="*/ 281 h 284"/>
                  <a:gd name="T114" fmla="*/ 89 w 89"/>
                  <a:gd name="T115" fmla="*/ 283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9" h="284">
                    <a:moveTo>
                      <a:pt x="89" y="282"/>
                    </a:moveTo>
                    <a:cubicBezTo>
                      <a:pt x="89" y="281"/>
                      <a:pt x="89" y="281"/>
                      <a:pt x="89" y="281"/>
                    </a:cubicBezTo>
                    <a:cubicBezTo>
                      <a:pt x="88" y="280"/>
                      <a:pt x="88" y="280"/>
                      <a:pt x="88" y="280"/>
                    </a:cubicBezTo>
                    <a:cubicBezTo>
                      <a:pt x="88" y="280"/>
                      <a:pt x="88" y="279"/>
                      <a:pt x="87" y="279"/>
                    </a:cubicBezTo>
                    <a:cubicBezTo>
                      <a:pt x="87" y="278"/>
                      <a:pt x="87" y="278"/>
                      <a:pt x="87" y="277"/>
                    </a:cubicBezTo>
                    <a:cubicBezTo>
                      <a:pt x="87" y="277"/>
                      <a:pt x="86" y="276"/>
                      <a:pt x="85" y="275"/>
                    </a:cubicBezTo>
                    <a:cubicBezTo>
                      <a:pt x="85" y="275"/>
                      <a:pt x="84" y="275"/>
                      <a:pt x="84" y="274"/>
                    </a:cubicBezTo>
                    <a:cubicBezTo>
                      <a:pt x="84" y="274"/>
                      <a:pt x="84" y="274"/>
                      <a:pt x="84" y="274"/>
                    </a:cubicBezTo>
                    <a:cubicBezTo>
                      <a:pt x="84" y="273"/>
                      <a:pt x="83" y="273"/>
                      <a:pt x="83" y="273"/>
                    </a:cubicBezTo>
                    <a:cubicBezTo>
                      <a:pt x="83" y="272"/>
                      <a:pt x="83" y="272"/>
                      <a:pt x="82" y="271"/>
                    </a:cubicBezTo>
                    <a:cubicBezTo>
                      <a:pt x="82" y="271"/>
                      <a:pt x="83" y="271"/>
                      <a:pt x="83" y="270"/>
                    </a:cubicBezTo>
                    <a:cubicBezTo>
                      <a:pt x="83" y="269"/>
                      <a:pt x="84" y="268"/>
                      <a:pt x="84" y="267"/>
                    </a:cubicBezTo>
                    <a:cubicBezTo>
                      <a:pt x="84" y="267"/>
                      <a:pt x="84" y="267"/>
                      <a:pt x="84" y="266"/>
                    </a:cubicBezTo>
                    <a:cubicBezTo>
                      <a:pt x="83" y="266"/>
                      <a:pt x="83" y="266"/>
                      <a:pt x="84" y="266"/>
                    </a:cubicBezTo>
                    <a:cubicBezTo>
                      <a:pt x="84" y="266"/>
                      <a:pt x="84" y="265"/>
                      <a:pt x="84" y="265"/>
                    </a:cubicBezTo>
                    <a:cubicBezTo>
                      <a:pt x="84" y="264"/>
                      <a:pt x="84" y="264"/>
                      <a:pt x="84" y="263"/>
                    </a:cubicBezTo>
                    <a:cubicBezTo>
                      <a:pt x="84" y="263"/>
                      <a:pt x="84" y="260"/>
                      <a:pt x="84" y="259"/>
                    </a:cubicBezTo>
                    <a:cubicBezTo>
                      <a:pt x="84" y="258"/>
                      <a:pt x="84" y="254"/>
                      <a:pt x="84" y="253"/>
                    </a:cubicBezTo>
                    <a:cubicBezTo>
                      <a:pt x="84" y="252"/>
                      <a:pt x="83" y="250"/>
                      <a:pt x="83" y="249"/>
                    </a:cubicBezTo>
                    <a:cubicBezTo>
                      <a:pt x="83" y="249"/>
                      <a:pt x="82" y="244"/>
                      <a:pt x="82" y="242"/>
                    </a:cubicBezTo>
                    <a:cubicBezTo>
                      <a:pt x="81" y="240"/>
                      <a:pt x="81" y="237"/>
                      <a:pt x="81" y="236"/>
                    </a:cubicBezTo>
                    <a:cubicBezTo>
                      <a:pt x="81" y="236"/>
                      <a:pt x="81" y="234"/>
                      <a:pt x="80" y="233"/>
                    </a:cubicBezTo>
                    <a:cubicBezTo>
                      <a:pt x="80" y="232"/>
                      <a:pt x="80" y="228"/>
                      <a:pt x="80" y="227"/>
                    </a:cubicBezTo>
                    <a:cubicBezTo>
                      <a:pt x="80" y="226"/>
                      <a:pt x="79" y="224"/>
                      <a:pt x="79" y="223"/>
                    </a:cubicBezTo>
                    <a:cubicBezTo>
                      <a:pt x="79" y="222"/>
                      <a:pt x="79" y="219"/>
                      <a:pt x="79" y="218"/>
                    </a:cubicBezTo>
                    <a:cubicBezTo>
                      <a:pt x="79" y="218"/>
                      <a:pt x="78" y="216"/>
                      <a:pt x="79" y="215"/>
                    </a:cubicBezTo>
                    <a:cubicBezTo>
                      <a:pt x="79" y="213"/>
                      <a:pt x="79" y="211"/>
                      <a:pt x="79" y="210"/>
                    </a:cubicBezTo>
                    <a:cubicBezTo>
                      <a:pt x="78" y="208"/>
                      <a:pt x="78" y="205"/>
                      <a:pt x="78" y="205"/>
                    </a:cubicBezTo>
                    <a:cubicBezTo>
                      <a:pt x="78" y="204"/>
                      <a:pt x="78" y="201"/>
                      <a:pt x="78" y="200"/>
                    </a:cubicBezTo>
                    <a:cubicBezTo>
                      <a:pt x="78" y="199"/>
                      <a:pt x="78" y="197"/>
                      <a:pt x="78" y="197"/>
                    </a:cubicBezTo>
                    <a:cubicBezTo>
                      <a:pt x="78" y="196"/>
                      <a:pt x="78" y="194"/>
                      <a:pt x="78" y="193"/>
                    </a:cubicBezTo>
                    <a:cubicBezTo>
                      <a:pt x="78" y="193"/>
                      <a:pt x="78" y="191"/>
                      <a:pt x="78" y="190"/>
                    </a:cubicBezTo>
                    <a:cubicBezTo>
                      <a:pt x="78" y="189"/>
                      <a:pt x="78" y="185"/>
                      <a:pt x="79" y="184"/>
                    </a:cubicBezTo>
                    <a:cubicBezTo>
                      <a:pt x="79" y="182"/>
                      <a:pt x="79" y="180"/>
                      <a:pt x="79" y="178"/>
                    </a:cubicBezTo>
                    <a:cubicBezTo>
                      <a:pt x="79" y="176"/>
                      <a:pt x="79" y="173"/>
                      <a:pt x="79" y="172"/>
                    </a:cubicBezTo>
                    <a:cubicBezTo>
                      <a:pt x="79" y="171"/>
                      <a:pt x="79" y="167"/>
                      <a:pt x="78" y="165"/>
                    </a:cubicBezTo>
                    <a:cubicBezTo>
                      <a:pt x="78" y="164"/>
                      <a:pt x="78" y="161"/>
                      <a:pt x="78" y="160"/>
                    </a:cubicBezTo>
                    <a:cubicBezTo>
                      <a:pt x="78" y="159"/>
                      <a:pt x="78" y="157"/>
                      <a:pt x="78" y="156"/>
                    </a:cubicBezTo>
                    <a:cubicBezTo>
                      <a:pt x="78" y="155"/>
                      <a:pt x="78" y="154"/>
                      <a:pt x="79" y="153"/>
                    </a:cubicBezTo>
                    <a:cubicBezTo>
                      <a:pt x="79" y="152"/>
                      <a:pt x="79" y="149"/>
                      <a:pt x="79" y="148"/>
                    </a:cubicBezTo>
                    <a:cubicBezTo>
                      <a:pt x="79" y="147"/>
                      <a:pt x="78" y="145"/>
                      <a:pt x="78" y="144"/>
                    </a:cubicBezTo>
                    <a:cubicBezTo>
                      <a:pt x="78" y="142"/>
                      <a:pt x="77" y="141"/>
                      <a:pt x="77" y="140"/>
                    </a:cubicBezTo>
                    <a:cubicBezTo>
                      <a:pt x="77" y="139"/>
                      <a:pt x="77" y="137"/>
                      <a:pt x="77" y="137"/>
                    </a:cubicBezTo>
                    <a:cubicBezTo>
                      <a:pt x="77" y="136"/>
                      <a:pt x="76" y="133"/>
                      <a:pt x="76" y="132"/>
                    </a:cubicBezTo>
                    <a:cubicBezTo>
                      <a:pt x="76" y="132"/>
                      <a:pt x="76" y="131"/>
                      <a:pt x="76" y="131"/>
                    </a:cubicBezTo>
                    <a:cubicBezTo>
                      <a:pt x="75" y="130"/>
                      <a:pt x="75" y="129"/>
                      <a:pt x="75" y="129"/>
                    </a:cubicBezTo>
                    <a:cubicBezTo>
                      <a:pt x="75" y="129"/>
                      <a:pt x="75" y="128"/>
                      <a:pt x="75" y="128"/>
                    </a:cubicBezTo>
                    <a:cubicBezTo>
                      <a:pt x="75" y="128"/>
                      <a:pt x="74" y="127"/>
                      <a:pt x="74" y="126"/>
                    </a:cubicBezTo>
                    <a:cubicBezTo>
                      <a:pt x="74" y="125"/>
                      <a:pt x="74" y="125"/>
                      <a:pt x="74" y="124"/>
                    </a:cubicBezTo>
                    <a:cubicBezTo>
                      <a:pt x="73" y="124"/>
                      <a:pt x="73" y="123"/>
                      <a:pt x="73" y="123"/>
                    </a:cubicBezTo>
                    <a:cubicBezTo>
                      <a:pt x="74" y="122"/>
                      <a:pt x="73" y="122"/>
                      <a:pt x="73" y="121"/>
                    </a:cubicBezTo>
                    <a:cubicBezTo>
                      <a:pt x="73" y="121"/>
                      <a:pt x="73" y="121"/>
                      <a:pt x="73" y="121"/>
                    </a:cubicBezTo>
                    <a:cubicBezTo>
                      <a:pt x="73" y="120"/>
                      <a:pt x="73" y="120"/>
                      <a:pt x="73" y="120"/>
                    </a:cubicBezTo>
                    <a:cubicBezTo>
                      <a:pt x="72" y="119"/>
                      <a:pt x="72" y="119"/>
                      <a:pt x="72" y="118"/>
                    </a:cubicBezTo>
                    <a:cubicBezTo>
                      <a:pt x="72" y="118"/>
                      <a:pt x="72" y="118"/>
                      <a:pt x="72" y="118"/>
                    </a:cubicBezTo>
                    <a:cubicBezTo>
                      <a:pt x="72" y="118"/>
                      <a:pt x="72" y="117"/>
                      <a:pt x="72" y="117"/>
                    </a:cubicBezTo>
                    <a:cubicBezTo>
                      <a:pt x="72" y="116"/>
                      <a:pt x="72" y="116"/>
                      <a:pt x="72" y="115"/>
                    </a:cubicBezTo>
                    <a:cubicBezTo>
                      <a:pt x="72" y="114"/>
                      <a:pt x="72" y="114"/>
                      <a:pt x="72" y="113"/>
                    </a:cubicBezTo>
                    <a:cubicBezTo>
                      <a:pt x="72" y="113"/>
                      <a:pt x="72" y="113"/>
                      <a:pt x="72" y="113"/>
                    </a:cubicBezTo>
                    <a:cubicBezTo>
                      <a:pt x="72" y="113"/>
                      <a:pt x="73" y="113"/>
                      <a:pt x="73" y="112"/>
                    </a:cubicBezTo>
                    <a:cubicBezTo>
                      <a:pt x="74" y="112"/>
                      <a:pt x="75" y="111"/>
                      <a:pt x="75" y="110"/>
                    </a:cubicBezTo>
                    <a:cubicBezTo>
                      <a:pt x="76" y="110"/>
                      <a:pt x="76" y="109"/>
                      <a:pt x="76" y="109"/>
                    </a:cubicBezTo>
                    <a:cubicBezTo>
                      <a:pt x="77" y="109"/>
                      <a:pt x="77" y="108"/>
                      <a:pt x="77" y="107"/>
                    </a:cubicBezTo>
                    <a:cubicBezTo>
                      <a:pt x="77" y="107"/>
                      <a:pt x="77" y="106"/>
                      <a:pt x="77" y="105"/>
                    </a:cubicBezTo>
                    <a:cubicBezTo>
                      <a:pt x="77" y="105"/>
                      <a:pt x="77" y="105"/>
                      <a:pt x="77" y="105"/>
                    </a:cubicBezTo>
                    <a:cubicBezTo>
                      <a:pt x="77" y="104"/>
                      <a:pt x="77" y="104"/>
                      <a:pt x="77" y="104"/>
                    </a:cubicBezTo>
                    <a:cubicBezTo>
                      <a:pt x="78" y="103"/>
                      <a:pt x="78" y="102"/>
                      <a:pt x="78" y="102"/>
                    </a:cubicBezTo>
                    <a:cubicBezTo>
                      <a:pt x="78" y="101"/>
                      <a:pt x="78" y="100"/>
                      <a:pt x="78" y="100"/>
                    </a:cubicBezTo>
                    <a:cubicBezTo>
                      <a:pt x="78" y="100"/>
                      <a:pt x="78" y="99"/>
                      <a:pt x="77" y="99"/>
                    </a:cubicBezTo>
                    <a:cubicBezTo>
                      <a:pt x="77" y="98"/>
                      <a:pt x="77" y="98"/>
                      <a:pt x="77" y="98"/>
                    </a:cubicBezTo>
                    <a:cubicBezTo>
                      <a:pt x="78" y="98"/>
                      <a:pt x="78" y="98"/>
                      <a:pt x="78" y="97"/>
                    </a:cubicBezTo>
                    <a:cubicBezTo>
                      <a:pt x="79" y="97"/>
                      <a:pt x="79" y="96"/>
                      <a:pt x="80" y="95"/>
                    </a:cubicBezTo>
                    <a:cubicBezTo>
                      <a:pt x="80" y="95"/>
                      <a:pt x="80" y="95"/>
                      <a:pt x="80" y="95"/>
                    </a:cubicBezTo>
                    <a:cubicBezTo>
                      <a:pt x="80" y="95"/>
                      <a:pt x="81" y="93"/>
                      <a:pt x="81" y="93"/>
                    </a:cubicBezTo>
                    <a:cubicBezTo>
                      <a:pt x="81" y="93"/>
                      <a:pt x="82" y="92"/>
                      <a:pt x="82" y="92"/>
                    </a:cubicBezTo>
                    <a:cubicBezTo>
                      <a:pt x="82" y="92"/>
                      <a:pt x="82" y="91"/>
                      <a:pt x="82" y="91"/>
                    </a:cubicBezTo>
                    <a:cubicBezTo>
                      <a:pt x="82" y="90"/>
                      <a:pt x="83" y="89"/>
                      <a:pt x="83" y="88"/>
                    </a:cubicBezTo>
                    <a:cubicBezTo>
                      <a:pt x="83" y="88"/>
                      <a:pt x="83" y="86"/>
                      <a:pt x="83" y="85"/>
                    </a:cubicBezTo>
                    <a:cubicBezTo>
                      <a:pt x="84" y="84"/>
                      <a:pt x="84" y="81"/>
                      <a:pt x="85" y="80"/>
                    </a:cubicBezTo>
                    <a:cubicBezTo>
                      <a:pt x="85" y="78"/>
                      <a:pt x="85" y="77"/>
                      <a:pt x="85" y="76"/>
                    </a:cubicBezTo>
                    <a:cubicBezTo>
                      <a:pt x="85" y="74"/>
                      <a:pt x="85" y="71"/>
                      <a:pt x="85" y="70"/>
                    </a:cubicBezTo>
                    <a:cubicBezTo>
                      <a:pt x="85" y="69"/>
                      <a:pt x="85" y="68"/>
                      <a:pt x="86" y="68"/>
                    </a:cubicBezTo>
                    <a:cubicBezTo>
                      <a:pt x="86" y="68"/>
                      <a:pt x="86" y="67"/>
                      <a:pt x="85" y="67"/>
                    </a:cubicBezTo>
                    <a:cubicBezTo>
                      <a:pt x="85" y="66"/>
                      <a:pt x="85" y="65"/>
                      <a:pt x="85" y="65"/>
                    </a:cubicBezTo>
                    <a:cubicBezTo>
                      <a:pt x="85" y="64"/>
                      <a:pt x="83" y="61"/>
                      <a:pt x="83" y="60"/>
                    </a:cubicBezTo>
                    <a:cubicBezTo>
                      <a:pt x="83" y="60"/>
                      <a:pt x="82" y="58"/>
                      <a:pt x="82" y="57"/>
                    </a:cubicBezTo>
                    <a:cubicBezTo>
                      <a:pt x="82" y="57"/>
                      <a:pt x="82" y="57"/>
                      <a:pt x="82" y="57"/>
                    </a:cubicBezTo>
                    <a:cubicBezTo>
                      <a:pt x="82" y="56"/>
                      <a:pt x="82" y="56"/>
                      <a:pt x="82" y="55"/>
                    </a:cubicBezTo>
                    <a:cubicBezTo>
                      <a:pt x="82" y="55"/>
                      <a:pt x="81" y="54"/>
                      <a:pt x="81" y="54"/>
                    </a:cubicBezTo>
                    <a:cubicBezTo>
                      <a:pt x="81" y="53"/>
                      <a:pt x="80" y="53"/>
                      <a:pt x="80" y="52"/>
                    </a:cubicBezTo>
                    <a:cubicBezTo>
                      <a:pt x="80" y="52"/>
                      <a:pt x="80" y="52"/>
                      <a:pt x="79" y="51"/>
                    </a:cubicBezTo>
                    <a:cubicBezTo>
                      <a:pt x="79" y="51"/>
                      <a:pt x="79" y="51"/>
                      <a:pt x="79" y="50"/>
                    </a:cubicBezTo>
                    <a:cubicBezTo>
                      <a:pt x="79" y="50"/>
                      <a:pt x="78" y="49"/>
                      <a:pt x="78" y="49"/>
                    </a:cubicBezTo>
                    <a:cubicBezTo>
                      <a:pt x="77" y="48"/>
                      <a:pt x="77" y="48"/>
                      <a:pt x="77" y="48"/>
                    </a:cubicBezTo>
                    <a:cubicBezTo>
                      <a:pt x="77" y="48"/>
                      <a:pt x="76" y="48"/>
                      <a:pt x="76" y="47"/>
                    </a:cubicBezTo>
                    <a:cubicBezTo>
                      <a:pt x="75" y="47"/>
                      <a:pt x="75" y="47"/>
                      <a:pt x="75" y="47"/>
                    </a:cubicBezTo>
                    <a:cubicBezTo>
                      <a:pt x="75" y="46"/>
                      <a:pt x="74" y="46"/>
                      <a:pt x="74" y="46"/>
                    </a:cubicBezTo>
                    <a:cubicBezTo>
                      <a:pt x="73" y="46"/>
                      <a:pt x="72" y="45"/>
                      <a:pt x="70" y="44"/>
                    </a:cubicBezTo>
                    <a:cubicBezTo>
                      <a:pt x="69" y="43"/>
                      <a:pt x="67" y="42"/>
                      <a:pt x="66" y="42"/>
                    </a:cubicBezTo>
                    <a:cubicBezTo>
                      <a:pt x="65" y="41"/>
                      <a:pt x="63" y="41"/>
                      <a:pt x="63" y="40"/>
                    </a:cubicBezTo>
                    <a:cubicBezTo>
                      <a:pt x="62" y="40"/>
                      <a:pt x="61" y="39"/>
                      <a:pt x="60" y="39"/>
                    </a:cubicBezTo>
                    <a:cubicBezTo>
                      <a:pt x="60" y="39"/>
                      <a:pt x="59" y="39"/>
                      <a:pt x="59" y="39"/>
                    </a:cubicBezTo>
                    <a:cubicBezTo>
                      <a:pt x="58" y="39"/>
                      <a:pt x="58" y="38"/>
                      <a:pt x="57" y="38"/>
                    </a:cubicBezTo>
                    <a:cubicBezTo>
                      <a:pt x="57" y="38"/>
                      <a:pt x="57" y="38"/>
                      <a:pt x="57" y="38"/>
                    </a:cubicBezTo>
                    <a:cubicBezTo>
                      <a:pt x="57" y="38"/>
                      <a:pt x="56" y="37"/>
                      <a:pt x="56" y="37"/>
                    </a:cubicBezTo>
                    <a:cubicBezTo>
                      <a:pt x="56" y="37"/>
                      <a:pt x="55" y="35"/>
                      <a:pt x="55" y="34"/>
                    </a:cubicBezTo>
                    <a:cubicBezTo>
                      <a:pt x="55" y="34"/>
                      <a:pt x="54" y="32"/>
                      <a:pt x="54" y="32"/>
                    </a:cubicBezTo>
                    <a:cubicBezTo>
                      <a:pt x="54" y="32"/>
                      <a:pt x="54" y="32"/>
                      <a:pt x="54" y="31"/>
                    </a:cubicBezTo>
                    <a:cubicBezTo>
                      <a:pt x="54" y="31"/>
                      <a:pt x="54" y="29"/>
                      <a:pt x="54" y="29"/>
                    </a:cubicBezTo>
                    <a:cubicBezTo>
                      <a:pt x="54" y="28"/>
                      <a:pt x="54" y="28"/>
                      <a:pt x="54" y="27"/>
                    </a:cubicBezTo>
                    <a:cubicBezTo>
                      <a:pt x="54" y="27"/>
                      <a:pt x="54" y="25"/>
                      <a:pt x="54" y="25"/>
                    </a:cubicBezTo>
                    <a:cubicBezTo>
                      <a:pt x="54" y="24"/>
                      <a:pt x="54" y="24"/>
                      <a:pt x="55" y="24"/>
                    </a:cubicBezTo>
                    <a:cubicBezTo>
                      <a:pt x="55" y="24"/>
                      <a:pt x="55" y="24"/>
                      <a:pt x="56" y="24"/>
                    </a:cubicBezTo>
                    <a:cubicBezTo>
                      <a:pt x="56" y="23"/>
                      <a:pt x="56" y="23"/>
                      <a:pt x="57" y="22"/>
                    </a:cubicBezTo>
                    <a:cubicBezTo>
                      <a:pt x="57" y="22"/>
                      <a:pt x="57" y="21"/>
                      <a:pt x="57" y="20"/>
                    </a:cubicBezTo>
                    <a:cubicBezTo>
                      <a:pt x="57" y="20"/>
                      <a:pt x="57" y="18"/>
                      <a:pt x="57" y="18"/>
                    </a:cubicBezTo>
                    <a:cubicBezTo>
                      <a:pt x="57" y="17"/>
                      <a:pt x="57" y="16"/>
                      <a:pt x="57" y="16"/>
                    </a:cubicBezTo>
                    <a:cubicBezTo>
                      <a:pt x="57" y="15"/>
                      <a:pt x="56" y="15"/>
                      <a:pt x="56" y="15"/>
                    </a:cubicBezTo>
                    <a:cubicBezTo>
                      <a:pt x="56" y="15"/>
                      <a:pt x="56" y="15"/>
                      <a:pt x="55" y="15"/>
                    </a:cubicBezTo>
                    <a:cubicBezTo>
                      <a:pt x="55" y="15"/>
                      <a:pt x="55" y="14"/>
                      <a:pt x="55" y="14"/>
                    </a:cubicBezTo>
                    <a:cubicBezTo>
                      <a:pt x="55" y="13"/>
                      <a:pt x="55" y="13"/>
                      <a:pt x="55" y="10"/>
                    </a:cubicBezTo>
                    <a:cubicBezTo>
                      <a:pt x="54" y="7"/>
                      <a:pt x="52" y="5"/>
                      <a:pt x="51" y="3"/>
                    </a:cubicBezTo>
                    <a:cubicBezTo>
                      <a:pt x="49" y="2"/>
                      <a:pt x="46" y="1"/>
                      <a:pt x="45" y="0"/>
                    </a:cubicBezTo>
                    <a:cubicBezTo>
                      <a:pt x="43" y="0"/>
                      <a:pt x="39" y="1"/>
                      <a:pt x="38" y="2"/>
                    </a:cubicBezTo>
                    <a:cubicBezTo>
                      <a:pt x="36" y="3"/>
                      <a:pt x="33" y="4"/>
                      <a:pt x="32" y="5"/>
                    </a:cubicBezTo>
                    <a:cubicBezTo>
                      <a:pt x="30" y="6"/>
                      <a:pt x="30" y="8"/>
                      <a:pt x="29" y="10"/>
                    </a:cubicBezTo>
                    <a:cubicBezTo>
                      <a:pt x="29" y="13"/>
                      <a:pt x="30" y="16"/>
                      <a:pt x="30" y="17"/>
                    </a:cubicBezTo>
                    <a:cubicBezTo>
                      <a:pt x="30" y="17"/>
                      <a:pt x="30" y="17"/>
                      <a:pt x="30" y="17"/>
                    </a:cubicBezTo>
                    <a:cubicBezTo>
                      <a:pt x="30" y="17"/>
                      <a:pt x="30" y="17"/>
                      <a:pt x="30" y="18"/>
                    </a:cubicBezTo>
                    <a:cubicBezTo>
                      <a:pt x="29" y="18"/>
                      <a:pt x="29" y="19"/>
                      <a:pt x="29" y="19"/>
                    </a:cubicBezTo>
                    <a:cubicBezTo>
                      <a:pt x="29" y="20"/>
                      <a:pt x="30" y="21"/>
                      <a:pt x="30" y="21"/>
                    </a:cubicBezTo>
                    <a:cubicBezTo>
                      <a:pt x="30" y="22"/>
                      <a:pt x="30" y="22"/>
                      <a:pt x="30" y="23"/>
                    </a:cubicBezTo>
                    <a:cubicBezTo>
                      <a:pt x="30" y="24"/>
                      <a:pt x="31" y="25"/>
                      <a:pt x="31" y="26"/>
                    </a:cubicBezTo>
                    <a:cubicBezTo>
                      <a:pt x="32" y="26"/>
                      <a:pt x="32" y="26"/>
                      <a:pt x="32" y="26"/>
                    </a:cubicBezTo>
                    <a:cubicBezTo>
                      <a:pt x="33" y="27"/>
                      <a:pt x="33" y="27"/>
                      <a:pt x="33" y="27"/>
                    </a:cubicBezTo>
                    <a:cubicBezTo>
                      <a:pt x="33" y="27"/>
                      <a:pt x="33" y="27"/>
                      <a:pt x="33" y="28"/>
                    </a:cubicBezTo>
                    <a:cubicBezTo>
                      <a:pt x="33" y="29"/>
                      <a:pt x="34" y="31"/>
                      <a:pt x="34" y="31"/>
                    </a:cubicBezTo>
                    <a:cubicBezTo>
                      <a:pt x="34" y="31"/>
                      <a:pt x="34" y="32"/>
                      <a:pt x="34" y="32"/>
                    </a:cubicBezTo>
                    <a:cubicBezTo>
                      <a:pt x="34" y="32"/>
                      <a:pt x="34" y="32"/>
                      <a:pt x="34" y="33"/>
                    </a:cubicBezTo>
                    <a:cubicBezTo>
                      <a:pt x="34" y="33"/>
                      <a:pt x="34" y="33"/>
                      <a:pt x="34" y="34"/>
                    </a:cubicBezTo>
                    <a:cubicBezTo>
                      <a:pt x="34" y="34"/>
                      <a:pt x="34" y="34"/>
                      <a:pt x="34" y="34"/>
                    </a:cubicBezTo>
                    <a:cubicBezTo>
                      <a:pt x="34" y="34"/>
                      <a:pt x="34" y="35"/>
                      <a:pt x="34" y="35"/>
                    </a:cubicBezTo>
                    <a:cubicBezTo>
                      <a:pt x="33" y="36"/>
                      <a:pt x="33" y="36"/>
                      <a:pt x="33" y="36"/>
                    </a:cubicBezTo>
                    <a:cubicBezTo>
                      <a:pt x="33" y="37"/>
                      <a:pt x="32" y="38"/>
                      <a:pt x="32" y="38"/>
                    </a:cubicBezTo>
                    <a:cubicBezTo>
                      <a:pt x="32" y="39"/>
                      <a:pt x="32" y="39"/>
                      <a:pt x="32" y="39"/>
                    </a:cubicBezTo>
                    <a:cubicBezTo>
                      <a:pt x="31" y="39"/>
                      <a:pt x="31" y="39"/>
                      <a:pt x="30" y="39"/>
                    </a:cubicBezTo>
                    <a:cubicBezTo>
                      <a:pt x="30" y="39"/>
                      <a:pt x="29" y="40"/>
                      <a:pt x="29" y="40"/>
                    </a:cubicBezTo>
                    <a:cubicBezTo>
                      <a:pt x="28" y="40"/>
                      <a:pt x="28" y="40"/>
                      <a:pt x="28" y="41"/>
                    </a:cubicBezTo>
                    <a:cubicBezTo>
                      <a:pt x="27" y="41"/>
                      <a:pt x="26" y="42"/>
                      <a:pt x="26" y="42"/>
                    </a:cubicBezTo>
                    <a:cubicBezTo>
                      <a:pt x="26" y="42"/>
                      <a:pt x="25" y="42"/>
                      <a:pt x="25" y="43"/>
                    </a:cubicBezTo>
                    <a:cubicBezTo>
                      <a:pt x="25" y="43"/>
                      <a:pt x="24" y="43"/>
                      <a:pt x="24" y="43"/>
                    </a:cubicBezTo>
                    <a:cubicBezTo>
                      <a:pt x="23" y="43"/>
                      <a:pt x="23" y="44"/>
                      <a:pt x="22" y="44"/>
                    </a:cubicBezTo>
                    <a:cubicBezTo>
                      <a:pt x="22" y="44"/>
                      <a:pt x="21" y="45"/>
                      <a:pt x="21" y="45"/>
                    </a:cubicBezTo>
                    <a:cubicBezTo>
                      <a:pt x="21" y="45"/>
                      <a:pt x="20" y="45"/>
                      <a:pt x="19" y="46"/>
                    </a:cubicBezTo>
                    <a:cubicBezTo>
                      <a:pt x="19" y="46"/>
                      <a:pt x="18" y="47"/>
                      <a:pt x="18" y="47"/>
                    </a:cubicBezTo>
                    <a:cubicBezTo>
                      <a:pt x="18" y="47"/>
                      <a:pt x="17" y="48"/>
                      <a:pt x="17" y="48"/>
                    </a:cubicBezTo>
                    <a:cubicBezTo>
                      <a:pt x="17" y="48"/>
                      <a:pt x="17" y="48"/>
                      <a:pt x="17" y="48"/>
                    </a:cubicBezTo>
                    <a:cubicBezTo>
                      <a:pt x="17" y="48"/>
                      <a:pt x="16" y="49"/>
                      <a:pt x="16" y="49"/>
                    </a:cubicBezTo>
                    <a:cubicBezTo>
                      <a:pt x="16" y="49"/>
                      <a:pt x="15" y="50"/>
                      <a:pt x="15" y="50"/>
                    </a:cubicBezTo>
                    <a:cubicBezTo>
                      <a:pt x="15" y="50"/>
                      <a:pt x="15" y="50"/>
                      <a:pt x="15" y="50"/>
                    </a:cubicBezTo>
                    <a:cubicBezTo>
                      <a:pt x="15" y="50"/>
                      <a:pt x="14" y="51"/>
                      <a:pt x="14" y="51"/>
                    </a:cubicBezTo>
                    <a:cubicBezTo>
                      <a:pt x="14" y="51"/>
                      <a:pt x="14" y="51"/>
                      <a:pt x="13" y="51"/>
                    </a:cubicBezTo>
                    <a:cubicBezTo>
                      <a:pt x="13" y="52"/>
                      <a:pt x="13" y="52"/>
                      <a:pt x="12" y="52"/>
                    </a:cubicBezTo>
                    <a:cubicBezTo>
                      <a:pt x="12" y="53"/>
                      <a:pt x="12" y="53"/>
                      <a:pt x="12" y="53"/>
                    </a:cubicBezTo>
                    <a:cubicBezTo>
                      <a:pt x="12" y="53"/>
                      <a:pt x="12" y="53"/>
                      <a:pt x="11" y="54"/>
                    </a:cubicBezTo>
                    <a:cubicBezTo>
                      <a:pt x="11" y="54"/>
                      <a:pt x="11" y="55"/>
                      <a:pt x="11" y="55"/>
                    </a:cubicBezTo>
                    <a:cubicBezTo>
                      <a:pt x="11" y="55"/>
                      <a:pt x="11" y="55"/>
                      <a:pt x="10" y="56"/>
                    </a:cubicBezTo>
                    <a:cubicBezTo>
                      <a:pt x="10" y="56"/>
                      <a:pt x="9" y="58"/>
                      <a:pt x="9" y="58"/>
                    </a:cubicBezTo>
                    <a:cubicBezTo>
                      <a:pt x="9" y="59"/>
                      <a:pt x="9" y="59"/>
                      <a:pt x="9" y="59"/>
                    </a:cubicBezTo>
                    <a:cubicBezTo>
                      <a:pt x="9" y="59"/>
                      <a:pt x="8" y="60"/>
                      <a:pt x="8" y="61"/>
                    </a:cubicBezTo>
                    <a:cubicBezTo>
                      <a:pt x="8" y="61"/>
                      <a:pt x="7" y="63"/>
                      <a:pt x="7" y="63"/>
                    </a:cubicBezTo>
                    <a:cubicBezTo>
                      <a:pt x="7" y="64"/>
                      <a:pt x="7" y="64"/>
                      <a:pt x="7" y="65"/>
                    </a:cubicBezTo>
                    <a:cubicBezTo>
                      <a:pt x="7" y="65"/>
                      <a:pt x="7" y="66"/>
                      <a:pt x="7" y="66"/>
                    </a:cubicBezTo>
                    <a:cubicBezTo>
                      <a:pt x="7" y="67"/>
                      <a:pt x="7" y="70"/>
                      <a:pt x="6" y="70"/>
                    </a:cubicBezTo>
                    <a:cubicBezTo>
                      <a:pt x="6" y="71"/>
                      <a:pt x="6" y="74"/>
                      <a:pt x="6" y="75"/>
                    </a:cubicBezTo>
                    <a:cubicBezTo>
                      <a:pt x="6" y="75"/>
                      <a:pt x="6" y="78"/>
                      <a:pt x="6" y="78"/>
                    </a:cubicBezTo>
                    <a:cubicBezTo>
                      <a:pt x="6" y="79"/>
                      <a:pt x="6" y="80"/>
                      <a:pt x="6" y="81"/>
                    </a:cubicBezTo>
                    <a:cubicBezTo>
                      <a:pt x="6" y="82"/>
                      <a:pt x="6" y="84"/>
                      <a:pt x="6" y="85"/>
                    </a:cubicBezTo>
                    <a:cubicBezTo>
                      <a:pt x="6" y="86"/>
                      <a:pt x="7" y="90"/>
                      <a:pt x="7" y="90"/>
                    </a:cubicBezTo>
                    <a:cubicBezTo>
                      <a:pt x="7" y="91"/>
                      <a:pt x="7" y="93"/>
                      <a:pt x="7" y="94"/>
                    </a:cubicBezTo>
                    <a:cubicBezTo>
                      <a:pt x="7" y="95"/>
                      <a:pt x="7" y="95"/>
                      <a:pt x="7" y="96"/>
                    </a:cubicBezTo>
                    <a:cubicBezTo>
                      <a:pt x="7" y="96"/>
                      <a:pt x="7" y="96"/>
                      <a:pt x="8" y="96"/>
                    </a:cubicBezTo>
                    <a:cubicBezTo>
                      <a:pt x="8" y="97"/>
                      <a:pt x="8" y="97"/>
                      <a:pt x="9" y="98"/>
                    </a:cubicBezTo>
                    <a:cubicBezTo>
                      <a:pt x="9" y="98"/>
                      <a:pt x="9" y="98"/>
                      <a:pt x="9" y="98"/>
                    </a:cubicBezTo>
                    <a:cubicBezTo>
                      <a:pt x="9" y="99"/>
                      <a:pt x="9" y="99"/>
                      <a:pt x="10" y="99"/>
                    </a:cubicBezTo>
                    <a:cubicBezTo>
                      <a:pt x="10" y="99"/>
                      <a:pt x="10" y="99"/>
                      <a:pt x="10" y="99"/>
                    </a:cubicBezTo>
                    <a:cubicBezTo>
                      <a:pt x="10" y="100"/>
                      <a:pt x="10" y="100"/>
                      <a:pt x="11" y="100"/>
                    </a:cubicBezTo>
                    <a:cubicBezTo>
                      <a:pt x="11" y="100"/>
                      <a:pt x="11" y="101"/>
                      <a:pt x="11" y="101"/>
                    </a:cubicBezTo>
                    <a:cubicBezTo>
                      <a:pt x="12" y="101"/>
                      <a:pt x="12" y="101"/>
                      <a:pt x="12" y="101"/>
                    </a:cubicBezTo>
                    <a:cubicBezTo>
                      <a:pt x="12" y="101"/>
                      <a:pt x="13" y="101"/>
                      <a:pt x="14" y="101"/>
                    </a:cubicBezTo>
                    <a:cubicBezTo>
                      <a:pt x="14" y="101"/>
                      <a:pt x="16" y="101"/>
                      <a:pt x="16" y="101"/>
                    </a:cubicBezTo>
                    <a:cubicBezTo>
                      <a:pt x="17" y="101"/>
                      <a:pt x="18" y="101"/>
                      <a:pt x="19" y="101"/>
                    </a:cubicBezTo>
                    <a:cubicBezTo>
                      <a:pt x="19" y="101"/>
                      <a:pt x="19" y="101"/>
                      <a:pt x="19" y="102"/>
                    </a:cubicBezTo>
                    <a:cubicBezTo>
                      <a:pt x="19" y="102"/>
                      <a:pt x="19" y="104"/>
                      <a:pt x="19" y="105"/>
                    </a:cubicBezTo>
                    <a:cubicBezTo>
                      <a:pt x="19" y="105"/>
                      <a:pt x="19" y="107"/>
                      <a:pt x="19" y="108"/>
                    </a:cubicBezTo>
                    <a:cubicBezTo>
                      <a:pt x="19" y="109"/>
                      <a:pt x="19" y="111"/>
                      <a:pt x="19" y="111"/>
                    </a:cubicBezTo>
                    <a:cubicBezTo>
                      <a:pt x="19" y="111"/>
                      <a:pt x="19" y="112"/>
                      <a:pt x="19" y="112"/>
                    </a:cubicBezTo>
                    <a:cubicBezTo>
                      <a:pt x="19" y="112"/>
                      <a:pt x="20" y="112"/>
                      <a:pt x="20" y="112"/>
                    </a:cubicBezTo>
                    <a:cubicBezTo>
                      <a:pt x="20" y="113"/>
                      <a:pt x="20" y="113"/>
                      <a:pt x="20" y="113"/>
                    </a:cubicBezTo>
                    <a:cubicBezTo>
                      <a:pt x="20" y="113"/>
                      <a:pt x="20" y="113"/>
                      <a:pt x="20" y="113"/>
                    </a:cubicBezTo>
                    <a:cubicBezTo>
                      <a:pt x="20" y="113"/>
                      <a:pt x="20" y="113"/>
                      <a:pt x="20" y="114"/>
                    </a:cubicBezTo>
                    <a:cubicBezTo>
                      <a:pt x="20" y="114"/>
                      <a:pt x="19" y="115"/>
                      <a:pt x="19" y="115"/>
                    </a:cubicBezTo>
                    <a:cubicBezTo>
                      <a:pt x="19" y="116"/>
                      <a:pt x="19" y="116"/>
                      <a:pt x="19" y="117"/>
                    </a:cubicBezTo>
                    <a:cubicBezTo>
                      <a:pt x="19" y="117"/>
                      <a:pt x="19" y="118"/>
                      <a:pt x="19" y="119"/>
                    </a:cubicBezTo>
                    <a:cubicBezTo>
                      <a:pt x="19" y="119"/>
                      <a:pt x="19" y="119"/>
                      <a:pt x="19" y="120"/>
                    </a:cubicBezTo>
                    <a:cubicBezTo>
                      <a:pt x="20" y="120"/>
                      <a:pt x="20" y="120"/>
                      <a:pt x="20" y="120"/>
                    </a:cubicBezTo>
                    <a:cubicBezTo>
                      <a:pt x="20" y="120"/>
                      <a:pt x="19" y="120"/>
                      <a:pt x="19" y="121"/>
                    </a:cubicBezTo>
                    <a:cubicBezTo>
                      <a:pt x="19" y="122"/>
                      <a:pt x="19" y="123"/>
                      <a:pt x="19" y="123"/>
                    </a:cubicBezTo>
                    <a:cubicBezTo>
                      <a:pt x="19" y="123"/>
                      <a:pt x="19" y="124"/>
                      <a:pt x="19" y="124"/>
                    </a:cubicBezTo>
                    <a:cubicBezTo>
                      <a:pt x="18" y="125"/>
                      <a:pt x="18" y="125"/>
                      <a:pt x="18" y="125"/>
                    </a:cubicBezTo>
                    <a:cubicBezTo>
                      <a:pt x="18" y="125"/>
                      <a:pt x="18" y="127"/>
                      <a:pt x="18" y="127"/>
                    </a:cubicBezTo>
                    <a:cubicBezTo>
                      <a:pt x="18" y="128"/>
                      <a:pt x="18" y="128"/>
                      <a:pt x="18" y="128"/>
                    </a:cubicBezTo>
                    <a:cubicBezTo>
                      <a:pt x="18" y="129"/>
                      <a:pt x="18" y="129"/>
                      <a:pt x="18" y="130"/>
                    </a:cubicBezTo>
                    <a:cubicBezTo>
                      <a:pt x="17" y="130"/>
                      <a:pt x="17" y="132"/>
                      <a:pt x="17" y="132"/>
                    </a:cubicBezTo>
                    <a:cubicBezTo>
                      <a:pt x="17" y="132"/>
                      <a:pt x="16" y="134"/>
                      <a:pt x="16" y="134"/>
                    </a:cubicBezTo>
                    <a:cubicBezTo>
                      <a:pt x="16" y="135"/>
                      <a:pt x="16" y="135"/>
                      <a:pt x="16" y="136"/>
                    </a:cubicBezTo>
                    <a:cubicBezTo>
                      <a:pt x="16" y="137"/>
                      <a:pt x="16" y="140"/>
                      <a:pt x="16" y="140"/>
                    </a:cubicBezTo>
                    <a:cubicBezTo>
                      <a:pt x="16" y="141"/>
                      <a:pt x="16" y="142"/>
                      <a:pt x="16" y="143"/>
                    </a:cubicBezTo>
                    <a:cubicBezTo>
                      <a:pt x="15" y="144"/>
                      <a:pt x="15" y="146"/>
                      <a:pt x="15" y="147"/>
                    </a:cubicBezTo>
                    <a:cubicBezTo>
                      <a:pt x="15" y="148"/>
                      <a:pt x="15" y="149"/>
                      <a:pt x="15" y="150"/>
                    </a:cubicBezTo>
                    <a:cubicBezTo>
                      <a:pt x="15" y="151"/>
                      <a:pt x="15" y="153"/>
                      <a:pt x="15" y="154"/>
                    </a:cubicBezTo>
                    <a:cubicBezTo>
                      <a:pt x="15" y="155"/>
                      <a:pt x="16" y="156"/>
                      <a:pt x="16" y="157"/>
                    </a:cubicBezTo>
                    <a:cubicBezTo>
                      <a:pt x="16" y="158"/>
                      <a:pt x="16" y="162"/>
                      <a:pt x="16" y="163"/>
                    </a:cubicBezTo>
                    <a:cubicBezTo>
                      <a:pt x="16" y="164"/>
                      <a:pt x="16" y="168"/>
                      <a:pt x="16" y="169"/>
                    </a:cubicBezTo>
                    <a:cubicBezTo>
                      <a:pt x="16" y="170"/>
                      <a:pt x="16" y="172"/>
                      <a:pt x="16" y="174"/>
                    </a:cubicBezTo>
                    <a:cubicBezTo>
                      <a:pt x="17" y="175"/>
                      <a:pt x="17" y="179"/>
                      <a:pt x="17" y="180"/>
                    </a:cubicBezTo>
                    <a:cubicBezTo>
                      <a:pt x="17" y="181"/>
                      <a:pt x="17" y="185"/>
                      <a:pt x="18" y="187"/>
                    </a:cubicBezTo>
                    <a:cubicBezTo>
                      <a:pt x="18" y="188"/>
                      <a:pt x="18" y="190"/>
                      <a:pt x="18" y="191"/>
                    </a:cubicBezTo>
                    <a:cubicBezTo>
                      <a:pt x="18" y="192"/>
                      <a:pt x="18" y="195"/>
                      <a:pt x="19" y="196"/>
                    </a:cubicBezTo>
                    <a:cubicBezTo>
                      <a:pt x="19" y="196"/>
                      <a:pt x="19" y="199"/>
                      <a:pt x="19" y="201"/>
                    </a:cubicBezTo>
                    <a:cubicBezTo>
                      <a:pt x="19" y="203"/>
                      <a:pt x="19" y="206"/>
                      <a:pt x="19" y="207"/>
                    </a:cubicBezTo>
                    <a:cubicBezTo>
                      <a:pt x="19" y="208"/>
                      <a:pt x="19" y="208"/>
                      <a:pt x="19" y="210"/>
                    </a:cubicBezTo>
                    <a:cubicBezTo>
                      <a:pt x="19" y="211"/>
                      <a:pt x="19" y="215"/>
                      <a:pt x="19" y="216"/>
                    </a:cubicBezTo>
                    <a:cubicBezTo>
                      <a:pt x="19" y="217"/>
                      <a:pt x="19" y="223"/>
                      <a:pt x="19" y="224"/>
                    </a:cubicBezTo>
                    <a:cubicBezTo>
                      <a:pt x="19" y="225"/>
                      <a:pt x="19" y="229"/>
                      <a:pt x="19" y="230"/>
                    </a:cubicBezTo>
                    <a:cubicBezTo>
                      <a:pt x="19" y="231"/>
                      <a:pt x="18" y="235"/>
                      <a:pt x="18" y="236"/>
                    </a:cubicBezTo>
                    <a:cubicBezTo>
                      <a:pt x="18" y="236"/>
                      <a:pt x="18" y="237"/>
                      <a:pt x="18" y="238"/>
                    </a:cubicBezTo>
                    <a:cubicBezTo>
                      <a:pt x="18" y="239"/>
                      <a:pt x="18" y="244"/>
                      <a:pt x="18" y="245"/>
                    </a:cubicBezTo>
                    <a:cubicBezTo>
                      <a:pt x="18" y="247"/>
                      <a:pt x="18" y="250"/>
                      <a:pt x="18" y="252"/>
                    </a:cubicBezTo>
                    <a:cubicBezTo>
                      <a:pt x="18" y="253"/>
                      <a:pt x="18" y="257"/>
                      <a:pt x="18" y="258"/>
                    </a:cubicBezTo>
                    <a:cubicBezTo>
                      <a:pt x="18" y="259"/>
                      <a:pt x="18" y="258"/>
                      <a:pt x="18" y="259"/>
                    </a:cubicBezTo>
                    <a:cubicBezTo>
                      <a:pt x="17" y="259"/>
                      <a:pt x="16" y="260"/>
                      <a:pt x="15" y="261"/>
                    </a:cubicBezTo>
                    <a:cubicBezTo>
                      <a:pt x="15" y="262"/>
                      <a:pt x="15" y="263"/>
                      <a:pt x="15" y="264"/>
                    </a:cubicBezTo>
                    <a:cubicBezTo>
                      <a:pt x="15" y="264"/>
                      <a:pt x="15" y="265"/>
                      <a:pt x="15" y="265"/>
                    </a:cubicBezTo>
                    <a:cubicBezTo>
                      <a:pt x="14" y="265"/>
                      <a:pt x="14" y="265"/>
                      <a:pt x="15" y="266"/>
                    </a:cubicBezTo>
                    <a:cubicBezTo>
                      <a:pt x="15" y="267"/>
                      <a:pt x="15" y="268"/>
                      <a:pt x="15" y="268"/>
                    </a:cubicBezTo>
                    <a:cubicBezTo>
                      <a:pt x="15" y="269"/>
                      <a:pt x="15" y="269"/>
                      <a:pt x="15" y="270"/>
                    </a:cubicBezTo>
                    <a:cubicBezTo>
                      <a:pt x="15" y="270"/>
                      <a:pt x="15" y="270"/>
                      <a:pt x="15" y="270"/>
                    </a:cubicBezTo>
                    <a:cubicBezTo>
                      <a:pt x="15" y="270"/>
                      <a:pt x="15" y="270"/>
                      <a:pt x="15" y="271"/>
                    </a:cubicBezTo>
                    <a:cubicBezTo>
                      <a:pt x="14" y="271"/>
                      <a:pt x="14" y="271"/>
                      <a:pt x="14" y="271"/>
                    </a:cubicBezTo>
                    <a:cubicBezTo>
                      <a:pt x="14" y="272"/>
                      <a:pt x="14" y="272"/>
                      <a:pt x="14" y="272"/>
                    </a:cubicBezTo>
                    <a:cubicBezTo>
                      <a:pt x="14" y="272"/>
                      <a:pt x="13" y="273"/>
                      <a:pt x="13" y="273"/>
                    </a:cubicBezTo>
                    <a:cubicBezTo>
                      <a:pt x="13" y="273"/>
                      <a:pt x="12" y="274"/>
                      <a:pt x="12" y="274"/>
                    </a:cubicBezTo>
                    <a:cubicBezTo>
                      <a:pt x="12" y="274"/>
                      <a:pt x="11" y="275"/>
                      <a:pt x="11" y="275"/>
                    </a:cubicBezTo>
                    <a:cubicBezTo>
                      <a:pt x="10" y="275"/>
                      <a:pt x="10" y="275"/>
                      <a:pt x="9" y="275"/>
                    </a:cubicBezTo>
                    <a:cubicBezTo>
                      <a:pt x="9" y="275"/>
                      <a:pt x="8" y="275"/>
                      <a:pt x="8" y="276"/>
                    </a:cubicBezTo>
                    <a:cubicBezTo>
                      <a:pt x="7" y="276"/>
                      <a:pt x="7" y="276"/>
                      <a:pt x="6" y="276"/>
                    </a:cubicBezTo>
                    <a:cubicBezTo>
                      <a:pt x="5" y="276"/>
                      <a:pt x="5" y="277"/>
                      <a:pt x="4" y="277"/>
                    </a:cubicBezTo>
                    <a:cubicBezTo>
                      <a:pt x="3" y="278"/>
                      <a:pt x="2" y="279"/>
                      <a:pt x="2" y="279"/>
                    </a:cubicBezTo>
                    <a:cubicBezTo>
                      <a:pt x="1" y="280"/>
                      <a:pt x="1" y="281"/>
                      <a:pt x="1" y="281"/>
                    </a:cubicBezTo>
                    <a:cubicBezTo>
                      <a:pt x="2" y="281"/>
                      <a:pt x="1" y="281"/>
                      <a:pt x="1" y="281"/>
                    </a:cubicBezTo>
                    <a:cubicBezTo>
                      <a:pt x="1" y="281"/>
                      <a:pt x="1" y="281"/>
                      <a:pt x="1" y="281"/>
                    </a:cubicBezTo>
                    <a:cubicBezTo>
                      <a:pt x="1" y="281"/>
                      <a:pt x="1" y="281"/>
                      <a:pt x="1" y="281"/>
                    </a:cubicBezTo>
                    <a:cubicBezTo>
                      <a:pt x="1" y="281"/>
                      <a:pt x="0" y="281"/>
                      <a:pt x="0" y="282"/>
                    </a:cubicBezTo>
                    <a:cubicBezTo>
                      <a:pt x="0" y="282"/>
                      <a:pt x="0" y="282"/>
                      <a:pt x="0" y="283"/>
                    </a:cubicBezTo>
                    <a:cubicBezTo>
                      <a:pt x="1" y="283"/>
                      <a:pt x="1" y="283"/>
                      <a:pt x="2" y="283"/>
                    </a:cubicBezTo>
                    <a:cubicBezTo>
                      <a:pt x="3" y="283"/>
                      <a:pt x="5" y="283"/>
                      <a:pt x="7" y="284"/>
                    </a:cubicBezTo>
                    <a:cubicBezTo>
                      <a:pt x="10" y="284"/>
                      <a:pt x="13" y="284"/>
                      <a:pt x="15" y="284"/>
                    </a:cubicBezTo>
                    <a:cubicBezTo>
                      <a:pt x="16" y="284"/>
                      <a:pt x="20" y="284"/>
                      <a:pt x="21" y="283"/>
                    </a:cubicBezTo>
                    <a:cubicBezTo>
                      <a:pt x="22" y="283"/>
                      <a:pt x="23" y="282"/>
                      <a:pt x="23" y="282"/>
                    </a:cubicBezTo>
                    <a:cubicBezTo>
                      <a:pt x="24" y="281"/>
                      <a:pt x="25" y="280"/>
                      <a:pt x="25" y="280"/>
                    </a:cubicBezTo>
                    <a:cubicBezTo>
                      <a:pt x="25" y="279"/>
                      <a:pt x="25" y="279"/>
                      <a:pt x="25" y="279"/>
                    </a:cubicBezTo>
                    <a:cubicBezTo>
                      <a:pt x="26" y="279"/>
                      <a:pt x="28" y="280"/>
                      <a:pt x="28" y="280"/>
                    </a:cubicBezTo>
                    <a:cubicBezTo>
                      <a:pt x="28" y="280"/>
                      <a:pt x="29" y="281"/>
                      <a:pt x="30" y="280"/>
                    </a:cubicBezTo>
                    <a:cubicBezTo>
                      <a:pt x="31" y="280"/>
                      <a:pt x="32" y="280"/>
                      <a:pt x="33" y="280"/>
                    </a:cubicBezTo>
                    <a:cubicBezTo>
                      <a:pt x="34" y="279"/>
                      <a:pt x="35" y="279"/>
                      <a:pt x="36" y="279"/>
                    </a:cubicBezTo>
                    <a:cubicBezTo>
                      <a:pt x="36" y="278"/>
                      <a:pt x="37" y="278"/>
                      <a:pt x="38" y="277"/>
                    </a:cubicBezTo>
                    <a:cubicBezTo>
                      <a:pt x="38" y="277"/>
                      <a:pt x="38" y="277"/>
                      <a:pt x="38" y="276"/>
                    </a:cubicBezTo>
                    <a:cubicBezTo>
                      <a:pt x="38" y="276"/>
                      <a:pt x="37" y="273"/>
                      <a:pt x="37" y="273"/>
                    </a:cubicBezTo>
                    <a:cubicBezTo>
                      <a:pt x="37" y="272"/>
                      <a:pt x="37" y="272"/>
                      <a:pt x="37" y="272"/>
                    </a:cubicBezTo>
                    <a:cubicBezTo>
                      <a:pt x="36" y="272"/>
                      <a:pt x="37" y="272"/>
                      <a:pt x="37" y="271"/>
                    </a:cubicBezTo>
                    <a:cubicBezTo>
                      <a:pt x="37" y="271"/>
                      <a:pt x="37" y="271"/>
                      <a:pt x="37" y="270"/>
                    </a:cubicBezTo>
                    <a:cubicBezTo>
                      <a:pt x="37" y="270"/>
                      <a:pt x="37" y="269"/>
                      <a:pt x="37" y="268"/>
                    </a:cubicBezTo>
                    <a:cubicBezTo>
                      <a:pt x="37" y="268"/>
                      <a:pt x="37" y="268"/>
                      <a:pt x="36" y="268"/>
                    </a:cubicBezTo>
                    <a:cubicBezTo>
                      <a:pt x="36" y="268"/>
                      <a:pt x="36" y="267"/>
                      <a:pt x="36" y="266"/>
                    </a:cubicBezTo>
                    <a:cubicBezTo>
                      <a:pt x="36" y="266"/>
                      <a:pt x="36" y="265"/>
                      <a:pt x="36" y="265"/>
                    </a:cubicBezTo>
                    <a:cubicBezTo>
                      <a:pt x="36" y="264"/>
                      <a:pt x="36" y="264"/>
                      <a:pt x="37" y="263"/>
                    </a:cubicBezTo>
                    <a:cubicBezTo>
                      <a:pt x="37" y="262"/>
                      <a:pt x="38" y="260"/>
                      <a:pt x="38" y="259"/>
                    </a:cubicBezTo>
                    <a:cubicBezTo>
                      <a:pt x="38" y="258"/>
                      <a:pt x="38" y="258"/>
                      <a:pt x="38" y="257"/>
                    </a:cubicBezTo>
                    <a:cubicBezTo>
                      <a:pt x="39" y="257"/>
                      <a:pt x="39" y="256"/>
                      <a:pt x="39" y="254"/>
                    </a:cubicBezTo>
                    <a:cubicBezTo>
                      <a:pt x="40" y="253"/>
                      <a:pt x="40" y="250"/>
                      <a:pt x="40" y="249"/>
                    </a:cubicBezTo>
                    <a:cubicBezTo>
                      <a:pt x="40" y="247"/>
                      <a:pt x="40" y="245"/>
                      <a:pt x="40" y="243"/>
                    </a:cubicBezTo>
                    <a:cubicBezTo>
                      <a:pt x="40" y="242"/>
                      <a:pt x="40" y="239"/>
                      <a:pt x="40" y="238"/>
                    </a:cubicBezTo>
                    <a:cubicBezTo>
                      <a:pt x="40" y="237"/>
                      <a:pt x="40" y="233"/>
                      <a:pt x="40" y="232"/>
                    </a:cubicBezTo>
                    <a:cubicBezTo>
                      <a:pt x="40" y="230"/>
                      <a:pt x="40" y="227"/>
                      <a:pt x="40" y="226"/>
                    </a:cubicBezTo>
                    <a:cubicBezTo>
                      <a:pt x="40" y="224"/>
                      <a:pt x="41" y="221"/>
                      <a:pt x="41" y="219"/>
                    </a:cubicBezTo>
                    <a:cubicBezTo>
                      <a:pt x="41" y="217"/>
                      <a:pt x="41" y="212"/>
                      <a:pt x="42" y="210"/>
                    </a:cubicBezTo>
                    <a:cubicBezTo>
                      <a:pt x="42" y="209"/>
                      <a:pt x="42" y="202"/>
                      <a:pt x="42" y="200"/>
                    </a:cubicBezTo>
                    <a:cubicBezTo>
                      <a:pt x="43" y="198"/>
                      <a:pt x="43" y="196"/>
                      <a:pt x="43" y="195"/>
                    </a:cubicBezTo>
                    <a:cubicBezTo>
                      <a:pt x="43" y="194"/>
                      <a:pt x="43" y="192"/>
                      <a:pt x="44" y="191"/>
                    </a:cubicBezTo>
                    <a:cubicBezTo>
                      <a:pt x="44" y="190"/>
                      <a:pt x="44" y="187"/>
                      <a:pt x="44" y="186"/>
                    </a:cubicBezTo>
                    <a:cubicBezTo>
                      <a:pt x="44" y="186"/>
                      <a:pt x="44" y="185"/>
                      <a:pt x="45" y="183"/>
                    </a:cubicBezTo>
                    <a:cubicBezTo>
                      <a:pt x="45" y="182"/>
                      <a:pt x="45" y="178"/>
                      <a:pt x="45" y="177"/>
                    </a:cubicBezTo>
                    <a:cubicBezTo>
                      <a:pt x="45" y="176"/>
                      <a:pt x="45" y="175"/>
                      <a:pt x="45" y="174"/>
                    </a:cubicBezTo>
                    <a:cubicBezTo>
                      <a:pt x="45" y="174"/>
                      <a:pt x="45" y="174"/>
                      <a:pt x="46" y="172"/>
                    </a:cubicBezTo>
                    <a:cubicBezTo>
                      <a:pt x="46" y="171"/>
                      <a:pt x="46" y="169"/>
                      <a:pt x="46" y="169"/>
                    </a:cubicBezTo>
                    <a:cubicBezTo>
                      <a:pt x="47" y="168"/>
                      <a:pt x="47" y="168"/>
                      <a:pt x="47" y="169"/>
                    </a:cubicBezTo>
                    <a:cubicBezTo>
                      <a:pt x="47" y="169"/>
                      <a:pt x="47" y="169"/>
                      <a:pt x="48" y="170"/>
                    </a:cubicBezTo>
                    <a:cubicBezTo>
                      <a:pt x="48" y="170"/>
                      <a:pt x="48" y="171"/>
                      <a:pt x="48" y="172"/>
                    </a:cubicBezTo>
                    <a:cubicBezTo>
                      <a:pt x="48" y="173"/>
                      <a:pt x="49" y="173"/>
                      <a:pt x="49" y="175"/>
                    </a:cubicBezTo>
                    <a:cubicBezTo>
                      <a:pt x="50" y="176"/>
                      <a:pt x="50" y="178"/>
                      <a:pt x="50" y="178"/>
                    </a:cubicBezTo>
                    <a:cubicBezTo>
                      <a:pt x="50" y="179"/>
                      <a:pt x="51" y="180"/>
                      <a:pt x="51" y="180"/>
                    </a:cubicBezTo>
                    <a:cubicBezTo>
                      <a:pt x="51" y="181"/>
                      <a:pt x="51" y="184"/>
                      <a:pt x="52" y="185"/>
                    </a:cubicBezTo>
                    <a:cubicBezTo>
                      <a:pt x="52" y="186"/>
                      <a:pt x="52" y="189"/>
                      <a:pt x="53" y="191"/>
                    </a:cubicBezTo>
                    <a:cubicBezTo>
                      <a:pt x="53" y="192"/>
                      <a:pt x="54" y="198"/>
                      <a:pt x="54" y="199"/>
                    </a:cubicBezTo>
                    <a:cubicBezTo>
                      <a:pt x="54" y="200"/>
                      <a:pt x="54" y="202"/>
                      <a:pt x="54" y="204"/>
                    </a:cubicBezTo>
                    <a:cubicBezTo>
                      <a:pt x="55" y="205"/>
                      <a:pt x="55" y="209"/>
                      <a:pt x="55" y="210"/>
                    </a:cubicBezTo>
                    <a:cubicBezTo>
                      <a:pt x="55" y="210"/>
                      <a:pt x="55" y="216"/>
                      <a:pt x="55" y="218"/>
                    </a:cubicBezTo>
                    <a:cubicBezTo>
                      <a:pt x="56" y="220"/>
                      <a:pt x="56" y="221"/>
                      <a:pt x="56" y="222"/>
                    </a:cubicBezTo>
                    <a:cubicBezTo>
                      <a:pt x="56" y="223"/>
                      <a:pt x="56" y="225"/>
                      <a:pt x="56" y="226"/>
                    </a:cubicBezTo>
                    <a:cubicBezTo>
                      <a:pt x="56" y="227"/>
                      <a:pt x="57" y="231"/>
                      <a:pt x="57" y="231"/>
                    </a:cubicBezTo>
                    <a:cubicBezTo>
                      <a:pt x="57" y="232"/>
                      <a:pt x="57" y="238"/>
                      <a:pt x="58" y="239"/>
                    </a:cubicBezTo>
                    <a:cubicBezTo>
                      <a:pt x="58" y="240"/>
                      <a:pt x="58" y="246"/>
                      <a:pt x="58" y="246"/>
                    </a:cubicBezTo>
                    <a:cubicBezTo>
                      <a:pt x="59" y="247"/>
                      <a:pt x="59" y="249"/>
                      <a:pt x="59" y="250"/>
                    </a:cubicBezTo>
                    <a:cubicBezTo>
                      <a:pt x="59" y="251"/>
                      <a:pt x="59" y="251"/>
                      <a:pt x="59" y="252"/>
                    </a:cubicBezTo>
                    <a:cubicBezTo>
                      <a:pt x="59" y="254"/>
                      <a:pt x="59" y="255"/>
                      <a:pt x="59" y="256"/>
                    </a:cubicBezTo>
                    <a:cubicBezTo>
                      <a:pt x="59" y="257"/>
                      <a:pt x="60" y="259"/>
                      <a:pt x="60" y="260"/>
                    </a:cubicBezTo>
                    <a:cubicBezTo>
                      <a:pt x="61" y="260"/>
                      <a:pt x="61" y="262"/>
                      <a:pt x="62" y="262"/>
                    </a:cubicBezTo>
                    <a:cubicBezTo>
                      <a:pt x="62" y="263"/>
                      <a:pt x="62" y="264"/>
                      <a:pt x="62" y="265"/>
                    </a:cubicBezTo>
                    <a:cubicBezTo>
                      <a:pt x="63" y="265"/>
                      <a:pt x="63" y="267"/>
                      <a:pt x="64" y="267"/>
                    </a:cubicBezTo>
                    <a:cubicBezTo>
                      <a:pt x="64" y="267"/>
                      <a:pt x="64" y="268"/>
                      <a:pt x="64" y="268"/>
                    </a:cubicBezTo>
                    <a:cubicBezTo>
                      <a:pt x="64" y="268"/>
                      <a:pt x="64" y="268"/>
                      <a:pt x="64" y="268"/>
                    </a:cubicBezTo>
                    <a:cubicBezTo>
                      <a:pt x="64" y="269"/>
                      <a:pt x="65" y="270"/>
                      <a:pt x="65" y="271"/>
                    </a:cubicBezTo>
                    <a:cubicBezTo>
                      <a:pt x="65" y="272"/>
                      <a:pt x="66" y="272"/>
                      <a:pt x="66" y="272"/>
                    </a:cubicBezTo>
                    <a:cubicBezTo>
                      <a:pt x="66" y="272"/>
                      <a:pt x="66" y="272"/>
                      <a:pt x="66" y="273"/>
                    </a:cubicBezTo>
                    <a:cubicBezTo>
                      <a:pt x="66" y="273"/>
                      <a:pt x="66" y="274"/>
                      <a:pt x="66" y="275"/>
                    </a:cubicBezTo>
                    <a:cubicBezTo>
                      <a:pt x="66" y="275"/>
                      <a:pt x="66" y="277"/>
                      <a:pt x="66" y="277"/>
                    </a:cubicBezTo>
                    <a:cubicBezTo>
                      <a:pt x="66" y="278"/>
                      <a:pt x="66" y="278"/>
                      <a:pt x="67" y="278"/>
                    </a:cubicBezTo>
                    <a:cubicBezTo>
                      <a:pt x="67" y="279"/>
                      <a:pt x="67" y="279"/>
                      <a:pt x="67" y="279"/>
                    </a:cubicBezTo>
                    <a:cubicBezTo>
                      <a:pt x="68" y="279"/>
                      <a:pt x="69" y="280"/>
                      <a:pt x="69" y="280"/>
                    </a:cubicBezTo>
                    <a:cubicBezTo>
                      <a:pt x="70" y="280"/>
                      <a:pt x="70" y="280"/>
                      <a:pt x="70" y="280"/>
                    </a:cubicBezTo>
                    <a:cubicBezTo>
                      <a:pt x="71" y="280"/>
                      <a:pt x="71" y="280"/>
                      <a:pt x="71" y="281"/>
                    </a:cubicBezTo>
                    <a:cubicBezTo>
                      <a:pt x="70" y="281"/>
                      <a:pt x="70" y="281"/>
                      <a:pt x="70" y="282"/>
                    </a:cubicBezTo>
                    <a:cubicBezTo>
                      <a:pt x="70" y="283"/>
                      <a:pt x="71" y="283"/>
                      <a:pt x="71" y="284"/>
                    </a:cubicBezTo>
                    <a:cubicBezTo>
                      <a:pt x="72" y="284"/>
                      <a:pt x="72" y="284"/>
                      <a:pt x="72" y="284"/>
                    </a:cubicBezTo>
                    <a:cubicBezTo>
                      <a:pt x="73" y="284"/>
                      <a:pt x="75" y="284"/>
                      <a:pt x="76" y="284"/>
                    </a:cubicBezTo>
                    <a:cubicBezTo>
                      <a:pt x="77" y="284"/>
                      <a:pt x="82" y="284"/>
                      <a:pt x="84" y="284"/>
                    </a:cubicBezTo>
                    <a:cubicBezTo>
                      <a:pt x="87" y="284"/>
                      <a:pt x="88" y="283"/>
                      <a:pt x="89" y="283"/>
                    </a:cubicBezTo>
                    <a:cubicBezTo>
                      <a:pt x="89" y="283"/>
                      <a:pt x="89" y="283"/>
                      <a:pt x="89" y="283"/>
                    </a:cubicBezTo>
                    <a:cubicBezTo>
                      <a:pt x="89" y="283"/>
                      <a:pt x="89" y="282"/>
                      <a:pt x="89" y="282"/>
                    </a:cubicBezTo>
                    <a:close/>
                  </a:path>
                </a:pathLst>
              </a:custGeom>
              <a:solidFill>
                <a:schemeClr val="tx1"/>
              </a:solid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2" name="Freeform 23"/>
              <p:cNvSpPr>
                <a:spLocks noChangeAspect="1" noEditPoints="1"/>
              </p:cNvSpPr>
              <p:nvPr/>
            </p:nvSpPr>
            <p:spPr bwMode="auto">
              <a:xfrm>
                <a:off x="641982" y="2421517"/>
                <a:ext cx="303114" cy="1134738"/>
              </a:xfrm>
              <a:custGeom>
                <a:avLst/>
                <a:gdLst>
                  <a:gd name="T0" fmla="*/ 163 w 165"/>
                  <a:gd name="T1" fmla="*/ 158 h 618"/>
                  <a:gd name="T2" fmla="*/ 160 w 165"/>
                  <a:gd name="T3" fmla="*/ 117 h 618"/>
                  <a:gd name="T4" fmla="*/ 147 w 165"/>
                  <a:gd name="T5" fmla="*/ 102 h 618"/>
                  <a:gd name="T6" fmla="*/ 103 w 165"/>
                  <a:gd name="T7" fmla="*/ 7 h 618"/>
                  <a:gd name="T8" fmla="*/ 51 w 165"/>
                  <a:gd name="T9" fmla="*/ 43 h 618"/>
                  <a:gd name="T10" fmla="*/ 56 w 165"/>
                  <a:gd name="T11" fmla="*/ 96 h 618"/>
                  <a:gd name="T12" fmla="*/ 37 w 165"/>
                  <a:gd name="T13" fmla="*/ 110 h 618"/>
                  <a:gd name="T14" fmla="*/ 26 w 165"/>
                  <a:gd name="T15" fmla="*/ 143 h 618"/>
                  <a:gd name="T16" fmla="*/ 13 w 165"/>
                  <a:gd name="T17" fmla="*/ 212 h 618"/>
                  <a:gd name="T18" fmla="*/ 10 w 165"/>
                  <a:gd name="T19" fmla="*/ 260 h 618"/>
                  <a:gd name="T20" fmla="*/ 3 w 165"/>
                  <a:gd name="T21" fmla="*/ 319 h 618"/>
                  <a:gd name="T22" fmla="*/ 4 w 165"/>
                  <a:gd name="T23" fmla="*/ 344 h 618"/>
                  <a:gd name="T24" fmla="*/ 18 w 165"/>
                  <a:gd name="T25" fmla="*/ 355 h 618"/>
                  <a:gd name="T26" fmla="*/ 23 w 165"/>
                  <a:gd name="T27" fmla="*/ 350 h 618"/>
                  <a:gd name="T28" fmla="*/ 12 w 165"/>
                  <a:gd name="T29" fmla="*/ 341 h 618"/>
                  <a:gd name="T30" fmla="*/ 11 w 165"/>
                  <a:gd name="T31" fmla="*/ 327 h 618"/>
                  <a:gd name="T32" fmla="*/ 15 w 165"/>
                  <a:gd name="T33" fmla="*/ 336 h 618"/>
                  <a:gd name="T34" fmla="*/ 21 w 165"/>
                  <a:gd name="T35" fmla="*/ 326 h 618"/>
                  <a:gd name="T36" fmla="*/ 18 w 165"/>
                  <a:gd name="T37" fmla="*/ 297 h 618"/>
                  <a:gd name="T38" fmla="*/ 24 w 165"/>
                  <a:gd name="T39" fmla="*/ 315 h 618"/>
                  <a:gd name="T40" fmla="*/ 25 w 165"/>
                  <a:gd name="T41" fmla="*/ 368 h 618"/>
                  <a:gd name="T42" fmla="*/ 17 w 165"/>
                  <a:gd name="T43" fmla="*/ 412 h 618"/>
                  <a:gd name="T44" fmla="*/ 33 w 165"/>
                  <a:gd name="T45" fmla="*/ 418 h 618"/>
                  <a:gd name="T46" fmla="*/ 44 w 165"/>
                  <a:gd name="T47" fmla="*/ 450 h 618"/>
                  <a:gd name="T48" fmla="*/ 49 w 165"/>
                  <a:gd name="T49" fmla="*/ 532 h 618"/>
                  <a:gd name="T50" fmla="*/ 45 w 165"/>
                  <a:gd name="T51" fmla="*/ 572 h 618"/>
                  <a:gd name="T52" fmla="*/ 48 w 165"/>
                  <a:gd name="T53" fmla="*/ 594 h 618"/>
                  <a:gd name="T54" fmla="*/ 48 w 165"/>
                  <a:gd name="T55" fmla="*/ 602 h 618"/>
                  <a:gd name="T56" fmla="*/ 59 w 165"/>
                  <a:gd name="T57" fmla="*/ 617 h 618"/>
                  <a:gd name="T58" fmla="*/ 79 w 165"/>
                  <a:gd name="T59" fmla="*/ 599 h 618"/>
                  <a:gd name="T60" fmla="*/ 102 w 165"/>
                  <a:gd name="T61" fmla="*/ 573 h 618"/>
                  <a:gd name="T62" fmla="*/ 109 w 165"/>
                  <a:gd name="T63" fmla="*/ 596 h 618"/>
                  <a:gd name="T64" fmla="*/ 115 w 165"/>
                  <a:gd name="T65" fmla="*/ 567 h 618"/>
                  <a:gd name="T66" fmla="*/ 108 w 165"/>
                  <a:gd name="T67" fmla="*/ 543 h 618"/>
                  <a:gd name="T68" fmla="*/ 102 w 165"/>
                  <a:gd name="T69" fmla="*/ 478 h 618"/>
                  <a:gd name="T70" fmla="*/ 108 w 165"/>
                  <a:gd name="T71" fmla="*/ 428 h 618"/>
                  <a:gd name="T72" fmla="*/ 118 w 165"/>
                  <a:gd name="T73" fmla="*/ 420 h 618"/>
                  <a:gd name="T74" fmla="*/ 110 w 165"/>
                  <a:gd name="T75" fmla="*/ 359 h 618"/>
                  <a:gd name="T76" fmla="*/ 118 w 165"/>
                  <a:gd name="T77" fmla="*/ 351 h 618"/>
                  <a:gd name="T78" fmla="*/ 128 w 165"/>
                  <a:gd name="T79" fmla="*/ 343 h 618"/>
                  <a:gd name="T80" fmla="*/ 134 w 165"/>
                  <a:gd name="T81" fmla="*/ 309 h 618"/>
                  <a:gd name="T82" fmla="*/ 140 w 165"/>
                  <a:gd name="T83" fmla="*/ 296 h 618"/>
                  <a:gd name="T84" fmla="*/ 148 w 165"/>
                  <a:gd name="T85" fmla="*/ 267 h 618"/>
                  <a:gd name="T86" fmla="*/ 157 w 165"/>
                  <a:gd name="T87" fmla="*/ 250 h 618"/>
                  <a:gd name="T88" fmla="*/ 159 w 165"/>
                  <a:gd name="T89" fmla="*/ 235 h 618"/>
                  <a:gd name="T90" fmla="*/ 75 w 165"/>
                  <a:gd name="T91" fmla="*/ 566 h 618"/>
                  <a:gd name="T92" fmla="*/ 68 w 165"/>
                  <a:gd name="T93" fmla="*/ 561 h 618"/>
                  <a:gd name="T94" fmla="*/ 74 w 165"/>
                  <a:gd name="T95" fmla="*/ 499 h 618"/>
                  <a:gd name="T96" fmla="*/ 128 w 165"/>
                  <a:gd name="T97" fmla="*/ 233 h 618"/>
                  <a:gd name="T98" fmla="*/ 123 w 165"/>
                  <a:gd name="T99" fmla="*/ 240 h 618"/>
                  <a:gd name="T100" fmla="*/ 117 w 165"/>
                  <a:gd name="T101" fmla="*/ 220 h 618"/>
                  <a:gd name="T102" fmla="*/ 128 w 165"/>
                  <a:gd name="T103" fmla="*/ 208 h 618"/>
                  <a:gd name="T104" fmla="*/ 129 w 165"/>
                  <a:gd name="T105" fmla="*/ 200 h 618"/>
                  <a:gd name="T106" fmla="*/ 130 w 165"/>
                  <a:gd name="T107" fmla="*/ 224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5" h="618">
                    <a:moveTo>
                      <a:pt x="163" y="212"/>
                    </a:moveTo>
                    <a:cubicBezTo>
                      <a:pt x="163" y="211"/>
                      <a:pt x="161" y="207"/>
                      <a:pt x="161" y="206"/>
                    </a:cubicBezTo>
                    <a:cubicBezTo>
                      <a:pt x="160" y="206"/>
                      <a:pt x="160" y="205"/>
                      <a:pt x="160" y="204"/>
                    </a:cubicBezTo>
                    <a:cubicBezTo>
                      <a:pt x="161" y="204"/>
                      <a:pt x="162" y="191"/>
                      <a:pt x="162" y="188"/>
                    </a:cubicBezTo>
                    <a:cubicBezTo>
                      <a:pt x="162" y="184"/>
                      <a:pt x="163" y="173"/>
                      <a:pt x="163" y="168"/>
                    </a:cubicBezTo>
                    <a:cubicBezTo>
                      <a:pt x="163" y="163"/>
                      <a:pt x="163" y="159"/>
                      <a:pt x="163" y="158"/>
                    </a:cubicBezTo>
                    <a:cubicBezTo>
                      <a:pt x="163" y="157"/>
                      <a:pt x="163" y="156"/>
                      <a:pt x="163" y="154"/>
                    </a:cubicBezTo>
                    <a:cubicBezTo>
                      <a:pt x="163" y="151"/>
                      <a:pt x="162" y="143"/>
                      <a:pt x="162" y="140"/>
                    </a:cubicBezTo>
                    <a:cubicBezTo>
                      <a:pt x="161" y="137"/>
                      <a:pt x="160" y="132"/>
                      <a:pt x="160" y="131"/>
                    </a:cubicBezTo>
                    <a:cubicBezTo>
                      <a:pt x="160" y="130"/>
                      <a:pt x="160" y="130"/>
                      <a:pt x="160" y="129"/>
                    </a:cubicBezTo>
                    <a:cubicBezTo>
                      <a:pt x="160" y="127"/>
                      <a:pt x="160" y="126"/>
                      <a:pt x="160" y="125"/>
                    </a:cubicBezTo>
                    <a:cubicBezTo>
                      <a:pt x="160" y="123"/>
                      <a:pt x="161" y="118"/>
                      <a:pt x="160" y="117"/>
                    </a:cubicBezTo>
                    <a:cubicBezTo>
                      <a:pt x="160" y="116"/>
                      <a:pt x="160" y="115"/>
                      <a:pt x="159" y="114"/>
                    </a:cubicBezTo>
                    <a:cubicBezTo>
                      <a:pt x="159" y="112"/>
                      <a:pt x="158" y="110"/>
                      <a:pt x="157" y="109"/>
                    </a:cubicBezTo>
                    <a:cubicBezTo>
                      <a:pt x="157" y="107"/>
                      <a:pt x="155" y="106"/>
                      <a:pt x="155" y="106"/>
                    </a:cubicBezTo>
                    <a:cubicBezTo>
                      <a:pt x="154" y="105"/>
                      <a:pt x="152" y="105"/>
                      <a:pt x="151" y="105"/>
                    </a:cubicBezTo>
                    <a:cubicBezTo>
                      <a:pt x="151" y="104"/>
                      <a:pt x="150" y="104"/>
                      <a:pt x="150" y="104"/>
                    </a:cubicBezTo>
                    <a:cubicBezTo>
                      <a:pt x="150" y="103"/>
                      <a:pt x="148" y="103"/>
                      <a:pt x="147" y="102"/>
                    </a:cubicBezTo>
                    <a:cubicBezTo>
                      <a:pt x="146" y="102"/>
                      <a:pt x="144" y="100"/>
                      <a:pt x="143" y="100"/>
                    </a:cubicBezTo>
                    <a:cubicBezTo>
                      <a:pt x="142" y="99"/>
                      <a:pt x="139" y="97"/>
                      <a:pt x="138" y="97"/>
                    </a:cubicBezTo>
                    <a:cubicBezTo>
                      <a:pt x="137" y="96"/>
                      <a:pt x="137" y="96"/>
                      <a:pt x="135" y="92"/>
                    </a:cubicBezTo>
                    <a:cubicBezTo>
                      <a:pt x="134" y="89"/>
                      <a:pt x="129" y="76"/>
                      <a:pt x="128" y="72"/>
                    </a:cubicBezTo>
                    <a:cubicBezTo>
                      <a:pt x="127" y="69"/>
                      <a:pt x="118" y="35"/>
                      <a:pt x="115" y="27"/>
                    </a:cubicBezTo>
                    <a:cubicBezTo>
                      <a:pt x="113" y="18"/>
                      <a:pt x="107" y="11"/>
                      <a:pt x="103" y="7"/>
                    </a:cubicBezTo>
                    <a:cubicBezTo>
                      <a:pt x="99" y="3"/>
                      <a:pt x="91" y="0"/>
                      <a:pt x="86" y="0"/>
                    </a:cubicBezTo>
                    <a:cubicBezTo>
                      <a:pt x="81" y="0"/>
                      <a:pt x="76" y="2"/>
                      <a:pt x="74" y="3"/>
                    </a:cubicBezTo>
                    <a:cubicBezTo>
                      <a:pt x="72" y="4"/>
                      <a:pt x="69" y="6"/>
                      <a:pt x="68" y="6"/>
                    </a:cubicBezTo>
                    <a:cubicBezTo>
                      <a:pt x="66" y="6"/>
                      <a:pt x="63" y="9"/>
                      <a:pt x="58" y="12"/>
                    </a:cubicBezTo>
                    <a:cubicBezTo>
                      <a:pt x="54" y="15"/>
                      <a:pt x="52" y="18"/>
                      <a:pt x="51" y="22"/>
                    </a:cubicBezTo>
                    <a:cubicBezTo>
                      <a:pt x="50" y="26"/>
                      <a:pt x="51" y="37"/>
                      <a:pt x="51" y="43"/>
                    </a:cubicBezTo>
                    <a:cubicBezTo>
                      <a:pt x="52" y="50"/>
                      <a:pt x="54" y="57"/>
                      <a:pt x="54" y="60"/>
                    </a:cubicBezTo>
                    <a:cubicBezTo>
                      <a:pt x="54" y="62"/>
                      <a:pt x="55" y="67"/>
                      <a:pt x="56" y="70"/>
                    </a:cubicBezTo>
                    <a:cubicBezTo>
                      <a:pt x="56" y="73"/>
                      <a:pt x="58" y="80"/>
                      <a:pt x="58" y="83"/>
                    </a:cubicBezTo>
                    <a:cubicBezTo>
                      <a:pt x="59" y="86"/>
                      <a:pt x="60" y="87"/>
                      <a:pt x="60" y="89"/>
                    </a:cubicBezTo>
                    <a:cubicBezTo>
                      <a:pt x="60" y="92"/>
                      <a:pt x="59" y="93"/>
                      <a:pt x="58" y="94"/>
                    </a:cubicBezTo>
                    <a:cubicBezTo>
                      <a:pt x="57" y="95"/>
                      <a:pt x="57" y="94"/>
                      <a:pt x="56" y="96"/>
                    </a:cubicBezTo>
                    <a:cubicBezTo>
                      <a:pt x="55" y="97"/>
                      <a:pt x="54" y="99"/>
                      <a:pt x="53" y="100"/>
                    </a:cubicBezTo>
                    <a:cubicBezTo>
                      <a:pt x="52" y="101"/>
                      <a:pt x="52" y="101"/>
                      <a:pt x="51" y="101"/>
                    </a:cubicBezTo>
                    <a:cubicBezTo>
                      <a:pt x="50" y="102"/>
                      <a:pt x="49" y="102"/>
                      <a:pt x="48" y="103"/>
                    </a:cubicBezTo>
                    <a:cubicBezTo>
                      <a:pt x="46" y="103"/>
                      <a:pt x="45" y="104"/>
                      <a:pt x="43" y="105"/>
                    </a:cubicBezTo>
                    <a:cubicBezTo>
                      <a:pt x="41" y="106"/>
                      <a:pt x="40" y="107"/>
                      <a:pt x="39" y="108"/>
                    </a:cubicBezTo>
                    <a:cubicBezTo>
                      <a:pt x="38" y="109"/>
                      <a:pt x="38" y="109"/>
                      <a:pt x="37" y="110"/>
                    </a:cubicBezTo>
                    <a:cubicBezTo>
                      <a:pt x="36" y="111"/>
                      <a:pt x="36" y="110"/>
                      <a:pt x="35" y="111"/>
                    </a:cubicBezTo>
                    <a:cubicBezTo>
                      <a:pt x="34" y="112"/>
                      <a:pt x="33" y="115"/>
                      <a:pt x="32" y="116"/>
                    </a:cubicBezTo>
                    <a:cubicBezTo>
                      <a:pt x="32" y="118"/>
                      <a:pt x="31" y="120"/>
                      <a:pt x="31" y="121"/>
                    </a:cubicBezTo>
                    <a:cubicBezTo>
                      <a:pt x="30" y="123"/>
                      <a:pt x="29" y="127"/>
                      <a:pt x="29" y="129"/>
                    </a:cubicBezTo>
                    <a:cubicBezTo>
                      <a:pt x="29" y="130"/>
                      <a:pt x="28" y="134"/>
                      <a:pt x="28" y="136"/>
                    </a:cubicBezTo>
                    <a:cubicBezTo>
                      <a:pt x="27" y="139"/>
                      <a:pt x="27" y="141"/>
                      <a:pt x="26" y="143"/>
                    </a:cubicBezTo>
                    <a:cubicBezTo>
                      <a:pt x="26" y="146"/>
                      <a:pt x="24" y="153"/>
                      <a:pt x="24" y="157"/>
                    </a:cubicBezTo>
                    <a:cubicBezTo>
                      <a:pt x="23" y="160"/>
                      <a:pt x="21" y="168"/>
                      <a:pt x="21" y="171"/>
                    </a:cubicBezTo>
                    <a:cubicBezTo>
                      <a:pt x="20" y="174"/>
                      <a:pt x="18" y="183"/>
                      <a:pt x="18" y="186"/>
                    </a:cubicBezTo>
                    <a:cubicBezTo>
                      <a:pt x="17" y="188"/>
                      <a:pt x="16" y="195"/>
                      <a:pt x="16" y="196"/>
                    </a:cubicBezTo>
                    <a:cubicBezTo>
                      <a:pt x="16" y="197"/>
                      <a:pt x="15" y="201"/>
                      <a:pt x="15" y="203"/>
                    </a:cubicBezTo>
                    <a:cubicBezTo>
                      <a:pt x="14" y="206"/>
                      <a:pt x="13" y="209"/>
                      <a:pt x="13" y="212"/>
                    </a:cubicBezTo>
                    <a:cubicBezTo>
                      <a:pt x="12" y="214"/>
                      <a:pt x="11" y="218"/>
                      <a:pt x="11" y="220"/>
                    </a:cubicBezTo>
                    <a:cubicBezTo>
                      <a:pt x="11" y="222"/>
                      <a:pt x="12" y="224"/>
                      <a:pt x="12" y="225"/>
                    </a:cubicBezTo>
                    <a:cubicBezTo>
                      <a:pt x="12" y="226"/>
                      <a:pt x="12" y="231"/>
                      <a:pt x="13" y="232"/>
                    </a:cubicBezTo>
                    <a:cubicBezTo>
                      <a:pt x="13" y="232"/>
                      <a:pt x="12" y="233"/>
                      <a:pt x="12" y="235"/>
                    </a:cubicBezTo>
                    <a:cubicBezTo>
                      <a:pt x="12" y="236"/>
                      <a:pt x="11" y="242"/>
                      <a:pt x="11" y="244"/>
                    </a:cubicBezTo>
                    <a:cubicBezTo>
                      <a:pt x="11" y="245"/>
                      <a:pt x="10" y="256"/>
                      <a:pt x="10" y="260"/>
                    </a:cubicBezTo>
                    <a:cubicBezTo>
                      <a:pt x="10" y="264"/>
                      <a:pt x="10" y="269"/>
                      <a:pt x="10" y="276"/>
                    </a:cubicBezTo>
                    <a:cubicBezTo>
                      <a:pt x="9" y="282"/>
                      <a:pt x="8" y="290"/>
                      <a:pt x="8" y="290"/>
                    </a:cubicBezTo>
                    <a:cubicBezTo>
                      <a:pt x="8" y="291"/>
                      <a:pt x="8" y="292"/>
                      <a:pt x="8" y="293"/>
                    </a:cubicBezTo>
                    <a:cubicBezTo>
                      <a:pt x="8" y="294"/>
                      <a:pt x="7" y="300"/>
                      <a:pt x="6" y="302"/>
                    </a:cubicBezTo>
                    <a:cubicBezTo>
                      <a:pt x="6" y="305"/>
                      <a:pt x="5" y="308"/>
                      <a:pt x="4" y="312"/>
                    </a:cubicBezTo>
                    <a:cubicBezTo>
                      <a:pt x="4" y="316"/>
                      <a:pt x="4" y="317"/>
                      <a:pt x="3" y="319"/>
                    </a:cubicBezTo>
                    <a:cubicBezTo>
                      <a:pt x="3" y="320"/>
                      <a:pt x="3" y="321"/>
                      <a:pt x="3" y="323"/>
                    </a:cubicBezTo>
                    <a:cubicBezTo>
                      <a:pt x="3" y="324"/>
                      <a:pt x="3" y="325"/>
                      <a:pt x="2" y="327"/>
                    </a:cubicBezTo>
                    <a:cubicBezTo>
                      <a:pt x="2" y="329"/>
                      <a:pt x="1" y="331"/>
                      <a:pt x="1" y="332"/>
                    </a:cubicBezTo>
                    <a:cubicBezTo>
                      <a:pt x="0" y="333"/>
                      <a:pt x="1" y="333"/>
                      <a:pt x="1" y="334"/>
                    </a:cubicBezTo>
                    <a:cubicBezTo>
                      <a:pt x="1" y="334"/>
                      <a:pt x="2" y="337"/>
                      <a:pt x="3" y="340"/>
                    </a:cubicBezTo>
                    <a:cubicBezTo>
                      <a:pt x="4" y="342"/>
                      <a:pt x="4" y="342"/>
                      <a:pt x="4" y="344"/>
                    </a:cubicBezTo>
                    <a:cubicBezTo>
                      <a:pt x="5" y="345"/>
                      <a:pt x="6" y="345"/>
                      <a:pt x="6" y="345"/>
                    </a:cubicBezTo>
                    <a:cubicBezTo>
                      <a:pt x="6" y="345"/>
                      <a:pt x="6" y="346"/>
                      <a:pt x="8" y="346"/>
                    </a:cubicBezTo>
                    <a:cubicBezTo>
                      <a:pt x="9" y="347"/>
                      <a:pt x="10" y="348"/>
                      <a:pt x="11" y="349"/>
                    </a:cubicBezTo>
                    <a:cubicBezTo>
                      <a:pt x="12" y="350"/>
                      <a:pt x="14" y="351"/>
                      <a:pt x="14" y="352"/>
                    </a:cubicBezTo>
                    <a:cubicBezTo>
                      <a:pt x="14" y="352"/>
                      <a:pt x="15" y="352"/>
                      <a:pt x="16" y="353"/>
                    </a:cubicBezTo>
                    <a:cubicBezTo>
                      <a:pt x="17" y="354"/>
                      <a:pt x="18" y="354"/>
                      <a:pt x="18" y="355"/>
                    </a:cubicBezTo>
                    <a:cubicBezTo>
                      <a:pt x="19" y="355"/>
                      <a:pt x="20" y="356"/>
                      <a:pt x="21" y="357"/>
                    </a:cubicBezTo>
                    <a:cubicBezTo>
                      <a:pt x="21" y="357"/>
                      <a:pt x="21" y="357"/>
                      <a:pt x="22" y="357"/>
                    </a:cubicBezTo>
                    <a:cubicBezTo>
                      <a:pt x="22" y="356"/>
                      <a:pt x="22" y="356"/>
                      <a:pt x="22" y="355"/>
                    </a:cubicBezTo>
                    <a:cubicBezTo>
                      <a:pt x="22" y="354"/>
                      <a:pt x="22" y="353"/>
                      <a:pt x="22" y="353"/>
                    </a:cubicBezTo>
                    <a:cubicBezTo>
                      <a:pt x="22" y="352"/>
                      <a:pt x="22" y="353"/>
                      <a:pt x="23" y="352"/>
                    </a:cubicBezTo>
                    <a:cubicBezTo>
                      <a:pt x="24" y="351"/>
                      <a:pt x="23" y="351"/>
                      <a:pt x="23" y="350"/>
                    </a:cubicBezTo>
                    <a:cubicBezTo>
                      <a:pt x="23" y="349"/>
                      <a:pt x="21" y="348"/>
                      <a:pt x="21" y="347"/>
                    </a:cubicBezTo>
                    <a:cubicBezTo>
                      <a:pt x="20" y="347"/>
                      <a:pt x="19" y="347"/>
                      <a:pt x="19" y="347"/>
                    </a:cubicBezTo>
                    <a:cubicBezTo>
                      <a:pt x="18" y="346"/>
                      <a:pt x="18" y="346"/>
                      <a:pt x="18" y="346"/>
                    </a:cubicBezTo>
                    <a:cubicBezTo>
                      <a:pt x="18" y="345"/>
                      <a:pt x="18" y="344"/>
                      <a:pt x="17" y="344"/>
                    </a:cubicBezTo>
                    <a:cubicBezTo>
                      <a:pt x="17" y="343"/>
                      <a:pt x="14" y="342"/>
                      <a:pt x="14" y="342"/>
                    </a:cubicBezTo>
                    <a:cubicBezTo>
                      <a:pt x="13" y="341"/>
                      <a:pt x="13" y="341"/>
                      <a:pt x="12" y="341"/>
                    </a:cubicBezTo>
                    <a:cubicBezTo>
                      <a:pt x="12" y="340"/>
                      <a:pt x="12" y="340"/>
                      <a:pt x="12" y="339"/>
                    </a:cubicBezTo>
                    <a:cubicBezTo>
                      <a:pt x="12" y="338"/>
                      <a:pt x="11" y="337"/>
                      <a:pt x="11" y="336"/>
                    </a:cubicBezTo>
                    <a:cubicBezTo>
                      <a:pt x="11" y="335"/>
                      <a:pt x="10" y="334"/>
                      <a:pt x="10" y="333"/>
                    </a:cubicBezTo>
                    <a:cubicBezTo>
                      <a:pt x="10" y="333"/>
                      <a:pt x="10" y="332"/>
                      <a:pt x="10" y="332"/>
                    </a:cubicBezTo>
                    <a:cubicBezTo>
                      <a:pt x="10" y="331"/>
                      <a:pt x="10" y="328"/>
                      <a:pt x="10" y="328"/>
                    </a:cubicBezTo>
                    <a:cubicBezTo>
                      <a:pt x="10" y="327"/>
                      <a:pt x="11" y="327"/>
                      <a:pt x="11" y="327"/>
                    </a:cubicBezTo>
                    <a:cubicBezTo>
                      <a:pt x="12" y="327"/>
                      <a:pt x="12" y="326"/>
                      <a:pt x="12" y="326"/>
                    </a:cubicBezTo>
                    <a:cubicBezTo>
                      <a:pt x="12" y="326"/>
                      <a:pt x="12" y="326"/>
                      <a:pt x="13" y="326"/>
                    </a:cubicBezTo>
                    <a:cubicBezTo>
                      <a:pt x="14" y="326"/>
                      <a:pt x="14" y="326"/>
                      <a:pt x="14" y="325"/>
                    </a:cubicBezTo>
                    <a:cubicBezTo>
                      <a:pt x="15" y="325"/>
                      <a:pt x="15" y="325"/>
                      <a:pt x="15" y="326"/>
                    </a:cubicBezTo>
                    <a:cubicBezTo>
                      <a:pt x="16" y="328"/>
                      <a:pt x="15" y="330"/>
                      <a:pt x="15" y="331"/>
                    </a:cubicBezTo>
                    <a:cubicBezTo>
                      <a:pt x="15" y="332"/>
                      <a:pt x="15" y="334"/>
                      <a:pt x="15" y="336"/>
                    </a:cubicBezTo>
                    <a:cubicBezTo>
                      <a:pt x="16" y="337"/>
                      <a:pt x="17" y="340"/>
                      <a:pt x="18" y="341"/>
                    </a:cubicBezTo>
                    <a:cubicBezTo>
                      <a:pt x="19" y="342"/>
                      <a:pt x="21" y="342"/>
                      <a:pt x="22" y="342"/>
                    </a:cubicBezTo>
                    <a:cubicBezTo>
                      <a:pt x="22" y="341"/>
                      <a:pt x="22" y="341"/>
                      <a:pt x="22" y="340"/>
                    </a:cubicBezTo>
                    <a:cubicBezTo>
                      <a:pt x="22" y="340"/>
                      <a:pt x="22" y="338"/>
                      <a:pt x="22" y="337"/>
                    </a:cubicBezTo>
                    <a:cubicBezTo>
                      <a:pt x="22" y="336"/>
                      <a:pt x="22" y="333"/>
                      <a:pt x="21" y="331"/>
                    </a:cubicBezTo>
                    <a:cubicBezTo>
                      <a:pt x="21" y="329"/>
                      <a:pt x="21" y="327"/>
                      <a:pt x="21" y="326"/>
                    </a:cubicBezTo>
                    <a:cubicBezTo>
                      <a:pt x="21" y="324"/>
                      <a:pt x="21" y="322"/>
                      <a:pt x="21" y="321"/>
                    </a:cubicBezTo>
                    <a:cubicBezTo>
                      <a:pt x="21" y="320"/>
                      <a:pt x="21" y="318"/>
                      <a:pt x="22" y="316"/>
                    </a:cubicBezTo>
                    <a:cubicBezTo>
                      <a:pt x="22" y="315"/>
                      <a:pt x="21" y="311"/>
                      <a:pt x="21" y="310"/>
                    </a:cubicBezTo>
                    <a:cubicBezTo>
                      <a:pt x="21" y="308"/>
                      <a:pt x="19" y="305"/>
                      <a:pt x="19" y="304"/>
                    </a:cubicBezTo>
                    <a:cubicBezTo>
                      <a:pt x="18" y="303"/>
                      <a:pt x="18" y="302"/>
                      <a:pt x="18" y="301"/>
                    </a:cubicBezTo>
                    <a:cubicBezTo>
                      <a:pt x="18" y="300"/>
                      <a:pt x="18" y="298"/>
                      <a:pt x="18" y="297"/>
                    </a:cubicBezTo>
                    <a:cubicBezTo>
                      <a:pt x="18" y="297"/>
                      <a:pt x="18" y="297"/>
                      <a:pt x="19" y="297"/>
                    </a:cubicBezTo>
                    <a:cubicBezTo>
                      <a:pt x="19" y="297"/>
                      <a:pt x="20" y="297"/>
                      <a:pt x="21" y="297"/>
                    </a:cubicBezTo>
                    <a:cubicBezTo>
                      <a:pt x="22" y="298"/>
                      <a:pt x="22" y="298"/>
                      <a:pt x="22" y="297"/>
                    </a:cubicBezTo>
                    <a:cubicBezTo>
                      <a:pt x="23" y="297"/>
                      <a:pt x="23" y="297"/>
                      <a:pt x="23" y="298"/>
                    </a:cubicBezTo>
                    <a:cubicBezTo>
                      <a:pt x="23" y="299"/>
                      <a:pt x="23" y="301"/>
                      <a:pt x="23" y="304"/>
                    </a:cubicBezTo>
                    <a:cubicBezTo>
                      <a:pt x="23" y="307"/>
                      <a:pt x="24" y="312"/>
                      <a:pt x="24" y="315"/>
                    </a:cubicBezTo>
                    <a:cubicBezTo>
                      <a:pt x="24" y="317"/>
                      <a:pt x="25" y="325"/>
                      <a:pt x="25" y="329"/>
                    </a:cubicBezTo>
                    <a:cubicBezTo>
                      <a:pt x="26" y="332"/>
                      <a:pt x="26" y="343"/>
                      <a:pt x="26" y="345"/>
                    </a:cubicBezTo>
                    <a:cubicBezTo>
                      <a:pt x="26" y="347"/>
                      <a:pt x="26" y="352"/>
                      <a:pt x="26" y="354"/>
                    </a:cubicBezTo>
                    <a:cubicBezTo>
                      <a:pt x="26" y="355"/>
                      <a:pt x="26" y="358"/>
                      <a:pt x="26" y="360"/>
                    </a:cubicBezTo>
                    <a:cubicBezTo>
                      <a:pt x="26" y="361"/>
                      <a:pt x="26" y="363"/>
                      <a:pt x="25" y="364"/>
                    </a:cubicBezTo>
                    <a:cubicBezTo>
                      <a:pt x="25" y="365"/>
                      <a:pt x="25" y="367"/>
                      <a:pt x="25" y="368"/>
                    </a:cubicBezTo>
                    <a:cubicBezTo>
                      <a:pt x="26" y="369"/>
                      <a:pt x="25" y="372"/>
                      <a:pt x="25" y="375"/>
                    </a:cubicBezTo>
                    <a:cubicBezTo>
                      <a:pt x="25" y="377"/>
                      <a:pt x="23" y="386"/>
                      <a:pt x="23" y="388"/>
                    </a:cubicBezTo>
                    <a:cubicBezTo>
                      <a:pt x="22" y="390"/>
                      <a:pt x="21" y="395"/>
                      <a:pt x="21" y="397"/>
                    </a:cubicBezTo>
                    <a:cubicBezTo>
                      <a:pt x="20" y="398"/>
                      <a:pt x="19" y="402"/>
                      <a:pt x="19" y="404"/>
                    </a:cubicBezTo>
                    <a:cubicBezTo>
                      <a:pt x="18" y="405"/>
                      <a:pt x="17" y="410"/>
                      <a:pt x="17" y="411"/>
                    </a:cubicBezTo>
                    <a:cubicBezTo>
                      <a:pt x="16" y="412"/>
                      <a:pt x="16" y="412"/>
                      <a:pt x="17" y="412"/>
                    </a:cubicBezTo>
                    <a:cubicBezTo>
                      <a:pt x="17" y="412"/>
                      <a:pt x="21" y="413"/>
                      <a:pt x="22" y="413"/>
                    </a:cubicBezTo>
                    <a:cubicBezTo>
                      <a:pt x="22" y="413"/>
                      <a:pt x="22" y="414"/>
                      <a:pt x="22" y="414"/>
                    </a:cubicBezTo>
                    <a:cubicBezTo>
                      <a:pt x="22" y="415"/>
                      <a:pt x="22" y="415"/>
                      <a:pt x="22" y="415"/>
                    </a:cubicBezTo>
                    <a:cubicBezTo>
                      <a:pt x="23" y="416"/>
                      <a:pt x="24" y="416"/>
                      <a:pt x="25" y="416"/>
                    </a:cubicBezTo>
                    <a:cubicBezTo>
                      <a:pt x="27" y="417"/>
                      <a:pt x="32" y="417"/>
                      <a:pt x="33" y="417"/>
                    </a:cubicBezTo>
                    <a:cubicBezTo>
                      <a:pt x="34" y="418"/>
                      <a:pt x="34" y="418"/>
                      <a:pt x="33" y="418"/>
                    </a:cubicBezTo>
                    <a:cubicBezTo>
                      <a:pt x="33" y="419"/>
                      <a:pt x="34" y="419"/>
                      <a:pt x="36" y="420"/>
                    </a:cubicBezTo>
                    <a:cubicBezTo>
                      <a:pt x="37" y="420"/>
                      <a:pt x="40" y="421"/>
                      <a:pt x="41" y="421"/>
                    </a:cubicBezTo>
                    <a:cubicBezTo>
                      <a:pt x="41" y="421"/>
                      <a:pt x="41" y="421"/>
                      <a:pt x="41" y="422"/>
                    </a:cubicBezTo>
                    <a:cubicBezTo>
                      <a:pt x="41" y="422"/>
                      <a:pt x="42" y="425"/>
                      <a:pt x="42" y="427"/>
                    </a:cubicBezTo>
                    <a:cubicBezTo>
                      <a:pt x="43" y="429"/>
                      <a:pt x="44" y="435"/>
                      <a:pt x="45" y="438"/>
                    </a:cubicBezTo>
                    <a:cubicBezTo>
                      <a:pt x="45" y="442"/>
                      <a:pt x="45" y="448"/>
                      <a:pt x="44" y="450"/>
                    </a:cubicBezTo>
                    <a:cubicBezTo>
                      <a:pt x="44" y="453"/>
                      <a:pt x="43" y="458"/>
                      <a:pt x="43" y="462"/>
                    </a:cubicBezTo>
                    <a:cubicBezTo>
                      <a:pt x="43" y="466"/>
                      <a:pt x="42" y="469"/>
                      <a:pt x="43" y="472"/>
                    </a:cubicBezTo>
                    <a:cubicBezTo>
                      <a:pt x="43" y="476"/>
                      <a:pt x="44" y="480"/>
                      <a:pt x="44" y="482"/>
                    </a:cubicBezTo>
                    <a:cubicBezTo>
                      <a:pt x="45" y="485"/>
                      <a:pt x="45" y="494"/>
                      <a:pt x="46" y="499"/>
                    </a:cubicBezTo>
                    <a:cubicBezTo>
                      <a:pt x="46" y="503"/>
                      <a:pt x="47" y="512"/>
                      <a:pt x="48" y="518"/>
                    </a:cubicBezTo>
                    <a:cubicBezTo>
                      <a:pt x="49" y="525"/>
                      <a:pt x="49" y="527"/>
                      <a:pt x="49" y="532"/>
                    </a:cubicBezTo>
                    <a:cubicBezTo>
                      <a:pt x="49" y="542"/>
                      <a:pt x="49" y="546"/>
                      <a:pt x="48" y="547"/>
                    </a:cubicBezTo>
                    <a:cubicBezTo>
                      <a:pt x="48" y="548"/>
                      <a:pt x="46" y="552"/>
                      <a:pt x="45" y="555"/>
                    </a:cubicBezTo>
                    <a:cubicBezTo>
                      <a:pt x="44" y="558"/>
                      <a:pt x="45" y="560"/>
                      <a:pt x="46" y="562"/>
                    </a:cubicBezTo>
                    <a:cubicBezTo>
                      <a:pt x="46" y="563"/>
                      <a:pt x="46" y="564"/>
                      <a:pt x="46" y="565"/>
                    </a:cubicBezTo>
                    <a:cubicBezTo>
                      <a:pt x="46" y="566"/>
                      <a:pt x="45" y="567"/>
                      <a:pt x="45" y="568"/>
                    </a:cubicBezTo>
                    <a:cubicBezTo>
                      <a:pt x="45" y="569"/>
                      <a:pt x="45" y="571"/>
                      <a:pt x="45" y="572"/>
                    </a:cubicBezTo>
                    <a:cubicBezTo>
                      <a:pt x="46" y="574"/>
                      <a:pt x="46" y="575"/>
                      <a:pt x="46" y="577"/>
                    </a:cubicBezTo>
                    <a:cubicBezTo>
                      <a:pt x="46" y="578"/>
                      <a:pt x="46" y="579"/>
                      <a:pt x="47" y="581"/>
                    </a:cubicBezTo>
                    <a:cubicBezTo>
                      <a:pt x="47" y="582"/>
                      <a:pt x="47" y="581"/>
                      <a:pt x="47" y="582"/>
                    </a:cubicBezTo>
                    <a:cubicBezTo>
                      <a:pt x="47" y="584"/>
                      <a:pt x="48" y="587"/>
                      <a:pt x="48" y="589"/>
                    </a:cubicBezTo>
                    <a:cubicBezTo>
                      <a:pt x="49" y="591"/>
                      <a:pt x="49" y="593"/>
                      <a:pt x="49" y="593"/>
                    </a:cubicBezTo>
                    <a:cubicBezTo>
                      <a:pt x="49" y="594"/>
                      <a:pt x="49" y="594"/>
                      <a:pt x="48" y="594"/>
                    </a:cubicBezTo>
                    <a:cubicBezTo>
                      <a:pt x="47" y="594"/>
                      <a:pt x="45" y="594"/>
                      <a:pt x="44" y="595"/>
                    </a:cubicBezTo>
                    <a:cubicBezTo>
                      <a:pt x="43" y="595"/>
                      <a:pt x="40" y="595"/>
                      <a:pt x="40" y="596"/>
                    </a:cubicBezTo>
                    <a:cubicBezTo>
                      <a:pt x="39" y="596"/>
                      <a:pt x="39" y="597"/>
                      <a:pt x="39" y="598"/>
                    </a:cubicBezTo>
                    <a:cubicBezTo>
                      <a:pt x="40" y="599"/>
                      <a:pt x="41" y="600"/>
                      <a:pt x="43" y="600"/>
                    </a:cubicBezTo>
                    <a:cubicBezTo>
                      <a:pt x="45" y="600"/>
                      <a:pt x="47" y="600"/>
                      <a:pt x="48" y="601"/>
                    </a:cubicBezTo>
                    <a:cubicBezTo>
                      <a:pt x="49" y="601"/>
                      <a:pt x="48" y="601"/>
                      <a:pt x="48" y="602"/>
                    </a:cubicBezTo>
                    <a:cubicBezTo>
                      <a:pt x="48" y="604"/>
                      <a:pt x="48" y="604"/>
                      <a:pt x="48" y="607"/>
                    </a:cubicBezTo>
                    <a:cubicBezTo>
                      <a:pt x="48" y="609"/>
                      <a:pt x="48" y="609"/>
                      <a:pt x="49" y="610"/>
                    </a:cubicBezTo>
                    <a:cubicBezTo>
                      <a:pt x="49" y="611"/>
                      <a:pt x="49" y="612"/>
                      <a:pt x="49" y="612"/>
                    </a:cubicBezTo>
                    <a:cubicBezTo>
                      <a:pt x="49" y="613"/>
                      <a:pt x="50" y="613"/>
                      <a:pt x="51" y="614"/>
                    </a:cubicBezTo>
                    <a:cubicBezTo>
                      <a:pt x="52" y="615"/>
                      <a:pt x="53" y="616"/>
                      <a:pt x="54" y="616"/>
                    </a:cubicBezTo>
                    <a:cubicBezTo>
                      <a:pt x="56" y="617"/>
                      <a:pt x="57" y="617"/>
                      <a:pt x="59" y="617"/>
                    </a:cubicBezTo>
                    <a:cubicBezTo>
                      <a:pt x="60" y="618"/>
                      <a:pt x="63" y="618"/>
                      <a:pt x="65" y="618"/>
                    </a:cubicBezTo>
                    <a:cubicBezTo>
                      <a:pt x="66" y="618"/>
                      <a:pt x="70" y="618"/>
                      <a:pt x="71" y="617"/>
                    </a:cubicBezTo>
                    <a:cubicBezTo>
                      <a:pt x="72" y="616"/>
                      <a:pt x="76" y="614"/>
                      <a:pt x="77" y="612"/>
                    </a:cubicBezTo>
                    <a:cubicBezTo>
                      <a:pt x="79" y="610"/>
                      <a:pt x="79" y="608"/>
                      <a:pt x="79" y="605"/>
                    </a:cubicBezTo>
                    <a:cubicBezTo>
                      <a:pt x="79" y="602"/>
                      <a:pt x="78" y="600"/>
                      <a:pt x="78" y="600"/>
                    </a:cubicBezTo>
                    <a:cubicBezTo>
                      <a:pt x="78" y="599"/>
                      <a:pt x="78" y="599"/>
                      <a:pt x="79" y="599"/>
                    </a:cubicBezTo>
                    <a:cubicBezTo>
                      <a:pt x="81" y="598"/>
                      <a:pt x="84" y="596"/>
                      <a:pt x="85" y="595"/>
                    </a:cubicBezTo>
                    <a:cubicBezTo>
                      <a:pt x="87" y="594"/>
                      <a:pt x="88" y="592"/>
                      <a:pt x="89" y="591"/>
                    </a:cubicBezTo>
                    <a:cubicBezTo>
                      <a:pt x="89" y="590"/>
                      <a:pt x="91" y="587"/>
                      <a:pt x="92" y="586"/>
                    </a:cubicBezTo>
                    <a:cubicBezTo>
                      <a:pt x="92" y="583"/>
                      <a:pt x="95" y="580"/>
                      <a:pt x="96" y="579"/>
                    </a:cubicBezTo>
                    <a:cubicBezTo>
                      <a:pt x="96" y="578"/>
                      <a:pt x="100" y="575"/>
                      <a:pt x="101" y="574"/>
                    </a:cubicBezTo>
                    <a:cubicBezTo>
                      <a:pt x="102" y="573"/>
                      <a:pt x="101" y="573"/>
                      <a:pt x="102" y="573"/>
                    </a:cubicBezTo>
                    <a:cubicBezTo>
                      <a:pt x="103" y="573"/>
                      <a:pt x="104" y="573"/>
                      <a:pt x="104" y="572"/>
                    </a:cubicBezTo>
                    <a:cubicBezTo>
                      <a:pt x="105" y="572"/>
                      <a:pt x="105" y="572"/>
                      <a:pt x="106" y="573"/>
                    </a:cubicBezTo>
                    <a:cubicBezTo>
                      <a:pt x="107" y="573"/>
                      <a:pt x="107" y="574"/>
                      <a:pt x="108" y="576"/>
                    </a:cubicBezTo>
                    <a:cubicBezTo>
                      <a:pt x="108" y="577"/>
                      <a:pt x="109" y="588"/>
                      <a:pt x="109" y="590"/>
                    </a:cubicBezTo>
                    <a:cubicBezTo>
                      <a:pt x="109" y="592"/>
                      <a:pt x="109" y="594"/>
                      <a:pt x="109" y="594"/>
                    </a:cubicBezTo>
                    <a:cubicBezTo>
                      <a:pt x="109" y="595"/>
                      <a:pt x="108" y="596"/>
                      <a:pt x="109" y="596"/>
                    </a:cubicBezTo>
                    <a:cubicBezTo>
                      <a:pt x="110" y="596"/>
                      <a:pt x="111" y="596"/>
                      <a:pt x="112" y="596"/>
                    </a:cubicBezTo>
                    <a:cubicBezTo>
                      <a:pt x="112" y="595"/>
                      <a:pt x="112" y="595"/>
                      <a:pt x="112" y="595"/>
                    </a:cubicBezTo>
                    <a:cubicBezTo>
                      <a:pt x="113" y="595"/>
                      <a:pt x="113" y="595"/>
                      <a:pt x="113" y="594"/>
                    </a:cubicBezTo>
                    <a:cubicBezTo>
                      <a:pt x="113" y="594"/>
                      <a:pt x="112" y="591"/>
                      <a:pt x="112" y="586"/>
                    </a:cubicBezTo>
                    <a:cubicBezTo>
                      <a:pt x="111" y="581"/>
                      <a:pt x="112" y="575"/>
                      <a:pt x="112" y="573"/>
                    </a:cubicBezTo>
                    <a:cubicBezTo>
                      <a:pt x="112" y="570"/>
                      <a:pt x="114" y="568"/>
                      <a:pt x="115" y="567"/>
                    </a:cubicBezTo>
                    <a:cubicBezTo>
                      <a:pt x="116" y="565"/>
                      <a:pt x="117" y="563"/>
                      <a:pt x="117" y="563"/>
                    </a:cubicBezTo>
                    <a:cubicBezTo>
                      <a:pt x="118" y="562"/>
                      <a:pt x="118" y="562"/>
                      <a:pt x="118" y="561"/>
                    </a:cubicBezTo>
                    <a:cubicBezTo>
                      <a:pt x="118" y="561"/>
                      <a:pt x="118" y="560"/>
                      <a:pt x="118" y="559"/>
                    </a:cubicBezTo>
                    <a:cubicBezTo>
                      <a:pt x="118" y="558"/>
                      <a:pt x="117" y="554"/>
                      <a:pt x="116" y="552"/>
                    </a:cubicBezTo>
                    <a:cubicBezTo>
                      <a:pt x="115" y="550"/>
                      <a:pt x="112" y="546"/>
                      <a:pt x="111" y="545"/>
                    </a:cubicBezTo>
                    <a:cubicBezTo>
                      <a:pt x="109" y="543"/>
                      <a:pt x="108" y="543"/>
                      <a:pt x="108" y="543"/>
                    </a:cubicBezTo>
                    <a:cubicBezTo>
                      <a:pt x="107" y="542"/>
                      <a:pt x="108" y="542"/>
                      <a:pt x="107" y="542"/>
                    </a:cubicBezTo>
                    <a:cubicBezTo>
                      <a:pt x="107" y="542"/>
                      <a:pt x="107" y="541"/>
                      <a:pt x="106" y="538"/>
                    </a:cubicBezTo>
                    <a:cubicBezTo>
                      <a:pt x="106" y="535"/>
                      <a:pt x="105" y="531"/>
                      <a:pt x="104" y="526"/>
                    </a:cubicBezTo>
                    <a:cubicBezTo>
                      <a:pt x="103" y="522"/>
                      <a:pt x="103" y="516"/>
                      <a:pt x="103" y="513"/>
                    </a:cubicBezTo>
                    <a:cubicBezTo>
                      <a:pt x="103" y="510"/>
                      <a:pt x="103" y="498"/>
                      <a:pt x="103" y="495"/>
                    </a:cubicBezTo>
                    <a:cubicBezTo>
                      <a:pt x="102" y="493"/>
                      <a:pt x="102" y="482"/>
                      <a:pt x="102" y="478"/>
                    </a:cubicBezTo>
                    <a:cubicBezTo>
                      <a:pt x="102" y="475"/>
                      <a:pt x="103" y="473"/>
                      <a:pt x="103" y="471"/>
                    </a:cubicBezTo>
                    <a:cubicBezTo>
                      <a:pt x="104" y="469"/>
                      <a:pt x="105" y="465"/>
                      <a:pt x="105" y="458"/>
                    </a:cubicBezTo>
                    <a:cubicBezTo>
                      <a:pt x="105" y="452"/>
                      <a:pt x="104" y="444"/>
                      <a:pt x="103" y="439"/>
                    </a:cubicBezTo>
                    <a:cubicBezTo>
                      <a:pt x="102" y="434"/>
                      <a:pt x="100" y="431"/>
                      <a:pt x="100" y="430"/>
                    </a:cubicBezTo>
                    <a:cubicBezTo>
                      <a:pt x="100" y="429"/>
                      <a:pt x="100" y="429"/>
                      <a:pt x="101" y="429"/>
                    </a:cubicBezTo>
                    <a:cubicBezTo>
                      <a:pt x="102" y="429"/>
                      <a:pt x="107" y="428"/>
                      <a:pt x="108" y="428"/>
                    </a:cubicBezTo>
                    <a:cubicBezTo>
                      <a:pt x="108" y="428"/>
                      <a:pt x="108" y="428"/>
                      <a:pt x="108" y="427"/>
                    </a:cubicBezTo>
                    <a:cubicBezTo>
                      <a:pt x="108" y="427"/>
                      <a:pt x="108" y="425"/>
                      <a:pt x="108" y="424"/>
                    </a:cubicBezTo>
                    <a:cubicBezTo>
                      <a:pt x="108" y="423"/>
                      <a:pt x="108" y="423"/>
                      <a:pt x="109" y="423"/>
                    </a:cubicBezTo>
                    <a:cubicBezTo>
                      <a:pt x="110" y="423"/>
                      <a:pt x="114" y="422"/>
                      <a:pt x="115" y="422"/>
                    </a:cubicBezTo>
                    <a:cubicBezTo>
                      <a:pt x="116" y="422"/>
                      <a:pt x="118" y="421"/>
                      <a:pt x="118" y="421"/>
                    </a:cubicBezTo>
                    <a:cubicBezTo>
                      <a:pt x="118" y="421"/>
                      <a:pt x="118" y="421"/>
                      <a:pt x="118" y="420"/>
                    </a:cubicBezTo>
                    <a:cubicBezTo>
                      <a:pt x="118" y="420"/>
                      <a:pt x="117" y="417"/>
                      <a:pt x="117" y="416"/>
                    </a:cubicBezTo>
                    <a:cubicBezTo>
                      <a:pt x="117" y="415"/>
                      <a:pt x="117" y="414"/>
                      <a:pt x="117" y="414"/>
                    </a:cubicBezTo>
                    <a:cubicBezTo>
                      <a:pt x="116" y="413"/>
                      <a:pt x="116" y="411"/>
                      <a:pt x="115" y="407"/>
                    </a:cubicBezTo>
                    <a:cubicBezTo>
                      <a:pt x="114" y="404"/>
                      <a:pt x="113" y="396"/>
                      <a:pt x="112" y="392"/>
                    </a:cubicBezTo>
                    <a:cubicBezTo>
                      <a:pt x="111" y="388"/>
                      <a:pt x="110" y="380"/>
                      <a:pt x="110" y="375"/>
                    </a:cubicBezTo>
                    <a:cubicBezTo>
                      <a:pt x="109" y="370"/>
                      <a:pt x="110" y="360"/>
                      <a:pt x="110" y="359"/>
                    </a:cubicBezTo>
                    <a:cubicBezTo>
                      <a:pt x="110" y="358"/>
                      <a:pt x="110" y="358"/>
                      <a:pt x="111" y="357"/>
                    </a:cubicBezTo>
                    <a:cubicBezTo>
                      <a:pt x="111" y="356"/>
                      <a:pt x="111" y="356"/>
                      <a:pt x="111" y="357"/>
                    </a:cubicBezTo>
                    <a:cubicBezTo>
                      <a:pt x="112" y="357"/>
                      <a:pt x="112" y="357"/>
                      <a:pt x="113" y="357"/>
                    </a:cubicBezTo>
                    <a:cubicBezTo>
                      <a:pt x="113" y="357"/>
                      <a:pt x="113" y="356"/>
                      <a:pt x="114" y="356"/>
                    </a:cubicBezTo>
                    <a:cubicBezTo>
                      <a:pt x="115" y="355"/>
                      <a:pt x="116" y="353"/>
                      <a:pt x="117" y="353"/>
                    </a:cubicBezTo>
                    <a:cubicBezTo>
                      <a:pt x="117" y="352"/>
                      <a:pt x="118" y="351"/>
                      <a:pt x="118" y="351"/>
                    </a:cubicBezTo>
                    <a:cubicBezTo>
                      <a:pt x="118" y="351"/>
                      <a:pt x="119" y="351"/>
                      <a:pt x="119" y="351"/>
                    </a:cubicBezTo>
                    <a:cubicBezTo>
                      <a:pt x="120" y="352"/>
                      <a:pt x="121" y="352"/>
                      <a:pt x="121" y="352"/>
                    </a:cubicBezTo>
                    <a:cubicBezTo>
                      <a:pt x="121" y="351"/>
                      <a:pt x="121" y="351"/>
                      <a:pt x="122" y="351"/>
                    </a:cubicBezTo>
                    <a:cubicBezTo>
                      <a:pt x="122" y="351"/>
                      <a:pt x="123" y="350"/>
                      <a:pt x="124" y="349"/>
                    </a:cubicBezTo>
                    <a:cubicBezTo>
                      <a:pt x="125" y="347"/>
                      <a:pt x="125" y="347"/>
                      <a:pt x="126" y="346"/>
                    </a:cubicBezTo>
                    <a:cubicBezTo>
                      <a:pt x="126" y="344"/>
                      <a:pt x="127" y="343"/>
                      <a:pt x="128" y="343"/>
                    </a:cubicBezTo>
                    <a:cubicBezTo>
                      <a:pt x="128" y="342"/>
                      <a:pt x="129" y="341"/>
                      <a:pt x="129" y="340"/>
                    </a:cubicBezTo>
                    <a:cubicBezTo>
                      <a:pt x="128" y="339"/>
                      <a:pt x="129" y="336"/>
                      <a:pt x="130" y="335"/>
                    </a:cubicBezTo>
                    <a:cubicBezTo>
                      <a:pt x="130" y="333"/>
                      <a:pt x="131" y="332"/>
                      <a:pt x="131" y="331"/>
                    </a:cubicBezTo>
                    <a:cubicBezTo>
                      <a:pt x="132" y="330"/>
                      <a:pt x="132" y="326"/>
                      <a:pt x="132" y="325"/>
                    </a:cubicBezTo>
                    <a:cubicBezTo>
                      <a:pt x="132" y="324"/>
                      <a:pt x="133" y="319"/>
                      <a:pt x="134" y="317"/>
                    </a:cubicBezTo>
                    <a:cubicBezTo>
                      <a:pt x="134" y="315"/>
                      <a:pt x="134" y="312"/>
                      <a:pt x="134" y="309"/>
                    </a:cubicBezTo>
                    <a:cubicBezTo>
                      <a:pt x="133" y="307"/>
                      <a:pt x="134" y="303"/>
                      <a:pt x="135" y="302"/>
                    </a:cubicBezTo>
                    <a:cubicBezTo>
                      <a:pt x="135" y="301"/>
                      <a:pt x="137" y="299"/>
                      <a:pt x="137" y="298"/>
                    </a:cubicBezTo>
                    <a:cubicBezTo>
                      <a:pt x="138" y="297"/>
                      <a:pt x="138" y="295"/>
                      <a:pt x="138" y="294"/>
                    </a:cubicBezTo>
                    <a:cubicBezTo>
                      <a:pt x="138" y="293"/>
                      <a:pt x="139" y="293"/>
                      <a:pt x="139" y="293"/>
                    </a:cubicBezTo>
                    <a:cubicBezTo>
                      <a:pt x="140" y="293"/>
                      <a:pt x="140" y="293"/>
                      <a:pt x="140" y="294"/>
                    </a:cubicBezTo>
                    <a:cubicBezTo>
                      <a:pt x="140" y="294"/>
                      <a:pt x="140" y="295"/>
                      <a:pt x="140" y="296"/>
                    </a:cubicBezTo>
                    <a:cubicBezTo>
                      <a:pt x="140" y="296"/>
                      <a:pt x="140" y="296"/>
                      <a:pt x="141" y="294"/>
                    </a:cubicBezTo>
                    <a:cubicBezTo>
                      <a:pt x="142" y="293"/>
                      <a:pt x="143" y="288"/>
                      <a:pt x="143" y="286"/>
                    </a:cubicBezTo>
                    <a:cubicBezTo>
                      <a:pt x="144" y="283"/>
                      <a:pt x="145" y="277"/>
                      <a:pt x="146" y="275"/>
                    </a:cubicBezTo>
                    <a:cubicBezTo>
                      <a:pt x="146" y="274"/>
                      <a:pt x="146" y="273"/>
                      <a:pt x="146" y="272"/>
                    </a:cubicBezTo>
                    <a:cubicBezTo>
                      <a:pt x="146" y="272"/>
                      <a:pt x="147" y="270"/>
                      <a:pt x="147" y="268"/>
                    </a:cubicBezTo>
                    <a:cubicBezTo>
                      <a:pt x="147" y="267"/>
                      <a:pt x="147" y="267"/>
                      <a:pt x="148" y="267"/>
                    </a:cubicBezTo>
                    <a:cubicBezTo>
                      <a:pt x="148" y="267"/>
                      <a:pt x="148" y="267"/>
                      <a:pt x="148" y="267"/>
                    </a:cubicBezTo>
                    <a:cubicBezTo>
                      <a:pt x="148" y="266"/>
                      <a:pt x="148" y="266"/>
                      <a:pt x="149" y="265"/>
                    </a:cubicBezTo>
                    <a:cubicBezTo>
                      <a:pt x="149" y="265"/>
                      <a:pt x="150" y="264"/>
                      <a:pt x="151" y="262"/>
                    </a:cubicBezTo>
                    <a:cubicBezTo>
                      <a:pt x="152" y="260"/>
                      <a:pt x="153" y="258"/>
                      <a:pt x="154" y="257"/>
                    </a:cubicBezTo>
                    <a:cubicBezTo>
                      <a:pt x="155" y="255"/>
                      <a:pt x="155" y="254"/>
                      <a:pt x="156" y="253"/>
                    </a:cubicBezTo>
                    <a:cubicBezTo>
                      <a:pt x="156" y="252"/>
                      <a:pt x="157" y="250"/>
                      <a:pt x="157" y="250"/>
                    </a:cubicBezTo>
                    <a:cubicBezTo>
                      <a:pt x="157" y="249"/>
                      <a:pt x="158" y="249"/>
                      <a:pt x="158" y="248"/>
                    </a:cubicBezTo>
                    <a:cubicBezTo>
                      <a:pt x="158" y="247"/>
                      <a:pt x="158" y="246"/>
                      <a:pt x="158" y="245"/>
                    </a:cubicBezTo>
                    <a:cubicBezTo>
                      <a:pt x="158" y="245"/>
                      <a:pt x="158" y="244"/>
                      <a:pt x="158" y="243"/>
                    </a:cubicBezTo>
                    <a:cubicBezTo>
                      <a:pt x="158" y="242"/>
                      <a:pt x="158" y="241"/>
                      <a:pt x="158" y="240"/>
                    </a:cubicBezTo>
                    <a:cubicBezTo>
                      <a:pt x="159" y="240"/>
                      <a:pt x="159" y="238"/>
                      <a:pt x="159" y="237"/>
                    </a:cubicBezTo>
                    <a:cubicBezTo>
                      <a:pt x="159" y="237"/>
                      <a:pt x="159" y="236"/>
                      <a:pt x="159" y="235"/>
                    </a:cubicBezTo>
                    <a:cubicBezTo>
                      <a:pt x="160" y="234"/>
                      <a:pt x="161" y="230"/>
                      <a:pt x="162" y="227"/>
                    </a:cubicBezTo>
                    <a:cubicBezTo>
                      <a:pt x="163" y="224"/>
                      <a:pt x="164" y="219"/>
                      <a:pt x="164" y="217"/>
                    </a:cubicBezTo>
                    <a:cubicBezTo>
                      <a:pt x="165" y="214"/>
                      <a:pt x="164" y="213"/>
                      <a:pt x="163" y="212"/>
                    </a:cubicBezTo>
                    <a:close/>
                    <a:moveTo>
                      <a:pt x="80" y="546"/>
                    </a:moveTo>
                    <a:cubicBezTo>
                      <a:pt x="79" y="550"/>
                      <a:pt x="79" y="554"/>
                      <a:pt x="79" y="556"/>
                    </a:cubicBezTo>
                    <a:cubicBezTo>
                      <a:pt x="78" y="558"/>
                      <a:pt x="77" y="563"/>
                      <a:pt x="75" y="566"/>
                    </a:cubicBezTo>
                    <a:cubicBezTo>
                      <a:pt x="74" y="569"/>
                      <a:pt x="73" y="573"/>
                      <a:pt x="72" y="574"/>
                    </a:cubicBezTo>
                    <a:cubicBezTo>
                      <a:pt x="71" y="576"/>
                      <a:pt x="72" y="576"/>
                      <a:pt x="71" y="575"/>
                    </a:cubicBezTo>
                    <a:cubicBezTo>
                      <a:pt x="71" y="573"/>
                      <a:pt x="70" y="570"/>
                      <a:pt x="69" y="568"/>
                    </a:cubicBezTo>
                    <a:cubicBezTo>
                      <a:pt x="68" y="566"/>
                      <a:pt x="68" y="566"/>
                      <a:pt x="67" y="565"/>
                    </a:cubicBezTo>
                    <a:cubicBezTo>
                      <a:pt x="67" y="564"/>
                      <a:pt x="67" y="565"/>
                      <a:pt x="67" y="564"/>
                    </a:cubicBezTo>
                    <a:cubicBezTo>
                      <a:pt x="67" y="563"/>
                      <a:pt x="67" y="561"/>
                      <a:pt x="68" y="561"/>
                    </a:cubicBezTo>
                    <a:cubicBezTo>
                      <a:pt x="68" y="560"/>
                      <a:pt x="68" y="557"/>
                      <a:pt x="67" y="556"/>
                    </a:cubicBezTo>
                    <a:cubicBezTo>
                      <a:pt x="67" y="556"/>
                      <a:pt x="67" y="554"/>
                      <a:pt x="67" y="552"/>
                    </a:cubicBezTo>
                    <a:cubicBezTo>
                      <a:pt x="66" y="550"/>
                      <a:pt x="67" y="539"/>
                      <a:pt x="67" y="539"/>
                    </a:cubicBezTo>
                    <a:cubicBezTo>
                      <a:pt x="68" y="543"/>
                      <a:pt x="68" y="532"/>
                      <a:pt x="69" y="526"/>
                    </a:cubicBezTo>
                    <a:cubicBezTo>
                      <a:pt x="71" y="521"/>
                      <a:pt x="72" y="517"/>
                      <a:pt x="73" y="509"/>
                    </a:cubicBezTo>
                    <a:cubicBezTo>
                      <a:pt x="74" y="504"/>
                      <a:pt x="74" y="500"/>
                      <a:pt x="74" y="499"/>
                    </a:cubicBezTo>
                    <a:cubicBezTo>
                      <a:pt x="75" y="498"/>
                      <a:pt x="75" y="497"/>
                      <a:pt x="75" y="498"/>
                    </a:cubicBezTo>
                    <a:cubicBezTo>
                      <a:pt x="75" y="500"/>
                      <a:pt x="77" y="504"/>
                      <a:pt x="77" y="510"/>
                    </a:cubicBezTo>
                    <a:cubicBezTo>
                      <a:pt x="78" y="516"/>
                      <a:pt x="80" y="528"/>
                      <a:pt x="80" y="534"/>
                    </a:cubicBezTo>
                    <a:cubicBezTo>
                      <a:pt x="80" y="540"/>
                      <a:pt x="80" y="543"/>
                      <a:pt x="80" y="546"/>
                    </a:cubicBezTo>
                    <a:close/>
                    <a:moveTo>
                      <a:pt x="130" y="227"/>
                    </a:moveTo>
                    <a:cubicBezTo>
                      <a:pt x="130" y="228"/>
                      <a:pt x="128" y="231"/>
                      <a:pt x="128" y="233"/>
                    </a:cubicBezTo>
                    <a:cubicBezTo>
                      <a:pt x="127" y="236"/>
                      <a:pt x="127" y="239"/>
                      <a:pt x="127" y="242"/>
                    </a:cubicBezTo>
                    <a:cubicBezTo>
                      <a:pt x="127" y="245"/>
                      <a:pt x="126" y="250"/>
                      <a:pt x="126" y="251"/>
                    </a:cubicBezTo>
                    <a:cubicBezTo>
                      <a:pt x="126" y="252"/>
                      <a:pt x="126" y="253"/>
                      <a:pt x="126" y="254"/>
                    </a:cubicBezTo>
                    <a:cubicBezTo>
                      <a:pt x="126" y="255"/>
                      <a:pt x="125" y="257"/>
                      <a:pt x="125" y="255"/>
                    </a:cubicBezTo>
                    <a:cubicBezTo>
                      <a:pt x="125" y="252"/>
                      <a:pt x="125" y="252"/>
                      <a:pt x="125" y="248"/>
                    </a:cubicBezTo>
                    <a:cubicBezTo>
                      <a:pt x="124" y="245"/>
                      <a:pt x="123" y="242"/>
                      <a:pt x="123" y="240"/>
                    </a:cubicBezTo>
                    <a:cubicBezTo>
                      <a:pt x="123" y="238"/>
                      <a:pt x="123" y="236"/>
                      <a:pt x="122" y="235"/>
                    </a:cubicBezTo>
                    <a:cubicBezTo>
                      <a:pt x="122" y="233"/>
                      <a:pt x="122" y="230"/>
                      <a:pt x="121" y="228"/>
                    </a:cubicBezTo>
                    <a:cubicBezTo>
                      <a:pt x="120" y="227"/>
                      <a:pt x="119" y="227"/>
                      <a:pt x="120" y="226"/>
                    </a:cubicBezTo>
                    <a:cubicBezTo>
                      <a:pt x="120" y="226"/>
                      <a:pt x="120" y="225"/>
                      <a:pt x="120" y="224"/>
                    </a:cubicBezTo>
                    <a:cubicBezTo>
                      <a:pt x="119" y="223"/>
                      <a:pt x="119" y="222"/>
                      <a:pt x="118" y="221"/>
                    </a:cubicBezTo>
                    <a:cubicBezTo>
                      <a:pt x="118" y="221"/>
                      <a:pt x="117" y="220"/>
                      <a:pt x="117" y="220"/>
                    </a:cubicBezTo>
                    <a:cubicBezTo>
                      <a:pt x="117" y="219"/>
                      <a:pt x="118" y="219"/>
                      <a:pt x="118" y="219"/>
                    </a:cubicBezTo>
                    <a:cubicBezTo>
                      <a:pt x="119" y="219"/>
                      <a:pt x="120" y="219"/>
                      <a:pt x="122" y="219"/>
                    </a:cubicBezTo>
                    <a:cubicBezTo>
                      <a:pt x="123" y="218"/>
                      <a:pt x="123" y="218"/>
                      <a:pt x="124" y="218"/>
                    </a:cubicBezTo>
                    <a:cubicBezTo>
                      <a:pt x="125" y="217"/>
                      <a:pt x="126" y="217"/>
                      <a:pt x="126" y="216"/>
                    </a:cubicBezTo>
                    <a:cubicBezTo>
                      <a:pt x="126" y="215"/>
                      <a:pt x="126" y="213"/>
                      <a:pt x="127" y="212"/>
                    </a:cubicBezTo>
                    <a:cubicBezTo>
                      <a:pt x="128" y="211"/>
                      <a:pt x="128" y="209"/>
                      <a:pt x="128" y="208"/>
                    </a:cubicBezTo>
                    <a:cubicBezTo>
                      <a:pt x="128" y="207"/>
                      <a:pt x="128" y="204"/>
                      <a:pt x="128" y="203"/>
                    </a:cubicBezTo>
                    <a:cubicBezTo>
                      <a:pt x="128" y="202"/>
                      <a:pt x="128" y="201"/>
                      <a:pt x="127" y="200"/>
                    </a:cubicBezTo>
                    <a:cubicBezTo>
                      <a:pt x="127" y="199"/>
                      <a:pt x="126" y="198"/>
                      <a:pt x="127" y="197"/>
                    </a:cubicBezTo>
                    <a:cubicBezTo>
                      <a:pt x="127" y="197"/>
                      <a:pt x="127" y="196"/>
                      <a:pt x="128" y="195"/>
                    </a:cubicBezTo>
                    <a:cubicBezTo>
                      <a:pt x="128" y="195"/>
                      <a:pt x="128" y="195"/>
                      <a:pt x="128" y="195"/>
                    </a:cubicBezTo>
                    <a:cubicBezTo>
                      <a:pt x="128" y="195"/>
                      <a:pt x="129" y="199"/>
                      <a:pt x="129" y="200"/>
                    </a:cubicBezTo>
                    <a:cubicBezTo>
                      <a:pt x="129" y="202"/>
                      <a:pt x="130" y="208"/>
                      <a:pt x="130" y="209"/>
                    </a:cubicBezTo>
                    <a:cubicBezTo>
                      <a:pt x="131" y="210"/>
                      <a:pt x="131" y="210"/>
                      <a:pt x="130" y="211"/>
                    </a:cubicBezTo>
                    <a:cubicBezTo>
                      <a:pt x="130" y="212"/>
                      <a:pt x="129" y="212"/>
                      <a:pt x="129" y="213"/>
                    </a:cubicBezTo>
                    <a:cubicBezTo>
                      <a:pt x="129" y="214"/>
                      <a:pt x="128" y="215"/>
                      <a:pt x="128" y="217"/>
                    </a:cubicBezTo>
                    <a:cubicBezTo>
                      <a:pt x="129" y="218"/>
                      <a:pt x="129" y="219"/>
                      <a:pt x="129" y="220"/>
                    </a:cubicBezTo>
                    <a:cubicBezTo>
                      <a:pt x="130" y="221"/>
                      <a:pt x="130" y="223"/>
                      <a:pt x="130" y="224"/>
                    </a:cubicBezTo>
                    <a:cubicBezTo>
                      <a:pt x="130" y="225"/>
                      <a:pt x="131" y="226"/>
                      <a:pt x="131" y="226"/>
                    </a:cubicBezTo>
                    <a:cubicBezTo>
                      <a:pt x="131" y="227"/>
                      <a:pt x="131" y="227"/>
                      <a:pt x="130" y="227"/>
                    </a:cubicBezTo>
                    <a:close/>
                  </a:path>
                </a:pathLst>
              </a:custGeom>
              <a:solidFill>
                <a:schemeClr val="tx1"/>
              </a:solid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3" name="Freeform 15"/>
              <p:cNvSpPr>
                <a:spLocks/>
              </p:cNvSpPr>
              <p:nvPr/>
            </p:nvSpPr>
            <p:spPr bwMode="auto">
              <a:xfrm flipH="1">
                <a:off x="2571510" y="2097218"/>
                <a:ext cx="342852" cy="1105722"/>
              </a:xfrm>
              <a:custGeom>
                <a:avLst/>
                <a:gdLst>
                  <a:gd name="T0" fmla="*/ 90 w 93"/>
                  <a:gd name="T1" fmla="*/ 249 h 300"/>
                  <a:gd name="T2" fmla="*/ 88 w 93"/>
                  <a:gd name="T3" fmla="*/ 228 h 300"/>
                  <a:gd name="T4" fmla="*/ 84 w 93"/>
                  <a:gd name="T5" fmla="*/ 206 h 300"/>
                  <a:gd name="T6" fmla="*/ 81 w 93"/>
                  <a:gd name="T7" fmla="*/ 171 h 300"/>
                  <a:gd name="T8" fmla="*/ 80 w 93"/>
                  <a:gd name="T9" fmla="*/ 152 h 300"/>
                  <a:gd name="T10" fmla="*/ 78 w 93"/>
                  <a:gd name="T11" fmla="*/ 136 h 300"/>
                  <a:gd name="T12" fmla="*/ 75 w 93"/>
                  <a:gd name="T13" fmla="*/ 127 h 300"/>
                  <a:gd name="T14" fmla="*/ 74 w 93"/>
                  <a:gd name="T15" fmla="*/ 119 h 300"/>
                  <a:gd name="T16" fmla="*/ 77 w 93"/>
                  <a:gd name="T17" fmla="*/ 120 h 300"/>
                  <a:gd name="T18" fmla="*/ 77 w 93"/>
                  <a:gd name="T19" fmla="*/ 112 h 300"/>
                  <a:gd name="T20" fmla="*/ 78 w 93"/>
                  <a:gd name="T21" fmla="*/ 88 h 300"/>
                  <a:gd name="T22" fmla="*/ 83 w 93"/>
                  <a:gd name="T23" fmla="*/ 74 h 300"/>
                  <a:gd name="T24" fmla="*/ 81 w 93"/>
                  <a:gd name="T25" fmla="*/ 60 h 300"/>
                  <a:gd name="T26" fmla="*/ 77 w 93"/>
                  <a:gd name="T27" fmla="*/ 46 h 300"/>
                  <a:gd name="T28" fmla="*/ 66 w 93"/>
                  <a:gd name="T29" fmla="*/ 42 h 300"/>
                  <a:gd name="T30" fmla="*/ 59 w 93"/>
                  <a:gd name="T31" fmla="*/ 38 h 300"/>
                  <a:gd name="T32" fmla="*/ 59 w 93"/>
                  <a:gd name="T33" fmla="*/ 27 h 300"/>
                  <a:gd name="T34" fmla="*/ 62 w 93"/>
                  <a:gd name="T35" fmla="*/ 17 h 300"/>
                  <a:gd name="T36" fmla="*/ 38 w 93"/>
                  <a:gd name="T37" fmla="*/ 4 h 300"/>
                  <a:gd name="T38" fmla="*/ 34 w 93"/>
                  <a:gd name="T39" fmla="*/ 28 h 300"/>
                  <a:gd name="T40" fmla="*/ 38 w 93"/>
                  <a:gd name="T41" fmla="*/ 42 h 300"/>
                  <a:gd name="T42" fmla="*/ 28 w 93"/>
                  <a:gd name="T43" fmla="*/ 47 h 300"/>
                  <a:gd name="T44" fmla="*/ 19 w 93"/>
                  <a:gd name="T45" fmla="*/ 49 h 300"/>
                  <a:gd name="T46" fmla="*/ 12 w 93"/>
                  <a:gd name="T47" fmla="*/ 57 h 300"/>
                  <a:gd name="T48" fmla="*/ 5 w 93"/>
                  <a:gd name="T49" fmla="*/ 73 h 300"/>
                  <a:gd name="T50" fmla="*/ 2 w 93"/>
                  <a:gd name="T51" fmla="*/ 98 h 300"/>
                  <a:gd name="T52" fmla="*/ 16 w 93"/>
                  <a:gd name="T53" fmla="*/ 101 h 300"/>
                  <a:gd name="T54" fmla="*/ 19 w 93"/>
                  <a:gd name="T55" fmla="*/ 117 h 300"/>
                  <a:gd name="T56" fmla="*/ 23 w 93"/>
                  <a:gd name="T57" fmla="*/ 124 h 300"/>
                  <a:gd name="T58" fmla="*/ 22 w 93"/>
                  <a:gd name="T59" fmla="*/ 133 h 300"/>
                  <a:gd name="T60" fmla="*/ 19 w 93"/>
                  <a:gd name="T61" fmla="*/ 143 h 300"/>
                  <a:gd name="T62" fmla="*/ 18 w 93"/>
                  <a:gd name="T63" fmla="*/ 154 h 300"/>
                  <a:gd name="T64" fmla="*/ 19 w 93"/>
                  <a:gd name="T65" fmla="*/ 164 h 300"/>
                  <a:gd name="T66" fmla="*/ 24 w 93"/>
                  <a:gd name="T67" fmla="*/ 195 h 300"/>
                  <a:gd name="T68" fmla="*/ 30 w 93"/>
                  <a:gd name="T69" fmla="*/ 239 h 300"/>
                  <a:gd name="T70" fmla="*/ 33 w 93"/>
                  <a:gd name="T71" fmla="*/ 256 h 300"/>
                  <a:gd name="T72" fmla="*/ 30 w 93"/>
                  <a:gd name="T73" fmla="*/ 270 h 300"/>
                  <a:gd name="T74" fmla="*/ 28 w 93"/>
                  <a:gd name="T75" fmla="*/ 278 h 300"/>
                  <a:gd name="T76" fmla="*/ 18 w 93"/>
                  <a:gd name="T77" fmla="*/ 283 h 300"/>
                  <a:gd name="T78" fmla="*/ 13 w 93"/>
                  <a:gd name="T79" fmla="*/ 290 h 300"/>
                  <a:gd name="T80" fmla="*/ 23 w 93"/>
                  <a:gd name="T81" fmla="*/ 292 h 300"/>
                  <a:gd name="T82" fmla="*/ 28 w 93"/>
                  <a:gd name="T83" fmla="*/ 292 h 300"/>
                  <a:gd name="T84" fmla="*/ 33 w 93"/>
                  <a:gd name="T85" fmla="*/ 291 h 300"/>
                  <a:gd name="T86" fmla="*/ 43 w 93"/>
                  <a:gd name="T87" fmla="*/ 288 h 300"/>
                  <a:gd name="T88" fmla="*/ 51 w 93"/>
                  <a:gd name="T89" fmla="*/ 289 h 300"/>
                  <a:gd name="T90" fmla="*/ 56 w 93"/>
                  <a:gd name="T91" fmla="*/ 288 h 300"/>
                  <a:gd name="T92" fmla="*/ 56 w 93"/>
                  <a:gd name="T93" fmla="*/ 280 h 300"/>
                  <a:gd name="T94" fmla="*/ 58 w 93"/>
                  <a:gd name="T95" fmla="*/ 273 h 300"/>
                  <a:gd name="T96" fmla="*/ 55 w 93"/>
                  <a:gd name="T97" fmla="*/ 257 h 300"/>
                  <a:gd name="T98" fmla="*/ 55 w 93"/>
                  <a:gd name="T99" fmla="*/ 238 h 300"/>
                  <a:gd name="T100" fmla="*/ 54 w 93"/>
                  <a:gd name="T101" fmla="*/ 218 h 300"/>
                  <a:gd name="T102" fmla="*/ 54 w 93"/>
                  <a:gd name="T103" fmla="*/ 196 h 300"/>
                  <a:gd name="T104" fmla="*/ 56 w 93"/>
                  <a:gd name="T105" fmla="*/ 198 h 300"/>
                  <a:gd name="T106" fmla="*/ 59 w 93"/>
                  <a:gd name="T107" fmla="*/ 215 h 300"/>
                  <a:gd name="T108" fmla="*/ 61 w 93"/>
                  <a:gd name="T109" fmla="*/ 230 h 300"/>
                  <a:gd name="T110" fmla="*/ 64 w 93"/>
                  <a:gd name="T111" fmla="*/ 257 h 300"/>
                  <a:gd name="T112" fmla="*/ 70 w 93"/>
                  <a:gd name="T113" fmla="*/ 271 h 300"/>
                  <a:gd name="T114" fmla="*/ 66 w 93"/>
                  <a:gd name="T115" fmla="*/ 282 h 300"/>
                  <a:gd name="T116" fmla="*/ 72 w 93"/>
                  <a:gd name="T117" fmla="*/ 290 h 300"/>
                  <a:gd name="T118" fmla="*/ 70 w 93"/>
                  <a:gd name="T119" fmla="*/ 299 h 300"/>
                  <a:gd name="T120" fmla="*/ 90 w 93"/>
                  <a:gd name="T121" fmla="*/ 297 h 300"/>
                  <a:gd name="T122" fmla="*/ 89 w 93"/>
                  <a:gd name="T123" fmla="*/ 288 h 300"/>
                  <a:gd name="T124" fmla="*/ 93 w 93"/>
                  <a:gd name="T125" fmla="*/ 27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 h="300">
                    <a:moveTo>
                      <a:pt x="93" y="276"/>
                    </a:moveTo>
                    <a:cubicBezTo>
                      <a:pt x="92" y="276"/>
                      <a:pt x="92" y="275"/>
                      <a:pt x="92" y="275"/>
                    </a:cubicBezTo>
                    <a:cubicBezTo>
                      <a:pt x="92" y="275"/>
                      <a:pt x="92" y="273"/>
                      <a:pt x="92" y="272"/>
                    </a:cubicBezTo>
                    <a:cubicBezTo>
                      <a:pt x="92" y="272"/>
                      <a:pt x="92" y="267"/>
                      <a:pt x="92" y="266"/>
                    </a:cubicBezTo>
                    <a:cubicBezTo>
                      <a:pt x="91" y="265"/>
                      <a:pt x="91" y="264"/>
                      <a:pt x="91" y="262"/>
                    </a:cubicBezTo>
                    <a:cubicBezTo>
                      <a:pt x="91" y="260"/>
                      <a:pt x="91" y="257"/>
                      <a:pt x="91" y="255"/>
                    </a:cubicBezTo>
                    <a:cubicBezTo>
                      <a:pt x="91" y="254"/>
                      <a:pt x="90" y="249"/>
                      <a:pt x="90" y="249"/>
                    </a:cubicBezTo>
                    <a:cubicBezTo>
                      <a:pt x="90" y="248"/>
                      <a:pt x="90" y="247"/>
                      <a:pt x="90" y="246"/>
                    </a:cubicBezTo>
                    <a:cubicBezTo>
                      <a:pt x="90" y="245"/>
                      <a:pt x="89" y="243"/>
                      <a:pt x="89" y="243"/>
                    </a:cubicBezTo>
                    <a:cubicBezTo>
                      <a:pt x="89" y="242"/>
                      <a:pt x="89" y="241"/>
                      <a:pt x="89" y="241"/>
                    </a:cubicBezTo>
                    <a:cubicBezTo>
                      <a:pt x="89" y="241"/>
                      <a:pt x="89" y="239"/>
                      <a:pt x="89" y="239"/>
                    </a:cubicBezTo>
                    <a:cubicBezTo>
                      <a:pt x="89" y="239"/>
                      <a:pt x="89" y="238"/>
                      <a:pt x="88" y="237"/>
                    </a:cubicBezTo>
                    <a:cubicBezTo>
                      <a:pt x="88" y="237"/>
                      <a:pt x="88" y="233"/>
                      <a:pt x="88" y="232"/>
                    </a:cubicBezTo>
                    <a:cubicBezTo>
                      <a:pt x="88" y="231"/>
                      <a:pt x="88" y="230"/>
                      <a:pt x="88" y="228"/>
                    </a:cubicBezTo>
                    <a:cubicBezTo>
                      <a:pt x="87" y="227"/>
                      <a:pt x="87" y="225"/>
                      <a:pt x="87" y="224"/>
                    </a:cubicBezTo>
                    <a:cubicBezTo>
                      <a:pt x="87" y="223"/>
                      <a:pt x="87" y="222"/>
                      <a:pt x="87" y="221"/>
                    </a:cubicBezTo>
                    <a:cubicBezTo>
                      <a:pt x="87" y="220"/>
                      <a:pt x="87" y="218"/>
                      <a:pt x="87" y="216"/>
                    </a:cubicBezTo>
                    <a:cubicBezTo>
                      <a:pt x="87" y="215"/>
                      <a:pt x="86" y="214"/>
                      <a:pt x="86" y="213"/>
                    </a:cubicBezTo>
                    <a:cubicBezTo>
                      <a:pt x="86" y="212"/>
                      <a:pt x="85" y="210"/>
                      <a:pt x="85" y="210"/>
                    </a:cubicBezTo>
                    <a:cubicBezTo>
                      <a:pt x="84" y="209"/>
                      <a:pt x="84" y="209"/>
                      <a:pt x="84" y="209"/>
                    </a:cubicBezTo>
                    <a:cubicBezTo>
                      <a:pt x="84" y="209"/>
                      <a:pt x="84" y="207"/>
                      <a:pt x="84" y="206"/>
                    </a:cubicBezTo>
                    <a:cubicBezTo>
                      <a:pt x="84" y="204"/>
                      <a:pt x="84" y="201"/>
                      <a:pt x="84" y="200"/>
                    </a:cubicBezTo>
                    <a:cubicBezTo>
                      <a:pt x="84" y="198"/>
                      <a:pt x="85" y="195"/>
                      <a:pt x="85" y="194"/>
                    </a:cubicBezTo>
                    <a:cubicBezTo>
                      <a:pt x="85" y="193"/>
                      <a:pt x="85" y="192"/>
                      <a:pt x="84" y="191"/>
                    </a:cubicBezTo>
                    <a:cubicBezTo>
                      <a:pt x="84" y="190"/>
                      <a:pt x="84" y="187"/>
                      <a:pt x="83" y="185"/>
                    </a:cubicBezTo>
                    <a:cubicBezTo>
                      <a:pt x="83" y="183"/>
                      <a:pt x="82" y="179"/>
                      <a:pt x="82" y="178"/>
                    </a:cubicBezTo>
                    <a:cubicBezTo>
                      <a:pt x="82" y="177"/>
                      <a:pt x="82" y="174"/>
                      <a:pt x="82" y="173"/>
                    </a:cubicBezTo>
                    <a:cubicBezTo>
                      <a:pt x="82" y="173"/>
                      <a:pt x="81" y="171"/>
                      <a:pt x="81" y="171"/>
                    </a:cubicBezTo>
                    <a:cubicBezTo>
                      <a:pt x="81" y="171"/>
                      <a:pt x="81" y="170"/>
                      <a:pt x="81" y="170"/>
                    </a:cubicBezTo>
                    <a:cubicBezTo>
                      <a:pt x="81" y="169"/>
                      <a:pt x="81" y="167"/>
                      <a:pt x="81" y="167"/>
                    </a:cubicBezTo>
                    <a:cubicBezTo>
                      <a:pt x="81" y="167"/>
                      <a:pt x="81" y="164"/>
                      <a:pt x="81" y="162"/>
                    </a:cubicBezTo>
                    <a:cubicBezTo>
                      <a:pt x="81" y="161"/>
                      <a:pt x="81" y="161"/>
                      <a:pt x="81" y="160"/>
                    </a:cubicBezTo>
                    <a:cubicBezTo>
                      <a:pt x="81" y="160"/>
                      <a:pt x="80" y="158"/>
                      <a:pt x="80" y="157"/>
                    </a:cubicBezTo>
                    <a:cubicBezTo>
                      <a:pt x="80" y="156"/>
                      <a:pt x="80" y="154"/>
                      <a:pt x="80" y="154"/>
                    </a:cubicBezTo>
                    <a:cubicBezTo>
                      <a:pt x="80" y="153"/>
                      <a:pt x="80" y="152"/>
                      <a:pt x="80" y="152"/>
                    </a:cubicBezTo>
                    <a:cubicBezTo>
                      <a:pt x="80" y="152"/>
                      <a:pt x="80" y="151"/>
                      <a:pt x="80" y="150"/>
                    </a:cubicBezTo>
                    <a:cubicBezTo>
                      <a:pt x="81" y="149"/>
                      <a:pt x="81" y="147"/>
                      <a:pt x="81" y="146"/>
                    </a:cubicBezTo>
                    <a:cubicBezTo>
                      <a:pt x="80" y="145"/>
                      <a:pt x="80" y="144"/>
                      <a:pt x="80" y="143"/>
                    </a:cubicBezTo>
                    <a:cubicBezTo>
                      <a:pt x="80" y="142"/>
                      <a:pt x="79" y="139"/>
                      <a:pt x="79" y="139"/>
                    </a:cubicBezTo>
                    <a:cubicBezTo>
                      <a:pt x="79" y="138"/>
                      <a:pt x="78" y="137"/>
                      <a:pt x="78" y="137"/>
                    </a:cubicBezTo>
                    <a:cubicBezTo>
                      <a:pt x="78" y="137"/>
                      <a:pt x="78" y="137"/>
                      <a:pt x="78" y="137"/>
                    </a:cubicBezTo>
                    <a:cubicBezTo>
                      <a:pt x="78" y="137"/>
                      <a:pt x="78" y="136"/>
                      <a:pt x="78" y="136"/>
                    </a:cubicBezTo>
                    <a:cubicBezTo>
                      <a:pt x="78" y="136"/>
                      <a:pt x="78" y="135"/>
                      <a:pt x="78" y="135"/>
                    </a:cubicBezTo>
                    <a:cubicBezTo>
                      <a:pt x="78" y="135"/>
                      <a:pt x="78" y="134"/>
                      <a:pt x="77" y="134"/>
                    </a:cubicBezTo>
                    <a:cubicBezTo>
                      <a:pt x="77" y="134"/>
                      <a:pt x="77" y="134"/>
                      <a:pt x="77" y="133"/>
                    </a:cubicBezTo>
                    <a:cubicBezTo>
                      <a:pt x="77" y="133"/>
                      <a:pt x="76" y="131"/>
                      <a:pt x="76" y="130"/>
                    </a:cubicBezTo>
                    <a:cubicBezTo>
                      <a:pt x="76" y="130"/>
                      <a:pt x="76" y="129"/>
                      <a:pt x="76" y="129"/>
                    </a:cubicBezTo>
                    <a:cubicBezTo>
                      <a:pt x="75" y="129"/>
                      <a:pt x="75" y="128"/>
                      <a:pt x="75" y="128"/>
                    </a:cubicBezTo>
                    <a:cubicBezTo>
                      <a:pt x="75" y="127"/>
                      <a:pt x="75" y="127"/>
                      <a:pt x="75" y="127"/>
                    </a:cubicBezTo>
                    <a:cubicBezTo>
                      <a:pt x="75" y="126"/>
                      <a:pt x="75" y="126"/>
                      <a:pt x="75" y="126"/>
                    </a:cubicBezTo>
                    <a:cubicBezTo>
                      <a:pt x="75" y="125"/>
                      <a:pt x="74" y="124"/>
                      <a:pt x="74" y="124"/>
                    </a:cubicBezTo>
                    <a:cubicBezTo>
                      <a:pt x="74" y="124"/>
                      <a:pt x="74" y="124"/>
                      <a:pt x="74" y="124"/>
                    </a:cubicBezTo>
                    <a:cubicBezTo>
                      <a:pt x="74" y="123"/>
                      <a:pt x="74" y="123"/>
                      <a:pt x="74" y="123"/>
                    </a:cubicBezTo>
                    <a:cubicBezTo>
                      <a:pt x="74" y="123"/>
                      <a:pt x="74" y="119"/>
                      <a:pt x="73" y="119"/>
                    </a:cubicBezTo>
                    <a:cubicBezTo>
                      <a:pt x="73" y="119"/>
                      <a:pt x="73" y="119"/>
                      <a:pt x="73" y="119"/>
                    </a:cubicBezTo>
                    <a:cubicBezTo>
                      <a:pt x="73" y="119"/>
                      <a:pt x="73" y="119"/>
                      <a:pt x="74" y="119"/>
                    </a:cubicBezTo>
                    <a:cubicBezTo>
                      <a:pt x="74" y="119"/>
                      <a:pt x="74" y="119"/>
                      <a:pt x="74" y="119"/>
                    </a:cubicBezTo>
                    <a:cubicBezTo>
                      <a:pt x="74" y="119"/>
                      <a:pt x="74" y="122"/>
                      <a:pt x="74" y="122"/>
                    </a:cubicBezTo>
                    <a:cubicBezTo>
                      <a:pt x="74" y="122"/>
                      <a:pt x="74" y="122"/>
                      <a:pt x="74" y="122"/>
                    </a:cubicBezTo>
                    <a:cubicBezTo>
                      <a:pt x="74" y="122"/>
                      <a:pt x="74" y="122"/>
                      <a:pt x="75" y="121"/>
                    </a:cubicBezTo>
                    <a:cubicBezTo>
                      <a:pt x="75" y="121"/>
                      <a:pt x="76" y="121"/>
                      <a:pt x="76" y="121"/>
                    </a:cubicBezTo>
                    <a:cubicBezTo>
                      <a:pt x="76" y="121"/>
                      <a:pt x="76" y="120"/>
                      <a:pt x="76" y="120"/>
                    </a:cubicBezTo>
                    <a:cubicBezTo>
                      <a:pt x="77" y="120"/>
                      <a:pt x="77" y="120"/>
                      <a:pt x="77" y="120"/>
                    </a:cubicBezTo>
                    <a:cubicBezTo>
                      <a:pt x="77" y="119"/>
                      <a:pt x="77" y="119"/>
                      <a:pt x="78" y="118"/>
                    </a:cubicBezTo>
                    <a:cubicBezTo>
                      <a:pt x="78" y="118"/>
                      <a:pt x="79" y="117"/>
                      <a:pt x="79" y="117"/>
                    </a:cubicBezTo>
                    <a:cubicBezTo>
                      <a:pt x="80" y="117"/>
                      <a:pt x="80" y="116"/>
                      <a:pt x="80" y="116"/>
                    </a:cubicBezTo>
                    <a:cubicBezTo>
                      <a:pt x="80" y="116"/>
                      <a:pt x="80" y="116"/>
                      <a:pt x="80" y="115"/>
                    </a:cubicBezTo>
                    <a:cubicBezTo>
                      <a:pt x="80" y="115"/>
                      <a:pt x="80" y="115"/>
                      <a:pt x="79" y="115"/>
                    </a:cubicBezTo>
                    <a:cubicBezTo>
                      <a:pt x="79" y="115"/>
                      <a:pt x="78" y="114"/>
                      <a:pt x="78" y="114"/>
                    </a:cubicBezTo>
                    <a:cubicBezTo>
                      <a:pt x="78" y="114"/>
                      <a:pt x="77" y="113"/>
                      <a:pt x="77" y="112"/>
                    </a:cubicBezTo>
                    <a:cubicBezTo>
                      <a:pt x="77" y="112"/>
                      <a:pt x="76" y="109"/>
                      <a:pt x="76" y="108"/>
                    </a:cubicBezTo>
                    <a:cubicBezTo>
                      <a:pt x="75" y="108"/>
                      <a:pt x="76" y="107"/>
                      <a:pt x="76" y="107"/>
                    </a:cubicBezTo>
                    <a:cubicBezTo>
                      <a:pt x="76" y="106"/>
                      <a:pt x="75" y="104"/>
                      <a:pt x="75" y="103"/>
                    </a:cubicBezTo>
                    <a:cubicBezTo>
                      <a:pt x="75" y="103"/>
                      <a:pt x="75" y="98"/>
                      <a:pt x="75" y="97"/>
                    </a:cubicBezTo>
                    <a:cubicBezTo>
                      <a:pt x="75" y="97"/>
                      <a:pt x="75" y="97"/>
                      <a:pt x="75" y="96"/>
                    </a:cubicBezTo>
                    <a:cubicBezTo>
                      <a:pt x="75" y="96"/>
                      <a:pt x="76" y="93"/>
                      <a:pt x="77" y="92"/>
                    </a:cubicBezTo>
                    <a:cubicBezTo>
                      <a:pt x="77" y="91"/>
                      <a:pt x="78" y="88"/>
                      <a:pt x="78" y="88"/>
                    </a:cubicBezTo>
                    <a:cubicBezTo>
                      <a:pt x="78" y="87"/>
                      <a:pt x="78" y="86"/>
                      <a:pt x="79" y="86"/>
                    </a:cubicBezTo>
                    <a:cubicBezTo>
                      <a:pt x="79" y="85"/>
                      <a:pt x="79" y="85"/>
                      <a:pt x="79" y="84"/>
                    </a:cubicBezTo>
                    <a:cubicBezTo>
                      <a:pt x="80" y="83"/>
                      <a:pt x="80" y="81"/>
                      <a:pt x="81" y="81"/>
                    </a:cubicBezTo>
                    <a:cubicBezTo>
                      <a:pt x="81" y="80"/>
                      <a:pt x="81" y="79"/>
                      <a:pt x="81" y="79"/>
                    </a:cubicBezTo>
                    <a:cubicBezTo>
                      <a:pt x="81" y="78"/>
                      <a:pt x="82" y="77"/>
                      <a:pt x="82" y="77"/>
                    </a:cubicBezTo>
                    <a:cubicBezTo>
                      <a:pt x="82" y="76"/>
                      <a:pt x="82" y="76"/>
                      <a:pt x="82" y="76"/>
                    </a:cubicBezTo>
                    <a:cubicBezTo>
                      <a:pt x="82" y="75"/>
                      <a:pt x="83" y="74"/>
                      <a:pt x="83" y="74"/>
                    </a:cubicBezTo>
                    <a:cubicBezTo>
                      <a:pt x="83" y="74"/>
                      <a:pt x="83" y="74"/>
                      <a:pt x="83" y="73"/>
                    </a:cubicBezTo>
                    <a:cubicBezTo>
                      <a:pt x="83" y="73"/>
                      <a:pt x="83" y="72"/>
                      <a:pt x="83" y="72"/>
                    </a:cubicBezTo>
                    <a:cubicBezTo>
                      <a:pt x="83" y="71"/>
                      <a:pt x="83" y="71"/>
                      <a:pt x="83" y="70"/>
                    </a:cubicBezTo>
                    <a:cubicBezTo>
                      <a:pt x="83" y="70"/>
                      <a:pt x="83" y="69"/>
                      <a:pt x="83" y="69"/>
                    </a:cubicBezTo>
                    <a:cubicBezTo>
                      <a:pt x="83" y="69"/>
                      <a:pt x="83" y="67"/>
                      <a:pt x="82" y="66"/>
                    </a:cubicBezTo>
                    <a:cubicBezTo>
                      <a:pt x="82" y="65"/>
                      <a:pt x="82" y="62"/>
                      <a:pt x="81" y="61"/>
                    </a:cubicBezTo>
                    <a:cubicBezTo>
                      <a:pt x="81" y="61"/>
                      <a:pt x="81" y="60"/>
                      <a:pt x="81" y="60"/>
                    </a:cubicBezTo>
                    <a:cubicBezTo>
                      <a:pt x="81" y="60"/>
                      <a:pt x="81" y="59"/>
                      <a:pt x="81" y="58"/>
                    </a:cubicBezTo>
                    <a:cubicBezTo>
                      <a:pt x="81" y="57"/>
                      <a:pt x="81" y="55"/>
                      <a:pt x="81" y="54"/>
                    </a:cubicBezTo>
                    <a:cubicBezTo>
                      <a:pt x="81" y="53"/>
                      <a:pt x="81" y="52"/>
                      <a:pt x="81" y="52"/>
                    </a:cubicBezTo>
                    <a:cubicBezTo>
                      <a:pt x="80" y="52"/>
                      <a:pt x="80" y="51"/>
                      <a:pt x="80" y="51"/>
                    </a:cubicBezTo>
                    <a:cubicBezTo>
                      <a:pt x="79" y="50"/>
                      <a:pt x="79" y="50"/>
                      <a:pt x="79" y="50"/>
                    </a:cubicBezTo>
                    <a:cubicBezTo>
                      <a:pt x="79" y="49"/>
                      <a:pt x="78" y="49"/>
                      <a:pt x="78" y="48"/>
                    </a:cubicBezTo>
                    <a:cubicBezTo>
                      <a:pt x="78" y="48"/>
                      <a:pt x="78" y="47"/>
                      <a:pt x="77" y="46"/>
                    </a:cubicBezTo>
                    <a:cubicBezTo>
                      <a:pt x="76" y="46"/>
                      <a:pt x="75" y="45"/>
                      <a:pt x="75" y="45"/>
                    </a:cubicBezTo>
                    <a:cubicBezTo>
                      <a:pt x="74" y="45"/>
                      <a:pt x="74" y="44"/>
                      <a:pt x="73" y="44"/>
                    </a:cubicBezTo>
                    <a:cubicBezTo>
                      <a:pt x="73" y="44"/>
                      <a:pt x="72" y="44"/>
                      <a:pt x="72" y="44"/>
                    </a:cubicBezTo>
                    <a:cubicBezTo>
                      <a:pt x="71" y="44"/>
                      <a:pt x="71" y="44"/>
                      <a:pt x="71" y="44"/>
                    </a:cubicBezTo>
                    <a:cubicBezTo>
                      <a:pt x="71" y="44"/>
                      <a:pt x="70" y="43"/>
                      <a:pt x="70" y="43"/>
                    </a:cubicBezTo>
                    <a:cubicBezTo>
                      <a:pt x="69" y="43"/>
                      <a:pt x="68" y="43"/>
                      <a:pt x="68" y="43"/>
                    </a:cubicBezTo>
                    <a:cubicBezTo>
                      <a:pt x="68" y="43"/>
                      <a:pt x="67" y="42"/>
                      <a:pt x="66" y="42"/>
                    </a:cubicBezTo>
                    <a:cubicBezTo>
                      <a:pt x="65" y="42"/>
                      <a:pt x="65" y="42"/>
                      <a:pt x="64" y="42"/>
                    </a:cubicBezTo>
                    <a:cubicBezTo>
                      <a:pt x="64" y="42"/>
                      <a:pt x="63" y="42"/>
                      <a:pt x="62" y="41"/>
                    </a:cubicBezTo>
                    <a:cubicBezTo>
                      <a:pt x="62" y="41"/>
                      <a:pt x="62" y="41"/>
                      <a:pt x="61" y="41"/>
                    </a:cubicBezTo>
                    <a:cubicBezTo>
                      <a:pt x="61" y="40"/>
                      <a:pt x="60" y="40"/>
                      <a:pt x="60" y="41"/>
                    </a:cubicBezTo>
                    <a:cubicBezTo>
                      <a:pt x="60" y="41"/>
                      <a:pt x="60" y="41"/>
                      <a:pt x="60" y="41"/>
                    </a:cubicBezTo>
                    <a:cubicBezTo>
                      <a:pt x="60" y="40"/>
                      <a:pt x="59" y="40"/>
                      <a:pt x="59" y="39"/>
                    </a:cubicBezTo>
                    <a:cubicBezTo>
                      <a:pt x="59" y="39"/>
                      <a:pt x="59" y="39"/>
                      <a:pt x="59" y="38"/>
                    </a:cubicBezTo>
                    <a:cubicBezTo>
                      <a:pt x="59" y="38"/>
                      <a:pt x="59" y="37"/>
                      <a:pt x="58" y="37"/>
                    </a:cubicBezTo>
                    <a:cubicBezTo>
                      <a:pt x="58" y="36"/>
                      <a:pt x="58" y="35"/>
                      <a:pt x="58" y="35"/>
                    </a:cubicBezTo>
                    <a:cubicBezTo>
                      <a:pt x="58" y="35"/>
                      <a:pt x="58" y="35"/>
                      <a:pt x="57" y="35"/>
                    </a:cubicBezTo>
                    <a:cubicBezTo>
                      <a:pt x="57" y="35"/>
                      <a:pt x="57" y="35"/>
                      <a:pt x="57" y="34"/>
                    </a:cubicBezTo>
                    <a:cubicBezTo>
                      <a:pt x="57" y="34"/>
                      <a:pt x="58" y="32"/>
                      <a:pt x="58" y="31"/>
                    </a:cubicBezTo>
                    <a:cubicBezTo>
                      <a:pt x="58" y="30"/>
                      <a:pt x="58" y="27"/>
                      <a:pt x="58" y="27"/>
                    </a:cubicBezTo>
                    <a:cubicBezTo>
                      <a:pt x="58" y="27"/>
                      <a:pt x="58" y="27"/>
                      <a:pt x="59" y="27"/>
                    </a:cubicBezTo>
                    <a:cubicBezTo>
                      <a:pt x="60" y="27"/>
                      <a:pt x="60" y="26"/>
                      <a:pt x="60" y="26"/>
                    </a:cubicBezTo>
                    <a:cubicBezTo>
                      <a:pt x="60" y="26"/>
                      <a:pt x="61" y="25"/>
                      <a:pt x="61" y="25"/>
                    </a:cubicBezTo>
                    <a:cubicBezTo>
                      <a:pt x="61" y="25"/>
                      <a:pt x="61" y="25"/>
                      <a:pt x="61" y="25"/>
                    </a:cubicBezTo>
                    <a:cubicBezTo>
                      <a:pt x="61" y="24"/>
                      <a:pt x="61" y="24"/>
                      <a:pt x="62" y="23"/>
                    </a:cubicBezTo>
                    <a:cubicBezTo>
                      <a:pt x="62" y="23"/>
                      <a:pt x="62" y="22"/>
                      <a:pt x="62" y="21"/>
                    </a:cubicBezTo>
                    <a:cubicBezTo>
                      <a:pt x="62" y="21"/>
                      <a:pt x="62" y="21"/>
                      <a:pt x="62" y="20"/>
                    </a:cubicBezTo>
                    <a:cubicBezTo>
                      <a:pt x="62" y="18"/>
                      <a:pt x="62" y="17"/>
                      <a:pt x="62" y="17"/>
                    </a:cubicBezTo>
                    <a:cubicBezTo>
                      <a:pt x="61" y="16"/>
                      <a:pt x="61" y="16"/>
                      <a:pt x="61" y="16"/>
                    </a:cubicBezTo>
                    <a:cubicBezTo>
                      <a:pt x="61" y="16"/>
                      <a:pt x="61" y="16"/>
                      <a:pt x="61" y="15"/>
                    </a:cubicBezTo>
                    <a:cubicBezTo>
                      <a:pt x="61" y="15"/>
                      <a:pt x="61" y="11"/>
                      <a:pt x="61" y="11"/>
                    </a:cubicBezTo>
                    <a:cubicBezTo>
                      <a:pt x="59" y="6"/>
                      <a:pt x="55" y="3"/>
                      <a:pt x="52" y="1"/>
                    </a:cubicBezTo>
                    <a:cubicBezTo>
                      <a:pt x="49" y="0"/>
                      <a:pt x="47" y="0"/>
                      <a:pt x="44" y="1"/>
                    </a:cubicBezTo>
                    <a:cubicBezTo>
                      <a:pt x="42" y="1"/>
                      <a:pt x="39" y="3"/>
                      <a:pt x="39" y="3"/>
                    </a:cubicBezTo>
                    <a:cubicBezTo>
                      <a:pt x="39" y="3"/>
                      <a:pt x="39" y="3"/>
                      <a:pt x="38" y="4"/>
                    </a:cubicBezTo>
                    <a:cubicBezTo>
                      <a:pt x="37" y="4"/>
                      <a:pt x="36" y="6"/>
                      <a:pt x="36" y="7"/>
                    </a:cubicBezTo>
                    <a:cubicBezTo>
                      <a:pt x="35" y="8"/>
                      <a:pt x="34" y="10"/>
                      <a:pt x="34" y="11"/>
                    </a:cubicBezTo>
                    <a:cubicBezTo>
                      <a:pt x="34" y="12"/>
                      <a:pt x="34" y="14"/>
                      <a:pt x="34" y="15"/>
                    </a:cubicBezTo>
                    <a:cubicBezTo>
                      <a:pt x="34" y="16"/>
                      <a:pt x="34" y="16"/>
                      <a:pt x="34" y="17"/>
                    </a:cubicBezTo>
                    <a:cubicBezTo>
                      <a:pt x="34" y="18"/>
                      <a:pt x="34" y="19"/>
                      <a:pt x="34" y="20"/>
                    </a:cubicBezTo>
                    <a:cubicBezTo>
                      <a:pt x="34" y="21"/>
                      <a:pt x="34" y="22"/>
                      <a:pt x="34" y="23"/>
                    </a:cubicBezTo>
                    <a:cubicBezTo>
                      <a:pt x="34" y="24"/>
                      <a:pt x="34" y="26"/>
                      <a:pt x="34" y="28"/>
                    </a:cubicBezTo>
                    <a:cubicBezTo>
                      <a:pt x="34" y="30"/>
                      <a:pt x="34" y="31"/>
                      <a:pt x="35" y="32"/>
                    </a:cubicBezTo>
                    <a:cubicBezTo>
                      <a:pt x="35" y="34"/>
                      <a:pt x="37" y="35"/>
                      <a:pt x="37" y="36"/>
                    </a:cubicBezTo>
                    <a:cubicBezTo>
                      <a:pt x="38" y="36"/>
                      <a:pt x="38" y="37"/>
                      <a:pt x="38" y="37"/>
                    </a:cubicBezTo>
                    <a:cubicBezTo>
                      <a:pt x="39" y="37"/>
                      <a:pt x="39" y="37"/>
                      <a:pt x="39" y="38"/>
                    </a:cubicBezTo>
                    <a:cubicBezTo>
                      <a:pt x="39" y="38"/>
                      <a:pt x="39" y="38"/>
                      <a:pt x="38" y="38"/>
                    </a:cubicBezTo>
                    <a:cubicBezTo>
                      <a:pt x="38" y="39"/>
                      <a:pt x="38" y="40"/>
                      <a:pt x="38" y="41"/>
                    </a:cubicBezTo>
                    <a:cubicBezTo>
                      <a:pt x="38" y="41"/>
                      <a:pt x="38" y="42"/>
                      <a:pt x="38" y="42"/>
                    </a:cubicBezTo>
                    <a:cubicBezTo>
                      <a:pt x="38" y="42"/>
                      <a:pt x="38" y="42"/>
                      <a:pt x="38" y="43"/>
                    </a:cubicBezTo>
                    <a:cubicBezTo>
                      <a:pt x="38" y="43"/>
                      <a:pt x="38" y="43"/>
                      <a:pt x="38" y="43"/>
                    </a:cubicBezTo>
                    <a:cubicBezTo>
                      <a:pt x="38" y="43"/>
                      <a:pt x="37" y="43"/>
                      <a:pt x="37" y="44"/>
                    </a:cubicBezTo>
                    <a:cubicBezTo>
                      <a:pt x="36" y="44"/>
                      <a:pt x="35" y="45"/>
                      <a:pt x="34" y="45"/>
                    </a:cubicBezTo>
                    <a:cubicBezTo>
                      <a:pt x="33" y="46"/>
                      <a:pt x="33" y="46"/>
                      <a:pt x="32" y="47"/>
                    </a:cubicBezTo>
                    <a:cubicBezTo>
                      <a:pt x="32" y="47"/>
                      <a:pt x="31" y="47"/>
                      <a:pt x="30" y="47"/>
                    </a:cubicBezTo>
                    <a:cubicBezTo>
                      <a:pt x="29" y="47"/>
                      <a:pt x="29" y="47"/>
                      <a:pt x="28" y="47"/>
                    </a:cubicBezTo>
                    <a:cubicBezTo>
                      <a:pt x="27" y="47"/>
                      <a:pt x="26" y="47"/>
                      <a:pt x="25" y="47"/>
                    </a:cubicBezTo>
                    <a:cubicBezTo>
                      <a:pt x="25" y="47"/>
                      <a:pt x="24" y="48"/>
                      <a:pt x="24" y="48"/>
                    </a:cubicBezTo>
                    <a:cubicBezTo>
                      <a:pt x="23" y="48"/>
                      <a:pt x="23" y="48"/>
                      <a:pt x="23" y="48"/>
                    </a:cubicBezTo>
                    <a:cubicBezTo>
                      <a:pt x="22" y="48"/>
                      <a:pt x="22" y="48"/>
                      <a:pt x="22" y="48"/>
                    </a:cubicBezTo>
                    <a:cubicBezTo>
                      <a:pt x="21" y="48"/>
                      <a:pt x="21" y="48"/>
                      <a:pt x="21" y="48"/>
                    </a:cubicBezTo>
                    <a:cubicBezTo>
                      <a:pt x="20" y="48"/>
                      <a:pt x="19" y="49"/>
                      <a:pt x="19" y="49"/>
                    </a:cubicBezTo>
                    <a:cubicBezTo>
                      <a:pt x="19" y="49"/>
                      <a:pt x="19" y="49"/>
                      <a:pt x="19" y="49"/>
                    </a:cubicBezTo>
                    <a:cubicBezTo>
                      <a:pt x="18" y="49"/>
                      <a:pt x="17" y="50"/>
                      <a:pt x="17" y="50"/>
                    </a:cubicBezTo>
                    <a:cubicBezTo>
                      <a:pt x="17" y="50"/>
                      <a:pt x="17" y="50"/>
                      <a:pt x="16" y="50"/>
                    </a:cubicBezTo>
                    <a:cubicBezTo>
                      <a:pt x="16" y="50"/>
                      <a:pt x="15" y="51"/>
                      <a:pt x="15" y="51"/>
                    </a:cubicBezTo>
                    <a:cubicBezTo>
                      <a:pt x="15" y="51"/>
                      <a:pt x="15" y="51"/>
                      <a:pt x="15" y="52"/>
                    </a:cubicBezTo>
                    <a:cubicBezTo>
                      <a:pt x="14" y="52"/>
                      <a:pt x="14" y="53"/>
                      <a:pt x="14" y="53"/>
                    </a:cubicBezTo>
                    <a:cubicBezTo>
                      <a:pt x="14" y="54"/>
                      <a:pt x="13" y="54"/>
                      <a:pt x="13" y="54"/>
                    </a:cubicBezTo>
                    <a:cubicBezTo>
                      <a:pt x="12" y="55"/>
                      <a:pt x="12" y="56"/>
                      <a:pt x="12" y="57"/>
                    </a:cubicBezTo>
                    <a:cubicBezTo>
                      <a:pt x="12" y="58"/>
                      <a:pt x="11" y="60"/>
                      <a:pt x="11" y="60"/>
                    </a:cubicBezTo>
                    <a:cubicBezTo>
                      <a:pt x="11" y="60"/>
                      <a:pt x="11" y="60"/>
                      <a:pt x="10" y="61"/>
                    </a:cubicBezTo>
                    <a:cubicBezTo>
                      <a:pt x="9" y="62"/>
                      <a:pt x="9" y="62"/>
                      <a:pt x="9" y="63"/>
                    </a:cubicBezTo>
                    <a:cubicBezTo>
                      <a:pt x="8" y="63"/>
                      <a:pt x="8" y="65"/>
                      <a:pt x="8" y="66"/>
                    </a:cubicBezTo>
                    <a:cubicBezTo>
                      <a:pt x="8" y="67"/>
                      <a:pt x="7" y="68"/>
                      <a:pt x="7" y="69"/>
                    </a:cubicBezTo>
                    <a:cubicBezTo>
                      <a:pt x="7" y="69"/>
                      <a:pt x="7" y="69"/>
                      <a:pt x="6" y="70"/>
                    </a:cubicBezTo>
                    <a:cubicBezTo>
                      <a:pt x="6" y="70"/>
                      <a:pt x="5" y="73"/>
                      <a:pt x="5" y="73"/>
                    </a:cubicBezTo>
                    <a:cubicBezTo>
                      <a:pt x="5" y="74"/>
                      <a:pt x="4" y="76"/>
                      <a:pt x="4" y="76"/>
                    </a:cubicBezTo>
                    <a:cubicBezTo>
                      <a:pt x="4" y="77"/>
                      <a:pt x="3" y="78"/>
                      <a:pt x="3" y="78"/>
                    </a:cubicBezTo>
                    <a:cubicBezTo>
                      <a:pt x="3" y="79"/>
                      <a:pt x="3" y="79"/>
                      <a:pt x="2" y="80"/>
                    </a:cubicBezTo>
                    <a:cubicBezTo>
                      <a:pt x="2" y="81"/>
                      <a:pt x="2" y="83"/>
                      <a:pt x="1" y="85"/>
                    </a:cubicBezTo>
                    <a:cubicBezTo>
                      <a:pt x="1" y="87"/>
                      <a:pt x="0" y="90"/>
                      <a:pt x="0" y="91"/>
                    </a:cubicBezTo>
                    <a:cubicBezTo>
                      <a:pt x="0" y="93"/>
                      <a:pt x="1" y="95"/>
                      <a:pt x="1" y="96"/>
                    </a:cubicBezTo>
                    <a:cubicBezTo>
                      <a:pt x="1" y="97"/>
                      <a:pt x="2" y="97"/>
                      <a:pt x="2" y="98"/>
                    </a:cubicBezTo>
                    <a:cubicBezTo>
                      <a:pt x="3" y="98"/>
                      <a:pt x="3" y="98"/>
                      <a:pt x="4" y="99"/>
                    </a:cubicBezTo>
                    <a:cubicBezTo>
                      <a:pt x="5" y="99"/>
                      <a:pt x="6" y="99"/>
                      <a:pt x="7" y="99"/>
                    </a:cubicBezTo>
                    <a:cubicBezTo>
                      <a:pt x="7" y="99"/>
                      <a:pt x="7" y="99"/>
                      <a:pt x="7" y="99"/>
                    </a:cubicBezTo>
                    <a:cubicBezTo>
                      <a:pt x="8" y="99"/>
                      <a:pt x="8" y="99"/>
                      <a:pt x="9" y="99"/>
                    </a:cubicBezTo>
                    <a:cubicBezTo>
                      <a:pt x="9" y="99"/>
                      <a:pt x="10" y="100"/>
                      <a:pt x="11" y="100"/>
                    </a:cubicBezTo>
                    <a:cubicBezTo>
                      <a:pt x="11" y="100"/>
                      <a:pt x="12" y="100"/>
                      <a:pt x="13" y="100"/>
                    </a:cubicBezTo>
                    <a:cubicBezTo>
                      <a:pt x="14" y="101"/>
                      <a:pt x="15" y="101"/>
                      <a:pt x="16" y="101"/>
                    </a:cubicBezTo>
                    <a:cubicBezTo>
                      <a:pt x="16" y="101"/>
                      <a:pt x="17" y="101"/>
                      <a:pt x="17" y="101"/>
                    </a:cubicBezTo>
                    <a:cubicBezTo>
                      <a:pt x="17" y="101"/>
                      <a:pt x="18" y="101"/>
                      <a:pt x="18" y="101"/>
                    </a:cubicBezTo>
                    <a:cubicBezTo>
                      <a:pt x="19" y="101"/>
                      <a:pt x="19" y="101"/>
                      <a:pt x="20" y="101"/>
                    </a:cubicBezTo>
                    <a:cubicBezTo>
                      <a:pt x="20" y="101"/>
                      <a:pt x="20" y="101"/>
                      <a:pt x="20" y="101"/>
                    </a:cubicBezTo>
                    <a:cubicBezTo>
                      <a:pt x="20" y="102"/>
                      <a:pt x="20" y="102"/>
                      <a:pt x="20" y="103"/>
                    </a:cubicBezTo>
                    <a:cubicBezTo>
                      <a:pt x="20" y="104"/>
                      <a:pt x="19" y="107"/>
                      <a:pt x="19" y="109"/>
                    </a:cubicBezTo>
                    <a:cubicBezTo>
                      <a:pt x="19" y="111"/>
                      <a:pt x="19" y="115"/>
                      <a:pt x="19" y="117"/>
                    </a:cubicBezTo>
                    <a:cubicBezTo>
                      <a:pt x="19" y="118"/>
                      <a:pt x="19" y="120"/>
                      <a:pt x="19" y="120"/>
                    </a:cubicBezTo>
                    <a:cubicBezTo>
                      <a:pt x="19" y="121"/>
                      <a:pt x="20" y="121"/>
                      <a:pt x="20" y="121"/>
                    </a:cubicBezTo>
                    <a:cubicBezTo>
                      <a:pt x="20" y="122"/>
                      <a:pt x="21" y="122"/>
                      <a:pt x="21" y="123"/>
                    </a:cubicBezTo>
                    <a:cubicBezTo>
                      <a:pt x="21" y="123"/>
                      <a:pt x="22" y="123"/>
                      <a:pt x="22" y="123"/>
                    </a:cubicBezTo>
                    <a:cubicBezTo>
                      <a:pt x="22" y="123"/>
                      <a:pt x="22" y="123"/>
                      <a:pt x="22" y="123"/>
                    </a:cubicBezTo>
                    <a:cubicBezTo>
                      <a:pt x="22" y="124"/>
                      <a:pt x="23" y="124"/>
                      <a:pt x="23" y="124"/>
                    </a:cubicBezTo>
                    <a:cubicBezTo>
                      <a:pt x="23" y="124"/>
                      <a:pt x="23" y="124"/>
                      <a:pt x="23" y="124"/>
                    </a:cubicBezTo>
                    <a:cubicBezTo>
                      <a:pt x="22" y="125"/>
                      <a:pt x="23" y="125"/>
                      <a:pt x="23" y="125"/>
                    </a:cubicBezTo>
                    <a:cubicBezTo>
                      <a:pt x="23" y="125"/>
                      <a:pt x="23" y="125"/>
                      <a:pt x="23" y="125"/>
                    </a:cubicBezTo>
                    <a:cubicBezTo>
                      <a:pt x="22" y="126"/>
                      <a:pt x="22" y="126"/>
                      <a:pt x="23" y="126"/>
                    </a:cubicBezTo>
                    <a:cubicBezTo>
                      <a:pt x="23" y="127"/>
                      <a:pt x="23" y="128"/>
                      <a:pt x="23" y="128"/>
                    </a:cubicBezTo>
                    <a:cubicBezTo>
                      <a:pt x="22" y="128"/>
                      <a:pt x="22" y="128"/>
                      <a:pt x="21" y="129"/>
                    </a:cubicBezTo>
                    <a:cubicBezTo>
                      <a:pt x="21" y="129"/>
                      <a:pt x="21" y="130"/>
                      <a:pt x="21" y="131"/>
                    </a:cubicBezTo>
                    <a:cubicBezTo>
                      <a:pt x="21" y="132"/>
                      <a:pt x="21" y="132"/>
                      <a:pt x="22" y="133"/>
                    </a:cubicBezTo>
                    <a:cubicBezTo>
                      <a:pt x="22" y="133"/>
                      <a:pt x="22" y="133"/>
                      <a:pt x="21" y="133"/>
                    </a:cubicBezTo>
                    <a:cubicBezTo>
                      <a:pt x="21" y="134"/>
                      <a:pt x="21" y="135"/>
                      <a:pt x="21" y="135"/>
                    </a:cubicBezTo>
                    <a:cubicBezTo>
                      <a:pt x="21" y="136"/>
                      <a:pt x="21" y="137"/>
                      <a:pt x="21" y="137"/>
                    </a:cubicBezTo>
                    <a:cubicBezTo>
                      <a:pt x="20" y="138"/>
                      <a:pt x="20" y="138"/>
                      <a:pt x="20" y="139"/>
                    </a:cubicBezTo>
                    <a:cubicBezTo>
                      <a:pt x="20" y="140"/>
                      <a:pt x="20" y="140"/>
                      <a:pt x="20" y="140"/>
                    </a:cubicBezTo>
                    <a:cubicBezTo>
                      <a:pt x="20" y="141"/>
                      <a:pt x="20" y="142"/>
                      <a:pt x="19" y="142"/>
                    </a:cubicBezTo>
                    <a:cubicBezTo>
                      <a:pt x="19" y="142"/>
                      <a:pt x="19" y="143"/>
                      <a:pt x="19" y="143"/>
                    </a:cubicBezTo>
                    <a:cubicBezTo>
                      <a:pt x="19" y="144"/>
                      <a:pt x="18" y="145"/>
                      <a:pt x="18" y="146"/>
                    </a:cubicBezTo>
                    <a:cubicBezTo>
                      <a:pt x="18" y="147"/>
                      <a:pt x="18" y="148"/>
                      <a:pt x="18" y="148"/>
                    </a:cubicBezTo>
                    <a:cubicBezTo>
                      <a:pt x="18" y="148"/>
                      <a:pt x="18" y="149"/>
                      <a:pt x="18" y="150"/>
                    </a:cubicBezTo>
                    <a:cubicBezTo>
                      <a:pt x="18" y="150"/>
                      <a:pt x="18" y="151"/>
                      <a:pt x="18" y="151"/>
                    </a:cubicBezTo>
                    <a:cubicBezTo>
                      <a:pt x="17" y="152"/>
                      <a:pt x="18" y="152"/>
                      <a:pt x="18" y="152"/>
                    </a:cubicBezTo>
                    <a:cubicBezTo>
                      <a:pt x="18" y="153"/>
                      <a:pt x="18" y="153"/>
                      <a:pt x="18" y="154"/>
                    </a:cubicBezTo>
                    <a:cubicBezTo>
                      <a:pt x="18" y="154"/>
                      <a:pt x="18" y="154"/>
                      <a:pt x="18" y="154"/>
                    </a:cubicBezTo>
                    <a:cubicBezTo>
                      <a:pt x="18" y="155"/>
                      <a:pt x="18" y="155"/>
                      <a:pt x="18" y="155"/>
                    </a:cubicBezTo>
                    <a:cubicBezTo>
                      <a:pt x="18" y="156"/>
                      <a:pt x="19" y="156"/>
                      <a:pt x="19" y="156"/>
                    </a:cubicBezTo>
                    <a:cubicBezTo>
                      <a:pt x="19" y="157"/>
                      <a:pt x="19" y="157"/>
                      <a:pt x="19" y="157"/>
                    </a:cubicBezTo>
                    <a:cubicBezTo>
                      <a:pt x="19" y="158"/>
                      <a:pt x="19" y="158"/>
                      <a:pt x="19" y="158"/>
                    </a:cubicBezTo>
                    <a:cubicBezTo>
                      <a:pt x="19" y="159"/>
                      <a:pt x="19" y="160"/>
                      <a:pt x="19" y="160"/>
                    </a:cubicBezTo>
                    <a:cubicBezTo>
                      <a:pt x="20" y="161"/>
                      <a:pt x="20" y="162"/>
                      <a:pt x="19" y="162"/>
                    </a:cubicBezTo>
                    <a:cubicBezTo>
                      <a:pt x="19" y="162"/>
                      <a:pt x="19" y="163"/>
                      <a:pt x="19" y="164"/>
                    </a:cubicBezTo>
                    <a:cubicBezTo>
                      <a:pt x="19" y="165"/>
                      <a:pt x="19" y="166"/>
                      <a:pt x="19" y="167"/>
                    </a:cubicBezTo>
                    <a:cubicBezTo>
                      <a:pt x="19" y="169"/>
                      <a:pt x="20" y="171"/>
                      <a:pt x="20" y="173"/>
                    </a:cubicBezTo>
                    <a:cubicBezTo>
                      <a:pt x="20" y="175"/>
                      <a:pt x="20" y="176"/>
                      <a:pt x="21" y="177"/>
                    </a:cubicBezTo>
                    <a:cubicBezTo>
                      <a:pt x="21" y="179"/>
                      <a:pt x="22" y="182"/>
                      <a:pt x="22" y="183"/>
                    </a:cubicBezTo>
                    <a:cubicBezTo>
                      <a:pt x="22" y="184"/>
                      <a:pt x="23" y="186"/>
                      <a:pt x="23" y="187"/>
                    </a:cubicBezTo>
                    <a:cubicBezTo>
                      <a:pt x="23" y="187"/>
                      <a:pt x="23" y="189"/>
                      <a:pt x="23" y="190"/>
                    </a:cubicBezTo>
                    <a:cubicBezTo>
                      <a:pt x="23" y="191"/>
                      <a:pt x="24" y="194"/>
                      <a:pt x="24" y="195"/>
                    </a:cubicBezTo>
                    <a:cubicBezTo>
                      <a:pt x="24" y="196"/>
                      <a:pt x="24" y="202"/>
                      <a:pt x="24" y="203"/>
                    </a:cubicBezTo>
                    <a:cubicBezTo>
                      <a:pt x="25" y="204"/>
                      <a:pt x="25" y="209"/>
                      <a:pt x="25" y="211"/>
                    </a:cubicBezTo>
                    <a:cubicBezTo>
                      <a:pt x="25" y="212"/>
                      <a:pt x="26" y="217"/>
                      <a:pt x="26" y="219"/>
                    </a:cubicBezTo>
                    <a:cubicBezTo>
                      <a:pt x="26" y="221"/>
                      <a:pt x="27" y="225"/>
                      <a:pt x="27" y="226"/>
                    </a:cubicBezTo>
                    <a:cubicBezTo>
                      <a:pt x="27" y="226"/>
                      <a:pt x="28" y="229"/>
                      <a:pt x="28" y="230"/>
                    </a:cubicBezTo>
                    <a:cubicBezTo>
                      <a:pt x="28" y="230"/>
                      <a:pt x="29" y="233"/>
                      <a:pt x="29" y="235"/>
                    </a:cubicBezTo>
                    <a:cubicBezTo>
                      <a:pt x="29" y="236"/>
                      <a:pt x="30" y="238"/>
                      <a:pt x="30" y="239"/>
                    </a:cubicBezTo>
                    <a:cubicBezTo>
                      <a:pt x="30" y="241"/>
                      <a:pt x="31" y="241"/>
                      <a:pt x="31" y="242"/>
                    </a:cubicBezTo>
                    <a:cubicBezTo>
                      <a:pt x="31" y="242"/>
                      <a:pt x="32" y="244"/>
                      <a:pt x="32" y="244"/>
                    </a:cubicBezTo>
                    <a:cubicBezTo>
                      <a:pt x="32" y="245"/>
                      <a:pt x="33" y="247"/>
                      <a:pt x="33" y="248"/>
                    </a:cubicBezTo>
                    <a:cubicBezTo>
                      <a:pt x="33" y="248"/>
                      <a:pt x="34" y="251"/>
                      <a:pt x="35" y="252"/>
                    </a:cubicBezTo>
                    <a:cubicBezTo>
                      <a:pt x="35" y="252"/>
                      <a:pt x="35" y="252"/>
                      <a:pt x="35" y="252"/>
                    </a:cubicBezTo>
                    <a:cubicBezTo>
                      <a:pt x="35" y="253"/>
                      <a:pt x="35" y="253"/>
                      <a:pt x="35" y="253"/>
                    </a:cubicBezTo>
                    <a:cubicBezTo>
                      <a:pt x="34" y="253"/>
                      <a:pt x="34" y="255"/>
                      <a:pt x="33" y="256"/>
                    </a:cubicBezTo>
                    <a:cubicBezTo>
                      <a:pt x="32" y="257"/>
                      <a:pt x="32" y="258"/>
                      <a:pt x="32" y="259"/>
                    </a:cubicBezTo>
                    <a:cubicBezTo>
                      <a:pt x="32" y="259"/>
                      <a:pt x="31" y="261"/>
                      <a:pt x="31" y="262"/>
                    </a:cubicBezTo>
                    <a:cubicBezTo>
                      <a:pt x="31" y="263"/>
                      <a:pt x="31" y="263"/>
                      <a:pt x="30" y="264"/>
                    </a:cubicBezTo>
                    <a:cubicBezTo>
                      <a:pt x="30" y="265"/>
                      <a:pt x="29" y="266"/>
                      <a:pt x="29" y="267"/>
                    </a:cubicBezTo>
                    <a:cubicBezTo>
                      <a:pt x="29" y="267"/>
                      <a:pt x="29" y="267"/>
                      <a:pt x="29" y="268"/>
                    </a:cubicBezTo>
                    <a:cubicBezTo>
                      <a:pt x="29" y="268"/>
                      <a:pt x="29" y="269"/>
                      <a:pt x="29" y="269"/>
                    </a:cubicBezTo>
                    <a:cubicBezTo>
                      <a:pt x="29" y="269"/>
                      <a:pt x="30" y="270"/>
                      <a:pt x="30" y="270"/>
                    </a:cubicBezTo>
                    <a:cubicBezTo>
                      <a:pt x="30" y="270"/>
                      <a:pt x="32" y="270"/>
                      <a:pt x="32" y="270"/>
                    </a:cubicBezTo>
                    <a:cubicBezTo>
                      <a:pt x="32" y="270"/>
                      <a:pt x="32" y="271"/>
                      <a:pt x="32" y="271"/>
                    </a:cubicBezTo>
                    <a:cubicBezTo>
                      <a:pt x="32" y="271"/>
                      <a:pt x="31" y="272"/>
                      <a:pt x="31" y="272"/>
                    </a:cubicBezTo>
                    <a:cubicBezTo>
                      <a:pt x="31" y="272"/>
                      <a:pt x="31" y="273"/>
                      <a:pt x="30" y="273"/>
                    </a:cubicBezTo>
                    <a:cubicBezTo>
                      <a:pt x="30" y="273"/>
                      <a:pt x="30" y="274"/>
                      <a:pt x="30" y="274"/>
                    </a:cubicBezTo>
                    <a:cubicBezTo>
                      <a:pt x="30" y="274"/>
                      <a:pt x="29" y="275"/>
                      <a:pt x="29" y="276"/>
                    </a:cubicBezTo>
                    <a:cubicBezTo>
                      <a:pt x="28" y="277"/>
                      <a:pt x="28" y="278"/>
                      <a:pt x="28" y="278"/>
                    </a:cubicBezTo>
                    <a:cubicBezTo>
                      <a:pt x="28" y="278"/>
                      <a:pt x="28" y="278"/>
                      <a:pt x="28" y="278"/>
                    </a:cubicBezTo>
                    <a:cubicBezTo>
                      <a:pt x="28" y="278"/>
                      <a:pt x="28" y="278"/>
                      <a:pt x="28" y="278"/>
                    </a:cubicBezTo>
                    <a:cubicBezTo>
                      <a:pt x="28" y="279"/>
                      <a:pt x="27" y="279"/>
                      <a:pt x="27" y="279"/>
                    </a:cubicBezTo>
                    <a:cubicBezTo>
                      <a:pt x="27" y="280"/>
                      <a:pt x="27" y="280"/>
                      <a:pt x="26" y="280"/>
                    </a:cubicBezTo>
                    <a:cubicBezTo>
                      <a:pt x="26" y="281"/>
                      <a:pt x="25" y="281"/>
                      <a:pt x="25" y="282"/>
                    </a:cubicBezTo>
                    <a:cubicBezTo>
                      <a:pt x="24" y="282"/>
                      <a:pt x="23" y="282"/>
                      <a:pt x="22" y="282"/>
                    </a:cubicBezTo>
                    <a:cubicBezTo>
                      <a:pt x="21" y="282"/>
                      <a:pt x="19" y="283"/>
                      <a:pt x="18" y="283"/>
                    </a:cubicBezTo>
                    <a:cubicBezTo>
                      <a:pt x="17" y="284"/>
                      <a:pt x="16" y="284"/>
                      <a:pt x="15" y="284"/>
                    </a:cubicBezTo>
                    <a:cubicBezTo>
                      <a:pt x="15" y="285"/>
                      <a:pt x="14" y="286"/>
                      <a:pt x="14" y="286"/>
                    </a:cubicBezTo>
                    <a:cubicBezTo>
                      <a:pt x="14" y="286"/>
                      <a:pt x="14" y="286"/>
                      <a:pt x="14" y="287"/>
                    </a:cubicBezTo>
                    <a:cubicBezTo>
                      <a:pt x="14" y="287"/>
                      <a:pt x="14" y="287"/>
                      <a:pt x="13" y="287"/>
                    </a:cubicBezTo>
                    <a:cubicBezTo>
                      <a:pt x="13" y="287"/>
                      <a:pt x="13" y="287"/>
                      <a:pt x="13" y="287"/>
                    </a:cubicBezTo>
                    <a:cubicBezTo>
                      <a:pt x="13" y="288"/>
                      <a:pt x="13" y="287"/>
                      <a:pt x="13" y="288"/>
                    </a:cubicBezTo>
                    <a:cubicBezTo>
                      <a:pt x="13" y="288"/>
                      <a:pt x="13" y="289"/>
                      <a:pt x="13" y="290"/>
                    </a:cubicBezTo>
                    <a:cubicBezTo>
                      <a:pt x="13" y="290"/>
                      <a:pt x="13" y="290"/>
                      <a:pt x="13" y="290"/>
                    </a:cubicBezTo>
                    <a:cubicBezTo>
                      <a:pt x="13" y="291"/>
                      <a:pt x="14" y="291"/>
                      <a:pt x="15" y="291"/>
                    </a:cubicBezTo>
                    <a:cubicBezTo>
                      <a:pt x="16" y="291"/>
                      <a:pt x="17" y="292"/>
                      <a:pt x="17" y="292"/>
                    </a:cubicBezTo>
                    <a:cubicBezTo>
                      <a:pt x="18" y="292"/>
                      <a:pt x="18" y="292"/>
                      <a:pt x="18" y="292"/>
                    </a:cubicBezTo>
                    <a:cubicBezTo>
                      <a:pt x="19" y="292"/>
                      <a:pt x="20" y="292"/>
                      <a:pt x="20" y="292"/>
                    </a:cubicBezTo>
                    <a:cubicBezTo>
                      <a:pt x="21" y="292"/>
                      <a:pt x="22" y="292"/>
                      <a:pt x="22" y="292"/>
                    </a:cubicBezTo>
                    <a:cubicBezTo>
                      <a:pt x="23" y="292"/>
                      <a:pt x="23" y="292"/>
                      <a:pt x="23" y="292"/>
                    </a:cubicBezTo>
                    <a:cubicBezTo>
                      <a:pt x="23" y="292"/>
                      <a:pt x="24" y="292"/>
                      <a:pt x="24" y="292"/>
                    </a:cubicBezTo>
                    <a:cubicBezTo>
                      <a:pt x="24" y="292"/>
                      <a:pt x="24" y="292"/>
                      <a:pt x="25" y="292"/>
                    </a:cubicBezTo>
                    <a:cubicBezTo>
                      <a:pt x="25" y="292"/>
                      <a:pt x="25" y="292"/>
                      <a:pt x="26" y="292"/>
                    </a:cubicBezTo>
                    <a:cubicBezTo>
                      <a:pt x="26" y="292"/>
                      <a:pt x="26" y="292"/>
                      <a:pt x="26" y="292"/>
                    </a:cubicBezTo>
                    <a:cubicBezTo>
                      <a:pt x="26" y="292"/>
                      <a:pt x="27" y="292"/>
                      <a:pt x="27" y="292"/>
                    </a:cubicBezTo>
                    <a:cubicBezTo>
                      <a:pt x="28" y="292"/>
                      <a:pt x="28" y="292"/>
                      <a:pt x="28" y="292"/>
                    </a:cubicBezTo>
                    <a:cubicBezTo>
                      <a:pt x="28" y="291"/>
                      <a:pt x="28" y="292"/>
                      <a:pt x="28" y="292"/>
                    </a:cubicBezTo>
                    <a:cubicBezTo>
                      <a:pt x="29" y="292"/>
                      <a:pt x="29" y="292"/>
                      <a:pt x="29" y="292"/>
                    </a:cubicBezTo>
                    <a:cubicBezTo>
                      <a:pt x="30" y="292"/>
                      <a:pt x="30" y="292"/>
                      <a:pt x="30" y="292"/>
                    </a:cubicBezTo>
                    <a:cubicBezTo>
                      <a:pt x="30" y="291"/>
                      <a:pt x="30" y="292"/>
                      <a:pt x="30" y="292"/>
                    </a:cubicBezTo>
                    <a:cubicBezTo>
                      <a:pt x="30" y="292"/>
                      <a:pt x="31" y="292"/>
                      <a:pt x="31" y="292"/>
                    </a:cubicBezTo>
                    <a:cubicBezTo>
                      <a:pt x="32" y="292"/>
                      <a:pt x="32" y="292"/>
                      <a:pt x="32" y="291"/>
                    </a:cubicBezTo>
                    <a:cubicBezTo>
                      <a:pt x="32" y="291"/>
                      <a:pt x="32" y="291"/>
                      <a:pt x="32" y="291"/>
                    </a:cubicBezTo>
                    <a:cubicBezTo>
                      <a:pt x="32" y="291"/>
                      <a:pt x="33" y="291"/>
                      <a:pt x="33" y="291"/>
                    </a:cubicBezTo>
                    <a:cubicBezTo>
                      <a:pt x="33" y="291"/>
                      <a:pt x="34" y="291"/>
                      <a:pt x="34" y="291"/>
                    </a:cubicBezTo>
                    <a:cubicBezTo>
                      <a:pt x="34" y="291"/>
                      <a:pt x="34" y="291"/>
                      <a:pt x="34" y="291"/>
                    </a:cubicBezTo>
                    <a:cubicBezTo>
                      <a:pt x="34" y="291"/>
                      <a:pt x="34" y="291"/>
                      <a:pt x="35" y="291"/>
                    </a:cubicBezTo>
                    <a:cubicBezTo>
                      <a:pt x="36" y="291"/>
                      <a:pt x="36" y="291"/>
                      <a:pt x="36" y="290"/>
                    </a:cubicBezTo>
                    <a:cubicBezTo>
                      <a:pt x="36" y="290"/>
                      <a:pt x="36" y="290"/>
                      <a:pt x="36" y="290"/>
                    </a:cubicBezTo>
                    <a:cubicBezTo>
                      <a:pt x="37" y="290"/>
                      <a:pt x="37" y="290"/>
                      <a:pt x="38" y="289"/>
                    </a:cubicBezTo>
                    <a:cubicBezTo>
                      <a:pt x="40" y="289"/>
                      <a:pt x="42" y="288"/>
                      <a:pt x="43" y="288"/>
                    </a:cubicBezTo>
                    <a:cubicBezTo>
                      <a:pt x="43" y="288"/>
                      <a:pt x="43" y="288"/>
                      <a:pt x="44" y="288"/>
                    </a:cubicBezTo>
                    <a:cubicBezTo>
                      <a:pt x="45" y="288"/>
                      <a:pt x="45" y="289"/>
                      <a:pt x="46" y="289"/>
                    </a:cubicBezTo>
                    <a:cubicBezTo>
                      <a:pt x="47" y="290"/>
                      <a:pt x="47" y="290"/>
                      <a:pt x="47" y="290"/>
                    </a:cubicBezTo>
                    <a:cubicBezTo>
                      <a:pt x="48" y="290"/>
                      <a:pt x="49" y="289"/>
                      <a:pt x="49" y="289"/>
                    </a:cubicBezTo>
                    <a:cubicBezTo>
                      <a:pt x="50" y="289"/>
                      <a:pt x="50" y="289"/>
                      <a:pt x="50" y="289"/>
                    </a:cubicBezTo>
                    <a:cubicBezTo>
                      <a:pt x="50" y="289"/>
                      <a:pt x="50" y="289"/>
                      <a:pt x="50" y="289"/>
                    </a:cubicBezTo>
                    <a:cubicBezTo>
                      <a:pt x="50" y="289"/>
                      <a:pt x="50" y="289"/>
                      <a:pt x="51" y="289"/>
                    </a:cubicBezTo>
                    <a:cubicBezTo>
                      <a:pt x="52" y="289"/>
                      <a:pt x="52" y="289"/>
                      <a:pt x="52" y="289"/>
                    </a:cubicBezTo>
                    <a:cubicBezTo>
                      <a:pt x="52" y="289"/>
                      <a:pt x="52" y="289"/>
                      <a:pt x="52" y="289"/>
                    </a:cubicBezTo>
                    <a:cubicBezTo>
                      <a:pt x="52" y="289"/>
                      <a:pt x="53" y="289"/>
                      <a:pt x="53" y="289"/>
                    </a:cubicBezTo>
                    <a:cubicBezTo>
                      <a:pt x="54" y="289"/>
                      <a:pt x="54" y="289"/>
                      <a:pt x="54" y="289"/>
                    </a:cubicBezTo>
                    <a:cubicBezTo>
                      <a:pt x="54" y="288"/>
                      <a:pt x="54" y="288"/>
                      <a:pt x="54" y="288"/>
                    </a:cubicBezTo>
                    <a:cubicBezTo>
                      <a:pt x="55" y="288"/>
                      <a:pt x="55" y="288"/>
                      <a:pt x="55" y="288"/>
                    </a:cubicBezTo>
                    <a:cubicBezTo>
                      <a:pt x="56" y="288"/>
                      <a:pt x="56" y="288"/>
                      <a:pt x="56" y="288"/>
                    </a:cubicBezTo>
                    <a:cubicBezTo>
                      <a:pt x="56" y="288"/>
                      <a:pt x="56" y="288"/>
                      <a:pt x="57" y="288"/>
                    </a:cubicBezTo>
                    <a:cubicBezTo>
                      <a:pt x="57" y="287"/>
                      <a:pt x="57" y="287"/>
                      <a:pt x="57" y="287"/>
                    </a:cubicBezTo>
                    <a:cubicBezTo>
                      <a:pt x="57" y="286"/>
                      <a:pt x="57" y="285"/>
                      <a:pt x="57" y="284"/>
                    </a:cubicBezTo>
                    <a:cubicBezTo>
                      <a:pt x="57" y="283"/>
                      <a:pt x="57" y="283"/>
                      <a:pt x="56" y="283"/>
                    </a:cubicBezTo>
                    <a:cubicBezTo>
                      <a:pt x="56" y="283"/>
                      <a:pt x="56" y="282"/>
                      <a:pt x="56" y="282"/>
                    </a:cubicBezTo>
                    <a:cubicBezTo>
                      <a:pt x="56" y="282"/>
                      <a:pt x="56" y="282"/>
                      <a:pt x="56" y="281"/>
                    </a:cubicBezTo>
                    <a:cubicBezTo>
                      <a:pt x="56" y="281"/>
                      <a:pt x="56" y="281"/>
                      <a:pt x="56" y="280"/>
                    </a:cubicBezTo>
                    <a:cubicBezTo>
                      <a:pt x="56" y="280"/>
                      <a:pt x="56" y="280"/>
                      <a:pt x="56" y="280"/>
                    </a:cubicBezTo>
                    <a:cubicBezTo>
                      <a:pt x="56" y="279"/>
                      <a:pt x="56" y="278"/>
                      <a:pt x="56" y="278"/>
                    </a:cubicBezTo>
                    <a:cubicBezTo>
                      <a:pt x="56" y="277"/>
                      <a:pt x="56" y="277"/>
                      <a:pt x="56" y="276"/>
                    </a:cubicBezTo>
                    <a:cubicBezTo>
                      <a:pt x="56" y="276"/>
                      <a:pt x="56" y="276"/>
                      <a:pt x="56" y="276"/>
                    </a:cubicBezTo>
                    <a:cubicBezTo>
                      <a:pt x="56" y="276"/>
                      <a:pt x="56" y="276"/>
                      <a:pt x="56" y="275"/>
                    </a:cubicBezTo>
                    <a:cubicBezTo>
                      <a:pt x="56" y="275"/>
                      <a:pt x="56" y="275"/>
                      <a:pt x="56" y="275"/>
                    </a:cubicBezTo>
                    <a:cubicBezTo>
                      <a:pt x="57" y="275"/>
                      <a:pt x="57" y="274"/>
                      <a:pt x="58" y="273"/>
                    </a:cubicBezTo>
                    <a:cubicBezTo>
                      <a:pt x="58" y="272"/>
                      <a:pt x="59" y="272"/>
                      <a:pt x="59" y="271"/>
                    </a:cubicBezTo>
                    <a:cubicBezTo>
                      <a:pt x="59" y="271"/>
                      <a:pt x="60" y="270"/>
                      <a:pt x="60" y="270"/>
                    </a:cubicBezTo>
                    <a:cubicBezTo>
                      <a:pt x="60" y="269"/>
                      <a:pt x="60" y="268"/>
                      <a:pt x="60" y="268"/>
                    </a:cubicBezTo>
                    <a:cubicBezTo>
                      <a:pt x="60" y="267"/>
                      <a:pt x="60" y="267"/>
                      <a:pt x="60" y="266"/>
                    </a:cubicBezTo>
                    <a:cubicBezTo>
                      <a:pt x="59" y="266"/>
                      <a:pt x="58" y="263"/>
                      <a:pt x="58" y="262"/>
                    </a:cubicBezTo>
                    <a:cubicBezTo>
                      <a:pt x="57" y="261"/>
                      <a:pt x="57" y="260"/>
                      <a:pt x="56" y="260"/>
                    </a:cubicBezTo>
                    <a:cubicBezTo>
                      <a:pt x="56" y="259"/>
                      <a:pt x="55" y="257"/>
                      <a:pt x="55" y="257"/>
                    </a:cubicBezTo>
                    <a:cubicBezTo>
                      <a:pt x="54" y="257"/>
                      <a:pt x="54" y="256"/>
                      <a:pt x="54" y="256"/>
                    </a:cubicBezTo>
                    <a:cubicBezTo>
                      <a:pt x="54" y="256"/>
                      <a:pt x="54" y="256"/>
                      <a:pt x="54" y="255"/>
                    </a:cubicBezTo>
                    <a:cubicBezTo>
                      <a:pt x="54" y="255"/>
                      <a:pt x="54" y="255"/>
                      <a:pt x="54" y="254"/>
                    </a:cubicBezTo>
                    <a:cubicBezTo>
                      <a:pt x="54" y="253"/>
                      <a:pt x="54" y="251"/>
                      <a:pt x="55" y="251"/>
                    </a:cubicBezTo>
                    <a:cubicBezTo>
                      <a:pt x="55" y="250"/>
                      <a:pt x="55" y="245"/>
                      <a:pt x="55" y="244"/>
                    </a:cubicBezTo>
                    <a:cubicBezTo>
                      <a:pt x="55" y="243"/>
                      <a:pt x="55" y="241"/>
                      <a:pt x="55" y="240"/>
                    </a:cubicBezTo>
                    <a:cubicBezTo>
                      <a:pt x="55" y="240"/>
                      <a:pt x="55" y="238"/>
                      <a:pt x="55" y="238"/>
                    </a:cubicBezTo>
                    <a:cubicBezTo>
                      <a:pt x="55" y="237"/>
                      <a:pt x="55" y="235"/>
                      <a:pt x="55" y="235"/>
                    </a:cubicBezTo>
                    <a:cubicBezTo>
                      <a:pt x="55" y="234"/>
                      <a:pt x="55" y="233"/>
                      <a:pt x="55" y="233"/>
                    </a:cubicBezTo>
                    <a:cubicBezTo>
                      <a:pt x="55" y="233"/>
                      <a:pt x="55" y="232"/>
                      <a:pt x="55" y="232"/>
                    </a:cubicBezTo>
                    <a:cubicBezTo>
                      <a:pt x="55" y="232"/>
                      <a:pt x="55" y="229"/>
                      <a:pt x="55" y="228"/>
                    </a:cubicBezTo>
                    <a:cubicBezTo>
                      <a:pt x="55" y="227"/>
                      <a:pt x="54" y="223"/>
                      <a:pt x="54" y="222"/>
                    </a:cubicBezTo>
                    <a:cubicBezTo>
                      <a:pt x="54" y="221"/>
                      <a:pt x="54" y="220"/>
                      <a:pt x="54" y="219"/>
                    </a:cubicBezTo>
                    <a:cubicBezTo>
                      <a:pt x="54" y="219"/>
                      <a:pt x="54" y="218"/>
                      <a:pt x="54" y="218"/>
                    </a:cubicBezTo>
                    <a:cubicBezTo>
                      <a:pt x="54" y="217"/>
                      <a:pt x="54" y="216"/>
                      <a:pt x="54" y="215"/>
                    </a:cubicBezTo>
                    <a:cubicBezTo>
                      <a:pt x="54" y="215"/>
                      <a:pt x="55" y="212"/>
                      <a:pt x="55" y="211"/>
                    </a:cubicBezTo>
                    <a:cubicBezTo>
                      <a:pt x="55" y="210"/>
                      <a:pt x="55" y="208"/>
                      <a:pt x="55" y="208"/>
                    </a:cubicBezTo>
                    <a:cubicBezTo>
                      <a:pt x="55" y="208"/>
                      <a:pt x="55" y="206"/>
                      <a:pt x="55" y="205"/>
                    </a:cubicBezTo>
                    <a:cubicBezTo>
                      <a:pt x="55" y="204"/>
                      <a:pt x="55" y="201"/>
                      <a:pt x="55" y="201"/>
                    </a:cubicBezTo>
                    <a:cubicBezTo>
                      <a:pt x="55" y="200"/>
                      <a:pt x="55" y="199"/>
                      <a:pt x="55" y="198"/>
                    </a:cubicBezTo>
                    <a:cubicBezTo>
                      <a:pt x="54" y="198"/>
                      <a:pt x="54" y="197"/>
                      <a:pt x="54" y="196"/>
                    </a:cubicBezTo>
                    <a:cubicBezTo>
                      <a:pt x="54" y="196"/>
                      <a:pt x="54" y="195"/>
                      <a:pt x="54" y="194"/>
                    </a:cubicBezTo>
                    <a:cubicBezTo>
                      <a:pt x="54" y="193"/>
                      <a:pt x="54" y="191"/>
                      <a:pt x="54" y="191"/>
                    </a:cubicBezTo>
                    <a:cubicBezTo>
                      <a:pt x="54" y="191"/>
                      <a:pt x="54" y="191"/>
                      <a:pt x="54" y="191"/>
                    </a:cubicBezTo>
                    <a:cubicBezTo>
                      <a:pt x="54" y="191"/>
                      <a:pt x="54" y="192"/>
                      <a:pt x="54" y="192"/>
                    </a:cubicBezTo>
                    <a:cubicBezTo>
                      <a:pt x="54" y="193"/>
                      <a:pt x="55" y="194"/>
                      <a:pt x="55" y="194"/>
                    </a:cubicBezTo>
                    <a:cubicBezTo>
                      <a:pt x="55" y="195"/>
                      <a:pt x="55" y="197"/>
                      <a:pt x="55" y="197"/>
                    </a:cubicBezTo>
                    <a:cubicBezTo>
                      <a:pt x="55" y="198"/>
                      <a:pt x="56" y="198"/>
                      <a:pt x="56" y="198"/>
                    </a:cubicBezTo>
                    <a:cubicBezTo>
                      <a:pt x="56" y="198"/>
                      <a:pt x="56" y="199"/>
                      <a:pt x="56" y="200"/>
                    </a:cubicBezTo>
                    <a:cubicBezTo>
                      <a:pt x="56" y="201"/>
                      <a:pt x="57" y="202"/>
                      <a:pt x="57" y="203"/>
                    </a:cubicBezTo>
                    <a:cubicBezTo>
                      <a:pt x="57" y="204"/>
                      <a:pt x="57" y="205"/>
                      <a:pt x="57" y="206"/>
                    </a:cubicBezTo>
                    <a:cubicBezTo>
                      <a:pt x="57" y="206"/>
                      <a:pt x="58" y="208"/>
                      <a:pt x="58" y="208"/>
                    </a:cubicBezTo>
                    <a:cubicBezTo>
                      <a:pt x="58" y="209"/>
                      <a:pt x="58" y="210"/>
                      <a:pt x="59" y="211"/>
                    </a:cubicBezTo>
                    <a:cubicBezTo>
                      <a:pt x="59" y="211"/>
                      <a:pt x="59" y="213"/>
                      <a:pt x="59" y="213"/>
                    </a:cubicBezTo>
                    <a:cubicBezTo>
                      <a:pt x="59" y="214"/>
                      <a:pt x="59" y="215"/>
                      <a:pt x="59" y="215"/>
                    </a:cubicBezTo>
                    <a:cubicBezTo>
                      <a:pt x="59" y="216"/>
                      <a:pt x="59" y="216"/>
                      <a:pt x="59" y="217"/>
                    </a:cubicBezTo>
                    <a:cubicBezTo>
                      <a:pt x="59" y="217"/>
                      <a:pt x="60" y="219"/>
                      <a:pt x="60" y="219"/>
                    </a:cubicBezTo>
                    <a:cubicBezTo>
                      <a:pt x="60" y="219"/>
                      <a:pt x="60" y="220"/>
                      <a:pt x="60" y="221"/>
                    </a:cubicBezTo>
                    <a:cubicBezTo>
                      <a:pt x="60" y="222"/>
                      <a:pt x="60" y="223"/>
                      <a:pt x="60" y="224"/>
                    </a:cubicBezTo>
                    <a:cubicBezTo>
                      <a:pt x="60" y="225"/>
                      <a:pt x="60" y="225"/>
                      <a:pt x="60" y="226"/>
                    </a:cubicBezTo>
                    <a:cubicBezTo>
                      <a:pt x="60" y="226"/>
                      <a:pt x="60" y="227"/>
                      <a:pt x="60" y="228"/>
                    </a:cubicBezTo>
                    <a:cubicBezTo>
                      <a:pt x="61" y="228"/>
                      <a:pt x="61" y="229"/>
                      <a:pt x="61" y="230"/>
                    </a:cubicBezTo>
                    <a:cubicBezTo>
                      <a:pt x="61" y="231"/>
                      <a:pt x="61" y="232"/>
                      <a:pt x="61" y="232"/>
                    </a:cubicBezTo>
                    <a:cubicBezTo>
                      <a:pt x="61" y="233"/>
                      <a:pt x="61" y="233"/>
                      <a:pt x="61" y="234"/>
                    </a:cubicBezTo>
                    <a:cubicBezTo>
                      <a:pt x="61" y="235"/>
                      <a:pt x="61" y="235"/>
                      <a:pt x="61" y="235"/>
                    </a:cubicBezTo>
                    <a:cubicBezTo>
                      <a:pt x="61" y="236"/>
                      <a:pt x="62" y="239"/>
                      <a:pt x="62" y="240"/>
                    </a:cubicBezTo>
                    <a:cubicBezTo>
                      <a:pt x="62" y="241"/>
                      <a:pt x="62" y="244"/>
                      <a:pt x="62" y="245"/>
                    </a:cubicBezTo>
                    <a:cubicBezTo>
                      <a:pt x="62" y="247"/>
                      <a:pt x="62" y="249"/>
                      <a:pt x="62" y="251"/>
                    </a:cubicBezTo>
                    <a:cubicBezTo>
                      <a:pt x="62" y="252"/>
                      <a:pt x="63" y="256"/>
                      <a:pt x="64" y="257"/>
                    </a:cubicBezTo>
                    <a:cubicBezTo>
                      <a:pt x="64" y="258"/>
                      <a:pt x="64" y="260"/>
                      <a:pt x="65" y="261"/>
                    </a:cubicBezTo>
                    <a:cubicBezTo>
                      <a:pt x="65" y="262"/>
                      <a:pt x="65" y="263"/>
                      <a:pt x="66" y="264"/>
                    </a:cubicBezTo>
                    <a:cubicBezTo>
                      <a:pt x="66" y="265"/>
                      <a:pt x="67" y="267"/>
                      <a:pt x="67" y="267"/>
                    </a:cubicBezTo>
                    <a:cubicBezTo>
                      <a:pt x="67" y="268"/>
                      <a:pt x="67" y="268"/>
                      <a:pt x="68" y="269"/>
                    </a:cubicBezTo>
                    <a:cubicBezTo>
                      <a:pt x="69" y="269"/>
                      <a:pt x="70" y="270"/>
                      <a:pt x="70" y="270"/>
                    </a:cubicBezTo>
                    <a:cubicBezTo>
                      <a:pt x="71" y="270"/>
                      <a:pt x="71" y="270"/>
                      <a:pt x="70" y="270"/>
                    </a:cubicBezTo>
                    <a:cubicBezTo>
                      <a:pt x="70" y="270"/>
                      <a:pt x="70" y="271"/>
                      <a:pt x="70" y="271"/>
                    </a:cubicBezTo>
                    <a:cubicBezTo>
                      <a:pt x="69" y="271"/>
                      <a:pt x="68" y="272"/>
                      <a:pt x="68" y="272"/>
                    </a:cubicBezTo>
                    <a:cubicBezTo>
                      <a:pt x="67" y="272"/>
                      <a:pt x="67" y="273"/>
                      <a:pt x="67" y="273"/>
                    </a:cubicBezTo>
                    <a:cubicBezTo>
                      <a:pt x="67" y="274"/>
                      <a:pt x="66" y="275"/>
                      <a:pt x="66" y="276"/>
                    </a:cubicBezTo>
                    <a:cubicBezTo>
                      <a:pt x="65" y="276"/>
                      <a:pt x="65" y="277"/>
                      <a:pt x="65" y="277"/>
                    </a:cubicBezTo>
                    <a:cubicBezTo>
                      <a:pt x="64" y="278"/>
                      <a:pt x="64" y="278"/>
                      <a:pt x="64" y="279"/>
                    </a:cubicBezTo>
                    <a:cubicBezTo>
                      <a:pt x="64" y="280"/>
                      <a:pt x="65" y="281"/>
                      <a:pt x="65" y="281"/>
                    </a:cubicBezTo>
                    <a:cubicBezTo>
                      <a:pt x="65" y="281"/>
                      <a:pt x="65" y="282"/>
                      <a:pt x="66" y="282"/>
                    </a:cubicBezTo>
                    <a:cubicBezTo>
                      <a:pt x="66" y="282"/>
                      <a:pt x="66" y="283"/>
                      <a:pt x="67" y="283"/>
                    </a:cubicBezTo>
                    <a:cubicBezTo>
                      <a:pt x="67" y="284"/>
                      <a:pt x="68" y="284"/>
                      <a:pt x="68" y="285"/>
                    </a:cubicBezTo>
                    <a:cubicBezTo>
                      <a:pt x="68" y="285"/>
                      <a:pt x="69" y="286"/>
                      <a:pt x="69" y="286"/>
                    </a:cubicBezTo>
                    <a:cubicBezTo>
                      <a:pt x="69" y="286"/>
                      <a:pt x="70" y="286"/>
                      <a:pt x="70" y="287"/>
                    </a:cubicBezTo>
                    <a:cubicBezTo>
                      <a:pt x="70" y="287"/>
                      <a:pt x="70" y="287"/>
                      <a:pt x="71" y="288"/>
                    </a:cubicBezTo>
                    <a:cubicBezTo>
                      <a:pt x="71" y="288"/>
                      <a:pt x="72" y="289"/>
                      <a:pt x="72" y="289"/>
                    </a:cubicBezTo>
                    <a:cubicBezTo>
                      <a:pt x="72" y="289"/>
                      <a:pt x="72" y="289"/>
                      <a:pt x="72" y="290"/>
                    </a:cubicBezTo>
                    <a:cubicBezTo>
                      <a:pt x="72" y="290"/>
                      <a:pt x="71" y="290"/>
                      <a:pt x="71" y="291"/>
                    </a:cubicBezTo>
                    <a:cubicBezTo>
                      <a:pt x="71" y="292"/>
                      <a:pt x="71" y="294"/>
                      <a:pt x="71" y="294"/>
                    </a:cubicBezTo>
                    <a:cubicBezTo>
                      <a:pt x="71" y="294"/>
                      <a:pt x="71" y="295"/>
                      <a:pt x="71" y="295"/>
                    </a:cubicBezTo>
                    <a:cubicBezTo>
                      <a:pt x="71" y="295"/>
                      <a:pt x="71" y="295"/>
                      <a:pt x="71" y="295"/>
                    </a:cubicBezTo>
                    <a:cubicBezTo>
                      <a:pt x="71" y="295"/>
                      <a:pt x="71" y="295"/>
                      <a:pt x="71" y="296"/>
                    </a:cubicBezTo>
                    <a:cubicBezTo>
                      <a:pt x="70" y="296"/>
                      <a:pt x="70" y="296"/>
                      <a:pt x="70" y="297"/>
                    </a:cubicBezTo>
                    <a:cubicBezTo>
                      <a:pt x="70" y="298"/>
                      <a:pt x="70" y="299"/>
                      <a:pt x="70" y="299"/>
                    </a:cubicBezTo>
                    <a:cubicBezTo>
                      <a:pt x="70" y="299"/>
                      <a:pt x="71" y="300"/>
                      <a:pt x="71" y="300"/>
                    </a:cubicBezTo>
                    <a:cubicBezTo>
                      <a:pt x="71" y="300"/>
                      <a:pt x="72" y="300"/>
                      <a:pt x="73" y="300"/>
                    </a:cubicBezTo>
                    <a:cubicBezTo>
                      <a:pt x="73" y="300"/>
                      <a:pt x="74" y="300"/>
                      <a:pt x="75" y="300"/>
                    </a:cubicBezTo>
                    <a:cubicBezTo>
                      <a:pt x="76" y="300"/>
                      <a:pt x="81" y="300"/>
                      <a:pt x="82" y="300"/>
                    </a:cubicBezTo>
                    <a:cubicBezTo>
                      <a:pt x="83" y="300"/>
                      <a:pt x="86" y="300"/>
                      <a:pt x="87" y="300"/>
                    </a:cubicBezTo>
                    <a:cubicBezTo>
                      <a:pt x="88" y="299"/>
                      <a:pt x="89" y="299"/>
                      <a:pt x="89" y="299"/>
                    </a:cubicBezTo>
                    <a:cubicBezTo>
                      <a:pt x="90" y="298"/>
                      <a:pt x="90" y="298"/>
                      <a:pt x="90" y="297"/>
                    </a:cubicBezTo>
                    <a:cubicBezTo>
                      <a:pt x="90" y="297"/>
                      <a:pt x="90" y="296"/>
                      <a:pt x="90" y="295"/>
                    </a:cubicBezTo>
                    <a:cubicBezTo>
                      <a:pt x="90" y="294"/>
                      <a:pt x="89" y="294"/>
                      <a:pt x="89" y="294"/>
                    </a:cubicBezTo>
                    <a:cubicBezTo>
                      <a:pt x="89" y="293"/>
                      <a:pt x="89" y="293"/>
                      <a:pt x="89" y="292"/>
                    </a:cubicBezTo>
                    <a:cubicBezTo>
                      <a:pt x="90" y="292"/>
                      <a:pt x="89" y="290"/>
                      <a:pt x="89" y="290"/>
                    </a:cubicBezTo>
                    <a:cubicBezTo>
                      <a:pt x="89" y="289"/>
                      <a:pt x="89" y="289"/>
                      <a:pt x="89" y="289"/>
                    </a:cubicBezTo>
                    <a:cubicBezTo>
                      <a:pt x="89" y="289"/>
                      <a:pt x="89" y="288"/>
                      <a:pt x="88" y="288"/>
                    </a:cubicBezTo>
                    <a:cubicBezTo>
                      <a:pt x="88" y="288"/>
                      <a:pt x="89" y="288"/>
                      <a:pt x="89" y="288"/>
                    </a:cubicBezTo>
                    <a:cubicBezTo>
                      <a:pt x="89" y="288"/>
                      <a:pt x="89" y="287"/>
                      <a:pt x="89" y="287"/>
                    </a:cubicBezTo>
                    <a:cubicBezTo>
                      <a:pt x="89" y="286"/>
                      <a:pt x="90" y="285"/>
                      <a:pt x="90" y="284"/>
                    </a:cubicBezTo>
                    <a:cubicBezTo>
                      <a:pt x="90" y="284"/>
                      <a:pt x="90" y="283"/>
                      <a:pt x="90" y="283"/>
                    </a:cubicBezTo>
                    <a:cubicBezTo>
                      <a:pt x="90" y="283"/>
                      <a:pt x="90" y="283"/>
                      <a:pt x="91" y="283"/>
                    </a:cubicBezTo>
                    <a:cubicBezTo>
                      <a:pt x="91" y="282"/>
                      <a:pt x="91" y="282"/>
                      <a:pt x="91" y="282"/>
                    </a:cubicBezTo>
                    <a:cubicBezTo>
                      <a:pt x="91" y="281"/>
                      <a:pt x="92" y="279"/>
                      <a:pt x="92" y="279"/>
                    </a:cubicBezTo>
                    <a:cubicBezTo>
                      <a:pt x="93" y="279"/>
                      <a:pt x="93" y="278"/>
                      <a:pt x="93" y="278"/>
                    </a:cubicBezTo>
                    <a:cubicBezTo>
                      <a:pt x="93" y="278"/>
                      <a:pt x="93" y="278"/>
                      <a:pt x="93" y="277"/>
                    </a:cubicBezTo>
                    <a:cubicBezTo>
                      <a:pt x="93" y="277"/>
                      <a:pt x="93" y="276"/>
                      <a:pt x="93" y="276"/>
                    </a:cubicBezTo>
                    <a:close/>
                  </a:path>
                </a:pathLst>
              </a:custGeom>
              <a:solidFill>
                <a:schemeClr val="tx1"/>
              </a:solid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grpSp>
        <p:grpSp>
          <p:nvGrpSpPr>
            <p:cNvPr id="14" name="Group 13"/>
            <p:cNvGrpSpPr/>
            <p:nvPr/>
          </p:nvGrpSpPr>
          <p:grpSpPr>
            <a:xfrm>
              <a:off x="4683062" y="1445285"/>
              <a:ext cx="1763453" cy="1742883"/>
              <a:chOff x="4551485" y="1346739"/>
              <a:chExt cx="1324908" cy="1440399"/>
            </a:xfrm>
          </p:grpSpPr>
          <p:sp>
            <p:nvSpPr>
              <p:cNvPr id="15" name="Freeform 24"/>
              <p:cNvSpPr>
                <a:spLocks noChangeAspect="1"/>
              </p:cNvSpPr>
              <p:nvPr/>
            </p:nvSpPr>
            <p:spPr bwMode="auto">
              <a:xfrm>
                <a:off x="4781527" y="1501564"/>
                <a:ext cx="318901" cy="937800"/>
              </a:xfrm>
              <a:custGeom>
                <a:avLst/>
                <a:gdLst>
                  <a:gd name="T0" fmla="*/ 211 w 214"/>
                  <a:gd name="T1" fmla="*/ 149 h 630"/>
                  <a:gd name="T2" fmla="*/ 208 w 214"/>
                  <a:gd name="T3" fmla="*/ 129 h 630"/>
                  <a:gd name="T4" fmla="*/ 202 w 214"/>
                  <a:gd name="T5" fmla="*/ 117 h 630"/>
                  <a:gd name="T6" fmla="*/ 179 w 214"/>
                  <a:gd name="T7" fmla="*/ 110 h 630"/>
                  <a:gd name="T8" fmla="*/ 161 w 214"/>
                  <a:gd name="T9" fmla="*/ 91 h 630"/>
                  <a:gd name="T10" fmla="*/ 170 w 214"/>
                  <a:gd name="T11" fmla="*/ 60 h 630"/>
                  <a:gd name="T12" fmla="*/ 176 w 214"/>
                  <a:gd name="T13" fmla="*/ 37 h 630"/>
                  <a:gd name="T14" fmla="*/ 127 w 214"/>
                  <a:gd name="T15" fmla="*/ 8 h 630"/>
                  <a:gd name="T16" fmla="*/ 113 w 214"/>
                  <a:gd name="T17" fmla="*/ 42 h 630"/>
                  <a:gd name="T18" fmla="*/ 121 w 214"/>
                  <a:gd name="T19" fmla="*/ 62 h 630"/>
                  <a:gd name="T20" fmla="*/ 123 w 214"/>
                  <a:gd name="T21" fmla="*/ 83 h 630"/>
                  <a:gd name="T22" fmla="*/ 101 w 214"/>
                  <a:gd name="T23" fmla="*/ 91 h 630"/>
                  <a:gd name="T24" fmla="*/ 78 w 214"/>
                  <a:gd name="T25" fmla="*/ 91 h 630"/>
                  <a:gd name="T26" fmla="*/ 63 w 214"/>
                  <a:gd name="T27" fmla="*/ 121 h 630"/>
                  <a:gd name="T28" fmla="*/ 61 w 214"/>
                  <a:gd name="T29" fmla="*/ 192 h 630"/>
                  <a:gd name="T30" fmla="*/ 69 w 214"/>
                  <a:gd name="T31" fmla="*/ 201 h 630"/>
                  <a:gd name="T32" fmla="*/ 73 w 214"/>
                  <a:gd name="T33" fmla="*/ 208 h 630"/>
                  <a:gd name="T34" fmla="*/ 77 w 214"/>
                  <a:gd name="T35" fmla="*/ 224 h 630"/>
                  <a:gd name="T36" fmla="*/ 72 w 214"/>
                  <a:gd name="T37" fmla="*/ 241 h 630"/>
                  <a:gd name="T38" fmla="*/ 67 w 214"/>
                  <a:gd name="T39" fmla="*/ 303 h 630"/>
                  <a:gd name="T40" fmla="*/ 67 w 214"/>
                  <a:gd name="T41" fmla="*/ 314 h 630"/>
                  <a:gd name="T42" fmla="*/ 66 w 214"/>
                  <a:gd name="T43" fmla="*/ 330 h 630"/>
                  <a:gd name="T44" fmla="*/ 62 w 214"/>
                  <a:gd name="T45" fmla="*/ 349 h 630"/>
                  <a:gd name="T46" fmla="*/ 56 w 214"/>
                  <a:gd name="T47" fmla="*/ 423 h 630"/>
                  <a:gd name="T48" fmla="*/ 47 w 214"/>
                  <a:gd name="T49" fmla="*/ 462 h 630"/>
                  <a:gd name="T50" fmla="*/ 40 w 214"/>
                  <a:gd name="T51" fmla="*/ 495 h 630"/>
                  <a:gd name="T52" fmla="*/ 29 w 214"/>
                  <a:gd name="T53" fmla="*/ 547 h 630"/>
                  <a:gd name="T54" fmla="*/ 18 w 214"/>
                  <a:gd name="T55" fmla="*/ 588 h 630"/>
                  <a:gd name="T56" fmla="*/ 15 w 214"/>
                  <a:gd name="T57" fmla="*/ 607 h 630"/>
                  <a:gd name="T58" fmla="*/ 8 w 214"/>
                  <a:gd name="T59" fmla="*/ 614 h 630"/>
                  <a:gd name="T60" fmla="*/ 1 w 214"/>
                  <a:gd name="T61" fmla="*/ 623 h 630"/>
                  <a:gd name="T62" fmla="*/ 12 w 214"/>
                  <a:gd name="T63" fmla="*/ 630 h 630"/>
                  <a:gd name="T64" fmla="*/ 39 w 214"/>
                  <a:gd name="T65" fmla="*/ 614 h 630"/>
                  <a:gd name="T66" fmla="*/ 47 w 214"/>
                  <a:gd name="T67" fmla="*/ 613 h 630"/>
                  <a:gd name="T68" fmla="*/ 58 w 214"/>
                  <a:gd name="T69" fmla="*/ 613 h 630"/>
                  <a:gd name="T70" fmla="*/ 81 w 214"/>
                  <a:gd name="T71" fmla="*/ 616 h 630"/>
                  <a:gd name="T72" fmla="*/ 86 w 214"/>
                  <a:gd name="T73" fmla="*/ 606 h 630"/>
                  <a:gd name="T74" fmla="*/ 96 w 214"/>
                  <a:gd name="T75" fmla="*/ 521 h 630"/>
                  <a:gd name="T76" fmla="*/ 100 w 214"/>
                  <a:gd name="T77" fmla="*/ 460 h 630"/>
                  <a:gd name="T78" fmla="*/ 104 w 214"/>
                  <a:gd name="T79" fmla="*/ 430 h 630"/>
                  <a:gd name="T80" fmla="*/ 110 w 214"/>
                  <a:gd name="T81" fmla="*/ 404 h 630"/>
                  <a:gd name="T82" fmla="*/ 132 w 214"/>
                  <a:gd name="T83" fmla="*/ 342 h 630"/>
                  <a:gd name="T84" fmla="*/ 142 w 214"/>
                  <a:gd name="T85" fmla="*/ 334 h 630"/>
                  <a:gd name="T86" fmla="*/ 149 w 214"/>
                  <a:gd name="T87" fmla="*/ 398 h 630"/>
                  <a:gd name="T88" fmla="*/ 151 w 214"/>
                  <a:gd name="T89" fmla="*/ 436 h 630"/>
                  <a:gd name="T90" fmla="*/ 152 w 214"/>
                  <a:gd name="T91" fmla="*/ 501 h 630"/>
                  <a:gd name="T92" fmla="*/ 148 w 214"/>
                  <a:gd name="T93" fmla="*/ 578 h 630"/>
                  <a:gd name="T94" fmla="*/ 155 w 214"/>
                  <a:gd name="T95" fmla="*/ 610 h 630"/>
                  <a:gd name="T96" fmla="*/ 164 w 214"/>
                  <a:gd name="T97" fmla="*/ 620 h 630"/>
                  <a:gd name="T98" fmla="*/ 195 w 214"/>
                  <a:gd name="T99" fmla="*/ 624 h 630"/>
                  <a:gd name="T100" fmla="*/ 203 w 214"/>
                  <a:gd name="T101" fmla="*/ 611 h 630"/>
                  <a:gd name="T102" fmla="*/ 212 w 214"/>
                  <a:gd name="T103" fmla="*/ 602 h 630"/>
                  <a:gd name="T104" fmla="*/ 213 w 214"/>
                  <a:gd name="T105" fmla="*/ 567 h 630"/>
                  <a:gd name="T106" fmla="*/ 208 w 214"/>
                  <a:gd name="T107" fmla="*/ 511 h 630"/>
                  <a:gd name="T108" fmla="*/ 203 w 214"/>
                  <a:gd name="T109" fmla="*/ 456 h 630"/>
                  <a:gd name="T110" fmla="*/ 201 w 214"/>
                  <a:gd name="T111" fmla="*/ 416 h 630"/>
                  <a:gd name="T112" fmla="*/ 205 w 214"/>
                  <a:gd name="T113" fmla="*/ 345 h 630"/>
                  <a:gd name="T114" fmla="*/ 210 w 214"/>
                  <a:gd name="T115" fmla="*/ 304 h 630"/>
                  <a:gd name="T116" fmla="*/ 206 w 214"/>
                  <a:gd name="T117" fmla="*/ 274 h 630"/>
                  <a:gd name="T118" fmla="*/ 199 w 214"/>
                  <a:gd name="T119" fmla="*/ 245 h 630"/>
                  <a:gd name="T120" fmla="*/ 184 w 214"/>
                  <a:gd name="T121" fmla="*/ 223 h 630"/>
                  <a:gd name="T122" fmla="*/ 200 w 214"/>
                  <a:gd name="T123" fmla="*/ 208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4" h="630">
                    <a:moveTo>
                      <a:pt x="213" y="161"/>
                    </a:moveTo>
                    <a:cubicBezTo>
                      <a:pt x="213" y="161"/>
                      <a:pt x="214" y="160"/>
                      <a:pt x="214" y="159"/>
                    </a:cubicBezTo>
                    <a:cubicBezTo>
                      <a:pt x="214" y="157"/>
                      <a:pt x="211" y="154"/>
                      <a:pt x="211" y="154"/>
                    </a:cubicBezTo>
                    <a:cubicBezTo>
                      <a:pt x="210" y="153"/>
                      <a:pt x="210" y="153"/>
                      <a:pt x="210" y="153"/>
                    </a:cubicBezTo>
                    <a:cubicBezTo>
                      <a:pt x="211" y="153"/>
                      <a:pt x="212" y="152"/>
                      <a:pt x="212" y="151"/>
                    </a:cubicBezTo>
                    <a:cubicBezTo>
                      <a:pt x="212" y="149"/>
                      <a:pt x="211" y="149"/>
                      <a:pt x="211" y="149"/>
                    </a:cubicBezTo>
                    <a:cubicBezTo>
                      <a:pt x="210" y="148"/>
                      <a:pt x="211" y="147"/>
                      <a:pt x="211" y="146"/>
                    </a:cubicBezTo>
                    <a:cubicBezTo>
                      <a:pt x="212" y="145"/>
                      <a:pt x="211" y="144"/>
                      <a:pt x="210" y="142"/>
                    </a:cubicBezTo>
                    <a:cubicBezTo>
                      <a:pt x="210" y="141"/>
                      <a:pt x="210" y="139"/>
                      <a:pt x="210" y="138"/>
                    </a:cubicBezTo>
                    <a:cubicBezTo>
                      <a:pt x="210" y="137"/>
                      <a:pt x="210" y="137"/>
                      <a:pt x="210" y="136"/>
                    </a:cubicBezTo>
                    <a:cubicBezTo>
                      <a:pt x="210" y="135"/>
                      <a:pt x="209" y="134"/>
                      <a:pt x="209" y="133"/>
                    </a:cubicBezTo>
                    <a:cubicBezTo>
                      <a:pt x="209" y="132"/>
                      <a:pt x="208" y="130"/>
                      <a:pt x="208" y="129"/>
                    </a:cubicBezTo>
                    <a:cubicBezTo>
                      <a:pt x="208" y="129"/>
                      <a:pt x="208" y="129"/>
                      <a:pt x="208" y="128"/>
                    </a:cubicBezTo>
                    <a:cubicBezTo>
                      <a:pt x="208" y="128"/>
                      <a:pt x="208" y="126"/>
                      <a:pt x="209" y="125"/>
                    </a:cubicBezTo>
                    <a:cubicBezTo>
                      <a:pt x="209" y="124"/>
                      <a:pt x="208" y="123"/>
                      <a:pt x="208" y="123"/>
                    </a:cubicBezTo>
                    <a:cubicBezTo>
                      <a:pt x="208" y="122"/>
                      <a:pt x="207" y="122"/>
                      <a:pt x="207" y="121"/>
                    </a:cubicBezTo>
                    <a:cubicBezTo>
                      <a:pt x="207" y="121"/>
                      <a:pt x="206" y="119"/>
                      <a:pt x="205" y="119"/>
                    </a:cubicBezTo>
                    <a:cubicBezTo>
                      <a:pt x="204" y="118"/>
                      <a:pt x="202" y="117"/>
                      <a:pt x="202" y="117"/>
                    </a:cubicBezTo>
                    <a:cubicBezTo>
                      <a:pt x="202" y="117"/>
                      <a:pt x="201" y="117"/>
                      <a:pt x="200" y="117"/>
                    </a:cubicBezTo>
                    <a:cubicBezTo>
                      <a:pt x="198" y="116"/>
                      <a:pt x="195" y="114"/>
                      <a:pt x="194" y="114"/>
                    </a:cubicBezTo>
                    <a:cubicBezTo>
                      <a:pt x="192" y="114"/>
                      <a:pt x="189" y="113"/>
                      <a:pt x="188" y="113"/>
                    </a:cubicBezTo>
                    <a:cubicBezTo>
                      <a:pt x="186" y="112"/>
                      <a:pt x="186" y="112"/>
                      <a:pt x="185" y="112"/>
                    </a:cubicBezTo>
                    <a:cubicBezTo>
                      <a:pt x="184" y="111"/>
                      <a:pt x="183" y="111"/>
                      <a:pt x="182" y="110"/>
                    </a:cubicBezTo>
                    <a:cubicBezTo>
                      <a:pt x="181" y="110"/>
                      <a:pt x="180" y="110"/>
                      <a:pt x="179" y="110"/>
                    </a:cubicBezTo>
                    <a:cubicBezTo>
                      <a:pt x="178" y="109"/>
                      <a:pt x="177" y="109"/>
                      <a:pt x="175" y="107"/>
                    </a:cubicBezTo>
                    <a:cubicBezTo>
                      <a:pt x="174" y="105"/>
                      <a:pt x="171" y="102"/>
                      <a:pt x="170" y="101"/>
                    </a:cubicBezTo>
                    <a:cubicBezTo>
                      <a:pt x="168" y="100"/>
                      <a:pt x="167" y="99"/>
                      <a:pt x="167" y="98"/>
                    </a:cubicBezTo>
                    <a:cubicBezTo>
                      <a:pt x="167" y="98"/>
                      <a:pt x="165" y="96"/>
                      <a:pt x="164" y="94"/>
                    </a:cubicBezTo>
                    <a:cubicBezTo>
                      <a:pt x="163" y="92"/>
                      <a:pt x="162" y="93"/>
                      <a:pt x="161" y="92"/>
                    </a:cubicBezTo>
                    <a:cubicBezTo>
                      <a:pt x="161" y="92"/>
                      <a:pt x="161" y="92"/>
                      <a:pt x="161" y="91"/>
                    </a:cubicBezTo>
                    <a:cubicBezTo>
                      <a:pt x="161" y="90"/>
                      <a:pt x="161" y="87"/>
                      <a:pt x="161" y="86"/>
                    </a:cubicBezTo>
                    <a:cubicBezTo>
                      <a:pt x="161" y="85"/>
                      <a:pt x="163" y="79"/>
                      <a:pt x="163" y="77"/>
                    </a:cubicBezTo>
                    <a:cubicBezTo>
                      <a:pt x="163" y="76"/>
                      <a:pt x="163" y="77"/>
                      <a:pt x="164" y="76"/>
                    </a:cubicBezTo>
                    <a:cubicBezTo>
                      <a:pt x="166" y="74"/>
                      <a:pt x="167" y="72"/>
                      <a:pt x="167" y="70"/>
                    </a:cubicBezTo>
                    <a:cubicBezTo>
                      <a:pt x="168" y="68"/>
                      <a:pt x="168" y="63"/>
                      <a:pt x="168" y="61"/>
                    </a:cubicBezTo>
                    <a:cubicBezTo>
                      <a:pt x="169" y="59"/>
                      <a:pt x="169" y="60"/>
                      <a:pt x="170" y="60"/>
                    </a:cubicBezTo>
                    <a:cubicBezTo>
                      <a:pt x="171" y="60"/>
                      <a:pt x="172" y="59"/>
                      <a:pt x="173" y="59"/>
                    </a:cubicBezTo>
                    <a:cubicBezTo>
                      <a:pt x="174" y="58"/>
                      <a:pt x="175" y="55"/>
                      <a:pt x="176" y="52"/>
                    </a:cubicBezTo>
                    <a:cubicBezTo>
                      <a:pt x="177" y="49"/>
                      <a:pt x="177" y="46"/>
                      <a:pt x="177" y="45"/>
                    </a:cubicBezTo>
                    <a:cubicBezTo>
                      <a:pt x="177" y="44"/>
                      <a:pt x="177" y="42"/>
                      <a:pt x="178" y="41"/>
                    </a:cubicBezTo>
                    <a:cubicBezTo>
                      <a:pt x="178" y="39"/>
                      <a:pt x="178" y="38"/>
                      <a:pt x="178" y="38"/>
                    </a:cubicBezTo>
                    <a:cubicBezTo>
                      <a:pt x="177" y="37"/>
                      <a:pt x="177" y="37"/>
                      <a:pt x="176" y="37"/>
                    </a:cubicBezTo>
                    <a:cubicBezTo>
                      <a:pt x="176" y="37"/>
                      <a:pt x="175" y="38"/>
                      <a:pt x="175" y="38"/>
                    </a:cubicBezTo>
                    <a:cubicBezTo>
                      <a:pt x="174" y="39"/>
                      <a:pt x="174" y="39"/>
                      <a:pt x="174" y="39"/>
                    </a:cubicBezTo>
                    <a:cubicBezTo>
                      <a:pt x="174" y="39"/>
                      <a:pt x="173" y="39"/>
                      <a:pt x="173" y="37"/>
                    </a:cubicBezTo>
                    <a:cubicBezTo>
                      <a:pt x="173" y="27"/>
                      <a:pt x="171" y="20"/>
                      <a:pt x="170" y="17"/>
                    </a:cubicBezTo>
                    <a:cubicBezTo>
                      <a:pt x="169" y="13"/>
                      <a:pt x="159" y="2"/>
                      <a:pt x="151" y="2"/>
                    </a:cubicBezTo>
                    <a:cubicBezTo>
                      <a:pt x="141" y="1"/>
                      <a:pt x="139" y="0"/>
                      <a:pt x="127" y="8"/>
                    </a:cubicBezTo>
                    <a:cubicBezTo>
                      <a:pt x="115" y="15"/>
                      <a:pt x="117" y="34"/>
                      <a:pt x="117" y="36"/>
                    </a:cubicBezTo>
                    <a:cubicBezTo>
                      <a:pt x="117" y="37"/>
                      <a:pt x="117" y="40"/>
                      <a:pt x="117" y="41"/>
                    </a:cubicBezTo>
                    <a:cubicBezTo>
                      <a:pt x="116" y="41"/>
                      <a:pt x="117" y="42"/>
                      <a:pt x="116" y="42"/>
                    </a:cubicBezTo>
                    <a:cubicBezTo>
                      <a:pt x="116" y="42"/>
                      <a:pt x="116" y="41"/>
                      <a:pt x="115" y="41"/>
                    </a:cubicBezTo>
                    <a:cubicBezTo>
                      <a:pt x="115" y="40"/>
                      <a:pt x="114" y="40"/>
                      <a:pt x="114" y="40"/>
                    </a:cubicBezTo>
                    <a:cubicBezTo>
                      <a:pt x="113" y="40"/>
                      <a:pt x="113" y="41"/>
                      <a:pt x="113" y="42"/>
                    </a:cubicBezTo>
                    <a:cubicBezTo>
                      <a:pt x="113" y="43"/>
                      <a:pt x="113" y="44"/>
                      <a:pt x="113" y="45"/>
                    </a:cubicBezTo>
                    <a:cubicBezTo>
                      <a:pt x="114" y="46"/>
                      <a:pt x="114" y="47"/>
                      <a:pt x="114" y="48"/>
                    </a:cubicBezTo>
                    <a:cubicBezTo>
                      <a:pt x="114" y="49"/>
                      <a:pt x="114" y="52"/>
                      <a:pt x="115" y="54"/>
                    </a:cubicBezTo>
                    <a:cubicBezTo>
                      <a:pt x="115" y="55"/>
                      <a:pt x="115" y="56"/>
                      <a:pt x="116" y="58"/>
                    </a:cubicBezTo>
                    <a:cubicBezTo>
                      <a:pt x="117" y="60"/>
                      <a:pt x="118" y="61"/>
                      <a:pt x="119" y="61"/>
                    </a:cubicBezTo>
                    <a:cubicBezTo>
                      <a:pt x="120" y="62"/>
                      <a:pt x="121" y="62"/>
                      <a:pt x="121" y="62"/>
                    </a:cubicBezTo>
                    <a:cubicBezTo>
                      <a:pt x="122" y="62"/>
                      <a:pt x="122" y="62"/>
                      <a:pt x="122" y="62"/>
                    </a:cubicBezTo>
                    <a:cubicBezTo>
                      <a:pt x="122" y="63"/>
                      <a:pt x="122" y="65"/>
                      <a:pt x="123" y="68"/>
                    </a:cubicBezTo>
                    <a:cubicBezTo>
                      <a:pt x="123" y="71"/>
                      <a:pt x="124" y="72"/>
                      <a:pt x="124" y="72"/>
                    </a:cubicBezTo>
                    <a:cubicBezTo>
                      <a:pt x="124" y="73"/>
                      <a:pt x="124" y="73"/>
                      <a:pt x="124" y="75"/>
                    </a:cubicBezTo>
                    <a:cubicBezTo>
                      <a:pt x="125" y="77"/>
                      <a:pt x="124" y="79"/>
                      <a:pt x="124" y="80"/>
                    </a:cubicBezTo>
                    <a:cubicBezTo>
                      <a:pt x="124" y="82"/>
                      <a:pt x="123" y="83"/>
                      <a:pt x="123" y="83"/>
                    </a:cubicBezTo>
                    <a:cubicBezTo>
                      <a:pt x="123" y="83"/>
                      <a:pt x="123" y="83"/>
                      <a:pt x="122" y="82"/>
                    </a:cubicBezTo>
                    <a:cubicBezTo>
                      <a:pt x="121" y="82"/>
                      <a:pt x="121" y="82"/>
                      <a:pt x="119" y="83"/>
                    </a:cubicBezTo>
                    <a:cubicBezTo>
                      <a:pt x="117" y="83"/>
                      <a:pt x="114" y="85"/>
                      <a:pt x="112" y="86"/>
                    </a:cubicBezTo>
                    <a:cubicBezTo>
                      <a:pt x="109" y="87"/>
                      <a:pt x="106" y="89"/>
                      <a:pt x="105" y="90"/>
                    </a:cubicBezTo>
                    <a:cubicBezTo>
                      <a:pt x="103" y="90"/>
                      <a:pt x="103" y="90"/>
                      <a:pt x="102" y="91"/>
                    </a:cubicBezTo>
                    <a:cubicBezTo>
                      <a:pt x="101" y="92"/>
                      <a:pt x="101" y="91"/>
                      <a:pt x="101" y="91"/>
                    </a:cubicBezTo>
                    <a:cubicBezTo>
                      <a:pt x="100" y="91"/>
                      <a:pt x="99" y="91"/>
                      <a:pt x="98" y="91"/>
                    </a:cubicBezTo>
                    <a:cubicBezTo>
                      <a:pt x="97" y="91"/>
                      <a:pt x="97" y="91"/>
                      <a:pt x="96" y="91"/>
                    </a:cubicBezTo>
                    <a:cubicBezTo>
                      <a:pt x="95" y="92"/>
                      <a:pt x="95" y="92"/>
                      <a:pt x="94" y="92"/>
                    </a:cubicBezTo>
                    <a:cubicBezTo>
                      <a:pt x="93" y="92"/>
                      <a:pt x="90" y="91"/>
                      <a:pt x="88" y="91"/>
                    </a:cubicBezTo>
                    <a:cubicBezTo>
                      <a:pt x="86" y="91"/>
                      <a:pt x="82" y="91"/>
                      <a:pt x="81" y="91"/>
                    </a:cubicBezTo>
                    <a:cubicBezTo>
                      <a:pt x="80" y="91"/>
                      <a:pt x="79" y="91"/>
                      <a:pt x="78" y="91"/>
                    </a:cubicBezTo>
                    <a:cubicBezTo>
                      <a:pt x="77" y="91"/>
                      <a:pt x="75" y="91"/>
                      <a:pt x="73" y="92"/>
                    </a:cubicBezTo>
                    <a:cubicBezTo>
                      <a:pt x="72" y="93"/>
                      <a:pt x="70" y="95"/>
                      <a:pt x="69" y="95"/>
                    </a:cubicBezTo>
                    <a:cubicBezTo>
                      <a:pt x="69" y="96"/>
                      <a:pt x="68" y="98"/>
                      <a:pt x="68" y="99"/>
                    </a:cubicBezTo>
                    <a:cubicBezTo>
                      <a:pt x="67" y="99"/>
                      <a:pt x="67" y="103"/>
                      <a:pt x="67" y="104"/>
                    </a:cubicBezTo>
                    <a:cubicBezTo>
                      <a:pt x="67" y="106"/>
                      <a:pt x="67" y="105"/>
                      <a:pt x="66" y="108"/>
                    </a:cubicBezTo>
                    <a:cubicBezTo>
                      <a:pt x="65" y="112"/>
                      <a:pt x="64" y="118"/>
                      <a:pt x="63" y="121"/>
                    </a:cubicBezTo>
                    <a:cubicBezTo>
                      <a:pt x="63" y="123"/>
                      <a:pt x="61" y="130"/>
                      <a:pt x="61" y="134"/>
                    </a:cubicBezTo>
                    <a:cubicBezTo>
                      <a:pt x="60" y="138"/>
                      <a:pt x="59" y="144"/>
                      <a:pt x="58" y="147"/>
                    </a:cubicBezTo>
                    <a:cubicBezTo>
                      <a:pt x="58" y="151"/>
                      <a:pt x="57" y="157"/>
                      <a:pt x="57" y="160"/>
                    </a:cubicBezTo>
                    <a:cubicBezTo>
                      <a:pt x="57" y="164"/>
                      <a:pt x="58" y="171"/>
                      <a:pt x="58" y="175"/>
                    </a:cubicBezTo>
                    <a:cubicBezTo>
                      <a:pt x="58" y="178"/>
                      <a:pt x="59" y="184"/>
                      <a:pt x="60" y="186"/>
                    </a:cubicBezTo>
                    <a:cubicBezTo>
                      <a:pt x="61" y="189"/>
                      <a:pt x="61" y="191"/>
                      <a:pt x="61" y="192"/>
                    </a:cubicBezTo>
                    <a:cubicBezTo>
                      <a:pt x="62" y="192"/>
                      <a:pt x="62" y="194"/>
                      <a:pt x="62" y="194"/>
                    </a:cubicBezTo>
                    <a:cubicBezTo>
                      <a:pt x="63" y="195"/>
                      <a:pt x="63" y="195"/>
                      <a:pt x="64" y="196"/>
                    </a:cubicBezTo>
                    <a:cubicBezTo>
                      <a:pt x="65" y="197"/>
                      <a:pt x="64" y="197"/>
                      <a:pt x="65" y="197"/>
                    </a:cubicBezTo>
                    <a:cubicBezTo>
                      <a:pt x="65" y="198"/>
                      <a:pt x="65" y="199"/>
                      <a:pt x="66" y="199"/>
                    </a:cubicBezTo>
                    <a:cubicBezTo>
                      <a:pt x="66" y="199"/>
                      <a:pt x="66" y="199"/>
                      <a:pt x="67" y="199"/>
                    </a:cubicBezTo>
                    <a:cubicBezTo>
                      <a:pt x="67" y="199"/>
                      <a:pt x="68" y="200"/>
                      <a:pt x="69" y="201"/>
                    </a:cubicBezTo>
                    <a:cubicBezTo>
                      <a:pt x="69" y="201"/>
                      <a:pt x="69" y="201"/>
                      <a:pt x="69" y="201"/>
                    </a:cubicBezTo>
                    <a:cubicBezTo>
                      <a:pt x="69" y="202"/>
                      <a:pt x="70" y="204"/>
                      <a:pt x="70" y="204"/>
                    </a:cubicBezTo>
                    <a:cubicBezTo>
                      <a:pt x="70" y="205"/>
                      <a:pt x="70" y="205"/>
                      <a:pt x="70" y="207"/>
                    </a:cubicBezTo>
                    <a:cubicBezTo>
                      <a:pt x="70" y="208"/>
                      <a:pt x="70" y="208"/>
                      <a:pt x="71" y="208"/>
                    </a:cubicBezTo>
                    <a:cubicBezTo>
                      <a:pt x="72" y="208"/>
                      <a:pt x="72" y="208"/>
                      <a:pt x="72" y="208"/>
                    </a:cubicBezTo>
                    <a:cubicBezTo>
                      <a:pt x="73" y="208"/>
                      <a:pt x="73" y="208"/>
                      <a:pt x="73" y="208"/>
                    </a:cubicBezTo>
                    <a:cubicBezTo>
                      <a:pt x="73" y="209"/>
                      <a:pt x="73" y="210"/>
                      <a:pt x="74" y="210"/>
                    </a:cubicBezTo>
                    <a:cubicBezTo>
                      <a:pt x="74" y="210"/>
                      <a:pt x="75" y="210"/>
                      <a:pt x="75" y="209"/>
                    </a:cubicBezTo>
                    <a:cubicBezTo>
                      <a:pt x="76" y="209"/>
                      <a:pt x="76" y="209"/>
                      <a:pt x="76" y="210"/>
                    </a:cubicBezTo>
                    <a:cubicBezTo>
                      <a:pt x="76" y="211"/>
                      <a:pt x="77" y="213"/>
                      <a:pt x="77" y="215"/>
                    </a:cubicBezTo>
                    <a:cubicBezTo>
                      <a:pt x="77" y="218"/>
                      <a:pt x="77" y="218"/>
                      <a:pt x="77" y="219"/>
                    </a:cubicBezTo>
                    <a:cubicBezTo>
                      <a:pt x="77" y="220"/>
                      <a:pt x="77" y="223"/>
                      <a:pt x="77" y="224"/>
                    </a:cubicBezTo>
                    <a:cubicBezTo>
                      <a:pt x="77" y="225"/>
                      <a:pt x="77" y="225"/>
                      <a:pt x="76" y="225"/>
                    </a:cubicBezTo>
                    <a:cubicBezTo>
                      <a:pt x="76" y="226"/>
                      <a:pt x="75" y="226"/>
                      <a:pt x="74" y="226"/>
                    </a:cubicBezTo>
                    <a:cubicBezTo>
                      <a:pt x="74" y="227"/>
                      <a:pt x="73" y="227"/>
                      <a:pt x="73" y="228"/>
                    </a:cubicBezTo>
                    <a:cubicBezTo>
                      <a:pt x="73" y="229"/>
                      <a:pt x="73" y="231"/>
                      <a:pt x="73" y="233"/>
                    </a:cubicBezTo>
                    <a:cubicBezTo>
                      <a:pt x="73" y="235"/>
                      <a:pt x="73" y="238"/>
                      <a:pt x="73" y="239"/>
                    </a:cubicBezTo>
                    <a:cubicBezTo>
                      <a:pt x="73" y="239"/>
                      <a:pt x="73" y="239"/>
                      <a:pt x="72" y="241"/>
                    </a:cubicBezTo>
                    <a:cubicBezTo>
                      <a:pt x="72" y="243"/>
                      <a:pt x="72" y="250"/>
                      <a:pt x="72" y="252"/>
                    </a:cubicBezTo>
                    <a:cubicBezTo>
                      <a:pt x="72" y="253"/>
                      <a:pt x="71" y="259"/>
                      <a:pt x="70" y="262"/>
                    </a:cubicBezTo>
                    <a:cubicBezTo>
                      <a:pt x="70" y="264"/>
                      <a:pt x="69" y="269"/>
                      <a:pt x="69" y="271"/>
                    </a:cubicBezTo>
                    <a:cubicBezTo>
                      <a:pt x="69" y="273"/>
                      <a:pt x="69" y="282"/>
                      <a:pt x="69" y="284"/>
                    </a:cubicBezTo>
                    <a:cubicBezTo>
                      <a:pt x="69" y="286"/>
                      <a:pt x="68" y="295"/>
                      <a:pt x="68" y="297"/>
                    </a:cubicBezTo>
                    <a:cubicBezTo>
                      <a:pt x="67" y="298"/>
                      <a:pt x="67" y="301"/>
                      <a:pt x="67" y="303"/>
                    </a:cubicBezTo>
                    <a:cubicBezTo>
                      <a:pt x="67" y="304"/>
                      <a:pt x="67" y="304"/>
                      <a:pt x="68" y="304"/>
                    </a:cubicBezTo>
                    <a:cubicBezTo>
                      <a:pt x="69" y="304"/>
                      <a:pt x="69" y="304"/>
                      <a:pt x="70" y="304"/>
                    </a:cubicBezTo>
                    <a:cubicBezTo>
                      <a:pt x="71" y="304"/>
                      <a:pt x="70" y="304"/>
                      <a:pt x="70" y="305"/>
                    </a:cubicBezTo>
                    <a:cubicBezTo>
                      <a:pt x="70" y="305"/>
                      <a:pt x="70" y="306"/>
                      <a:pt x="69" y="308"/>
                    </a:cubicBezTo>
                    <a:cubicBezTo>
                      <a:pt x="69" y="309"/>
                      <a:pt x="68" y="310"/>
                      <a:pt x="68" y="311"/>
                    </a:cubicBezTo>
                    <a:cubicBezTo>
                      <a:pt x="68" y="312"/>
                      <a:pt x="67" y="313"/>
                      <a:pt x="67" y="314"/>
                    </a:cubicBezTo>
                    <a:cubicBezTo>
                      <a:pt x="67" y="314"/>
                      <a:pt x="67" y="315"/>
                      <a:pt x="67" y="316"/>
                    </a:cubicBezTo>
                    <a:cubicBezTo>
                      <a:pt x="67" y="316"/>
                      <a:pt x="66" y="317"/>
                      <a:pt x="67" y="318"/>
                    </a:cubicBezTo>
                    <a:cubicBezTo>
                      <a:pt x="67" y="318"/>
                      <a:pt x="67" y="320"/>
                      <a:pt x="67" y="322"/>
                    </a:cubicBezTo>
                    <a:cubicBezTo>
                      <a:pt x="66" y="324"/>
                      <a:pt x="66" y="324"/>
                      <a:pt x="65" y="325"/>
                    </a:cubicBezTo>
                    <a:cubicBezTo>
                      <a:pt x="65" y="326"/>
                      <a:pt x="65" y="327"/>
                      <a:pt x="65" y="328"/>
                    </a:cubicBezTo>
                    <a:cubicBezTo>
                      <a:pt x="65" y="328"/>
                      <a:pt x="66" y="329"/>
                      <a:pt x="66" y="330"/>
                    </a:cubicBezTo>
                    <a:cubicBezTo>
                      <a:pt x="66" y="330"/>
                      <a:pt x="65" y="331"/>
                      <a:pt x="65" y="331"/>
                    </a:cubicBezTo>
                    <a:cubicBezTo>
                      <a:pt x="65" y="332"/>
                      <a:pt x="65" y="335"/>
                      <a:pt x="65" y="336"/>
                    </a:cubicBezTo>
                    <a:cubicBezTo>
                      <a:pt x="65" y="336"/>
                      <a:pt x="64" y="337"/>
                      <a:pt x="64" y="339"/>
                    </a:cubicBezTo>
                    <a:cubicBezTo>
                      <a:pt x="63" y="340"/>
                      <a:pt x="63" y="341"/>
                      <a:pt x="63" y="342"/>
                    </a:cubicBezTo>
                    <a:cubicBezTo>
                      <a:pt x="64" y="343"/>
                      <a:pt x="63" y="344"/>
                      <a:pt x="63" y="346"/>
                    </a:cubicBezTo>
                    <a:cubicBezTo>
                      <a:pt x="63" y="347"/>
                      <a:pt x="62" y="349"/>
                      <a:pt x="62" y="349"/>
                    </a:cubicBezTo>
                    <a:cubicBezTo>
                      <a:pt x="62" y="350"/>
                      <a:pt x="62" y="353"/>
                      <a:pt x="61" y="355"/>
                    </a:cubicBezTo>
                    <a:cubicBezTo>
                      <a:pt x="61" y="358"/>
                      <a:pt x="59" y="366"/>
                      <a:pt x="59" y="370"/>
                    </a:cubicBezTo>
                    <a:cubicBezTo>
                      <a:pt x="59" y="373"/>
                      <a:pt x="58" y="377"/>
                      <a:pt x="58" y="382"/>
                    </a:cubicBezTo>
                    <a:cubicBezTo>
                      <a:pt x="57" y="387"/>
                      <a:pt x="57" y="391"/>
                      <a:pt x="57" y="394"/>
                    </a:cubicBezTo>
                    <a:cubicBezTo>
                      <a:pt x="56" y="396"/>
                      <a:pt x="56" y="407"/>
                      <a:pt x="56" y="412"/>
                    </a:cubicBezTo>
                    <a:cubicBezTo>
                      <a:pt x="56" y="416"/>
                      <a:pt x="56" y="422"/>
                      <a:pt x="56" y="423"/>
                    </a:cubicBezTo>
                    <a:cubicBezTo>
                      <a:pt x="56" y="424"/>
                      <a:pt x="56" y="425"/>
                      <a:pt x="55" y="425"/>
                    </a:cubicBezTo>
                    <a:cubicBezTo>
                      <a:pt x="55" y="426"/>
                      <a:pt x="55" y="428"/>
                      <a:pt x="55" y="431"/>
                    </a:cubicBezTo>
                    <a:cubicBezTo>
                      <a:pt x="54" y="433"/>
                      <a:pt x="53" y="440"/>
                      <a:pt x="53" y="441"/>
                    </a:cubicBezTo>
                    <a:cubicBezTo>
                      <a:pt x="53" y="442"/>
                      <a:pt x="53" y="444"/>
                      <a:pt x="52" y="446"/>
                    </a:cubicBezTo>
                    <a:cubicBezTo>
                      <a:pt x="51" y="448"/>
                      <a:pt x="50" y="452"/>
                      <a:pt x="49" y="453"/>
                    </a:cubicBezTo>
                    <a:cubicBezTo>
                      <a:pt x="49" y="454"/>
                      <a:pt x="48" y="459"/>
                      <a:pt x="47" y="462"/>
                    </a:cubicBezTo>
                    <a:cubicBezTo>
                      <a:pt x="47" y="465"/>
                      <a:pt x="46" y="469"/>
                      <a:pt x="46" y="470"/>
                    </a:cubicBezTo>
                    <a:cubicBezTo>
                      <a:pt x="46" y="472"/>
                      <a:pt x="45" y="472"/>
                      <a:pt x="45" y="473"/>
                    </a:cubicBezTo>
                    <a:cubicBezTo>
                      <a:pt x="44" y="475"/>
                      <a:pt x="44" y="476"/>
                      <a:pt x="44" y="477"/>
                    </a:cubicBezTo>
                    <a:cubicBezTo>
                      <a:pt x="44" y="478"/>
                      <a:pt x="44" y="479"/>
                      <a:pt x="44" y="481"/>
                    </a:cubicBezTo>
                    <a:cubicBezTo>
                      <a:pt x="43" y="482"/>
                      <a:pt x="43" y="485"/>
                      <a:pt x="42" y="487"/>
                    </a:cubicBezTo>
                    <a:cubicBezTo>
                      <a:pt x="42" y="489"/>
                      <a:pt x="41" y="493"/>
                      <a:pt x="40" y="495"/>
                    </a:cubicBezTo>
                    <a:cubicBezTo>
                      <a:pt x="40" y="497"/>
                      <a:pt x="39" y="500"/>
                      <a:pt x="39" y="502"/>
                    </a:cubicBezTo>
                    <a:cubicBezTo>
                      <a:pt x="38" y="504"/>
                      <a:pt x="38" y="508"/>
                      <a:pt x="38" y="510"/>
                    </a:cubicBezTo>
                    <a:cubicBezTo>
                      <a:pt x="38" y="511"/>
                      <a:pt x="36" y="516"/>
                      <a:pt x="36" y="519"/>
                    </a:cubicBezTo>
                    <a:cubicBezTo>
                      <a:pt x="35" y="523"/>
                      <a:pt x="33" y="530"/>
                      <a:pt x="33" y="533"/>
                    </a:cubicBezTo>
                    <a:cubicBezTo>
                      <a:pt x="32" y="535"/>
                      <a:pt x="31" y="539"/>
                      <a:pt x="31" y="541"/>
                    </a:cubicBezTo>
                    <a:cubicBezTo>
                      <a:pt x="30" y="542"/>
                      <a:pt x="29" y="546"/>
                      <a:pt x="29" y="547"/>
                    </a:cubicBezTo>
                    <a:cubicBezTo>
                      <a:pt x="29" y="548"/>
                      <a:pt x="29" y="549"/>
                      <a:pt x="28" y="550"/>
                    </a:cubicBezTo>
                    <a:cubicBezTo>
                      <a:pt x="28" y="551"/>
                      <a:pt x="27" y="554"/>
                      <a:pt x="26" y="555"/>
                    </a:cubicBezTo>
                    <a:cubicBezTo>
                      <a:pt x="26" y="557"/>
                      <a:pt x="24" y="564"/>
                      <a:pt x="23" y="567"/>
                    </a:cubicBezTo>
                    <a:cubicBezTo>
                      <a:pt x="22" y="570"/>
                      <a:pt x="21" y="572"/>
                      <a:pt x="20" y="575"/>
                    </a:cubicBezTo>
                    <a:cubicBezTo>
                      <a:pt x="19" y="577"/>
                      <a:pt x="18" y="580"/>
                      <a:pt x="18" y="581"/>
                    </a:cubicBezTo>
                    <a:cubicBezTo>
                      <a:pt x="18" y="583"/>
                      <a:pt x="18" y="587"/>
                      <a:pt x="18" y="588"/>
                    </a:cubicBezTo>
                    <a:cubicBezTo>
                      <a:pt x="18" y="589"/>
                      <a:pt x="18" y="593"/>
                      <a:pt x="18" y="594"/>
                    </a:cubicBezTo>
                    <a:cubicBezTo>
                      <a:pt x="17" y="595"/>
                      <a:pt x="17" y="598"/>
                      <a:pt x="17" y="599"/>
                    </a:cubicBezTo>
                    <a:cubicBezTo>
                      <a:pt x="17" y="600"/>
                      <a:pt x="17" y="601"/>
                      <a:pt x="17" y="602"/>
                    </a:cubicBezTo>
                    <a:cubicBezTo>
                      <a:pt x="17" y="602"/>
                      <a:pt x="16" y="603"/>
                      <a:pt x="17" y="603"/>
                    </a:cubicBezTo>
                    <a:cubicBezTo>
                      <a:pt x="17" y="604"/>
                      <a:pt x="17" y="604"/>
                      <a:pt x="16" y="604"/>
                    </a:cubicBezTo>
                    <a:cubicBezTo>
                      <a:pt x="15" y="605"/>
                      <a:pt x="15" y="607"/>
                      <a:pt x="15" y="607"/>
                    </a:cubicBezTo>
                    <a:cubicBezTo>
                      <a:pt x="15" y="608"/>
                      <a:pt x="15" y="608"/>
                      <a:pt x="15" y="608"/>
                    </a:cubicBezTo>
                    <a:cubicBezTo>
                      <a:pt x="14" y="609"/>
                      <a:pt x="14" y="609"/>
                      <a:pt x="13" y="609"/>
                    </a:cubicBezTo>
                    <a:cubicBezTo>
                      <a:pt x="13" y="609"/>
                      <a:pt x="12" y="610"/>
                      <a:pt x="11" y="611"/>
                    </a:cubicBezTo>
                    <a:cubicBezTo>
                      <a:pt x="11" y="611"/>
                      <a:pt x="11" y="612"/>
                      <a:pt x="11" y="612"/>
                    </a:cubicBezTo>
                    <a:cubicBezTo>
                      <a:pt x="10" y="613"/>
                      <a:pt x="10" y="613"/>
                      <a:pt x="10" y="613"/>
                    </a:cubicBezTo>
                    <a:cubicBezTo>
                      <a:pt x="9" y="613"/>
                      <a:pt x="8" y="614"/>
                      <a:pt x="8" y="614"/>
                    </a:cubicBezTo>
                    <a:cubicBezTo>
                      <a:pt x="8" y="615"/>
                      <a:pt x="7" y="615"/>
                      <a:pt x="7" y="615"/>
                    </a:cubicBezTo>
                    <a:cubicBezTo>
                      <a:pt x="7" y="616"/>
                      <a:pt x="6" y="616"/>
                      <a:pt x="5" y="617"/>
                    </a:cubicBezTo>
                    <a:cubicBezTo>
                      <a:pt x="5" y="618"/>
                      <a:pt x="5" y="618"/>
                      <a:pt x="4" y="618"/>
                    </a:cubicBezTo>
                    <a:cubicBezTo>
                      <a:pt x="4" y="618"/>
                      <a:pt x="3" y="619"/>
                      <a:pt x="3" y="620"/>
                    </a:cubicBezTo>
                    <a:cubicBezTo>
                      <a:pt x="2" y="621"/>
                      <a:pt x="1" y="622"/>
                      <a:pt x="1" y="623"/>
                    </a:cubicBezTo>
                    <a:cubicBezTo>
                      <a:pt x="0" y="623"/>
                      <a:pt x="1" y="623"/>
                      <a:pt x="1" y="623"/>
                    </a:cubicBezTo>
                    <a:cubicBezTo>
                      <a:pt x="1" y="624"/>
                      <a:pt x="1" y="624"/>
                      <a:pt x="1" y="625"/>
                    </a:cubicBezTo>
                    <a:cubicBezTo>
                      <a:pt x="2" y="625"/>
                      <a:pt x="2" y="625"/>
                      <a:pt x="2" y="625"/>
                    </a:cubicBezTo>
                    <a:cubicBezTo>
                      <a:pt x="2" y="626"/>
                      <a:pt x="2" y="627"/>
                      <a:pt x="2" y="627"/>
                    </a:cubicBezTo>
                    <a:cubicBezTo>
                      <a:pt x="3" y="627"/>
                      <a:pt x="3" y="628"/>
                      <a:pt x="3" y="628"/>
                    </a:cubicBezTo>
                    <a:cubicBezTo>
                      <a:pt x="3" y="629"/>
                      <a:pt x="5" y="629"/>
                      <a:pt x="6" y="629"/>
                    </a:cubicBezTo>
                    <a:cubicBezTo>
                      <a:pt x="8" y="630"/>
                      <a:pt x="10" y="630"/>
                      <a:pt x="12" y="630"/>
                    </a:cubicBezTo>
                    <a:cubicBezTo>
                      <a:pt x="14" y="630"/>
                      <a:pt x="17" y="630"/>
                      <a:pt x="19" y="629"/>
                    </a:cubicBezTo>
                    <a:cubicBezTo>
                      <a:pt x="21" y="629"/>
                      <a:pt x="25" y="628"/>
                      <a:pt x="27" y="627"/>
                    </a:cubicBezTo>
                    <a:cubicBezTo>
                      <a:pt x="29" y="626"/>
                      <a:pt x="31" y="626"/>
                      <a:pt x="33" y="625"/>
                    </a:cubicBezTo>
                    <a:cubicBezTo>
                      <a:pt x="35" y="625"/>
                      <a:pt x="37" y="624"/>
                      <a:pt x="38" y="623"/>
                    </a:cubicBezTo>
                    <a:cubicBezTo>
                      <a:pt x="39" y="622"/>
                      <a:pt x="38" y="619"/>
                      <a:pt x="38" y="618"/>
                    </a:cubicBezTo>
                    <a:cubicBezTo>
                      <a:pt x="38" y="616"/>
                      <a:pt x="39" y="615"/>
                      <a:pt x="39" y="614"/>
                    </a:cubicBezTo>
                    <a:cubicBezTo>
                      <a:pt x="39" y="614"/>
                      <a:pt x="39" y="613"/>
                      <a:pt x="39" y="613"/>
                    </a:cubicBezTo>
                    <a:cubicBezTo>
                      <a:pt x="39" y="612"/>
                      <a:pt x="40" y="610"/>
                      <a:pt x="41" y="609"/>
                    </a:cubicBezTo>
                    <a:cubicBezTo>
                      <a:pt x="41" y="609"/>
                      <a:pt x="41" y="609"/>
                      <a:pt x="42" y="609"/>
                    </a:cubicBezTo>
                    <a:cubicBezTo>
                      <a:pt x="42" y="609"/>
                      <a:pt x="47" y="610"/>
                      <a:pt x="47" y="610"/>
                    </a:cubicBezTo>
                    <a:cubicBezTo>
                      <a:pt x="48" y="610"/>
                      <a:pt x="47" y="610"/>
                      <a:pt x="47" y="611"/>
                    </a:cubicBezTo>
                    <a:cubicBezTo>
                      <a:pt x="47" y="612"/>
                      <a:pt x="47" y="613"/>
                      <a:pt x="47" y="613"/>
                    </a:cubicBezTo>
                    <a:cubicBezTo>
                      <a:pt x="47" y="613"/>
                      <a:pt x="47" y="614"/>
                      <a:pt x="47" y="615"/>
                    </a:cubicBezTo>
                    <a:cubicBezTo>
                      <a:pt x="47" y="615"/>
                      <a:pt x="47" y="615"/>
                      <a:pt x="49" y="616"/>
                    </a:cubicBezTo>
                    <a:cubicBezTo>
                      <a:pt x="50" y="616"/>
                      <a:pt x="54" y="617"/>
                      <a:pt x="55" y="617"/>
                    </a:cubicBezTo>
                    <a:cubicBezTo>
                      <a:pt x="56" y="617"/>
                      <a:pt x="58" y="616"/>
                      <a:pt x="58" y="616"/>
                    </a:cubicBezTo>
                    <a:cubicBezTo>
                      <a:pt x="59" y="616"/>
                      <a:pt x="58" y="615"/>
                      <a:pt x="58" y="615"/>
                    </a:cubicBezTo>
                    <a:cubicBezTo>
                      <a:pt x="58" y="614"/>
                      <a:pt x="58" y="613"/>
                      <a:pt x="58" y="613"/>
                    </a:cubicBezTo>
                    <a:cubicBezTo>
                      <a:pt x="58" y="612"/>
                      <a:pt x="58" y="612"/>
                      <a:pt x="58" y="613"/>
                    </a:cubicBezTo>
                    <a:cubicBezTo>
                      <a:pt x="59" y="613"/>
                      <a:pt x="61" y="613"/>
                      <a:pt x="63" y="613"/>
                    </a:cubicBezTo>
                    <a:cubicBezTo>
                      <a:pt x="64" y="614"/>
                      <a:pt x="70" y="615"/>
                      <a:pt x="72" y="615"/>
                    </a:cubicBezTo>
                    <a:cubicBezTo>
                      <a:pt x="74" y="615"/>
                      <a:pt x="76" y="615"/>
                      <a:pt x="77" y="616"/>
                    </a:cubicBezTo>
                    <a:cubicBezTo>
                      <a:pt x="78" y="616"/>
                      <a:pt x="78" y="616"/>
                      <a:pt x="78" y="616"/>
                    </a:cubicBezTo>
                    <a:cubicBezTo>
                      <a:pt x="78" y="616"/>
                      <a:pt x="80" y="616"/>
                      <a:pt x="81" y="616"/>
                    </a:cubicBezTo>
                    <a:cubicBezTo>
                      <a:pt x="82" y="616"/>
                      <a:pt x="82" y="617"/>
                      <a:pt x="82" y="617"/>
                    </a:cubicBezTo>
                    <a:cubicBezTo>
                      <a:pt x="83" y="617"/>
                      <a:pt x="83" y="617"/>
                      <a:pt x="84" y="617"/>
                    </a:cubicBezTo>
                    <a:cubicBezTo>
                      <a:pt x="84" y="617"/>
                      <a:pt x="85" y="616"/>
                      <a:pt x="85" y="615"/>
                    </a:cubicBezTo>
                    <a:cubicBezTo>
                      <a:pt x="86" y="614"/>
                      <a:pt x="86" y="614"/>
                      <a:pt x="86" y="613"/>
                    </a:cubicBezTo>
                    <a:cubicBezTo>
                      <a:pt x="86" y="611"/>
                      <a:pt x="86" y="609"/>
                      <a:pt x="86" y="609"/>
                    </a:cubicBezTo>
                    <a:cubicBezTo>
                      <a:pt x="86" y="608"/>
                      <a:pt x="86" y="607"/>
                      <a:pt x="86" y="606"/>
                    </a:cubicBezTo>
                    <a:cubicBezTo>
                      <a:pt x="86" y="605"/>
                      <a:pt x="86" y="604"/>
                      <a:pt x="86" y="603"/>
                    </a:cubicBezTo>
                    <a:cubicBezTo>
                      <a:pt x="86" y="602"/>
                      <a:pt x="88" y="589"/>
                      <a:pt x="88" y="586"/>
                    </a:cubicBezTo>
                    <a:cubicBezTo>
                      <a:pt x="89" y="580"/>
                      <a:pt x="90" y="572"/>
                      <a:pt x="91" y="570"/>
                    </a:cubicBezTo>
                    <a:cubicBezTo>
                      <a:pt x="91" y="568"/>
                      <a:pt x="93" y="555"/>
                      <a:pt x="93" y="552"/>
                    </a:cubicBezTo>
                    <a:cubicBezTo>
                      <a:pt x="93" y="550"/>
                      <a:pt x="95" y="536"/>
                      <a:pt x="95" y="533"/>
                    </a:cubicBezTo>
                    <a:cubicBezTo>
                      <a:pt x="96" y="531"/>
                      <a:pt x="96" y="523"/>
                      <a:pt x="96" y="521"/>
                    </a:cubicBezTo>
                    <a:cubicBezTo>
                      <a:pt x="97" y="519"/>
                      <a:pt x="97" y="508"/>
                      <a:pt x="98" y="506"/>
                    </a:cubicBezTo>
                    <a:cubicBezTo>
                      <a:pt x="98" y="504"/>
                      <a:pt x="98" y="495"/>
                      <a:pt x="98" y="494"/>
                    </a:cubicBezTo>
                    <a:cubicBezTo>
                      <a:pt x="98" y="492"/>
                      <a:pt x="99" y="483"/>
                      <a:pt x="99" y="482"/>
                    </a:cubicBezTo>
                    <a:cubicBezTo>
                      <a:pt x="99" y="480"/>
                      <a:pt x="99" y="474"/>
                      <a:pt x="99" y="473"/>
                    </a:cubicBezTo>
                    <a:cubicBezTo>
                      <a:pt x="99" y="472"/>
                      <a:pt x="100" y="467"/>
                      <a:pt x="100" y="464"/>
                    </a:cubicBezTo>
                    <a:cubicBezTo>
                      <a:pt x="100" y="462"/>
                      <a:pt x="100" y="461"/>
                      <a:pt x="100" y="460"/>
                    </a:cubicBezTo>
                    <a:cubicBezTo>
                      <a:pt x="100" y="459"/>
                      <a:pt x="101" y="455"/>
                      <a:pt x="101" y="454"/>
                    </a:cubicBezTo>
                    <a:cubicBezTo>
                      <a:pt x="101" y="454"/>
                      <a:pt x="101" y="453"/>
                      <a:pt x="101" y="452"/>
                    </a:cubicBezTo>
                    <a:cubicBezTo>
                      <a:pt x="101" y="452"/>
                      <a:pt x="101" y="450"/>
                      <a:pt x="102" y="449"/>
                    </a:cubicBezTo>
                    <a:cubicBezTo>
                      <a:pt x="102" y="447"/>
                      <a:pt x="102" y="444"/>
                      <a:pt x="102" y="442"/>
                    </a:cubicBezTo>
                    <a:cubicBezTo>
                      <a:pt x="102" y="441"/>
                      <a:pt x="103" y="435"/>
                      <a:pt x="103" y="434"/>
                    </a:cubicBezTo>
                    <a:cubicBezTo>
                      <a:pt x="104" y="432"/>
                      <a:pt x="104" y="431"/>
                      <a:pt x="104" y="430"/>
                    </a:cubicBezTo>
                    <a:cubicBezTo>
                      <a:pt x="104" y="429"/>
                      <a:pt x="104" y="429"/>
                      <a:pt x="104" y="427"/>
                    </a:cubicBezTo>
                    <a:cubicBezTo>
                      <a:pt x="104" y="426"/>
                      <a:pt x="104" y="426"/>
                      <a:pt x="104" y="425"/>
                    </a:cubicBezTo>
                    <a:cubicBezTo>
                      <a:pt x="105" y="424"/>
                      <a:pt x="106" y="421"/>
                      <a:pt x="106" y="419"/>
                    </a:cubicBezTo>
                    <a:cubicBezTo>
                      <a:pt x="107" y="417"/>
                      <a:pt x="108" y="413"/>
                      <a:pt x="108" y="412"/>
                    </a:cubicBezTo>
                    <a:cubicBezTo>
                      <a:pt x="108" y="410"/>
                      <a:pt x="109" y="406"/>
                      <a:pt x="109" y="405"/>
                    </a:cubicBezTo>
                    <a:cubicBezTo>
                      <a:pt x="109" y="405"/>
                      <a:pt x="109" y="405"/>
                      <a:pt x="110" y="404"/>
                    </a:cubicBezTo>
                    <a:cubicBezTo>
                      <a:pt x="110" y="403"/>
                      <a:pt x="111" y="400"/>
                      <a:pt x="112" y="399"/>
                    </a:cubicBezTo>
                    <a:cubicBezTo>
                      <a:pt x="112" y="397"/>
                      <a:pt x="113" y="395"/>
                      <a:pt x="113" y="394"/>
                    </a:cubicBezTo>
                    <a:cubicBezTo>
                      <a:pt x="113" y="393"/>
                      <a:pt x="114" y="391"/>
                      <a:pt x="114" y="388"/>
                    </a:cubicBezTo>
                    <a:cubicBezTo>
                      <a:pt x="115" y="386"/>
                      <a:pt x="119" y="378"/>
                      <a:pt x="120" y="376"/>
                    </a:cubicBezTo>
                    <a:cubicBezTo>
                      <a:pt x="120" y="375"/>
                      <a:pt x="124" y="368"/>
                      <a:pt x="127" y="358"/>
                    </a:cubicBezTo>
                    <a:cubicBezTo>
                      <a:pt x="128" y="354"/>
                      <a:pt x="131" y="346"/>
                      <a:pt x="132" y="342"/>
                    </a:cubicBezTo>
                    <a:cubicBezTo>
                      <a:pt x="133" y="339"/>
                      <a:pt x="134" y="336"/>
                      <a:pt x="135" y="335"/>
                    </a:cubicBezTo>
                    <a:cubicBezTo>
                      <a:pt x="135" y="334"/>
                      <a:pt x="137" y="332"/>
                      <a:pt x="137" y="331"/>
                    </a:cubicBezTo>
                    <a:cubicBezTo>
                      <a:pt x="138" y="330"/>
                      <a:pt x="138" y="330"/>
                      <a:pt x="138" y="330"/>
                    </a:cubicBezTo>
                    <a:cubicBezTo>
                      <a:pt x="138" y="330"/>
                      <a:pt x="140" y="330"/>
                      <a:pt x="140" y="330"/>
                    </a:cubicBezTo>
                    <a:cubicBezTo>
                      <a:pt x="141" y="330"/>
                      <a:pt x="141" y="330"/>
                      <a:pt x="141" y="331"/>
                    </a:cubicBezTo>
                    <a:cubicBezTo>
                      <a:pt x="142" y="331"/>
                      <a:pt x="142" y="332"/>
                      <a:pt x="142" y="334"/>
                    </a:cubicBezTo>
                    <a:cubicBezTo>
                      <a:pt x="142" y="335"/>
                      <a:pt x="142" y="336"/>
                      <a:pt x="142" y="340"/>
                    </a:cubicBezTo>
                    <a:cubicBezTo>
                      <a:pt x="142" y="343"/>
                      <a:pt x="143" y="345"/>
                      <a:pt x="143" y="348"/>
                    </a:cubicBezTo>
                    <a:cubicBezTo>
                      <a:pt x="144" y="351"/>
                      <a:pt x="145" y="355"/>
                      <a:pt x="145" y="356"/>
                    </a:cubicBezTo>
                    <a:cubicBezTo>
                      <a:pt x="146" y="359"/>
                      <a:pt x="147" y="365"/>
                      <a:pt x="148" y="369"/>
                    </a:cubicBezTo>
                    <a:cubicBezTo>
                      <a:pt x="148" y="373"/>
                      <a:pt x="148" y="381"/>
                      <a:pt x="149" y="384"/>
                    </a:cubicBezTo>
                    <a:cubicBezTo>
                      <a:pt x="149" y="387"/>
                      <a:pt x="149" y="396"/>
                      <a:pt x="149" y="398"/>
                    </a:cubicBezTo>
                    <a:cubicBezTo>
                      <a:pt x="149" y="400"/>
                      <a:pt x="150" y="402"/>
                      <a:pt x="150" y="404"/>
                    </a:cubicBezTo>
                    <a:cubicBezTo>
                      <a:pt x="150" y="406"/>
                      <a:pt x="150" y="409"/>
                      <a:pt x="150" y="410"/>
                    </a:cubicBezTo>
                    <a:cubicBezTo>
                      <a:pt x="150" y="412"/>
                      <a:pt x="150" y="419"/>
                      <a:pt x="150" y="420"/>
                    </a:cubicBezTo>
                    <a:cubicBezTo>
                      <a:pt x="150" y="421"/>
                      <a:pt x="150" y="425"/>
                      <a:pt x="150" y="426"/>
                    </a:cubicBezTo>
                    <a:cubicBezTo>
                      <a:pt x="151" y="428"/>
                      <a:pt x="151" y="428"/>
                      <a:pt x="151" y="431"/>
                    </a:cubicBezTo>
                    <a:cubicBezTo>
                      <a:pt x="151" y="433"/>
                      <a:pt x="151" y="434"/>
                      <a:pt x="151" y="436"/>
                    </a:cubicBezTo>
                    <a:cubicBezTo>
                      <a:pt x="151" y="438"/>
                      <a:pt x="151" y="439"/>
                      <a:pt x="151" y="440"/>
                    </a:cubicBezTo>
                    <a:cubicBezTo>
                      <a:pt x="151" y="441"/>
                      <a:pt x="151" y="443"/>
                      <a:pt x="151" y="445"/>
                    </a:cubicBezTo>
                    <a:cubicBezTo>
                      <a:pt x="151" y="447"/>
                      <a:pt x="151" y="450"/>
                      <a:pt x="151" y="454"/>
                    </a:cubicBezTo>
                    <a:cubicBezTo>
                      <a:pt x="151" y="458"/>
                      <a:pt x="151" y="462"/>
                      <a:pt x="151" y="465"/>
                    </a:cubicBezTo>
                    <a:cubicBezTo>
                      <a:pt x="151" y="467"/>
                      <a:pt x="152" y="478"/>
                      <a:pt x="152" y="484"/>
                    </a:cubicBezTo>
                    <a:cubicBezTo>
                      <a:pt x="152" y="490"/>
                      <a:pt x="152" y="497"/>
                      <a:pt x="152" y="501"/>
                    </a:cubicBezTo>
                    <a:cubicBezTo>
                      <a:pt x="152" y="504"/>
                      <a:pt x="152" y="514"/>
                      <a:pt x="152" y="517"/>
                    </a:cubicBezTo>
                    <a:cubicBezTo>
                      <a:pt x="152" y="519"/>
                      <a:pt x="152" y="527"/>
                      <a:pt x="152" y="529"/>
                    </a:cubicBezTo>
                    <a:cubicBezTo>
                      <a:pt x="152" y="532"/>
                      <a:pt x="152" y="533"/>
                      <a:pt x="151" y="536"/>
                    </a:cubicBezTo>
                    <a:cubicBezTo>
                      <a:pt x="151" y="540"/>
                      <a:pt x="151" y="546"/>
                      <a:pt x="150" y="550"/>
                    </a:cubicBezTo>
                    <a:cubicBezTo>
                      <a:pt x="150" y="554"/>
                      <a:pt x="149" y="565"/>
                      <a:pt x="149" y="568"/>
                    </a:cubicBezTo>
                    <a:cubicBezTo>
                      <a:pt x="149" y="570"/>
                      <a:pt x="149" y="576"/>
                      <a:pt x="148" y="578"/>
                    </a:cubicBezTo>
                    <a:cubicBezTo>
                      <a:pt x="148" y="580"/>
                      <a:pt x="148" y="581"/>
                      <a:pt x="149" y="583"/>
                    </a:cubicBezTo>
                    <a:cubicBezTo>
                      <a:pt x="149" y="586"/>
                      <a:pt x="152" y="594"/>
                      <a:pt x="152" y="594"/>
                    </a:cubicBezTo>
                    <a:cubicBezTo>
                      <a:pt x="153" y="595"/>
                      <a:pt x="153" y="596"/>
                      <a:pt x="153" y="598"/>
                    </a:cubicBezTo>
                    <a:cubicBezTo>
                      <a:pt x="153" y="600"/>
                      <a:pt x="153" y="602"/>
                      <a:pt x="153" y="604"/>
                    </a:cubicBezTo>
                    <a:cubicBezTo>
                      <a:pt x="153" y="605"/>
                      <a:pt x="154" y="609"/>
                      <a:pt x="154" y="609"/>
                    </a:cubicBezTo>
                    <a:cubicBezTo>
                      <a:pt x="154" y="609"/>
                      <a:pt x="154" y="609"/>
                      <a:pt x="155" y="610"/>
                    </a:cubicBezTo>
                    <a:cubicBezTo>
                      <a:pt x="157" y="611"/>
                      <a:pt x="157" y="611"/>
                      <a:pt x="158" y="612"/>
                    </a:cubicBezTo>
                    <a:cubicBezTo>
                      <a:pt x="159" y="612"/>
                      <a:pt x="159" y="612"/>
                      <a:pt x="160" y="612"/>
                    </a:cubicBezTo>
                    <a:cubicBezTo>
                      <a:pt x="162" y="612"/>
                      <a:pt x="162" y="612"/>
                      <a:pt x="163" y="612"/>
                    </a:cubicBezTo>
                    <a:cubicBezTo>
                      <a:pt x="163" y="611"/>
                      <a:pt x="163" y="612"/>
                      <a:pt x="163" y="614"/>
                    </a:cubicBezTo>
                    <a:cubicBezTo>
                      <a:pt x="163" y="616"/>
                      <a:pt x="164" y="617"/>
                      <a:pt x="164" y="618"/>
                    </a:cubicBezTo>
                    <a:cubicBezTo>
                      <a:pt x="164" y="618"/>
                      <a:pt x="165" y="619"/>
                      <a:pt x="164" y="620"/>
                    </a:cubicBezTo>
                    <a:cubicBezTo>
                      <a:pt x="164" y="620"/>
                      <a:pt x="164" y="621"/>
                      <a:pt x="165" y="622"/>
                    </a:cubicBezTo>
                    <a:cubicBezTo>
                      <a:pt x="166" y="622"/>
                      <a:pt x="167" y="623"/>
                      <a:pt x="167" y="624"/>
                    </a:cubicBezTo>
                    <a:cubicBezTo>
                      <a:pt x="168" y="624"/>
                      <a:pt x="170" y="625"/>
                      <a:pt x="172" y="626"/>
                    </a:cubicBezTo>
                    <a:cubicBezTo>
                      <a:pt x="175" y="626"/>
                      <a:pt x="178" y="626"/>
                      <a:pt x="181" y="626"/>
                    </a:cubicBezTo>
                    <a:cubicBezTo>
                      <a:pt x="183" y="626"/>
                      <a:pt x="187" y="626"/>
                      <a:pt x="189" y="626"/>
                    </a:cubicBezTo>
                    <a:cubicBezTo>
                      <a:pt x="190" y="626"/>
                      <a:pt x="194" y="625"/>
                      <a:pt x="195" y="624"/>
                    </a:cubicBezTo>
                    <a:cubicBezTo>
                      <a:pt x="196" y="623"/>
                      <a:pt x="197" y="620"/>
                      <a:pt x="198" y="619"/>
                    </a:cubicBezTo>
                    <a:cubicBezTo>
                      <a:pt x="198" y="618"/>
                      <a:pt x="198" y="617"/>
                      <a:pt x="198" y="616"/>
                    </a:cubicBezTo>
                    <a:cubicBezTo>
                      <a:pt x="198" y="615"/>
                      <a:pt x="197" y="613"/>
                      <a:pt x="197" y="613"/>
                    </a:cubicBezTo>
                    <a:cubicBezTo>
                      <a:pt x="196" y="612"/>
                      <a:pt x="196" y="612"/>
                      <a:pt x="196" y="611"/>
                    </a:cubicBezTo>
                    <a:cubicBezTo>
                      <a:pt x="196" y="610"/>
                      <a:pt x="196" y="610"/>
                      <a:pt x="197" y="610"/>
                    </a:cubicBezTo>
                    <a:cubicBezTo>
                      <a:pt x="198" y="610"/>
                      <a:pt x="202" y="610"/>
                      <a:pt x="203" y="611"/>
                    </a:cubicBezTo>
                    <a:cubicBezTo>
                      <a:pt x="205" y="611"/>
                      <a:pt x="205" y="611"/>
                      <a:pt x="206" y="610"/>
                    </a:cubicBezTo>
                    <a:cubicBezTo>
                      <a:pt x="207" y="610"/>
                      <a:pt x="208" y="610"/>
                      <a:pt x="209" y="610"/>
                    </a:cubicBezTo>
                    <a:cubicBezTo>
                      <a:pt x="209" y="610"/>
                      <a:pt x="210" y="610"/>
                      <a:pt x="210" y="610"/>
                    </a:cubicBezTo>
                    <a:cubicBezTo>
                      <a:pt x="211" y="610"/>
                      <a:pt x="211" y="609"/>
                      <a:pt x="211" y="608"/>
                    </a:cubicBezTo>
                    <a:cubicBezTo>
                      <a:pt x="212" y="608"/>
                      <a:pt x="212" y="606"/>
                      <a:pt x="212" y="605"/>
                    </a:cubicBezTo>
                    <a:cubicBezTo>
                      <a:pt x="212" y="604"/>
                      <a:pt x="212" y="602"/>
                      <a:pt x="212" y="602"/>
                    </a:cubicBezTo>
                    <a:cubicBezTo>
                      <a:pt x="212" y="601"/>
                      <a:pt x="212" y="600"/>
                      <a:pt x="212" y="598"/>
                    </a:cubicBezTo>
                    <a:cubicBezTo>
                      <a:pt x="212" y="596"/>
                      <a:pt x="212" y="594"/>
                      <a:pt x="212" y="593"/>
                    </a:cubicBezTo>
                    <a:cubicBezTo>
                      <a:pt x="212" y="592"/>
                      <a:pt x="212" y="591"/>
                      <a:pt x="212" y="589"/>
                    </a:cubicBezTo>
                    <a:cubicBezTo>
                      <a:pt x="212" y="588"/>
                      <a:pt x="212" y="585"/>
                      <a:pt x="212" y="583"/>
                    </a:cubicBezTo>
                    <a:cubicBezTo>
                      <a:pt x="212" y="580"/>
                      <a:pt x="212" y="575"/>
                      <a:pt x="213" y="572"/>
                    </a:cubicBezTo>
                    <a:cubicBezTo>
                      <a:pt x="213" y="570"/>
                      <a:pt x="213" y="569"/>
                      <a:pt x="213" y="567"/>
                    </a:cubicBezTo>
                    <a:cubicBezTo>
                      <a:pt x="212" y="566"/>
                      <a:pt x="212" y="554"/>
                      <a:pt x="211" y="553"/>
                    </a:cubicBezTo>
                    <a:cubicBezTo>
                      <a:pt x="211" y="551"/>
                      <a:pt x="210" y="542"/>
                      <a:pt x="210" y="540"/>
                    </a:cubicBezTo>
                    <a:cubicBezTo>
                      <a:pt x="210" y="539"/>
                      <a:pt x="210" y="530"/>
                      <a:pt x="209" y="528"/>
                    </a:cubicBezTo>
                    <a:cubicBezTo>
                      <a:pt x="209" y="526"/>
                      <a:pt x="209" y="521"/>
                      <a:pt x="209" y="519"/>
                    </a:cubicBezTo>
                    <a:cubicBezTo>
                      <a:pt x="209" y="518"/>
                      <a:pt x="209" y="518"/>
                      <a:pt x="209" y="517"/>
                    </a:cubicBezTo>
                    <a:cubicBezTo>
                      <a:pt x="209" y="515"/>
                      <a:pt x="208" y="514"/>
                      <a:pt x="208" y="511"/>
                    </a:cubicBezTo>
                    <a:cubicBezTo>
                      <a:pt x="208" y="509"/>
                      <a:pt x="207" y="503"/>
                      <a:pt x="207" y="500"/>
                    </a:cubicBezTo>
                    <a:cubicBezTo>
                      <a:pt x="206" y="497"/>
                      <a:pt x="205" y="485"/>
                      <a:pt x="205" y="483"/>
                    </a:cubicBezTo>
                    <a:cubicBezTo>
                      <a:pt x="205" y="480"/>
                      <a:pt x="204" y="474"/>
                      <a:pt x="204" y="472"/>
                    </a:cubicBezTo>
                    <a:cubicBezTo>
                      <a:pt x="204" y="471"/>
                      <a:pt x="204" y="468"/>
                      <a:pt x="204" y="466"/>
                    </a:cubicBezTo>
                    <a:cubicBezTo>
                      <a:pt x="204" y="465"/>
                      <a:pt x="203" y="463"/>
                      <a:pt x="203" y="462"/>
                    </a:cubicBezTo>
                    <a:cubicBezTo>
                      <a:pt x="203" y="460"/>
                      <a:pt x="203" y="457"/>
                      <a:pt x="203" y="456"/>
                    </a:cubicBezTo>
                    <a:cubicBezTo>
                      <a:pt x="203" y="454"/>
                      <a:pt x="202" y="452"/>
                      <a:pt x="202" y="451"/>
                    </a:cubicBezTo>
                    <a:cubicBezTo>
                      <a:pt x="202" y="451"/>
                      <a:pt x="202" y="449"/>
                      <a:pt x="202" y="447"/>
                    </a:cubicBezTo>
                    <a:cubicBezTo>
                      <a:pt x="202" y="446"/>
                      <a:pt x="202" y="445"/>
                      <a:pt x="202" y="443"/>
                    </a:cubicBezTo>
                    <a:cubicBezTo>
                      <a:pt x="202" y="441"/>
                      <a:pt x="201" y="436"/>
                      <a:pt x="201" y="435"/>
                    </a:cubicBezTo>
                    <a:cubicBezTo>
                      <a:pt x="201" y="434"/>
                      <a:pt x="201" y="431"/>
                      <a:pt x="201" y="429"/>
                    </a:cubicBezTo>
                    <a:cubicBezTo>
                      <a:pt x="201" y="428"/>
                      <a:pt x="201" y="419"/>
                      <a:pt x="201" y="416"/>
                    </a:cubicBezTo>
                    <a:cubicBezTo>
                      <a:pt x="201" y="414"/>
                      <a:pt x="201" y="408"/>
                      <a:pt x="201" y="406"/>
                    </a:cubicBezTo>
                    <a:cubicBezTo>
                      <a:pt x="201" y="405"/>
                      <a:pt x="201" y="401"/>
                      <a:pt x="201" y="399"/>
                    </a:cubicBezTo>
                    <a:cubicBezTo>
                      <a:pt x="202" y="397"/>
                      <a:pt x="202" y="393"/>
                      <a:pt x="202" y="389"/>
                    </a:cubicBezTo>
                    <a:cubicBezTo>
                      <a:pt x="202" y="386"/>
                      <a:pt x="202" y="376"/>
                      <a:pt x="202" y="371"/>
                    </a:cubicBezTo>
                    <a:cubicBezTo>
                      <a:pt x="202" y="366"/>
                      <a:pt x="203" y="362"/>
                      <a:pt x="203" y="356"/>
                    </a:cubicBezTo>
                    <a:cubicBezTo>
                      <a:pt x="204" y="350"/>
                      <a:pt x="205" y="348"/>
                      <a:pt x="205" y="345"/>
                    </a:cubicBezTo>
                    <a:cubicBezTo>
                      <a:pt x="206" y="342"/>
                      <a:pt x="207" y="335"/>
                      <a:pt x="208" y="330"/>
                    </a:cubicBezTo>
                    <a:cubicBezTo>
                      <a:pt x="209" y="325"/>
                      <a:pt x="210" y="318"/>
                      <a:pt x="210" y="317"/>
                    </a:cubicBezTo>
                    <a:cubicBezTo>
                      <a:pt x="210" y="315"/>
                      <a:pt x="210" y="313"/>
                      <a:pt x="210" y="312"/>
                    </a:cubicBezTo>
                    <a:cubicBezTo>
                      <a:pt x="211" y="311"/>
                      <a:pt x="211" y="310"/>
                      <a:pt x="210" y="309"/>
                    </a:cubicBezTo>
                    <a:cubicBezTo>
                      <a:pt x="210" y="307"/>
                      <a:pt x="210" y="306"/>
                      <a:pt x="210" y="305"/>
                    </a:cubicBezTo>
                    <a:cubicBezTo>
                      <a:pt x="210" y="304"/>
                      <a:pt x="210" y="304"/>
                      <a:pt x="210" y="304"/>
                    </a:cubicBezTo>
                    <a:cubicBezTo>
                      <a:pt x="211" y="304"/>
                      <a:pt x="211" y="303"/>
                      <a:pt x="211" y="301"/>
                    </a:cubicBezTo>
                    <a:cubicBezTo>
                      <a:pt x="211" y="300"/>
                      <a:pt x="211" y="298"/>
                      <a:pt x="210" y="297"/>
                    </a:cubicBezTo>
                    <a:cubicBezTo>
                      <a:pt x="210" y="296"/>
                      <a:pt x="209" y="293"/>
                      <a:pt x="209" y="292"/>
                    </a:cubicBezTo>
                    <a:cubicBezTo>
                      <a:pt x="209" y="292"/>
                      <a:pt x="208" y="290"/>
                      <a:pt x="208" y="288"/>
                    </a:cubicBezTo>
                    <a:cubicBezTo>
                      <a:pt x="208" y="286"/>
                      <a:pt x="208" y="282"/>
                      <a:pt x="207" y="279"/>
                    </a:cubicBezTo>
                    <a:cubicBezTo>
                      <a:pt x="207" y="276"/>
                      <a:pt x="206" y="275"/>
                      <a:pt x="206" y="274"/>
                    </a:cubicBezTo>
                    <a:cubicBezTo>
                      <a:pt x="206" y="273"/>
                      <a:pt x="205" y="270"/>
                      <a:pt x="205" y="269"/>
                    </a:cubicBezTo>
                    <a:cubicBezTo>
                      <a:pt x="205" y="268"/>
                      <a:pt x="204" y="265"/>
                      <a:pt x="203" y="263"/>
                    </a:cubicBezTo>
                    <a:cubicBezTo>
                      <a:pt x="202" y="261"/>
                      <a:pt x="201" y="259"/>
                      <a:pt x="201" y="258"/>
                    </a:cubicBezTo>
                    <a:cubicBezTo>
                      <a:pt x="201" y="257"/>
                      <a:pt x="201" y="254"/>
                      <a:pt x="200" y="253"/>
                    </a:cubicBezTo>
                    <a:cubicBezTo>
                      <a:pt x="200" y="251"/>
                      <a:pt x="200" y="250"/>
                      <a:pt x="200" y="249"/>
                    </a:cubicBezTo>
                    <a:cubicBezTo>
                      <a:pt x="200" y="247"/>
                      <a:pt x="200" y="246"/>
                      <a:pt x="199" y="245"/>
                    </a:cubicBezTo>
                    <a:cubicBezTo>
                      <a:pt x="199" y="244"/>
                      <a:pt x="197" y="242"/>
                      <a:pt x="196" y="241"/>
                    </a:cubicBezTo>
                    <a:cubicBezTo>
                      <a:pt x="196" y="240"/>
                      <a:pt x="194" y="238"/>
                      <a:pt x="193" y="238"/>
                    </a:cubicBezTo>
                    <a:cubicBezTo>
                      <a:pt x="193" y="237"/>
                      <a:pt x="190" y="231"/>
                      <a:pt x="190" y="231"/>
                    </a:cubicBezTo>
                    <a:cubicBezTo>
                      <a:pt x="190" y="230"/>
                      <a:pt x="189" y="230"/>
                      <a:pt x="189" y="229"/>
                    </a:cubicBezTo>
                    <a:cubicBezTo>
                      <a:pt x="188" y="228"/>
                      <a:pt x="186" y="226"/>
                      <a:pt x="185" y="225"/>
                    </a:cubicBezTo>
                    <a:cubicBezTo>
                      <a:pt x="185" y="224"/>
                      <a:pt x="184" y="223"/>
                      <a:pt x="184" y="223"/>
                    </a:cubicBezTo>
                    <a:cubicBezTo>
                      <a:pt x="184" y="222"/>
                      <a:pt x="183" y="219"/>
                      <a:pt x="182" y="219"/>
                    </a:cubicBezTo>
                    <a:cubicBezTo>
                      <a:pt x="182" y="218"/>
                      <a:pt x="182" y="217"/>
                      <a:pt x="183" y="216"/>
                    </a:cubicBezTo>
                    <a:cubicBezTo>
                      <a:pt x="184" y="214"/>
                      <a:pt x="185" y="212"/>
                      <a:pt x="186" y="211"/>
                    </a:cubicBezTo>
                    <a:cubicBezTo>
                      <a:pt x="186" y="210"/>
                      <a:pt x="186" y="210"/>
                      <a:pt x="187" y="211"/>
                    </a:cubicBezTo>
                    <a:cubicBezTo>
                      <a:pt x="188" y="212"/>
                      <a:pt x="191" y="212"/>
                      <a:pt x="192" y="212"/>
                    </a:cubicBezTo>
                    <a:cubicBezTo>
                      <a:pt x="193" y="211"/>
                      <a:pt x="198" y="209"/>
                      <a:pt x="200" y="208"/>
                    </a:cubicBezTo>
                    <a:cubicBezTo>
                      <a:pt x="204" y="205"/>
                      <a:pt x="206" y="202"/>
                      <a:pt x="207" y="200"/>
                    </a:cubicBezTo>
                    <a:cubicBezTo>
                      <a:pt x="211" y="193"/>
                      <a:pt x="212" y="186"/>
                      <a:pt x="213" y="182"/>
                    </a:cubicBezTo>
                    <a:cubicBezTo>
                      <a:pt x="214" y="178"/>
                      <a:pt x="214" y="174"/>
                      <a:pt x="214" y="172"/>
                    </a:cubicBezTo>
                    <a:cubicBezTo>
                      <a:pt x="214" y="170"/>
                      <a:pt x="213" y="164"/>
                      <a:pt x="213" y="163"/>
                    </a:cubicBezTo>
                    <a:cubicBezTo>
                      <a:pt x="213" y="162"/>
                      <a:pt x="213" y="161"/>
                      <a:pt x="213" y="161"/>
                    </a:cubicBezTo>
                    <a:close/>
                  </a:path>
                </a:pathLst>
              </a:custGeom>
              <a:solidFill>
                <a:schemeClr val="accent3"/>
              </a:solid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6" name="Freeform 17"/>
              <p:cNvSpPr>
                <a:spLocks/>
              </p:cNvSpPr>
              <p:nvPr/>
            </p:nvSpPr>
            <p:spPr bwMode="auto">
              <a:xfrm>
                <a:off x="4551485" y="1921872"/>
                <a:ext cx="271754" cy="865266"/>
              </a:xfrm>
              <a:custGeom>
                <a:avLst/>
                <a:gdLst>
                  <a:gd name="T0" fmla="*/ 85 w 89"/>
                  <a:gd name="T1" fmla="*/ 275 h 284"/>
                  <a:gd name="T2" fmla="*/ 84 w 89"/>
                  <a:gd name="T3" fmla="*/ 267 h 284"/>
                  <a:gd name="T4" fmla="*/ 84 w 89"/>
                  <a:gd name="T5" fmla="*/ 253 h 284"/>
                  <a:gd name="T6" fmla="*/ 79 w 89"/>
                  <a:gd name="T7" fmla="*/ 223 h 284"/>
                  <a:gd name="T8" fmla="*/ 78 w 89"/>
                  <a:gd name="T9" fmla="*/ 197 h 284"/>
                  <a:gd name="T10" fmla="*/ 78 w 89"/>
                  <a:gd name="T11" fmla="*/ 165 h 284"/>
                  <a:gd name="T12" fmla="*/ 77 w 89"/>
                  <a:gd name="T13" fmla="*/ 140 h 284"/>
                  <a:gd name="T14" fmla="*/ 74 w 89"/>
                  <a:gd name="T15" fmla="*/ 126 h 284"/>
                  <a:gd name="T16" fmla="*/ 72 w 89"/>
                  <a:gd name="T17" fmla="*/ 118 h 284"/>
                  <a:gd name="T18" fmla="*/ 73 w 89"/>
                  <a:gd name="T19" fmla="*/ 112 h 284"/>
                  <a:gd name="T20" fmla="*/ 77 w 89"/>
                  <a:gd name="T21" fmla="*/ 104 h 284"/>
                  <a:gd name="T22" fmla="*/ 80 w 89"/>
                  <a:gd name="T23" fmla="*/ 95 h 284"/>
                  <a:gd name="T24" fmla="*/ 83 w 89"/>
                  <a:gd name="T25" fmla="*/ 85 h 284"/>
                  <a:gd name="T26" fmla="*/ 85 w 89"/>
                  <a:gd name="T27" fmla="*/ 65 h 284"/>
                  <a:gd name="T28" fmla="*/ 80 w 89"/>
                  <a:gd name="T29" fmla="*/ 52 h 284"/>
                  <a:gd name="T30" fmla="*/ 75 w 89"/>
                  <a:gd name="T31" fmla="*/ 47 h 284"/>
                  <a:gd name="T32" fmla="*/ 59 w 89"/>
                  <a:gd name="T33" fmla="*/ 39 h 284"/>
                  <a:gd name="T34" fmla="*/ 54 w 89"/>
                  <a:gd name="T35" fmla="*/ 31 h 284"/>
                  <a:gd name="T36" fmla="*/ 57 w 89"/>
                  <a:gd name="T37" fmla="*/ 22 h 284"/>
                  <a:gd name="T38" fmla="*/ 55 w 89"/>
                  <a:gd name="T39" fmla="*/ 14 h 284"/>
                  <a:gd name="T40" fmla="*/ 29 w 89"/>
                  <a:gd name="T41" fmla="*/ 10 h 284"/>
                  <a:gd name="T42" fmla="*/ 30 w 89"/>
                  <a:gd name="T43" fmla="*/ 23 h 284"/>
                  <a:gd name="T44" fmla="*/ 34 w 89"/>
                  <a:gd name="T45" fmla="*/ 32 h 284"/>
                  <a:gd name="T46" fmla="*/ 32 w 89"/>
                  <a:gd name="T47" fmla="*/ 38 h 284"/>
                  <a:gd name="T48" fmla="*/ 25 w 89"/>
                  <a:gd name="T49" fmla="*/ 43 h 284"/>
                  <a:gd name="T50" fmla="*/ 17 w 89"/>
                  <a:gd name="T51" fmla="*/ 48 h 284"/>
                  <a:gd name="T52" fmla="*/ 13 w 89"/>
                  <a:gd name="T53" fmla="*/ 51 h 284"/>
                  <a:gd name="T54" fmla="*/ 9 w 89"/>
                  <a:gd name="T55" fmla="*/ 58 h 284"/>
                  <a:gd name="T56" fmla="*/ 6 w 89"/>
                  <a:gd name="T57" fmla="*/ 70 h 284"/>
                  <a:gd name="T58" fmla="*/ 7 w 89"/>
                  <a:gd name="T59" fmla="*/ 94 h 284"/>
                  <a:gd name="T60" fmla="*/ 10 w 89"/>
                  <a:gd name="T61" fmla="*/ 99 h 284"/>
                  <a:gd name="T62" fmla="*/ 19 w 89"/>
                  <a:gd name="T63" fmla="*/ 101 h 284"/>
                  <a:gd name="T64" fmla="*/ 20 w 89"/>
                  <a:gd name="T65" fmla="*/ 112 h 284"/>
                  <a:gd name="T66" fmla="*/ 19 w 89"/>
                  <a:gd name="T67" fmla="*/ 119 h 284"/>
                  <a:gd name="T68" fmla="*/ 18 w 89"/>
                  <a:gd name="T69" fmla="*/ 125 h 284"/>
                  <a:gd name="T70" fmla="*/ 16 w 89"/>
                  <a:gd name="T71" fmla="*/ 136 h 284"/>
                  <a:gd name="T72" fmla="*/ 16 w 89"/>
                  <a:gd name="T73" fmla="*/ 157 h 284"/>
                  <a:gd name="T74" fmla="*/ 18 w 89"/>
                  <a:gd name="T75" fmla="*/ 191 h 284"/>
                  <a:gd name="T76" fmla="*/ 19 w 89"/>
                  <a:gd name="T77" fmla="*/ 224 h 284"/>
                  <a:gd name="T78" fmla="*/ 18 w 89"/>
                  <a:gd name="T79" fmla="*/ 258 h 284"/>
                  <a:gd name="T80" fmla="*/ 15 w 89"/>
                  <a:gd name="T81" fmla="*/ 268 h 284"/>
                  <a:gd name="T82" fmla="*/ 13 w 89"/>
                  <a:gd name="T83" fmla="*/ 273 h 284"/>
                  <a:gd name="T84" fmla="*/ 4 w 89"/>
                  <a:gd name="T85" fmla="*/ 277 h 284"/>
                  <a:gd name="T86" fmla="*/ 0 w 89"/>
                  <a:gd name="T87" fmla="*/ 282 h 284"/>
                  <a:gd name="T88" fmla="*/ 23 w 89"/>
                  <a:gd name="T89" fmla="*/ 282 h 284"/>
                  <a:gd name="T90" fmla="*/ 36 w 89"/>
                  <a:gd name="T91" fmla="*/ 279 h 284"/>
                  <a:gd name="T92" fmla="*/ 37 w 89"/>
                  <a:gd name="T93" fmla="*/ 270 h 284"/>
                  <a:gd name="T94" fmla="*/ 38 w 89"/>
                  <a:gd name="T95" fmla="*/ 259 h 284"/>
                  <a:gd name="T96" fmla="*/ 40 w 89"/>
                  <a:gd name="T97" fmla="*/ 232 h 284"/>
                  <a:gd name="T98" fmla="*/ 44 w 89"/>
                  <a:gd name="T99" fmla="*/ 191 h 284"/>
                  <a:gd name="T100" fmla="*/ 46 w 89"/>
                  <a:gd name="T101" fmla="*/ 169 h 284"/>
                  <a:gd name="T102" fmla="*/ 51 w 89"/>
                  <a:gd name="T103" fmla="*/ 180 h 284"/>
                  <a:gd name="T104" fmla="*/ 55 w 89"/>
                  <a:gd name="T105" fmla="*/ 218 h 284"/>
                  <a:gd name="T106" fmla="*/ 59 w 89"/>
                  <a:gd name="T107" fmla="*/ 250 h 284"/>
                  <a:gd name="T108" fmla="*/ 64 w 89"/>
                  <a:gd name="T109" fmla="*/ 267 h 284"/>
                  <a:gd name="T110" fmla="*/ 66 w 89"/>
                  <a:gd name="T111" fmla="*/ 275 h 284"/>
                  <a:gd name="T112" fmla="*/ 71 w 89"/>
                  <a:gd name="T113" fmla="*/ 281 h 284"/>
                  <a:gd name="T114" fmla="*/ 89 w 89"/>
                  <a:gd name="T115" fmla="*/ 283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9" h="284">
                    <a:moveTo>
                      <a:pt x="89" y="282"/>
                    </a:moveTo>
                    <a:cubicBezTo>
                      <a:pt x="89" y="281"/>
                      <a:pt x="89" y="281"/>
                      <a:pt x="89" y="281"/>
                    </a:cubicBezTo>
                    <a:cubicBezTo>
                      <a:pt x="88" y="280"/>
                      <a:pt x="88" y="280"/>
                      <a:pt x="88" y="280"/>
                    </a:cubicBezTo>
                    <a:cubicBezTo>
                      <a:pt x="88" y="280"/>
                      <a:pt x="88" y="279"/>
                      <a:pt x="87" y="279"/>
                    </a:cubicBezTo>
                    <a:cubicBezTo>
                      <a:pt x="87" y="278"/>
                      <a:pt x="87" y="278"/>
                      <a:pt x="87" y="277"/>
                    </a:cubicBezTo>
                    <a:cubicBezTo>
                      <a:pt x="87" y="277"/>
                      <a:pt x="86" y="276"/>
                      <a:pt x="85" y="275"/>
                    </a:cubicBezTo>
                    <a:cubicBezTo>
                      <a:pt x="85" y="275"/>
                      <a:pt x="84" y="275"/>
                      <a:pt x="84" y="274"/>
                    </a:cubicBezTo>
                    <a:cubicBezTo>
                      <a:pt x="84" y="274"/>
                      <a:pt x="84" y="274"/>
                      <a:pt x="84" y="274"/>
                    </a:cubicBezTo>
                    <a:cubicBezTo>
                      <a:pt x="84" y="273"/>
                      <a:pt x="83" y="273"/>
                      <a:pt x="83" y="273"/>
                    </a:cubicBezTo>
                    <a:cubicBezTo>
                      <a:pt x="83" y="272"/>
                      <a:pt x="83" y="272"/>
                      <a:pt x="82" y="271"/>
                    </a:cubicBezTo>
                    <a:cubicBezTo>
                      <a:pt x="82" y="271"/>
                      <a:pt x="83" y="271"/>
                      <a:pt x="83" y="270"/>
                    </a:cubicBezTo>
                    <a:cubicBezTo>
                      <a:pt x="83" y="269"/>
                      <a:pt x="84" y="268"/>
                      <a:pt x="84" y="267"/>
                    </a:cubicBezTo>
                    <a:cubicBezTo>
                      <a:pt x="84" y="267"/>
                      <a:pt x="84" y="267"/>
                      <a:pt x="84" y="266"/>
                    </a:cubicBezTo>
                    <a:cubicBezTo>
                      <a:pt x="83" y="266"/>
                      <a:pt x="83" y="266"/>
                      <a:pt x="84" y="266"/>
                    </a:cubicBezTo>
                    <a:cubicBezTo>
                      <a:pt x="84" y="266"/>
                      <a:pt x="84" y="265"/>
                      <a:pt x="84" y="265"/>
                    </a:cubicBezTo>
                    <a:cubicBezTo>
                      <a:pt x="84" y="264"/>
                      <a:pt x="84" y="264"/>
                      <a:pt x="84" y="263"/>
                    </a:cubicBezTo>
                    <a:cubicBezTo>
                      <a:pt x="84" y="263"/>
                      <a:pt x="84" y="260"/>
                      <a:pt x="84" y="259"/>
                    </a:cubicBezTo>
                    <a:cubicBezTo>
                      <a:pt x="84" y="258"/>
                      <a:pt x="84" y="254"/>
                      <a:pt x="84" y="253"/>
                    </a:cubicBezTo>
                    <a:cubicBezTo>
                      <a:pt x="84" y="252"/>
                      <a:pt x="83" y="250"/>
                      <a:pt x="83" y="249"/>
                    </a:cubicBezTo>
                    <a:cubicBezTo>
                      <a:pt x="83" y="249"/>
                      <a:pt x="82" y="244"/>
                      <a:pt x="82" y="242"/>
                    </a:cubicBezTo>
                    <a:cubicBezTo>
                      <a:pt x="81" y="240"/>
                      <a:pt x="81" y="237"/>
                      <a:pt x="81" y="236"/>
                    </a:cubicBezTo>
                    <a:cubicBezTo>
                      <a:pt x="81" y="236"/>
                      <a:pt x="81" y="234"/>
                      <a:pt x="80" y="233"/>
                    </a:cubicBezTo>
                    <a:cubicBezTo>
                      <a:pt x="80" y="232"/>
                      <a:pt x="80" y="228"/>
                      <a:pt x="80" y="227"/>
                    </a:cubicBezTo>
                    <a:cubicBezTo>
                      <a:pt x="80" y="226"/>
                      <a:pt x="79" y="224"/>
                      <a:pt x="79" y="223"/>
                    </a:cubicBezTo>
                    <a:cubicBezTo>
                      <a:pt x="79" y="222"/>
                      <a:pt x="79" y="219"/>
                      <a:pt x="79" y="218"/>
                    </a:cubicBezTo>
                    <a:cubicBezTo>
                      <a:pt x="79" y="218"/>
                      <a:pt x="78" y="216"/>
                      <a:pt x="79" y="215"/>
                    </a:cubicBezTo>
                    <a:cubicBezTo>
                      <a:pt x="79" y="213"/>
                      <a:pt x="79" y="211"/>
                      <a:pt x="79" y="210"/>
                    </a:cubicBezTo>
                    <a:cubicBezTo>
                      <a:pt x="78" y="208"/>
                      <a:pt x="78" y="205"/>
                      <a:pt x="78" y="205"/>
                    </a:cubicBezTo>
                    <a:cubicBezTo>
                      <a:pt x="78" y="204"/>
                      <a:pt x="78" y="201"/>
                      <a:pt x="78" y="200"/>
                    </a:cubicBezTo>
                    <a:cubicBezTo>
                      <a:pt x="78" y="199"/>
                      <a:pt x="78" y="197"/>
                      <a:pt x="78" y="197"/>
                    </a:cubicBezTo>
                    <a:cubicBezTo>
                      <a:pt x="78" y="196"/>
                      <a:pt x="78" y="194"/>
                      <a:pt x="78" y="193"/>
                    </a:cubicBezTo>
                    <a:cubicBezTo>
                      <a:pt x="78" y="193"/>
                      <a:pt x="78" y="191"/>
                      <a:pt x="78" y="190"/>
                    </a:cubicBezTo>
                    <a:cubicBezTo>
                      <a:pt x="78" y="189"/>
                      <a:pt x="78" y="185"/>
                      <a:pt x="79" y="184"/>
                    </a:cubicBezTo>
                    <a:cubicBezTo>
                      <a:pt x="79" y="182"/>
                      <a:pt x="79" y="180"/>
                      <a:pt x="79" y="178"/>
                    </a:cubicBezTo>
                    <a:cubicBezTo>
                      <a:pt x="79" y="176"/>
                      <a:pt x="79" y="173"/>
                      <a:pt x="79" y="172"/>
                    </a:cubicBezTo>
                    <a:cubicBezTo>
                      <a:pt x="79" y="171"/>
                      <a:pt x="79" y="167"/>
                      <a:pt x="78" y="165"/>
                    </a:cubicBezTo>
                    <a:cubicBezTo>
                      <a:pt x="78" y="164"/>
                      <a:pt x="78" y="161"/>
                      <a:pt x="78" y="160"/>
                    </a:cubicBezTo>
                    <a:cubicBezTo>
                      <a:pt x="78" y="159"/>
                      <a:pt x="78" y="157"/>
                      <a:pt x="78" y="156"/>
                    </a:cubicBezTo>
                    <a:cubicBezTo>
                      <a:pt x="78" y="155"/>
                      <a:pt x="78" y="154"/>
                      <a:pt x="79" y="153"/>
                    </a:cubicBezTo>
                    <a:cubicBezTo>
                      <a:pt x="79" y="152"/>
                      <a:pt x="79" y="149"/>
                      <a:pt x="79" y="148"/>
                    </a:cubicBezTo>
                    <a:cubicBezTo>
                      <a:pt x="79" y="147"/>
                      <a:pt x="78" y="145"/>
                      <a:pt x="78" y="144"/>
                    </a:cubicBezTo>
                    <a:cubicBezTo>
                      <a:pt x="78" y="142"/>
                      <a:pt x="77" y="141"/>
                      <a:pt x="77" y="140"/>
                    </a:cubicBezTo>
                    <a:cubicBezTo>
                      <a:pt x="77" y="139"/>
                      <a:pt x="77" y="137"/>
                      <a:pt x="77" y="137"/>
                    </a:cubicBezTo>
                    <a:cubicBezTo>
                      <a:pt x="77" y="136"/>
                      <a:pt x="76" y="133"/>
                      <a:pt x="76" y="132"/>
                    </a:cubicBezTo>
                    <a:cubicBezTo>
                      <a:pt x="76" y="132"/>
                      <a:pt x="76" y="131"/>
                      <a:pt x="76" y="131"/>
                    </a:cubicBezTo>
                    <a:cubicBezTo>
                      <a:pt x="75" y="130"/>
                      <a:pt x="75" y="129"/>
                      <a:pt x="75" y="129"/>
                    </a:cubicBezTo>
                    <a:cubicBezTo>
                      <a:pt x="75" y="129"/>
                      <a:pt x="75" y="128"/>
                      <a:pt x="75" y="128"/>
                    </a:cubicBezTo>
                    <a:cubicBezTo>
                      <a:pt x="75" y="128"/>
                      <a:pt x="74" y="127"/>
                      <a:pt x="74" y="126"/>
                    </a:cubicBezTo>
                    <a:cubicBezTo>
                      <a:pt x="74" y="125"/>
                      <a:pt x="74" y="125"/>
                      <a:pt x="74" y="124"/>
                    </a:cubicBezTo>
                    <a:cubicBezTo>
                      <a:pt x="73" y="124"/>
                      <a:pt x="73" y="123"/>
                      <a:pt x="73" y="123"/>
                    </a:cubicBezTo>
                    <a:cubicBezTo>
                      <a:pt x="74" y="122"/>
                      <a:pt x="73" y="122"/>
                      <a:pt x="73" y="121"/>
                    </a:cubicBezTo>
                    <a:cubicBezTo>
                      <a:pt x="73" y="121"/>
                      <a:pt x="73" y="121"/>
                      <a:pt x="73" y="121"/>
                    </a:cubicBezTo>
                    <a:cubicBezTo>
                      <a:pt x="73" y="120"/>
                      <a:pt x="73" y="120"/>
                      <a:pt x="73" y="120"/>
                    </a:cubicBezTo>
                    <a:cubicBezTo>
                      <a:pt x="72" y="119"/>
                      <a:pt x="72" y="119"/>
                      <a:pt x="72" y="118"/>
                    </a:cubicBezTo>
                    <a:cubicBezTo>
                      <a:pt x="72" y="118"/>
                      <a:pt x="72" y="118"/>
                      <a:pt x="72" y="118"/>
                    </a:cubicBezTo>
                    <a:cubicBezTo>
                      <a:pt x="72" y="118"/>
                      <a:pt x="72" y="117"/>
                      <a:pt x="72" y="117"/>
                    </a:cubicBezTo>
                    <a:cubicBezTo>
                      <a:pt x="72" y="116"/>
                      <a:pt x="72" y="116"/>
                      <a:pt x="72" y="115"/>
                    </a:cubicBezTo>
                    <a:cubicBezTo>
                      <a:pt x="72" y="114"/>
                      <a:pt x="72" y="114"/>
                      <a:pt x="72" y="113"/>
                    </a:cubicBezTo>
                    <a:cubicBezTo>
                      <a:pt x="72" y="113"/>
                      <a:pt x="72" y="113"/>
                      <a:pt x="72" y="113"/>
                    </a:cubicBezTo>
                    <a:cubicBezTo>
                      <a:pt x="72" y="113"/>
                      <a:pt x="73" y="113"/>
                      <a:pt x="73" y="112"/>
                    </a:cubicBezTo>
                    <a:cubicBezTo>
                      <a:pt x="74" y="112"/>
                      <a:pt x="75" y="111"/>
                      <a:pt x="75" y="110"/>
                    </a:cubicBezTo>
                    <a:cubicBezTo>
                      <a:pt x="76" y="110"/>
                      <a:pt x="76" y="109"/>
                      <a:pt x="76" y="109"/>
                    </a:cubicBezTo>
                    <a:cubicBezTo>
                      <a:pt x="77" y="109"/>
                      <a:pt x="77" y="108"/>
                      <a:pt x="77" y="107"/>
                    </a:cubicBezTo>
                    <a:cubicBezTo>
                      <a:pt x="77" y="107"/>
                      <a:pt x="77" y="106"/>
                      <a:pt x="77" y="105"/>
                    </a:cubicBezTo>
                    <a:cubicBezTo>
                      <a:pt x="77" y="105"/>
                      <a:pt x="77" y="105"/>
                      <a:pt x="77" y="105"/>
                    </a:cubicBezTo>
                    <a:cubicBezTo>
                      <a:pt x="77" y="104"/>
                      <a:pt x="77" y="104"/>
                      <a:pt x="77" y="104"/>
                    </a:cubicBezTo>
                    <a:cubicBezTo>
                      <a:pt x="78" y="103"/>
                      <a:pt x="78" y="102"/>
                      <a:pt x="78" y="102"/>
                    </a:cubicBezTo>
                    <a:cubicBezTo>
                      <a:pt x="78" y="101"/>
                      <a:pt x="78" y="100"/>
                      <a:pt x="78" y="100"/>
                    </a:cubicBezTo>
                    <a:cubicBezTo>
                      <a:pt x="78" y="100"/>
                      <a:pt x="78" y="99"/>
                      <a:pt x="77" y="99"/>
                    </a:cubicBezTo>
                    <a:cubicBezTo>
                      <a:pt x="77" y="98"/>
                      <a:pt x="77" y="98"/>
                      <a:pt x="77" y="98"/>
                    </a:cubicBezTo>
                    <a:cubicBezTo>
                      <a:pt x="78" y="98"/>
                      <a:pt x="78" y="98"/>
                      <a:pt x="78" y="97"/>
                    </a:cubicBezTo>
                    <a:cubicBezTo>
                      <a:pt x="79" y="97"/>
                      <a:pt x="79" y="96"/>
                      <a:pt x="80" y="95"/>
                    </a:cubicBezTo>
                    <a:cubicBezTo>
                      <a:pt x="80" y="95"/>
                      <a:pt x="80" y="95"/>
                      <a:pt x="80" y="95"/>
                    </a:cubicBezTo>
                    <a:cubicBezTo>
                      <a:pt x="80" y="95"/>
                      <a:pt x="81" y="93"/>
                      <a:pt x="81" y="93"/>
                    </a:cubicBezTo>
                    <a:cubicBezTo>
                      <a:pt x="81" y="93"/>
                      <a:pt x="82" y="92"/>
                      <a:pt x="82" y="92"/>
                    </a:cubicBezTo>
                    <a:cubicBezTo>
                      <a:pt x="82" y="92"/>
                      <a:pt x="82" y="91"/>
                      <a:pt x="82" y="91"/>
                    </a:cubicBezTo>
                    <a:cubicBezTo>
                      <a:pt x="82" y="90"/>
                      <a:pt x="83" y="89"/>
                      <a:pt x="83" y="88"/>
                    </a:cubicBezTo>
                    <a:cubicBezTo>
                      <a:pt x="83" y="88"/>
                      <a:pt x="83" y="86"/>
                      <a:pt x="83" y="85"/>
                    </a:cubicBezTo>
                    <a:cubicBezTo>
                      <a:pt x="84" y="84"/>
                      <a:pt x="84" y="81"/>
                      <a:pt x="85" y="80"/>
                    </a:cubicBezTo>
                    <a:cubicBezTo>
                      <a:pt x="85" y="78"/>
                      <a:pt x="85" y="77"/>
                      <a:pt x="85" y="76"/>
                    </a:cubicBezTo>
                    <a:cubicBezTo>
                      <a:pt x="85" y="74"/>
                      <a:pt x="85" y="71"/>
                      <a:pt x="85" y="70"/>
                    </a:cubicBezTo>
                    <a:cubicBezTo>
                      <a:pt x="85" y="69"/>
                      <a:pt x="85" y="68"/>
                      <a:pt x="86" y="68"/>
                    </a:cubicBezTo>
                    <a:cubicBezTo>
                      <a:pt x="86" y="68"/>
                      <a:pt x="86" y="67"/>
                      <a:pt x="85" y="67"/>
                    </a:cubicBezTo>
                    <a:cubicBezTo>
                      <a:pt x="85" y="66"/>
                      <a:pt x="85" y="65"/>
                      <a:pt x="85" y="65"/>
                    </a:cubicBezTo>
                    <a:cubicBezTo>
                      <a:pt x="85" y="64"/>
                      <a:pt x="83" y="61"/>
                      <a:pt x="83" y="60"/>
                    </a:cubicBezTo>
                    <a:cubicBezTo>
                      <a:pt x="83" y="60"/>
                      <a:pt x="82" y="58"/>
                      <a:pt x="82" y="57"/>
                    </a:cubicBezTo>
                    <a:cubicBezTo>
                      <a:pt x="82" y="57"/>
                      <a:pt x="82" y="57"/>
                      <a:pt x="82" y="57"/>
                    </a:cubicBezTo>
                    <a:cubicBezTo>
                      <a:pt x="82" y="56"/>
                      <a:pt x="82" y="56"/>
                      <a:pt x="82" y="55"/>
                    </a:cubicBezTo>
                    <a:cubicBezTo>
                      <a:pt x="82" y="55"/>
                      <a:pt x="81" y="54"/>
                      <a:pt x="81" y="54"/>
                    </a:cubicBezTo>
                    <a:cubicBezTo>
                      <a:pt x="81" y="53"/>
                      <a:pt x="80" y="53"/>
                      <a:pt x="80" y="52"/>
                    </a:cubicBezTo>
                    <a:cubicBezTo>
                      <a:pt x="80" y="52"/>
                      <a:pt x="80" y="52"/>
                      <a:pt x="79" y="51"/>
                    </a:cubicBezTo>
                    <a:cubicBezTo>
                      <a:pt x="79" y="51"/>
                      <a:pt x="79" y="51"/>
                      <a:pt x="79" y="50"/>
                    </a:cubicBezTo>
                    <a:cubicBezTo>
                      <a:pt x="79" y="50"/>
                      <a:pt x="78" y="49"/>
                      <a:pt x="78" y="49"/>
                    </a:cubicBezTo>
                    <a:cubicBezTo>
                      <a:pt x="77" y="48"/>
                      <a:pt x="77" y="48"/>
                      <a:pt x="77" y="48"/>
                    </a:cubicBezTo>
                    <a:cubicBezTo>
                      <a:pt x="77" y="48"/>
                      <a:pt x="76" y="48"/>
                      <a:pt x="76" y="47"/>
                    </a:cubicBezTo>
                    <a:cubicBezTo>
                      <a:pt x="75" y="47"/>
                      <a:pt x="75" y="47"/>
                      <a:pt x="75" y="47"/>
                    </a:cubicBezTo>
                    <a:cubicBezTo>
                      <a:pt x="75" y="46"/>
                      <a:pt x="74" y="46"/>
                      <a:pt x="74" y="46"/>
                    </a:cubicBezTo>
                    <a:cubicBezTo>
                      <a:pt x="73" y="46"/>
                      <a:pt x="72" y="45"/>
                      <a:pt x="70" y="44"/>
                    </a:cubicBezTo>
                    <a:cubicBezTo>
                      <a:pt x="69" y="43"/>
                      <a:pt x="67" y="42"/>
                      <a:pt x="66" y="42"/>
                    </a:cubicBezTo>
                    <a:cubicBezTo>
                      <a:pt x="65" y="41"/>
                      <a:pt x="63" y="41"/>
                      <a:pt x="63" y="40"/>
                    </a:cubicBezTo>
                    <a:cubicBezTo>
                      <a:pt x="62" y="40"/>
                      <a:pt x="61" y="39"/>
                      <a:pt x="60" y="39"/>
                    </a:cubicBezTo>
                    <a:cubicBezTo>
                      <a:pt x="60" y="39"/>
                      <a:pt x="59" y="39"/>
                      <a:pt x="59" y="39"/>
                    </a:cubicBezTo>
                    <a:cubicBezTo>
                      <a:pt x="58" y="39"/>
                      <a:pt x="58" y="38"/>
                      <a:pt x="57" y="38"/>
                    </a:cubicBezTo>
                    <a:cubicBezTo>
                      <a:pt x="57" y="38"/>
                      <a:pt x="57" y="38"/>
                      <a:pt x="57" y="38"/>
                    </a:cubicBezTo>
                    <a:cubicBezTo>
                      <a:pt x="57" y="38"/>
                      <a:pt x="56" y="37"/>
                      <a:pt x="56" y="37"/>
                    </a:cubicBezTo>
                    <a:cubicBezTo>
                      <a:pt x="56" y="37"/>
                      <a:pt x="55" y="35"/>
                      <a:pt x="55" y="34"/>
                    </a:cubicBezTo>
                    <a:cubicBezTo>
                      <a:pt x="55" y="34"/>
                      <a:pt x="54" y="32"/>
                      <a:pt x="54" y="32"/>
                    </a:cubicBezTo>
                    <a:cubicBezTo>
                      <a:pt x="54" y="32"/>
                      <a:pt x="54" y="32"/>
                      <a:pt x="54" y="31"/>
                    </a:cubicBezTo>
                    <a:cubicBezTo>
                      <a:pt x="54" y="31"/>
                      <a:pt x="54" y="29"/>
                      <a:pt x="54" y="29"/>
                    </a:cubicBezTo>
                    <a:cubicBezTo>
                      <a:pt x="54" y="28"/>
                      <a:pt x="54" y="28"/>
                      <a:pt x="54" y="27"/>
                    </a:cubicBezTo>
                    <a:cubicBezTo>
                      <a:pt x="54" y="27"/>
                      <a:pt x="54" y="25"/>
                      <a:pt x="54" y="25"/>
                    </a:cubicBezTo>
                    <a:cubicBezTo>
                      <a:pt x="54" y="24"/>
                      <a:pt x="54" y="24"/>
                      <a:pt x="55" y="24"/>
                    </a:cubicBezTo>
                    <a:cubicBezTo>
                      <a:pt x="55" y="24"/>
                      <a:pt x="55" y="24"/>
                      <a:pt x="56" y="24"/>
                    </a:cubicBezTo>
                    <a:cubicBezTo>
                      <a:pt x="56" y="23"/>
                      <a:pt x="56" y="23"/>
                      <a:pt x="57" y="22"/>
                    </a:cubicBezTo>
                    <a:cubicBezTo>
                      <a:pt x="57" y="22"/>
                      <a:pt x="57" y="21"/>
                      <a:pt x="57" y="20"/>
                    </a:cubicBezTo>
                    <a:cubicBezTo>
                      <a:pt x="57" y="20"/>
                      <a:pt x="57" y="18"/>
                      <a:pt x="57" y="18"/>
                    </a:cubicBezTo>
                    <a:cubicBezTo>
                      <a:pt x="57" y="17"/>
                      <a:pt x="57" y="16"/>
                      <a:pt x="57" y="16"/>
                    </a:cubicBezTo>
                    <a:cubicBezTo>
                      <a:pt x="57" y="15"/>
                      <a:pt x="56" y="15"/>
                      <a:pt x="56" y="15"/>
                    </a:cubicBezTo>
                    <a:cubicBezTo>
                      <a:pt x="56" y="15"/>
                      <a:pt x="56" y="15"/>
                      <a:pt x="55" y="15"/>
                    </a:cubicBezTo>
                    <a:cubicBezTo>
                      <a:pt x="55" y="15"/>
                      <a:pt x="55" y="14"/>
                      <a:pt x="55" y="14"/>
                    </a:cubicBezTo>
                    <a:cubicBezTo>
                      <a:pt x="55" y="13"/>
                      <a:pt x="55" y="13"/>
                      <a:pt x="55" y="10"/>
                    </a:cubicBezTo>
                    <a:cubicBezTo>
                      <a:pt x="54" y="7"/>
                      <a:pt x="52" y="5"/>
                      <a:pt x="51" y="3"/>
                    </a:cubicBezTo>
                    <a:cubicBezTo>
                      <a:pt x="49" y="2"/>
                      <a:pt x="46" y="1"/>
                      <a:pt x="45" y="0"/>
                    </a:cubicBezTo>
                    <a:cubicBezTo>
                      <a:pt x="43" y="0"/>
                      <a:pt x="39" y="1"/>
                      <a:pt x="38" y="2"/>
                    </a:cubicBezTo>
                    <a:cubicBezTo>
                      <a:pt x="36" y="3"/>
                      <a:pt x="33" y="4"/>
                      <a:pt x="32" y="5"/>
                    </a:cubicBezTo>
                    <a:cubicBezTo>
                      <a:pt x="30" y="6"/>
                      <a:pt x="30" y="8"/>
                      <a:pt x="29" y="10"/>
                    </a:cubicBezTo>
                    <a:cubicBezTo>
                      <a:pt x="29" y="13"/>
                      <a:pt x="30" y="16"/>
                      <a:pt x="30" y="17"/>
                    </a:cubicBezTo>
                    <a:cubicBezTo>
                      <a:pt x="30" y="17"/>
                      <a:pt x="30" y="17"/>
                      <a:pt x="30" y="17"/>
                    </a:cubicBezTo>
                    <a:cubicBezTo>
                      <a:pt x="30" y="17"/>
                      <a:pt x="30" y="17"/>
                      <a:pt x="30" y="18"/>
                    </a:cubicBezTo>
                    <a:cubicBezTo>
                      <a:pt x="29" y="18"/>
                      <a:pt x="29" y="19"/>
                      <a:pt x="29" y="19"/>
                    </a:cubicBezTo>
                    <a:cubicBezTo>
                      <a:pt x="29" y="20"/>
                      <a:pt x="30" y="21"/>
                      <a:pt x="30" y="21"/>
                    </a:cubicBezTo>
                    <a:cubicBezTo>
                      <a:pt x="30" y="22"/>
                      <a:pt x="30" y="22"/>
                      <a:pt x="30" y="23"/>
                    </a:cubicBezTo>
                    <a:cubicBezTo>
                      <a:pt x="30" y="24"/>
                      <a:pt x="31" y="25"/>
                      <a:pt x="31" y="26"/>
                    </a:cubicBezTo>
                    <a:cubicBezTo>
                      <a:pt x="32" y="26"/>
                      <a:pt x="32" y="26"/>
                      <a:pt x="32" y="26"/>
                    </a:cubicBezTo>
                    <a:cubicBezTo>
                      <a:pt x="33" y="27"/>
                      <a:pt x="33" y="27"/>
                      <a:pt x="33" y="27"/>
                    </a:cubicBezTo>
                    <a:cubicBezTo>
                      <a:pt x="33" y="27"/>
                      <a:pt x="33" y="27"/>
                      <a:pt x="33" y="28"/>
                    </a:cubicBezTo>
                    <a:cubicBezTo>
                      <a:pt x="33" y="29"/>
                      <a:pt x="34" y="31"/>
                      <a:pt x="34" y="31"/>
                    </a:cubicBezTo>
                    <a:cubicBezTo>
                      <a:pt x="34" y="31"/>
                      <a:pt x="34" y="32"/>
                      <a:pt x="34" y="32"/>
                    </a:cubicBezTo>
                    <a:cubicBezTo>
                      <a:pt x="34" y="32"/>
                      <a:pt x="34" y="32"/>
                      <a:pt x="34" y="33"/>
                    </a:cubicBezTo>
                    <a:cubicBezTo>
                      <a:pt x="34" y="33"/>
                      <a:pt x="34" y="33"/>
                      <a:pt x="34" y="34"/>
                    </a:cubicBezTo>
                    <a:cubicBezTo>
                      <a:pt x="34" y="34"/>
                      <a:pt x="34" y="34"/>
                      <a:pt x="34" y="34"/>
                    </a:cubicBezTo>
                    <a:cubicBezTo>
                      <a:pt x="34" y="34"/>
                      <a:pt x="34" y="35"/>
                      <a:pt x="34" y="35"/>
                    </a:cubicBezTo>
                    <a:cubicBezTo>
                      <a:pt x="33" y="36"/>
                      <a:pt x="33" y="36"/>
                      <a:pt x="33" y="36"/>
                    </a:cubicBezTo>
                    <a:cubicBezTo>
                      <a:pt x="33" y="37"/>
                      <a:pt x="32" y="38"/>
                      <a:pt x="32" y="38"/>
                    </a:cubicBezTo>
                    <a:cubicBezTo>
                      <a:pt x="32" y="39"/>
                      <a:pt x="32" y="39"/>
                      <a:pt x="32" y="39"/>
                    </a:cubicBezTo>
                    <a:cubicBezTo>
                      <a:pt x="31" y="39"/>
                      <a:pt x="31" y="39"/>
                      <a:pt x="30" y="39"/>
                    </a:cubicBezTo>
                    <a:cubicBezTo>
                      <a:pt x="30" y="39"/>
                      <a:pt x="29" y="40"/>
                      <a:pt x="29" y="40"/>
                    </a:cubicBezTo>
                    <a:cubicBezTo>
                      <a:pt x="28" y="40"/>
                      <a:pt x="28" y="40"/>
                      <a:pt x="28" y="41"/>
                    </a:cubicBezTo>
                    <a:cubicBezTo>
                      <a:pt x="27" y="41"/>
                      <a:pt x="26" y="42"/>
                      <a:pt x="26" y="42"/>
                    </a:cubicBezTo>
                    <a:cubicBezTo>
                      <a:pt x="26" y="42"/>
                      <a:pt x="25" y="42"/>
                      <a:pt x="25" y="43"/>
                    </a:cubicBezTo>
                    <a:cubicBezTo>
                      <a:pt x="25" y="43"/>
                      <a:pt x="24" y="43"/>
                      <a:pt x="24" y="43"/>
                    </a:cubicBezTo>
                    <a:cubicBezTo>
                      <a:pt x="23" y="43"/>
                      <a:pt x="23" y="44"/>
                      <a:pt x="22" y="44"/>
                    </a:cubicBezTo>
                    <a:cubicBezTo>
                      <a:pt x="22" y="44"/>
                      <a:pt x="21" y="45"/>
                      <a:pt x="21" y="45"/>
                    </a:cubicBezTo>
                    <a:cubicBezTo>
                      <a:pt x="21" y="45"/>
                      <a:pt x="20" y="45"/>
                      <a:pt x="19" y="46"/>
                    </a:cubicBezTo>
                    <a:cubicBezTo>
                      <a:pt x="19" y="46"/>
                      <a:pt x="18" y="47"/>
                      <a:pt x="18" y="47"/>
                    </a:cubicBezTo>
                    <a:cubicBezTo>
                      <a:pt x="18" y="47"/>
                      <a:pt x="17" y="48"/>
                      <a:pt x="17" y="48"/>
                    </a:cubicBezTo>
                    <a:cubicBezTo>
                      <a:pt x="17" y="48"/>
                      <a:pt x="17" y="48"/>
                      <a:pt x="17" y="48"/>
                    </a:cubicBezTo>
                    <a:cubicBezTo>
                      <a:pt x="17" y="48"/>
                      <a:pt x="16" y="49"/>
                      <a:pt x="16" y="49"/>
                    </a:cubicBezTo>
                    <a:cubicBezTo>
                      <a:pt x="16" y="49"/>
                      <a:pt x="15" y="50"/>
                      <a:pt x="15" y="50"/>
                    </a:cubicBezTo>
                    <a:cubicBezTo>
                      <a:pt x="15" y="50"/>
                      <a:pt x="15" y="50"/>
                      <a:pt x="15" y="50"/>
                    </a:cubicBezTo>
                    <a:cubicBezTo>
                      <a:pt x="15" y="50"/>
                      <a:pt x="14" y="51"/>
                      <a:pt x="14" y="51"/>
                    </a:cubicBezTo>
                    <a:cubicBezTo>
                      <a:pt x="14" y="51"/>
                      <a:pt x="14" y="51"/>
                      <a:pt x="13" y="51"/>
                    </a:cubicBezTo>
                    <a:cubicBezTo>
                      <a:pt x="13" y="52"/>
                      <a:pt x="13" y="52"/>
                      <a:pt x="12" y="52"/>
                    </a:cubicBezTo>
                    <a:cubicBezTo>
                      <a:pt x="12" y="53"/>
                      <a:pt x="12" y="53"/>
                      <a:pt x="12" y="53"/>
                    </a:cubicBezTo>
                    <a:cubicBezTo>
                      <a:pt x="12" y="53"/>
                      <a:pt x="12" y="53"/>
                      <a:pt x="11" y="54"/>
                    </a:cubicBezTo>
                    <a:cubicBezTo>
                      <a:pt x="11" y="54"/>
                      <a:pt x="11" y="55"/>
                      <a:pt x="11" y="55"/>
                    </a:cubicBezTo>
                    <a:cubicBezTo>
                      <a:pt x="11" y="55"/>
                      <a:pt x="11" y="55"/>
                      <a:pt x="10" y="56"/>
                    </a:cubicBezTo>
                    <a:cubicBezTo>
                      <a:pt x="10" y="56"/>
                      <a:pt x="9" y="58"/>
                      <a:pt x="9" y="58"/>
                    </a:cubicBezTo>
                    <a:cubicBezTo>
                      <a:pt x="9" y="59"/>
                      <a:pt x="9" y="59"/>
                      <a:pt x="9" y="59"/>
                    </a:cubicBezTo>
                    <a:cubicBezTo>
                      <a:pt x="9" y="59"/>
                      <a:pt x="8" y="60"/>
                      <a:pt x="8" y="61"/>
                    </a:cubicBezTo>
                    <a:cubicBezTo>
                      <a:pt x="8" y="61"/>
                      <a:pt x="7" y="63"/>
                      <a:pt x="7" y="63"/>
                    </a:cubicBezTo>
                    <a:cubicBezTo>
                      <a:pt x="7" y="64"/>
                      <a:pt x="7" y="64"/>
                      <a:pt x="7" y="65"/>
                    </a:cubicBezTo>
                    <a:cubicBezTo>
                      <a:pt x="7" y="65"/>
                      <a:pt x="7" y="66"/>
                      <a:pt x="7" y="66"/>
                    </a:cubicBezTo>
                    <a:cubicBezTo>
                      <a:pt x="7" y="67"/>
                      <a:pt x="7" y="70"/>
                      <a:pt x="6" y="70"/>
                    </a:cubicBezTo>
                    <a:cubicBezTo>
                      <a:pt x="6" y="71"/>
                      <a:pt x="6" y="74"/>
                      <a:pt x="6" y="75"/>
                    </a:cubicBezTo>
                    <a:cubicBezTo>
                      <a:pt x="6" y="75"/>
                      <a:pt x="6" y="78"/>
                      <a:pt x="6" y="78"/>
                    </a:cubicBezTo>
                    <a:cubicBezTo>
                      <a:pt x="6" y="79"/>
                      <a:pt x="6" y="80"/>
                      <a:pt x="6" y="81"/>
                    </a:cubicBezTo>
                    <a:cubicBezTo>
                      <a:pt x="6" y="82"/>
                      <a:pt x="6" y="84"/>
                      <a:pt x="6" y="85"/>
                    </a:cubicBezTo>
                    <a:cubicBezTo>
                      <a:pt x="6" y="86"/>
                      <a:pt x="7" y="90"/>
                      <a:pt x="7" y="90"/>
                    </a:cubicBezTo>
                    <a:cubicBezTo>
                      <a:pt x="7" y="91"/>
                      <a:pt x="7" y="93"/>
                      <a:pt x="7" y="94"/>
                    </a:cubicBezTo>
                    <a:cubicBezTo>
                      <a:pt x="7" y="95"/>
                      <a:pt x="7" y="95"/>
                      <a:pt x="7" y="96"/>
                    </a:cubicBezTo>
                    <a:cubicBezTo>
                      <a:pt x="7" y="96"/>
                      <a:pt x="7" y="96"/>
                      <a:pt x="8" y="96"/>
                    </a:cubicBezTo>
                    <a:cubicBezTo>
                      <a:pt x="8" y="97"/>
                      <a:pt x="8" y="97"/>
                      <a:pt x="9" y="98"/>
                    </a:cubicBezTo>
                    <a:cubicBezTo>
                      <a:pt x="9" y="98"/>
                      <a:pt x="9" y="98"/>
                      <a:pt x="9" y="98"/>
                    </a:cubicBezTo>
                    <a:cubicBezTo>
                      <a:pt x="9" y="99"/>
                      <a:pt x="9" y="99"/>
                      <a:pt x="10" y="99"/>
                    </a:cubicBezTo>
                    <a:cubicBezTo>
                      <a:pt x="10" y="99"/>
                      <a:pt x="10" y="99"/>
                      <a:pt x="10" y="99"/>
                    </a:cubicBezTo>
                    <a:cubicBezTo>
                      <a:pt x="10" y="100"/>
                      <a:pt x="10" y="100"/>
                      <a:pt x="11" y="100"/>
                    </a:cubicBezTo>
                    <a:cubicBezTo>
                      <a:pt x="11" y="100"/>
                      <a:pt x="11" y="101"/>
                      <a:pt x="11" y="101"/>
                    </a:cubicBezTo>
                    <a:cubicBezTo>
                      <a:pt x="12" y="101"/>
                      <a:pt x="12" y="101"/>
                      <a:pt x="12" y="101"/>
                    </a:cubicBezTo>
                    <a:cubicBezTo>
                      <a:pt x="12" y="101"/>
                      <a:pt x="13" y="101"/>
                      <a:pt x="14" y="101"/>
                    </a:cubicBezTo>
                    <a:cubicBezTo>
                      <a:pt x="14" y="101"/>
                      <a:pt x="16" y="101"/>
                      <a:pt x="16" y="101"/>
                    </a:cubicBezTo>
                    <a:cubicBezTo>
                      <a:pt x="17" y="101"/>
                      <a:pt x="18" y="101"/>
                      <a:pt x="19" y="101"/>
                    </a:cubicBezTo>
                    <a:cubicBezTo>
                      <a:pt x="19" y="101"/>
                      <a:pt x="19" y="101"/>
                      <a:pt x="19" y="102"/>
                    </a:cubicBezTo>
                    <a:cubicBezTo>
                      <a:pt x="19" y="102"/>
                      <a:pt x="19" y="104"/>
                      <a:pt x="19" y="105"/>
                    </a:cubicBezTo>
                    <a:cubicBezTo>
                      <a:pt x="19" y="105"/>
                      <a:pt x="19" y="107"/>
                      <a:pt x="19" y="108"/>
                    </a:cubicBezTo>
                    <a:cubicBezTo>
                      <a:pt x="19" y="109"/>
                      <a:pt x="19" y="111"/>
                      <a:pt x="19" y="111"/>
                    </a:cubicBezTo>
                    <a:cubicBezTo>
                      <a:pt x="19" y="111"/>
                      <a:pt x="19" y="112"/>
                      <a:pt x="19" y="112"/>
                    </a:cubicBezTo>
                    <a:cubicBezTo>
                      <a:pt x="19" y="112"/>
                      <a:pt x="20" y="112"/>
                      <a:pt x="20" y="112"/>
                    </a:cubicBezTo>
                    <a:cubicBezTo>
                      <a:pt x="20" y="113"/>
                      <a:pt x="20" y="113"/>
                      <a:pt x="20" y="113"/>
                    </a:cubicBezTo>
                    <a:cubicBezTo>
                      <a:pt x="20" y="113"/>
                      <a:pt x="20" y="113"/>
                      <a:pt x="20" y="113"/>
                    </a:cubicBezTo>
                    <a:cubicBezTo>
                      <a:pt x="20" y="113"/>
                      <a:pt x="20" y="113"/>
                      <a:pt x="20" y="114"/>
                    </a:cubicBezTo>
                    <a:cubicBezTo>
                      <a:pt x="20" y="114"/>
                      <a:pt x="19" y="115"/>
                      <a:pt x="19" y="115"/>
                    </a:cubicBezTo>
                    <a:cubicBezTo>
                      <a:pt x="19" y="116"/>
                      <a:pt x="19" y="116"/>
                      <a:pt x="19" y="117"/>
                    </a:cubicBezTo>
                    <a:cubicBezTo>
                      <a:pt x="19" y="117"/>
                      <a:pt x="19" y="118"/>
                      <a:pt x="19" y="119"/>
                    </a:cubicBezTo>
                    <a:cubicBezTo>
                      <a:pt x="19" y="119"/>
                      <a:pt x="19" y="119"/>
                      <a:pt x="19" y="120"/>
                    </a:cubicBezTo>
                    <a:cubicBezTo>
                      <a:pt x="20" y="120"/>
                      <a:pt x="20" y="120"/>
                      <a:pt x="20" y="120"/>
                    </a:cubicBezTo>
                    <a:cubicBezTo>
                      <a:pt x="20" y="120"/>
                      <a:pt x="19" y="120"/>
                      <a:pt x="19" y="121"/>
                    </a:cubicBezTo>
                    <a:cubicBezTo>
                      <a:pt x="19" y="122"/>
                      <a:pt x="19" y="123"/>
                      <a:pt x="19" y="123"/>
                    </a:cubicBezTo>
                    <a:cubicBezTo>
                      <a:pt x="19" y="123"/>
                      <a:pt x="19" y="124"/>
                      <a:pt x="19" y="124"/>
                    </a:cubicBezTo>
                    <a:cubicBezTo>
                      <a:pt x="18" y="125"/>
                      <a:pt x="18" y="125"/>
                      <a:pt x="18" y="125"/>
                    </a:cubicBezTo>
                    <a:cubicBezTo>
                      <a:pt x="18" y="125"/>
                      <a:pt x="18" y="127"/>
                      <a:pt x="18" y="127"/>
                    </a:cubicBezTo>
                    <a:cubicBezTo>
                      <a:pt x="18" y="128"/>
                      <a:pt x="18" y="128"/>
                      <a:pt x="18" y="128"/>
                    </a:cubicBezTo>
                    <a:cubicBezTo>
                      <a:pt x="18" y="129"/>
                      <a:pt x="18" y="129"/>
                      <a:pt x="18" y="130"/>
                    </a:cubicBezTo>
                    <a:cubicBezTo>
                      <a:pt x="17" y="130"/>
                      <a:pt x="17" y="132"/>
                      <a:pt x="17" y="132"/>
                    </a:cubicBezTo>
                    <a:cubicBezTo>
                      <a:pt x="17" y="132"/>
                      <a:pt x="16" y="134"/>
                      <a:pt x="16" y="134"/>
                    </a:cubicBezTo>
                    <a:cubicBezTo>
                      <a:pt x="16" y="135"/>
                      <a:pt x="16" y="135"/>
                      <a:pt x="16" y="136"/>
                    </a:cubicBezTo>
                    <a:cubicBezTo>
                      <a:pt x="16" y="137"/>
                      <a:pt x="16" y="140"/>
                      <a:pt x="16" y="140"/>
                    </a:cubicBezTo>
                    <a:cubicBezTo>
                      <a:pt x="16" y="141"/>
                      <a:pt x="16" y="142"/>
                      <a:pt x="16" y="143"/>
                    </a:cubicBezTo>
                    <a:cubicBezTo>
                      <a:pt x="15" y="144"/>
                      <a:pt x="15" y="146"/>
                      <a:pt x="15" y="147"/>
                    </a:cubicBezTo>
                    <a:cubicBezTo>
                      <a:pt x="15" y="148"/>
                      <a:pt x="15" y="149"/>
                      <a:pt x="15" y="150"/>
                    </a:cubicBezTo>
                    <a:cubicBezTo>
                      <a:pt x="15" y="151"/>
                      <a:pt x="15" y="153"/>
                      <a:pt x="15" y="154"/>
                    </a:cubicBezTo>
                    <a:cubicBezTo>
                      <a:pt x="15" y="155"/>
                      <a:pt x="16" y="156"/>
                      <a:pt x="16" y="157"/>
                    </a:cubicBezTo>
                    <a:cubicBezTo>
                      <a:pt x="16" y="158"/>
                      <a:pt x="16" y="162"/>
                      <a:pt x="16" y="163"/>
                    </a:cubicBezTo>
                    <a:cubicBezTo>
                      <a:pt x="16" y="164"/>
                      <a:pt x="16" y="168"/>
                      <a:pt x="16" y="169"/>
                    </a:cubicBezTo>
                    <a:cubicBezTo>
                      <a:pt x="16" y="170"/>
                      <a:pt x="16" y="172"/>
                      <a:pt x="16" y="174"/>
                    </a:cubicBezTo>
                    <a:cubicBezTo>
                      <a:pt x="17" y="175"/>
                      <a:pt x="17" y="179"/>
                      <a:pt x="17" y="180"/>
                    </a:cubicBezTo>
                    <a:cubicBezTo>
                      <a:pt x="17" y="181"/>
                      <a:pt x="17" y="185"/>
                      <a:pt x="18" y="187"/>
                    </a:cubicBezTo>
                    <a:cubicBezTo>
                      <a:pt x="18" y="188"/>
                      <a:pt x="18" y="190"/>
                      <a:pt x="18" y="191"/>
                    </a:cubicBezTo>
                    <a:cubicBezTo>
                      <a:pt x="18" y="192"/>
                      <a:pt x="18" y="195"/>
                      <a:pt x="19" y="196"/>
                    </a:cubicBezTo>
                    <a:cubicBezTo>
                      <a:pt x="19" y="196"/>
                      <a:pt x="19" y="199"/>
                      <a:pt x="19" y="201"/>
                    </a:cubicBezTo>
                    <a:cubicBezTo>
                      <a:pt x="19" y="203"/>
                      <a:pt x="19" y="206"/>
                      <a:pt x="19" y="207"/>
                    </a:cubicBezTo>
                    <a:cubicBezTo>
                      <a:pt x="19" y="208"/>
                      <a:pt x="19" y="208"/>
                      <a:pt x="19" y="210"/>
                    </a:cubicBezTo>
                    <a:cubicBezTo>
                      <a:pt x="19" y="211"/>
                      <a:pt x="19" y="215"/>
                      <a:pt x="19" y="216"/>
                    </a:cubicBezTo>
                    <a:cubicBezTo>
                      <a:pt x="19" y="217"/>
                      <a:pt x="19" y="223"/>
                      <a:pt x="19" y="224"/>
                    </a:cubicBezTo>
                    <a:cubicBezTo>
                      <a:pt x="19" y="225"/>
                      <a:pt x="19" y="229"/>
                      <a:pt x="19" y="230"/>
                    </a:cubicBezTo>
                    <a:cubicBezTo>
                      <a:pt x="19" y="231"/>
                      <a:pt x="18" y="235"/>
                      <a:pt x="18" y="236"/>
                    </a:cubicBezTo>
                    <a:cubicBezTo>
                      <a:pt x="18" y="236"/>
                      <a:pt x="18" y="237"/>
                      <a:pt x="18" y="238"/>
                    </a:cubicBezTo>
                    <a:cubicBezTo>
                      <a:pt x="18" y="239"/>
                      <a:pt x="18" y="244"/>
                      <a:pt x="18" y="245"/>
                    </a:cubicBezTo>
                    <a:cubicBezTo>
                      <a:pt x="18" y="247"/>
                      <a:pt x="18" y="250"/>
                      <a:pt x="18" y="252"/>
                    </a:cubicBezTo>
                    <a:cubicBezTo>
                      <a:pt x="18" y="253"/>
                      <a:pt x="18" y="257"/>
                      <a:pt x="18" y="258"/>
                    </a:cubicBezTo>
                    <a:cubicBezTo>
                      <a:pt x="18" y="259"/>
                      <a:pt x="18" y="258"/>
                      <a:pt x="18" y="259"/>
                    </a:cubicBezTo>
                    <a:cubicBezTo>
                      <a:pt x="17" y="259"/>
                      <a:pt x="16" y="260"/>
                      <a:pt x="15" y="261"/>
                    </a:cubicBezTo>
                    <a:cubicBezTo>
                      <a:pt x="15" y="262"/>
                      <a:pt x="15" y="263"/>
                      <a:pt x="15" y="264"/>
                    </a:cubicBezTo>
                    <a:cubicBezTo>
                      <a:pt x="15" y="264"/>
                      <a:pt x="15" y="265"/>
                      <a:pt x="15" y="265"/>
                    </a:cubicBezTo>
                    <a:cubicBezTo>
                      <a:pt x="14" y="265"/>
                      <a:pt x="14" y="265"/>
                      <a:pt x="15" y="266"/>
                    </a:cubicBezTo>
                    <a:cubicBezTo>
                      <a:pt x="15" y="267"/>
                      <a:pt x="15" y="268"/>
                      <a:pt x="15" y="268"/>
                    </a:cubicBezTo>
                    <a:cubicBezTo>
                      <a:pt x="15" y="269"/>
                      <a:pt x="15" y="269"/>
                      <a:pt x="15" y="270"/>
                    </a:cubicBezTo>
                    <a:cubicBezTo>
                      <a:pt x="15" y="270"/>
                      <a:pt x="15" y="270"/>
                      <a:pt x="15" y="270"/>
                    </a:cubicBezTo>
                    <a:cubicBezTo>
                      <a:pt x="15" y="270"/>
                      <a:pt x="15" y="270"/>
                      <a:pt x="15" y="271"/>
                    </a:cubicBezTo>
                    <a:cubicBezTo>
                      <a:pt x="14" y="271"/>
                      <a:pt x="14" y="271"/>
                      <a:pt x="14" y="271"/>
                    </a:cubicBezTo>
                    <a:cubicBezTo>
                      <a:pt x="14" y="272"/>
                      <a:pt x="14" y="272"/>
                      <a:pt x="14" y="272"/>
                    </a:cubicBezTo>
                    <a:cubicBezTo>
                      <a:pt x="14" y="272"/>
                      <a:pt x="13" y="273"/>
                      <a:pt x="13" y="273"/>
                    </a:cubicBezTo>
                    <a:cubicBezTo>
                      <a:pt x="13" y="273"/>
                      <a:pt x="12" y="274"/>
                      <a:pt x="12" y="274"/>
                    </a:cubicBezTo>
                    <a:cubicBezTo>
                      <a:pt x="12" y="274"/>
                      <a:pt x="11" y="275"/>
                      <a:pt x="11" y="275"/>
                    </a:cubicBezTo>
                    <a:cubicBezTo>
                      <a:pt x="10" y="275"/>
                      <a:pt x="10" y="275"/>
                      <a:pt x="9" y="275"/>
                    </a:cubicBezTo>
                    <a:cubicBezTo>
                      <a:pt x="9" y="275"/>
                      <a:pt x="8" y="275"/>
                      <a:pt x="8" y="276"/>
                    </a:cubicBezTo>
                    <a:cubicBezTo>
                      <a:pt x="7" y="276"/>
                      <a:pt x="7" y="276"/>
                      <a:pt x="6" y="276"/>
                    </a:cubicBezTo>
                    <a:cubicBezTo>
                      <a:pt x="5" y="276"/>
                      <a:pt x="5" y="277"/>
                      <a:pt x="4" y="277"/>
                    </a:cubicBezTo>
                    <a:cubicBezTo>
                      <a:pt x="3" y="278"/>
                      <a:pt x="2" y="279"/>
                      <a:pt x="2" y="279"/>
                    </a:cubicBezTo>
                    <a:cubicBezTo>
                      <a:pt x="1" y="280"/>
                      <a:pt x="1" y="281"/>
                      <a:pt x="1" y="281"/>
                    </a:cubicBezTo>
                    <a:cubicBezTo>
                      <a:pt x="2" y="281"/>
                      <a:pt x="1" y="281"/>
                      <a:pt x="1" y="281"/>
                    </a:cubicBezTo>
                    <a:cubicBezTo>
                      <a:pt x="1" y="281"/>
                      <a:pt x="1" y="281"/>
                      <a:pt x="1" y="281"/>
                    </a:cubicBezTo>
                    <a:cubicBezTo>
                      <a:pt x="1" y="281"/>
                      <a:pt x="1" y="281"/>
                      <a:pt x="1" y="281"/>
                    </a:cubicBezTo>
                    <a:cubicBezTo>
                      <a:pt x="1" y="281"/>
                      <a:pt x="0" y="281"/>
                      <a:pt x="0" y="282"/>
                    </a:cubicBezTo>
                    <a:cubicBezTo>
                      <a:pt x="0" y="282"/>
                      <a:pt x="0" y="282"/>
                      <a:pt x="0" y="283"/>
                    </a:cubicBezTo>
                    <a:cubicBezTo>
                      <a:pt x="1" y="283"/>
                      <a:pt x="1" y="283"/>
                      <a:pt x="2" y="283"/>
                    </a:cubicBezTo>
                    <a:cubicBezTo>
                      <a:pt x="3" y="283"/>
                      <a:pt x="5" y="283"/>
                      <a:pt x="7" y="284"/>
                    </a:cubicBezTo>
                    <a:cubicBezTo>
                      <a:pt x="10" y="284"/>
                      <a:pt x="13" y="284"/>
                      <a:pt x="15" y="284"/>
                    </a:cubicBezTo>
                    <a:cubicBezTo>
                      <a:pt x="16" y="284"/>
                      <a:pt x="20" y="284"/>
                      <a:pt x="21" y="283"/>
                    </a:cubicBezTo>
                    <a:cubicBezTo>
                      <a:pt x="22" y="283"/>
                      <a:pt x="23" y="282"/>
                      <a:pt x="23" y="282"/>
                    </a:cubicBezTo>
                    <a:cubicBezTo>
                      <a:pt x="24" y="281"/>
                      <a:pt x="25" y="280"/>
                      <a:pt x="25" y="280"/>
                    </a:cubicBezTo>
                    <a:cubicBezTo>
                      <a:pt x="25" y="279"/>
                      <a:pt x="25" y="279"/>
                      <a:pt x="25" y="279"/>
                    </a:cubicBezTo>
                    <a:cubicBezTo>
                      <a:pt x="26" y="279"/>
                      <a:pt x="28" y="280"/>
                      <a:pt x="28" y="280"/>
                    </a:cubicBezTo>
                    <a:cubicBezTo>
                      <a:pt x="28" y="280"/>
                      <a:pt x="29" y="281"/>
                      <a:pt x="30" y="280"/>
                    </a:cubicBezTo>
                    <a:cubicBezTo>
                      <a:pt x="31" y="280"/>
                      <a:pt x="32" y="280"/>
                      <a:pt x="33" y="280"/>
                    </a:cubicBezTo>
                    <a:cubicBezTo>
                      <a:pt x="34" y="279"/>
                      <a:pt x="35" y="279"/>
                      <a:pt x="36" y="279"/>
                    </a:cubicBezTo>
                    <a:cubicBezTo>
                      <a:pt x="36" y="278"/>
                      <a:pt x="37" y="278"/>
                      <a:pt x="38" y="277"/>
                    </a:cubicBezTo>
                    <a:cubicBezTo>
                      <a:pt x="38" y="277"/>
                      <a:pt x="38" y="277"/>
                      <a:pt x="38" y="276"/>
                    </a:cubicBezTo>
                    <a:cubicBezTo>
                      <a:pt x="38" y="276"/>
                      <a:pt x="37" y="273"/>
                      <a:pt x="37" y="273"/>
                    </a:cubicBezTo>
                    <a:cubicBezTo>
                      <a:pt x="37" y="272"/>
                      <a:pt x="37" y="272"/>
                      <a:pt x="37" y="272"/>
                    </a:cubicBezTo>
                    <a:cubicBezTo>
                      <a:pt x="36" y="272"/>
                      <a:pt x="37" y="272"/>
                      <a:pt x="37" y="271"/>
                    </a:cubicBezTo>
                    <a:cubicBezTo>
                      <a:pt x="37" y="271"/>
                      <a:pt x="37" y="271"/>
                      <a:pt x="37" y="270"/>
                    </a:cubicBezTo>
                    <a:cubicBezTo>
                      <a:pt x="37" y="270"/>
                      <a:pt x="37" y="269"/>
                      <a:pt x="37" y="268"/>
                    </a:cubicBezTo>
                    <a:cubicBezTo>
                      <a:pt x="37" y="268"/>
                      <a:pt x="37" y="268"/>
                      <a:pt x="36" y="268"/>
                    </a:cubicBezTo>
                    <a:cubicBezTo>
                      <a:pt x="36" y="268"/>
                      <a:pt x="36" y="267"/>
                      <a:pt x="36" y="266"/>
                    </a:cubicBezTo>
                    <a:cubicBezTo>
                      <a:pt x="36" y="266"/>
                      <a:pt x="36" y="265"/>
                      <a:pt x="36" y="265"/>
                    </a:cubicBezTo>
                    <a:cubicBezTo>
                      <a:pt x="36" y="264"/>
                      <a:pt x="36" y="264"/>
                      <a:pt x="37" y="263"/>
                    </a:cubicBezTo>
                    <a:cubicBezTo>
                      <a:pt x="37" y="262"/>
                      <a:pt x="38" y="260"/>
                      <a:pt x="38" y="259"/>
                    </a:cubicBezTo>
                    <a:cubicBezTo>
                      <a:pt x="38" y="258"/>
                      <a:pt x="38" y="258"/>
                      <a:pt x="38" y="257"/>
                    </a:cubicBezTo>
                    <a:cubicBezTo>
                      <a:pt x="39" y="257"/>
                      <a:pt x="39" y="256"/>
                      <a:pt x="39" y="254"/>
                    </a:cubicBezTo>
                    <a:cubicBezTo>
                      <a:pt x="40" y="253"/>
                      <a:pt x="40" y="250"/>
                      <a:pt x="40" y="249"/>
                    </a:cubicBezTo>
                    <a:cubicBezTo>
                      <a:pt x="40" y="247"/>
                      <a:pt x="40" y="245"/>
                      <a:pt x="40" y="243"/>
                    </a:cubicBezTo>
                    <a:cubicBezTo>
                      <a:pt x="40" y="242"/>
                      <a:pt x="40" y="239"/>
                      <a:pt x="40" y="238"/>
                    </a:cubicBezTo>
                    <a:cubicBezTo>
                      <a:pt x="40" y="237"/>
                      <a:pt x="40" y="233"/>
                      <a:pt x="40" y="232"/>
                    </a:cubicBezTo>
                    <a:cubicBezTo>
                      <a:pt x="40" y="230"/>
                      <a:pt x="40" y="227"/>
                      <a:pt x="40" y="226"/>
                    </a:cubicBezTo>
                    <a:cubicBezTo>
                      <a:pt x="40" y="224"/>
                      <a:pt x="41" y="221"/>
                      <a:pt x="41" y="219"/>
                    </a:cubicBezTo>
                    <a:cubicBezTo>
                      <a:pt x="41" y="217"/>
                      <a:pt x="41" y="212"/>
                      <a:pt x="42" y="210"/>
                    </a:cubicBezTo>
                    <a:cubicBezTo>
                      <a:pt x="42" y="209"/>
                      <a:pt x="42" y="202"/>
                      <a:pt x="42" y="200"/>
                    </a:cubicBezTo>
                    <a:cubicBezTo>
                      <a:pt x="43" y="198"/>
                      <a:pt x="43" y="196"/>
                      <a:pt x="43" y="195"/>
                    </a:cubicBezTo>
                    <a:cubicBezTo>
                      <a:pt x="43" y="194"/>
                      <a:pt x="43" y="192"/>
                      <a:pt x="44" y="191"/>
                    </a:cubicBezTo>
                    <a:cubicBezTo>
                      <a:pt x="44" y="190"/>
                      <a:pt x="44" y="187"/>
                      <a:pt x="44" y="186"/>
                    </a:cubicBezTo>
                    <a:cubicBezTo>
                      <a:pt x="44" y="186"/>
                      <a:pt x="44" y="185"/>
                      <a:pt x="45" y="183"/>
                    </a:cubicBezTo>
                    <a:cubicBezTo>
                      <a:pt x="45" y="182"/>
                      <a:pt x="45" y="178"/>
                      <a:pt x="45" y="177"/>
                    </a:cubicBezTo>
                    <a:cubicBezTo>
                      <a:pt x="45" y="176"/>
                      <a:pt x="45" y="175"/>
                      <a:pt x="45" y="174"/>
                    </a:cubicBezTo>
                    <a:cubicBezTo>
                      <a:pt x="45" y="174"/>
                      <a:pt x="45" y="174"/>
                      <a:pt x="46" y="172"/>
                    </a:cubicBezTo>
                    <a:cubicBezTo>
                      <a:pt x="46" y="171"/>
                      <a:pt x="46" y="169"/>
                      <a:pt x="46" y="169"/>
                    </a:cubicBezTo>
                    <a:cubicBezTo>
                      <a:pt x="47" y="168"/>
                      <a:pt x="47" y="168"/>
                      <a:pt x="47" y="169"/>
                    </a:cubicBezTo>
                    <a:cubicBezTo>
                      <a:pt x="47" y="169"/>
                      <a:pt x="47" y="169"/>
                      <a:pt x="48" y="170"/>
                    </a:cubicBezTo>
                    <a:cubicBezTo>
                      <a:pt x="48" y="170"/>
                      <a:pt x="48" y="171"/>
                      <a:pt x="48" y="172"/>
                    </a:cubicBezTo>
                    <a:cubicBezTo>
                      <a:pt x="48" y="173"/>
                      <a:pt x="49" y="173"/>
                      <a:pt x="49" y="175"/>
                    </a:cubicBezTo>
                    <a:cubicBezTo>
                      <a:pt x="50" y="176"/>
                      <a:pt x="50" y="178"/>
                      <a:pt x="50" y="178"/>
                    </a:cubicBezTo>
                    <a:cubicBezTo>
                      <a:pt x="50" y="179"/>
                      <a:pt x="51" y="180"/>
                      <a:pt x="51" y="180"/>
                    </a:cubicBezTo>
                    <a:cubicBezTo>
                      <a:pt x="51" y="181"/>
                      <a:pt x="51" y="184"/>
                      <a:pt x="52" y="185"/>
                    </a:cubicBezTo>
                    <a:cubicBezTo>
                      <a:pt x="52" y="186"/>
                      <a:pt x="52" y="189"/>
                      <a:pt x="53" y="191"/>
                    </a:cubicBezTo>
                    <a:cubicBezTo>
                      <a:pt x="53" y="192"/>
                      <a:pt x="54" y="198"/>
                      <a:pt x="54" y="199"/>
                    </a:cubicBezTo>
                    <a:cubicBezTo>
                      <a:pt x="54" y="200"/>
                      <a:pt x="54" y="202"/>
                      <a:pt x="54" y="204"/>
                    </a:cubicBezTo>
                    <a:cubicBezTo>
                      <a:pt x="55" y="205"/>
                      <a:pt x="55" y="209"/>
                      <a:pt x="55" y="210"/>
                    </a:cubicBezTo>
                    <a:cubicBezTo>
                      <a:pt x="55" y="210"/>
                      <a:pt x="55" y="216"/>
                      <a:pt x="55" y="218"/>
                    </a:cubicBezTo>
                    <a:cubicBezTo>
                      <a:pt x="56" y="220"/>
                      <a:pt x="56" y="221"/>
                      <a:pt x="56" y="222"/>
                    </a:cubicBezTo>
                    <a:cubicBezTo>
                      <a:pt x="56" y="223"/>
                      <a:pt x="56" y="225"/>
                      <a:pt x="56" y="226"/>
                    </a:cubicBezTo>
                    <a:cubicBezTo>
                      <a:pt x="56" y="227"/>
                      <a:pt x="57" y="231"/>
                      <a:pt x="57" y="231"/>
                    </a:cubicBezTo>
                    <a:cubicBezTo>
                      <a:pt x="57" y="232"/>
                      <a:pt x="57" y="238"/>
                      <a:pt x="58" y="239"/>
                    </a:cubicBezTo>
                    <a:cubicBezTo>
                      <a:pt x="58" y="240"/>
                      <a:pt x="58" y="246"/>
                      <a:pt x="58" y="246"/>
                    </a:cubicBezTo>
                    <a:cubicBezTo>
                      <a:pt x="59" y="247"/>
                      <a:pt x="59" y="249"/>
                      <a:pt x="59" y="250"/>
                    </a:cubicBezTo>
                    <a:cubicBezTo>
                      <a:pt x="59" y="251"/>
                      <a:pt x="59" y="251"/>
                      <a:pt x="59" y="252"/>
                    </a:cubicBezTo>
                    <a:cubicBezTo>
                      <a:pt x="59" y="254"/>
                      <a:pt x="59" y="255"/>
                      <a:pt x="59" y="256"/>
                    </a:cubicBezTo>
                    <a:cubicBezTo>
                      <a:pt x="59" y="257"/>
                      <a:pt x="60" y="259"/>
                      <a:pt x="60" y="260"/>
                    </a:cubicBezTo>
                    <a:cubicBezTo>
                      <a:pt x="61" y="260"/>
                      <a:pt x="61" y="262"/>
                      <a:pt x="62" y="262"/>
                    </a:cubicBezTo>
                    <a:cubicBezTo>
                      <a:pt x="62" y="263"/>
                      <a:pt x="62" y="264"/>
                      <a:pt x="62" y="265"/>
                    </a:cubicBezTo>
                    <a:cubicBezTo>
                      <a:pt x="63" y="265"/>
                      <a:pt x="63" y="267"/>
                      <a:pt x="64" y="267"/>
                    </a:cubicBezTo>
                    <a:cubicBezTo>
                      <a:pt x="64" y="267"/>
                      <a:pt x="64" y="268"/>
                      <a:pt x="64" y="268"/>
                    </a:cubicBezTo>
                    <a:cubicBezTo>
                      <a:pt x="64" y="268"/>
                      <a:pt x="64" y="268"/>
                      <a:pt x="64" y="268"/>
                    </a:cubicBezTo>
                    <a:cubicBezTo>
                      <a:pt x="64" y="269"/>
                      <a:pt x="65" y="270"/>
                      <a:pt x="65" y="271"/>
                    </a:cubicBezTo>
                    <a:cubicBezTo>
                      <a:pt x="65" y="272"/>
                      <a:pt x="66" y="272"/>
                      <a:pt x="66" y="272"/>
                    </a:cubicBezTo>
                    <a:cubicBezTo>
                      <a:pt x="66" y="272"/>
                      <a:pt x="66" y="272"/>
                      <a:pt x="66" y="273"/>
                    </a:cubicBezTo>
                    <a:cubicBezTo>
                      <a:pt x="66" y="273"/>
                      <a:pt x="66" y="274"/>
                      <a:pt x="66" y="275"/>
                    </a:cubicBezTo>
                    <a:cubicBezTo>
                      <a:pt x="66" y="275"/>
                      <a:pt x="66" y="277"/>
                      <a:pt x="66" y="277"/>
                    </a:cubicBezTo>
                    <a:cubicBezTo>
                      <a:pt x="66" y="278"/>
                      <a:pt x="66" y="278"/>
                      <a:pt x="67" y="278"/>
                    </a:cubicBezTo>
                    <a:cubicBezTo>
                      <a:pt x="67" y="279"/>
                      <a:pt x="67" y="279"/>
                      <a:pt x="67" y="279"/>
                    </a:cubicBezTo>
                    <a:cubicBezTo>
                      <a:pt x="68" y="279"/>
                      <a:pt x="69" y="280"/>
                      <a:pt x="69" y="280"/>
                    </a:cubicBezTo>
                    <a:cubicBezTo>
                      <a:pt x="70" y="280"/>
                      <a:pt x="70" y="280"/>
                      <a:pt x="70" y="280"/>
                    </a:cubicBezTo>
                    <a:cubicBezTo>
                      <a:pt x="71" y="280"/>
                      <a:pt x="71" y="280"/>
                      <a:pt x="71" y="281"/>
                    </a:cubicBezTo>
                    <a:cubicBezTo>
                      <a:pt x="70" y="281"/>
                      <a:pt x="70" y="281"/>
                      <a:pt x="70" y="282"/>
                    </a:cubicBezTo>
                    <a:cubicBezTo>
                      <a:pt x="70" y="283"/>
                      <a:pt x="71" y="283"/>
                      <a:pt x="71" y="284"/>
                    </a:cubicBezTo>
                    <a:cubicBezTo>
                      <a:pt x="72" y="284"/>
                      <a:pt x="72" y="284"/>
                      <a:pt x="72" y="284"/>
                    </a:cubicBezTo>
                    <a:cubicBezTo>
                      <a:pt x="73" y="284"/>
                      <a:pt x="75" y="284"/>
                      <a:pt x="76" y="284"/>
                    </a:cubicBezTo>
                    <a:cubicBezTo>
                      <a:pt x="77" y="284"/>
                      <a:pt x="82" y="284"/>
                      <a:pt x="84" y="284"/>
                    </a:cubicBezTo>
                    <a:cubicBezTo>
                      <a:pt x="87" y="284"/>
                      <a:pt x="88" y="283"/>
                      <a:pt x="89" y="283"/>
                    </a:cubicBezTo>
                    <a:cubicBezTo>
                      <a:pt x="89" y="283"/>
                      <a:pt x="89" y="283"/>
                      <a:pt x="89" y="283"/>
                    </a:cubicBezTo>
                    <a:cubicBezTo>
                      <a:pt x="89" y="283"/>
                      <a:pt x="89" y="282"/>
                      <a:pt x="89" y="282"/>
                    </a:cubicBezTo>
                    <a:close/>
                  </a:path>
                </a:pathLst>
              </a:custGeom>
              <a:solidFill>
                <a:schemeClr val="accent3"/>
              </a:solid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7" name="Freeform 15"/>
              <p:cNvSpPr>
                <a:spLocks/>
              </p:cNvSpPr>
              <p:nvPr/>
            </p:nvSpPr>
            <p:spPr bwMode="auto">
              <a:xfrm>
                <a:off x="5176467" y="1605931"/>
                <a:ext cx="283349" cy="913817"/>
              </a:xfrm>
              <a:custGeom>
                <a:avLst/>
                <a:gdLst>
                  <a:gd name="T0" fmla="*/ 90 w 93"/>
                  <a:gd name="T1" fmla="*/ 249 h 300"/>
                  <a:gd name="T2" fmla="*/ 88 w 93"/>
                  <a:gd name="T3" fmla="*/ 228 h 300"/>
                  <a:gd name="T4" fmla="*/ 84 w 93"/>
                  <a:gd name="T5" fmla="*/ 206 h 300"/>
                  <a:gd name="T6" fmla="*/ 81 w 93"/>
                  <a:gd name="T7" fmla="*/ 171 h 300"/>
                  <a:gd name="T8" fmla="*/ 80 w 93"/>
                  <a:gd name="T9" fmla="*/ 152 h 300"/>
                  <a:gd name="T10" fmla="*/ 78 w 93"/>
                  <a:gd name="T11" fmla="*/ 136 h 300"/>
                  <a:gd name="T12" fmla="*/ 75 w 93"/>
                  <a:gd name="T13" fmla="*/ 127 h 300"/>
                  <a:gd name="T14" fmla="*/ 74 w 93"/>
                  <a:gd name="T15" fmla="*/ 119 h 300"/>
                  <a:gd name="T16" fmla="*/ 77 w 93"/>
                  <a:gd name="T17" fmla="*/ 120 h 300"/>
                  <a:gd name="T18" fmla="*/ 77 w 93"/>
                  <a:gd name="T19" fmla="*/ 112 h 300"/>
                  <a:gd name="T20" fmla="*/ 78 w 93"/>
                  <a:gd name="T21" fmla="*/ 88 h 300"/>
                  <a:gd name="T22" fmla="*/ 83 w 93"/>
                  <a:gd name="T23" fmla="*/ 74 h 300"/>
                  <a:gd name="T24" fmla="*/ 81 w 93"/>
                  <a:gd name="T25" fmla="*/ 60 h 300"/>
                  <a:gd name="T26" fmla="*/ 77 w 93"/>
                  <a:gd name="T27" fmla="*/ 46 h 300"/>
                  <a:gd name="T28" fmla="*/ 66 w 93"/>
                  <a:gd name="T29" fmla="*/ 42 h 300"/>
                  <a:gd name="T30" fmla="*/ 59 w 93"/>
                  <a:gd name="T31" fmla="*/ 38 h 300"/>
                  <a:gd name="T32" fmla="*/ 59 w 93"/>
                  <a:gd name="T33" fmla="*/ 27 h 300"/>
                  <a:gd name="T34" fmla="*/ 62 w 93"/>
                  <a:gd name="T35" fmla="*/ 17 h 300"/>
                  <a:gd name="T36" fmla="*/ 38 w 93"/>
                  <a:gd name="T37" fmla="*/ 4 h 300"/>
                  <a:gd name="T38" fmla="*/ 34 w 93"/>
                  <a:gd name="T39" fmla="*/ 28 h 300"/>
                  <a:gd name="T40" fmla="*/ 38 w 93"/>
                  <a:gd name="T41" fmla="*/ 42 h 300"/>
                  <a:gd name="T42" fmla="*/ 28 w 93"/>
                  <a:gd name="T43" fmla="*/ 47 h 300"/>
                  <a:gd name="T44" fmla="*/ 19 w 93"/>
                  <a:gd name="T45" fmla="*/ 49 h 300"/>
                  <a:gd name="T46" fmla="*/ 12 w 93"/>
                  <a:gd name="T47" fmla="*/ 57 h 300"/>
                  <a:gd name="T48" fmla="*/ 5 w 93"/>
                  <a:gd name="T49" fmla="*/ 73 h 300"/>
                  <a:gd name="T50" fmla="*/ 2 w 93"/>
                  <a:gd name="T51" fmla="*/ 98 h 300"/>
                  <a:gd name="T52" fmla="*/ 16 w 93"/>
                  <a:gd name="T53" fmla="*/ 101 h 300"/>
                  <a:gd name="T54" fmla="*/ 19 w 93"/>
                  <a:gd name="T55" fmla="*/ 117 h 300"/>
                  <a:gd name="T56" fmla="*/ 23 w 93"/>
                  <a:gd name="T57" fmla="*/ 124 h 300"/>
                  <a:gd name="T58" fmla="*/ 22 w 93"/>
                  <a:gd name="T59" fmla="*/ 133 h 300"/>
                  <a:gd name="T60" fmla="*/ 19 w 93"/>
                  <a:gd name="T61" fmla="*/ 143 h 300"/>
                  <a:gd name="T62" fmla="*/ 18 w 93"/>
                  <a:gd name="T63" fmla="*/ 154 h 300"/>
                  <a:gd name="T64" fmla="*/ 19 w 93"/>
                  <a:gd name="T65" fmla="*/ 164 h 300"/>
                  <a:gd name="T66" fmla="*/ 24 w 93"/>
                  <a:gd name="T67" fmla="*/ 195 h 300"/>
                  <a:gd name="T68" fmla="*/ 30 w 93"/>
                  <a:gd name="T69" fmla="*/ 239 h 300"/>
                  <a:gd name="T70" fmla="*/ 33 w 93"/>
                  <a:gd name="T71" fmla="*/ 256 h 300"/>
                  <a:gd name="T72" fmla="*/ 30 w 93"/>
                  <a:gd name="T73" fmla="*/ 270 h 300"/>
                  <a:gd name="T74" fmla="*/ 28 w 93"/>
                  <a:gd name="T75" fmla="*/ 278 h 300"/>
                  <a:gd name="T76" fmla="*/ 18 w 93"/>
                  <a:gd name="T77" fmla="*/ 283 h 300"/>
                  <a:gd name="T78" fmla="*/ 13 w 93"/>
                  <a:gd name="T79" fmla="*/ 290 h 300"/>
                  <a:gd name="T80" fmla="*/ 23 w 93"/>
                  <a:gd name="T81" fmla="*/ 292 h 300"/>
                  <a:gd name="T82" fmla="*/ 28 w 93"/>
                  <a:gd name="T83" fmla="*/ 292 h 300"/>
                  <a:gd name="T84" fmla="*/ 33 w 93"/>
                  <a:gd name="T85" fmla="*/ 291 h 300"/>
                  <a:gd name="T86" fmla="*/ 43 w 93"/>
                  <a:gd name="T87" fmla="*/ 288 h 300"/>
                  <a:gd name="T88" fmla="*/ 51 w 93"/>
                  <a:gd name="T89" fmla="*/ 289 h 300"/>
                  <a:gd name="T90" fmla="*/ 56 w 93"/>
                  <a:gd name="T91" fmla="*/ 288 h 300"/>
                  <a:gd name="T92" fmla="*/ 56 w 93"/>
                  <a:gd name="T93" fmla="*/ 280 h 300"/>
                  <a:gd name="T94" fmla="*/ 58 w 93"/>
                  <a:gd name="T95" fmla="*/ 273 h 300"/>
                  <a:gd name="T96" fmla="*/ 55 w 93"/>
                  <a:gd name="T97" fmla="*/ 257 h 300"/>
                  <a:gd name="T98" fmla="*/ 55 w 93"/>
                  <a:gd name="T99" fmla="*/ 238 h 300"/>
                  <a:gd name="T100" fmla="*/ 54 w 93"/>
                  <a:gd name="T101" fmla="*/ 218 h 300"/>
                  <a:gd name="T102" fmla="*/ 54 w 93"/>
                  <a:gd name="T103" fmla="*/ 196 h 300"/>
                  <a:gd name="T104" fmla="*/ 56 w 93"/>
                  <a:gd name="T105" fmla="*/ 198 h 300"/>
                  <a:gd name="T106" fmla="*/ 59 w 93"/>
                  <a:gd name="T107" fmla="*/ 215 h 300"/>
                  <a:gd name="T108" fmla="*/ 61 w 93"/>
                  <a:gd name="T109" fmla="*/ 230 h 300"/>
                  <a:gd name="T110" fmla="*/ 64 w 93"/>
                  <a:gd name="T111" fmla="*/ 257 h 300"/>
                  <a:gd name="T112" fmla="*/ 70 w 93"/>
                  <a:gd name="T113" fmla="*/ 271 h 300"/>
                  <a:gd name="T114" fmla="*/ 66 w 93"/>
                  <a:gd name="T115" fmla="*/ 282 h 300"/>
                  <a:gd name="T116" fmla="*/ 72 w 93"/>
                  <a:gd name="T117" fmla="*/ 290 h 300"/>
                  <a:gd name="T118" fmla="*/ 70 w 93"/>
                  <a:gd name="T119" fmla="*/ 299 h 300"/>
                  <a:gd name="T120" fmla="*/ 90 w 93"/>
                  <a:gd name="T121" fmla="*/ 297 h 300"/>
                  <a:gd name="T122" fmla="*/ 89 w 93"/>
                  <a:gd name="T123" fmla="*/ 288 h 300"/>
                  <a:gd name="T124" fmla="*/ 93 w 93"/>
                  <a:gd name="T125" fmla="*/ 27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 h="300">
                    <a:moveTo>
                      <a:pt x="93" y="276"/>
                    </a:moveTo>
                    <a:cubicBezTo>
                      <a:pt x="92" y="276"/>
                      <a:pt x="92" y="275"/>
                      <a:pt x="92" y="275"/>
                    </a:cubicBezTo>
                    <a:cubicBezTo>
                      <a:pt x="92" y="275"/>
                      <a:pt x="92" y="273"/>
                      <a:pt x="92" y="272"/>
                    </a:cubicBezTo>
                    <a:cubicBezTo>
                      <a:pt x="92" y="272"/>
                      <a:pt x="92" y="267"/>
                      <a:pt x="92" y="266"/>
                    </a:cubicBezTo>
                    <a:cubicBezTo>
                      <a:pt x="91" y="265"/>
                      <a:pt x="91" y="264"/>
                      <a:pt x="91" y="262"/>
                    </a:cubicBezTo>
                    <a:cubicBezTo>
                      <a:pt x="91" y="260"/>
                      <a:pt x="91" y="257"/>
                      <a:pt x="91" y="255"/>
                    </a:cubicBezTo>
                    <a:cubicBezTo>
                      <a:pt x="91" y="254"/>
                      <a:pt x="90" y="249"/>
                      <a:pt x="90" y="249"/>
                    </a:cubicBezTo>
                    <a:cubicBezTo>
                      <a:pt x="90" y="248"/>
                      <a:pt x="90" y="247"/>
                      <a:pt x="90" y="246"/>
                    </a:cubicBezTo>
                    <a:cubicBezTo>
                      <a:pt x="90" y="245"/>
                      <a:pt x="89" y="243"/>
                      <a:pt x="89" y="243"/>
                    </a:cubicBezTo>
                    <a:cubicBezTo>
                      <a:pt x="89" y="242"/>
                      <a:pt x="89" y="241"/>
                      <a:pt x="89" y="241"/>
                    </a:cubicBezTo>
                    <a:cubicBezTo>
                      <a:pt x="89" y="241"/>
                      <a:pt x="89" y="239"/>
                      <a:pt x="89" y="239"/>
                    </a:cubicBezTo>
                    <a:cubicBezTo>
                      <a:pt x="89" y="239"/>
                      <a:pt x="89" y="238"/>
                      <a:pt x="88" y="237"/>
                    </a:cubicBezTo>
                    <a:cubicBezTo>
                      <a:pt x="88" y="237"/>
                      <a:pt x="88" y="233"/>
                      <a:pt x="88" y="232"/>
                    </a:cubicBezTo>
                    <a:cubicBezTo>
                      <a:pt x="88" y="231"/>
                      <a:pt x="88" y="230"/>
                      <a:pt x="88" y="228"/>
                    </a:cubicBezTo>
                    <a:cubicBezTo>
                      <a:pt x="87" y="227"/>
                      <a:pt x="87" y="225"/>
                      <a:pt x="87" y="224"/>
                    </a:cubicBezTo>
                    <a:cubicBezTo>
                      <a:pt x="87" y="223"/>
                      <a:pt x="87" y="222"/>
                      <a:pt x="87" y="221"/>
                    </a:cubicBezTo>
                    <a:cubicBezTo>
                      <a:pt x="87" y="220"/>
                      <a:pt x="87" y="218"/>
                      <a:pt x="87" y="216"/>
                    </a:cubicBezTo>
                    <a:cubicBezTo>
                      <a:pt x="87" y="215"/>
                      <a:pt x="86" y="214"/>
                      <a:pt x="86" y="213"/>
                    </a:cubicBezTo>
                    <a:cubicBezTo>
                      <a:pt x="86" y="212"/>
                      <a:pt x="85" y="210"/>
                      <a:pt x="85" y="210"/>
                    </a:cubicBezTo>
                    <a:cubicBezTo>
                      <a:pt x="84" y="209"/>
                      <a:pt x="84" y="209"/>
                      <a:pt x="84" y="209"/>
                    </a:cubicBezTo>
                    <a:cubicBezTo>
                      <a:pt x="84" y="209"/>
                      <a:pt x="84" y="207"/>
                      <a:pt x="84" y="206"/>
                    </a:cubicBezTo>
                    <a:cubicBezTo>
                      <a:pt x="84" y="204"/>
                      <a:pt x="84" y="201"/>
                      <a:pt x="84" y="200"/>
                    </a:cubicBezTo>
                    <a:cubicBezTo>
                      <a:pt x="84" y="198"/>
                      <a:pt x="85" y="195"/>
                      <a:pt x="85" y="194"/>
                    </a:cubicBezTo>
                    <a:cubicBezTo>
                      <a:pt x="85" y="193"/>
                      <a:pt x="85" y="192"/>
                      <a:pt x="84" y="191"/>
                    </a:cubicBezTo>
                    <a:cubicBezTo>
                      <a:pt x="84" y="190"/>
                      <a:pt x="84" y="187"/>
                      <a:pt x="83" y="185"/>
                    </a:cubicBezTo>
                    <a:cubicBezTo>
                      <a:pt x="83" y="183"/>
                      <a:pt x="82" y="179"/>
                      <a:pt x="82" y="178"/>
                    </a:cubicBezTo>
                    <a:cubicBezTo>
                      <a:pt x="82" y="177"/>
                      <a:pt x="82" y="174"/>
                      <a:pt x="82" y="173"/>
                    </a:cubicBezTo>
                    <a:cubicBezTo>
                      <a:pt x="82" y="173"/>
                      <a:pt x="81" y="171"/>
                      <a:pt x="81" y="171"/>
                    </a:cubicBezTo>
                    <a:cubicBezTo>
                      <a:pt x="81" y="171"/>
                      <a:pt x="81" y="170"/>
                      <a:pt x="81" y="170"/>
                    </a:cubicBezTo>
                    <a:cubicBezTo>
                      <a:pt x="81" y="169"/>
                      <a:pt x="81" y="167"/>
                      <a:pt x="81" y="167"/>
                    </a:cubicBezTo>
                    <a:cubicBezTo>
                      <a:pt x="81" y="167"/>
                      <a:pt x="81" y="164"/>
                      <a:pt x="81" y="162"/>
                    </a:cubicBezTo>
                    <a:cubicBezTo>
                      <a:pt x="81" y="161"/>
                      <a:pt x="81" y="161"/>
                      <a:pt x="81" y="160"/>
                    </a:cubicBezTo>
                    <a:cubicBezTo>
                      <a:pt x="81" y="160"/>
                      <a:pt x="80" y="158"/>
                      <a:pt x="80" y="157"/>
                    </a:cubicBezTo>
                    <a:cubicBezTo>
                      <a:pt x="80" y="156"/>
                      <a:pt x="80" y="154"/>
                      <a:pt x="80" y="154"/>
                    </a:cubicBezTo>
                    <a:cubicBezTo>
                      <a:pt x="80" y="153"/>
                      <a:pt x="80" y="152"/>
                      <a:pt x="80" y="152"/>
                    </a:cubicBezTo>
                    <a:cubicBezTo>
                      <a:pt x="80" y="152"/>
                      <a:pt x="80" y="151"/>
                      <a:pt x="80" y="150"/>
                    </a:cubicBezTo>
                    <a:cubicBezTo>
                      <a:pt x="81" y="149"/>
                      <a:pt x="81" y="147"/>
                      <a:pt x="81" y="146"/>
                    </a:cubicBezTo>
                    <a:cubicBezTo>
                      <a:pt x="80" y="145"/>
                      <a:pt x="80" y="144"/>
                      <a:pt x="80" y="143"/>
                    </a:cubicBezTo>
                    <a:cubicBezTo>
                      <a:pt x="80" y="142"/>
                      <a:pt x="79" y="139"/>
                      <a:pt x="79" y="139"/>
                    </a:cubicBezTo>
                    <a:cubicBezTo>
                      <a:pt x="79" y="138"/>
                      <a:pt x="78" y="137"/>
                      <a:pt x="78" y="137"/>
                    </a:cubicBezTo>
                    <a:cubicBezTo>
                      <a:pt x="78" y="137"/>
                      <a:pt x="78" y="137"/>
                      <a:pt x="78" y="137"/>
                    </a:cubicBezTo>
                    <a:cubicBezTo>
                      <a:pt x="78" y="137"/>
                      <a:pt x="78" y="136"/>
                      <a:pt x="78" y="136"/>
                    </a:cubicBezTo>
                    <a:cubicBezTo>
                      <a:pt x="78" y="136"/>
                      <a:pt x="78" y="135"/>
                      <a:pt x="78" y="135"/>
                    </a:cubicBezTo>
                    <a:cubicBezTo>
                      <a:pt x="78" y="135"/>
                      <a:pt x="78" y="134"/>
                      <a:pt x="77" y="134"/>
                    </a:cubicBezTo>
                    <a:cubicBezTo>
                      <a:pt x="77" y="134"/>
                      <a:pt x="77" y="134"/>
                      <a:pt x="77" y="133"/>
                    </a:cubicBezTo>
                    <a:cubicBezTo>
                      <a:pt x="77" y="133"/>
                      <a:pt x="76" y="131"/>
                      <a:pt x="76" y="130"/>
                    </a:cubicBezTo>
                    <a:cubicBezTo>
                      <a:pt x="76" y="130"/>
                      <a:pt x="76" y="129"/>
                      <a:pt x="76" y="129"/>
                    </a:cubicBezTo>
                    <a:cubicBezTo>
                      <a:pt x="75" y="129"/>
                      <a:pt x="75" y="128"/>
                      <a:pt x="75" y="128"/>
                    </a:cubicBezTo>
                    <a:cubicBezTo>
                      <a:pt x="75" y="127"/>
                      <a:pt x="75" y="127"/>
                      <a:pt x="75" y="127"/>
                    </a:cubicBezTo>
                    <a:cubicBezTo>
                      <a:pt x="75" y="126"/>
                      <a:pt x="75" y="126"/>
                      <a:pt x="75" y="126"/>
                    </a:cubicBezTo>
                    <a:cubicBezTo>
                      <a:pt x="75" y="125"/>
                      <a:pt x="74" y="124"/>
                      <a:pt x="74" y="124"/>
                    </a:cubicBezTo>
                    <a:cubicBezTo>
                      <a:pt x="74" y="124"/>
                      <a:pt x="74" y="124"/>
                      <a:pt x="74" y="124"/>
                    </a:cubicBezTo>
                    <a:cubicBezTo>
                      <a:pt x="74" y="123"/>
                      <a:pt x="74" y="123"/>
                      <a:pt x="74" y="123"/>
                    </a:cubicBezTo>
                    <a:cubicBezTo>
                      <a:pt x="74" y="123"/>
                      <a:pt x="74" y="119"/>
                      <a:pt x="73" y="119"/>
                    </a:cubicBezTo>
                    <a:cubicBezTo>
                      <a:pt x="73" y="119"/>
                      <a:pt x="73" y="119"/>
                      <a:pt x="73" y="119"/>
                    </a:cubicBezTo>
                    <a:cubicBezTo>
                      <a:pt x="73" y="119"/>
                      <a:pt x="73" y="119"/>
                      <a:pt x="74" y="119"/>
                    </a:cubicBezTo>
                    <a:cubicBezTo>
                      <a:pt x="74" y="119"/>
                      <a:pt x="74" y="119"/>
                      <a:pt x="74" y="119"/>
                    </a:cubicBezTo>
                    <a:cubicBezTo>
                      <a:pt x="74" y="119"/>
                      <a:pt x="74" y="122"/>
                      <a:pt x="74" y="122"/>
                    </a:cubicBezTo>
                    <a:cubicBezTo>
                      <a:pt x="74" y="122"/>
                      <a:pt x="74" y="122"/>
                      <a:pt x="74" y="122"/>
                    </a:cubicBezTo>
                    <a:cubicBezTo>
                      <a:pt x="74" y="122"/>
                      <a:pt x="74" y="122"/>
                      <a:pt x="75" y="121"/>
                    </a:cubicBezTo>
                    <a:cubicBezTo>
                      <a:pt x="75" y="121"/>
                      <a:pt x="76" y="121"/>
                      <a:pt x="76" y="121"/>
                    </a:cubicBezTo>
                    <a:cubicBezTo>
                      <a:pt x="76" y="121"/>
                      <a:pt x="76" y="120"/>
                      <a:pt x="76" y="120"/>
                    </a:cubicBezTo>
                    <a:cubicBezTo>
                      <a:pt x="77" y="120"/>
                      <a:pt x="77" y="120"/>
                      <a:pt x="77" y="120"/>
                    </a:cubicBezTo>
                    <a:cubicBezTo>
                      <a:pt x="77" y="119"/>
                      <a:pt x="77" y="119"/>
                      <a:pt x="78" y="118"/>
                    </a:cubicBezTo>
                    <a:cubicBezTo>
                      <a:pt x="78" y="118"/>
                      <a:pt x="79" y="117"/>
                      <a:pt x="79" y="117"/>
                    </a:cubicBezTo>
                    <a:cubicBezTo>
                      <a:pt x="80" y="117"/>
                      <a:pt x="80" y="116"/>
                      <a:pt x="80" y="116"/>
                    </a:cubicBezTo>
                    <a:cubicBezTo>
                      <a:pt x="80" y="116"/>
                      <a:pt x="80" y="116"/>
                      <a:pt x="80" y="115"/>
                    </a:cubicBezTo>
                    <a:cubicBezTo>
                      <a:pt x="80" y="115"/>
                      <a:pt x="80" y="115"/>
                      <a:pt x="79" y="115"/>
                    </a:cubicBezTo>
                    <a:cubicBezTo>
                      <a:pt x="79" y="115"/>
                      <a:pt x="78" y="114"/>
                      <a:pt x="78" y="114"/>
                    </a:cubicBezTo>
                    <a:cubicBezTo>
                      <a:pt x="78" y="114"/>
                      <a:pt x="77" y="113"/>
                      <a:pt x="77" y="112"/>
                    </a:cubicBezTo>
                    <a:cubicBezTo>
                      <a:pt x="77" y="112"/>
                      <a:pt x="76" y="109"/>
                      <a:pt x="76" y="108"/>
                    </a:cubicBezTo>
                    <a:cubicBezTo>
                      <a:pt x="75" y="108"/>
                      <a:pt x="76" y="107"/>
                      <a:pt x="76" y="107"/>
                    </a:cubicBezTo>
                    <a:cubicBezTo>
                      <a:pt x="76" y="106"/>
                      <a:pt x="75" y="104"/>
                      <a:pt x="75" y="103"/>
                    </a:cubicBezTo>
                    <a:cubicBezTo>
                      <a:pt x="75" y="103"/>
                      <a:pt x="75" y="98"/>
                      <a:pt x="75" y="97"/>
                    </a:cubicBezTo>
                    <a:cubicBezTo>
                      <a:pt x="75" y="97"/>
                      <a:pt x="75" y="97"/>
                      <a:pt x="75" y="96"/>
                    </a:cubicBezTo>
                    <a:cubicBezTo>
                      <a:pt x="75" y="96"/>
                      <a:pt x="76" y="93"/>
                      <a:pt x="77" y="92"/>
                    </a:cubicBezTo>
                    <a:cubicBezTo>
                      <a:pt x="77" y="91"/>
                      <a:pt x="78" y="88"/>
                      <a:pt x="78" y="88"/>
                    </a:cubicBezTo>
                    <a:cubicBezTo>
                      <a:pt x="78" y="87"/>
                      <a:pt x="78" y="86"/>
                      <a:pt x="79" y="86"/>
                    </a:cubicBezTo>
                    <a:cubicBezTo>
                      <a:pt x="79" y="85"/>
                      <a:pt x="79" y="85"/>
                      <a:pt x="79" y="84"/>
                    </a:cubicBezTo>
                    <a:cubicBezTo>
                      <a:pt x="80" y="83"/>
                      <a:pt x="80" y="81"/>
                      <a:pt x="81" y="81"/>
                    </a:cubicBezTo>
                    <a:cubicBezTo>
                      <a:pt x="81" y="80"/>
                      <a:pt x="81" y="79"/>
                      <a:pt x="81" y="79"/>
                    </a:cubicBezTo>
                    <a:cubicBezTo>
                      <a:pt x="81" y="78"/>
                      <a:pt x="82" y="77"/>
                      <a:pt x="82" y="77"/>
                    </a:cubicBezTo>
                    <a:cubicBezTo>
                      <a:pt x="82" y="76"/>
                      <a:pt x="82" y="76"/>
                      <a:pt x="82" y="76"/>
                    </a:cubicBezTo>
                    <a:cubicBezTo>
                      <a:pt x="82" y="75"/>
                      <a:pt x="83" y="74"/>
                      <a:pt x="83" y="74"/>
                    </a:cubicBezTo>
                    <a:cubicBezTo>
                      <a:pt x="83" y="74"/>
                      <a:pt x="83" y="74"/>
                      <a:pt x="83" y="73"/>
                    </a:cubicBezTo>
                    <a:cubicBezTo>
                      <a:pt x="83" y="73"/>
                      <a:pt x="83" y="72"/>
                      <a:pt x="83" y="72"/>
                    </a:cubicBezTo>
                    <a:cubicBezTo>
                      <a:pt x="83" y="71"/>
                      <a:pt x="83" y="71"/>
                      <a:pt x="83" y="70"/>
                    </a:cubicBezTo>
                    <a:cubicBezTo>
                      <a:pt x="83" y="70"/>
                      <a:pt x="83" y="69"/>
                      <a:pt x="83" y="69"/>
                    </a:cubicBezTo>
                    <a:cubicBezTo>
                      <a:pt x="83" y="69"/>
                      <a:pt x="83" y="67"/>
                      <a:pt x="82" y="66"/>
                    </a:cubicBezTo>
                    <a:cubicBezTo>
                      <a:pt x="82" y="65"/>
                      <a:pt x="82" y="62"/>
                      <a:pt x="81" y="61"/>
                    </a:cubicBezTo>
                    <a:cubicBezTo>
                      <a:pt x="81" y="61"/>
                      <a:pt x="81" y="60"/>
                      <a:pt x="81" y="60"/>
                    </a:cubicBezTo>
                    <a:cubicBezTo>
                      <a:pt x="81" y="60"/>
                      <a:pt x="81" y="59"/>
                      <a:pt x="81" y="58"/>
                    </a:cubicBezTo>
                    <a:cubicBezTo>
                      <a:pt x="81" y="57"/>
                      <a:pt x="81" y="55"/>
                      <a:pt x="81" y="54"/>
                    </a:cubicBezTo>
                    <a:cubicBezTo>
                      <a:pt x="81" y="53"/>
                      <a:pt x="81" y="52"/>
                      <a:pt x="81" y="52"/>
                    </a:cubicBezTo>
                    <a:cubicBezTo>
                      <a:pt x="80" y="52"/>
                      <a:pt x="80" y="51"/>
                      <a:pt x="80" y="51"/>
                    </a:cubicBezTo>
                    <a:cubicBezTo>
                      <a:pt x="79" y="50"/>
                      <a:pt x="79" y="50"/>
                      <a:pt x="79" y="50"/>
                    </a:cubicBezTo>
                    <a:cubicBezTo>
                      <a:pt x="79" y="49"/>
                      <a:pt x="78" y="49"/>
                      <a:pt x="78" y="48"/>
                    </a:cubicBezTo>
                    <a:cubicBezTo>
                      <a:pt x="78" y="48"/>
                      <a:pt x="78" y="47"/>
                      <a:pt x="77" y="46"/>
                    </a:cubicBezTo>
                    <a:cubicBezTo>
                      <a:pt x="76" y="46"/>
                      <a:pt x="75" y="45"/>
                      <a:pt x="75" y="45"/>
                    </a:cubicBezTo>
                    <a:cubicBezTo>
                      <a:pt x="74" y="45"/>
                      <a:pt x="74" y="44"/>
                      <a:pt x="73" y="44"/>
                    </a:cubicBezTo>
                    <a:cubicBezTo>
                      <a:pt x="73" y="44"/>
                      <a:pt x="72" y="44"/>
                      <a:pt x="72" y="44"/>
                    </a:cubicBezTo>
                    <a:cubicBezTo>
                      <a:pt x="71" y="44"/>
                      <a:pt x="71" y="44"/>
                      <a:pt x="71" y="44"/>
                    </a:cubicBezTo>
                    <a:cubicBezTo>
                      <a:pt x="71" y="44"/>
                      <a:pt x="70" y="43"/>
                      <a:pt x="70" y="43"/>
                    </a:cubicBezTo>
                    <a:cubicBezTo>
                      <a:pt x="69" y="43"/>
                      <a:pt x="68" y="43"/>
                      <a:pt x="68" y="43"/>
                    </a:cubicBezTo>
                    <a:cubicBezTo>
                      <a:pt x="68" y="43"/>
                      <a:pt x="67" y="42"/>
                      <a:pt x="66" y="42"/>
                    </a:cubicBezTo>
                    <a:cubicBezTo>
                      <a:pt x="65" y="42"/>
                      <a:pt x="65" y="42"/>
                      <a:pt x="64" y="42"/>
                    </a:cubicBezTo>
                    <a:cubicBezTo>
                      <a:pt x="64" y="42"/>
                      <a:pt x="63" y="42"/>
                      <a:pt x="62" y="41"/>
                    </a:cubicBezTo>
                    <a:cubicBezTo>
                      <a:pt x="62" y="41"/>
                      <a:pt x="62" y="41"/>
                      <a:pt x="61" y="41"/>
                    </a:cubicBezTo>
                    <a:cubicBezTo>
                      <a:pt x="61" y="40"/>
                      <a:pt x="60" y="40"/>
                      <a:pt x="60" y="41"/>
                    </a:cubicBezTo>
                    <a:cubicBezTo>
                      <a:pt x="60" y="41"/>
                      <a:pt x="60" y="41"/>
                      <a:pt x="60" y="41"/>
                    </a:cubicBezTo>
                    <a:cubicBezTo>
                      <a:pt x="60" y="40"/>
                      <a:pt x="59" y="40"/>
                      <a:pt x="59" y="39"/>
                    </a:cubicBezTo>
                    <a:cubicBezTo>
                      <a:pt x="59" y="39"/>
                      <a:pt x="59" y="39"/>
                      <a:pt x="59" y="38"/>
                    </a:cubicBezTo>
                    <a:cubicBezTo>
                      <a:pt x="59" y="38"/>
                      <a:pt x="59" y="37"/>
                      <a:pt x="58" y="37"/>
                    </a:cubicBezTo>
                    <a:cubicBezTo>
                      <a:pt x="58" y="36"/>
                      <a:pt x="58" y="35"/>
                      <a:pt x="58" y="35"/>
                    </a:cubicBezTo>
                    <a:cubicBezTo>
                      <a:pt x="58" y="35"/>
                      <a:pt x="58" y="35"/>
                      <a:pt x="57" y="35"/>
                    </a:cubicBezTo>
                    <a:cubicBezTo>
                      <a:pt x="57" y="35"/>
                      <a:pt x="57" y="35"/>
                      <a:pt x="57" y="34"/>
                    </a:cubicBezTo>
                    <a:cubicBezTo>
                      <a:pt x="57" y="34"/>
                      <a:pt x="58" y="32"/>
                      <a:pt x="58" y="31"/>
                    </a:cubicBezTo>
                    <a:cubicBezTo>
                      <a:pt x="58" y="30"/>
                      <a:pt x="58" y="27"/>
                      <a:pt x="58" y="27"/>
                    </a:cubicBezTo>
                    <a:cubicBezTo>
                      <a:pt x="58" y="27"/>
                      <a:pt x="58" y="27"/>
                      <a:pt x="59" y="27"/>
                    </a:cubicBezTo>
                    <a:cubicBezTo>
                      <a:pt x="60" y="27"/>
                      <a:pt x="60" y="26"/>
                      <a:pt x="60" y="26"/>
                    </a:cubicBezTo>
                    <a:cubicBezTo>
                      <a:pt x="60" y="26"/>
                      <a:pt x="61" y="25"/>
                      <a:pt x="61" y="25"/>
                    </a:cubicBezTo>
                    <a:cubicBezTo>
                      <a:pt x="61" y="25"/>
                      <a:pt x="61" y="25"/>
                      <a:pt x="61" y="25"/>
                    </a:cubicBezTo>
                    <a:cubicBezTo>
                      <a:pt x="61" y="24"/>
                      <a:pt x="61" y="24"/>
                      <a:pt x="62" y="23"/>
                    </a:cubicBezTo>
                    <a:cubicBezTo>
                      <a:pt x="62" y="23"/>
                      <a:pt x="62" y="22"/>
                      <a:pt x="62" y="21"/>
                    </a:cubicBezTo>
                    <a:cubicBezTo>
                      <a:pt x="62" y="21"/>
                      <a:pt x="62" y="21"/>
                      <a:pt x="62" y="20"/>
                    </a:cubicBezTo>
                    <a:cubicBezTo>
                      <a:pt x="62" y="18"/>
                      <a:pt x="62" y="17"/>
                      <a:pt x="62" y="17"/>
                    </a:cubicBezTo>
                    <a:cubicBezTo>
                      <a:pt x="61" y="16"/>
                      <a:pt x="61" y="16"/>
                      <a:pt x="61" y="16"/>
                    </a:cubicBezTo>
                    <a:cubicBezTo>
                      <a:pt x="61" y="16"/>
                      <a:pt x="61" y="16"/>
                      <a:pt x="61" y="15"/>
                    </a:cubicBezTo>
                    <a:cubicBezTo>
                      <a:pt x="61" y="15"/>
                      <a:pt x="61" y="11"/>
                      <a:pt x="61" y="11"/>
                    </a:cubicBezTo>
                    <a:cubicBezTo>
                      <a:pt x="59" y="6"/>
                      <a:pt x="55" y="3"/>
                      <a:pt x="52" y="1"/>
                    </a:cubicBezTo>
                    <a:cubicBezTo>
                      <a:pt x="49" y="0"/>
                      <a:pt x="47" y="0"/>
                      <a:pt x="44" y="1"/>
                    </a:cubicBezTo>
                    <a:cubicBezTo>
                      <a:pt x="42" y="1"/>
                      <a:pt x="39" y="3"/>
                      <a:pt x="39" y="3"/>
                    </a:cubicBezTo>
                    <a:cubicBezTo>
                      <a:pt x="39" y="3"/>
                      <a:pt x="39" y="3"/>
                      <a:pt x="38" y="4"/>
                    </a:cubicBezTo>
                    <a:cubicBezTo>
                      <a:pt x="37" y="4"/>
                      <a:pt x="36" y="6"/>
                      <a:pt x="36" y="7"/>
                    </a:cubicBezTo>
                    <a:cubicBezTo>
                      <a:pt x="35" y="8"/>
                      <a:pt x="34" y="10"/>
                      <a:pt x="34" y="11"/>
                    </a:cubicBezTo>
                    <a:cubicBezTo>
                      <a:pt x="34" y="12"/>
                      <a:pt x="34" y="14"/>
                      <a:pt x="34" y="15"/>
                    </a:cubicBezTo>
                    <a:cubicBezTo>
                      <a:pt x="34" y="16"/>
                      <a:pt x="34" y="16"/>
                      <a:pt x="34" y="17"/>
                    </a:cubicBezTo>
                    <a:cubicBezTo>
                      <a:pt x="34" y="18"/>
                      <a:pt x="34" y="19"/>
                      <a:pt x="34" y="20"/>
                    </a:cubicBezTo>
                    <a:cubicBezTo>
                      <a:pt x="34" y="21"/>
                      <a:pt x="34" y="22"/>
                      <a:pt x="34" y="23"/>
                    </a:cubicBezTo>
                    <a:cubicBezTo>
                      <a:pt x="34" y="24"/>
                      <a:pt x="34" y="26"/>
                      <a:pt x="34" y="28"/>
                    </a:cubicBezTo>
                    <a:cubicBezTo>
                      <a:pt x="34" y="30"/>
                      <a:pt x="34" y="31"/>
                      <a:pt x="35" y="32"/>
                    </a:cubicBezTo>
                    <a:cubicBezTo>
                      <a:pt x="35" y="34"/>
                      <a:pt x="37" y="35"/>
                      <a:pt x="37" y="36"/>
                    </a:cubicBezTo>
                    <a:cubicBezTo>
                      <a:pt x="38" y="36"/>
                      <a:pt x="38" y="37"/>
                      <a:pt x="38" y="37"/>
                    </a:cubicBezTo>
                    <a:cubicBezTo>
                      <a:pt x="39" y="37"/>
                      <a:pt x="39" y="37"/>
                      <a:pt x="39" y="38"/>
                    </a:cubicBezTo>
                    <a:cubicBezTo>
                      <a:pt x="39" y="38"/>
                      <a:pt x="39" y="38"/>
                      <a:pt x="38" y="38"/>
                    </a:cubicBezTo>
                    <a:cubicBezTo>
                      <a:pt x="38" y="39"/>
                      <a:pt x="38" y="40"/>
                      <a:pt x="38" y="41"/>
                    </a:cubicBezTo>
                    <a:cubicBezTo>
                      <a:pt x="38" y="41"/>
                      <a:pt x="38" y="42"/>
                      <a:pt x="38" y="42"/>
                    </a:cubicBezTo>
                    <a:cubicBezTo>
                      <a:pt x="38" y="42"/>
                      <a:pt x="38" y="42"/>
                      <a:pt x="38" y="43"/>
                    </a:cubicBezTo>
                    <a:cubicBezTo>
                      <a:pt x="38" y="43"/>
                      <a:pt x="38" y="43"/>
                      <a:pt x="38" y="43"/>
                    </a:cubicBezTo>
                    <a:cubicBezTo>
                      <a:pt x="38" y="43"/>
                      <a:pt x="37" y="43"/>
                      <a:pt x="37" y="44"/>
                    </a:cubicBezTo>
                    <a:cubicBezTo>
                      <a:pt x="36" y="44"/>
                      <a:pt x="35" y="45"/>
                      <a:pt x="34" y="45"/>
                    </a:cubicBezTo>
                    <a:cubicBezTo>
                      <a:pt x="33" y="46"/>
                      <a:pt x="33" y="46"/>
                      <a:pt x="32" y="47"/>
                    </a:cubicBezTo>
                    <a:cubicBezTo>
                      <a:pt x="32" y="47"/>
                      <a:pt x="31" y="47"/>
                      <a:pt x="30" y="47"/>
                    </a:cubicBezTo>
                    <a:cubicBezTo>
                      <a:pt x="29" y="47"/>
                      <a:pt x="29" y="47"/>
                      <a:pt x="28" y="47"/>
                    </a:cubicBezTo>
                    <a:cubicBezTo>
                      <a:pt x="27" y="47"/>
                      <a:pt x="26" y="47"/>
                      <a:pt x="25" y="47"/>
                    </a:cubicBezTo>
                    <a:cubicBezTo>
                      <a:pt x="25" y="47"/>
                      <a:pt x="24" y="48"/>
                      <a:pt x="24" y="48"/>
                    </a:cubicBezTo>
                    <a:cubicBezTo>
                      <a:pt x="23" y="48"/>
                      <a:pt x="23" y="48"/>
                      <a:pt x="23" y="48"/>
                    </a:cubicBezTo>
                    <a:cubicBezTo>
                      <a:pt x="22" y="48"/>
                      <a:pt x="22" y="48"/>
                      <a:pt x="22" y="48"/>
                    </a:cubicBezTo>
                    <a:cubicBezTo>
                      <a:pt x="21" y="48"/>
                      <a:pt x="21" y="48"/>
                      <a:pt x="21" y="48"/>
                    </a:cubicBezTo>
                    <a:cubicBezTo>
                      <a:pt x="20" y="48"/>
                      <a:pt x="19" y="49"/>
                      <a:pt x="19" y="49"/>
                    </a:cubicBezTo>
                    <a:cubicBezTo>
                      <a:pt x="19" y="49"/>
                      <a:pt x="19" y="49"/>
                      <a:pt x="19" y="49"/>
                    </a:cubicBezTo>
                    <a:cubicBezTo>
                      <a:pt x="18" y="49"/>
                      <a:pt x="17" y="50"/>
                      <a:pt x="17" y="50"/>
                    </a:cubicBezTo>
                    <a:cubicBezTo>
                      <a:pt x="17" y="50"/>
                      <a:pt x="17" y="50"/>
                      <a:pt x="16" y="50"/>
                    </a:cubicBezTo>
                    <a:cubicBezTo>
                      <a:pt x="16" y="50"/>
                      <a:pt x="15" y="51"/>
                      <a:pt x="15" y="51"/>
                    </a:cubicBezTo>
                    <a:cubicBezTo>
                      <a:pt x="15" y="51"/>
                      <a:pt x="15" y="51"/>
                      <a:pt x="15" y="52"/>
                    </a:cubicBezTo>
                    <a:cubicBezTo>
                      <a:pt x="14" y="52"/>
                      <a:pt x="14" y="53"/>
                      <a:pt x="14" y="53"/>
                    </a:cubicBezTo>
                    <a:cubicBezTo>
                      <a:pt x="14" y="54"/>
                      <a:pt x="13" y="54"/>
                      <a:pt x="13" y="54"/>
                    </a:cubicBezTo>
                    <a:cubicBezTo>
                      <a:pt x="12" y="55"/>
                      <a:pt x="12" y="56"/>
                      <a:pt x="12" y="57"/>
                    </a:cubicBezTo>
                    <a:cubicBezTo>
                      <a:pt x="12" y="58"/>
                      <a:pt x="11" y="60"/>
                      <a:pt x="11" y="60"/>
                    </a:cubicBezTo>
                    <a:cubicBezTo>
                      <a:pt x="11" y="60"/>
                      <a:pt x="11" y="60"/>
                      <a:pt x="10" y="61"/>
                    </a:cubicBezTo>
                    <a:cubicBezTo>
                      <a:pt x="9" y="62"/>
                      <a:pt x="9" y="62"/>
                      <a:pt x="9" y="63"/>
                    </a:cubicBezTo>
                    <a:cubicBezTo>
                      <a:pt x="8" y="63"/>
                      <a:pt x="8" y="65"/>
                      <a:pt x="8" y="66"/>
                    </a:cubicBezTo>
                    <a:cubicBezTo>
                      <a:pt x="8" y="67"/>
                      <a:pt x="7" y="68"/>
                      <a:pt x="7" y="69"/>
                    </a:cubicBezTo>
                    <a:cubicBezTo>
                      <a:pt x="7" y="69"/>
                      <a:pt x="7" y="69"/>
                      <a:pt x="6" y="70"/>
                    </a:cubicBezTo>
                    <a:cubicBezTo>
                      <a:pt x="6" y="70"/>
                      <a:pt x="5" y="73"/>
                      <a:pt x="5" y="73"/>
                    </a:cubicBezTo>
                    <a:cubicBezTo>
                      <a:pt x="5" y="74"/>
                      <a:pt x="4" y="76"/>
                      <a:pt x="4" y="76"/>
                    </a:cubicBezTo>
                    <a:cubicBezTo>
                      <a:pt x="4" y="77"/>
                      <a:pt x="3" y="78"/>
                      <a:pt x="3" y="78"/>
                    </a:cubicBezTo>
                    <a:cubicBezTo>
                      <a:pt x="3" y="79"/>
                      <a:pt x="3" y="79"/>
                      <a:pt x="2" y="80"/>
                    </a:cubicBezTo>
                    <a:cubicBezTo>
                      <a:pt x="2" y="81"/>
                      <a:pt x="2" y="83"/>
                      <a:pt x="1" y="85"/>
                    </a:cubicBezTo>
                    <a:cubicBezTo>
                      <a:pt x="1" y="87"/>
                      <a:pt x="0" y="90"/>
                      <a:pt x="0" y="91"/>
                    </a:cubicBezTo>
                    <a:cubicBezTo>
                      <a:pt x="0" y="93"/>
                      <a:pt x="1" y="95"/>
                      <a:pt x="1" y="96"/>
                    </a:cubicBezTo>
                    <a:cubicBezTo>
                      <a:pt x="1" y="97"/>
                      <a:pt x="2" y="97"/>
                      <a:pt x="2" y="98"/>
                    </a:cubicBezTo>
                    <a:cubicBezTo>
                      <a:pt x="3" y="98"/>
                      <a:pt x="3" y="98"/>
                      <a:pt x="4" y="99"/>
                    </a:cubicBezTo>
                    <a:cubicBezTo>
                      <a:pt x="5" y="99"/>
                      <a:pt x="6" y="99"/>
                      <a:pt x="7" y="99"/>
                    </a:cubicBezTo>
                    <a:cubicBezTo>
                      <a:pt x="7" y="99"/>
                      <a:pt x="7" y="99"/>
                      <a:pt x="7" y="99"/>
                    </a:cubicBezTo>
                    <a:cubicBezTo>
                      <a:pt x="8" y="99"/>
                      <a:pt x="8" y="99"/>
                      <a:pt x="9" y="99"/>
                    </a:cubicBezTo>
                    <a:cubicBezTo>
                      <a:pt x="9" y="99"/>
                      <a:pt x="10" y="100"/>
                      <a:pt x="11" y="100"/>
                    </a:cubicBezTo>
                    <a:cubicBezTo>
                      <a:pt x="11" y="100"/>
                      <a:pt x="12" y="100"/>
                      <a:pt x="13" y="100"/>
                    </a:cubicBezTo>
                    <a:cubicBezTo>
                      <a:pt x="14" y="101"/>
                      <a:pt x="15" y="101"/>
                      <a:pt x="16" y="101"/>
                    </a:cubicBezTo>
                    <a:cubicBezTo>
                      <a:pt x="16" y="101"/>
                      <a:pt x="17" y="101"/>
                      <a:pt x="17" y="101"/>
                    </a:cubicBezTo>
                    <a:cubicBezTo>
                      <a:pt x="17" y="101"/>
                      <a:pt x="18" y="101"/>
                      <a:pt x="18" y="101"/>
                    </a:cubicBezTo>
                    <a:cubicBezTo>
                      <a:pt x="19" y="101"/>
                      <a:pt x="19" y="101"/>
                      <a:pt x="20" y="101"/>
                    </a:cubicBezTo>
                    <a:cubicBezTo>
                      <a:pt x="20" y="101"/>
                      <a:pt x="20" y="101"/>
                      <a:pt x="20" y="101"/>
                    </a:cubicBezTo>
                    <a:cubicBezTo>
                      <a:pt x="20" y="102"/>
                      <a:pt x="20" y="102"/>
                      <a:pt x="20" y="103"/>
                    </a:cubicBezTo>
                    <a:cubicBezTo>
                      <a:pt x="20" y="104"/>
                      <a:pt x="19" y="107"/>
                      <a:pt x="19" y="109"/>
                    </a:cubicBezTo>
                    <a:cubicBezTo>
                      <a:pt x="19" y="111"/>
                      <a:pt x="19" y="115"/>
                      <a:pt x="19" y="117"/>
                    </a:cubicBezTo>
                    <a:cubicBezTo>
                      <a:pt x="19" y="118"/>
                      <a:pt x="19" y="120"/>
                      <a:pt x="19" y="120"/>
                    </a:cubicBezTo>
                    <a:cubicBezTo>
                      <a:pt x="19" y="121"/>
                      <a:pt x="20" y="121"/>
                      <a:pt x="20" y="121"/>
                    </a:cubicBezTo>
                    <a:cubicBezTo>
                      <a:pt x="20" y="122"/>
                      <a:pt x="21" y="122"/>
                      <a:pt x="21" y="123"/>
                    </a:cubicBezTo>
                    <a:cubicBezTo>
                      <a:pt x="21" y="123"/>
                      <a:pt x="22" y="123"/>
                      <a:pt x="22" y="123"/>
                    </a:cubicBezTo>
                    <a:cubicBezTo>
                      <a:pt x="22" y="123"/>
                      <a:pt x="22" y="123"/>
                      <a:pt x="22" y="123"/>
                    </a:cubicBezTo>
                    <a:cubicBezTo>
                      <a:pt x="22" y="124"/>
                      <a:pt x="23" y="124"/>
                      <a:pt x="23" y="124"/>
                    </a:cubicBezTo>
                    <a:cubicBezTo>
                      <a:pt x="23" y="124"/>
                      <a:pt x="23" y="124"/>
                      <a:pt x="23" y="124"/>
                    </a:cubicBezTo>
                    <a:cubicBezTo>
                      <a:pt x="22" y="125"/>
                      <a:pt x="23" y="125"/>
                      <a:pt x="23" y="125"/>
                    </a:cubicBezTo>
                    <a:cubicBezTo>
                      <a:pt x="23" y="125"/>
                      <a:pt x="23" y="125"/>
                      <a:pt x="23" y="125"/>
                    </a:cubicBezTo>
                    <a:cubicBezTo>
                      <a:pt x="22" y="126"/>
                      <a:pt x="22" y="126"/>
                      <a:pt x="23" y="126"/>
                    </a:cubicBezTo>
                    <a:cubicBezTo>
                      <a:pt x="23" y="127"/>
                      <a:pt x="23" y="128"/>
                      <a:pt x="23" y="128"/>
                    </a:cubicBezTo>
                    <a:cubicBezTo>
                      <a:pt x="22" y="128"/>
                      <a:pt x="22" y="128"/>
                      <a:pt x="21" y="129"/>
                    </a:cubicBezTo>
                    <a:cubicBezTo>
                      <a:pt x="21" y="129"/>
                      <a:pt x="21" y="130"/>
                      <a:pt x="21" y="131"/>
                    </a:cubicBezTo>
                    <a:cubicBezTo>
                      <a:pt x="21" y="132"/>
                      <a:pt x="21" y="132"/>
                      <a:pt x="22" y="133"/>
                    </a:cubicBezTo>
                    <a:cubicBezTo>
                      <a:pt x="22" y="133"/>
                      <a:pt x="22" y="133"/>
                      <a:pt x="21" y="133"/>
                    </a:cubicBezTo>
                    <a:cubicBezTo>
                      <a:pt x="21" y="134"/>
                      <a:pt x="21" y="135"/>
                      <a:pt x="21" y="135"/>
                    </a:cubicBezTo>
                    <a:cubicBezTo>
                      <a:pt x="21" y="136"/>
                      <a:pt x="21" y="137"/>
                      <a:pt x="21" y="137"/>
                    </a:cubicBezTo>
                    <a:cubicBezTo>
                      <a:pt x="20" y="138"/>
                      <a:pt x="20" y="138"/>
                      <a:pt x="20" y="139"/>
                    </a:cubicBezTo>
                    <a:cubicBezTo>
                      <a:pt x="20" y="140"/>
                      <a:pt x="20" y="140"/>
                      <a:pt x="20" y="140"/>
                    </a:cubicBezTo>
                    <a:cubicBezTo>
                      <a:pt x="20" y="141"/>
                      <a:pt x="20" y="142"/>
                      <a:pt x="19" y="142"/>
                    </a:cubicBezTo>
                    <a:cubicBezTo>
                      <a:pt x="19" y="142"/>
                      <a:pt x="19" y="143"/>
                      <a:pt x="19" y="143"/>
                    </a:cubicBezTo>
                    <a:cubicBezTo>
                      <a:pt x="19" y="144"/>
                      <a:pt x="18" y="145"/>
                      <a:pt x="18" y="146"/>
                    </a:cubicBezTo>
                    <a:cubicBezTo>
                      <a:pt x="18" y="147"/>
                      <a:pt x="18" y="148"/>
                      <a:pt x="18" y="148"/>
                    </a:cubicBezTo>
                    <a:cubicBezTo>
                      <a:pt x="18" y="148"/>
                      <a:pt x="18" y="149"/>
                      <a:pt x="18" y="150"/>
                    </a:cubicBezTo>
                    <a:cubicBezTo>
                      <a:pt x="18" y="150"/>
                      <a:pt x="18" y="151"/>
                      <a:pt x="18" y="151"/>
                    </a:cubicBezTo>
                    <a:cubicBezTo>
                      <a:pt x="17" y="152"/>
                      <a:pt x="18" y="152"/>
                      <a:pt x="18" y="152"/>
                    </a:cubicBezTo>
                    <a:cubicBezTo>
                      <a:pt x="18" y="153"/>
                      <a:pt x="18" y="153"/>
                      <a:pt x="18" y="154"/>
                    </a:cubicBezTo>
                    <a:cubicBezTo>
                      <a:pt x="18" y="154"/>
                      <a:pt x="18" y="154"/>
                      <a:pt x="18" y="154"/>
                    </a:cubicBezTo>
                    <a:cubicBezTo>
                      <a:pt x="18" y="155"/>
                      <a:pt x="18" y="155"/>
                      <a:pt x="18" y="155"/>
                    </a:cubicBezTo>
                    <a:cubicBezTo>
                      <a:pt x="18" y="156"/>
                      <a:pt x="19" y="156"/>
                      <a:pt x="19" y="156"/>
                    </a:cubicBezTo>
                    <a:cubicBezTo>
                      <a:pt x="19" y="157"/>
                      <a:pt x="19" y="157"/>
                      <a:pt x="19" y="157"/>
                    </a:cubicBezTo>
                    <a:cubicBezTo>
                      <a:pt x="19" y="158"/>
                      <a:pt x="19" y="158"/>
                      <a:pt x="19" y="158"/>
                    </a:cubicBezTo>
                    <a:cubicBezTo>
                      <a:pt x="19" y="159"/>
                      <a:pt x="19" y="160"/>
                      <a:pt x="19" y="160"/>
                    </a:cubicBezTo>
                    <a:cubicBezTo>
                      <a:pt x="20" y="161"/>
                      <a:pt x="20" y="162"/>
                      <a:pt x="19" y="162"/>
                    </a:cubicBezTo>
                    <a:cubicBezTo>
                      <a:pt x="19" y="162"/>
                      <a:pt x="19" y="163"/>
                      <a:pt x="19" y="164"/>
                    </a:cubicBezTo>
                    <a:cubicBezTo>
                      <a:pt x="19" y="165"/>
                      <a:pt x="19" y="166"/>
                      <a:pt x="19" y="167"/>
                    </a:cubicBezTo>
                    <a:cubicBezTo>
                      <a:pt x="19" y="169"/>
                      <a:pt x="20" y="171"/>
                      <a:pt x="20" y="173"/>
                    </a:cubicBezTo>
                    <a:cubicBezTo>
                      <a:pt x="20" y="175"/>
                      <a:pt x="20" y="176"/>
                      <a:pt x="21" y="177"/>
                    </a:cubicBezTo>
                    <a:cubicBezTo>
                      <a:pt x="21" y="179"/>
                      <a:pt x="22" y="182"/>
                      <a:pt x="22" y="183"/>
                    </a:cubicBezTo>
                    <a:cubicBezTo>
                      <a:pt x="22" y="184"/>
                      <a:pt x="23" y="186"/>
                      <a:pt x="23" y="187"/>
                    </a:cubicBezTo>
                    <a:cubicBezTo>
                      <a:pt x="23" y="187"/>
                      <a:pt x="23" y="189"/>
                      <a:pt x="23" y="190"/>
                    </a:cubicBezTo>
                    <a:cubicBezTo>
                      <a:pt x="23" y="191"/>
                      <a:pt x="24" y="194"/>
                      <a:pt x="24" y="195"/>
                    </a:cubicBezTo>
                    <a:cubicBezTo>
                      <a:pt x="24" y="196"/>
                      <a:pt x="24" y="202"/>
                      <a:pt x="24" y="203"/>
                    </a:cubicBezTo>
                    <a:cubicBezTo>
                      <a:pt x="25" y="204"/>
                      <a:pt x="25" y="209"/>
                      <a:pt x="25" y="211"/>
                    </a:cubicBezTo>
                    <a:cubicBezTo>
                      <a:pt x="25" y="212"/>
                      <a:pt x="26" y="217"/>
                      <a:pt x="26" y="219"/>
                    </a:cubicBezTo>
                    <a:cubicBezTo>
                      <a:pt x="26" y="221"/>
                      <a:pt x="27" y="225"/>
                      <a:pt x="27" y="226"/>
                    </a:cubicBezTo>
                    <a:cubicBezTo>
                      <a:pt x="27" y="226"/>
                      <a:pt x="28" y="229"/>
                      <a:pt x="28" y="230"/>
                    </a:cubicBezTo>
                    <a:cubicBezTo>
                      <a:pt x="28" y="230"/>
                      <a:pt x="29" y="233"/>
                      <a:pt x="29" y="235"/>
                    </a:cubicBezTo>
                    <a:cubicBezTo>
                      <a:pt x="29" y="236"/>
                      <a:pt x="30" y="238"/>
                      <a:pt x="30" y="239"/>
                    </a:cubicBezTo>
                    <a:cubicBezTo>
                      <a:pt x="30" y="241"/>
                      <a:pt x="31" y="241"/>
                      <a:pt x="31" y="242"/>
                    </a:cubicBezTo>
                    <a:cubicBezTo>
                      <a:pt x="31" y="242"/>
                      <a:pt x="32" y="244"/>
                      <a:pt x="32" y="244"/>
                    </a:cubicBezTo>
                    <a:cubicBezTo>
                      <a:pt x="32" y="245"/>
                      <a:pt x="33" y="247"/>
                      <a:pt x="33" y="248"/>
                    </a:cubicBezTo>
                    <a:cubicBezTo>
                      <a:pt x="33" y="248"/>
                      <a:pt x="34" y="251"/>
                      <a:pt x="35" y="252"/>
                    </a:cubicBezTo>
                    <a:cubicBezTo>
                      <a:pt x="35" y="252"/>
                      <a:pt x="35" y="252"/>
                      <a:pt x="35" y="252"/>
                    </a:cubicBezTo>
                    <a:cubicBezTo>
                      <a:pt x="35" y="253"/>
                      <a:pt x="35" y="253"/>
                      <a:pt x="35" y="253"/>
                    </a:cubicBezTo>
                    <a:cubicBezTo>
                      <a:pt x="34" y="253"/>
                      <a:pt x="34" y="255"/>
                      <a:pt x="33" y="256"/>
                    </a:cubicBezTo>
                    <a:cubicBezTo>
                      <a:pt x="32" y="257"/>
                      <a:pt x="32" y="258"/>
                      <a:pt x="32" y="259"/>
                    </a:cubicBezTo>
                    <a:cubicBezTo>
                      <a:pt x="32" y="259"/>
                      <a:pt x="31" y="261"/>
                      <a:pt x="31" y="262"/>
                    </a:cubicBezTo>
                    <a:cubicBezTo>
                      <a:pt x="31" y="263"/>
                      <a:pt x="31" y="263"/>
                      <a:pt x="30" y="264"/>
                    </a:cubicBezTo>
                    <a:cubicBezTo>
                      <a:pt x="30" y="265"/>
                      <a:pt x="29" y="266"/>
                      <a:pt x="29" y="267"/>
                    </a:cubicBezTo>
                    <a:cubicBezTo>
                      <a:pt x="29" y="267"/>
                      <a:pt x="29" y="267"/>
                      <a:pt x="29" y="268"/>
                    </a:cubicBezTo>
                    <a:cubicBezTo>
                      <a:pt x="29" y="268"/>
                      <a:pt x="29" y="269"/>
                      <a:pt x="29" y="269"/>
                    </a:cubicBezTo>
                    <a:cubicBezTo>
                      <a:pt x="29" y="269"/>
                      <a:pt x="30" y="270"/>
                      <a:pt x="30" y="270"/>
                    </a:cubicBezTo>
                    <a:cubicBezTo>
                      <a:pt x="30" y="270"/>
                      <a:pt x="32" y="270"/>
                      <a:pt x="32" y="270"/>
                    </a:cubicBezTo>
                    <a:cubicBezTo>
                      <a:pt x="32" y="270"/>
                      <a:pt x="32" y="271"/>
                      <a:pt x="32" y="271"/>
                    </a:cubicBezTo>
                    <a:cubicBezTo>
                      <a:pt x="32" y="271"/>
                      <a:pt x="31" y="272"/>
                      <a:pt x="31" y="272"/>
                    </a:cubicBezTo>
                    <a:cubicBezTo>
                      <a:pt x="31" y="272"/>
                      <a:pt x="31" y="273"/>
                      <a:pt x="30" y="273"/>
                    </a:cubicBezTo>
                    <a:cubicBezTo>
                      <a:pt x="30" y="273"/>
                      <a:pt x="30" y="274"/>
                      <a:pt x="30" y="274"/>
                    </a:cubicBezTo>
                    <a:cubicBezTo>
                      <a:pt x="30" y="274"/>
                      <a:pt x="29" y="275"/>
                      <a:pt x="29" y="276"/>
                    </a:cubicBezTo>
                    <a:cubicBezTo>
                      <a:pt x="28" y="277"/>
                      <a:pt x="28" y="278"/>
                      <a:pt x="28" y="278"/>
                    </a:cubicBezTo>
                    <a:cubicBezTo>
                      <a:pt x="28" y="278"/>
                      <a:pt x="28" y="278"/>
                      <a:pt x="28" y="278"/>
                    </a:cubicBezTo>
                    <a:cubicBezTo>
                      <a:pt x="28" y="278"/>
                      <a:pt x="28" y="278"/>
                      <a:pt x="28" y="278"/>
                    </a:cubicBezTo>
                    <a:cubicBezTo>
                      <a:pt x="28" y="279"/>
                      <a:pt x="27" y="279"/>
                      <a:pt x="27" y="279"/>
                    </a:cubicBezTo>
                    <a:cubicBezTo>
                      <a:pt x="27" y="280"/>
                      <a:pt x="27" y="280"/>
                      <a:pt x="26" y="280"/>
                    </a:cubicBezTo>
                    <a:cubicBezTo>
                      <a:pt x="26" y="281"/>
                      <a:pt x="25" y="281"/>
                      <a:pt x="25" y="282"/>
                    </a:cubicBezTo>
                    <a:cubicBezTo>
                      <a:pt x="24" y="282"/>
                      <a:pt x="23" y="282"/>
                      <a:pt x="22" y="282"/>
                    </a:cubicBezTo>
                    <a:cubicBezTo>
                      <a:pt x="21" y="282"/>
                      <a:pt x="19" y="283"/>
                      <a:pt x="18" y="283"/>
                    </a:cubicBezTo>
                    <a:cubicBezTo>
                      <a:pt x="17" y="284"/>
                      <a:pt x="16" y="284"/>
                      <a:pt x="15" y="284"/>
                    </a:cubicBezTo>
                    <a:cubicBezTo>
                      <a:pt x="15" y="285"/>
                      <a:pt x="14" y="286"/>
                      <a:pt x="14" y="286"/>
                    </a:cubicBezTo>
                    <a:cubicBezTo>
                      <a:pt x="14" y="286"/>
                      <a:pt x="14" y="286"/>
                      <a:pt x="14" y="287"/>
                    </a:cubicBezTo>
                    <a:cubicBezTo>
                      <a:pt x="14" y="287"/>
                      <a:pt x="14" y="287"/>
                      <a:pt x="13" y="287"/>
                    </a:cubicBezTo>
                    <a:cubicBezTo>
                      <a:pt x="13" y="287"/>
                      <a:pt x="13" y="287"/>
                      <a:pt x="13" y="287"/>
                    </a:cubicBezTo>
                    <a:cubicBezTo>
                      <a:pt x="13" y="288"/>
                      <a:pt x="13" y="287"/>
                      <a:pt x="13" y="288"/>
                    </a:cubicBezTo>
                    <a:cubicBezTo>
                      <a:pt x="13" y="288"/>
                      <a:pt x="13" y="289"/>
                      <a:pt x="13" y="290"/>
                    </a:cubicBezTo>
                    <a:cubicBezTo>
                      <a:pt x="13" y="290"/>
                      <a:pt x="13" y="290"/>
                      <a:pt x="13" y="290"/>
                    </a:cubicBezTo>
                    <a:cubicBezTo>
                      <a:pt x="13" y="291"/>
                      <a:pt x="14" y="291"/>
                      <a:pt x="15" y="291"/>
                    </a:cubicBezTo>
                    <a:cubicBezTo>
                      <a:pt x="16" y="291"/>
                      <a:pt x="17" y="292"/>
                      <a:pt x="17" y="292"/>
                    </a:cubicBezTo>
                    <a:cubicBezTo>
                      <a:pt x="18" y="292"/>
                      <a:pt x="18" y="292"/>
                      <a:pt x="18" y="292"/>
                    </a:cubicBezTo>
                    <a:cubicBezTo>
                      <a:pt x="19" y="292"/>
                      <a:pt x="20" y="292"/>
                      <a:pt x="20" y="292"/>
                    </a:cubicBezTo>
                    <a:cubicBezTo>
                      <a:pt x="21" y="292"/>
                      <a:pt x="22" y="292"/>
                      <a:pt x="22" y="292"/>
                    </a:cubicBezTo>
                    <a:cubicBezTo>
                      <a:pt x="23" y="292"/>
                      <a:pt x="23" y="292"/>
                      <a:pt x="23" y="292"/>
                    </a:cubicBezTo>
                    <a:cubicBezTo>
                      <a:pt x="23" y="292"/>
                      <a:pt x="24" y="292"/>
                      <a:pt x="24" y="292"/>
                    </a:cubicBezTo>
                    <a:cubicBezTo>
                      <a:pt x="24" y="292"/>
                      <a:pt x="24" y="292"/>
                      <a:pt x="25" y="292"/>
                    </a:cubicBezTo>
                    <a:cubicBezTo>
                      <a:pt x="25" y="292"/>
                      <a:pt x="25" y="292"/>
                      <a:pt x="26" y="292"/>
                    </a:cubicBezTo>
                    <a:cubicBezTo>
                      <a:pt x="26" y="292"/>
                      <a:pt x="26" y="292"/>
                      <a:pt x="26" y="292"/>
                    </a:cubicBezTo>
                    <a:cubicBezTo>
                      <a:pt x="26" y="292"/>
                      <a:pt x="27" y="292"/>
                      <a:pt x="27" y="292"/>
                    </a:cubicBezTo>
                    <a:cubicBezTo>
                      <a:pt x="28" y="292"/>
                      <a:pt x="28" y="292"/>
                      <a:pt x="28" y="292"/>
                    </a:cubicBezTo>
                    <a:cubicBezTo>
                      <a:pt x="28" y="291"/>
                      <a:pt x="28" y="292"/>
                      <a:pt x="28" y="292"/>
                    </a:cubicBezTo>
                    <a:cubicBezTo>
                      <a:pt x="29" y="292"/>
                      <a:pt x="29" y="292"/>
                      <a:pt x="29" y="292"/>
                    </a:cubicBezTo>
                    <a:cubicBezTo>
                      <a:pt x="30" y="292"/>
                      <a:pt x="30" y="292"/>
                      <a:pt x="30" y="292"/>
                    </a:cubicBezTo>
                    <a:cubicBezTo>
                      <a:pt x="30" y="291"/>
                      <a:pt x="30" y="292"/>
                      <a:pt x="30" y="292"/>
                    </a:cubicBezTo>
                    <a:cubicBezTo>
                      <a:pt x="30" y="292"/>
                      <a:pt x="31" y="292"/>
                      <a:pt x="31" y="292"/>
                    </a:cubicBezTo>
                    <a:cubicBezTo>
                      <a:pt x="32" y="292"/>
                      <a:pt x="32" y="292"/>
                      <a:pt x="32" y="291"/>
                    </a:cubicBezTo>
                    <a:cubicBezTo>
                      <a:pt x="32" y="291"/>
                      <a:pt x="32" y="291"/>
                      <a:pt x="32" y="291"/>
                    </a:cubicBezTo>
                    <a:cubicBezTo>
                      <a:pt x="32" y="291"/>
                      <a:pt x="33" y="291"/>
                      <a:pt x="33" y="291"/>
                    </a:cubicBezTo>
                    <a:cubicBezTo>
                      <a:pt x="33" y="291"/>
                      <a:pt x="34" y="291"/>
                      <a:pt x="34" y="291"/>
                    </a:cubicBezTo>
                    <a:cubicBezTo>
                      <a:pt x="34" y="291"/>
                      <a:pt x="34" y="291"/>
                      <a:pt x="34" y="291"/>
                    </a:cubicBezTo>
                    <a:cubicBezTo>
                      <a:pt x="34" y="291"/>
                      <a:pt x="34" y="291"/>
                      <a:pt x="35" y="291"/>
                    </a:cubicBezTo>
                    <a:cubicBezTo>
                      <a:pt x="36" y="291"/>
                      <a:pt x="36" y="291"/>
                      <a:pt x="36" y="290"/>
                    </a:cubicBezTo>
                    <a:cubicBezTo>
                      <a:pt x="36" y="290"/>
                      <a:pt x="36" y="290"/>
                      <a:pt x="36" y="290"/>
                    </a:cubicBezTo>
                    <a:cubicBezTo>
                      <a:pt x="37" y="290"/>
                      <a:pt x="37" y="290"/>
                      <a:pt x="38" y="289"/>
                    </a:cubicBezTo>
                    <a:cubicBezTo>
                      <a:pt x="40" y="289"/>
                      <a:pt x="42" y="288"/>
                      <a:pt x="43" y="288"/>
                    </a:cubicBezTo>
                    <a:cubicBezTo>
                      <a:pt x="43" y="288"/>
                      <a:pt x="43" y="288"/>
                      <a:pt x="44" y="288"/>
                    </a:cubicBezTo>
                    <a:cubicBezTo>
                      <a:pt x="45" y="288"/>
                      <a:pt x="45" y="289"/>
                      <a:pt x="46" y="289"/>
                    </a:cubicBezTo>
                    <a:cubicBezTo>
                      <a:pt x="47" y="290"/>
                      <a:pt x="47" y="290"/>
                      <a:pt x="47" y="290"/>
                    </a:cubicBezTo>
                    <a:cubicBezTo>
                      <a:pt x="48" y="290"/>
                      <a:pt x="49" y="289"/>
                      <a:pt x="49" y="289"/>
                    </a:cubicBezTo>
                    <a:cubicBezTo>
                      <a:pt x="50" y="289"/>
                      <a:pt x="50" y="289"/>
                      <a:pt x="50" y="289"/>
                    </a:cubicBezTo>
                    <a:cubicBezTo>
                      <a:pt x="50" y="289"/>
                      <a:pt x="50" y="289"/>
                      <a:pt x="50" y="289"/>
                    </a:cubicBezTo>
                    <a:cubicBezTo>
                      <a:pt x="50" y="289"/>
                      <a:pt x="50" y="289"/>
                      <a:pt x="51" y="289"/>
                    </a:cubicBezTo>
                    <a:cubicBezTo>
                      <a:pt x="52" y="289"/>
                      <a:pt x="52" y="289"/>
                      <a:pt x="52" y="289"/>
                    </a:cubicBezTo>
                    <a:cubicBezTo>
                      <a:pt x="52" y="289"/>
                      <a:pt x="52" y="289"/>
                      <a:pt x="52" y="289"/>
                    </a:cubicBezTo>
                    <a:cubicBezTo>
                      <a:pt x="52" y="289"/>
                      <a:pt x="53" y="289"/>
                      <a:pt x="53" y="289"/>
                    </a:cubicBezTo>
                    <a:cubicBezTo>
                      <a:pt x="54" y="289"/>
                      <a:pt x="54" y="289"/>
                      <a:pt x="54" y="289"/>
                    </a:cubicBezTo>
                    <a:cubicBezTo>
                      <a:pt x="54" y="288"/>
                      <a:pt x="54" y="288"/>
                      <a:pt x="54" y="288"/>
                    </a:cubicBezTo>
                    <a:cubicBezTo>
                      <a:pt x="55" y="288"/>
                      <a:pt x="55" y="288"/>
                      <a:pt x="55" y="288"/>
                    </a:cubicBezTo>
                    <a:cubicBezTo>
                      <a:pt x="56" y="288"/>
                      <a:pt x="56" y="288"/>
                      <a:pt x="56" y="288"/>
                    </a:cubicBezTo>
                    <a:cubicBezTo>
                      <a:pt x="56" y="288"/>
                      <a:pt x="56" y="288"/>
                      <a:pt x="57" y="288"/>
                    </a:cubicBezTo>
                    <a:cubicBezTo>
                      <a:pt x="57" y="287"/>
                      <a:pt x="57" y="287"/>
                      <a:pt x="57" y="287"/>
                    </a:cubicBezTo>
                    <a:cubicBezTo>
                      <a:pt x="57" y="286"/>
                      <a:pt x="57" y="285"/>
                      <a:pt x="57" y="284"/>
                    </a:cubicBezTo>
                    <a:cubicBezTo>
                      <a:pt x="57" y="283"/>
                      <a:pt x="57" y="283"/>
                      <a:pt x="56" y="283"/>
                    </a:cubicBezTo>
                    <a:cubicBezTo>
                      <a:pt x="56" y="283"/>
                      <a:pt x="56" y="282"/>
                      <a:pt x="56" y="282"/>
                    </a:cubicBezTo>
                    <a:cubicBezTo>
                      <a:pt x="56" y="282"/>
                      <a:pt x="56" y="282"/>
                      <a:pt x="56" y="281"/>
                    </a:cubicBezTo>
                    <a:cubicBezTo>
                      <a:pt x="56" y="281"/>
                      <a:pt x="56" y="281"/>
                      <a:pt x="56" y="280"/>
                    </a:cubicBezTo>
                    <a:cubicBezTo>
                      <a:pt x="56" y="280"/>
                      <a:pt x="56" y="280"/>
                      <a:pt x="56" y="280"/>
                    </a:cubicBezTo>
                    <a:cubicBezTo>
                      <a:pt x="56" y="279"/>
                      <a:pt x="56" y="278"/>
                      <a:pt x="56" y="278"/>
                    </a:cubicBezTo>
                    <a:cubicBezTo>
                      <a:pt x="56" y="277"/>
                      <a:pt x="56" y="277"/>
                      <a:pt x="56" y="276"/>
                    </a:cubicBezTo>
                    <a:cubicBezTo>
                      <a:pt x="56" y="276"/>
                      <a:pt x="56" y="276"/>
                      <a:pt x="56" y="276"/>
                    </a:cubicBezTo>
                    <a:cubicBezTo>
                      <a:pt x="56" y="276"/>
                      <a:pt x="56" y="276"/>
                      <a:pt x="56" y="275"/>
                    </a:cubicBezTo>
                    <a:cubicBezTo>
                      <a:pt x="56" y="275"/>
                      <a:pt x="56" y="275"/>
                      <a:pt x="56" y="275"/>
                    </a:cubicBezTo>
                    <a:cubicBezTo>
                      <a:pt x="57" y="275"/>
                      <a:pt x="57" y="274"/>
                      <a:pt x="58" y="273"/>
                    </a:cubicBezTo>
                    <a:cubicBezTo>
                      <a:pt x="58" y="272"/>
                      <a:pt x="59" y="272"/>
                      <a:pt x="59" y="271"/>
                    </a:cubicBezTo>
                    <a:cubicBezTo>
                      <a:pt x="59" y="271"/>
                      <a:pt x="60" y="270"/>
                      <a:pt x="60" y="270"/>
                    </a:cubicBezTo>
                    <a:cubicBezTo>
                      <a:pt x="60" y="269"/>
                      <a:pt x="60" y="268"/>
                      <a:pt x="60" y="268"/>
                    </a:cubicBezTo>
                    <a:cubicBezTo>
                      <a:pt x="60" y="267"/>
                      <a:pt x="60" y="267"/>
                      <a:pt x="60" y="266"/>
                    </a:cubicBezTo>
                    <a:cubicBezTo>
                      <a:pt x="59" y="266"/>
                      <a:pt x="58" y="263"/>
                      <a:pt x="58" y="262"/>
                    </a:cubicBezTo>
                    <a:cubicBezTo>
                      <a:pt x="57" y="261"/>
                      <a:pt x="57" y="260"/>
                      <a:pt x="56" y="260"/>
                    </a:cubicBezTo>
                    <a:cubicBezTo>
                      <a:pt x="56" y="259"/>
                      <a:pt x="55" y="257"/>
                      <a:pt x="55" y="257"/>
                    </a:cubicBezTo>
                    <a:cubicBezTo>
                      <a:pt x="54" y="257"/>
                      <a:pt x="54" y="256"/>
                      <a:pt x="54" y="256"/>
                    </a:cubicBezTo>
                    <a:cubicBezTo>
                      <a:pt x="54" y="256"/>
                      <a:pt x="54" y="256"/>
                      <a:pt x="54" y="255"/>
                    </a:cubicBezTo>
                    <a:cubicBezTo>
                      <a:pt x="54" y="255"/>
                      <a:pt x="54" y="255"/>
                      <a:pt x="54" y="254"/>
                    </a:cubicBezTo>
                    <a:cubicBezTo>
                      <a:pt x="54" y="253"/>
                      <a:pt x="54" y="251"/>
                      <a:pt x="55" y="251"/>
                    </a:cubicBezTo>
                    <a:cubicBezTo>
                      <a:pt x="55" y="250"/>
                      <a:pt x="55" y="245"/>
                      <a:pt x="55" y="244"/>
                    </a:cubicBezTo>
                    <a:cubicBezTo>
                      <a:pt x="55" y="243"/>
                      <a:pt x="55" y="241"/>
                      <a:pt x="55" y="240"/>
                    </a:cubicBezTo>
                    <a:cubicBezTo>
                      <a:pt x="55" y="240"/>
                      <a:pt x="55" y="238"/>
                      <a:pt x="55" y="238"/>
                    </a:cubicBezTo>
                    <a:cubicBezTo>
                      <a:pt x="55" y="237"/>
                      <a:pt x="55" y="235"/>
                      <a:pt x="55" y="235"/>
                    </a:cubicBezTo>
                    <a:cubicBezTo>
                      <a:pt x="55" y="234"/>
                      <a:pt x="55" y="233"/>
                      <a:pt x="55" y="233"/>
                    </a:cubicBezTo>
                    <a:cubicBezTo>
                      <a:pt x="55" y="233"/>
                      <a:pt x="55" y="232"/>
                      <a:pt x="55" y="232"/>
                    </a:cubicBezTo>
                    <a:cubicBezTo>
                      <a:pt x="55" y="232"/>
                      <a:pt x="55" y="229"/>
                      <a:pt x="55" y="228"/>
                    </a:cubicBezTo>
                    <a:cubicBezTo>
                      <a:pt x="55" y="227"/>
                      <a:pt x="54" y="223"/>
                      <a:pt x="54" y="222"/>
                    </a:cubicBezTo>
                    <a:cubicBezTo>
                      <a:pt x="54" y="221"/>
                      <a:pt x="54" y="220"/>
                      <a:pt x="54" y="219"/>
                    </a:cubicBezTo>
                    <a:cubicBezTo>
                      <a:pt x="54" y="219"/>
                      <a:pt x="54" y="218"/>
                      <a:pt x="54" y="218"/>
                    </a:cubicBezTo>
                    <a:cubicBezTo>
                      <a:pt x="54" y="217"/>
                      <a:pt x="54" y="216"/>
                      <a:pt x="54" y="215"/>
                    </a:cubicBezTo>
                    <a:cubicBezTo>
                      <a:pt x="54" y="215"/>
                      <a:pt x="55" y="212"/>
                      <a:pt x="55" y="211"/>
                    </a:cubicBezTo>
                    <a:cubicBezTo>
                      <a:pt x="55" y="210"/>
                      <a:pt x="55" y="208"/>
                      <a:pt x="55" y="208"/>
                    </a:cubicBezTo>
                    <a:cubicBezTo>
                      <a:pt x="55" y="208"/>
                      <a:pt x="55" y="206"/>
                      <a:pt x="55" y="205"/>
                    </a:cubicBezTo>
                    <a:cubicBezTo>
                      <a:pt x="55" y="204"/>
                      <a:pt x="55" y="201"/>
                      <a:pt x="55" y="201"/>
                    </a:cubicBezTo>
                    <a:cubicBezTo>
                      <a:pt x="55" y="200"/>
                      <a:pt x="55" y="199"/>
                      <a:pt x="55" y="198"/>
                    </a:cubicBezTo>
                    <a:cubicBezTo>
                      <a:pt x="54" y="198"/>
                      <a:pt x="54" y="197"/>
                      <a:pt x="54" y="196"/>
                    </a:cubicBezTo>
                    <a:cubicBezTo>
                      <a:pt x="54" y="196"/>
                      <a:pt x="54" y="195"/>
                      <a:pt x="54" y="194"/>
                    </a:cubicBezTo>
                    <a:cubicBezTo>
                      <a:pt x="54" y="193"/>
                      <a:pt x="54" y="191"/>
                      <a:pt x="54" y="191"/>
                    </a:cubicBezTo>
                    <a:cubicBezTo>
                      <a:pt x="54" y="191"/>
                      <a:pt x="54" y="191"/>
                      <a:pt x="54" y="191"/>
                    </a:cubicBezTo>
                    <a:cubicBezTo>
                      <a:pt x="54" y="191"/>
                      <a:pt x="54" y="192"/>
                      <a:pt x="54" y="192"/>
                    </a:cubicBezTo>
                    <a:cubicBezTo>
                      <a:pt x="54" y="193"/>
                      <a:pt x="55" y="194"/>
                      <a:pt x="55" y="194"/>
                    </a:cubicBezTo>
                    <a:cubicBezTo>
                      <a:pt x="55" y="195"/>
                      <a:pt x="55" y="197"/>
                      <a:pt x="55" y="197"/>
                    </a:cubicBezTo>
                    <a:cubicBezTo>
                      <a:pt x="55" y="198"/>
                      <a:pt x="56" y="198"/>
                      <a:pt x="56" y="198"/>
                    </a:cubicBezTo>
                    <a:cubicBezTo>
                      <a:pt x="56" y="198"/>
                      <a:pt x="56" y="199"/>
                      <a:pt x="56" y="200"/>
                    </a:cubicBezTo>
                    <a:cubicBezTo>
                      <a:pt x="56" y="201"/>
                      <a:pt x="57" y="202"/>
                      <a:pt x="57" y="203"/>
                    </a:cubicBezTo>
                    <a:cubicBezTo>
                      <a:pt x="57" y="204"/>
                      <a:pt x="57" y="205"/>
                      <a:pt x="57" y="206"/>
                    </a:cubicBezTo>
                    <a:cubicBezTo>
                      <a:pt x="57" y="206"/>
                      <a:pt x="58" y="208"/>
                      <a:pt x="58" y="208"/>
                    </a:cubicBezTo>
                    <a:cubicBezTo>
                      <a:pt x="58" y="209"/>
                      <a:pt x="58" y="210"/>
                      <a:pt x="59" y="211"/>
                    </a:cubicBezTo>
                    <a:cubicBezTo>
                      <a:pt x="59" y="211"/>
                      <a:pt x="59" y="213"/>
                      <a:pt x="59" y="213"/>
                    </a:cubicBezTo>
                    <a:cubicBezTo>
                      <a:pt x="59" y="214"/>
                      <a:pt x="59" y="215"/>
                      <a:pt x="59" y="215"/>
                    </a:cubicBezTo>
                    <a:cubicBezTo>
                      <a:pt x="59" y="216"/>
                      <a:pt x="59" y="216"/>
                      <a:pt x="59" y="217"/>
                    </a:cubicBezTo>
                    <a:cubicBezTo>
                      <a:pt x="59" y="217"/>
                      <a:pt x="60" y="219"/>
                      <a:pt x="60" y="219"/>
                    </a:cubicBezTo>
                    <a:cubicBezTo>
                      <a:pt x="60" y="219"/>
                      <a:pt x="60" y="220"/>
                      <a:pt x="60" y="221"/>
                    </a:cubicBezTo>
                    <a:cubicBezTo>
                      <a:pt x="60" y="222"/>
                      <a:pt x="60" y="223"/>
                      <a:pt x="60" y="224"/>
                    </a:cubicBezTo>
                    <a:cubicBezTo>
                      <a:pt x="60" y="225"/>
                      <a:pt x="60" y="225"/>
                      <a:pt x="60" y="226"/>
                    </a:cubicBezTo>
                    <a:cubicBezTo>
                      <a:pt x="60" y="226"/>
                      <a:pt x="60" y="227"/>
                      <a:pt x="60" y="228"/>
                    </a:cubicBezTo>
                    <a:cubicBezTo>
                      <a:pt x="61" y="228"/>
                      <a:pt x="61" y="229"/>
                      <a:pt x="61" y="230"/>
                    </a:cubicBezTo>
                    <a:cubicBezTo>
                      <a:pt x="61" y="231"/>
                      <a:pt x="61" y="232"/>
                      <a:pt x="61" y="232"/>
                    </a:cubicBezTo>
                    <a:cubicBezTo>
                      <a:pt x="61" y="233"/>
                      <a:pt x="61" y="233"/>
                      <a:pt x="61" y="234"/>
                    </a:cubicBezTo>
                    <a:cubicBezTo>
                      <a:pt x="61" y="235"/>
                      <a:pt x="61" y="235"/>
                      <a:pt x="61" y="235"/>
                    </a:cubicBezTo>
                    <a:cubicBezTo>
                      <a:pt x="61" y="236"/>
                      <a:pt x="62" y="239"/>
                      <a:pt x="62" y="240"/>
                    </a:cubicBezTo>
                    <a:cubicBezTo>
                      <a:pt x="62" y="241"/>
                      <a:pt x="62" y="244"/>
                      <a:pt x="62" y="245"/>
                    </a:cubicBezTo>
                    <a:cubicBezTo>
                      <a:pt x="62" y="247"/>
                      <a:pt x="62" y="249"/>
                      <a:pt x="62" y="251"/>
                    </a:cubicBezTo>
                    <a:cubicBezTo>
                      <a:pt x="62" y="252"/>
                      <a:pt x="63" y="256"/>
                      <a:pt x="64" y="257"/>
                    </a:cubicBezTo>
                    <a:cubicBezTo>
                      <a:pt x="64" y="258"/>
                      <a:pt x="64" y="260"/>
                      <a:pt x="65" y="261"/>
                    </a:cubicBezTo>
                    <a:cubicBezTo>
                      <a:pt x="65" y="262"/>
                      <a:pt x="65" y="263"/>
                      <a:pt x="66" y="264"/>
                    </a:cubicBezTo>
                    <a:cubicBezTo>
                      <a:pt x="66" y="265"/>
                      <a:pt x="67" y="267"/>
                      <a:pt x="67" y="267"/>
                    </a:cubicBezTo>
                    <a:cubicBezTo>
                      <a:pt x="67" y="268"/>
                      <a:pt x="67" y="268"/>
                      <a:pt x="68" y="269"/>
                    </a:cubicBezTo>
                    <a:cubicBezTo>
                      <a:pt x="69" y="269"/>
                      <a:pt x="70" y="270"/>
                      <a:pt x="70" y="270"/>
                    </a:cubicBezTo>
                    <a:cubicBezTo>
                      <a:pt x="71" y="270"/>
                      <a:pt x="71" y="270"/>
                      <a:pt x="70" y="270"/>
                    </a:cubicBezTo>
                    <a:cubicBezTo>
                      <a:pt x="70" y="270"/>
                      <a:pt x="70" y="271"/>
                      <a:pt x="70" y="271"/>
                    </a:cubicBezTo>
                    <a:cubicBezTo>
                      <a:pt x="69" y="271"/>
                      <a:pt x="68" y="272"/>
                      <a:pt x="68" y="272"/>
                    </a:cubicBezTo>
                    <a:cubicBezTo>
                      <a:pt x="67" y="272"/>
                      <a:pt x="67" y="273"/>
                      <a:pt x="67" y="273"/>
                    </a:cubicBezTo>
                    <a:cubicBezTo>
                      <a:pt x="67" y="274"/>
                      <a:pt x="66" y="275"/>
                      <a:pt x="66" y="276"/>
                    </a:cubicBezTo>
                    <a:cubicBezTo>
                      <a:pt x="65" y="276"/>
                      <a:pt x="65" y="277"/>
                      <a:pt x="65" y="277"/>
                    </a:cubicBezTo>
                    <a:cubicBezTo>
                      <a:pt x="64" y="278"/>
                      <a:pt x="64" y="278"/>
                      <a:pt x="64" y="279"/>
                    </a:cubicBezTo>
                    <a:cubicBezTo>
                      <a:pt x="64" y="280"/>
                      <a:pt x="65" y="281"/>
                      <a:pt x="65" y="281"/>
                    </a:cubicBezTo>
                    <a:cubicBezTo>
                      <a:pt x="65" y="281"/>
                      <a:pt x="65" y="282"/>
                      <a:pt x="66" y="282"/>
                    </a:cubicBezTo>
                    <a:cubicBezTo>
                      <a:pt x="66" y="282"/>
                      <a:pt x="66" y="283"/>
                      <a:pt x="67" y="283"/>
                    </a:cubicBezTo>
                    <a:cubicBezTo>
                      <a:pt x="67" y="284"/>
                      <a:pt x="68" y="284"/>
                      <a:pt x="68" y="285"/>
                    </a:cubicBezTo>
                    <a:cubicBezTo>
                      <a:pt x="68" y="285"/>
                      <a:pt x="69" y="286"/>
                      <a:pt x="69" y="286"/>
                    </a:cubicBezTo>
                    <a:cubicBezTo>
                      <a:pt x="69" y="286"/>
                      <a:pt x="70" y="286"/>
                      <a:pt x="70" y="287"/>
                    </a:cubicBezTo>
                    <a:cubicBezTo>
                      <a:pt x="70" y="287"/>
                      <a:pt x="70" y="287"/>
                      <a:pt x="71" y="288"/>
                    </a:cubicBezTo>
                    <a:cubicBezTo>
                      <a:pt x="71" y="288"/>
                      <a:pt x="72" y="289"/>
                      <a:pt x="72" y="289"/>
                    </a:cubicBezTo>
                    <a:cubicBezTo>
                      <a:pt x="72" y="289"/>
                      <a:pt x="72" y="289"/>
                      <a:pt x="72" y="290"/>
                    </a:cubicBezTo>
                    <a:cubicBezTo>
                      <a:pt x="72" y="290"/>
                      <a:pt x="71" y="290"/>
                      <a:pt x="71" y="291"/>
                    </a:cubicBezTo>
                    <a:cubicBezTo>
                      <a:pt x="71" y="292"/>
                      <a:pt x="71" y="294"/>
                      <a:pt x="71" y="294"/>
                    </a:cubicBezTo>
                    <a:cubicBezTo>
                      <a:pt x="71" y="294"/>
                      <a:pt x="71" y="295"/>
                      <a:pt x="71" y="295"/>
                    </a:cubicBezTo>
                    <a:cubicBezTo>
                      <a:pt x="71" y="295"/>
                      <a:pt x="71" y="295"/>
                      <a:pt x="71" y="295"/>
                    </a:cubicBezTo>
                    <a:cubicBezTo>
                      <a:pt x="71" y="295"/>
                      <a:pt x="71" y="295"/>
                      <a:pt x="71" y="296"/>
                    </a:cubicBezTo>
                    <a:cubicBezTo>
                      <a:pt x="70" y="296"/>
                      <a:pt x="70" y="296"/>
                      <a:pt x="70" y="297"/>
                    </a:cubicBezTo>
                    <a:cubicBezTo>
                      <a:pt x="70" y="298"/>
                      <a:pt x="70" y="299"/>
                      <a:pt x="70" y="299"/>
                    </a:cubicBezTo>
                    <a:cubicBezTo>
                      <a:pt x="70" y="299"/>
                      <a:pt x="71" y="300"/>
                      <a:pt x="71" y="300"/>
                    </a:cubicBezTo>
                    <a:cubicBezTo>
                      <a:pt x="71" y="300"/>
                      <a:pt x="72" y="300"/>
                      <a:pt x="73" y="300"/>
                    </a:cubicBezTo>
                    <a:cubicBezTo>
                      <a:pt x="73" y="300"/>
                      <a:pt x="74" y="300"/>
                      <a:pt x="75" y="300"/>
                    </a:cubicBezTo>
                    <a:cubicBezTo>
                      <a:pt x="76" y="300"/>
                      <a:pt x="81" y="300"/>
                      <a:pt x="82" y="300"/>
                    </a:cubicBezTo>
                    <a:cubicBezTo>
                      <a:pt x="83" y="300"/>
                      <a:pt x="86" y="300"/>
                      <a:pt x="87" y="300"/>
                    </a:cubicBezTo>
                    <a:cubicBezTo>
                      <a:pt x="88" y="299"/>
                      <a:pt x="89" y="299"/>
                      <a:pt x="89" y="299"/>
                    </a:cubicBezTo>
                    <a:cubicBezTo>
                      <a:pt x="90" y="298"/>
                      <a:pt x="90" y="298"/>
                      <a:pt x="90" y="297"/>
                    </a:cubicBezTo>
                    <a:cubicBezTo>
                      <a:pt x="90" y="297"/>
                      <a:pt x="90" y="296"/>
                      <a:pt x="90" y="295"/>
                    </a:cubicBezTo>
                    <a:cubicBezTo>
                      <a:pt x="90" y="294"/>
                      <a:pt x="89" y="294"/>
                      <a:pt x="89" y="294"/>
                    </a:cubicBezTo>
                    <a:cubicBezTo>
                      <a:pt x="89" y="293"/>
                      <a:pt x="89" y="293"/>
                      <a:pt x="89" y="292"/>
                    </a:cubicBezTo>
                    <a:cubicBezTo>
                      <a:pt x="90" y="292"/>
                      <a:pt x="89" y="290"/>
                      <a:pt x="89" y="290"/>
                    </a:cubicBezTo>
                    <a:cubicBezTo>
                      <a:pt x="89" y="289"/>
                      <a:pt x="89" y="289"/>
                      <a:pt x="89" y="289"/>
                    </a:cubicBezTo>
                    <a:cubicBezTo>
                      <a:pt x="89" y="289"/>
                      <a:pt x="89" y="288"/>
                      <a:pt x="88" y="288"/>
                    </a:cubicBezTo>
                    <a:cubicBezTo>
                      <a:pt x="88" y="288"/>
                      <a:pt x="89" y="288"/>
                      <a:pt x="89" y="288"/>
                    </a:cubicBezTo>
                    <a:cubicBezTo>
                      <a:pt x="89" y="288"/>
                      <a:pt x="89" y="287"/>
                      <a:pt x="89" y="287"/>
                    </a:cubicBezTo>
                    <a:cubicBezTo>
                      <a:pt x="89" y="286"/>
                      <a:pt x="90" y="285"/>
                      <a:pt x="90" y="284"/>
                    </a:cubicBezTo>
                    <a:cubicBezTo>
                      <a:pt x="90" y="284"/>
                      <a:pt x="90" y="283"/>
                      <a:pt x="90" y="283"/>
                    </a:cubicBezTo>
                    <a:cubicBezTo>
                      <a:pt x="90" y="283"/>
                      <a:pt x="90" y="283"/>
                      <a:pt x="91" y="283"/>
                    </a:cubicBezTo>
                    <a:cubicBezTo>
                      <a:pt x="91" y="282"/>
                      <a:pt x="91" y="282"/>
                      <a:pt x="91" y="282"/>
                    </a:cubicBezTo>
                    <a:cubicBezTo>
                      <a:pt x="91" y="281"/>
                      <a:pt x="92" y="279"/>
                      <a:pt x="92" y="279"/>
                    </a:cubicBezTo>
                    <a:cubicBezTo>
                      <a:pt x="93" y="279"/>
                      <a:pt x="93" y="278"/>
                      <a:pt x="93" y="278"/>
                    </a:cubicBezTo>
                    <a:cubicBezTo>
                      <a:pt x="93" y="278"/>
                      <a:pt x="93" y="278"/>
                      <a:pt x="93" y="277"/>
                    </a:cubicBezTo>
                    <a:cubicBezTo>
                      <a:pt x="93" y="277"/>
                      <a:pt x="93" y="276"/>
                      <a:pt x="93" y="276"/>
                    </a:cubicBezTo>
                    <a:close/>
                  </a:path>
                </a:pathLst>
              </a:custGeom>
              <a:solidFill>
                <a:schemeClr val="accent3"/>
              </a:solid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noEditPoints="1"/>
              </p:cNvSpPr>
              <p:nvPr/>
            </p:nvSpPr>
            <p:spPr bwMode="auto">
              <a:xfrm>
                <a:off x="5492314" y="1346739"/>
                <a:ext cx="384079" cy="919616"/>
              </a:xfrm>
              <a:custGeom>
                <a:avLst/>
                <a:gdLst>
                  <a:gd name="T0" fmla="*/ 110 w 126"/>
                  <a:gd name="T1" fmla="*/ 63 h 302"/>
                  <a:gd name="T2" fmla="*/ 104 w 126"/>
                  <a:gd name="T3" fmla="*/ 55 h 302"/>
                  <a:gd name="T4" fmla="*/ 98 w 126"/>
                  <a:gd name="T5" fmla="*/ 44 h 302"/>
                  <a:gd name="T6" fmla="*/ 72 w 126"/>
                  <a:gd name="T7" fmla="*/ 39 h 302"/>
                  <a:gd name="T8" fmla="*/ 70 w 126"/>
                  <a:gd name="T9" fmla="*/ 30 h 302"/>
                  <a:gd name="T10" fmla="*/ 71 w 126"/>
                  <a:gd name="T11" fmla="*/ 19 h 302"/>
                  <a:gd name="T12" fmla="*/ 66 w 126"/>
                  <a:gd name="T13" fmla="*/ 4 h 302"/>
                  <a:gd name="T14" fmla="*/ 46 w 126"/>
                  <a:gd name="T15" fmla="*/ 12 h 302"/>
                  <a:gd name="T16" fmla="*/ 44 w 126"/>
                  <a:gd name="T17" fmla="*/ 27 h 302"/>
                  <a:gd name="T18" fmla="*/ 47 w 126"/>
                  <a:gd name="T19" fmla="*/ 36 h 302"/>
                  <a:gd name="T20" fmla="*/ 39 w 126"/>
                  <a:gd name="T21" fmla="*/ 42 h 302"/>
                  <a:gd name="T22" fmla="*/ 26 w 126"/>
                  <a:gd name="T23" fmla="*/ 45 h 302"/>
                  <a:gd name="T24" fmla="*/ 16 w 126"/>
                  <a:gd name="T25" fmla="*/ 54 h 302"/>
                  <a:gd name="T26" fmla="*/ 13 w 126"/>
                  <a:gd name="T27" fmla="*/ 66 h 302"/>
                  <a:gd name="T28" fmla="*/ 6 w 126"/>
                  <a:gd name="T29" fmla="*/ 81 h 302"/>
                  <a:gd name="T30" fmla="*/ 2 w 126"/>
                  <a:gd name="T31" fmla="*/ 99 h 302"/>
                  <a:gd name="T32" fmla="*/ 13 w 126"/>
                  <a:gd name="T33" fmla="*/ 121 h 302"/>
                  <a:gd name="T34" fmla="*/ 16 w 126"/>
                  <a:gd name="T35" fmla="*/ 126 h 302"/>
                  <a:gd name="T36" fmla="*/ 19 w 126"/>
                  <a:gd name="T37" fmla="*/ 132 h 302"/>
                  <a:gd name="T38" fmla="*/ 20 w 126"/>
                  <a:gd name="T39" fmla="*/ 140 h 302"/>
                  <a:gd name="T40" fmla="*/ 22 w 126"/>
                  <a:gd name="T41" fmla="*/ 168 h 302"/>
                  <a:gd name="T42" fmla="*/ 30 w 126"/>
                  <a:gd name="T43" fmla="*/ 173 h 302"/>
                  <a:gd name="T44" fmla="*/ 35 w 126"/>
                  <a:gd name="T45" fmla="*/ 208 h 302"/>
                  <a:gd name="T46" fmla="*/ 38 w 126"/>
                  <a:gd name="T47" fmla="*/ 242 h 302"/>
                  <a:gd name="T48" fmla="*/ 40 w 126"/>
                  <a:gd name="T49" fmla="*/ 267 h 302"/>
                  <a:gd name="T50" fmla="*/ 42 w 126"/>
                  <a:gd name="T51" fmla="*/ 272 h 302"/>
                  <a:gd name="T52" fmla="*/ 40 w 126"/>
                  <a:gd name="T53" fmla="*/ 279 h 302"/>
                  <a:gd name="T54" fmla="*/ 39 w 126"/>
                  <a:gd name="T55" fmla="*/ 284 h 302"/>
                  <a:gd name="T56" fmla="*/ 31 w 126"/>
                  <a:gd name="T57" fmla="*/ 289 h 302"/>
                  <a:gd name="T58" fmla="*/ 41 w 126"/>
                  <a:gd name="T59" fmla="*/ 295 h 302"/>
                  <a:gd name="T60" fmla="*/ 61 w 126"/>
                  <a:gd name="T61" fmla="*/ 287 h 302"/>
                  <a:gd name="T62" fmla="*/ 63 w 126"/>
                  <a:gd name="T63" fmla="*/ 277 h 302"/>
                  <a:gd name="T64" fmla="*/ 67 w 126"/>
                  <a:gd name="T65" fmla="*/ 283 h 302"/>
                  <a:gd name="T66" fmla="*/ 65 w 126"/>
                  <a:gd name="T67" fmla="*/ 289 h 302"/>
                  <a:gd name="T68" fmla="*/ 62 w 126"/>
                  <a:gd name="T69" fmla="*/ 295 h 302"/>
                  <a:gd name="T70" fmla="*/ 60 w 126"/>
                  <a:gd name="T71" fmla="*/ 301 h 302"/>
                  <a:gd name="T72" fmla="*/ 83 w 126"/>
                  <a:gd name="T73" fmla="*/ 297 h 302"/>
                  <a:gd name="T74" fmla="*/ 85 w 126"/>
                  <a:gd name="T75" fmla="*/ 288 h 302"/>
                  <a:gd name="T76" fmla="*/ 87 w 126"/>
                  <a:gd name="T77" fmla="*/ 282 h 302"/>
                  <a:gd name="T78" fmla="*/ 90 w 126"/>
                  <a:gd name="T79" fmla="*/ 266 h 302"/>
                  <a:gd name="T80" fmla="*/ 91 w 126"/>
                  <a:gd name="T81" fmla="*/ 212 h 302"/>
                  <a:gd name="T82" fmla="*/ 93 w 126"/>
                  <a:gd name="T83" fmla="*/ 169 h 302"/>
                  <a:gd name="T84" fmla="*/ 107 w 126"/>
                  <a:gd name="T85" fmla="*/ 167 h 302"/>
                  <a:gd name="T86" fmla="*/ 107 w 126"/>
                  <a:gd name="T87" fmla="*/ 149 h 302"/>
                  <a:gd name="T88" fmla="*/ 105 w 126"/>
                  <a:gd name="T89" fmla="*/ 129 h 302"/>
                  <a:gd name="T90" fmla="*/ 104 w 126"/>
                  <a:gd name="T91" fmla="*/ 120 h 302"/>
                  <a:gd name="T92" fmla="*/ 124 w 126"/>
                  <a:gd name="T93" fmla="*/ 93 h 302"/>
                  <a:gd name="T94" fmla="*/ 21 w 126"/>
                  <a:gd name="T95" fmla="*/ 98 h 302"/>
                  <a:gd name="T96" fmla="*/ 22 w 126"/>
                  <a:gd name="T97" fmla="*/ 87 h 302"/>
                  <a:gd name="T98" fmla="*/ 41 w 126"/>
                  <a:gd name="T99" fmla="*/ 279 h 302"/>
                  <a:gd name="T100" fmla="*/ 65 w 126"/>
                  <a:gd name="T101" fmla="*/ 251 h 302"/>
                  <a:gd name="T102" fmla="*/ 60 w 126"/>
                  <a:gd name="T103" fmla="*/ 249 h 302"/>
                  <a:gd name="T104" fmla="*/ 61 w 126"/>
                  <a:gd name="T105" fmla="*/ 224 h 302"/>
                  <a:gd name="T106" fmla="*/ 62 w 126"/>
                  <a:gd name="T107" fmla="*/ 202 h 302"/>
                  <a:gd name="T108" fmla="*/ 66 w 126"/>
                  <a:gd name="T109" fmla="*/ 220 h 302"/>
                  <a:gd name="T110" fmla="*/ 69 w 126"/>
                  <a:gd name="T111" fmla="*/ 235 h 302"/>
                  <a:gd name="T112" fmla="*/ 99 w 126"/>
                  <a:gd name="T113" fmla="*/ 98 h 302"/>
                  <a:gd name="T114" fmla="*/ 99 w 126"/>
                  <a:gd name="T115" fmla="*/ 87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 h="302">
                    <a:moveTo>
                      <a:pt x="124" y="83"/>
                    </a:moveTo>
                    <a:cubicBezTo>
                      <a:pt x="122" y="78"/>
                      <a:pt x="118" y="74"/>
                      <a:pt x="117" y="73"/>
                    </a:cubicBezTo>
                    <a:cubicBezTo>
                      <a:pt x="117" y="71"/>
                      <a:pt x="115" y="69"/>
                      <a:pt x="114" y="68"/>
                    </a:cubicBezTo>
                    <a:cubicBezTo>
                      <a:pt x="114" y="67"/>
                      <a:pt x="113" y="67"/>
                      <a:pt x="113" y="67"/>
                    </a:cubicBezTo>
                    <a:cubicBezTo>
                      <a:pt x="113" y="67"/>
                      <a:pt x="113" y="67"/>
                      <a:pt x="112" y="66"/>
                    </a:cubicBezTo>
                    <a:cubicBezTo>
                      <a:pt x="111" y="65"/>
                      <a:pt x="110" y="64"/>
                      <a:pt x="110" y="63"/>
                    </a:cubicBezTo>
                    <a:cubicBezTo>
                      <a:pt x="109" y="63"/>
                      <a:pt x="109" y="62"/>
                      <a:pt x="109" y="62"/>
                    </a:cubicBezTo>
                    <a:cubicBezTo>
                      <a:pt x="108" y="61"/>
                      <a:pt x="108" y="61"/>
                      <a:pt x="108" y="60"/>
                    </a:cubicBezTo>
                    <a:cubicBezTo>
                      <a:pt x="108" y="60"/>
                      <a:pt x="108" y="59"/>
                      <a:pt x="107" y="59"/>
                    </a:cubicBezTo>
                    <a:cubicBezTo>
                      <a:pt x="106" y="58"/>
                      <a:pt x="105" y="57"/>
                      <a:pt x="105" y="57"/>
                    </a:cubicBezTo>
                    <a:cubicBezTo>
                      <a:pt x="105" y="57"/>
                      <a:pt x="104" y="57"/>
                      <a:pt x="104" y="57"/>
                    </a:cubicBezTo>
                    <a:cubicBezTo>
                      <a:pt x="104" y="56"/>
                      <a:pt x="104" y="56"/>
                      <a:pt x="104" y="55"/>
                    </a:cubicBezTo>
                    <a:cubicBezTo>
                      <a:pt x="103" y="55"/>
                      <a:pt x="103" y="55"/>
                      <a:pt x="103" y="54"/>
                    </a:cubicBezTo>
                    <a:cubicBezTo>
                      <a:pt x="103" y="53"/>
                      <a:pt x="103" y="53"/>
                      <a:pt x="103" y="52"/>
                    </a:cubicBezTo>
                    <a:cubicBezTo>
                      <a:pt x="103" y="52"/>
                      <a:pt x="102" y="51"/>
                      <a:pt x="102" y="50"/>
                    </a:cubicBezTo>
                    <a:cubicBezTo>
                      <a:pt x="102" y="50"/>
                      <a:pt x="101" y="48"/>
                      <a:pt x="101" y="47"/>
                    </a:cubicBezTo>
                    <a:cubicBezTo>
                      <a:pt x="100" y="45"/>
                      <a:pt x="99" y="44"/>
                      <a:pt x="99" y="44"/>
                    </a:cubicBezTo>
                    <a:cubicBezTo>
                      <a:pt x="98" y="44"/>
                      <a:pt x="98" y="44"/>
                      <a:pt x="98" y="44"/>
                    </a:cubicBezTo>
                    <a:cubicBezTo>
                      <a:pt x="98" y="44"/>
                      <a:pt x="97" y="44"/>
                      <a:pt x="96" y="44"/>
                    </a:cubicBezTo>
                    <a:cubicBezTo>
                      <a:pt x="95" y="43"/>
                      <a:pt x="94" y="43"/>
                      <a:pt x="94" y="43"/>
                    </a:cubicBezTo>
                    <a:cubicBezTo>
                      <a:pt x="92" y="43"/>
                      <a:pt x="89" y="42"/>
                      <a:pt x="88" y="42"/>
                    </a:cubicBezTo>
                    <a:cubicBezTo>
                      <a:pt x="87" y="42"/>
                      <a:pt x="83" y="41"/>
                      <a:pt x="81" y="41"/>
                    </a:cubicBezTo>
                    <a:cubicBezTo>
                      <a:pt x="80" y="41"/>
                      <a:pt x="76" y="40"/>
                      <a:pt x="75" y="39"/>
                    </a:cubicBezTo>
                    <a:cubicBezTo>
                      <a:pt x="73" y="39"/>
                      <a:pt x="73" y="39"/>
                      <a:pt x="72" y="39"/>
                    </a:cubicBezTo>
                    <a:cubicBezTo>
                      <a:pt x="72" y="39"/>
                      <a:pt x="71" y="39"/>
                      <a:pt x="71" y="38"/>
                    </a:cubicBezTo>
                    <a:cubicBezTo>
                      <a:pt x="70" y="38"/>
                      <a:pt x="68" y="37"/>
                      <a:pt x="68" y="37"/>
                    </a:cubicBezTo>
                    <a:cubicBezTo>
                      <a:pt x="67" y="36"/>
                      <a:pt x="67" y="36"/>
                      <a:pt x="68" y="35"/>
                    </a:cubicBezTo>
                    <a:cubicBezTo>
                      <a:pt x="68" y="34"/>
                      <a:pt x="69" y="30"/>
                      <a:pt x="69" y="30"/>
                    </a:cubicBezTo>
                    <a:cubicBezTo>
                      <a:pt x="69" y="30"/>
                      <a:pt x="69" y="30"/>
                      <a:pt x="69" y="30"/>
                    </a:cubicBezTo>
                    <a:cubicBezTo>
                      <a:pt x="69" y="30"/>
                      <a:pt x="69" y="30"/>
                      <a:pt x="70" y="30"/>
                    </a:cubicBezTo>
                    <a:cubicBezTo>
                      <a:pt x="70" y="29"/>
                      <a:pt x="70" y="29"/>
                      <a:pt x="70" y="28"/>
                    </a:cubicBezTo>
                    <a:cubicBezTo>
                      <a:pt x="71" y="27"/>
                      <a:pt x="71" y="24"/>
                      <a:pt x="71" y="23"/>
                    </a:cubicBezTo>
                    <a:cubicBezTo>
                      <a:pt x="71" y="23"/>
                      <a:pt x="71" y="22"/>
                      <a:pt x="71" y="21"/>
                    </a:cubicBezTo>
                    <a:cubicBezTo>
                      <a:pt x="71" y="21"/>
                      <a:pt x="71" y="21"/>
                      <a:pt x="72" y="20"/>
                    </a:cubicBezTo>
                    <a:cubicBezTo>
                      <a:pt x="72" y="20"/>
                      <a:pt x="71" y="19"/>
                      <a:pt x="71" y="19"/>
                    </a:cubicBezTo>
                    <a:cubicBezTo>
                      <a:pt x="71" y="19"/>
                      <a:pt x="71" y="19"/>
                      <a:pt x="71" y="19"/>
                    </a:cubicBezTo>
                    <a:cubicBezTo>
                      <a:pt x="71" y="19"/>
                      <a:pt x="71" y="18"/>
                      <a:pt x="71" y="18"/>
                    </a:cubicBezTo>
                    <a:cubicBezTo>
                      <a:pt x="71" y="17"/>
                      <a:pt x="71" y="16"/>
                      <a:pt x="71" y="16"/>
                    </a:cubicBezTo>
                    <a:cubicBezTo>
                      <a:pt x="71" y="15"/>
                      <a:pt x="71" y="15"/>
                      <a:pt x="71" y="15"/>
                    </a:cubicBezTo>
                    <a:cubicBezTo>
                      <a:pt x="71" y="15"/>
                      <a:pt x="71" y="14"/>
                      <a:pt x="71" y="13"/>
                    </a:cubicBezTo>
                    <a:cubicBezTo>
                      <a:pt x="71" y="10"/>
                      <a:pt x="71" y="9"/>
                      <a:pt x="70" y="7"/>
                    </a:cubicBezTo>
                    <a:cubicBezTo>
                      <a:pt x="69" y="5"/>
                      <a:pt x="66" y="4"/>
                      <a:pt x="66" y="4"/>
                    </a:cubicBezTo>
                    <a:cubicBezTo>
                      <a:pt x="65" y="4"/>
                      <a:pt x="65" y="2"/>
                      <a:pt x="63" y="2"/>
                    </a:cubicBezTo>
                    <a:cubicBezTo>
                      <a:pt x="64" y="2"/>
                      <a:pt x="59" y="0"/>
                      <a:pt x="53" y="2"/>
                    </a:cubicBezTo>
                    <a:cubicBezTo>
                      <a:pt x="52" y="2"/>
                      <a:pt x="51" y="3"/>
                      <a:pt x="51" y="3"/>
                    </a:cubicBezTo>
                    <a:cubicBezTo>
                      <a:pt x="49" y="3"/>
                      <a:pt x="49" y="4"/>
                      <a:pt x="48" y="5"/>
                    </a:cubicBezTo>
                    <a:cubicBezTo>
                      <a:pt x="48" y="5"/>
                      <a:pt x="47" y="6"/>
                      <a:pt x="46" y="7"/>
                    </a:cubicBezTo>
                    <a:cubicBezTo>
                      <a:pt x="45" y="8"/>
                      <a:pt x="46" y="11"/>
                      <a:pt x="46" y="12"/>
                    </a:cubicBezTo>
                    <a:cubicBezTo>
                      <a:pt x="45" y="14"/>
                      <a:pt x="45" y="18"/>
                      <a:pt x="45" y="18"/>
                    </a:cubicBezTo>
                    <a:cubicBezTo>
                      <a:pt x="45" y="18"/>
                      <a:pt x="45" y="18"/>
                      <a:pt x="44" y="17"/>
                    </a:cubicBezTo>
                    <a:cubicBezTo>
                      <a:pt x="44" y="17"/>
                      <a:pt x="44" y="17"/>
                      <a:pt x="44" y="17"/>
                    </a:cubicBezTo>
                    <a:cubicBezTo>
                      <a:pt x="43" y="17"/>
                      <a:pt x="42" y="19"/>
                      <a:pt x="43" y="20"/>
                    </a:cubicBezTo>
                    <a:cubicBezTo>
                      <a:pt x="43" y="21"/>
                      <a:pt x="42" y="23"/>
                      <a:pt x="43" y="26"/>
                    </a:cubicBezTo>
                    <a:cubicBezTo>
                      <a:pt x="43" y="26"/>
                      <a:pt x="44" y="27"/>
                      <a:pt x="44" y="27"/>
                    </a:cubicBezTo>
                    <a:cubicBezTo>
                      <a:pt x="44" y="28"/>
                      <a:pt x="45" y="28"/>
                      <a:pt x="45" y="28"/>
                    </a:cubicBezTo>
                    <a:cubicBezTo>
                      <a:pt x="46" y="28"/>
                      <a:pt x="46" y="28"/>
                      <a:pt x="46" y="28"/>
                    </a:cubicBezTo>
                    <a:cubicBezTo>
                      <a:pt x="46" y="28"/>
                      <a:pt x="46" y="28"/>
                      <a:pt x="46" y="29"/>
                    </a:cubicBezTo>
                    <a:cubicBezTo>
                      <a:pt x="46" y="30"/>
                      <a:pt x="46" y="31"/>
                      <a:pt x="46" y="32"/>
                    </a:cubicBezTo>
                    <a:cubicBezTo>
                      <a:pt x="47" y="33"/>
                      <a:pt x="47" y="35"/>
                      <a:pt x="47" y="35"/>
                    </a:cubicBezTo>
                    <a:cubicBezTo>
                      <a:pt x="47" y="36"/>
                      <a:pt x="47" y="36"/>
                      <a:pt x="47" y="36"/>
                    </a:cubicBezTo>
                    <a:cubicBezTo>
                      <a:pt x="46" y="36"/>
                      <a:pt x="46" y="37"/>
                      <a:pt x="45" y="37"/>
                    </a:cubicBezTo>
                    <a:cubicBezTo>
                      <a:pt x="45" y="38"/>
                      <a:pt x="45" y="39"/>
                      <a:pt x="45" y="39"/>
                    </a:cubicBezTo>
                    <a:cubicBezTo>
                      <a:pt x="45" y="39"/>
                      <a:pt x="45" y="40"/>
                      <a:pt x="44" y="40"/>
                    </a:cubicBezTo>
                    <a:cubicBezTo>
                      <a:pt x="44" y="40"/>
                      <a:pt x="43" y="41"/>
                      <a:pt x="43" y="41"/>
                    </a:cubicBezTo>
                    <a:cubicBezTo>
                      <a:pt x="42" y="41"/>
                      <a:pt x="42" y="41"/>
                      <a:pt x="41" y="41"/>
                    </a:cubicBezTo>
                    <a:cubicBezTo>
                      <a:pt x="41" y="42"/>
                      <a:pt x="40" y="42"/>
                      <a:pt x="39" y="42"/>
                    </a:cubicBezTo>
                    <a:cubicBezTo>
                      <a:pt x="38" y="42"/>
                      <a:pt x="37" y="43"/>
                      <a:pt x="36" y="43"/>
                    </a:cubicBezTo>
                    <a:cubicBezTo>
                      <a:pt x="35" y="43"/>
                      <a:pt x="35" y="43"/>
                      <a:pt x="34" y="43"/>
                    </a:cubicBezTo>
                    <a:cubicBezTo>
                      <a:pt x="33" y="44"/>
                      <a:pt x="33" y="44"/>
                      <a:pt x="32" y="44"/>
                    </a:cubicBezTo>
                    <a:cubicBezTo>
                      <a:pt x="31" y="44"/>
                      <a:pt x="30" y="44"/>
                      <a:pt x="29" y="45"/>
                    </a:cubicBezTo>
                    <a:cubicBezTo>
                      <a:pt x="28" y="45"/>
                      <a:pt x="27" y="45"/>
                      <a:pt x="27" y="45"/>
                    </a:cubicBezTo>
                    <a:cubicBezTo>
                      <a:pt x="27" y="45"/>
                      <a:pt x="27" y="45"/>
                      <a:pt x="26" y="45"/>
                    </a:cubicBezTo>
                    <a:cubicBezTo>
                      <a:pt x="25" y="45"/>
                      <a:pt x="25" y="46"/>
                      <a:pt x="24" y="46"/>
                    </a:cubicBezTo>
                    <a:cubicBezTo>
                      <a:pt x="23" y="46"/>
                      <a:pt x="21" y="47"/>
                      <a:pt x="20" y="48"/>
                    </a:cubicBezTo>
                    <a:cubicBezTo>
                      <a:pt x="20" y="48"/>
                      <a:pt x="20" y="48"/>
                      <a:pt x="19" y="48"/>
                    </a:cubicBezTo>
                    <a:cubicBezTo>
                      <a:pt x="19" y="48"/>
                      <a:pt x="19" y="48"/>
                      <a:pt x="18" y="49"/>
                    </a:cubicBezTo>
                    <a:cubicBezTo>
                      <a:pt x="18" y="49"/>
                      <a:pt x="17" y="51"/>
                      <a:pt x="17" y="52"/>
                    </a:cubicBezTo>
                    <a:cubicBezTo>
                      <a:pt x="17" y="53"/>
                      <a:pt x="16" y="54"/>
                      <a:pt x="16" y="54"/>
                    </a:cubicBezTo>
                    <a:cubicBezTo>
                      <a:pt x="16" y="55"/>
                      <a:pt x="16" y="55"/>
                      <a:pt x="16" y="56"/>
                    </a:cubicBezTo>
                    <a:cubicBezTo>
                      <a:pt x="15" y="56"/>
                      <a:pt x="15" y="58"/>
                      <a:pt x="14" y="59"/>
                    </a:cubicBezTo>
                    <a:cubicBezTo>
                      <a:pt x="14" y="60"/>
                      <a:pt x="14" y="61"/>
                      <a:pt x="14" y="61"/>
                    </a:cubicBezTo>
                    <a:cubicBezTo>
                      <a:pt x="14" y="61"/>
                      <a:pt x="14" y="61"/>
                      <a:pt x="14" y="62"/>
                    </a:cubicBezTo>
                    <a:cubicBezTo>
                      <a:pt x="14" y="62"/>
                      <a:pt x="13" y="64"/>
                      <a:pt x="13" y="64"/>
                    </a:cubicBezTo>
                    <a:cubicBezTo>
                      <a:pt x="13" y="65"/>
                      <a:pt x="13" y="66"/>
                      <a:pt x="13" y="66"/>
                    </a:cubicBezTo>
                    <a:cubicBezTo>
                      <a:pt x="13" y="67"/>
                      <a:pt x="12" y="68"/>
                      <a:pt x="11" y="69"/>
                    </a:cubicBezTo>
                    <a:cubicBezTo>
                      <a:pt x="11" y="69"/>
                      <a:pt x="11" y="70"/>
                      <a:pt x="11" y="71"/>
                    </a:cubicBezTo>
                    <a:cubicBezTo>
                      <a:pt x="11" y="71"/>
                      <a:pt x="10" y="71"/>
                      <a:pt x="10" y="72"/>
                    </a:cubicBezTo>
                    <a:cubicBezTo>
                      <a:pt x="9" y="72"/>
                      <a:pt x="9" y="74"/>
                      <a:pt x="9" y="74"/>
                    </a:cubicBezTo>
                    <a:cubicBezTo>
                      <a:pt x="8" y="75"/>
                      <a:pt x="8" y="75"/>
                      <a:pt x="8" y="76"/>
                    </a:cubicBezTo>
                    <a:cubicBezTo>
                      <a:pt x="7" y="77"/>
                      <a:pt x="6" y="80"/>
                      <a:pt x="6" y="81"/>
                    </a:cubicBezTo>
                    <a:cubicBezTo>
                      <a:pt x="5" y="81"/>
                      <a:pt x="5" y="82"/>
                      <a:pt x="4" y="82"/>
                    </a:cubicBezTo>
                    <a:cubicBezTo>
                      <a:pt x="4" y="83"/>
                      <a:pt x="3" y="83"/>
                      <a:pt x="2" y="84"/>
                    </a:cubicBezTo>
                    <a:cubicBezTo>
                      <a:pt x="2" y="85"/>
                      <a:pt x="2" y="87"/>
                      <a:pt x="2" y="88"/>
                    </a:cubicBezTo>
                    <a:cubicBezTo>
                      <a:pt x="2" y="89"/>
                      <a:pt x="1" y="91"/>
                      <a:pt x="1" y="92"/>
                    </a:cubicBezTo>
                    <a:cubicBezTo>
                      <a:pt x="0" y="93"/>
                      <a:pt x="1" y="93"/>
                      <a:pt x="1" y="94"/>
                    </a:cubicBezTo>
                    <a:cubicBezTo>
                      <a:pt x="2" y="96"/>
                      <a:pt x="2" y="98"/>
                      <a:pt x="2" y="99"/>
                    </a:cubicBezTo>
                    <a:cubicBezTo>
                      <a:pt x="2" y="100"/>
                      <a:pt x="2" y="101"/>
                      <a:pt x="3" y="101"/>
                    </a:cubicBezTo>
                    <a:cubicBezTo>
                      <a:pt x="3" y="102"/>
                      <a:pt x="3" y="104"/>
                      <a:pt x="3" y="104"/>
                    </a:cubicBezTo>
                    <a:cubicBezTo>
                      <a:pt x="4" y="106"/>
                      <a:pt x="7" y="110"/>
                      <a:pt x="7" y="112"/>
                    </a:cubicBezTo>
                    <a:cubicBezTo>
                      <a:pt x="8" y="113"/>
                      <a:pt x="12" y="119"/>
                      <a:pt x="12" y="120"/>
                    </a:cubicBezTo>
                    <a:cubicBezTo>
                      <a:pt x="12" y="120"/>
                      <a:pt x="12" y="120"/>
                      <a:pt x="12" y="120"/>
                    </a:cubicBezTo>
                    <a:cubicBezTo>
                      <a:pt x="12" y="120"/>
                      <a:pt x="12" y="121"/>
                      <a:pt x="13" y="121"/>
                    </a:cubicBezTo>
                    <a:cubicBezTo>
                      <a:pt x="13" y="122"/>
                      <a:pt x="13" y="122"/>
                      <a:pt x="13" y="122"/>
                    </a:cubicBezTo>
                    <a:cubicBezTo>
                      <a:pt x="13" y="122"/>
                      <a:pt x="13" y="122"/>
                      <a:pt x="14" y="123"/>
                    </a:cubicBezTo>
                    <a:cubicBezTo>
                      <a:pt x="14" y="123"/>
                      <a:pt x="14" y="123"/>
                      <a:pt x="14" y="124"/>
                    </a:cubicBezTo>
                    <a:cubicBezTo>
                      <a:pt x="14" y="124"/>
                      <a:pt x="15" y="125"/>
                      <a:pt x="15" y="125"/>
                    </a:cubicBezTo>
                    <a:cubicBezTo>
                      <a:pt x="15" y="125"/>
                      <a:pt x="15" y="125"/>
                      <a:pt x="15" y="125"/>
                    </a:cubicBezTo>
                    <a:cubicBezTo>
                      <a:pt x="15" y="125"/>
                      <a:pt x="16" y="126"/>
                      <a:pt x="16" y="126"/>
                    </a:cubicBezTo>
                    <a:cubicBezTo>
                      <a:pt x="16" y="126"/>
                      <a:pt x="16" y="126"/>
                      <a:pt x="16" y="126"/>
                    </a:cubicBezTo>
                    <a:cubicBezTo>
                      <a:pt x="16" y="127"/>
                      <a:pt x="16" y="127"/>
                      <a:pt x="16" y="127"/>
                    </a:cubicBezTo>
                    <a:cubicBezTo>
                      <a:pt x="16" y="127"/>
                      <a:pt x="16" y="127"/>
                      <a:pt x="17" y="127"/>
                    </a:cubicBezTo>
                    <a:cubicBezTo>
                      <a:pt x="17" y="127"/>
                      <a:pt x="17" y="127"/>
                      <a:pt x="17" y="128"/>
                    </a:cubicBezTo>
                    <a:cubicBezTo>
                      <a:pt x="17" y="128"/>
                      <a:pt x="18" y="129"/>
                      <a:pt x="18" y="129"/>
                    </a:cubicBezTo>
                    <a:cubicBezTo>
                      <a:pt x="18" y="130"/>
                      <a:pt x="19" y="131"/>
                      <a:pt x="19" y="132"/>
                    </a:cubicBezTo>
                    <a:cubicBezTo>
                      <a:pt x="19" y="132"/>
                      <a:pt x="19" y="132"/>
                      <a:pt x="19" y="132"/>
                    </a:cubicBezTo>
                    <a:cubicBezTo>
                      <a:pt x="20" y="132"/>
                      <a:pt x="19" y="132"/>
                      <a:pt x="19" y="131"/>
                    </a:cubicBezTo>
                    <a:cubicBezTo>
                      <a:pt x="19" y="130"/>
                      <a:pt x="20" y="131"/>
                      <a:pt x="20" y="132"/>
                    </a:cubicBezTo>
                    <a:cubicBezTo>
                      <a:pt x="20" y="132"/>
                      <a:pt x="20" y="132"/>
                      <a:pt x="21" y="132"/>
                    </a:cubicBezTo>
                    <a:cubicBezTo>
                      <a:pt x="21" y="132"/>
                      <a:pt x="21" y="132"/>
                      <a:pt x="21" y="133"/>
                    </a:cubicBezTo>
                    <a:cubicBezTo>
                      <a:pt x="21" y="135"/>
                      <a:pt x="20" y="137"/>
                      <a:pt x="20" y="140"/>
                    </a:cubicBezTo>
                    <a:cubicBezTo>
                      <a:pt x="20" y="142"/>
                      <a:pt x="20" y="149"/>
                      <a:pt x="20" y="150"/>
                    </a:cubicBezTo>
                    <a:cubicBezTo>
                      <a:pt x="20" y="151"/>
                      <a:pt x="20" y="152"/>
                      <a:pt x="20" y="155"/>
                    </a:cubicBezTo>
                    <a:cubicBezTo>
                      <a:pt x="20" y="157"/>
                      <a:pt x="20" y="165"/>
                      <a:pt x="20" y="165"/>
                    </a:cubicBezTo>
                    <a:cubicBezTo>
                      <a:pt x="20" y="166"/>
                      <a:pt x="20" y="166"/>
                      <a:pt x="20" y="167"/>
                    </a:cubicBezTo>
                    <a:cubicBezTo>
                      <a:pt x="20" y="167"/>
                      <a:pt x="21" y="167"/>
                      <a:pt x="21" y="167"/>
                    </a:cubicBezTo>
                    <a:cubicBezTo>
                      <a:pt x="21" y="167"/>
                      <a:pt x="22" y="168"/>
                      <a:pt x="22" y="168"/>
                    </a:cubicBezTo>
                    <a:cubicBezTo>
                      <a:pt x="23" y="168"/>
                      <a:pt x="23" y="169"/>
                      <a:pt x="23" y="169"/>
                    </a:cubicBezTo>
                    <a:cubicBezTo>
                      <a:pt x="24" y="169"/>
                      <a:pt x="25" y="170"/>
                      <a:pt x="25" y="170"/>
                    </a:cubicBezTo>
                    <a:cubicBezTo>
                      <a:pt x="26" y="170"/>
                      <a:pt x="27" y="170"/>
                      <a:pt x="27" y="171"/>
                    </a:cubicBezTo>
                    <a:cubicBezTo>
                      <a:pt x="28" y="171"/>
                      <a:pt x="29" y="171"/>
                      <a:pt x="29" y="171"/>
                    </a:cubicBezTo>
                    <a:cubicBezTo>
                      <a:pt x="30" y="171"/>
                      <a:pt x="30" y="171"/>
                      <a:pt x="30" y="171"/>
                    </a:cubicBezTo>
                    <a:cubicBezTo>
                      <a:pt x="30" y="171"/>
                      <a:pt x="30" y="172"/>
                      <a:pt x="30" y="173"/>
                    </a:cubicBezTo>
                    <a:cubicBezTo>
                      <a:pt x="30" y="174"/>
                      <a:pt x="30" y="176"/>
                      <a:pt x="30" y="178"/>
                    </a:cubicBezTo>
                    <a:cubicBezTo>
                      <a:pt x="31" y="179"/>
                      <a:pt x="31" y="183"/>
                      <a:pt x="31" y="184"/>
                    </a:cubicBezTo>
                    <a:cubicBezTo>
                      <a:pt x="32" y="184"/>
                      <a:pt x="32" y="184"/>
                      <a:pt x="32" y="186"/>
                    </a:cubicBezTo>
                    <a:cubicBezTo>
                      <a:pt x="32" y="187"/>
                      <a:pt x="33" y="192"/>
                      <a:pt x="33" y="195"/>
                    </a:cubicBezTo>
                    <a:cubicBezTo>
                      <a:pt x="33" y="197"/>
                      <a:pt x="34" y="202"/>
                      <a:pt x="35" y="205"/>
                    </a:cubicBezTo>
                    <a:cubicBezTo>
                      <a:pt x="35" y="206"/>
                      <a:pt x="35" y="207"/>
                      <a:pt x="35" y="208"/>
                    </a:cubicBezTo>
                    <a:cubicBezTo>
                      <a:pt x="35" y="208"/>
                      <a:pt x="36" y="212"/>
                      <a:pt x="36" y="214"/>
                    </a:cubicBezTo>
                    <a:cubicBezTo>
                      <a:pt x="36" y="215"/>
                      <a:pt x="36" y="219"/>
                      <a:pt x="36" y="220"/>
                    </a:cubicBezTo>
                    <a:cubicBezTo>
                      <a:pt x="36" y="221"/>
                      <a:pt x="36" y="222"/>
                      <a:pt x="36" y="223"/>
                    </a:cubicBezTo>
                    <a:cubicBezTo>
                      <a:pt x="36" y="224"/>
                      <a:pt x="37" y="232"/>
                      <a:pt x="37" y="234"/>
                    </a:cubicBezTo>
                    <a:cubicBezTo>
                      <a:pt x="37" y="235"/>
                      <a:pt x="37" y="235"/>
                      <a:pt x="37" y="236"/>
                    </a:cubicBezTo>
                    <a:cubicBezTo>
                      <a:pt x="37" y="237"/>
                      <a:pt x="38" y="241"/>
                      <a:pt x="38" y="242"/>
                    </a:cubicBezTo>
                    <a:cubicBezTo>
                      <a:pt x="38" y="244"/>
                      <a:pt x="39" y="246"/>
                      <a:pt x="39" y="247"/>
                    </a:cubicBezTo>
                    <a:cubicBezTo>
                      <a:pt x="39" y="248"/>
                      <a:pt x="39" y="252"/>
                      <a:pt x="39" y="253"/>
                    </a:cubicBezTo>
                    <a:cubicBezTo>
                      <a:pt x="40" y="255"/>
                      <a:pt x="40" y="257"/>
                      <a:pt x="40" y="257"/>
                    </a:cubicBezTo>
                    <a:cubicBezTo>
                      <a:pt x="40" y="258"/>
                      <a:pt x="40" y="259"/>
                      <a:pt x="40" y="261"/>
                    </a:cubicBezTo>
                    <a:cubicBezTo>
                      <a:pt x="41" y="262"/>
                      <a:pt x="41" y="266"/>
                      <a:pt x="41" y="267"/>
                    </a:cubicBezTo>
                    <a:cubicBezTo>
                      <a:pt x="41" y="267"/>
                      <a:pt x="41" y="267"/>
                      <a:pt x="40" y="267"/>
                    </a:cubicBezTo>
                    <a:cubicBezTo>
                      <a:pt x="40" y="267"/>
                      <a:pt x="40" y="267"/>
                      <a:pt x="39" y="268"/>
                    </a:cubicBezTo>
                    <a:cubicBezTo>
                      <a:pt x="39" y="268"/>
                      <a:pt x="39" y="269"/>
                      <a:pt x="40" y="269"/>
                    </a:cubicBezTo>
                    <a:cubicBezTo>
                      <a:pt x="40" y="270"/>
                      <a:pt x="41" y="270"/>
                      <a:pt x="42" y="270"/>
                    </a:cubicBezTo>
                    <a:cubicBezTo>
                      <a:pt x="42" y="270"/>
                      <a:pt x="42" y="270"/>
                      <a:pt x="42" y="270"/>
                    </a:cubicBezTo>
                    <a:cubicBezTo>
                      <a:pt x="42" y="271"/>
                      <a:pt x="42" y="272"/>
                      <a:pt x="42" y="272"/>
                    </a:cubicBezTo>
                    <a:cubicBezTo>
                      <a:pt x="42" y="272"/>
                      <a:pt x="42" y="272"/>
                      <a:pt x="42" y="272"/>
                    </a:cubicBezTo>
                    <a:cubicBezTo>
                      <a:pt x="42" y="272"/>
                      <a:pt x="42" y="273"/>
                      <a:pt x="42" y="273"/>
                    </a:cubicBezTo>
                    <a:cubicBezTo>
                      <a:pt x="42" y="274"/>
                      <a:pt x="41" y="276"/>
                      <a:pt x="41" y="276"/>
                    </a:cubicBezTo>
                    <a:cubicBezTo>
                      <a:pt x="41" y="277"/>
                      <a:pt x="41" y="277"/>
                      <a:pt x="41" y="278"/>
                    </a:cubicBezTo>
                    <a:cubicBezTo>
                      <a:pt x="41" y="278"/>
                      <a:pt x="41" y="278"/>
                      <a:pt x="41" y="278"/>
                    </a:cubicBezTo>
                    <a:cubicBezTo>
                      <a:pt x="41" y="278"/>
                      <a:pt x="41" y="278"/>
                      <a:pt x="41" y="278"/>
                    </a:cubicBezTo>
                    <a:cubicBezTo>
                      <a:pt x="41" y="279"/>
                      <a:pt x="40" y="279"/>
                      <a:pt x="40" y="279"/>
                    </a:cubicBezTo>
                    <a:cubicBezTo>
                      <a:pt x="40" y="280"/>
                      <a:pt x="40" y="280"/>
                      <a:pt x="40" y="280"/>
                    </a:cubicBezTo>
                    <a:cubicBezTo>
                      <a:pt x="41" y="280"/>
                      <a:pt x="40" y="281"/>
                      <a:pt x="40" y="281"/>
                    </a:cubicBezTo>
                    <a:cubicBezTo>
                      <a:pt x="40" y="281"/>
                      <a:pt x="39" y="282"/>
                      <a:pt x="39" y="282"/>
                    </a:cubicBezTo>
                    <a:cubicBezTo>
                      <a:pt x="39" y="283"/>
                      <a:pt x="39" y="283"/>
                      <a:pt x="39" y="283"/>
                    </a:cubicBezTo>
                    <a:cubicBezTo>
                      <a:pt x="39" y="283"/>
                      <a:pt x="39" y="283"/>
                      <a:pt x="39" y="283"/>
                    </a:cubicBezTo>
                    <a:cubicBezTo>
                      <a:pt x="39" y="283"/>
                      <a:pt x="39" y="283"/>
                      <a:pt x="39" y="284"/>
                    </a:cubicBezTo>
                    <a:cubicBezTo>
                      <a:pt x="38" y="284"/>
                      <a:pt x="39" y="284"/>
                      <a:pt x="38" y="284"/>
                    </a:cubicBezTo>
                    <a:cubicBezTo>
                      <a:pt x="38" y="285"/>
                      <a:pt x="37" y="285"/>
                      <a:pt x="36" y="286"/>
                    </a:cubicBezTo>
                    <a:cubicBezTo>
                      <a:pt x="35" y="286"/>
                      <a:pt x="35" y="287"/>
                      <a:pt x="34" y="287"/>
                    </a:cubicBezTo>
                    <a:cubicBezTo>
                      <a:pt x="34" y="287"/>
                      <a:pt x="33" y="287"/>
                      <a:pt x="33" y="288"/>
                    </a:cubicBezTo>
                    <a:cubicBezTo>
                      <a:pt x="32" y="288"/>
                      <a:pt x="32" y="288"/>
                      <a:pt x="32" y="288"/>
                    </a:cubicBezTo>
                    <a:cubicBezTo>
                      <a:pt x="32" y="288"/>
                      <a:pt x="32" y="289"/>
                      <a:pt x="31" y="289"/>
                    </a:cubicBezTo>
                    <a:cubicBezTo>
                      <a:pt x="31" y="290"/>
                      <a:pt x="31" y="291"/>
                      <a:pt x="31" y="291"/>
                    </a:cubicBezTo>
                    <a:cubicBezTo>
                      <a:pt x="31" y="291"/>
                      <a:pt x="31" y="292"/>
                      <a:pt x="31" y="292"/>
                    </a:cubicBezTo>
                    <a:cubicBezTo>
                      <a:pt x="30" y="292"/>
                      <a:pt x="30" y="292"/>
                      <a:pt x="30" y="292"/>
                    </a:cubicBezTo>
                    <a:cubicBezTo>
                      <a:pt x="30" y="292"/>
                      <a:pt x="29" y="293"/>
                      <a:pt x="30" y="294"/>
                    </a:cubicBezTo>
                    <a:cubicBezTo>
                      <a:pt x="30" y="294"/>
                      <a:pt x="30" y="294"/>
                      <a:pt x="32" y="295"/>
                    </a:cubicBezTo>
                    <a:cubicBezTo>
                      <a:pt x="33" y="295"/>
                      <a:pt x="39" y="295"/>
                      <a:pt x="41" y="295"/>
                    </a:cubicBezTo>
                    <a:cubicBezTo>
                      <a:pt x="44" y="295"/>
                      <a:pt x="48" y="294"/>
                      <a:pt x="48" y="293"/>
                    </a:cubicBezTo>
                    <a:cubicBezTo>
                      <a:pt x="51" y="293"/>
                      <a:pt x="52" y="291"/>
                      <a:pt x="52" y="290"/>
                    </a:cubicBezTo>
                    <a:cubicBezTo>
                      <a:pt x="53" y="289"/>
                      <a:pt x="54" y="288"/>
                      <a:pt x="54" y="288"/>
                    </a:cubicBezTo>
                    <a:cubicBezTo>
                      <a:pt x="54" y="288"/>
                      <a:pt x="54" y="288"/>
                      <a:pt x="55" y="288"/>
                    </a:cubicBezTo>
                    <a:cubicBezTo>
                      <a:pt x="55" y="288"/>
                      <a:pt x="56" y="288"/>
                      <a:pt x="57" y="288"/>
                    </a:cubicBezTo>
                    <a:cubicBezTo>
                      <a:pt x="58" y="288"/>
                      <a:pt x="61" y="287"/>
                      <a:pt x="61" y="287"/>
                    </a:cubicBezTo>
                    <a:cubicBezTo>
                      <a:pt x="64" y="285"/>
                      <a:pt x="65" y="285"/>
                      <a:pt x="65" y="284"/>
                    </a:cubicBezTo>
                    <a:cubicBezTo>
                      <a:pt x="65" y="284"/>
                      <a:pt x="64" y="281"/>
                      <a:pt x="64" y="280"/>
                    </a:cubicBezTo>
                    <a:cubicBezTo>
                      <a:pt x="64" y="280"/>
                      <a:pt x="64" y="280"/>
                      <a:pt x="64" y="279"/>
                    </a:cubicBezTo>
                    <a:cubicBezTo>
                      <a:pt x="63" y="279"/>
                      <a:pt x="63" y="279"/>
                      <a:pt x="63" y="279"/>
                    </a:cubicBezTo>
                    <a:cubicBezTo>
                      <a:pt x="63" y="279"/>
                      <a:pt x="63" y="278"/>
                      <a:pt x="63" y="277"/>
                    </a:cubicBezTo>
                    <a:cubicBezTo>
                      <a:pt x="63" y="277"/>
                      <a:pt x="63" y="277"/>
                      <a:pt x="63" y="277"/>
                    </a:cubicBezTo>
                    <a:cubicBezTo>
                      <a:pt x="63" y="277"/>
                      <a:pt x="64" y="277"/>
                      <a:pt x="64" y="277"/>
                    </a:cubicBezTo>
                    <a:cubicBezTo>
                      <a:pt x="64" y="277"/>
                      <a:pt x="65" y="278"/>
                      <a:pt x="65" y="278"/>
                    </a:cubicBezTo>
                    <a:cubicBezTo>
                      <a:pt x="65" y="278"/>
                      <a:pt x="65" y="279"/>
                      <a:pt x="66" y="280"/>
                    </a:cubicBezTo>
                    <a:cubicBezTo>
                      <a:pt x="66" y="280"/>
                      <a:pt x="66" y="281"/>
                      <a:pt x="66" y="281"/>
                    </a:cubicBezTo>
                    <a:cubicBezTo>
                      <a:pt x="66" y="281"/>
                      <a:pt x="66" y="281"/>
                      <a:pt x="66" y="282"/>
                    </a:cubicBezTo>
                    <a:cubicBezTo>
                      <a:pt x="66" y="282"/>
                      <a:pt x="67" y="283"/>
                      <a:pt x="67" y="283"/>
                    </a:cubicBezTo>
                    <a:cubicBezTo>
                      <a:pt x="67" y="283"/>
                      <a:pt x="67" y="284"/>
                      <a:pt x="67" y="284"/>
                    </a:cubicBezTo>
                    <a:cubicBezTo>
                      <a:pt x="67" y="284"/>
                      <a:pt x="67" y="285"/>
                      <a:pt x="67" y="285"/>
                    </a:cubicBezTo>
                    <a:cubicBezTo>
                      <a:pt x="67" y="285"/>
                      <a:pt x="67" y="285"/>
                      <a:pt x="67" y="286"/>
                    </a:cubicBezTo>
                    <a:cubicBezTo>
                      <a:pt x="67" y="286"/>
                      <a:pt x="66" y="287"/>
                      <a:pt x="66" y="287"/>
                    </a:cubicBezTo>
                    <a:cubicBezTo>
                      <a:pt x="66" y="287"/>
                      <a:pt x="66" y="288"/>
                      <a:pt x="65" y="288"/>
                    </a:cubicBezTo>
                    <a:cubicBezTo>
                      <a:pt x="65" y="289"/>
                      <a:pt x="65" y="289"/>
                      <a:pt x="65" y="289"/>
                    </a:cubicBezTo>
                    <a:cubicBezTo>
                      <a:pt x="65" y="289"/>
                      <a:pt x="65" y="289"/>
                      <a:pt x="65" y="290"/>
                    </a:cubicBezTo>
                    <a:cubicBezTo>
                      <a:pt x="65" y="290"/>
                      <a:pt x="64" y="290"/>
                      <a:pt x="63" y="291"/>
                    </a:cubicBezTo>
                    <a:cubicBezTo>
                      <a:pt x="63" y="291"/>
                      <a:pt x="63" y="292"/>
                      <a:pt x="63" y="292"/>
                    </a:cubicBezTo>
                    <a:cubicBezTo>
                      <a:pt x="63" y="293"/>
                      <a:pt x="62" y="293"/>
                      <a:pt x="62" y="294"/>
                    </a:cubicBezTo>
                    <a:cubicBezTo>
                      <a:pt x="62" y="294"/>
                      <a:pt x="62" y="294"/>
                      <a:pt x="62" y="294"/>
                    </a:cubicBezTo>
                    <a:cubicBezTo>
                      <a:pt x="62" y="294"/>
                      <a:pt x="62" y="295"/>
                      <a:pt x="62" y="295"/>
                    </a:cubicBezTo>
                    <a:cubicBezTo>
                      <a:pt x="62" y="295"/>
                      <a:pt x="61" y="295"/>
                      <a:pt x="61" y="295"/>
                    </a:cubicBezTo>
                    <a:cubicBezTo>
                      <a:pt x="61" y="296"/>
                      <a:pt x="61" y="296"/>
                      <a:pt x="61" y="297"/>
                    </a:cubicBezTo>
                    <a:cubicBezTo>
                      <a:pt x="61" y="298"/>
                      <a:pt x="61" y="298"/>
                      <a:pt x="61" y="298"/>
                    </a:cubicBezTo>
                    <a:cubicBezTo>
                      <a:pt x="60" y="298"/>
                      <a:pt x="60" y="299"/>
                      <a:pt x="60" y="299"/>
                    </a:cubicBezTo>
                    <a:cubicBezTo>
                      <a:pt x="59" y="299"/>
                      <a:pt x="60" y="299"/>
                      <a:pt x="60" y="300"/>
                    </a:cubicBezTo>
                    <a:cubicBezTo>
                      <a:pt x="59" y="300"/>
                      <a:pt x="59" y="301"/>
                      <a:pt x="60" y="301"/>
                    </a:cubicBezTo>
                    <a:cubicBezTo>
                      <a:pt x="60" y="301"/>
                      <a:pt x="60" y="301"/>
                      <a:pt x="62" y="302"/>
                    </a:cubicBezTo>
                    <a:cubicBezTo>
                      <a:pt x="64" y="302"/>
                      <a:pt x="65" y="302"/>
                      <a:pt x="67" y="302"/>
                    </a:cubicBezTo>
                    <a:cubicBezTo>
                      <a:pt x="69" y="302"/>
                      <a:pt x="70" y="302"/>
                      <a:pt x="70" y="301"/>
                    </a:cubicBezTo>
                    <a:cubicBezTo>
                      <a:pt x="70" y="301"/>
                      <a:pt x="70" y="301"/>
                      <a:pt x="71" y="301"/>
                    </a:cubicBezTo>
                    <a:cubicBezTo>
                      <a:pt x="72" y="301"/>
                      <a:pt x="76" y="301"/>
                      <a:pt x="77" y="301"/>
                    </a:cubicBezTo>
                    <a:cubicBezTo>
                      <a:pt x="83" y="299"/>
                      <a:pt x="83" y="297"/>
                      <a:pt x="83" y="297"/>
                    </a:cubicBezTo>
                    <a:cubicBezTo>
                      <a:pt x="83" y="296"/>
                      <a:pt x="83" y="296"/>
                      <a:pt x="83" y="296"/>
                    </a:cubicBezTo>
                    <a:cubicBezTo>
                      <a:pt x="84" y="296"/>
                      <a:pt x="84" y="296"/>
                      <a:pt x="84" y="296"/>
                    </a:cubicBezTo>
                    <a:cubicBezTo>
                      <a:pt x="84" y="296"/>
                      <a:pt x="85" y="295"/>
                      <a:pt x="86" y="294"/>
                    </a:cubicBezTo>
                    <a:cubicBezTo>
                      <a:pt x="86" y="294"/>
                      <a:pt x="86" y="293"/>
                      <a:pt x="86" y="293"/>
                    </a:cubicBezTo>
                    <a:cubicBezTo>
                      <a:pt x="86" y="292"/>
                      <a:pt x="86" y="290"/>
                      <a:pt x="86" y="289"/>
                    </a:cubicBezTo>
                    <a:cubicBezTo>
                      <a:pt x="86" y="288"/>
                      <a:pt x="86" y="288"/>
                      <a:pt x="85" y="288"/>
                    </a:cubicBezTo>
                    <a:cubicBezTo>
                      <a:pt x="85" y="288"/>
                      <a:pt x="85" y="288"/>
                      <a:pt x="85" y="288"/>
                    </a:cubicBezTo>
                    <a:cubicBezTo>
                      <a:pt x="85" y="288"/>
                      <a:pt x="85" y="288"/>
                      <a:pt x="86" y="287"/>
                    </a:cubicBezTo>
                    <a:cubicBezTo>
                      <a:pt x="86" y="287"/>
                      <a:pt x="86" y="287"/>
                      <a:pt x="86" y="287"/>
                    </a:cubicBezTo>
                    <a:cubicBezTo>
                      <a:pt x="86" y="286"/>
                      <a:pt x="86" y="286"/>
                      <a:pt x="86" y="286"/>
                    </a:cubicBezTo>
                    <a:cubicBezTo>
                      <a:pt x="86" y="285"/>
                      <a:pt x="86" y="283"/>
                      <a:pt x="86" y="283"/>
                    </a:cubicBezTo>
                    <a:cubicBezTo>
                      <a:pt x="87" y="282"/>
                      <a:pt x="87" y="282"/>
                      <a:pt x="87" y="282"/>
                    </a:cubicBezTo>
                    <a:cubicBezTo>
                      <a:pt x="87" y="282"/>
                      <a:pt x="87" y="282"/>
                      <a:pt x="87" y="281"/>
                    </a:cubicBezTo>
                    <a:cubicBezTo>
                      <a:pt x="87" y="281"/>
                      <a:pt x="87" y="280"/>
                      <a:pt x="88" y="279"/>
                    </a:cubicBezTo>
                    <a:cubicBezTo>
                      <a:pt x="88" y="277"/>
                      <a:pt x="88" y="277"/>
                      <a:pt x="88" y="277"/>
                    </a:cubicBezTo>
                    <a:cubicBezTo>
                      <a:pt x="88" y="277"/>
                      <a:pt x="89" y="277"/>
                      <a:pt x="89" y="276"/>
                    </a:cubicBezTo>
                    <a:cubicBezTo>
                      <a:pt x="89" y="276"/>
                      <a:pt x="89" y="273"/>
                      <a:pt x="89" y="272"/>
                    </a:cubicBezTo>
                    <a:cubicBezTo>
                      <a:pt x="90" y="270"/>
                      <a:pt x="90" y="267"/>
                      <a:pt x="90" y="266"/>
                    </a:cubicBezTo>
                    <a:cubicBezTo>
                      <a:pt x="90" y="265"/>
                      <a:pt x="90" y="261"/>
                      <a:pt x="90" y="259"/>
                    </a:cubicBezTo>
                    <a:cubicBezTo>
                      <a:pt x="90" y="258"/>
                      <a:pt x="91" y="250"/>
                      <a:pt x="91" y="247"/>
                    </a:cubicBezTo>
                    <a:cubicBezTo>
                      <a:pt x="91" y="245"/>
                      <a:pt x="91" y="236"/>
                      <a:pt x="91" y="235"/>
                    </a:cubicBezTo>
                    <a:cubicBezTo>
                      <a:pt x="91" y="234"/>
                      <a:pt x="91" y="223"/>
                      <a:pt x="91" y="221"/>
                    </a:cubicBezTo>
                    <a:cubicBezTo>
                      <a:pt x="91" y="219"/>
                      <a:pt x="91" y="213"/>
                      <a:pt x="91" y="213"/>
                    </a:cubicBezTo>
                    <a:cubicBezTo>
                      <a:pt x="91" y="213"/>
                      <a:pt x="91" y="212"/>
                      <a:pt x="91" y="212"/>
                    </a:cubicBezTo>
                    <a:cubicBezTo>
                      <a:pt x="91" y="211"/>
                      <a:pt x="91" y="198"/>
                      <a:pt x="91" y="196"/>
                    </a:cubicBezTo>
                    <a:cubicBezTo>
                      <a:pt x="91" y="194"/>
                      <a:pt x="90" y="184"/>
                      <a:pt x="90" y="183"/>
                    </a:cubicBezTo>
                    <a:cubicBezTo>
                      <a:pt x="90" y="182"/>
                      <a:pt x="90" y="167"/>
                      <a:pt x="90" y="166"/>
                    </a:cubicBezTo>
                    <a:cubicBezTo>
                      <a:pt x="90" y="166"/>
                      <a:pt x="90" y="166"/>
                      <a:pt x="90" y="166"/>
                    </a:cubicBezTo>
                    <a:cubicBezTo>
                      <a:pt x="90" y="167"/>
                      <a:pt x="91" y="168"/>
                      <a:pt x="91" y="168"/>
                    </a:cubicBezTo>
                    <a:cubicBezTo>
                      <a:pt x="92" y="169"/>
                      <a:pt x="92" y="169"/>
                      <a:pt x="93" y="169"/>
                    </a:cubicBezTo>
                    <a:cubicBezTo>
                      <a:pt x="93" y="169"/>
                      <a:pt x="94" y="170"/>
                      <a:pt x="94" y="170"/>
                    </a:cubicBezTo>
                    <a:cubicBezTo>
                      <a:pt x="95" y="170"/>
                      <a:pt x="96" y="170"/>
                      <a:pt x="97" y="170"/>
                    </a:cubicBezTo>
                    <a:cubicBezTo>
                      <a:pt x="98" y="170"/>
                      <a:pt x="100" y="170"/>
                      <a:pt x="100" y="170"/>
                    </a:cubicBezTo>
                    <a:cubicBezTo>
                      <a:pt x="101" y="170"/>
                      <a:pt x="103" y="169"/>
                      <a:pt x="103" y="169"/>
                    </a:cubicBezTo>
                    <a:cubicBezTo>
                      <a:pt x="104" y="169"/>
                      <a:pt x="105" y="168"/>
                      <a:pt x="106" y="168"/>
                    </a:cubicBezTo>
                    <a:cubicBezTo>
                      <a:pt x="106" y="168"/>
                      <a:pt x="107" y="168"/>
                      <a:pt x="107" y="167"/>
                    </a:cubicBezTo>
                    <a:cubicBezTo>
                      <a:pt x="108" y="167"/>
                      <a:pt x="108" y="167"/>
                      <a:pt x="108" y="167"/>
                    </a:cubicBezTo>
                    <a:cubicBezTo>
                      <a:pt x="108" y="166"/>
                      <a:pt x="107" y="164"/>
                      <a:pt x="107" y="163"/>
                    </a:cubicBezTo>
                    <a:cubicBezTo>
                      <a:pt x="107" y="163"/>
                      <a:pt x="107" y="161"/>
                      <a:pt x="107" y="160"/>
                    </a:cubicBezTo>
                    <a:cubicBezTo>
                      <a:pt x="107" y="159"/>
                      <a:pt x="107" y="158"/>
                      <a:pt x="107" y="156"/>
                    </a:cubicBezTo>
                    <a:cubicBezTo>
                      <a:pt x="107" y="155"/>
                      <a:pt x="107" y="153"/>
                      <a:pt x="107" y="152"/>
                    </a:cubicBezTo>
                    <a:cubicBezTo>
                      <a:pt x="107" y="152"/>
                      <a:pt x="107" y="150"/>
                      <a:pt x="107" y="149"/>
                    </a:cubicBezTo>
                    <a:cubicBezTo>
                      <a:pt x="107" y="148"/>
                      <a:pt x="107" y="147"/>
                      <a:pt x="106" y="145"/>
                    </a:cubicBezTo>
                    <a:cubicBezTo>
                      <a:pt x="106" y="144"/>
                      <a:pt x="106" y="142"/>
                      <a:pt x="106" y="142"/>
                    </a:cubicBezTo>
                    <a:cubicBezTo>
                      <a:pt x="106" y="141"/>
                      <a:pt x="106" y="140"/>
                      <a:pt x="106" y="139"/>
                    </a:cubicBezTo>
                    <a:cubicBezTo>
                      <a:pt x="106" y="137"/>
                      <a:pt x="105" y="132"/>
                      <a:pt x="105" y="131"/>
                    </a:cubicBezTo>
                    <a:cubicBezTo>
                      <a:pt x="105" y="131"/>
                      <a:pt x="105" y="131"/>
                      <a:pt x="105" y="131"/>
                    </a:cubicBezTo>
                    <a:cubicBezTo>
                      <a:pt x="106" y="130"/>
                      <a:pt x="105" y="130"/>
                      <a:pt x="105" y="129"/>
                    </a:cubicBezTo>
                    <a:cubicBezTo>
                      <a:pt x="105" y="129"/>
                      <a:pt x="105" y="128"/>
                      <a:pt x="105" y="127"/>
                    </a:cubicBezTo>
                    <a:cubicBezTo>
                      <a:pt x="105" y="126"/>
                      <a:pt x="104" y="123"/>
                      <a:pt x="104" y="123"/>
                    </a:cubicBezTo>
                    <a:cubicBezTo>
                      <a:pt x="104" y="122"/>
                      <a:pt x="104" y="122"/>
                      <a:pt x="104" y="122"/>
                    </a:cubicBezTo>
                    <a:cubicBezTo>
                      <a:pt x="104" y="122"/>
                      <a:pt x="104" y="122"/>
                      <a:pt x="104" y="122"/>
                    </a:cubicBezTo>
                    <a:cubicBezTo>
                      <a:pt x="104" y="122"/>
                      <a:pt x="104" y="121"/>
                      <a:pt x="104" y="121"/>
                    </a:cubicBezTo>
                    <a:cubicBezTo>
                      <a:pt x="104" y="121"/>
                      <a:pt x="104" y="120"/>
                      <a:pt x="104" y="120"/>
                    </a:cubicBezTo>
                    <a:cubicBezTo>
                      <a:pt x="105" y="119"/>
                      <a:pt x="108" y="116"/>
                      <a:pt x="109" y="115"/>
                    </a:cubicBezTo>
                    <a:cubicBezTo>
                      <a:pt x="110" y="114"/>
                      <a:pt x="115" y="107"/>
                      <a:pt x="116" y="106"/>
                    </a:cubicBezTo>
                    <a:cubicBezTo>
                      <a:pt x="116" y="105"/>
                      <a:pt x="118" y="103"/>
                      <a:pt x="119" y="102"/>
                    </a:cubicBezTo>
                    <a:cubicBezTo>
                      <a:pt x="120" y="101"/>
                      <a:pt x="121" y="99"/>
                      <a:pt x="121" y="98"/>
                    </a:cubicBezTo>
                    <a:cubicBezTo>
                      <a:pt x="122" y="98"/>
                      <a:pt x="123" y="96"/>
                      <a:pt x="123" y="96"/>
                    </a:cubicBezTo>
                    <a:cubicBezTo>
                      <a:pt x="123" y="95"/>
                      <a:pt x="124" y="93"/>
                      <a:pt x="124" y="93"/>
                    </a:cubicBezTo>
                    <a:cubicBezTo>
                      <a:pt x="125" y="92"/>
                      <a:pt x="125" y="91"/>
                      <a:pt x="125" y="90"/>
                    </a:cubicBezTo>
                    <a:cubicBezTo>
                      <a:pt x="126" y="87"/>
                      <a:pt x="124" y="83"/>
                      <a:pt x="124" y="83"/>
                    </a:cubicBezTo>
                    <a:close/>
                    <a:moveTo>
                      <a:pt x="23" y="100"/>
                    </a:moveTo>
                    <a:cubicBezTo>
                      <a:pt x="23" y="101"/>
                      <a:pt x="23" y="102"/>
                      <a:pt x="23" y="102"/>
                    </a:cubicBezTo>
                    <a:cubicBezTo>
                      <a:pt x="23" y="102"/>
                      <a:pt x="22" y="101"/>
                      <a:pt x="22" y="101"/>
                    </a:cubicBezTo>
                    <a:cubicBezTo>
                      <a:pt x="22" y="100"/>
                      <a:pt x="21" y="98"/>
                      <a:pt x="21" y="98"/>
                    </a:cubicBezTo>
                    <a:cubicBezTo>
                      <a:pt x="21" y="97"/>
                      <a:pt x="20" y="96"/>
                      <a:pt x="20" y="96"/>
                    </a:cubicBezTo>
                    <a:cubicBezTo>
                      <a:pt x="20" y="95"/>
                      <a:pt x="20" y="95"/>
                      <a:pt x="20" y="95"/>
                    </a:cubicBezTo>
                    <a:cubicBezTo>
                      <a:pt x="20" y="95"/>
                      <a:pt x="20" y="95"/>
                      <a:pt x="20" y="94"/>
                    </a:cubicBezTo>
                    <a:cubicBezTo>
                      <a:pt x="20" y="94"/>
                      <a:pt x="22" y="93"/>
                      <a:pt x="22" y="93"/>
                    </a:cubicBezTo>
                    <a:cubicBezTo>
                      <a:pt x="22" y="92"/>
                      <a:pt x="22" y="92"/>
                      <a:pt x="22" y="91"/>
                    </a:cubicBezTo>
                    <a:cubicBezTo>
                      <a:pt x="22" y="90"/>
                      <a:pt x="22" y="88"/>
                      <a:pt x="22" y="87"/>
                    </a:cubicBezTo>
                    <a:cubicBezTo>
                      <a:pt x="22" y="87"/>
                      <a:pt x="23" y="87"/>
                      <a:pt x="23" y="87"/>
                    </a:cubicBezTo>
                    <a:cubicBezTo>
                      <a:pt x="23" y="88"/>
                      <a:pt x="23" y="91"/>
                      <a:pt x="23" y="92"/>
                    </a:cubicBezTo>
                    <a:cubicBezTo>
                      <a:pt x="23" y="93"/>
                      <a:pt x="23" y="99"/>
                      <a:pt x="23" y="100"/>
                    </a:cubicBezTo>
                    <a:close/>
                    <a:moveTo>
                      <a:pt x="41" y="279"/>
                    </a:moveTo>
                    <a:cubicBezTo>
                      <a:pt x="41" y="280"/>
                      <a:pt x="40" y="279"/>
                      <a:pt x="41" y="279"/>
                    </a:cubicBezTo>
                    <a:cubicBezTo>
                      <a:pt x="41" y="279"/>
                      <a:pt x="41" y="278"/>
                      <a:pt x="41" y="279"/>
                    </a:cubicBezTo>
                    <a:close/>
                    <a:moveTo>
                      <a:pt x="69" y="238"/>
                    </a:moveTo>
                    <a:cubicBezTo>
                      <a:pt x="68" y="239"/>
                      <a:pt x="67" y="241"/>
                      <a:pt x="67" y="242"/>
                    </a:cubicBezTo>
                    <a:cubicBezTo>
                      <a:pt x="67" y="243"/>
                      <a:pt x="67" y="243"/>
                      <a:pt x="67" y="243"/>
                    </a:cubicBezTo>
                    <a:cubicBezTo>
                      <a:pt x="66" y="244"/>
                      <a:pt x="66" y="245"/>
                      <a:pt x="66" y="245"/>
                    </a:cubicBezTo>
                    <a:cubicBezTo>
                      <a:pt x="66" y="246"/>
                      <a:pt x="66" y="246"/>
                      <a:pt x="66" y="246"/>
                    </a:cubicBezTo>
                    <a:cubicBezTo>
                      <a:pt x="66" y="247"/>
                      <a:pt x="65" y="249"/>
                      <a:pt x="65" y="251"/>
                    </a:cubicBezTo>
                    <a:cubicBezTo>
                      <a:pt x="65" y="252"/>
                      <a:pt x="65" y="256"/>
                      <a:pt x="64" y="257"/>
                    </a:cubicBezTo>
                    <a:cubicBezTo>
                      <a:pt x="64" y="258"/>
                      <a:pt x="64" y="260"/>
                      <a:pt x="64" y="260"/>
                    </a:cubicBezTo>
                    <a:cubicBezTo>
                      <a:pt x="64" y="260"/>
                      <a:pt x="64" y="261"/>
                      <a:pt x="63" y="260"/>
                    </a:cubicBezTo>
                    <a:cubicBezTo>
                      <a:pt x="63" y="259"/>
                      <a:pt x="61" y="256"/>
                      <a:pt x="61" y="255"/>
                    </a:cubicBezTo>
                    <a:cubicBezTo>
                      <a:pt x="60" y="253"/>
                      <a:pt x="60" y="252"/>
                      <a:pt x="60" y="252"/>
                    </a:cubicBezTo>
                    <a:cubicBezTo>
                      <a:pt x="60" y="251"/>
                      <a:pt x="60" y="250"/>
                      <a:pt x="60" y="249"/>
                    </a:cubicBezTo>
                    <a:cubicBezTo>
                      <a:pt x="60" y="249"/>
                      <a:pt x="60" y="244"/>
                      <a:pt x="60" y="242"/>
                    </a:cubicBezTo>
                    <a:cubicBezTo>
                      <a:pt x="60" y="240"/>
                      <a:pt x="60" y="237"/>
                      <a:pt x="60" y="236"/>
                    </a:cubicBezTo>
                    <a:cubicBezTo>
                      <a:pt x="61" y="234"/>
                      <a:pt x="60" y="233"/>
                      <a:pt x="61" y="232"/>
                    </a:cubicBezTo>
                    <a:cubicBezTo>
                      <a:pt x="61" y="231"/>
                      <a:pt x="61" y="230"/>
                      <a:pt x="61" y="229"/>
                    </a:cubicBezTo>
                    <a:cubicBezTo>
                      <a:pt x="61" y="229"/>
                      <a:pt x="61" y="228"/>
                      <a:pt x="61" y="227"/>
                    </a:cubicBezTo>
                    <a:cubicBezTo>
                      <a:pt x="61" y="227"/>
                      <a:pt x="61" y="225"/>
                      <a:pt x="61" y="224"/>
                    </a:cubicBezTo>
                    <a:cubicBezTo>
                      <a:pt x="61" y="223"/>
                      <a:pt x="61" y="221"/>
                      <a:pt x="61" y="219"/>
                    </a:cubicBezTo>
                    <a:cubicBezTo>
                      <a:pt x="62" y="217"/>
                      <a:pt x="62" y="216"/>
                      <a:pt x="62" y="215"/>
                    </a:cubicBezTo>
                    <a:cubicBezTo>
                      <a:pt x="62" y="215"/>
                      <a:pt x="62" y="213"/>
                      <a:pt x="61" y="211"/>
                    </a:cubicBezTo>
                    <a:cubicBezTo>
                      <a:pt x="61" y="210"/>
                      <a:pt x="61" y="205"/>
                      <a:pt x="61" y="204"/>
                    </a:cubicBezTo>
                    <a:cubicBezTo>
                      <a:pt x="61" y="203"/>
                      <a:pt x="61" y="202"/>
                      <a:pt x="61" y="202"/>
                    </a:cubicBezTo>
                    <a:cubicBezTo>
                      <a:pt x="61" y="202"/>
                      <a:pt x="61" y="201"/>
                      <a:pt x="62" y="202"/>
                    </a:cubicBezTo>
                    <a:cubicBezTo>
                      <a:pt x="62" y="203"/>
                      <a:pt x="62" y="204"/>
                      <a:pt x="62" y="205"/>
                    </a:cubicBezTo>
                    <a:cubicBezTo>
                      <a:pt x="62" y="207"/>
                      <a:pt x="63" y="209"/>
                      <a:pt x="63" y="209"/>
                    </a:cubicBezTo>
                    <a:cubicBezTo>
                      <a:pt x="63" y="210"/>
                      <a:pt x="63" y="210"/>
                      <a:pt x="63" y="210"/>
                    </a:cubicBezTo>
                    <a:cubicBezTo>
                      <a:pt x="63" y="211"/>
                      <a:pt x="63" y="211"/>
                      <a:pt x="63" y="212"/>
                    </a:cubicBezTo>
                    <a:cubicBezTo>
                      <a:pt x="63" y="212"/>
                      <a:pt x="64" y="214"/>
                      <a:pt x="65" y="216"/>
                    </a:cubicBezTo>
                    <a:cubicBezTo>
                      <a:pt x="65" y="217"/>
                      <a:pt x="66" y="219"/>
                      <a:pt x="66" y="220"/>
                    </a:cubicBezTo>
                    <a:cubicBezTo>
                      <a:pt x="67" y="220"/>
                      <a:pt x="67" y="222"/>
                      <a:pt x="68" y="223"/>
                    </a:cubicBezTo>
                    <a:cubicBezTo>
                      <a:pt x="68" y="224"/>
                      <a:pt x="68" y="225"/>
                      <a:pt x="68" y="226"/>
                    </a:cubicBezTo>
                    <a:cubicBezTo>
                      <a:pt x="68" y="226"/>
                      <a:pt x="68" y="228"/>
                      <a:pt x="68" y="228"/>
                    </a:cubicBezTo>
                    <a:cubicBezTo>
                      <a:pt x="68" y="229"/>
                      <a:pt x="69" y="230"/>
                      <a:pt x="69" y="231"/>
                    </a:cubicBezTo>
                    <a:cubicBezTo>
                      <a:pt x="69" y="232"/>
                      <a:pt x="69" y="233"/>
                      <a:pt x="69" y="234"/>
                    </a:cubicBezTo>
                    <a:cubicBezTo>
                      <a:pt x="69" y="234"/>
                      <a:pt x="69" y="234"/>
                      <a:pt x="69" y="235"/>
                    </a:cubicBezTo>
                    <a:cubicBezTo>
                      <a:pt x="69" y="235"/>
                      <a:pt x="69" y="236"/>
                      <a:pt x="69" y="236"/>
                    </a:cubicBezTo>
                    <a:cubicBezTo>
                      <a:pt x="69" y="236"/>
                      <a:pt x="69" y="236"/>
                      <a:pt x="69" y="238"/>
                    </a:cubicBezTo>
                    <a:close/>
                    <a:moveTo>
                      <a:pt x="102" y="92"/>
                    </a:moveTo>
                    <a:cubicBezTo>
                      <a:pt x="102" y="93"/>
                      <a:pt x="101" y="94"/>
                      <a:pt x="100" y="95"/>
                    </a:cubicBezTo>
                    <a:cubicBezTo>
                      <a:pt x="100" y="96"/>
                      <a:pt x="99" y="97"/>
                      <a:pt x="99" y="97"/>
                    </a:cubicBezTo>
                    <a:cubicBezTo>
                      <a:pt x="99" y="98"/>
                      <a:pt x="100" y="98"/>
                      <a:pt x="99" y="98"/>
                    </a:cubicBezTo>
                    <a:cubicBezTo>
                      <a:pt x="99" y="99"/>
                      <a:pt x="99" y="99"/>
                      <a:pt x="99" y="98"/>
                    </a:cubicBezTo>
                    <a:cubicBezTo>
                      <a:pt x="99" y="98"/>
                      <a:pt x="98" y="97"/>
                      <a:pt x="98" y="96"/>
                    </a:cubicBezTo>
                    <a:cubicBezTo>
                      <a:pt x="98" y="95"/>
                      <a:pt x="98" y="94"/>
                      <a:pt x="99" y="93"/>
                    </a:cubicBezTo>
                    <a:cubicBezTo>
                      <a:pt x="99" y="91"/>
                      <a:pt x="99" y="90"/>
                      <a:pt x="99" y="89"/>
                    </a:cubicBezTo>
                    <a:cubicBezTo>
                      <a:pt x="99" y="88"/>
                      <a:pt x="99" y="87"/>
                      <a:pt x="99" y="87"/>
                    </a:cubicBezTo>
                    <a:cubicBezTo>
                      <a:pt x="99" y="87"/>
                      <a:pt x="99" y="87"/>
                      <a:pt x="99" y="87"/>
                    </a:cubicBezTo>
                    <a:cubicBezTo>
                      <a:pt x="100" y="87"/>
                      <a:pt x="100" y="87"/>
                      <a:pt x="101" y="87"/>
                    </a:cubicBezTo>
                    <a:cubicBezTo>
                      <a:pt x="101" y="88"/>
                      <a:pt x="102" y="89"/>
                      <a:pt x="102" y="90"/>
                    </a:cubicBezTo>
                    <a:cubicBezTo>
                      <a:pt x="103" y="90"/>
                      <a:pt x="103" y="90"/>
                      <a:pt x="103" y="91"/>
                    </a:cubicBezTo>
                    <a:cubicBezTo>
                      <a:pt x="103" y="91"/>
                      <a:pt x="103" y="91"/>
                      <a:pt x="102" y="92"/>
                    </a:cubicBezTo>
                    <a:close/>
                  </a:path>
                </a:pathLst>
              </a:custGeom>
              <a:solidFill>
                <a:schemeClr val="accent3"/>
              </a:solid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grpSp>
        <p:grpSp>
          <p:nvGrpSpPr>
            <p:cNvPr id="19" name="Group 18"/>
            <p:cNvGrpSpPr/>
            <p:nvPr/>
          </p:nvGrpSpPr>
          <p:grpSpPr>
            <a:xfrm>
              <a:off x="5614126" y="3604817"/>
              <a:ext cx="2308929" cy="2219054"/>
              <a:chOff x="5459816" y="3350352"/>
              <a:chExt cx="1577029" cy="1515644"/>
            </a:xfrm>
            <a:solidFill>
              <a:srgbClr val="00B0F0"/>
            </a:solidFill>
          </p:grpSpPr>
          <p:sp>
            <p:nvSpPr>
              <p:cNvPr id="20" name="Freeform 23"/>
              <p:cNvSpPr>
                <a:spLocks noChangeAspect="1" noEditPoints="1"/>
              </p:cNvSpPr>
              <p:nvPr/>
            </p:nvSpPr>
            <p:spPr bwMode="auto">
              <a:xfrm>
                <a:off x="5459816" y="3350352"/>
                <a:ext cx="250508" cy="937800"/>
              </a:xfrm>
              <a:custGeom>
                <a:avLst/>
                <a:gdLst>
                  <a:gd name="T0" fmla="*/ 163 w 165"/>
                  <a:gd name="T1" fmla="*/ 158 h 618"/>
                  <a:gd name="T2" fmla="*/ 160 w 165"/>
                  <a:gd name="T3" fmla="*/ 117 h 618"/>
                  <a:gd name="T4" fmla="*/ 147 w 165"/>
                  <a:gd name="T5" fmla="*/ 102 h 618"/>
                  <a:gd name="T6" fmla="*/ 103 w 165"/>
                  <a:gd name="T7" fmla="*/ 7 h 618"/>
                  <a:gd name="T8" fmla="*/ 51 w 165"/>
                  <a:gd name="T9" fmla="*/ 43 h 618"/>
                  <a:gd name="T10" fmla="*/ 56 w 165"/>
                  <a:gd name="T11" fmla="*/ 96 h 618"/>
                  <a:gd name="T12" fmla="*/ 37 w 165"/>
                  <a:gd name="T13" fmla="*/ 110 h 618"/>
                  <a:gd name="T14" fmla="*/ 26 w 165"/>
                  <a:gd name="T15" fmla="*/ 143 h 618"/>
                  <a:gd name="T16" fmla="*/ 13 w 165"/>
                  <a:gd name="T17" fmla="*/ 212 h 618"/>
                  <a:gd name="T18" fmla="*/ 10 w 165"/>
                  <a:gd name="T19" fmla="*/ 260 h 618"/>
                  <a:gd name="T20" fmla="*/ 3 w 165"/>
                  <a:gd name="T21" fmla="*/ 319 h 618"/>
                  <a:gd name="T22" fmla="*/ 4 w 165"/>
                  <a:gd name="T23" fmla="*/ 344 h 618"/>
                  <a:gd name="T24" fmla="*/ 18 w 165"/>
                  <a:gd name="T25" fmla="*/ 355 h 618"/>
                  <a:gd name="T26" fmla="*/ 23 w 165"/>
                  <a:gd name="T27" fmla="*/ 350 h 618"/>
                  <a:gd name="T28" fmla="*/ 12 w 165"/>
                  <a:gd name="T29" fmla="*/ 341 h 618"/>
                  <a:gd name="T30" fmla="*/ 11 w 165"/>
                  <a:gd name="T31" fmla="*/ 327 h 618"/>
                  <a:gd name="T32" fmla="*/ 15 w 165"/>
                  <a:gd name="T33" fmla="*/ 336 h 618"/>
                  <a:gd name="T34" fmla="*/ 21 w 165"/>
                  <a:gd name="T35" fmla="*/ 326 h 618"/>
                  <a:gd name="T36" fmla="*/ 18 w 165"/>
                  <a:gd name="T37" fmla="*/ 297 h 618"/>
                  <a:gd name="T38" fmla="*/ 24 w 165"/>
                  <a:gd name="T39" fmla="*/ 315 h 618"/>
                  <a:gd name="T40" fmla="*/ 25 w 165"/>
                  <a:gd name="T41" fmla="*/ 368 h 618"/>
                  <a:gd name="T42" fmla="*/ 17 w 165"/>
                  <a:gd name="T43" fmla="*/ 412 h 618"/>
                  <a:gd name="T44" fmla="*/ 33 w 165"/>
                  <a:gd name="T45" fmla="*/ 418 h 618"/>
                  <a:gd name="T46" fmla="*/ 44 w 165"/>
                  <a:gd name="T47" fmla="*/ 450 h 618"/>
                  <a:gd name="T48" fmla="*/ 49 w 165"/>
                  <a:gd name="T49" fmla="*/ 532 h 618"/>
                  <a:gd name="T50" fmla="*/ 45 w 165"/>
                  <a:gd name="T51" fmla="*/ 572 h 618"/>
                  <a:gd name="T52" fmla="*/ 48 w 165"/>
                  <a:gd name="T53" fmla="*/ 594 h 618"/>
                  <a:gd name="T54" fmla="*/ 48 w 165"/>
                  <a:gd name="T55" fmla="*/ 602 h 618"/>
                  <a:gd name="T56" fmla="*/ 59 w 165"/>
                  <a:gd name="T57" fmla="*/ 617 h 618"/>
                  <a:gd name="T58" fmla="*/ 79 w 165"/>
                  <a:gd name="T59" fmla="*/ 599 h 618"/>
                  <a:gd name="T60" fmla="*/ 102 w 165"/>
                  <a:gd name="T61" fmla="*/ 573 h 618"/>
                  <a:gd name="T62" fmla="*/ 109 w 165"/>
                  <a:gd name="T63" fmla="*/ 596 h 618"/>
                  <a:gd name="T64" fmla="*/ 115 w 165"/>
                  <a:gd name="T65" fmla="*/ 567 h 618"/>
                  <a:gd name="T66" fmla="*/ 108 w 165"/>
                  <a:gd name="T67" fmla="*/ 543 h 618"/>
                  <a:gd name="T68" fmla="*/ 102 w 165"/>
                  <a:gd name="T69" fmla="*/ 478 h 618"/>
                  <a:gd name="T70" fmla="*/ 108 w 165"/>
                  <a:gd name="T71" fmla="*/ 428 h 618"/>
                  <a:gd name="T72" fmla="*/ 118 w 165"/>
                  <a:gd name="T73" fmla="*/ 420 h 618"/>
                  <a:gd name="T74" fmla="*/ 110 w 165"/>
                  <a:gd name="T75" fmla="*/ 359 h 618"/>
                  <a:gd name="T76" fmla="*/ 118 w 165"/>
                  <a:gd name="T77" fmla="*/ 351 h 618"/>
                  <a:gd name="T78" fmla="*/ 128 w 165"/>
                  <a:gd name="T79" fmla="*/ 343 h 618"/>
                  <a:gd name="T80" fmla="*/ 134 w 165"/>
                  <a:gd name="T81" fmla="*/ 309 h 618"/>
                  <a:gd name="T82" fmla="*/ 140 w 165"/>
                  <a:gd name="T83" fmla="*/ 296 h 618"/>
                  <a:gd name="T84" fmla="*/ 148 w 165"/>
                  <a:gd name="T85" fmla="*/ 267 h 618"/>
                  <a:gd name="T86" fmla="*/ 157 w 165"/>
                  <a:gd name="T87" fmla="*/ 250 h 618"/>
                  <a:gd name="T88" fmla="*/ 159 w 165"/>
                  <a:gd name="T89" fmla="*/ 235 h 618"/>
                  <a:gd name="T90" fmla="*/ 75 w 165"/>
                  <a:gd name="T91" fmla="*/ 566 h 618"/>
                  <a:gd name="T92" fmla="*/ 68 w 165"/>
                  <a:gd name="T93" fmla="*/ 561 h 618"/>
                  <a:gd name="T94" fmla="*/ 74 w 165"/>
                  <a:gd name="T95" fmla="*/ 499 h 618"/>
                  <a:gd name="T96" fmla="*/ 128 w 165"/>
                  <a:gd name="T97" fmla="*/ 233 h 618"/>
                  <a:gd name="T98" fmla="*/ 123 w 165"/>
                  <a:gd name="T99" fmla="*/ 240 h 618"/>
                  <a:gd name="T100" fmla="*/ 117 w 165"/>
                  <a:gd name="T101" fmla="*/ 220 h 618"/>
                  <a:gd name="T102" fmla="*/ 128 w 165"/>
                  <a:gd name="T103" fmla="*/ 208 h 618"/>
                  <a:gd name="T104" fmla="*/ 129 w 165"/>
                  <a:gd name="T105" fmla="*/ 200 h 618"/>
                  <a:gd name="T106" fmla="*/ 130 w 165"/>
                  <a:gd name="T107" fmla="*/ 224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5" h="618">
                    <a:moveTo>
                      <a:pt x="163" y="212"/>
                    </a:moveTo>
                    <a:cubicBezTo>
                      <a:pt x="163" y="211"/>
                      <a:pt x="161" y="207"/>
                      <a:pt x="161" y="206"/>
                    </a:cubicBezTo>
                    <a:cubicBezTo>
                      <a:pt x="160" y="206"/>
                      <a:pt x="160" y="205"/>
                      <a:pt x="160" y="204"/>
                    </a:cubicBezTo>
                    <a:cubicBezTo>
                      <a:pt x="161" y="204"/>
                      <a:pt x="162" y="191"/>
                      <a:pt x="162" y="188"/>
                    </a:cubicBezTo>
                    <a:cubicBezTo>
                      <a:pt x="162" y="184"/>
                      <a:pt x="163" y="173"/>
                      <a:pt x="163" y="168"/>
                    </a:cubicBezTo>
                    <a:cubicBezTo>
                      <a:pt x="163" y="163"/>
                      <a:pt x="163" y="159"/>
                      <a:pt x="163" y="158"/>
                    </a:cubicBezTo>
                    <a:cubicBezTo>
                      <a:pt x="163" y="157"/>
                      <a:pt x="163" y="156"/>
                      <a:pt x="163" y="154"/>
                    </a:cubicBezTo>
                    <a:cubicBezTo>
                      <a:pt x="163" y="151"/>
                      <a:pt x="162" y="143"/>
                      <a:pt x="162" y="140"/>
                    </a:cubicBezTo>
                    <a:cubicBezTo>
                      <a:pt x="161" y="137"/>
                      <a:pt x="160" y="132"/>
                      <a:pt x="160" y="131"/>
                    </a:cubicBezTo>
                    <a:cubicBezTo>
                      <a:pt x="160" y="130"/>
                      <a:pt x="160" y="130"/>
                      <a:pt x="160" y="129"/>
                    </a:cubicBezTo>
                    <a:cubicBezTo>
                      <a:pt x="160" y="127"/>
                      <a:pt x="160" y="126"/>
                      <a:pt x="160" y="125"/>
                    </a:cubicBezTo>
                    <a:cubicBezTo>
                      <a:pt x="160" y="123"/>
                      <a:pt x="161" y="118"/>
                      <a:pt x="160" y="117"/>
                    </a:cubicBezTo>
                    <a:cubicBezTo>
                      <a:pt x="160" y="116"/>
                      <a:pt x="160" y="115"/>
                      <a:pt x="159" y="114"/>
                    </a:cubicBezTo>
                    <a:cubicBezTo>
                      <a:pt x="159" y="112"/>
                      <a:pt x="158" y="110"/>
                      <a:pt x="157" y="109"/>
                    </a:cubicBezTo>
                    <a:cubicBezTo>
                      <a:pt x="157" y="107"/>
                      <a:pt x="155" y="106"/>
                      <a:pt x="155" y="106"/>
                    </a:cubicBezTo>
                    <a:cubicBezTo>
                      <a:pt x="154" y="105"/>
                      <a:pt x="152" y="105"/>
                      <a:pt x="151" y="105"/>
                    </a:cubicBezTo>
                    <a:cubicBezTo>
                      <a:pt x="151" y="104"/>
                      <a:pt x="150" y="104"/>
                      <a:pt x="150" y="104"/>
                    </a:cubicBezTo>
                    <a:cubicBezTo>
                      <a:pt x="150" y="103"/>
                      <a:pt x="148" y="103"/>
                      <a:pt x="147" y="102"/>
                    </a:cubicBezTo>
                    <a:cubicBezTo>
                      <a:pt x="146" y="102"/>
                      <a:pt x="144" y="100"/>
                      <a:pt x="143" y="100"/>
                    </a:cubicBezTo>
                    <a:cubicBezTo>
                      <a:pt x="142" y="99"/>
                      <a:pt x="139" y="97"/>
                      <a:pt x="138" y="97"/>
                    </a:cubicBezTo>
                    <a:cubicBezTo>
                      <a:pt x="137" y="96"/>
                      <a:pt x="137" y="96"/>
                      <a:pt x="135" y="92"/>
                    </a:cubicBezTo>
                    <a:cubicBezTo>
                      <a:pt x="134" y="89"/>
                      <a:pt x="129" y="76"/>
                      <a:pt x="128" y="72"/>
                    </a:cubicBezTo>
                    <a:cubicBezTo>
                      <a:pt x="127" y="69"/>
                      <a:pt x="118" y="35"/>
                      <a:pt x="115" y="27"/>
                    </a:cubicBezTo>
                    <a:cubicBezTo>
                      <a:pt x="113" y="18"/>
                      <a:pt x="107" y="11"/>
                      <a:pt x="103" y="7"/>
                    </a:cubicBezTo>
                    <a:cubicBezTo>
                      <a:pt x="99" y="3"/>
                      <a:pt x="91" y="0"/>
                      <a:pt x="86" y="0"/>
                    </a:cubicBezTo>
                    <a:cubicBezTo>
                      <a:pt x="81" y="0"/>
                      <a:pt x="76" y="2"/>
                      <a:pt x="74" y="3"/>
                    </a:cubicBezTo>
                    <a:cubicBezTo>
                      <a:pt x="72" y="4"/>
                      <a:pt x="69" y="6"/>
                      <a:pt x="68" y="6"/>
                    </a:cubicBezTo>
                    <a:cubicBezTo>
                      <a:pt x="66" y="6"/>
                      <a:pt x="63" y="9"/>
                      <a:pt x="58" y="12"/>
                    </a:cubicBezTo>
                    <a:cubicBezTo>
                      <a:pt x="54" y="15"/>
                      <a:pt x="52" y="18"/>
                      <a:pt x="51" y="22"/>
                    </a:cubicBezTo>
                    <a:cubicBezTo>
                      <a:pt x="50" y="26"/>
                      <a:pt x="51" y="37"/>
                      <a:pt x="51" y="43"/>
                    </a:cubicBezTo>
                    <a:cubicBezTo>
                      <a:pt x="52" y="50"/>
                      <a:pt x="54" y="57"/>
                      <a:pt x="54" y="60"/>
                    </a:cubicBezTo>
                    <a:cubicBezTo>
                      <a:pt x="54" y="62"/>
                      <a:pt x="55" y="67"/>
                      <a:pt x="56" y="70"/>
                    </a:cubicBezTo>
                    <a:cubicBezTo>
                      <a:pt x="56" y="73"/>
                      <a:pt x="58" y="80"/>
                      <a:pt x="58" y="83"/>
                    </a:cubicBezTo>
                    <a:cubicBezTo>
                      <a:pt x="59" y="86"/>
                      <a:pt x="60" y="87"/>
                      <a:pt x="60" y="89"/>
                    </a:cubicBezTo>
                    <a:cubicBezTo>
                      <a:pt x="60" y="92"/>
                      <a:pt x="59" y="93"/>
                      <a:pt x="58" y="94"/>
                    </a:cubicBezTo>
                    <a:cubicBezTo>
                      <a:pt x="57" y="95"/>
                      <a:pt x="57" y="94"/>
                      <a:pt x="56" y="96"/>
                    </a:cubicBezTo>
                    <a:cubicBezTo>
                      <a:pt x="55" y="97"/>
                      <a:pt x="54" y="99"/>
                      <a:pt x="53" y="100"/>
                    </a:cubicBezTo>
                    <a:cubicBezTo>
                      <a:pt x="52" y="101"/>
                      <a:pt x="52" y="101"/>
                      <a:pt x="51" y="101"/>
                    </a:cubicBezTo>
                    <a:cubicBezTo>
                      <a:pt x="50" y="102"/>
                      <a:pt x="49" y="102"/>
                      <a:pt x="48" y="103"/>
                    </a:cubicBezTo>
                    <a:cubicBezTo>
                      <a:pt x="46" y="103"/>
                      <a:pt x="45" y="104"/>
                      <a:pt x="43" y="105"/>
                    </a:cubicBezTo>
                    <a:cubicBezTo>
                      <a:pt x="41" y="106"/>
                      <a:pt x="40" y="107"/>
                      <a:pt x="39" y="108"/>
                    </a:cubicBezTo>
                    <a:cubicBezTo>
                      <a:pt x="38" y="109"/>
                      <a:pt x="38" y="109"/>
                      <a:pt x="37" y="110"/>
                    </a:cubicBezTo>
                    <a:cubicBezTo>
                      <a:pt x="36" y="111"/>
                      <a:pt x="36" y="110"/>
                      <a:pt x="35" y="111"/>
                    </a:cubicBezTo>
                    <a:cubicBezTo>
                      <a:pt x="34" y="112"/>
                      <a:pt x="33" y="115"/>
                      <a:pt x="32" y="116"/>
                    </a:cubicBezTo>
                    <a:cubicBezTo>
                      <a:pt x="32" y="118"/>
                      <a:pt x="31" y="120"/>
                      <a:pt x="31" y="121"/>
                    </a:cubicBezTo>
                    <a:cubicBezTo>
                      <a:pt x="30" y="123"/>
                      <a:pt x="29" y="127"/>
                      <a:pt x="29" y="129"/>
                    </a:cubicBezTo>
                    <a:cubicBezTo>
                      <a:pt x="29" y="130"/>
                      <a:pt x="28" y="134"/>
                      <a:pt x="28" y="136"/>
                    </a:cubicBezTo>
                    <a:cubicBezTo>
                      <a:pt x="27" y="139"/>
                      <a:pt x="27" y="141"/>
                      <a:pt x="26" y="143"/>
                    </a:cubicBezTo>
                    <a:cubicBezTo>
                      <a:pt x="26" y="146"/>
                      <a:pt x="24" y="153"/>
                      <a:pt x="24" y="157"/>
                    </a:cubicBezTo>
                    <a:cubicBezTo>
                      <a:pt x="23" y="160"/>
                      <a:pt x="21" y="168"/>
                      <a:pt x="21" y="171"/>
                    </a:cubicBezTo>
                    <a:cubicBezTo>
                      <a:pt x="20" y="174"/>
                      <a:pt x="18" y="183"/>
                      <a:pt x="18" y="186"/>
                    </a:cubicBezTo>
                    <a:cubicBezTo>
                      <a:pt x="17" y="188"/>
                      <a:pt x="16" y="195"/>
                      <a:pt x="16" y="196"/>
                    </a:cubicBezTo>
                    <a:cubicBezTo>
                      <a:pt x="16" y="197"/>
                      <a:pt x="15" y="201"/>
                      <a:pt x="15" y="203"/>
                    </a:cubicBezTo>
                    <a:cubicBezTo>
                      <a:pt x="14" y="206"/>
                      <a:pt x="13" y="209"/>
                      <a:pt x="13" y="212"/>
                    </a:cubicBezTo>
                    <a:cubicBezTo>
                      <a:pt x="12" y="214"/>
                      <a:pt x="11" y="218"/>
                      <a:pt x="11" y="220"/>
                    </a:cubicBezTo>
                    <a:cubicBezTo>
                      <a:pt x="11" y="222"/>
                      <a:pt x="12" y="224"/>
                      <a:pt x="12" y="225"/>
                    </a:cubicBezTo>
                    <a:cubicBezTo>
                      <a:pt x="12" y="226"/>
                      <a:pt x="12" y="231"/>
                      <a:pt x="13" y="232"/>
                    </a:cubicBezTo>
                    <a:cubicBezTo>
                      <a:pt x="13" y="232"/>
                      <a:pt x="12" y="233"/>
                      <a:pt x="12" y="235"/>
                    </a:cubicBezTo>
                    <a:cubicBezTo>
                      <a:pt x="12" y="236"/>
                      <a:pt x="11" y="242"/>
                      <a:pt x="11" y="244"/>
                    </a:cubicBezTo>
                    <a:cubicBezTo>
                      <a:pt x="11" y="245"/>
                      <a:pt x="10" y="256"/>
                      <a:pt x="10" y="260"/>
                    </a:cubicBezTo>
                    <a:cubicBezTo>
                      <a:pt x="10" y="264"/>
                      <a:pt x="10" y="269"/>
                      <a:pt x="10" y="276"/>
                    </a:cubicBezTo>
                    <a:cubicBezTo>
                      <a:pt x="9" y="282"/>
                      <a:pt x="8" y="290"/>
                      <a:pt x="8" y="290"/>
                    </a:cubicBezTo>
                    <a:cubicBezTo>
                      <a:pt x="8" y="291"/>
                      <a:pt x="8" y="292"/>
                      <a:pt x="8" y="293"/>
                    </a:cubicBezTo>
                    <a:cubicBezTo>
                      <a:pt x="8" y="294"/>
                      <a:pt x="7" y="300"/>
                      <a:pt x="6" y="302"/>
                    </a:cubicBezTo>
                    <a:cubicBezTo>
                      <a:pt x="6" y="305"/>
                      <a:pt x="5" y="308"/>
                      <a:pt x="4" y="312"/>
                    </a:cubicBezTo>
                    <a:cubicBezTo>
                      <a:pt x="4" y="316"/>
                      <a:pt x="4" y="317"/>
                      <a:pt x="3" y="319"/>
                    </a:cubicBezTo>
                    <a:cubicBezTo>
                      <a:pt x="3" y="320"/>
                      <a:pt x="3" y="321"/>
                      <a:pt x="3" y="323"/>
                    </a:cubicBezTo>
                    <a:cubicBezTo>
                      <a:pt x="3" y="324"/>
                      <a:pt x="3" y="325"/>
                      <a:pt x="2" y="327"/>
                    </a:cubicBezTo>
                    <a:cubicBezTo>
                      <a:pt x="2" y="329"/>
                      <a:pt x="1" y="331"/>
                      <a:pt x="1" y="332"/>
                    </a:cubicBezTo>
                    <a:cubicBezTo>
                      <a:pt x="0" y="333"/>
                      <a:pt x="1" y="333"/>
                      <a:pt x="1" y="334"/>
                    </a:cubicBezTo>
                    <a:cubicBezTo>
                      <a:pt x="1" y="334"/>
                      <a:pt x="2" y="337"/>
                      <a:pt x="3" y="340"/>
                    </a:cubicBezTo>
                    <a:cubicBezTo>
                      <a:pt x="4" y="342"/>
                      <a:pt x="4" y="342"/>
                      <a:pt x="4" y="344"/>
                    </a:cubicBezTo>
                    <a:cubicBezTo>
                      <a:pt x="5" y="345"/>
                      <a:pt x="6" y="345"/>
                      <a:pt x="6" y="345"/>
                    </a:cubicBezTo>
                    <a:cubicBezTo>
                      <a:pt x="6" y="345"/>
                      <a:pt x="6" y="346"/>
                      <a:pt x="8" y="346"/>
                    </a:cubicBezTo>
                    <a:cubicBezTo>
                      <a:pt x="9" y="347"/>
                      <a:pt x="10" y="348"/>
                      <a:pt x="11" y="349"/>
                    </a:cubicBezTo>
                    <a:cubicBezTo>
                      <a:pt x="12" y="350"/>
                      <a:pt x="14" y="351"/>
                      <a:pt x="14" y="352"/>
                    </a:cubicBezTo>
                    <a:cubicBezTo>
                      <a:pt x="14" y="352"/>
                      <a:pt x="15" y="352"/>
                      <a:pt x="16" y="353"/>
                    </a:cubicBezTo>
                    <a:cubicBezTo>
                      <a:pt x="17" y="354"/>
                      <a:pt x="18" y="354"/>
                      <a:pt x="18" y="355"/>
                    </a:cubicBezTo>
                    <a:cubicBezTo>
                      <a:pt x="19" y="355"/>
                      <a:pt x="20" y="356"/>
                      <a:pt x="21" y="357"/>
                    </a:cubicBezTo>
                    <a:cubicBezTo>
                      <a:pt x="21" y="357"/>
                      <a:pt x="21" y="357"/>
                      <a:pt x="22" y="357"/>
                    </a:cubicBezTo>
                    <a:cubicBezTo>
                      <a:pt x="22" y="356"/>
                      <a:pt x="22" y="356"/>
                      <a:pt x="22" y="355"/>
                    </a:cubicBezTo>
                    <a:cubicBezTo>
                      <a:pt x="22" y="354"/>
                      <a:pt x="22" y="353"/>
                      <a:pt x="22" y="353"/>
                    </a:cubicBezTo>
                    <a:cubicBezTo>
                      <a:pt x="22" y="352"/>
                      <a:pt x="22" y="353"/>
                      <a:pt x="23" y="352"/>
                    </a:cubicBezTo>
                    <a:cubicBezTo>
                      <a:pt x="24" y="351"/>
                      <a:pt x="23" y="351"/>
                      <a:pt x="23" y="350"/>
                    </a:cubicBezTo>
                    <a:cubicBezTo>
                      <a:pt x="23" y="349"/>
                      <a:pt x="21" y="348"/>
                      <a:pt x="21" y="347"/>
                    </a:cubicBezTo>
                    <a:cubicBezTo>
                      <a:pt x="20" y="347"/>
                      <a:pt x="19" y="347"/>
                      <a:pt x="19" y="347"/>
                    </a:cubicBezTo>
                    <a:cubicBezTo>
                      <a:pt x="18" y="346"/>
                      <a:pt x="18" y="346"/>
                      <a:pt x="18" y="346"/>
                    </a:cubicBezTo>
                    <a:cubicBezTo>
                      <a:pt x="18" y="345"/>
                      <a:pt x="18" y="344"/>
                      <a:pt x="17" y="344"/>
                    </a:cubicBezTo>
                    <a:cubicBezTo>
                      <a:pt x="17" y="343"/>
                      <a:pt x="14" y="342"/>
                      <a:pt x="14" y="342"/>
                    </a:cubicBezTo>
                    <a:cubicBezTo>
                      <a:pt x="13" y="341"/>
                      <a:pt x="13" y="341"/>
                      <a:pt x="12" y="341"/>
                    </a:cubicBezTo>
                    <a:cubicBezTo>
                      <a:pt x="12" y="340"/>
                      <a:pt x="12" y="340"/>
                      <a:pt x="12" y="339"/>
                    </a:cubicBezTo>
                    <a:cubicBezTo>
                      <a:pt x="12" y="338"/>
                      <a:pt x="11" y="337"/>
                      <a:pt x="11" y="336"/>
                    </a:cubicBezTo>
                    <a:cubicBezTo>
                      <a:pt x="11" y="335"/>
                      <a:pt x="10" y="334"/>
                      <a:pt x="10" y="333"/>
                    </a:cubicBezTo>
                    <a:cubicBezTo>
                      <a:pt x="10" y="333"/>
                      <a:pt x="10" y="332"/>
                      <a:pt x="10" y="332"/>
                    </a:cubicBezTo>
                    <a:cubicBezTo>
                      <a:pt x="10" y="331"/>
                      <a:pt x="10" y="328"/>
                      <a:pt x="10" y="328"/>
                    </a:cubicBezTo>
                    <a:cubicBezTo>
                      <a:pt x="10" y="327"/>
                      <a:pt x="11" y="327"/>
                      <a:pt x="11" y="327"/>
                    </a:cubicBezTo>
                    <a:cubicBezTo>
                      <a:pt x="12" y="327"/>
                      <a:pt x="12" y="326"/>
                      <a:pt x="12" y="326"/>
                    </a:cubicBezTo>
                    <a:cubicBezTo>
                      <a:pt x="12" y="326"/>
                      <a:pt x="12" y="326"/>
                      <a:pt x="13" y="326"/>
                    </a:cubicBezTo>
                    <a:cubicBezTo>
                      <a:pt x="14" y="326"/>
                      <a:pt x="14" y="326"/>
                      <a:pt x="14" y="325"/>
                    </a:cubicBezTo>
                    <a:cubicBezTo>
                      <a:pt x="15" y="325"/>
                      <a:pt x="15" y="325"/>
                      <a:pt x="15" y="326"/>
                    </a:cubicBezTo>
                    <a:cubicBezTo>
                      <a:pt x="16" y="328"/>
                      <a:pt x="15" y="330"/>
                      <a:pt x="15" y="331"/>
                    </a:cubicBezTo>
                    <a:cubicBezTo>
                      <a:pt x="15" y="332"/>
                      <a:pt x="15" y="334"/>
                      <a:pt x="15" y="336"/>
                    </a:cubicBezTo>
                    <a:cubicBezTo>
                      <a:pt x="16" y="337"/>
                      <a:pt x="17" y="340"/>
                      <a:pt x="18" y="341"/>
                    </a:cubicBezTo>
                    <a:cubicBezTo>
                      <a:pt x="19" y="342"/>
                      <a:pt x="21" y="342"/>
                      <a:pt x="22" y="342"/>
                    </a:cubicBezTo>
                    <a:cubicBezTo>
                      <a:pt x="22" y="341"/>
                      <a:pt x="22" y="341"/>
                      <a:pt x="22" y="340"/>
                    </a:cubicBezTo>
                    <a:cubicBezTo>
                      <a:pt x="22" y="340"/>
                      <a:pt x="22" y="338"/>
                      <a:pt x="22" y="337"/>
                    </a:cubicBezTo>
                    <a:cubicBezTo>
                      <a:pt x="22" y="336"/>
                      <a:pt x="22" y="333"/>
                      <a:pt x="21" y="331"/>
                    </a:cubicBezTo>
                    <a:cubicBezTo>
                      <a:pt x="21" y="329"/>
                      <a:pt x="21" y="327"/>
                      <a:pt x="21" y="326"/>
                    </a:cubicBezTo>
                    <a:cubicBezTo>
                      <a:pt x="21" y="324"/>
                      <a:pt x="21" y="322"/>
                      <a:pt x="21" y="321"/>
                    </a:cubicBezTo>
                    <a:cubicBezTo>
                      <a:pt x="21" y="320"/>
                      <a:pt x="21" y="318"/>
                      <a:pt x="22" y="316"/>
                    </a:cubicBezTo>
                    <a:cubicBezTo>
                      <a:pt x="22" y="315"/>
                      <a:pt x="21" y="311"/>
                      <a:pt x="21" y="310"/>
                    </a:cubicBezTo>
                    <a:cubicBezTo>
                      <a:pt x="21" y="308"/>
                      <a:pt x="19" y="305"/>
                      <a:pt x="19" y="304"/>
                    </a:cubicBezTo>
                    <a:cubicBezTo>
                      <a:pt x="18" y="303"/>
                      <a:pt x="18" y="302"/>
                      <a:pt x="18" y="301"/>
                    </a:cubicBezTo>
                    <a:cubicBezTo>
                      <a:pt x="18" y="300"/>
                      <a:pt x="18" y="298"/>
                      <a:pt x="18" y="297"/>
                    </a:cubicBezTo>
                    <a:cubicBezTo>
                      <a:pt x="18" y="297"/>
                      <a:pt x="18" y="297"/>
                      <a:pt x="19" y="297"/>
                    </a:cubicBezTo>
                    <a:cubicBezTo>
                      <a:pt x="19" y="297"/>
                      <a:pt x="20" y="297"/>
                      <a:pt x="21" y="297"/>
                    </a:cubicBezTo>
                    <a:cubicBezTo>
                      <a:pt x="22" y="298"/>
                      <a:pt x="22" y="298"/>
                      <a:pt x="22" y="297"/>
                    </a:cubicBezTo>
                    <a:cubicBezTo>
                      <a:pt x="23" y="297"/>
                      <a:pt x="23" y="297"/>
                      <a:pt x="23" y="298"/>
                    </a:cubicBezTo>
                    <a:cubicBezTo>
                      <a:pt x="23" y="299"/>
                      <a:pt x="23" y="301"/>
                      <a:pt x="23" y="304"/>
                    </a:cubicBezTo>
                    <a:cubicBezTo>
                      <a:pt x="23" y="307"/>
                      <a:pt x="24" y="312"/>
                      <a:pt x="24" y="315"/>
                    </a:cubicBezTo>
                    <a:cubicBezTo>
                      <a:pt x="24" y="317"/>
                      <a:pt x="25" y="325"/>
                      <a:pt x="25" y="329"/>
                    </a:cubicBezTo>
                    <a:cubicBezTo>
                      <a:pt x="26" y="332"/>
                      <a:pt x="26" y="343"/>
                      <a:pt x="26" y="345"/>
                    </a:cubicBezTo>
                    <a:cubicBezTo>
                      <a:pt x="26" y="347"/>
                      <a:pt x="26" y="352"/>
                      <a:pt x="26" y="354"/>
                    </a:cubicBezTo>
                    <a:cubicBezTo>
                      <a:pt x="26" y="355"/>
                      <a:pt x="26" y="358"/>
                      <a:pt x="26" y="360"/>
                    </a:cubicBezTo>
                    <a:cubicBezTo>
                      <a:pt x="26" y="361"/>
                      <a:pt x="26" y="363"/>
                      <a:pt x="25" y="364"/>
                    </a:cubicBezTo>
                    <a:cubicBezTo>
                      <a:pt x="25" y="365"/>
                      <a:pt x="25" y="367"/>
                      <a:pt x="25" y="368"/>
                    </a:cubicBezTo>
                    <a:cubicBezTo>
                      <a:pt x="26" y="369"/>
                      <a:pt x="25" y="372"/>
                      <a:pt x="25" y="375"/>
                    </a:cubicBezTo>
                    <a:cubicBezTo>
                      <a:pt x="25" y="377"/>
                      <a:pt x="23" y="386"/>
                      <a:pt x="23" y="388"/>
                    </a:cubicBezTo>
                    <a:cubicBezTo>
                      <a:pt x="22" y="390"/>
                      <a:pt x="21" y="395"/>
                      <a:pt x="21" y="397"/>
                    </a:cubicBezTo>
                    <a:cubicBezTo>
                      <a:pt x="20" y="398"/>
                      <a:pt x="19" y="402"/>
                      <a:pt x="19" y="404"/>
                    </a:cubicBezTo>
                    <a:cubicBezTo>
                      <a:pt x="18" y="405"/>
                      <a:pt x="17" y="410"/>
                      <a:pt x="17" y="411"/>
                    </a:cubicBezTo>
                    <a:cubicBezTo>
                      <a:pt x="16" y="412"/>
                      <a:pt x="16" y="412"/>
                      <a:pt x="17" y="412"/>
                    </a:cubicBezTo>
                    <a:cubicBezTo>
                      <a:pt x="17" y="412"/>
                      <a:pt x="21" y="413"/>
                      <a:pt x="22" y="413"/>
                    </a:cubicBezTo>
                    <a:cubicBezTo>
                      <a:pt x="22" y="413"/>
                      <a:pt x="22" y="414"/>
                      <a:pt x="22" y="414"/>
                    </a:cubicBezTo>
                    <a:cubicBezTo>
                      <a:pt x="22" y="415"/>
                      <a:pt x="22" y="415"/>
                      <a:pt x="22" y="415"/>
                    </a:cubicBezTo>
                    <a:cubicBezTo>
                      <a:pt x="23" y="416"/>
                      <a:pt x="24" y="416"/>
                      <a:pt x="25" y="416"/>
                    </a:cubicBezTo>
                    <a:cubicBezTo>
                      <a:pt x="27" y="417"/>
                      <a:pt x="32" y="417"/>
                      <a:pt x="33" y="417"/>
                    </a:cubicBezTo>
                    <a:cubicBezTo>
                      <a:pt x="34" y="418"/>
                      <a:pt x="34" y="418"/>
                      <a:pt x="33" y="418"/>
                    </a:cubicBezTo>
                    <a:cubicBezTo>
                      <a:pt x="33" y="419"/>
                      <a:pt x="34" y="419"/>
                      <a:pt x="36" y="420"/>
                    </a:cubicBezTo>
                    <a:cubicBezTo>
                      <a:pt x="37" y="420"/>
                      <a:pt x="40" y="421"/>
                      <a:pt x="41" y="421"/>
                    </a:cubicBezTo>
                    <a:cubicBezTo>
                      <a:pt x="41" y="421"/>
                      <a:pt x="41" y="421"/>
                      <a:pt x="41" y="422"/>
                    </a:cubicBezTo>
                    <a:cubicBezTo>
                      <a:pt x="41" y="422"/>
                      <a:pt x="42" y="425"/>
                      <a:pt x="42" y="427"/>
                    </a:cubicBezTo>
                    <a:cubicBezTo>
                      <a:pt x="43" y="429"/>
                      <a:pt x="44" y="435"/>
                      <a:pt x="45" y="438"/>
                    </a:cubicBezTo>
                    <a:cubicBezTo>
                      <a:pt x="45" y="442"/>
                      <a:pt x="45" y="448"/>
                      <a:pt x="44" y="450"/>
                    </a:cubicBezTo>
                    <a:cubicBezTo>
                      <a:pt x="44" y="453"/>
                      <a:pt x="43" y="458"/>
                      <a:pt x="43" y="462"/>
                    </a:cubicBezTo>
                    <a:cubicBezTo>
                      <a:pt x="43" y="466"/>
                      <a:pt x="42" y="469"/>
                      <a:pt x="43" y="472"/>
                    </a:cubicBezTo>
                    <a:cubicBezTo>
                      <a:pt x="43" y="476"/>
                      <a:pt x="44" y="480"/>
                      <a:pt x="44" y="482"/>
                    </a:cubicBezTo>
                    <a:cubicBezTo>
                      <a:pt x="45" y="485"/>
                      <a:pt x="45" y="494"/>
                      <a:pt x="46" y="499"/>
                    </a:cubicBezTo>
                    <a:cubicBezTo>
                      <a:pt x="46" y="503"/>
                      <a:pt x="47" y="512"/>
                      <a:pt x="48" y="518"/>
                    </a:cubicBezTo>
                    <a:cubicBezTo>
                      <a:pt x="49" y="525"/>
                      <a:pt x="49" y="527"/>
                      <a:pt x="49" y="532"/>
                    </a:cubicBezTo>
                    <a:cubicBezTo>
                      <a:pt x="49" y="542"/>
                      <a:pt x="49" y="546"/>
                      <a:pt x="48" y="547"/>
                    </a:cubicBezTo>
                    <a:cubicBezTo>
                      <a:pt x="48" y="548"/>
                      <a:pt x="46" y="552"/>
                      <a:pt x="45" y="555"/>
                    </a:cubicBezTo>
                    <a:cubicBezTo>
                      <a:pt x="44" y="558"/>
                      <a:pt x="45" y="560"/>
                      <a:pt x="46" y="562"/>
                    </a:cubicBezTo>
                    <a:cubicBezTo>
                      <a:pt x="46" y="563"/>
                      <a:pt x="46" y="564"/>
                      <a:pt x="46" y="565"/>
                    </a:cubicBezTo>
                    <a:cubicBezTo>
                      <a:pt x="46" y="566"/>
                      <a:pt x="45" y="567"/>
                      <a:pt x="45" y="568"/>
                    </a:cubicBezTo>
                    <a:cubicBezTo>
                      <a:pt x="45" y="569"/>
                      <a:pt x="45" y="571"/>
                      <a:pt x="45" y="572"/>
                    </a:cubicBezTo>
                    <a:cubicBezTo>
                      <a:pt x="46" y="574"/>
                      <a:pt x="46" y="575"/>
                      <a:pt x="46" y="577"/>
                    </a:cubicBezTo>
                    <a:cubicBezTo>
                      <a:pt x="46" y="578"/>
                      <a:pt x="46" y="579"/>
                      <a:pt x="47" y="581"/>
                    </a:cubicBezTo>
                    <a:cubicBezTo>
                      <a:pt x="47" y="582"/>
                      <a:pt x="47" y="581"/>
                      <a:pt x="47" y="582"/>
                    </a:cubicBezTo>
                    <a:cubicBezTo>
                      <a:pt x="47" y="584"/>
                      <a:pt x="48" y="587"/>
                      <a:pt x="48" y="589"/>
                    </a:cubicBezTo>
                    <a:cubicBezTo>
                      <a:pt x="49" y="591"/>
                      <a:pt x="49" y="593"/>
                      <a:pt x="49" y="593"/>
                    </a:cubicBezTo>
                    <a:cubicBezTo>
                      <a:pt x="49" y="594"/>
                      <a:pt x="49" y="594"/>
                      <a:pt x="48" y="594"/>
                    </a:cubicBezTo>
                    <a:cubicBezTo>
                      <a:pt x="47" y="594"/>
                      <a:pt x="45" y="594"/>
                      <a:pt x="44" y="595"/>
                    </a:cubicBezTo>
                    <a:cubicBezTo>
                      <a:pt x="43" y="595"/>
                      <a:pt x="40" y="595"/>
                      <a:pt x="40" y="596"/>
                    </a:cubicBezTo>
                    <a:cubicBezTo>
                      <a:pt x="39" y="596"/>
                      <a:pt x="39" y="597"/>
                      <a:pt x="39" y="598"/>
                    </a:cubicBezTo>
                    <a:cubicBezTo>
                      <a:pt x="40" y="599"/>
                      <a:pt x="41" y="600"/>
                      <a:pt x="43" y="600"/>
                    </a:cubicBezTo>
                    <a:cubicBezTo>
                      <a:pt x="45" y="600"/>
                      <a:pt x="47" y="600"/>
                      <a:pt x="48" y="601"/>
                    </a:cubicBezTo>
                    <a:cubicBezTo>
                      <a:pt x="49" y="601"/>
                      <a:pt x="48" y="601"/>
                      <a:pt x="48" y="602"/>
                    </a:cubicBezTo>
                    <a:cubicBezTo>
                      <a:pt x="48" y="604"/>
                      <a:pt x="48" y="604"/>
                      <a:pt x="48" y="607"/>
                    </a:cubicBezTo>
                    <a:cubicBezTo>
                      <a:pt x="48" y="609"/>
                      <a:pt x="48" y="609"/>
                      <a:pt x="49" y="610"/>
                    </a:cubicBezTo>
                    <a:cubicBezTo>
                      <a:pt x="49" y="611"/>
                      <a:pt x="49" y="612"/>
                      <a:pt x="49" y="612"/>
                    </a:cubicBezTo>
                    <a:cubicBezTo>
                      <a:pt x="49" y="613"/>
                      <a:pt x="50" y="613"/>
                      <a:pt x="51" y="614"/>
                    </a:cubicBezTo>
                    <a:cubicBezTo>
                      <a:pt x="52" y="615"/>
                      <a:pt x="53" y="616"/>
                      <a:pt x="54" y="616"/>
                    </a:cubicBezTo>
                    <a:cubicBezTo>
                      <a:pt x="56" y="617"/>
                      <a:pt x="57" y="617"/>
                      <a:pt x="59" y="617"/>
                    </a:cubicBezTo>
                    <a:cubicBezTo>
                      <a:pt x="60" y="618"/>
                      <a:pt x="63" y="618"/>
                      <a:pt x="65" y="618"/>
                    </a:cubicBezTo>
                    <a:cubicBezTo>
                      <a:pt x="66" y="618"/>
                      <a:pt x="70" y="618"/>
                      <a:pt x="71" y="617"/>
                    </a:cubicBezTo>
                    <a:cubicBezTo>
                      <a:pt x="72" y="616"/>
                      <a:pt x="76" y="614"/>
                      <a:pt x="77" y="612"/>
                    </a:cubicBezTo>
                    <a:cubicBezTo>
                      <a:pt x="79" y="610"/>
                      <a:pt x="79" y="608"/>
                      <a:pt x="79" y="605"/>
                    </a:cubicBezTo>
                    <a:cubicBezTo>
                      <a:pt x="79" y="602"/>
                      <a:pt x="78" y="600"/>
                      <a:pt x="78" y="600"/>
                    </a:cubicBezTo>
                    <a:cubicBezTo>
                      <a:pt x="78" y="599"/>
                      <a:pt x="78" y="599"/>
                      <a:pt x="79" y="599"/>
                    </a:cubicBezTo>
                    <a:cubicBezTo>
                      <a:pt x="81" y="598"/>
                      <a:pt x="84" y="596"/>
                      <a:pt x="85" y="595"/>
                    </a:cubicBezTo>
                    <a:cubicBezTo>
                      <a:pt x="87" y="594"/>
                      <a:pt x="88" y="592"/>
                      <a:pt x="89" y="591"/>
                    </a:cubicBezTo>
                    <a:cubicBezTo>
                      <a:pt x="89" y="590"/>
                      <a:pt x="91" y="587"/>
                      <a:pt x="92" y="586"/>
                    </a:cubicBezTo>
                    <a:cubicBezTo>
                      <a:pt x="92" y="583"/>
                      <a:pt x="95" y="580"/>
                      <a:pt x="96" y="579"/>
                    </a:cubicBezTo>
                    <a:cubicBezTo>
                      <a:pt x="96" y="578"/>
                      <a:pt x="100" y="575"/>
                      <a:pt x="101" y="574"/>
                    </a:cubicBezTo>
                    <a:cubicBezTo>
                      <a:pt x="102" y="573"/>
                      <a:pt x="101" y="573"/>
                      <a:pt x="102" y="573"/>
                    </a:cubicBezTo>
                    <a:cubicBezTo>
                      <a:pt x="103" y="573"/>
                      <a:pt x="104" y="573"/>
                      <a:pt x="104" y="572"/>
                    </a:cubicBezTo>
                    <a:cubicBezTo>
                      <a:pt x="105" y="572"/>
                      <a:pt x="105" y="572"/>
                      <a:pt x="106" y="573"/>
                    </a:cubicBezTo>
                    <a:cubicBezTo>
                      <a:pt x="107" y="573"/>
                      <a:pt x="107" y="574"/>
                      <a:pt x="108" y="576"/>
                    </a:cubicBezTo>
                    <a:cubicBezTo>
                      <a:pt x="108" y="577"/>
                      <a:pt x="109" y="588"/>
                      <a:pt x="109" y="590"/>
                    </a:cubicBezTo>
                    <a:cubicBezTo>
                      <a:pt x="109" y="592"/>
                      <a:pt x="109" y="594"/>
                      <a:pt x="109" y="594"/>
                    </a:cubicBezTo>
                    <a:cubicBezTo>
                      <a:pt x="109" y="595"/>
                      <a:pt x="108" y="596"/>
                      <a:pt x="109" y="596"/>
                    </a:cubicBezTo>
                    <a:cubicBezTo>
                      <a:pt x="110" y="596"/>
                      <a:pt x="111" y="596"/>
                      <a:pt x="112" y="596"/>
                    </a:cubicBezTo>
                    <a:cubicBezTo>
                      <a:pt x="112" y="595"/>
                      <a:pt x="112" y="595"/>
                      <a:pt x="112" y="595"/>
                    </a:cubicBezTo>
                    <a:cubicBezTo>
                      <a:pt x="113" y="595"/>
                      <a:pt x="113" y="595"/>
                      <a:pt x="113" y="594"/>
                    </a:cubicBezTo>
                    <a:cubicBezTo>
                      <a:pt x="113" y="594"/>
                      <a:pt x="112" y="591"/>
                      <a:pt x="112" y="586"/>
                    </a:cubicBezTo>
                    <a:cubicBezTo>
                      <a:pt x="111" y="581"/>
                      <a:pt x="112" y="575"/>
                      <a:pt x="112" y="573"/>
                    </a:cubicBezTo>
                    <a:cubicBezTo>
                      <a:pt x="112" y="570"/>
                      <a:pt x="114" y="568"/>
                      <a:pt x="115" y="567"/>
                    </a:cubicBezTo>
                    <a:cubicBezTo>
                      <a:pt x="116" y="565"/>
                      <a:pt x="117" y="563"/>
                      <a:pt x="117" y="563"/>
                    </a:cubicBezTo>
                    <a:cubicBezTo>
                      <a:pt x="118" y="562"/>
                      <a:pt x="118" y="562"/>
                      <a:pt x="118" y="561"/>
                    </a:cubicBezTo>
                    <a:cubicBezTo>
                      <a:pt x="118" y="561"/>
                      <a:pt x="118" y="560"/>
                      <a:pt x="118" y="559"/>
                    </a:cubicBezTo>
                    <a:cubicBezTo>
                      <a:pt x="118" y="558"/>
                      <a:pt x="117" y="554"/>
                      <a:pt x="116" y="552"/>
                    </a:cubicBezTo>
                    <a:cubicBezTo>
                      <a:pt x="115" y="550"/>
                      <a:pt x="112" y="546"/>
                      <a:pt x="111" y="545"/>
                    </a:cubicBezTo>
                    <a:cubicBezTo>
                      <a:pt x="109" y="543"/>
                      <a:pt x="108" y="543"/>
                      <a:pt x="108" y="543"/>
                    </a:cubicBezTo>
                    <a:cubicBezTo>
                      <a:pt x="107" y="542"/>
                      <a:pt x="108" y="542"/>
                      <a:pt x="107" y="542"/>
                    </a:cubicBezTo>
                    <a:cubicBezTo>
                      <a:pt x="107" y="542"/>
                      <a:pt x="107" y="541"/>
                      <a:pt x="106" y="538"/>
                    </a:cubicBezTo>
                    <a:cubicBezTo>
                      <a:pt x="106" y="535"/>
                      <a:pt x="105" y="531"/>
                      <a:pt x="104" y="526"/>
                    </a:cubicBezTo>
                    <a:cubicBezTo>
                      <a:pt x="103" y="522"/>
                      <a:pt x="103" y="516"/>
                      <a:pt x="103" y="513"/>
                    </a:cubicBezTo>
                    <a:cubicBezTo>
                      <a:pt x="103" y="510"/>
                      <a:pt x="103" y="498"/>
                      <a:pt x="103" y="495"/>
                    </a:cubicBezTo>
                    <a:cubicBezTo>
                      <a:pt x="102" y="493"/>
                      <a:pt x="102" y="482"/>
                      <a:pt x="102" y="478"/>
                    </a:cubicBezTo>
                    <a:cubicBezTo>
                      <a:pt x="102" y="475"/>
                      <a:pt x="103" y="473"/>
                      <a:pt x="103" y="471"/>
                    </a:cubicBezTo>
                    <a:cubicBezTo>
                      <a:pt x="104" y="469"/>
                      <a:pt x="105" y="465"/>
                      <a:pt x="105" y="458"/>
                    </a:cubicBezTo>
                    <a:cubicBezTo>
                      <a:pt x="105" y="452"/>
                      <a:pt x="104" y="444"/>
                      <a:pt x="103" y="439"/>
                    </a:cubicBezTo>
                    <a:cubicBezTo>
                      <a:pt x="102" y="434"/>
                      <a:pt x="100" y="431"/>
                      <a:pt x="100" y="430"/>
                    </a:cubicBezTo>
                    <a:cubicBezTo>
                      <a:pt x="100" y="429"/>
                      <a:pt x="100" y="429"/>
                      <a:pt x="101" y="429"/>
                    </a:cubicBezTo>
                    <a:cubicBezTo>
                      <a:pt x="102" y="429"/>
                      <a:pt x="107" y="428"/>
                      <a:pt x="108" y="428"/>
                    </a:cubicBezTo>
                    <a:cubicBezTo>
                      <a:pt x="108" y="428"/>
                      <a:pt x="108" y="428"/>
                      <a:pt x="108" y="427"/>
                    </a:cubicBezTo>
                    <a:cubicBezTo>
                      <a:pt x="108" y="427"/>
                      <a:pt x="108" y="425"/>
                      <a:pt x="108" y="424"/>
                    </a:cubicBezTo>
                    <a:cubicBezTo>
                      <a:pt x="108" y="423"/>
                      <a:pt x="108" y="423"/>
                      <a:pt x="109" y="423"/>
                    </a:cubicBezTo>
                    <a:cubicBezTo>
                      <a:pt x="110" y="423"/>
                      <a:pt x="114" y="422"/>
                      <a:pt x="115" y="422"/>
                    </a:cubicBezTo>
                    <a:cubicBezTo>
                      <a:pt x="116" y="422"/>
                      <a:pt x="118" y="421"/>
                      <a:pt x="118" y="421"/>
                    </a:cubicBezTo>
                    <a:cubicBezTo>
                      <a:pt x="118" y="421"/>
                      <a:pt x="118" y="421"/>
                      <a:pt x="118" y="420"/>
                    </a:cubicBezTo>
                    <a:cubicBezTo>
                      <a:pt x="118" y="420"/>
                      <a:pt x="117" y="417"/>
                      <a:pt x="117" y="416"/>
                    </a:cubicBezTo>
                    <a:cubicBezTo>
                      <a:pt x="117" y="415"/>
                      <a:pt x="117" y="414"/>
                      <a:pt x="117" y="414"/>
                    </a:cubicBezTo>
                    <a:cubicBezTo>
                      <a:pt x="116" y="413"/>
                      <a:pt x="116" y="411"/>
                      <a:pt x="115" y="407"/>
                    </a:cubicBezTo>
                    <a:cubicBezTo>
                      <a:pt x="114" y="404"/>
                      <a:pt x="113" y="396"/>
                      <a:pt x="112" y="392"/>
                    </a:cubicBezTo>
                    <a:cubicBezTo>
                      <a:pt x="111" y="388"/>
                      <a:pt x="110" y="380"/>
                      <a:pt x="110" y="375"/>
                    </a:cubicBezTo>
                    <a:cubicBezTo>
                      <a:pt x="109" y="370"/>
                      <a:pt x="110" y="360"/>
                      <a:pt x="110" y="359"/>
                    </a:cubicBezTo>
                    <a:cubicBezTo>
                      <a:pt x="110" y="358"/>
                      <a:pt x="110" y="358"/>
                      <a:pt x="111" y="357"/>
                    </a:cubicBezTo>
                    <a:cubicBezTo>
                      <a:pt x="111" y="356"/>
                      <a:pt x="111" y="356"/>
                      <a:pt x="111" y="357"/>
                    </a:cubicBezTo>
                    <a:cubicBezTo>
                      <a:pt x="112" y="357"/>
                      <a:pt x="112" y="357"/>
                      <a:pt x="113" y="357"/>
                    </a:cubicBezTo>
                    <a:cubicBezTo>
                      <a:pt x="113" y="357"/>
                      <a:pt x="113" y="356"/>
                      <a:pt x="114" y="356"/>
                    </a:cubicBezTo>
                    <a:cubicBezTo>
                      <a:pt x="115" y="355"/>
                      <a:pt x="116" y="353"/>
                      <a:pt x="117" y="353"/>
                    </a:cubicBezTo>
                    <a:cubicBezTo>
                      <a:pt x="117" y="352"/>
                      <a:pt x="118" y="351"/>
                      <a:pt x="118" y="351"/>
                    </a:cubicBezTo>
                    <a:cubicBezTo>
                      <a:pt x="118" y="351"/>
                      <a:pt x="119" y="351"/>
                      <a:pt x="119" y="351"/>
                    </a:cubicBezTo>
                    <a:cubicBezTo>
                      <a:pt x="120" y="352"/>
                      <a:pt x="121" y="352"/>
                      <a:pt x="121" y="352"/>
                    </a:cubicBezTo>
                    <a:cubicBezTo>
                      <a:pt x="121" y="351"/>
                      <a:pt x="121" y="351"/>
                      <a:pt x="122" y="351"/>
                    </a:cubicBezTo>
                    <a:cubicBezTo>
                      <a:pt x="122" y="351"/>
                      <a:pt x="123" y="350"/>
                      <a:pt x="124" y="349"/>
                    </a:cubicBezTo>
                    <a:cubicBezTo>
                      <a:pt x="125" y="347"/>
                      <a:pt x="125" y="347"/>
                      <a:pt x="126" y="346"/>
                    </a:cubicBezTo>
                    <a:cubicBezTo>
                      <a:pt x="126" y="344"/>
                      <a:pt x="127" y="343"/>
                      <a:pt x="128" y="343"/>
                    </a:cubicBezTo>
                    <a:cubicBezTo>
                      <a:pt x="128" y="342"/>
                      <a:pt x="129" y="341"/>
                      <a:pt x="129" y="340"/>
                    </a:cubicBezTo>
                    <a:cubicBezTo>
                      <a:pt x="128" y="339"/>
                      <a:pt x="129" y="336"/>
                      <a:pt x="130" y="335"/>
                    </a:cubicBezTo>
                    <a:cubicBezTo>
                      <a:pt x="130" y="333"/>
                      <a:pt x="131" y="332"/>
                      <a:pt x="131" y="331"/>
                    </a:cubicBezTo>
                    <a:cubicBezTo>
                      <a:pt x="132" y="330"/>
                      <a:pt x="132" y="326"/>
                      <a:pt x="132" y="325"/>
                    </a:cubicBezTo>
                    <a:cubicBezTo>
                      <a:pt x="132" y="324"/>
                      <a:pt x="133" y="319"/>
                      <a:pt x="134" y="317"/>
                    </a:cubicBezTo>
                    <a:cubicBezTo>
                      <a:pt x="134" y="315"/>
                      <a:pt x="134" y="312"/>
                      <a:pt x="134" y="309"/>
                    </a:cubicBezTo>
                    <a:cubicBezTo>
                      <a:pt x="133" y="307"/>
                      <a:pt x="134" y="303"/>
                      <a:pt x="135" y="302"/>
                    </a:cubicBezTo>
                    <a:cubicBezTo>
                      <a:pt x="135" y="301"/>
                      <a:pt x="137" y="299"/>
                      <a:pt x="137" y="298"/>
                    </a:cubicBezTo>
                    <a:cubicBezTo>
                      <a:pt x="138" y="297"/>
                      <a:pt x="138" y="295"/>
                      <a:pt x="138" y="294"/>
                    </a:cubicBezTo>
                    <a:cubicBezTo>
                      <a:pt x="138" y="293"/>
                      <a:pt x="139" y="293"/>
                      <a:pt x="139" y="293"/>
                    </a:cubicBezTo>
                    <a:cubicBezTo>
                      <a:pt x="140" y="293"/>
                      <a:pt x="140" y="293"/>
                      <a:pt x="140" y="294"/>
                    </a:cubicBezTo>
                    <a:cubicBezTo>
                      <a:pt x="140" y="294"/>
                      <a:pt x="140" y="295"/>
                      <a:pt x="140" y="296"/>
                    </a:cubicBezTo>
                    <a:cubicBezTo>
                      <a:pt x="140" y="296"/>
                      <a:pt x="140" y="296"/>
                      <a:pt x="141" y="294"/>
                    </a:cubicBezTo>
                    <a:cubicBezTo>
                      <a:pt x="142" y="293"/>
                      <a:pt x="143" y="288"/>
                      <a:pt x="143" y="286"/>
                    </a:cubicBezTo>
                    <a:cubicBezTo>
                      <a:pt x="144" y="283"/>
                      <a:pt x="145" y="277"/>
                      <a:pt x="146" y="275"/>
                    </a:cubicBezTo>
                    <a:cubicBezTo>
                      <a:pt x="146" y="274"/>
                      <a:pt x="146" y="273"/>
                      <a:pt x="146" y="272"/>
                    </a:cubicBezTo>
                    <a:cubicBezTo>
                      <a:pt x="146" y="272"/>
                      <a:pt x="147" y="270"/>
                      <a:pt x="147" y="268"/>
                    </a:cubicBezTo>
                    <a:cubicBezTo>
                      <a:pt x="147" y="267"/>
                      <a:pt x="147" y="267"/>
                      <a:pt x="148" y="267"/>
                    </a:cubicBezTo>
                    <a:cubicBezTo>
                      <a:pt x="148" y="267"/>
                      <a:pt x="148" y="267"/>
                      <a:pt x="148" y="267"/>
                    </a:cubicBezTo>
                    <a:cubicBezTo>
                      <a:pt x="148" y="266"/>
                      <a:pt x="148" y="266"/>
                      <a:pt x="149" y="265"/>
                    </a:cubicBezTo>
                    <a:cubicBezTo>
                      <a:pt x="149" y="265"/>
                      <a:pt x="150" y="264"/>
                      <a:pt x="151" y="262"/>
                    </a:cubicBezTo>
                    <a:cubicBezTo>
                      <a:pt x="152" y="260"/>
                      <a:pt x="153" y="258"/>
                      <a:pt x="154" y="257"/>
                    </a:cubicBezTo>
                    <a:cubicBezTo>
                      <a:pt x="155" y="255"/>
                      <a:pt x="155" y="254"/>
                      <a:pt x="156" y="253"/>
                    </a:cubicBezTo>
                    <a:cubicBezTo>
                      <a:pt x="156" y="252"/>
                      <a:pt x="157" y="250"/>
                      <a:pt x="157" y="250"/>
                    </a:cubicBezTo>
                    <a:cubicBezTo>
                      <a:pt x="157" y="249"/>
                      <a:pt x="158" y="249"/>
                      <a:pt x="158" y="248"/>
                    </a:cubicBezTo>
                    <a:cubicBezTo>
                      <a:pt x="158" y="247"/>
                      <a:pt x="158" y="246"/>
                      <a:pt x="158" y="245"/>
                    </a:cubicBezTo>
                    <a:cubicBezTo>
                      <a:pt x="158" y="245"/>
                      <a:pt x="158" y="244"/>
                      <a:pt x="158" y="243"/>
                    </a:cubicBezTo>
                    <a:cubicBezTo>
                      <a:pt x="158" y="242"/>
                      <a:pt x="158" y="241"/>
                      <a:pt x="158" y="240"/>
                    </a:cubicBezTo>
                    <a:cubicBezTo>
                      <a:pt x="159" y="240"/>
                      <a:pt x="159" y="238"/>
                      <a:pt x="159" y="237"/>
                    </a:cubicBezTo>
                    <a:cubicBezTo>
                      <a:pt x="159" y="237"/>
                      <a:pt x="159" y="236"/>
                      <a:pt x="159" y="235"/>
                    </a:cubicBezTo>
                    <a:cubicBezTo>
                      <a:pt x="160" y="234"/>
                      <a:pt x="161" y="230"/>
                      <a:pt x="162" y="227"/>
                    </a:cubicBezTo>
                    <a:cubicBezTo>
                      <a:pt x="163" y="224"/>
                      <a:pt x="164" y="219"/>
                      <a:pt x="164" y="217"/>
                    </a:cubicBezTo>
                    <a:cubicBezTo>
                      <a:pt x="165" y="214"/>
                      <a:pt x="164" y="213"/>
                      <a:pt x="163" y="212"/>
                    </a:cubicBezTo>
                    <a:close/>
                    <a:moveTo>
                      <a:pt x="80" y="546"/>
                    </a:moveTo>
                    <a:cubicBezTo>
                      <a:pt x="79" y="550"/>
                      <a:pt x="79" y="554"/>
                      <a:pt x="79" y="556"/>
                    </a:cubicBezTo>
                    <a:cubicBezTo>
                      <a:pt x="78" y="558"/>
                      <a:pt x="77" y="563"/>
                      <a:pt x="75" y="566"/>
                    </a:cubicBezTo>
                    <a:cubicBezTo>
                      <a:pt x="74" y="569"/>
                      <a:pt x="73" y="573"/>
                      <a:pt x="72" y="574"/>
                    </a:cubicBezTo>
                    <a:cubicBezTo>
                      <a:pt x="71" y="576"/>
                      <a:pt x="72" y="576"/>
                      <a:pt x="71" y="575"/>
                    </a:cubicBezTo>
                    <a:cubicBezTo>
                      <a:pt x="71" y="573"/>
                      <a:pt x="70" y="570"/>
                      <a:pt x="69" y="568"/>
                    </a:cubicBezTo>
                    <a:cubicBezTo>
                      <a:pt x="68" y="566"/>
                      <a:pt x="68" y="566"/>
                      <a:pt x="67" y="565"/>
                    </a:cubicBezTo>
                    <a:cubicBezTo>
                      <a:pt x="67" y="564"/>
                      <a:pt x="67" y="565"/>
                      <a:pt x="67" y="564"/>
                    </a:cubicBezTo>
                    <a:cubicBezTo>
                      <a:pt x="67" y="563"/>
                      <a:pt x="67" y="561"/>
                      <a:pt x="68" y="561"/>
                    </a:cubicBezTo>
                    <a:cubicBezTo>
                      <a:pt x="68" y="560"/>
                      <a:pt x="68" y="557"/>
                      <a:pt x="67" y="556"/>
                    </a:cubicBezTo>
                    <a:cubicBezTo>
                      <a:pt x="67" y="556"/>
                      <a:pt x="67" y="554"/>
                      <a:pt x="67" y="552"/>
                    </a:cubicBezTo>
                    <a:cubicBezTo>
                      <a:pt x="66" y="550"/>
                      <a:pt x="67" y="539"/>
                      <a:pt x="67" y="539"/>
                    </a:cubicBezTo>
                    <a:cubicBezTo>
                      <a:pt x="68" y="543"/>
                      <a:pt x="68" y="532"/>
                      <a:pt x="69" y="526"/>
                    </a:cubicBezTo>
                    <a:cubicBezTo>
                      <a:pt x="71" y="521"/>
                      <a:pt x="72" y="517"/>
                      <a:pt x="73" y="509"/>
                    </a:cubicBezTo>
                    <a:cubicBezTo>
                      <a:pt x="74" y="504"/>
                      <a:pt x="74" y="500"/>
                      <a:pt x="74" y="499"/>
                    </a:cubicBezTo>
                    <a:cubicBezTo>
                      <a:pt x="75" y="498"/>
                      <a:pt x="75" y="497"/>
                      <a:pt x="75" y="498"/>
                    </a:cubicBezTo>
                    <a:cubicBezTo>
                      <a:pt x="75" y="500"/>
                      <a:pt x="77" y="504"/>
                      <a:pt x="77" y="510"/>
                    </a:cubicBezTo>
                    <a:cubicBezTo>
                      <a:pt x="78" y="516"/>
                      <a:pt x="80" y="528"/>
                      <a:pt x="80" y="534"/>
                    </a:cubicBezTo>
                    <a:cubicBezTo>
                      <a:pt x="80" y="540"/>
                      <a:pt x="80" y="543"/>
                      <a:pt x="80" y="546"/>
                    </a:cubicBezTo>
                    <a:close/>
                    <a:moveTo>
                      <a:pt x="130" y="227"/>
                    </a:moveTo>
                    <a:cubicBezTo>
                      <a:pt x="130" y="228"/>
                      <a:pt x="128" y="231"/>
                      <a:pt x="128" y="233"/>
                    </a:cubicBezTo>
                    <a:cubicBezTo>
                      <a:pt x="127" y="236"/>
                      <a:pt x="127" y="239"/>
                      <a:pt x="127" y="242"/>
                    </a:cubicBezTo>
                    <a:cubicBezTo>
                      <a:pt x="127" y="245"/>
                      <a:pt x="126" y="250"/>
                      <a:pt x="126" y="251"/>
                    </a:cubicBezTo>
                    <a:cubicBezTo>
                      <a:pt x="126" y="252"/>
                      <a:pt x="126" y="253"/>
                      <a:pt x="126" y="254"/>
                    </a:cubicBezTo>
                    <a:cubicBezTo>
                      <a:pt x="126" y="255"/>
                      <a:pt x="125" y="257"/>
                      <a:pt x="125" y="255"/>
                    </a:cubicBezTo>
                    <a:cubicBezTo>
                      <a:pt x="125" y="252"/>
                      <a:pt x="125" y="252"/>
                      <a:pt x="125" y="248"/>
                    </a:cubicBezTo>
                    <a:cubicBezTo>
                      <a:pt x="124" y="245"/>
                      <a:pt x="123" y="242"/>
                      <a:pt x="123" y="240"/>
                    </a:cubicBezTo>
                    <a:cubicBezTo>
                      <a:pt x="123" y="238"/>
                      <a:pt x="123" y="236"/>
                      <a:pt x="122" y="235"/>
                    </a:cubicBezTo>
                    <a:cubicBezTo>
                      <a:pt x="122" y="233"/>
                      <a:pt x="122" y="230"/>
                      <a:pt x="121" y="228"/>
                    </a:cubicBezTo>
                    <a:cubicBezTo>
                      <a:pt x="120" y="227"/>
                      <a:pt x="119" y="227"/>
                      <a:pt x="120" y="226"/>
                    </a:cubicBezTo>
                    <a:cubicBezTo>
                      <a:pt x="120" y="226"/>
                      <a:pt x="120" y="225"/>
                      <a:pt x="120" y="224"/>
                    </a:cubicBezTo>
                    <a:cubicBezTo>
                      <a:pt x="119" y="223"/>
                      <a:pt x="119" y="222"/>
                      <a:pt x="118" y="221"/>
                    </a:cubicBezTo>
                    <a:cubicBezTo>
                      <a:pt x="118" y="221"/>
                      <a:pt x="117" y="220"/>
                      <a:pt x="117" y="220"/>
                    </a:cubicBezTo>
                    <a:cubicBezTo>
                      <a:pt x="117" y="219"/>
                      <a:pt x="118" y="219"/>
                      <a:pt x="118" y="219"/>
                    </a:cubicBezTo>
                    <a:cubicBezTo>
                      <a:pt x="119" y="219"/>
                      <a:pt x="120" y="219"/>
                      <a:pt x="122" y="219"/>
                    </a:cubicBezTo>
                    <a:cubicBezTo>
                      <a:pt x="123" y="218"/>
                      <a:pt x="123" y="218"/>
                      <a:pt x="124" y="218"/>
                    </a:cubicBezTo>
                    <a:cubicBezTo>
                      <a:pt x="125" y="217"/>
                      <a:pt x="126" y="217"/>
                      <a:pt x="126" y="216"/>
                    </a:cubicBezTo>
                    <a:cubicBezTo>
                      <a:pt x="126" y="215"/>
                      <a:pt x="126" y="213"/>
                      <a:pt x="127" y="212"/>
                    </a:cubicBezTo>
                    <a:cubicBezTo>
                      <a:pt x="128" y="211"/>
                      <a:pt x="128" y="209"/>
                      <a:pt x="128" y="208"/>
                    </a:cubicBezTo>
                    <a:cubicBezTo>
                      <a:pt x="128" y="207"/>
                      <a:pt x="128" y="204"/>
                      <a:pt x="128" y="203"/>
                    </a:cubicBezTo>
                    <a:cubicBezTo>
                      <a:pt x="128" y="202"/>
                      <a:pt x="128" y="201"/>
                      <a:pt x="127" y="200"/>
                    </a:cubicBezTo>
                    <a:cubicBezTo>
                      <a:pt x="127" y="199"/>
                      <a:pt x="126" y="198"/>
                      <a:pt x="127" y="197"/>
                    </a:cubicBezTo>
                    <a:cubicBezTo>
                      <a:pt x="127" y="197"/>
                      <a:pt x="127" y="196"/>
                      <a:pt x="128" y="195"/>
                    </a:cubicBezTo>
                    <a:cubicBezTo>
                      <a:pt x="128" y="195"/>
                      <a:pt x="128" y="195"/>
                      <a:pt x="128" y="195"/>
                    </a:cubicBezTo>
                    <a:cubicBezTo>
                      <a:pt x="128" y="195"/>
                      <a:pt x="129" y="199"/>
                      <a:pt x="129" y="200"/>
                    </a:cubicBezTo>
                    <a:cubicBezTo>
                      <a:pt x="129" y="202"/>
                      <a:pt x="130" y="208"/>
                      <a:pt x="130" y="209"/>
                    </a:cubicBezTo>
                    <a:cubicBezTo>
                      <a:pt x="131" y="210"/>
                      <a:pt x="131" y="210"/>
                      <a:pt x="130" y="211"/>
                    </a:cubicBezTo>
                    <a:cubicBezTo>
                      <a:pt x="130" y="212"/>
                      <a:pt x="129" y="212"/>
                      <a:pt x="129" y="213"/>
                    </a:cubicBezTo>
                    <a:cubicBezTo>
                      <a:pt x="129" y="214"/>
                      <a:pt x="128" y="215"/>
                      <a:pt x="128" y="217"/>
                    </a:cubicBezTo>
                    <a:cubicBezTo>
                      <a:pt x="129" y="218"/>
                      <a:pt x="129" y="219"/>
                      <a:pt x="129" y="220"/>
                    </a:cubicBezTo>
                    <a:cubicBezTo>
                      <a:pt x="130" y="221"/>
                      <a:pt x="130" y="223"/>
                      <a:pt x="130" y="224"/>
                    </a:cubicBezTo>
                    <a:cubicBezTo>
                      <a:pt x="130" y="225"/>
                      <a:pt x="131" y="226"/>
                      <a:pt x="131" y="226"/>
                    </a:cubicBezTo>
                    <a:cubicBezTo>
                      <a:pt x="131" y="227"/>
                      <a:pt x="131" y="227"/>
                      <a:pt x="130" y="227"/>
                    </a:cubicBezTo>
                    <a:close/>
                  </a:path>
                </a:pathLst>
              </a:custGeom>
              <a:grp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1" name="Freeform 17"/>
              <p:cNvSpPr>
                <a:spLocks/>
              </p:cNvSpPr>
              <p:nvPr/>
            </p:nvSpPr>
            <p:spPr bwMode="auto">
              <a:xfrm>
                <a:off x="6765091" y="3588969"/>
                <a:ext cx="271754" cy="865266"/>
              </a:xfrm>
              <a:custGeom>
                <a:avLst/>
                <a:gdLst>
                  <a:gd name="T0" fmla="*/ 85 w 89"/>
                  <a:gd name="T1" fmla="*/ 275 h 284"/>
                  <a:gd name="T2" fmla="*/ 84 w 89"/>
                  <a:gd name="T3" fmla="*/ 267 h 284"/>
                  <a:gd name="T4" fmla="*/ 84 w 89"/>
                  <a:gd name="T5" fmla="*/ 253 h 284"/>
                  <a:gd name="T6" fmla="*/ 79 w 89"/>
                  <a:gd name="T7" fmla="*/ 223 h 284"/>
                  <a:gd name="T8" fmla="*/ 78 w 89"/>
                  <a:gd name="T9" fmla="*/ 197 h 284"/>
                  <a:gd name="T10" fmla="*/ 78 w 89"/>
                  <a:gd name="T11" fmla="*/ 165 h 284"/>
                  <a:gd name="T12" fmla="*/ 77 w 89"/>
                  <a:gd name="T13" fmla="*/ 140 h 284"/>
                  <a:gd name="T14" fmla="*/ 74 w 89"/>
                  <a:gd name="T15" fmla="*/ 126 h 284"/>
                  <a:gd name="T16" fmla="*/ 72 w 89"/>
                  <a:gd name="T17" fmla="*/ 118 h 284"/>
                  <a:gd name="T18" fmla="*/ 73 w 89"/>
                  <a:gd name="T19" fmla="*/ 112 h 284"/>
                  <a:gd name="T20" fmla="*/ 77 w 89"/>
                  <a:gd name="T21" fmla="*/ 104 h 284"/>
                  <a:gd name="T22" fmla="*/ 80 w 89"/>
                  <a:gd name="T23" fmla="*/ 95 h 284"/>
                  <a:gd name="T24" fmla="*/ 83 w 89"/>
                  <a:gd name="T25" fmla="*/ 85 h 284"/>
                  <a:gd name="T26" fmla="*/ 85 w 89"/>
                  <a:gd name="T27" fmla="*/ 65 h 284"/>
                  <a:gd name="T28" fmla="*/ 80 w 89"/>
                  <a:gd name="T29" fmla="*/ 52 h 284"/>
                  <a:gd name="T30" fmla="*/ 75 w 89"/>
                  <a:gd name="T31" fmla="*/ 47 h 284"/>
                  <a:gd name="T32" fmla="*/ 59 w 89"/>
                  <a:gd name="T33" fmla="*/ 39 h 284"/>
                  <a:gd name="T34" fmla="*/ 54 w 89"/>
                  <a:gd name="T35" fmla="*/ 31 h 284"/>
                  <a:gd name="T36" fmla="*/ 57 w 89"/>
                  <a:gd name="T37" fmla="*/ 22 h 284"/>
                  <a:gd name="T38" fmla="*/ 55 w 89"/>
                  <a:gd name="T39" fmla="*/ 14 h 284"/>
                  <a:gd name="T40" fmla="*/ 29 w 89"/>
                  <a:gd name="T41" fmla="*/ 10 h 284"/>
                  <a:gd name="T42" fmla="*/ 30 w 89"/>
                  <a:gd name="T43" fmla="*/ 23 h 284"/>
                  <a:gd name="T44" fmla="*/ 34 w 89"/>
                  <a:gd name="T45" fmla="*/ 32 h 284"/>
                  <a:gd name="T46" fmla="*/ 32 w 89"/>
                  <a:gd name="T47" fmla="*/ 38 h 284"/>
                  <a:gd name="T48" fmla="*/ 25 w 89"/>
                  <a:gd name="T49" fmla="*/ 43 h 284"/>
                  <a:gd name="T50" fmla="*/ 17 w 89"/>
                  <a:gd name="T51" fmla="*/ 48 h 284"/>
                  <a:gd name="T52" fmla="*/ 13 w 89"/>
                  <a:gd name="T53" fmla="*/ 51 h 284"/>
                  <a:gd name="T54" fmla="*/ 9 w 89"/>
                  <a:gd name="T55" fmla="*/ 58 h 284"/>
                  <a:gd name="T56" fmla="*/ 6 w 89"/>
                  <a:gd name="T57" fmla="*/ 70 h 284"/>
                  <a:gd name="T58" fmla="*/ 7 w 89"/>
                  <a:gd name="T59" fmla="*/ 94 h 284"/>
                  <a:gd name="T60" fmla="*/ 10 w 89"/>
                  <a:gd name="T61" fmla="*/ 99 h 284"/>
                  <a:gd name="T62" fmla="*/ 19 w 89"/>
                  <a:gd name="T63" fmla="*/ 101 h 284"/>
                  <a:gd name="T64" fmla="*/ 20 w 89"/>
                  <a:gd name="T65" fmla="*/ 112 h 284"/>
                  <a:gd name="T66" fmla="*/ 19 w 89"/>
                  <a:gd name="T67" fmla="*/ 119 h 284"/>
                  <a:gd name="T68" fmla="*/ 18 w 89"/>
                  <a:gd name="T69" fmla="*/ 125 h 284"/>
                  <a:gd name="T70" fmla="*/ 16 w 89"/>
                  <a:gd name="T71" fmla="*/ 136 h 284"/>
                  <a:gd name="T72" fmla="*/ 16 w 89"/>
                  <a:gd name="T73" fmla="*/ 157 h 284"/>
                  <a:gd name="T74" fmla="*/ 18 w 89"/>
                  <a:gd name="T75" fmla="*/ 191 h 284"/>
                  <a:gd name="T76" fmla="*/ 19 w 89"/>
                  <a:gd name="T77" fmla="*/ 224 h 284"/>
                  <a:gd name="T78" fmla="*/ 18 w 89"/>
                  <a:gd name="T79" fmla="*/ 258 h 284"/>
                  <a:gd name="T80" fmla="*/ 15 w 89"/>
                  <a:gd name="T81" fmla="*/ 268 h 284"/>
                  <a:gd name="T82" fmla="*/ 13 w 89"/>
                  <a:gd name="T83" fmla="*/ 273 h 284"/>
                  <a:gd name="T84" fmla="*/ 4 w 89"/>
                  <a:gd name="T85" fmla="*/ 277 h 284"/>
                  <a:gd name="T86" fmla="*/ 0 w 89"/>
                  <a:gd name="T87" fmla="*/ 282 h 284"/>
                  <a:gd name="T88" fmla="*/ 23 w 89"/>
                  <a:gd name="T89" fmla="*/ 282 h 284"/>
                  <a:gd name="T90" fmla="*/ 36 w 89"/>
                  <a:gd name="T91" fmla="*/ 279 h 284"/>
                  <a:gd name="T92" fmla="*/ 37 w 89"/>
                  <a:gd name="T93" fmla="*/ 270 h 284"/>
                  <a:gd name="T94" fmla="*/ 38 w 89"/>
                  <a:gd name="T95" fmla="*/ 259 h 284"/>
                  <a:gd name="T96" fmla="*/ 40 w 89"/>
                  <a:gd name="T97" fmla="*/ 232 h 284"/>
                  <a:gd name="T98" fmla="*/ 44 w 89"/>
                  <a:gd name="T99" fmla="*/ 191 h 284"/>
                  <a:gd name="T100" fmla="*/ 46 w 89"/>
                  <a:gd name="T101" fmla="*/ 169 h 284"/>
                  <a:gd name="T102" fmla="*/ 51 w 89"/>
                  <a:gd name="T103" fmla="*/ 180 h 284"/>
                  <a:gd name="T104" fmla="*/ 55 w 89"/>
                  <a:gd name="T105" fmla="*/ 218 h 284"/>
                  <a:gd name="T106" fmla="*/ 59 w 89"/>
                  <a:gd name="T107" fmla="*/ 250 h 284"/>
                  <a:gd name="T108" fmla="*/ 64 w 89"/>
                  <a:gd name="T109" fmla="*/ 267 h 284"/>
                  <a:gd name="T110" fmla="*/ 66 w 89"/>
                  <a:gd name="T111" fmla="*/ 275 h 284"/>
                  <a:gd name="T112" fmla="*/ 71 w 89"/>
                  <a:gd name="T113" fmla="*/ 281 h 284"/>
                  <a:gd name="T114" fmla="*/ 89 w 89"/>
                  <a:gd name="T115" fmla="*/ 283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9" h="284">
                    <a:moveTo>
                      <a:pt x="89" y="282"/>
                    </a:moveTo>
                    <a:cubicBezTo>
                      <a:pt x="89" y="281"/>
                      <a:pt x="89" y="281"/>
                      <a:pt x="89" y="281"/>
                    </a:cubicBezTo>
                    <a:cubicBezTo>
                      <a:pt x="88" y="280"/>
                      <a:pt x="88" y="280"/>
                      <a:pt x="88" y="280"/>
                    </a:cubicBezTo>
                    <a:cubicBezTo>
                      <a:pt x="88" y="280"/>
                      <a:pt x="88" y="279"/>
                      <a:pt x="87" y="279"/>
                    </a:cubicBezTo>
                    <a:cubicBezTo>
                      <a:pt x="87" y="278"/>
                      <a:pt x="87" y="278"/>
                      <a:pt x="87" y="277"/>
                    </a:cubicBezTo>
                    <a:cubicBezTo>
                      <a:pt x="87" y="277"/>
                      <a:pt x="86" y="276"/>
                      <a:pt x="85" y="275"/>
                    </a:cubicBezTo>
                    <a:cubicBezTo>
                      <a:pt x="85" y="275"/>
                      <a:pt x="84" y="275"/>
                      <a:pt x="84" y="274"/>
                    </a:cubicBezTo>
                    <a:cubicBezTo>
                      <a:pt x="84" y="274"/>
                      <a:pt x="84" y="274"/>
                      <a:pt x="84" y="274"/>
                    </a:cubicBezTo>
                    <a:cubicBezTo>
                      <a:pt x="84" y="273"/>
                      <a:pt x="83" y="273"/>
                      <a:pt x="83" y="273"/>
                    </a:cubicBezTo>
                    <a:cubicBezTo>
                      <a:pt x="83" y="272"/>
                      <a:pt x="83" y="272"/>
                      <a:pt x="82" y="271"/>
                    </a:cubicBezTo>
                    <a:cubicBezTo>
                      <a:pt x="82" y="271"/>
                      <a:pt x="83" y="271"/>
                      <a:pt x="83" y="270"/>
                    </a:cubicBezTo>
                    <a:cubicBezTo>
                      <a:pt x="83" y="269"/>
                      <a:pt x="84" y="268"/>
                      <a:pt x="84" y="267"/>
                    </a:cubicBezTo>
                    <a:cubicBezTo>
                      <a:pt x="84" y="267"/>
                      <a:pt x="84" y="267"/>
                      <a:pt x="84" y="266"/>
                    </a:cubicBezTo>
                    <a:cubicBezTo>
                      <a:pt x="83" y="266"/>
                      <a:pt x="83" y="266"/>
                      <a:pt x="84" y="266"/>
                    </a:cubicBezTo>
                    <a:cubicBezTo>
                      <a:pt x="84" y="266"/>
                      <a:pt x="84" y="265"/>
                      <a:pt x="84" y="265"/>
                    </a:cubicBezTo>
                    <a:cubicBezTo>
                      <a:pt x="84" y="264"/>
                      <a:pt x="84" y="264"/>
                      <a:pt x="84" y="263"/>
                    </a:cubicBezTo>
                    <a:cubicBezTo>
                      <a:pt x="84" y="263"/>
                      <a:pt x="84" y="260"/>
                      <a:pt x="84" y="259"/>
                    </a:cubicBezTo>
                    <a:cubicBezTo>
                      <a:pt x="84" y="258"/>
                      <a:pt x="84" y="254"/>
                      <a:pt x="84" y="253"/>
                    </a:cubicBezTo>
                    <a:cubicBezTo>
                      <a:pt x="84" y="252"/>
                      <a:pt x="83" y="250"/>
                      <a:pt x="83" y="249"/>
                    </a:cubicBezTo>
                    <a:cubicBezTo>
                      <a:pt x="83" y="249"/>
                      <a:pt x="82" y="244"/>
                      <a:pt x="82" y="242"/>
                    </a:cubicBezTo>
                    <a:cubicBezTo>
                      <a:pt x="81" y="240"/>
                      <a:pt x="81" y="237"/>
                      <a:pt x="81" y="236"/>
                    </a:cubicBezTo>
                    <a:cubicBezTo>
                      <a:pt x="81" y="236"/>
                      <a:pt x="81" y="234"/>
                      <a:pt x="80" y="233"/>
                    </a:cubicBezTo>
                    <a:cubicBezTo>
                      <a:pt x="80" y="232"/>
                      <a:pt x="80" y="228"/>
                      <a:pt x="80" y="227"/>
                    </a:cubicBezTo>
                    <a:cubicBezTo>
                      <a:pt x="80" y="226"/>
                      <a:pt x="79" y="224"/>
                      <a:pt x="79" y="223"/>
                    </a:cubicBezTo>
                    <a:cubicBezTo>
                      <a:pt x="79" y="222"/>
                      <a:pt x="79" y="219"/>
                      <a:pt x="79" y="218"/>
                    </a:cubicBezTo>
                    <a:cubicBezTo>
                      <a:pt x="79" y="218"/>
                      <a:pt x="78" y="216"/>
                      <a:pt x="79" y="215"/>
                    </a:cubicBezTo>
                    <a:cubicBezTo>
                      <a:pt x="79" y="213"/>
                      <a:pt x="79" y="211"/>
                      <a:pt x="79" y="210"/>
                    </a:cubicBezTo>
                    <a:cubicBezTo>
                      <a:pt x="78" y="208"/>
                      <a:pt x="78" y="205"/>
                      <a:pt x="78" y="205"/>
                    </a:cubicBezTo>
                    <a:cubicBezTo>
                      <a:pt x="78" y="204"/>
                      <a:pt x="78" y="201"/>
                      <a:pt x="78" y="200"/>
                    </a:cubicBezTo>
                    <a:cubicBezTo>
                      <a:pt x="78" y="199"/>
                      <a:pt x="78" y="197"/>
                      <a:pt x="78" y="197"/>
                    </a:cubicBezTo>
                    <a:cubicBezTo>
                      <a:pt x="78" y="196"/>
                      <a:pt x="78" y="194"/>
                      <a:pt x="78" y="193"/>
                    </a:cubicBezTo>
                    <a:cubicBezTo>
                      <a:pt x="78" y="193"/>
                      <a:pt x="78" y="191"/>
                      <a:pt x="78" y="190"/>
                    </a:cubicBezTo>
                    <a:cubicBezTo>
                      <a:pt x="78" y="189"/>
                      <a:pt x="78" y="185"/>
                      <a:pt x="79" y="184"/>
                    </a:cubicBezTo>
                    <a:cubicBezTo>
                      <a:pt x="79" y="182"/>
                      <a:pt x="79" y="180"/>
                      <a:pt x="79" y="178"/>
                    </a:cubicBezTo>
                    <a:cubicBezTo>
                      <a:pt x="79" y="176"/>
                      <a:pt x="79" y="173"/>
                      <a:pt x="79" y="172"/>
                    </a:cubicBezTo>
                    <a:cubicBezTo>
                      <a:pt x="79" y="171"/>
                      <a:pt x="79" y="167"/>
                      <a:pt x="78" y="165"/>
                    </a:cubicBezTo>
                    <a:cubicBezTo>
                      <a:pt x="78" y="164"/>
                      <a:pt x="78" y="161"/>
                      <a:pt x="78" y="160"/>
                    </a:cubicBezTo>
                    <a:cubicBezTo>
                      <a:pt x="78" y="159"/>
                      <a:pt x="78" y="157"/>
                      <a:pt x="78" y="156"/>
                    </a:cubicBezTo>
                    <a:cubicBezTo>
                      <a:pt x="78" y="155"/>
                      <a:pt x="78" y="154"/>
                      <a:pt x="79" y="153"/>
                    </a:cubicBezTo>
                    <a:cubicBezTo>
                      <a:pt x="79" y="152"/>
                      <a:pt x="79" y="149"/>
                      <a:pt x="79" y="148"/>
                    </a:cubicBezTo>
                    <a:cubicBezTo>
                      <a:pt x="79" y="147"/>
                      <a:pt x="78" y="145"/>
                      <a:pt x="78" y="144"/>
                    </a:cubicBezTo>
                    <a:cubicBezTo>
                      <a:pt x="78" y="142"/>
                      <a:pt x="77" y="141"/>
                      <a:pt x="77" y="140"/>
                    </a:cubicBezTo>
                    <a:cubicBezTo>
                      <a:pt x="77" y="139"/>
                      <a:pt x="77" y="137"/>
                      <a:pt x="77" y="137"/>
                    </a:cubicBezTo>
                    <a:cubicBezTo>
                      <a:pt x="77" y="136"/>
                      <a:pt x="76" y="133"/>
                      <a:pt x="76" y="132"/>
                    </a:cubicBezTo>
                    <a:cubicBezTo>
                      <a:pt x="76" y="132"/>
                      <a:pt x="76" y="131"/>
                      <a:pt x="76" y="131"/>
                    </a:cubicBezTo>
                    <a:cubicBezTo>
                      <a:pt x="75" y="130"/>
                      <a:pt x="75" y="129"/>
                      <a:pt x="75" y="129"/>
                    </a:cubicBezTo>
                    <a:cubicBezTo>
                      <a:pt x="75" y="129"/>
                      <a:pt x="75" y="128"/>
                      <a:pt x="75" y="128"/>
                    </a:cubicBezTo>
                    <a:cubicBezTo>
                      <a:pt x="75" y="128"/>
                      <a:pt x="74" y="127"/>
                      <a:pt x="74" y="126"/>
                    </a:cubicBezTo>
                    <a:cubicBezTo>
                      <a:pt x="74" y="125"/>
                      <a:pt x="74" y="125"/>
                      <a:pt x="74" y="124"/>
                    </a:cubicBezTo>
                    <a:cubicBezTo>
                      <a:pt x="73" y="124"/>
                      <a:pt x="73" y="123"/>
                      <a:pt x="73" y="123"/>
                    </a:cubicBezTo>
                    <a:cubicBezTo>
                      <a:pt x="74" y="122"/>
                      <a:pt x="73" y="122"/>
                      <a:pt x="73" y="121"/>
                    </a:cubicBezTo>
                    <a:cubicBezTo>
                      <a:pt x="73" y="121"/>
                      <a:pt x="73" y="121"/>
                      <a:pt x="73" y="121"/>
                    </a:cubicBezTo>
                    <a:cubicBezTo>
                      <a:pt x="73" y="120"/>
                      <a:pt x="73" y="120"/>
                      <a:pt x="73" y="120"/>
                    </a:cubicBezTo>
                    <a:cubicBezTo>
                      <a:pt x="72" y="119"/>
                      <a:pt x="72" y="119"/>
                      <a:pt x="72" y="118"/>
                    </a:cubicBezTo>
                    <a:cubicBezTo>
                      <a:pt x="72" y="118"/>
                      <a:pt x="72" y="118"/>
                      <a:pt x="72" y="118"/>
                    </a:cubicBezTo>
                    <a:cubicBezTo>
                      <a:pt x="72" y="118"/>
                      <a:pt x="72" y="117"/>
                      <a:pt x="72" y="117"/>
                    </a:cubicBezTo>
                    <a:cubicBezTo>
                      <a:pt x="72" y="116"/>
                      <a:pt x="72" y="116"/>
                      <a:pt x="72" y="115"/>
                    </a:cubicBezTo>
                    <a:cubicBezTo>
                      <a:pt x="72" y="114"/>
                      <a:pt x="72" y="114"/>
                      <a:pt x="72" y="113"/>
                    </a:cubicBezTo>
                    <a:cubicBezTo>
                      <a:pt x="72" y="113"/>
                      <a:pt x="72" y="113"/>
                      <a:pt x="72" y="113"/>
                    </a:cubicBezTo>
                    <a:cubicBezTo>
                      <a:pt x="72" y="113"/>
                      <a:pt x="73" y="113"/>
                      <a:pt x="73" y="112"/>
                    </a:cubicBezTo>
                    <a:cubicBezTo>
                      <a:pt x="74" y="112"/>
                      <a:pt x="75" y="111"/>
                      <a:pt x="75" y="110"/>
                    </a:cubicBezTo>
                    <a:cubicBezTo>
                      <a:pt x="76" y="110"/>
                      <a:pt x="76" y="109"/>
                      <a:pt x="76" y="109"/>
                    </a:cubicBezTo>
                    <a:cubicBezTo>
                      <a:pt x="77" y="109"/>
                      <a:pt x="77" y="108"/>
                      <a:pt x="77" y="107"/>
                    </a:cubicBezTo>
                    <a:cubicBezTo>
                      <a:pt x="77" y="107"/>
                      <a:pt x="77" y="106"/>
                      <a:pt x="77" y="105"/>
                    </a:cubicBezTo>
                    <a:cubicBezTo>
                      <a:pt x="77" y="105"/>
                      <a:pt x="77" y="105"/>
                      <a:pt x="77" y="105"/>
                    </a:cubicBezTo>
                    <a:cubicBezTo>
                      <a:pt x="77" y="104"/>
                      <a:pt x="77" y="104"/>
                      <a:pt x="77" y="104"/>
                    </a:cubicBezTo>
                    <a:cubicBezTo>
                      <a:pt x="78" y="103"/>
                      <a:pt x="78" y="102"/>
                      <a:pt x="78" y="102"/>
                    </a:cubicBezTo>
                    <a:cubicBezTo>
                      <a:pt x="78" y="101"/>
                      <a:pt x="78" y="100"/>
                      <a:pt x="78" y="100"/>
                    </a:cubicBezTo>
                    <a:cubicBezTo>
                      <a:pt x="78" y="100"/>
                      <a:pt x="78" y="99"/>
                      <a:pt x="77" y="99"/>
                    </a:cubicBezTo>
                    <a:cubicBezTo>
                      <a:pt x="77" y="98"/>
                      <a:pt x="77" y="98"/>
                      <a:pt x="77" y="98"/>
                    </a:cubicBezTo>
                    <a:cubicBezTo>
                      <a:pt x="78" y="98"/>
                      <a:pt x="78" y="98"/>
                      <a:pt x="78" y="97"/>
                    </a:cubicBezTo>
                    <a:cubicBezTo>
                      <a:pt x="79" y="97"/>
                      <a:pt x="79" y="96"/>
                      <a:pt x="80" y="95"/>
                    </a:cubicBezTo>
                    <a:cubicBezTo>
                      <a:pt x="80" y="95"/>
                      <a:pt x="80" y="95"/>
                      <a:pt x="80" y="95"/>
                    </a:cubicBezTo>
                    <a:cubicBezTo>
                      <a:pt x="80" y="95"/>
                      <a:pt x="81" y="93"/>
                      <a:pt x="81" y="93"/>
                    </a:cubicBezTo>
                    <a:cubicBezTo>
                      <a:pt x="81" y="93"/>
                      <a:pt x="82" y="92"/>
                      <a:pt x="82" y="92"/>
                    </a:cubicBezTo>
                    <a:cubicBezTo>
                      <a:pt x="82" y="92"/>
                      <a:pt x="82" y="91"/>
                      <a:pt x="82" y="91"/>
                    </a:cubicBezTo>
                    <a:cubicBezTo>
                      <a:pt x="82" y="90"/>
                      <a:pt x="83" y="89"/>
                      <a:pt x="83" y="88"/>
                    </a:cubicBezTo>
                    <a:cubicBezTo>
                      <a:pt x="83" y="88"/>
                      <a:pt x="83" y="86"/>
                      <a:pt x="83" y="85"/>
                    </a:cubicBezTo>
                    <a:cubicBezTo>
                      <a:pt x="84" y="84"/>
                      <a:pt x="84" y="81"/>
                      <a:pt x="85" y="80"/>
                    </a:cubicBezTo>
                    <a:cubicBezTo>
                      <a:pt x="85" y="78"/>
                      <a:pt x="85" y="77"/>
                      <a:pt x="85" y="76"/>
                    </a:cubicBezTo>
                    <a:cubicBezTo>
                      <a:pt x="85" y="74"/>
                      <a:pt x="85" y="71"/>
                      <a:pt x="85" y="70"/>
                    </a:cubicBezTo>
                    <a:cubicBezTo>
                      <a:pt x="85" y="69"/>
                      <a:pt x="85" y="68"/>
                      <a:pt x="86" y="68"/>
                    </a:cubicBezTo>
                    <a:cubicBezTo>
                      <a:pt x="86" y="68"/>
                      <a:pt x="86" y="67"/>
                      <a:pt x="85" y="67"/>
                    </a:cubicBezTo>
                    <a:cubicBezTo>
                      <a:pt x="85" y="66"/>
                      <a:pt x="85" y="65"/>
                      <a:pt x="85" y="65"/>
                    </a:cubicBezTo>
                    <a:cubicBezTo>
                      <a:pt x="85" y="64"/>
                      <a:pt x="83" y="61"/>
                      <a:pt x="83" y="60"/>
                    </a:cubicBezTo>
                    <a:cubicBezTo>
                      <a:pt x="83" y="60"/>
                      <a:pt x="82" y="58"/>
                      <a:pt x="82" y="57"/>
                    </a:cubicBezTo>
                    <a:cubicBezTo>
                      <a:pt x="82" y="57"/>
                      <a:pt x="82" y="57"/>
                      <a:pt x="82" y="57"/>
                    </a:cubicBezTo>
                    <a:cubicBezTo>
                      <a:pt x="82" y="56"/>
                      <a:pt x="82" y="56"/>
                      <a:pt x="82" y="55"/>
                    </a:cubicBezTo>
                    <a:cubicBezTo>
                      <a:pt x="82" y="55"/>
                      <a:pt x="81" y="54"/>
                      <a:pt x="81" y="54"/>
                    </a:cubicBezTo>
                    <a:cubicBezTo>
                      <a:pt x="81" y="53"/>
                      <a:pt x="80" y="53"/>
                      <a:pt x="80" y="52"/>
                    </a:cubicBezTo>
                    <a:cubicBezTo>
                      <a:pt x="80" y="52"/>
                      <a:pt x="80" y="52"/>
                      <a:pt x="79" y="51"/>
                    </a:cubicBezTo>
                    <a:cubicBezTo>
                      <a:pt x="79" y="51"/>
                      <a:pt x="79" y="51"/>
                      <a:pt x="79" y="50"/>
                    </a:cubicBezTo>
                    <a:cubicBezTo>
                      <a:pt x="79" y="50"/>
                      <a:pt x="78" y="49"/>
                      <a:pt x="78" y="49"/>
                    </a:cubicBezTo>
                    <a:cubicBezTo>
                      <a:pt x="77" y="48"/>
                      <a:pt x="77" y="48"/>
                      <a:pt x="77" y="48"/>
                    </a:cubicBezTo>
                    <a:cubicBezTo>
                      <a:pt x="77" y="48"/>
                      <a:pt x="76" y="48"/>
                      <a:pt x="76" y="47"/>
                    </a:cubicBezTo>
                    <a:cubicBezTo>
                      <a:pt x="75" y="47"/>
                      <a:pt x="75" y="47"/>
                      <a:pt x="75" y="47"/>
                    </a:cubicBezTo>
                    <a:cubicBezTo>
                      <a:pt x="75" y="46"/>
                      <a:pt x="74" y="46"/>
                      <a:pt x="74" y="46"/>
                    </a:cubicBezTo>
                    <a:cubicBezTo>
                      <a:pt x="73" y="46"/>
                      <a:pt x="72" y="45"/>
                      <a:pt x="70" y="44"/>
                    </a:cubicBezTo>
                    <a:cubicBezTo>
                      <a:pt x="69" y="43"/>
                      <a:pt x="67" y="42"/>
                      <a:pt x="66" y="42"/>
                    </a:cubicBezTo>
                    <a:cubicBezTo>
                      <a:pt x="65" y="41"/>
                      <a:pt x="63" y="41"/>
                      <a:pt x="63" y="40"/>
                    </a:cubicBezTo>
                    <a:cubicBezTo>
                      <a:pt x="62" y="40"/>
                      <a:pt x="61" y="39"/>
                      <a:pt x="60" y="39"/>
                    </a:cubicBezTo>
                    <a:cubicBezTo>
                      <a:pt x="60" y="39"/>
                      <a:pt x="59" y="39"/>
                      <a:pt x="59" y="39"/>
                    </a:cubicBezTo>
                    <a:cubicBezTo>
                      <a:pt x="58" y="39"/>
                      <a:pt x="58" y="38"/>
                      <a:pt x="57" y="38"/>
                    </a:cubicBezTo>
                    <a:cubicBezTo>
                      <a:pt x="57" y="38"/>
                      <a:pt x="57" y="38"/>
                      <a:pt x="57" y="38"/>
                    </a:cubicBezTo>
                    <a:cubicBezTo>
                      <a:pt x="57" y="38"/>
                      <a:pt x="56" y="37"/>
                      <a:pt x="56" y="37"/>
                    </a:cubicBezTo>
                    <a:cubicBezTo>
                      <a:pt x="56" y="37"/>
                      <a:pt x="55" y="35"/>
                      <a:pt x="55" y="34"/>
                    </a:cubicBezTo>
                    <a:cubicBezTo>
                      <a:pt x="55" y="34"/>
                      <a:pt x="54" y="32"/>
                      <a:pt x="54" y="32"/>
                    </a:cubicBezTo>
                    <a:cubicBezTo>
                      <a:pt x="54" y="32"/>
                      <a:pt x="54" y="32"/>
                      <a:pt x="54" y="31"/>
                    </a:cubicBezTo>
                    <a:cubicBezTo>
                      <a:pt x="54" y="31"/>
                      <a:pt x="54" y="29"/>
                      <a:pt x="54" y="29"/>
                    </a:cubicBezTo>
                    <a:cubicBezTo>
                      <a:pt x="54" y="28"/>
                      <a:pt x="54" y="28"/>
                      <a:pt x="54" y="27"/>
                    </a:cubicBezTo>
                    <a:cubicBezTo>
                      <a:pt x="54" y="27"/>
                      <a:pt x="54" y="25"/>
                      <a:pt x="54" y="25"/>
                    </a:cubicBezTo>
                    <a:cubicBezTo>
                      <a:pt x="54" y="24"/>
                      <a:pt x="54" y="24"/>
                      <a:pt x="55" y="24"/>
                    </a:cubicBezTo>
                    <a:cubicBezTo>
                      <a:pt x="55" y="24"/>
                      <a:pt x="55" y="24"/>
                      <a:pt x="56" y="24"/>
                    </a:cubicBezTo>
                    <a:cubicBezTo>
                      <a:pt x="56" y="23"/>
                      <a:pt x="56" y="23"/>
                      <a:pt x="57" y="22"/>
                    </a:cubicBezTo>
                    <a:cubicBezTo>
                      <a:pt x="57" y="22"/>
                      <a:pt x="57" y="21"/>
                      <a:pt x="57" y="20"/>
                    </a:cubicBezTo>
                    <a:cubicBezTo>
                      <a:pt x="57" y="20"/>
                      <a:pt x="57" y="18"/>
                      <a:pt x="57" y="18"/>
                    </a:cubicBezTo>
                    <a:cubicBezTo>
                      <a:pt x="57" y="17"/>
                      <a:pt x="57" y="16"/>
                      <a:pt x="57" y="16"/>
                    </a:cubicBezTo>
                    <a:cubicBezTo>
                      <a:pt x="57" y="15"/>
                      <a:pt x="56" y="15"/>
                      <a:pt x="56" y="15"/>
                    </a:cubicBezTo>
                    <a:cubicBezTo>
                      <a:pt x="56" y="15"/>
                      <a:pt x="56" y="15"/>
                      <a:pt x="55" y="15"/>
                    </a:cubicBezTo>
                    <a:cubicBezTo>
                      <a:pt x="55" y="15"/>
                      <a:pt x="55" y="14"/>
                      <a:pt x="55" y="14"/>
                    </a:cubicBezTo>
                    <a:cubicBezTo>
                      <a:pt x="55" y="13"/>
                      <a:pt x="55" y="13"/>
                      <a:pt x="55" y="10"/>
                    </a:cubicBezTo>
                    <a:cubicBezTo>
                      <a:pt x="54" y="7"/>
                      <a:pt x="52" y="5"/>
                      <a:pt x="51" y="3"/>
                    </a:cubicBezTo>
                    <a:cubicBezTo>
                      <a:pt x="49" y="2"/>
                      <a:pt x="46" y="1"/>
                      <a:pt x="45" y="0"/>
                    </a:cubicBezTo>
                    <a:cubicBezTo>
                      <a:pt x="43" y="0"/>
                      <a:pt x="39" y="1"/>
                      <a:pt x="38" y="2"/>
                    </a:cubicBezTo>
                    <a:cubicBezTo>
                      <a:pt x="36" y="3"/>
                      <a:pt x="33" y="4"/>
                      <a:pt x="32" y="5"/>
                    </a:cubicBezTo>
                    <a:cubicBezTo>
                      <a:pt x="30" y="6"/>
                      <a:pt x="30" y="8"/>
                      <a:pt x="29" y="10"/>
                    </a:cubicBezTo>
                    <a:cubicBezTo>
                      <a:pt x="29" y="13"/>
                      <a:pt x="30" y="16"/>
                      <a:pt x="30" y="17"/>
                    </a:cubicBezTo>
                    <a:cubicBezTo>
                      <a:pt x="30" y="17"/>
                      <a:pt x="30" y="17"/>
                      <a:pt x="30" y="17"/>
                    </a:cubicBezTo>
                    <a:cubicBezTo>
                      <a:pt x="30" y="17"/>
                      <a:pt x="30" y="17"/>
                      <a:pt x="30" y="18"/>
                    </a:cubicBezTo>
                    <a:cubicBezTo>
                      <a:pt x="29" y="18"/>
                      <a:pt x="29" y="19"/>
                      <a:pt x="29" y="19"/>
                    </a:cubicBezTo>
                    <a:cubicBezTo>
                      <a:pt x="29" y="20"/>
                      <a:pt x="30" y="21"/>
                      <a:pt x="30" y="21"/>
                    </a:cubicBezTo>
                    <a:cubicBezTo>
                      <a:pt x="30" y="22"/>
                      <a:pt x="30" y="22"/>
                      <a:pt x="30" y="23"/>
                    </a:cubicBezTo>
                    <a:cubicBezTo>
                      <a:pt x="30" y="24"/>
                      <a:pt x="31" y="25"/>
                      <a:pt x="31" y="26"/>
                    </a:cubicBezTo>
                    <a:cubicBezTo>
                      <a:pt x="32" y="26"/>
                      <a:pt x="32" y="26"/>
                      <a:pt x="32" y="26"/>
                    </a:cubicBezTo>
                    <a:cubicBezTo>
                      <a:pt x="33" y="27"/>
                      <a:pt x="33" y="27"/>
                      <a:pt x="33" y="27"/>
                    </a:cubicBezTo>
                    <a:cubicBezTo>
                      <a:pt x="33" y="27"/>
                      <a:pt x="33" y="27"/>
                      <a:pt x="33" y="28"/>
                    </a:cubicBezTo>
                    <a:cubicBezTo>
                      <a:pt x="33" y="29"/>
                      <a:pt x="34" y="31"/>
                      <a:pt x="34" y="31"/>
                    </a:cubicBezTo>
                    <a:cubicBezTo>
                      <a:pt x="34" y="31"/>
                      <a:pt x="34" y="32"/>
                      <a:pt x="34" y="32"/>
                    </a:cubicBezTo>
                    <a:cubicBezTo>
                      <a:pt x="34" y="32"/>
                      <a:pt x="34" y="32"/>
                      <a:pt x="34" y="33"/>
                    </a:cubicBezTo>
                    <a:cubicBezTo>
                      <a:pt x="34" y="33"/>
                      <a:pt x="34" y="33"/>
                      <a:pt x="34" y="34"/>
                    </a:cubicBezTo>
                    <a:cubicBezTo>
                      <a:pt x="34" y="34"/>
                      <a:pt x="34" y="34"/>
                      <a:pt x="34" y="34"/>
                    </a:cubicBezTo>
                    <a:cubicBezTo>
                      <a:pt x="34" y="34"/>
                      <a:pt x="34" y="35"/>
                      <a:pt x="34" y="35"/>
                    </a:cubicBezTo>
                    <a:cubicBezTo>
                      <a:pt x="33" y="36"/>
                      <a:pt x="33" y="36"/>
                      <a:pt x="33" y="36"/>
                    </a:cubicBezTo>
                    <a:cubicBezTo>
                      <a:pt x="33" y="37"/>
                      <a:pt x="32" y="38"/>
                      <a:pt x="32" y="38"/>
                    </a:cubicBezTo>
                    <a:cubicBezTo>
                      <a:pt x="32" y="39"/>
                      <a:pt x="32" y="39"/>
                      <a:pt x="32" y="39"/>
                    </a:cubicBezTo>
                    <a:cubicBezTo>
                      <a:pt x="31" y="39"/>
                      <a:pt x="31" y="39"/>
                      <a:pt x="30" y="39"/>
                    </a:cubicBezTo>
                    <a:cubicBezTo>
                      <a:pt x="30" y="39"/>
                      <a:pt x="29" y="40"/>
                      <a:pt x="29" y="40"/>
                    </a:cubicBezTo>
                    <a:cubicBezTo>
                      <a:pt x="28" y="40"/>
                      <a:pt x="28" y="40"/>
                      <a:pt x="28" y="41"/>
                    </a:cubicBezTo>
                    <a:cubicBezTo>
                      <a:pt x="27" y="41"/>
                      <a:pt x="26" y="42"/>
                      <a:pt x="26" y="42"/>
                    </a:cubicBezTo>
                    <a:cubicBezTo>
                      <a:pt x="26" y="42"/>
                      <a:pt x="25" y="42"/>
                      <a:pt x="25" y="43"/>
                    </a:cubicBezTo>
                    <a:cubicBezTo>
                      <a:pt x="25" y="43"/>
                      <a:pt x="24" y="43"/>
                      <a:pt x="24" y="43"/>
                    </a:cubicBezTo>
                    <a:cubicBezTo>
                      <a:pt x="23" y="43"/>
                      <a:pt x="23" y="44"/>
                      <a:pt x="22" y="44"/>
                    </a:cubicBezTo>
                    <a:cubicBezTo>
                      <a:pt x="22" y="44"/>
                      <a:pt x="21" y="45"/>
                      <a:pt x="21" y="45"/>
                    </a:cubicBezTo>
                    <a:cubicBezTo>
                      <a:pt x="21" y="45"/>
                      <a:pt x="20" y="45"/>
                      <a:pt x="19" y="46"/>
                    </a:cubicBezTo>
                    <a:cubicBezTo>
                      <a:pt x="19" y="46"/>
                      <a:pt x="18" y="47"/>
                      <a:pt x="18" y="47"/>
                    </a:cubicBezTo>
                    <a:cubicBezTo>
                      <a:pt x="18" y="47"/>
                      <a:pt x="17" y="48"/>
                      <a:pt x="17" y="48"/>
                    </a:cubicBezTo>
                    <a:cubicBezTo>
                      <a:pt x="17" y="48"/>
                      <a:pt x="17" y="48"/>
                      <a:pt x="17" y="48"/>
                    </a:cubicBezTo>
                    <a:cubicBezTo>
                      <a:pt x="17" y="48"/>
                      <a:pt x="16" y="49"/>
                      <a:pt x="16" y="49"/>
                    </a:cubicBezTo>
                    <a:cubicBezTo>
                      <a:pt x="16" y="49"/>
                      <a:pt x="15" y="50"/>
                      <a:pt x="15" y="50"/>
                    </a:cubicBezTo>
                    <a:cubicBezTo>
                      <a:pt x="15" y="50"/>
                      <a:pt x="15" y="50"/>
                      <a:pt x="15" y="50"/>
                    </a:cubicBezTo>
                    <a:cubicBezTo>
                      <a:pt x="15" y="50"/>
                      <a:pt x="14" y="51"/>
                      <a:pt x="14" y="51"/>
                    </a:cubicBezTo>
                    <a:cubicBezTo>
                      <a:pt x="14" y="51"/>
                      <a:pt x="14" y="51"/>
                      <a:pt x="13" y="51"/>
                    </a:cubicBezTo>
                    <a:cubicBezTo>
                      <a:pt x="13" y="52"/>
                      <a:pt x="13" y="52"/>
                      <a:pt x="12" y="52"/>
                    </a:cubicBezTo>
                    <a:cubicBezTo>
                      <a:pt x="12" y="53"/>
                      <a:pt x="12" y="53"/>
                      <a:pt x="12" y="53"/>
                    </a:cubicBezTo>
                    <a:cubicBezTo>
                      <a:pt x="12" y="53"/>
                      <a:pt x="12" y="53"/>
                      <a:pt x="11" y="54"/>
                    </a:cubicBezTo>
                    <a:cubicBezTo>
                      <a:pt x="11" y="54"/>
                      <a:pt x="11" y="55"/>
                      <a:pt x="11" y="55"/>
                    </a:cubicBezTo>
                    <a:cubicBezTo>
                      <a:pt x="11" y="55"/>
                      <a:pt x="11" y="55"/>
                      <a:pt x="10" y="56"/>
                    </a:cubicBezTo>
                    <a:cubicBezTo>
                      <a:pt x="10" y="56"/>
                      <a:pt x="9" y="58"/>
                      <a:pt x="9" y="58"/>
                    </a:cubicBezTo>
                    <a:cubicBezTo>
                      <a:pt x="9" y="59"/>
                      <a:pt x="9" y="59"/>
                      <a:pt x="9" y="59"/>
                    </a:cubicBezTo>
                    <a:cubicBezTo>
                      <a:pt x="9" y="59"/>
                      <a:pt x="8" y="60"/>
                      <a:pt x="8" y="61"/>
                    </a:cubicBezTo>
                    <a:cubicBezTo>
                      <a:pt x="8" y="61"/>
                      <a:pt x="7" y="63"/>
                      <a:pt x="7" y="63"/>
                    </a:cubicBezTo>
                    <a:cubicBezTo>
                      <a:pt x="7" y="64"/>
                      <a:pt x="7" y="64"/>
                      <a:pt x="7" y="65"/>
                    </a:cubicBezTo>
                    <a:cubicBezTo>
                      <a:pt x="7" y="65"/>
                      <a:pt x="7" y="66"/>
                      <a:pt x="7" y="66"/>
                    </a:cubicBezTo>
                    <a:cubicBezTo>
                      <a:pt x="7" y="67"/>
                      <a:pt x="7" y="70"/>
                      <a:pt x="6" y="70"/>
                    </a:cubicBezTo>
                    <a:cubicBezTo>
                      <a:pt x="6" y="71"/>
                      <a:pt x="6" y="74"/>
                      <a:pt x="6" y="75"/>
                    </a:cubicBezTo>
                    <a:cubicBezTo>
                      <a:pt x="6" y="75"/>
                      <a:pt x="6" y="78"/>
                      <a:pt x="6" y="78"/>
                    </a:cubicBezTo>
                    <a:cubicBezTo>
                      <a:pt x="6" y="79"/>
                      <a:pt x="6" y="80"/>
                      <a:pt x="6" y="81"/>
                    </a:cubicBezTo>
                    <a:cubicBezTo>
                      <a:pt x="6" y="82"/>
                      <a:pt x="6" y="84"/>
                      <a:pt x="6" y="85"/>
                    </a:cubicBezTo>
                    <a:cubicBezTo>
                      <a:pt x="6" y="86"/>
                      <a:pt x="7" y="90"/>
                      <a:pt x="7" y="90"/>
                    </a:cubicBezTo>
                    <a:cubicBezTo>
                      <a:pt x="7" y="91"/>
                      <a:pt x="7" y="93"/>
                      <a:pt x="7" y="94"/>
                    </a:cubicBezTo>
                    <a:cubicBezTo>
                      <a:pt x="7" y="95"/>
                      <a:pt x="7" y="95"/>
                      <a:pt x="7" y="96"/>
                    </a:cubicBezTo>
                    <a:cubicBezTo>
                      <a:pt x="7" y="96"/>
                      <a:pt x="7" y="96"/>
                      <a:pt x="8" y="96"/>
                    </a:cubicBezTo>
                    <a:cubicBezTo>
                      <a:pt x="8" y="97"/>
                      <a:pt x="8" y="97"/>
                      <a:pt x="9" y="98"/>
                    </a:cubicBezTo>
                    <a:cubicBezTo>
                      <a:pt x="9" y="98"/>
                      <a:pt x="9" y="98"/>
                      <a:pt x="9" y="98"/>
                    </a:cubicBezTo>
                    <a:cubicBezTo>
                      <a:pt x="9" y="99"/>
                      <a:pt x="9" y="99"/>
                      <a:pt x="10" y="99"/>
                    </a:cubicBezTo>
                    <a:cubicBezTo>
                      <a:pt x="10" y="99"/>
                      <a:pt x="10" y="99"/>
                      <a:pt x="10" y="99"/>
                    </a:cubicBezTo>
                    <a:cubicBezTo>
                      <a:pt x="10" y="100"/>
                      <a:pt x="10" y="100"/>
                      <a:pt x="11" y="100"/>
                    </a:cubicBezTo>
                    <a:cubicBezTo>
                      <a:pt x="11" y="100"/>
                      <a:pt x="11" y="101"/>
                      <a:pt x="11" y="101"/>
                    </a:cubicBezTo>
                    <a:cubicBezTo>
                      <a:pt x="12" y="101"/>
                      <a:pt x="12" y="101"/>
                      <a:pt x="12" y="101"/>
                    </a:cubicBezTo>
                    <a:cubicBezTo>
                      <a:pt x="12" y="101"/>
                      <a:pt x="13" y="101"/>
                      <a:pt x="14" y="101"/>
                    </a:cubicBezTo>
                    <a:cubicBezTo>
                      <a:pt x="14" y="101"/>
                      <a:pt x="16" y="101"/>
                      <a:pt x="16" y="101"/>
                    </a:cubicBezTo>
                    <a:cubicBezTo>
                      <a:pt x="17" y="101"/>
                      <a:pt x="18" y="101"/>
                      <a:pt x="19" y="101"/>
                    </a:cubicBezTo>
                    <a:cubicBezTo>
                      <a:pt x="19" y="101"/>
                      <a:pt x="19" y="101"/>
                      <a:pt x="19" y="102"/>
                    </a:cubicBezTo>
                    <a:cubicBezTo>
                      <a:pt x="19" y="102"/>
                      <a:pt x="19" y="104"/>
                      <a:pt x="19" y="105"/>
                    </a:cubicBezTo>
                    <a:cubicBezTo>
                      <a:pt x="19" y="105"/>
                      <a:pt x="19" y="107"/>
                      <a:pt x="19" y="108"/>
                    </a:cubicBezTo>
                    <a:cubicBezTo>
                      <a:pt x="19" y="109"/>
                      <a:pt x="19" y="111"/>
                      <a:pt x="19" y="111"/>
                    </a:cubicBezTo>
                    <a:cubicBezTo>
                      <a:pt x="19" y="111"/>
                      <a:pt x="19" y="112"/>
                      <a:pt x="19" y="112"/>
                    </a:cubicBezTo>
                    <a:cubicBezTo>
                      <a:pt x="19" y="112"/>
                      <a:pt x="20" y="112"/>
                      <a:pt x="20" y="112"/>
                    </a:cubicBezTo>
                    <a:cubicBezTo>
                      <a:pt x="20" y="113"/>
                      <a:pt x="20" y="113"/>
                      <a:pt x="20" y="113"/>
                    </a:cubicBezTo>
                    <a:cubicBezTo>
                      <a:pt x="20" y="113"/>
                      <a:pt x="20" y="113"/>
                      <a:pt x="20" y="113"/>
                    </a:cubicBezTo>
                    <a:cubicBezTo>
                      <a:pt x="20" y="113"/>
                      <a:pt x="20" y="113"/>
                      <a:pt x="20" y="114"/>
                    </a:cubicBezTo>
                    <a:cubicBezTo>
                      <a:pt x="20" y="114"/>
                      <a:pt x="19" y="115"/>
                      <a:pt x="19" y="115"/>
                    </a:cubicBezTo>
                    <a:cubicBezTo>
                      <a:pt x="19" y="116"/>
                      <a:pt x="19" y="116"/>
                      <a:pt x="19" y="117"/>
                    </a:cubicBezTo>
                    <a:cubicBezTo>
                      <a:pt x="19" y="117"/>
                      <a:pt x="19" y="118"/>
                      <a:pt x="19" y="119"/>
                    </a:cubicBezTo>
                    <a:cubicBezTo>
                      <a:pt x="19" y="119"/>
                      <a:pt x="19" y="119"/>
                      <a:pt x="19" y="120"/>
                    </a:cubicBezTo>
                    <a:cubicBezTo>
                      <a:pt x="20" y="120"/>
                      <a:pt x="20" y="120"/>
                      <a:pt x="20" y="120"/>
                    </a:cubicBezTo>
                    <a:cubicBezTo>
                      <a:pt x="20" y="120"/>
                      <a:pt x="19" y="120"/>
                      <a:pt x="19" y="121"/>
                    </a:cubicBezTo>
                    <a:cubicBezTo>
                      <a:pt x="19" y="122"/>
                      <a:pt x="19" y="123"/>
                      <a:pt x="19" y="123"/>
                    </a:cubicBezTo>
                    <a:cubicBezTo>
                      <a:pt x="19" y="123"/>
                      <a:pt x="19" y="124"/>
                      <a:pt x="19" y="124"/>
                    </a:cubicBezTo>
                    <a:cubicBezTo>
                      <a:pt x="18" y="125"/>
                      <a:pt x="18" y="125"/>
                      <a:pt x="18" y="125"/>
                    </a:cubicBezTo>
                    <a:cubicBezTo>
                      <a:pt x="18" y="125"/>
                      <a:pt x="18" y="127"/>
                      <a:pt x="18" y="127"/>
                    </a:cubicBezTo>
                    <a:cubicBezTo>
                      <a:pt x="18" y="128"/>
                      <a:pt x="18" y="128"/>
                      <a:pt x="18" y="128"/>
                    </a:cubicBezTo>
                    <a:cubicBezTo>
                      <a:pt x="18" y="129"/>
                      <a:pt x="18" y="129"/>
                      <a:pt x="18" y="130"/>
                    </a:cubicBezTo>
                    <a:cubicBezTo>
                      <a:pt x="17" y="130"/>
                      <a:pt x="17" y="132"/>
                      <a:pt x="17" y="132"/>
                    </a:cubicBezTo>
                    <a:cubicBezTo>
                      <a:pt x="17" y="132"/>
                      <a:pt x="16" y="134"/>
                      <a:pt x="16" y="134"/>
                    </a:cubicBezTo>
                    <a:cubicBezTo>
                      <a:pt x="16" y="135"/>
                      <a:pt x="16" y="135"/>
                      <a:pt x="16" y="136"/>
                    </a:cubicBezTo>
                    <a:cubicBezTo>
                      <a:pt x="16" y="137"/>
                      <a:pt x="16" y="140"/>
                      <a:pt x="16" y="140"/>
                    </a:cubicBezTo>
                    <a:cubicBezTo>
                      <a:pt x="16" y="141"/>
                      <a:pt x="16" y="142"/>
                      <a:pt x="16" y="143"/>
                    </a:cubicBezTo>
                    <a:cubicBezTo>
                      <a:pt x="15" y="144"/>
                      <a:pt x="15" y="146"/>
                      <a:pt x="15" y="147"/>
                    </a:cubicBezTo>
                    <a:cubicBezTo>
                      <a:pt x="15" y="148"/>
                      <a:pt x="15" y="149"/>
                      <a:pt x="15" y="150"/>
                    </a:cubicBezTo>
                    <a:cubicBezTo>
                      <a:pt x="15" y="151"/>
                      <a:pt x="15" y="153"/>
                      <a:pt x="15" y="154"/>
                    </a:cubicBezTo>
                    <a:cubicBezTo>
                      <a:pt x="15" y="155"/>
                      <a:pt x="16" y="156"/>
                      <a:pt x="16" y="157"/>
                    </a:cubicBezTo>
                    <a:cubicBezTo>
                      <a:pt x="16" y="158"/>
                      <a:pt x="16" y="162"/>
                      <a:pt x="16" y="163"/>
                    </a:cubicBezTo>
                    <a:cubicBezTo>
                      <a:pt x="16" y="164"/>
                      <a:pt x="16" y="168"/>
                      <a:pt x="16" y="169"/>
                    </a:cubicBezTo>
                    <a:cubicBezTo>
                      <a:pt x="16" y="170"/>
                      <a:pt x="16" y="172"/>
                      <a:pt x="16" y="174"/>
                    </a:cubicBezTo>
                    <a:cubicBezTo>
                      <a:pt x="17" y="175"/>
                      <a:pt x="17" y="179"/>
                      <a:pt x="17" y="180"/>
                    </a:cubicBezTo>
                    <a:cubicBezTo>
                      <a:pt x="17" y="181"/>
                      <a:pt x="17" y="185"/>
                      <a:pt x="18" y="187"/>
                    </a:cubicBezTo>
                    <a:cubicBezTo>
                      <a:pt x="18" y="188"/>
                      <a:pt x="18" y="190"/>
                      <a:pt x="18" y="191"/>
                    </a:cubicBezTo>
                    <a:cubicBezTo>
                      <a:pt x="18" y="192"/>
                      <a:pt x="18" y="195"/>
                      <a:pt x="19" y="196"/>
                    </a:cubicBezTo>
                    <a:cubicBezTo>
                      <a:pt x="19" y="196"/>
                      <a:pt x="19" y="199"/>
                      <a:pt x="19" y="201"/>
                    </a:cubicBezTo>
                    <a:cubicBezTo>
                      <a:pt x="19" y="203"/>
                      <a:pt x="19" y="206"/>
                      <a:pt x="19" y="207"/>
                    </a:cubicBezTo>
                    <a:cubicBezTo>
                      <a:pt x="19" y="208"/>
                      <a:pt x="19" y="208"/>
                      <a:pt x="19" y="210"/>
                    </a:cubicBezTo>
                    <a:cubicBezTo>
                      <a:pt x="19" y="211"/>
                      <a:pt x="19" y="215"/>
                      <a:pt x="19" y="216"/>
                    </a:cubicBezTo>
                    <a:cubicBezTo>
                      <a:pt x="19" y="217"/>
                      <a:pt x="19" y="223"/>
                      <a:pt x="19" y="224"/>
                    </a:cubicBezTo>
                    <a:cubicBezTo>
                      <a:pt x="19" y="225"/>
                      <a:pt x="19" y="229"/>
                      <a:pt x="19" y="230"/>
                    </a:cubicBezTo>
                    <a:cubicBezTo>
                      <a:pt x="19" y="231"/>
                      <a:pt x="18" y="235"/>
                      <a:pt x="18" y="236"/>
                    </a:cubicBezTo>
                    <a:cubicBezTo>
                      <a:pt x="18" y="236"/>
                      <a:pt x="18" y="237"/>
                      <a:pt x="18" y="238"/>
                    </a:cubicBezTo>
                    <a:cubicBezTo>
                      <a:pt x="18" y="239"/>
                      <a:pt x="18" y="244"/>
                      <a:pt x="18" y="245"/>
                    </a:cubicBezTo>
                    <a:cubicBezTo>
                      <a:pt x="18" y="247"/>
                      <a:pt x="18" y="250"/>
                      <a:pt x="18" y="252"/>
                    </a:cubicBezTo>
                    <a:cubicBezTo>
                      <a:pt x="18" y="253"/>
                      <a:pt x="18" y="257"/>
                      <a:pt x="18" y="258"/>
                    </a:cubicBezTo>
                    <a:cubicBezTo>
                      <a:pt x="18" y="259"/>
                      <a:pt x="18" y="258"/>
                      <a:pt x="18" y="259"/>
                    </a:cubicBezTo>
                    <a:cubicBezTo>
                      <a:pt x="17" y="259"/>
                      <a:pt x="16" y="260"/>
                      <a:pt x="15" y="261"/>
                    </a:cubicBezTo>
                    <a:cubicBezTo>
                      <a:pt x="15" y="262"/>
                      <a:pt x="15" y="263"/>
                      <a:pt x="15" y="264"/>
                    </a:cubicBezTo>
                    <a:cubicBezTo>
                      <a:pt x="15" y="264"/>
                      <a:pt x="15" y="265"/>
                      <a:pt x="15" y="265"/>
                    </a:cubicBezTo>
                    <a:cubicBezTo>
                      <a:pt x="14" y="265"/>
                      <a:pt x="14" y="265"/>
                      <a:pt x="15" y="266"/>
                    </a:cubicBezTo>
                    <a:cubicBezTo>
                      <a:pt x="15" y="267"/>
                      <a:pt x="15" y="268"/>
                      <a:pt x="15" y="268"/>
                    </a:cubicBezTo>
                    <a:cubicBezTo>
                      <a:pt x="15" y="269"/>
                      <a:pt x="15" y="269"/>
                      <a:pt x="15" y="270"/>
                    </a:cubicBezTo>
                    <a:cubicBezTo>
                      <a:pt x="15" y="270"/>
                      <a:pt x="15" y="270"/>
                      <a:pt x="15" y="270"/>
                    </a:cubicBezTo>
                    <a:cubicBezTo>
                      <a:pt x="15" y="270"/>
                      <a:pt x="15" y="270"/>
                      <a:pt x="15" y="271"/>
                    </a:cubicBezTo>
                    <a:cubicBezTo>
                      <a:pt x="14" y="271"/>
                      <a:pt x="14" y="271"/>
                      <a:pt x="14" y="271"/>
                    </a:cubicBezTo>
                    <a:cubicBezTo>
                      <a:pt x="14" y="272"/>
                      <a:pt x="14" y="272"/>
                      <a:pt x="14" y="272"/>
                    </a:cubicBezTo>
                    <a:cubicBezTo>
                      <a:pt x="14" y="272"/>
                      <a:pt x="13" y="273"/>
                      <a:pt x="13" y="273"/>
                    </a:cubicBezTo>
                    <a:cubicBezTo>
                      <a:pt x="13" y="273"/>
                      <a:pt x="12" y="274"/>
                      <a:pt x="12" y="274"/>
                    </a:cubicBezTo>
                    <a:cubicBezTo>
                      <a:pt x="12" y="274"/>
                      <a:pt x="11" y="275"/>
                      <a:pt x="11" y="275"/>
                    </a:cubicBezTo>
                    <a:cubicBezTo>
                      <a:pt x="10" y="275"/>
                      <a:pt x="10" y="275"/>
                      <a:pt x="9" y="275"/>
                    </a:cubicBezTo>
                    <a:cubicBezTo>
                      <a:pt x="9" y="275"/>
                      <a:pt x="8" y="275"/>
                      <a:pt x="8" y="276"/>
                    </a:cubicBezTo>
                    <a:cubicBezTo>
                      <a:pt x="7" y="276"/>
                      <a:pt x="7" y="276"/>
                      <a:pt x="6" y="276"/>
                    </a:cubicBezTo>
                    <a:cubicBezTo>
                      <a:pt x="5" y="276"/>
                      <a:pt x="5" y="277"/>
                      <a:pt x="4" y="277"/>
                    </a:cubicBezTo>
                    <a:cubicBezTo>
                      <a:pt x="3" y="278"/>
                      <a:pt x="2" y="279"/>
                      <a:pt x="2" y="279"/>
                    </a:cubicBezTo>
                    <a:cubicBezTo>
                      <a:pt x="1" y="280"/>
                      <a:pt x="1" y="281"/>
                      <a:pt x="1" y="281"/>
                    </a:cubicBezTo>
                    <a:cubicBezTo>
                      <a:pt x="2" y="281"/>
                      <a:pt x="1" y="281"/>
                      <a:pt x="1" y="281"/>
                    </a:cubicBezTo>
                    <a:cubicBezTo>
                      <a:pt x="1" y="281"/>
                      <a:pt x="1" y="281"/>
                      <a:pt x="1" y="281"/>
                    </a:cubicBezTo>
                    <a:cubicBezTo>
                      <a:pt x="1" y="281"/>
                      <a:pt x="1" y="281"/>
                      <a:pt x="1" y="281"/>
                    </a:cubicBezTo>
                    <a:cubicBezTo>
                      <a:pt x="1" y="281"/>
                      <a:pt x="0" y="281"/>
                      <a:pt x="0" y="282"/>
                    </a:cubicBezTo>
                    <a:cubicBezTo>
                      <a:pt x="0" y="282"/>
                      <a:pt x="0" y="282"/>
                      <a:pt x="0" y="283"/>
                    </a:cubicBezTo>
                    <a:cubicBezTo>
                      <a:pt x="1" y="283"/>
                      <a:pt x="1" y="283"/>
                      <a:pt x="2" y="283"/>
                    </a:cubicBezTo>
                    <a:cubicBezTo>
                      <a:pt x="3" y="283"/>
                      <a:pt x="5" y="283"/>
                      <a:pt x="7" y="284"/>
                    </a:cubicBezTo>
                    <a:cubicBezTo>
                      <a:pt x="10" y="284"/>
                      <a:pt x="13" y="284"/>
                      <a:pt x="15" y="284"/>
                    </a:cubicBezTo>
                    <a:cubicBezTo>
                      <a:pt x="16" y="284"/>
                      <a:pt x="20" y="284"/>
                      <a:pt x="21" y="283"/>
                    </a:cubicBezTo>
                    <a:cubicBezTo>
                      <a:pt x="22" y="283"/>
                      <a:pt x="23" y="282"/>
                      <a:pt x="23" y="282"/>
                    </a:cubicBezTo>
                    <a:cubicBezTo>
                      <a:pt x="24" y="281"/>
                      <a:pt x="25" y="280"/>
                      <a:pt x="25" y="280"/>
                    </a:cubicBezTo>
                    <a:cubicBezTo>
                      <a:pt x="25" y="279"/>
                      <a:pt x="25" y="279"/>
                      <a:pt x="25" y="279"/>
                    </a:cubicBezTo>
                    <a:cubicBezTo>
                      <a:pt x="26" y="279"/>
                      <a:pt x="28" y="280"/>
                      <a:pt x="28" y="280"/>
                    </a:cubicBezTo>
                    <a:cubicBezTo>
                      <a:pt x="28" y="280"/>
                      <a:pt x="29" y="281"/>
                      <a:pt x="30" y="280"/>
                    </a:cubicBezTo>
                    <a:cubicBezTo>
                      <a:pt x="31" y="280"/>
                      <a:pt x="32" y="280"/>
                      <a:pt x="33" y="280"/>
                    </a:cubicBezTo>
                    <a:cubicBezTo>
                      <a:pt x="34" y="279"/>
                      <a:pt x="35" y="279"/>
                      <a:pt x="36" y="279"/>
                    </a:cubicBezTo>
                    <a:cubicBezTo>
                      <a:pt x="36" y="278"/>
                      <a:pt x="37" y="278"/>
                      <a:pt x="38" y="277"/>
                    </a:cubicBezTo>
                    <a:cubicBezTo>
                      <a:pt x="38" y="277"/>
                      <a:pt x="38" y="277"/>
                      <a:pt x="38" y="276"/>
                    </a:cubicBezTo>
                    <a:cubicBezTo>
                      <a:pt x="38" y="276"/>
                      <a:pt x="37" y="273"/>
                      <a:pt x="37" y="273"/>
                    </a:cubicBezTo>
                    <a:cubicBezTo>
                      <a:pt x="37" y="272"/>
                      <a:pt x="37" y="272"/>
                      <a:pt x="37" y="272"/>
                    </a:cubicBezTo>
                    <a:cubicBezTo>
                      <a:pt x="36" y="272"/>
                      <a:pt x="37" y="272"/>
                      <a:pt x="37" y="271"/>
                    </a:cubicBezTo>
                    <a:cubicBezTo>
                      <a:pt x="37" y="271"/>
                      <a:pt x="37" y="271"/>
                      <a:pt x="37" y="270"/>
                    </a:cubicBezTo>
                    <a:cubicBezTo>
                      <a:pt x="37" y="270"/>
                      <a:pt x="37" y="269"/>
                      <a:pt x="37" y="268"/>
                    </a:cubicBezTo>
                    <a:cubicBezTo>
                      <a:pt x="37" y="268"/>
                      <a:pt x="37" y="268"/>
                      <a:pt x="36" y="268"/>
                    </a:cubicBezTo>
                    <a:cubicBezTo>
                      <a:pt x="36" y="268"/>
                      <a:pt x="36" y="267"/>
                      <a:pt x="36" y="266"/>
                    </a:cubicBezTo>
                    <a:cubicBezTo>
                      <a:pt x="36" y="266"/>
                      <a:pt x="36" y="265"/>
                      <a:pt x="36" y="265"/>
                    </a:cubicBezTo>
                    <a:cubicBezTo>
                      <a:pt x="36" y="264"/>
                      <a:pt x="36" y="264"/>
                      <a:pt x="37" y="263"/>
                    </a:cubicBezTo>
                    <a:cubicBezTo>
                      <a:pt x="37" y="262"/>
                      <a:pt x="38" y="260"/>
                      <a:pt x="38" y="259"/>
                    </a:cubicBezTo>
                    <a:cubicBezTo>
                      <a:pt x="38" y="258"/>
                      <a:pt x="38" y="258"/>
                      <a:pt x="38" y="257"/>
                    </a:cubicBezTo>
                    <a:cubicBezTo>
                      <a:pt x="39" y="257"/>
                      <a:pt x="39" y="256"/>
                      <a:pt x="39" y="254"/>
                    </a:cubicBezTo>
                    <a:cubicBezTo>
                      <a:pt x="40" y="253"/>
                      <a:pt x="40" y="250"/>
                      <a:pt x="40" y="249"/>
                    </a:cubicBezTo>
                    <a:cubicBezTo>
                      <a:pt x="40" y="247"/>
                      <a:pt x="40" y="245"/>
                      <a:pt x="40" y="243"/>
                    </a:cubicBezTo>
                    <a:cubicBezTo>
                      <a:pt x="40" y="242"/>
                      <a:pt x="40" y="239"/>
                      <a:pt x="40" y="238"/>
                    </a:cubicBezTo>
                    <a:cubicBezTo>
                      <a:pt x="40" y="237"/>
                      <a:pt x="40" y="233"/>
                      <a:pt x="40" y="232"/>
                    </a:cubicBezTo>
                    <a:cubicBezTo>
                      <a:pt x="40" y="230"/>
                      <a:pt x="40" y="227"/>
                      <a:pt x="40" y="226"/>
                    </a:cubicBezTo>
                    <a:cubicBezTo>
                      <a:pt x="40" y="224"/>
                      <a:pt x="41" y="221"/>
                      <a:pt x="41" y="219"/>
                    </a:cubicBezTo>
                    <a:cubicBezTo>
                      <a:pt x="41" y="217"/>
                      <a:pt x="41" y="212"/>
                      <a:pt x="42" y="210"/>
                    </a:cubicBezTo>
                    <a:cubicBezTo>
                      <a:pt x="42" y="209"/>
                      <a:pt x="42" y="202"/>
                      <a:pt x="42" y="200"/>
                    </a:cubicBezTo>
                    <a:cubicBezTo>
                      <a:pt x="43" y="198"/>
                      <a:pt x="43" y="196"/>
                      <a:pt x="43" y="195"/>
                    </a:cubicBezTo>
                    <a:cubicBezTo>
                      <a:pt x="43" y="194"/>
                      <a:pt x="43" y="192"/>
                      <a:pt x="44" y="191"/>
                    </a:cubicBezTo>
                    <a:cubicBezTo>
                      <a:pt x="44" y="190"/>
                      <a:pt x="44" y="187"/>
                      <a:pt x="44" y="186"/>
                    </a:cubicBezTo>
                    <a:cubicBezTo>
                      <a:pt x="44" y="186"/>
                      <a:pt x="44" y="185"/>
                      <a:pt x="45" y="183"/>
                    </a:cubicBezTo>
                    <a:cubicBezTo>
                      <a:pt x="45" y="182"/>
                      <a:pt x="45" y="178"/>
                      <a:pt x="45" y="177"/>
                    </a:cubicBezTo>
                    <a:cubicBezTo>
                      <a:pt x="45" y="176"/>
                      <a:pt x="45" y="175"/>
                      <a:pt x="45" y="174"/>
                    </a:cubicBezTo>
                    <a:cubicBezTo>
                      <a:pt x="45" y="174"/>
                      <a:pt x="45" y="174"/>
                      <a:pt x="46" y="172"/>
                    </a:cubicBezTo>
                    <a:cubicBezTo>
                      <a:pt x="46" y="171"/>
                      <a:pt x="46" y="169"/>
                      <a:pt x="46" y="169"/>
                    </a:cubicBezTo>
                    <a:cubicBezTo>
                      <a:pt x="47" y="168"/>
                      <a:pt x="47" y="168"/>
                      <a:pt x="47" y="169"/>
                    </a:cubicBezTo>
                    <a:cubicBezTo>
                      <a:pt x="47" y="169"/>
                      <a:pt x="47" y="169"/>
                      <a:pt x="48" y="170"/>
                    </a:cubicBezTo>
                    <a:cubicBezTo>
                      <a:pt x="48" y="170"/>
                      <a:pt x="48" y="171"/>
                      <a:pt x="48" y="172"/>
                    </a:cubicBezTo>
                    <a:cubicBezTo>
                      <a:pt x="48" y="173"/>
                      <a:pt x="49" y="173"/>
                      <a:pt x="49" y="175"/>
                    </a:cubicBezTo>
                    <a:cubicBezTo>
                      <a:pt x="50" y="176"/>
                      <a:pt x="50" y="178"/>
                      <a:pt x="50" y="178"/>
                    </a:cubicBezTo>
                    <a:cubicBezTo>
                      <a:pt x="50" y="179"/>
                      <a:pt x="51" y="180"/>
                      <a:pt x="51" y="180"/>
                    </a:cubicBezTo>
                    <a:cubicBezTo>
                      <a:pt x="51" y="181"/>
                      <a:pt x="51" y="184"/>
                      <a:pt x="52" y="185"/>
                    </a:cubicBezTo>
                    <a:cubicBezTo>
                      <a:pt x="52" y="186"/>
                      <a:pt x="52" y="189"/>
                      <a:pt x="53" y="191"/>
                    </a:cubicBezTo>
                    <a:cubicBezTo>
                      <a:pt x="53" y="192"/>
                      <a:pt x="54" y="198"/>
                      <a:pt x="54" y="199"/>
                    </a:cubicBezTo>
                    <a:cubicBezTo>
                      <a:pt x="54" y="200"/>
                      <a:pt x="54" y="202"/>
                      <a:pt x="54" y="204"/>
                    </a:cubicBezTo>
                    <a:cubicBezTo>
                      <a:pt x="55" y="205"/>
                      <a:pt x="55" y="209"/>
                      <a:pt x="55" y="210"/>
                    </a:cubicBezTo>
                    <a:cubicBezTo>
                      <a:pt x="55" y="210"/>
                      <a:pt x="55" y="216"/>
                      <a:pt x="55" y="218"/>
                    </a:cubicBezTo>
                    <a:cubicBezTo>
                      <a:pt x="56" y="220"/>
                      <a:pt x="56" y="221"/>
                      <a:pt x="56" y="222"/>
                    </a:cubicBezTo>
                    <a:cubicBezTo>
                      <a:pt x="56" y="223"/>
                      <a:pt x="56" y="225"/>
                      <a:pt x="56" y="226"/>
                    </a:cubicBezTo>
                    <a:cubicBezTo>
                      <a:pt x="56" y="227"/>
                      <a:pt x="57" y="231"/>
                      <a:pt x="57" y="231"/>
                    </a:cubicBezTo>
                    <a:cubicBezTo>
                      <a:pt x="57" y="232"/>
                      <a:pt x="57" y="238"/>
                      <a:pt x="58" y="239"/>
                    </a:cubicBezTo>
                    <a:cubicBezTo>
                      <a:pt x="58" y="240"/>
                      <a:pt x="58" y="246"/>
                      <a:pt x="58" y="246"/>
                    </a:cubicBezTo>
                    <a:cubicBezTo>
                      <a:pt x="59" y="247"/>
                      <a:pt x="59" y="249"/>
                      <a:pt x="59" y="250"/>
                    </a:cubicBezTo>
                    <a:cubicBezTo>
                      <a:pt x="59" y="251"/>
                      <a:pt x="59" y="251"/>
                      <a:pt x="59" y="252"/>
                    </a:cubicBezTo>
                    <a:cubicBezTo>
                      <a:pt x="59" y="254"/>
                      <a:pt x="59" y="255"/>
                      <a:pt x="59" y="256"/>
                    </a:cubicBezTo>
                    <a:cubicBezTo>
                      <a:pt x="59" y="257"/>
                      <a:pt x="60" y="259"/>
                      <a:pt x="60" y="260"/>
                    </a:cubicBezTo>
                    <a:cubicBezTo>
                      <a:pt x="61" y="260"/>
                      <a:pt x="61" y="262"/>
                      <a:pt x="62" y="262"/>
                    </a:cubicBezTo>
                    <a:cubicBezTo>
                      <a:pt x="62" y="263"/>
                      <a:pt x="62" y="264"/>
                      <a:pt x="62" y="265"/>
                    </a:cubicBezTo>
                    <a:cubicBezTo>
                      <a:pt x="63" y="265"/>
                      <a:pt x="63" y="267"/>
                      <a:pt x="64" y="267"/>
                    </a:cubicBezTo>
                    <a:cubicBezTo>
                      <a:pt x="64" y="267"/>
                      <a:pt x="64" y="268"/>
                      <a:pt x="64" y="268"/>
                    </a:cubicBezTo>
                    <a:cubicBezTo>
                      <a:pt x="64" y="268"/>
                      <a:pt x="64" y="268"/>
                      <a:pt x="64" y="268"/>
                    </a:cubicBezTo>
                    <a:cubicBezTo>
                      <a:pt x="64" y="269"/>
                      <a:pt x="65" y="270"/>
                      <a:pt x="65" y="271"/>
                    </a:cubicBezTo>
                    <a:cubicBezTo>
                      <a:pt x="65" y="272"/>
                      <a:pt x="66" y="272"/>
                      <a:pt x="66" y="272"/>
                    </a:cubicBezTo>
                    <a:cubicBezTo>
                      <a:pt x="66" y="272"/>
                      <a:pt x="66" y="272"/>
                      <a:pt x="66" y="273"/>
                    </a:cubicBezTo>
                    <a:cubicBezTo>
                      <a:pt x="66" y="273"/>
                      <a:pt x="66" y="274"/>
                      <a:pt x="66" y="275"/>
                    </a:cubicBezTo>
                    <a:cubicBezTo>
                      <a:pt x="66" y="275"/>
                      <a:pt x="66" y="277"/>
                      <a:pt x="66" y="277"/>
                    </a:cubicBezTo>
                    <a:cubicBezTo>
                      <a:pt x="66" y="278"/>
                      <a:pt x="66" y="278"/>
                      <a:pt x="67" y="278"/>
                    </a:cubicBezTo>
                    <a:cubicBezTo>
                      <a:pt x="67" y="279"/>
                      <a:pt x="67" y="279"/>
                      <a:pt x="67" y="279"/>
                    </a:cubicBezTo>
                    <a:cubicBezTo>
                      <a:pt x="68" y="279"/>
                      <a:pt x="69" y="280"/>
                      <a:pt x="69" y="280"/>
                    </a:cubicBezTo>
                    <a:cubicBezTo>
                      <a:pt x="70" y="280"/>
                      <a:pt x="70" y="280"/>
                      <a:pt x="70" y="280"/>
                    </a:cubicBezTo>
                    <a:cubicBezTo>
                      <a:pt x="71" y="280"/>
                      <a:pt x="71" y="280"/>
                      <a:pt x="71" y="281"/>
                    </a:cubicBezTo>
                    <a:cubicBezTo>
                      <a:pt x="70" y="281"/>
                      <a:pt x="70" y="281"/>
                      <a:pt x="70" y="282"/>
                    </a:cubicBezTo>
                    <a:cubicBezTo>
                      <a:pt x="70" y="283"/>
                      <a:pt x="71" y="283"/>
                      <a:pt x="71" y="284"/>
                    </a:cubicBezTo>
                    <a:cubicBezTo>
                      <a:pt x="72" y="284"/>
                      <a:pt x="72" y="284"/>
                      <a:pt x="72" y="284"/>
                    </a:cubicBezTo>
                    <a:cubicBezTo>
                      <a:pt x="73" y="284"/>
                      <a:pt x="75" y="284"/>
                      <a:pt x="76" y="284"/>
                    </a:cubicBezTo>
                    <a:cubicBezTo>
                      <a:pt x="77" y="284"/>
                      <a:pt x="82" y="284"/>
                      <a:pt x="84" y="284"/>
                    </a:cubicBezTo>
                    <a:cubicBezTo>
                      <a:pt x="87" y="284"/>
                      <a:pt x="88" y="283"/>
                      <a:pt x="89" y="283"/>
                    </a:cubicBezTo>
                    <a:cubicBezTo>
                      <a:pt x="89" y="283"/>
                      <a:pt x="89" y="283"/>
                      <a:pt x="89" y="283"/>
                    </a:cubicBezTo>
                    <a:cubicBezTo>
                      <a:pt x="89" y="283"/>
                      <a:pt x="89" y="282"/>
                      <a:pt x="89" y="282"/>
                    </a:cubicBezTo>
                    <a:close/>
                  </a:path>
                </a:pathLst>
              </a:custGeom>
              <a:grp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p:nvSpPr>
            <p:spPr bwMode="auto">
              <a:xfrm>
                <a:off x="6413602" y="3685886"/>
                <a:ext cx="283349" cy="913819"/>
              </a:xfrm>
              <a:custGeom>
                <a:avLst/>
                <a:gdLst>
                  <a:gd name="T0" fmla="*/ 90 w 93"/>
                  <a:gd name="T1" fmla="*/ 249 h 300"/>
                  <a:gd name="T2" fmla="*/ 88 w 93"/>
                  <a:gd name="T3" fmla="*/ 228 h 300"/>
                  <a:gd name="T4" fmla="*/ 84 w 93"/>
                  <a:gd name="T5" fmla="*/ 206 h 300"/>
                  <a:gd name="T6" fmla="*/ 81 w 93"/>
                  <a:gd name="T7" fmla="*/ 171 h 300"/>
                  <a:gd name="T8" fmla="*/ 80 w 93"/>
                  <a:gd name="T9" fmla="*/ 152 h 300"/>
                  <a:gd name="T10" fmla="*/ 78 w 93"/>
                  <a:gd name="T11" fmla="*/ 136 h 300"/>
                  <a:gd name="T12" fmla="*/ 75 w 93"/>
                  <a:gd name="T13" fmla="*/ 127 h 300"/>
                  <a:gd name="T14" fmla="*/ 74 w 93"/>
                  <a:gd name="T15" fmla="*/ 119 h 300"/>
                  <a:gd name="T16" fmla="*/ 77 w 93"/>
                  <a:gd name="T17" fmla="*/ 120 h 300"/>
                  <a:gd name="T18" fmla="*/ 77 w 93"/>
                  <a:gd name="T19" fmla="*/ 112 h 300"/>
                  <a:gd name="T20" fmla="*/ 78 w 93"/>
                  <a:gd name="T21" fmla="*/ 88 h 300"/>
                  <a:gd name="T22" fmla="*/ 83 w 93"/>
                  <a:gd name="T23" fmla="*/ 74 h 300"/>
                  <a:gd name="T24" fmla="*/ 81 w 93"/>
                  <a:gd name="T25" fmla="*/ 60 h 300"/>
                  <a:gd name="T26" fmla="*/ 77 w 93"/>
                  <a:gd name="T27" fmla="*/ 46 h 300"/>
                  <a:gd name="T28" fmla="*/ 66 w 93"/>
                  <a:gd name="T29" fmla="*/ 42 h 300"/>
                  <a:gd name="T30" fmla="*/ 59 w 93"/>
                  <a:gd name="T31" fmla="*/ 38 h 300"/>
                  <a:gd name="T32" fmla="*/ 59 w 93"/>
                  <a:gd name="T33" fmla="*/ 27 h 300"/>
                  <a:gd name="T34" fmla="*/ 62 w 93"/>
                  <a:gd name="T35" fmla="*/ 17 h 300"/>
                  <a:gd name="T36" fmla="*/ 38 w 93"/>
                  <a:gd name="T37" fmla="*/ 4 h 300"/>
                  <a:gd name="T38" fmla="*/ 34 w 93"/>
                  <a:gd name="T39" fmla="*/ 28 h 300"/>
                  <a:gd name="T40" fmla="*/ 38 w 93"/>
                  <a:gd name="T41" fmla="*/ 42 h 300"/>
                  <a:gd name="T42" fmla="*/ 28 w 93"/>
                  <a:gd name="T43" fmla="*/ 47 h 300"/>
                  <a:gd name="T44" fmla="*/ 19 w 93"/>
                  <a:gd name="T45" fmla="*/ 49 h 300"/>
                  <a:gd name="T46" fmla="*/ 12 w 93"/>
                  <a:gd name="T47" fmla="*/ 57 h 300"/>
                  <a:gd name="T48" fmla="*/ 5 w 93"/>
                  <a:gd name="T49" fmla="*/ 73 h 300"/>
                  <a:gd name="T50" fmla="*/ 2 w 93"/>
                  <a:gd name="T51" fmla="*/ 98 h 300"/>
                  <a:gd name="T52" fmla="*/ 16 w 93"/>
                  <a:gd name="T53" fmla="*/ 101 h 300"/>
                  <a:gd name="T54" fmla="*/ 19 w 93"/>
                  <a:gd name="T55" fmla="*/ 117 h 300"/>
                  <a:gd name="T56" fmla="*/ 23 w 93"/>
                  <a:gd name="T57" fmla="*/ 124 h 300"/>
                  <a:gd name="T58" fmla="*/ 22 w 93"/>
                  <a:gd name="T59" fmla="*/ 133 h 300"/>
                  <a:gd name="T60" fmla="*/ 19 w 93"/>
                  <a:gd name="T61" fmla="*/ 143 h 300"/>
                  <a:gd name="T62" fmla="*/ 18 w 93"/>
                  <a:gd name="T63" fmla="*/ 154 h 300"/>
                  <a:gd name="T64" fmla="*/ 19 w 93"/>
                  <a:gd name="T65" fmla="*/ 164 h 300"/>
                  <a:gd name="T66" fmla="*/ 24 w 93"/>
                  <a:gd name="T67" fmla="*/ 195 h 300"/>
                  <a:gd name="T68" fmla="*/ 30 w 93"/>
                  <a:gd name="T69" fmla="*/ 239 h 300"/>
                  <a:gd name="T70" fmla="*/ 33 w 93"/>
                  <a:gd name="T71" fmla="*/ 256 h 300"/>
                  <a:gd name="T72" fmla="*/ 30 w 93"/>
                  <a:gd name="T73" fmla="*/ 270 h 300"/>
                  <a:gd name="T74" fmla="*/ 28 w 93"/>
                  <a:gd name="T75" fmla="*/ 278 h 300"/>
                  <a:gd name="T76" fmla="*/ 18 w 93"/>
                  <a:gd name="T77" fmla="*/ 283 h 300"/>
                  <a:gd name="T78" fmla="*/ 13 w 93"/>
                  <a:gd name="T79" fmla="*/ 290 h 300"/>
                  <a:gd name="T80" fmla="*/ 23 w 93"/>
                  <a:gd name="T81" fmla="*/ 292 h 300"/>
                  <a:gd name="T82" fmla="*/ 28 w 93"/>
                  <a:gd name="T83" fmla="*/ 292 h 300"/>
                  <a:gd name="T84" fmla="*/ 33 w 93"/>
                  <a:gd name="T85" fmla="*/ 291 h 300"/>
                  <a:gd name="T86" fmla="*/ 43 w 93"/>
                  <a:gd name="T87" fmla="*/ 288 h 300"/>
                  <a:gd name="T88" fmla="*/ 51 w 93"/>
                  <a:gd name="T89" fmla="*/ 289 h 300"/>
                  <a:gd name="T90" fmla="*/ 56 w 93"/>
                  <a:gd name="T91" fmla="*/ 288 h 300"/>
                  <a:gd name="T92" fmla="*/ 56 w 93"/>
                  <a:gd name="T93" fmla="*/ 280 h 300"/>
                  <a:gd name="T94" fmla="*/ 58 w 93"/>
                  <a:gd name="T95" fmla="*/ 273 h 300"/>
                  <a:gd name="T96" fmla="*/ 55 w 93"/>
                  <a:gd name="T97" fmla="*/ 257 h 300"/>
                  <a:gd name="T98" fmla="*/ 55 w 93"/>
                  <a:gd name="T99" fmla="*/ 238 h 300"/>
                  <a:gd name="T100" fmla="*/ 54 w 93"/>
                  <a:gd name="T101" fmla="*/ 218 h 300"/>
                  <a:gd name="T102" fmla="*/ 54 w 93"/>
                  <a:gd name="T103" fmla="*/ 196 h 300"/>
                  <a:gd name="T104" fmla="*/ 56 w 93"/>
                  <a:gd name="T105" fmla="*/ 198 h 300"/>
                  <a:gd name="T106" fmla="*/ 59 w 93"/>
                  <a:gd name="T107" fmla="*/ 215 h 300"/>
                  <a:gd name="T108" fmla="*/ 61 w 93"/>
                  <a:gd name="T109" fmla="*/ 230 h 300"/>
                  <a:gd name="T110" fmla="*/ 64 w 93"/>
                  <a:gd name="T111" fmla="*/ 257 h 300"/>
                  <a:gd name="T112" fmla="*/ 70 w 93"/>
                  <a:gd name="T113" fmla="*/ 271 h 300"/>
                  <a:gd name="T114" fmla="*/ 66 w 93"/>
                  <a:gd name="T115" fmla="*/ 282 h 300"/>
                  <a:gd name="T116" fmla="*/ 72 w 93"/>
                  <a:gd name="T117" fmla="*/ 290 h 300"/>
                  <a:gd name="T118" fmla="*/ 70 w 93"/>
                  <a:gd name="T119" fmla="*/ 299 h 300"/>
                  <a:gd name="T120" fmla="*/ 90 w 93"/>
                  <a:gd name="T121" fmla="*/ 297 h 300"/>
                  <a:gd name="T122" fmla="*/ 89 w 93"/>
                  <a:gd name="T123" fmla="*/ 288 h 300"/>
                  <a:gd name="T124" fmla="*/ 93 w 93"/>
                  <a:gd name="T125" fmla="*/ 27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 h="300">
                    <a:moveTo>
                      <a:pt x="93" y="276"/>
                    </a:moveTo>
                    <a:cubicBezTo>
                      <a:pt x="92" y="276"/>
                      <a:pt x="92" y="275"/>
                      <a:pt x="92" y="275"/>
                    </a:cubicBezTo>
                    <a:cubicBezTo>
                      <a:pt x="92" y="275"/>
                      <a:pt x="92" y="273"/>
                      <a:pt x="92" y="272"/>
                    </a:cubicBezTo>
                    <a:cubicBezTo>
                      <a:pt x="92" y="272"/>
                      <a:pt x="92" y="267"/>
                      <a:pt x="92" y="266"/>
                    </a:cubicBezTo>
                    <a:cubicBezTo>
                      <a:pt x="91" y="265"/>
                      <a:pt x="91" y="264"/>
                      <a:pt x="91" y="262"/>
                    </a:cubicBezTo>
                    <a:cubicBezTo>
                      <a:pt x="91" y="260"/>
                      <a:pt x="91" y="257"/>
                      <a:pt x="91" y="255"/>
                    </a:cubicBezTo>
                    <a:cubicBezTo>
                      <a:pt x="91" y="254"/>
                      <a:pt x="90" y="249"/>
                      <a:pt x="90" y="249"/>
                    </a:cubicBezTo>
                    <a:cubicBezTo>
                      <a:pt x="90" y="248"/>
                      <a:pt x="90" y="247"/>
                      <a:pt x="90" y="246"/>
                    </a:cubicBezTo>
                    <a:cubicBezTo>
                      <a:pt x="90" y="245"/>
                      <a:pt x="89" y="243"/>
                      <a:pt x="89" y="243"/>
                    </a:cubicBezTo>
                    <a:cubicBezTo>
                      <a:pt x="89" y="242"/>
                      <a:pt x="89" y="241"/>
                      <a:pt x="89" y="241"/>
                    </a:cubicBezTo>
                    <a:cubicBezTo>
                      <a:pt x="89" y="241"/>
                      <a:pt x="89" y="239"/>
                      <a:pt x="89" y="239"/>
                    </a:cubicBezTo>
                    <a:cubicBezTo>
                      <a:pt x="89" y="239"/>
                      <a:pt x="89" y="238"/>
                      <a:pt x="88" y="237"/>
                    </a:cubicBezTo>
                    <a:cubicBezTo>
                      <a:pt x="88" y="237"/>
                      <a:pt x="88" y="233"/>
                      <a:pt x="88" y="232"/>
                    </a:cubicBezTo>
                    <a:cubicBezTo>
                      <a:pt x="88" y="231"/>
                      <a:pt x="88" y="230"/>
                      <a:pt x="88" y="228"/>
                    </a:cubicBezTo>
                    <a:cubicBezTo>
                      <a:pt x="87" y="227"/>
                      <a:pt x="87" y="225"/>
                      <a:pt x="87" y="224"/>
                    </a:cubicBezTo>
                    <a:cubicBezTo>
                      <a:pt x="87" y="223"/>
                      <a:pt x="87" y="222"/>
                      <a:pt x="87" y="221"/>
                    </a:cubicBezTo>
                    <a:cubicBezTo>
                      <a:pt x="87" y="220"/>
                      <a:pt x="87" y="218"/>
                      <a:pt x="87" y="216"/>
                    </a:cubicBezTo>
                    <a:cubicBezTo>
                      <a:pt x="87" y="215"/>
                      <a:pt x="86" y="214"/>
                      <a:pt x="86" y="213"/>
                    </a:cubicBezTo>
                    <a:cubicBezTo>
                      <a:pt x="86" y="212"/>
                      <a:pt x="85" y="210"/>
                      <a:pt x="85" y="210"/>
                    </a:cubicBezTo>
                    <a:cubicBezTo>
                      <a:pt x="84" y="209"/>
                      <a:pt x="84" y="209"/>
                      <a:pt x="84" y="209"/>
                    </a:cubicBezTo>
                    <a:cubicBezTo>
                      <a:pt x="84" y="209"/>
                      <a:pt x="84" y="207"/>
                      <a:pt x="84" y="206"/>
                    </a:cubicBezTo>
                    <a:cubicBezTo>
                      <a:pt x="84" y="204"/>
                      <a:pt x="84" y="201"/>
                      <a:pt x="84" y="200"/>
                    </a:cubicBezTo>
                    <a:cubicBezTo>
                      <a:pt x="84" y="198"/>
                      <a:pt x="85" y="195"/>
                      <a:pt x="85" y="194"/>
                    </a:cubicBezTo>
                    <a:cubicBezTo>
                      <a:pt x="85" y="193"/>
                      <a:pt x="85" y="192"/>
                      <a:pt x="84" y="191"/>
                    </a:cubicBezTo>
                    <a:cubicBezTo>
                      <a:pt x="84" y="190"/>
                      <a:pt x="84" y="187"/>
                      <a:pt x="83" y="185"/>
                    </a:cubicBezTo>
                    <a:cubicBezTo>
                      <a:pt x="83" y="183"/>
                      <a:pt x="82" y="179"/>
                      <a:pt x="82" y="178"/>
                    </a:cubicBezTo>
                    <a:cubicBezTo>
                      <a:pt x="82" y="177"/>
                      <a:pt x="82" y="174"/>
                      <a:pt x="82" y="173"/>
                    </a:cubicBezTo>
                    <a:cubicBezTo>
                      <a:pt x="82" y="173"/>
                      <a:pt x="81" y="171"/>
                      <a:pt x="81" y="171"/>
                    </a:cubicBezTo>
                    <a:cubicBezTo>
                      <a:pt x="81" y="171"/>
                      <a:pt x="81" y="170"/>
                      <a:pt x="81" y="170"/>
                    </a:cubicBezTo>
                    <a:cubicBezTo>
                      <a:pt x="81" y="169"/>
                      <a:pt x="81" y="167"/>
                      <a:pt x="81" y="167"/>
                    </a:cubicBezTo>
                    <a:cubicBezTo>
                      <a:pt x="81" y="167"/>
                      <a:pt x="81" y="164"/>
                      <a:pt x="81" y="162"/>
                    </a:cubicBezTo>
                    <a:cubicBezTo>
                      <a:pt x="81" y="161"/>
                      <a:pt x="81" y="161"/>
                      <a:pt x="81" y="160"/>
                    </a:cubicBezTo>
                    <a:cubicBezTo>
                      <a:pt x="81" y="160"/>
                      <a:pt x="80" y="158"/>
                      <a:pt x="80" y="157"/>
                    </a:cubicBezTo>
                    <a:cubicBezTo>
                      <a:pt x="80" y="156"/>
                      <a:pt x="80" y="154"/>
                      <a:pt x="80" y="154"/>
                    </a:cubicBezTo>
                    <a:cubicBezTo>
                      <a:pt x="80" y="153"/>
                      <a:pt x="80" y="152"/>
                      <a:pt x="80" y="152"/>
                    </a:cubicBezTo>
                    <a:cubicBezTo>
                      <a:pt x="80" y="152"/>
                      <a:pt x="80" y="151"/>
                      <a:pt x="80" y="150"/>
                    </a:cubicBezTo>
                    <a:cubicBezTo>
                      <a:pt x="81" y="149"/>
                      <a:pt x="81" y="147"/>
                      <a:pt x="81" y="146"/>
                    </a:cubicBezTo>
                    <a:cubicBezTo>
                      <a:pt x="80" y="145"/>
                      <a:pt x="80" y="144"/>
                      <a:pt x="80" y="143"/>
                    </a:cubicBezTo>
                    <a:cubicBezTo>
                      <a:pt x="80" y="142"/>
                      <a:pt x="79" y="139"/>
                      <a:pt x="79" y="139"/>
                    </a:cubicBezTo>
                    <a:cubicBezTo>
                      <a:pt x="79" y="138"/>
                      <a:pt x="78" y="137"/>
                      <a:pt x="78" y="137"/>
                    </a:cubicBezTo>
                    <a:cubicBezTo>
                      <a:pt x="78" y="137"/>
                      <a:pt x="78" y="137"/>
                      <a:pt x="78" y="137"/>
                    </a:cubicBezTo>
                    <a:cubicBezTo>
                      <a:pt x="78" y="137"/>
                      <a:pt x="78" y="136"/>
                      <a:pt x="78" y="136"/>
                    </a:cubicBezTo>
                    <a:cubicBezTo>
                      <a:pt x="78" y="136"/>
                      <a:pt x="78" y="135"/>
                      <a:pt x="78" y="135"/>
                    </a:cubicBezTo>
                    <a:cubicBezTo>
                      <a:pt x="78" y="135"/>
                      <a:pt x="78" y="134"/>
                      <a:pt x="77" y="134"/>
                    </a:cubicBezTo>
                    <a:cubicBezTo>
                      <a:pt x="77" y="134"/>
                      <a:pt x="77" y="134"/>
                      <a:pt x="77" y="133"/>
                    </a:cubicBezTo>
                    <a:cubicBezTo>
                      <a:pt x="77" y="133"/>
                      <a:pt x="76" y="131"/>
                      <a:pt x="76" y="130"/>
                    </a:cubicBezTo>
                    <a:cubicBezTo>
                      <a:pt x="76" y="130"/>
                      <a:pt x="76" y="129"/>
                      <a:pt x="76" y="129"/>
                    </a:cubicBezTo>
                    <a:cubicBezTo>
                      <a:pt x="75" y="129"/>
                      <a:pt x="75" y="128"/>
                      <a:pt x="75" y="128"/>
                    </a:cubicBezTo>
                    <a:cubicBezTo>
                      <a:pt x="75" y="127"/>
                      <a:pt x="75" y="127"/>
                      <a:pt x="75" y="127"/>
                    </a:cubicBezTo>
                    <a:cubicBezTo>
                      <a:pt x="75" y="126"/>
                      <a:pt x="75" y="126"/>
                      <a:pt x="75" y="126"/>
                    </a:cubicBezTo>
                    <a:cubicBezTo>
                      <a:pt x="75" y="125"/>
                      <a:pt x="74" y="124"/>
                      <a:pt x="74" y="124"/>
                    </a:cubicBezTo>
                    <a:cubicBezTo>
                      <a:pt x="74" y="124"/>
                      <a:pt x="74" y="124"/>
                      <a:pt x="74" y="124"/>
                    </a:cubicBezTo>
                    <a:cubicBezTo>
                      <a:pt x="74" y="123"/>
                      <a:pt x="74" y="123"/>
                      <a:pt x="74" y="123"/>
                    </a:cubicBezTo>
                    <a:cubicBezTo>
                      <a:pt x="74" y="123"/>
                      <a:pt x="74" y="119"/>
                      <a:pt x="73" y="119"/>
                    </a:cubicBezTo>
                    <a:cubicBezTo>
                      <a:pt x="73" y="119"/>
                      <a:pt x="73" y="119"/>
                      <a:pt x="73" y="119"/>
                    </a:cubicBezTo>
                    <a:cubicBezTo>
                      <a:pt x="73" y="119"/>
                      <a:pt x="73" y="119"/>
                      <a:pt x="74" y="119"/>
                    </a:cubicBezTo>
                    <a:cubicBezTo>
                      <a:pt x="74" y="119"/>
                      <a:pt x="74" y="119"/>
                      <a:pt x="74" y="119"/>
                    </a:cubicBezTo>
                    <a:cubicBezTo>
                      <a:pt x="74" y="119"/>
                      <a:pt x="74" y="122"/>
                      <a:pt x="74" y="122"/>
                    </a:cubicBezTo>
                    <a:cubicBezTo>
                      <a:pt x="74" y="122"/>
                      <a:pt x="74" y="122"/>
                      <a:pt x="74" y="122"/>
                    </a:cubicBezTo>
                    <a:cubicBezTo>
                      <a:pt x="74" y="122"/>
                      <a:pt x="74" y="122"/>
                      <a:pt x="75" y="121"/>
                    </a:cubicBezTo>
                    <a:cubicBezTo>
                      <a:pt x="75" y="121"/>
                      <a:pt x="76" y="121"/>
                      <a:pt x="76" y="121"/>
                    </a:cubicBezTo>
                    <a:cubicBezTo>
                      <a:pt x="76" y="121"/>
                      <a:pt x="76" y="120"/>
                      <a:pt x="76" y="120"/>
                    </a:cubicBezTo>
                    <a:cubicBezTo>
                      <a:pt x="77" y="120"/>
                      <a:pt x="77" y="120"/>
                      <a:pt x="77" y="120"/>
                    </a:cubicBezTo>
                    <a:cubicBezTo>
                      <a:pt x="77" y="119"/>
                      <a:pt x="77" y="119"/>
                      <a:pt x="78" y="118"/>
                    </a:cubicBezTo>
                    <a:cubicBezTo>
                      <a:pt x="78" y="118"/>
                      <a:pt x="79" y="117"/>
                      <a:pt x="79" y="117"/>
                    </a:cubicBezTo>
                    <a:cubicBezTo>
                      <a:pt x="80" y="117"/>
                      <a:pt x="80" y="116"/>
                      <a:pt x="80" y="116"/>
                    </a:cubicBezTo>
                    <a:cubicBezTo>
                      <a:pt x="80" y="116"/>
                      <a:pt x="80" y="116"/>
                      <a:pt x="80" y="115"/>
                    </a:cubicBezTo>
                    <a:cubicBezTo>
                      <a:pt x="80" y="115"/>
                      <a:pt x="80" y="115"/>
                      <a:pt x="79" y="115"/>
                    </a:cubicBezTo>
                    <a:cubicBezTo>
                      <a:pt x="79" y="115"/>
                      <a:pt x="78" y="114"/>
                      <a:pt x="78" y="114"/>
                    </a:cubicBezTo>
                    <a:cubicBezTo>
                      <a:pt x="78" y="114"/>
                      <a:pt x="77" y="113"/>
                      <a:pt x="77" y="112"/>
                    </a:cubicBezTo>
                    <a:cubicBezTo>
                      <a:pt x="77" y="112"/>
                      <a:pt x="76" y="109"/>
                      <a:pt x="76" y="108"/>
                    </a:cubicBezTo>
                    <a:cubicBezTo>
                      <a:pt x="75" y="108"/>
                      <a:pt x="76" y="107"/>
                      <a:pt x="76" y="107"/>
                    </a:cubicBezTo>
                    <a:cubicBezTo>
                      <a:pt x="76" y="106"/>
                      <a:pt x="75" y="104"/>
                      <a:pt x="75" y="103"/>
                    </a:cubicBezTo>
                    <a:cubicBezTo>
                      <a:pt x="75" y="103"/>
                      <a:pt x="75" y="98"/>
                      <a:pt x="75" y="97"/>
                    </a:cubicBezTo>
                    <a:cubicBezTo>
                      <a:pt x="75" y="97"/>
                      <a:pt x="75" y="97"/>
                      <a:pt x="75" y="96"/>
                    </a:cubicBezTo>
                    <a:cubicBezTo>
                      <a:pt x="75" y="96"/>
                      <a:pt x="76" y="93"/>
                      <a:pt x="77" y="92"/>
                    </a:cubicBezTo>
                    <a:cubicBezTo>
                      <a:pt x="77" y="91"/>
                      <a:pt x="78" y="88"/>
                      <a:pt x="78" y="88"/>
                    </a:cubicBezTo>
                    <a:cubicBezTo>
                      <a:pt x="78" y="87"/>
                      <a:pt x="78" y="86"/>
                      <a:pt x="79" y="86"/>
                    </a:cubicBezTo>
                    <a:cubicBezTo>
                      <a:pt x="79" y="85"/>
                      <a:pt x="79" y="85"/>
                      <a:pt x="79" y="84"/>
                    </a:cubicBezTo>
                    <a:cubicBezTo>
                      <a:pt x="80" y="83"/>
                      <a:pt x="80" y="81"/>
                      <a:pt x="81" y="81"/>
                    </a:cubicBezTo>
                    <a:cubicBezTo>
                      <a:pt x="81" y="80"/>
                      <a:pt x="81" y="79"/>
                      <a:pt x="81" y="79"/>
                    </a:cubicBezTo>
                    <a:cubicBezTo>
                      <a:pt x="81" y="78"/>
                      <a:pt x="82" y="77"/>
                      <a:pt x="82" y="77"/>
                    </a:cubicBezTo>
                    <a:cubicBezTo>
                      <a:pt x="82" y="76"/>
                      <a:pt x="82" y="76"/>
                      <a:pt x="82" y="76"/>
                    </a:cubicBezTo>
                    <a:cubicBezTo>
                      <a:pt x="82" y="75"/>
                      <a:pt x="83" y="74"/>
                      <a:pt x="83" y="74"/>
                    </a:cubicBezTo>
                    <a:cubicBezTo>
                      <a:pt x="83" y="74"/>
                      <a:pt x="83" y="74"/>
                      <a:pt x="83" y="73"/>
                    </a:cubicBezTo>
                    <a:cubicBezTo>
                      <a:pt x="83" y="73"/>
                      <a:pt x="83" y="72"/>
                      <a:pt x="83" y="72"/>
                    </a:cubicBezTo>
                    <a:cubicBezTo>
                      <a:pt x="83" y="71"/>
                      <a:pt x="83" y="71"/>
                      <a:pt x="83" y="70"/>
                    </a:cubicBezTo>
                    <a:cubicBezTo>
                      <a:pt x="83" y="70"/>
                      <a:pt x="83" y="69"/>
                      <a:pt x="83" y="69"/>
                    </a:cubicBezTo>
                    <a:cubicBezTo>
                      <a:pt x="83" y="69"/>
                      <a:pt x="83" y="67"/>
                      <a:pt x="82" y="66"/>
                    </a:cubicBezTo>
                    <a:cubicBezTo>
                      <a:pt x="82" y="65"/>
                      <a:pt x="82" y="62"/>
                      <a:pt x="81" y="61"/>
                    </a:cubicBezTo>
                    <a:cubicBezTo>
                      <a:pt x="81" y="61"/>
                      <a:pt x="81" y="60"/>
                      <a:pt x="81" y="60"/>
                    </a:cubicBezTo>
                    <a:cubicBezTo>
                      <a:pt x="81" y="60"/>
                      <a:pt x="81" y="59"/>
                      <a:pt x="81" y="58"/>
                    </a:cubicBezTo>
                    <a:cubicBezTo>
                      <a:pt x="81" y="57"/>
                      <a:pt x="81" y="55"/>
                      <a:pt x="81" y="54"/>
                    </a:cubicBezTo>
                    <a:cubicBezTo>
                      <a:pt x="81" y="53"/>
                      <a:pt x="81" y="52"/>
                      <a:pt x="81" y="52"/>
                    </a:cubicBezTo>
                    <a:cubicBezTo>
                      <a:pt x="80" y="52"/>
                      <a:pt x="80" y="51"/>
                      <a:pt x="80" y="51"/>
                    </a:cubicBezTo>
                    <a:cubicBezTo>
                      <a:pt x="79" y="50"/>
                      <a:pt x="79" y="50"/>
                      <a:pt x="79" y="50"/>
                    </a:cubicBezTo>
                    <a:cubicBezTo>
                      <a:pt x="79" y="49"/>
                      <a:pt x="78" y="49"/>
                      <a:pt x="78" y="48"/>
                    </a:cubicBezTo>
                    <a:cubicBezTo>
                      <a:pt x="78" y="48"/>
                      <a:pt x="78" y="47"/>
                      <a:pt x="77" y="46"/>
                    </a:cubicBezTo>
                    <a:cubicBezTo>
                      <a:pt x="76" y="46"/>
                      <a:pt x="75" y="45"/>
                      <a:pt x="75" y="45"/>
                    </a:cubicBezTo>
                    <a:cubicBezTo>
                      <a:pt x="74" y="45"/>
                      <a:pt x="74" y="44"/>
                      <a:pt x="73" y="44"/>
                    </a:cubicBezTo>
                    <a:cubicBezTo>
                      <a:pt x="73" y="44"/>
                      <a:pt x="72" y="44"/>
                      <a:pt x="72" y="44"/>
                    </a:cubicBezTo>
                    <a:cubicBezTo>
                      <a:pt x="71" y="44"/>
                      <a:pt x="71" y="44"/>
                      <a:pt x="71" y="44"/>
                    </a:cubicBezTo>
                    <a:cubicBezTo>
                      <a:pt x="71" y="44"/>
                      <a:pt x="70" y="43"/>
                      <a:pt x="70" y="43"/>
                    </a:cubicBezTo>
                    <a:cubicBezTo>
                      <a:pt x="69" y="43"/>
                      <a:pt x="68" y="43"/>
                      <a:pt x="68" y="43"/>
                    </a:cubicBezTo>
                    <a:cubicBezTo>
                      <a:pt x="68" y="43"/>
                      <a:pt x="67" y="42"/>
                      <a:pt x="66" y="42"/>
                    </a:cubicBezTo>
                    <a:cubicBezTo>
                      <a:pt x="65" y="42"/>
                      <a:pt x="65" y="42"/>
                      <a:pt x="64" y="42"/>
                    </a:cubicBezTo>
                    <a:cubicBezTo>
                      <a:pt x="64" y="42"/>
                      <a:pt x="63" y="42"/>
                      <a:pt x="62" y="41"/>
                    </a:cubicBezTo>
                    <a:cubicBezTo>
                      <a:pt x="62" y="41"/>
                      <a:pt x="62" y="41"/>
                      <a:pt x="61" y="41"/>
                    </a:cubicBezTo>
                    <a:cubicBezTo>
                      <a:pt x="61" y="40"/>
                      <a:pt x="60" y="40"/>
                      <a:pt x="60" y="41"/>
                    </a:cubicBezTo>
                    <a:cubicBezTo>
                      <a:pt x="60" y="41"/>
                      <a:pt x="60" y="41"/>
                      <a:pt x="60" y="41"/>
                    </a:cubicBezTo>
                    <a:cubicBezTo>
                      <a:pt x="60" y="40"/>
                      <a:pt x="59" y="40"/>
                      <a:pt x="59" y="39"/>
                    </a:cubicBezTo>
                    <a:cubicBezTo>
                      <a:pt x="59" y="39"/>
                      <a:pt x="59" y="39"/>
                      <a:pt x="59" y="38"/>
                    </a:cubicBezTo>
                    <a:cubicBezTo>
                      <a:pt x="59" y="38"/>
                      <a:pt x="59" y="37"/>
                      <a:pt x="58" y="37"/>
                    </a:cubicBezTo>
                    <a:cubicBezTo>
                      <a:pt x="58" y="36"/>
                      <a:pt x="58" y="35"/>
                      <a:pt x="58" y="35"/>
                    </a:cubicBezTo>
                    <a:cubicBezTo>
                      <a:pt x="58" y="35"/>
                      <a:pt x="58" y="35"/>
                      <a:pt x="57" y="35"/>
                    </a:cubicBezTo>
                    <a:cubicBezTo>
                      <a:pt x="57" y="35"/>
                      <a:pt x="57" y="35"/>
                      <a:pt x="57" y="34"/>
                    </a:cubicBezTo>
                    <a:cubicBezTo>
                      <a:pt x="57" y="34"/>
                      <a:pt x="58" y="32"/>
                      <a:pt x="58" y="31"/>
                    </a:cubicBezTo>
                    <a:cubicBezTo>
                      <a:pt x="58" y="30"/>
                      <a:pt x="58" y="27"/>
                      <a:pt x="58" y="27"/>
                    </a:cubicBezTo>
                    <a:cubicBezTo>
                      <a:pt x="58" y="27"/>
                      <a:pt x="58" y="27"/>
                      <a:pt x="59" y="27"/>
                    </a:cubicBezTo>
                    <a:cubicBezTo>
                      <a:pt x="60" y="27"/>
                      <a:pt x="60" y="26"/>
                      <a:pt x="60" y="26"/>
                    </a:cubicBezTo>
                    <a:cubicBezTo>
                      <a:pt x="60" y="26"/>
                      <a:pt x="61" y="25"/>
                      <a:pt x="61" y="25"/>
                    </a:cubicBezTo>
                    <a:cubicBezTo>
                      <a:pt x="61" y="25"/>
                      <a:pt x="61" y="25"/>
                      <a:pt x="61" y="25"/>
                    </a:cubicBezTo>
                    <a:cubicBezTo>
                      <a:pt x="61" y="24"/>
                      <a:pt x="61" y="24"/>
                      <a:pt x="62" y="23"/>
                    </a:cubicBezTo>
                    <a:cubicBezTo>
                      <a:pt x="62" y="23"/>
                      <a:pt x="62" y="22"/>
                      <a:pt x="62" y="21"/>
                    </a:cubicBezTo>
                    <a:cubicBezTo>
                      <a:pt x="62" y="21"/>
                      <a:pt x="62" y="21"/>
                      <a:pt x="62" y="20"/>
                    </a:cubicBezTo>
                    <a:cubicBezTo>
                      <a:pt x="62" y="18"/>
                      <a:pt x="62" y="17"/>
                      <a:pt x="62" y="17"/>
                    </a:cubicBezTo>
                    <a:cubicBezTo>
                      <a:pt x="61" y="16"/>
                      <a:pt x="61" y="16"/>
                      <a:pt x="61" y="16"/>
                    </a:cubicBezTo>
                    <a:cubicBezTo>
                      <a:pt x="61" y="16"/>
                      <a:pt x="61" y="16"/>
                      <a:pt x="61" y="15"/>
                    </a:cubicBezTo>
                    <a:cubicBezTo>
                      <a:pt x="61" y="15"/>
                      <a:pt x="61" y="11"/>
                      <a:pt x="61" y="11"/>
                    </a:cubicBezTo>
                    <a:cubicBezTo>
                      <a:pt x="59" y="6"/>
                      <a:pt x="55" y="3"/>
                      <a:pt x="52" y="1"/>
                    </a:cubicBezTo>
                    <a:cubicBezTo>
                      <a:pt x="49" y="0"/>
                      <a:pt x="47" y="0"/>
                      <a:pt x="44" y="1"/>
                    </a:cubicBezTo>
                    <a:cubicBezTo>
                      <a:pt x="42" y="1"/>
                      <a:pt x="39" y="3"/>
                      <a:pt x="39" y="3"/>
                    </a:cubicBezTo>
                    <a:cubicBezTo>
                      <a:pt x="39" y="3"/>
                      <a:pt x="39" y="3"/>
                      <a:pt x="38" y="4"/>
                    </a:cubicBezTo>
                    <a:cubicBezTo>
                      <a:pt x="37" y="4"/>
                      <a:pt x="36" y="6"/>
                      <a:pt x="36" y="7"/>
                    </a:cubicBezTo>
                    <a:cubicBezTo>
                      <a:pt x="35" y="8"/>
                      <a:pt x="34" y="10"/>
                      <a:pt x="34" y="11"/>
                    </a:cubicBezTo>
                    <a:cubicBezTo>
                      <a:pt x="34" y="12"/>
                      <a:pt x="34" y="14"/>
                      <a:pt x="34" y="15"/>
                    </a:cubicBezTo>
                    <a:cubicBezTo>
                      <a:pt x="34" y="16"/>
                      <a:pt x="34" y="16"/>
                      <a:pt x="34" y="17"/>
                    </a:cubicBezTo>
                    <a:cubicBezTo>
                      <a:pt x="34" y="18"/>
                      <a:pt x="34" y="19"/>
                      <a:pt x="34" y="20"/>
                    </a:cubicBezTo>
                    <a:cubicBezTo>
                      <a:pt x="34" y="21"/>
                      <a:pt x="34" y="22"/>
                      <a:pt x="34" y="23"/>
                    </a:cubicBezTo>
                    <a:cubicBezTo>
                      <a:pt x="34" y="24"/>
                      <a:pt x="34" y="26"/>
                      <a:pt x="34" y="28"/>
                    </a:cubicBezTo>
                    <a:cubicBezTo>
                      <a:pt x="34" y="30"/>
                      <a:pt x="34" y="31"/>
                      <a:pt x="35" y="32"/>
                    </a:cubicBezTo>
                    <a:cubicBezTo>
                      <a:pt x="35" y="34"/>
                      <a:pt x="37" y="35"/>
                      <a:pt x="37" y="36"/>
                    </a:cubicBezTo>
                    <a:cubicBezTo>
                      <a:pt x="38" y="36"/>
                      <a:pt x="38" y="37"/>
                      <a:pt x="38" y="37"/>
                    </a:cubicBezTo>
                    <a:cubicBezTo>
                      <a:pt x="39" y="37"/>
                      <a:pt x="39" y="37"/>
                      <a:pt x="39" y="38"/>
                    </a:cubicBezTo>
                    <a:cubicBezTo>
                      <a:pt x="39" y="38"/>
                      <a:pt x="39" y="38"/>
                      <a:pt x="38" y="38"/>
                    </a:cubicBezTo>
                    <a:cubicBezTo>
                      <a:pt x="38" y="39"/>
                      <a:pt x="38" y="40"/>
                      <a:pt x="38" y="41"/>
                    </a:cubicBezTo>
                    <a:cubicBezTo>
                      <a:pt x="38" y="41"/>
                      <a:pt x="38" y="42"/>
                      <a:pt x="38" y="42"/>
                    </a:cubicBezTo>
                    <a:cubicBezTo>
                      <a:pt x="38" y="42"/>
                      <a:pt x="38" y="42"/>
                      <a:pt x="38" y="43"/>
                    </a:cubicBezTo>
                    <a:cubicBezTo>
                      <a:pt x="38" y="43"/>
                      <a:pt x="38" y="43"/>
                      <a:pt x="38" y="43"/>
                    </a:cubicBezTo>
                    <a:cubicBezTo>
                      <a:pt x="38" y="43"/>
                      <a:pt x="37" y="43"/>
                      <a:pt x="37" y="44"/>
                    </a:cubicBezTo>
                    <a:cubicBezTo>
                      <a:pt x="36" y="44"/>
                      <a:pt x="35" y="45"/>
                      <a:pt x="34" y="45"/>
                    </a:cubicBezTo>
                    <a:cubicBezTo>
                      <a:pt x="33" y="46"/>
                      <a:pt x="33" y="46"/>
                      <a:pt x="32" y="47"/>
                    </a:cubicBezTo>
                    <a:cubicBezTo>
                      <a:pt x="32" y="47"/>
                      <a:pt x="31" y="47"/>
                      <a:pt x="30" y="47"/>
                    </a:cubicBezTo>
                    <a:cubicBezTo>
                      <a:pt x="29" y="47"/>
                      <a:pt x="29" y="47"/>
                      <a:pt x="28" y="47"/>
                    </a:cubicBezTo>
                    <a:cubicBezTo>
                      <a:pt x="27" y="47"/>
                      <a:pt x="26" y="47"/>
                      <a:pt x="25" y="47"/>
                    </a:cubicBezTo>
                    <a:cubicBezTo>
                      <a:pt x="25" y="47"/>
                      <a:pt x="24" y="48"/>
                      <a:pt x="24" y="48"/>
                    </a:cubicBezTo>
                    <a:cubicBezTo>
                      <a:pt x="23" y="48"/>
                      <a:pt x="23" y="48"/>
                      <a:pt x="23" y="48"/>
                    </a:cubicBezTo>
                    <a:cubicBezTo>
                      <a:pt x="22" y="48"/>
                      <a:pt x="22" y="48"/>
                      <a:pt x="22" y="48"/>
                    </a:cubicBezTo>
                    <a:cubicBezTo>
                      <a:pt x="21" y="48"/>
                      <a:pt x="21" y="48"/>
                      <a:pt x="21" y="48"/>
                    </a:cubicBezTo>
                    <a:cubicBezTo>
                      <a:pt x="20" y="48"/>
                      <a:pt x="19" y="49"/>
                      <a:pt x="19" y="49"/>
                    </a:cubicBezTo>
                    <a:cubicBezTo>
                      <a:pt x="19" y="49"/>
                      <a:pt x="19" y="49"/>
                      <a:pt x="19" y="49"/>
                    </a:cubicBezTo>
                    <a:cubicBezTo>
                      <a:pt x="18" y="49"/>
                      <a:pt x="17" y="50"/>
                      <a:pt x="17" y="50"/>
                    </a:cubicBezTo>
                    <a:cubicBezTo>
                      <a:pt x="17" y="50"/>
                      <a:pt x="17" y="50"/>
                      <a:pt x="16" y="50"/>
                    </a:cubicBezTo>
                    <a:cubicBezTo>
                      <a:pt x="16" y="50"/>
                      <a:pt x="15" y="51"/>
                      <a:pt x="15" y="51"/>
                    </a:cubicBezTo>
                    <a:cubicBezTo>
                      <a:pt x="15" y="51"/>
                      <a:pt x="15" y="51"/>
                      <a:pt x="15" y="52"/>
                    </a:cubicBezTo>
                    <a:cubicBezTo>
                      <a:pt x="14" y="52"/>
                      <a:pt x="14" y="53"/>
                      <a:pt x="14" y="53"/>
                    </a:cubicBezTo>
                    <a:cubicBezTo>
                      <a:pt x="14" y="54"/>
                      <a:pt x="13" y="54"/>
                      <a:pt x="13" y="54"/>
                    </a:cubicBezTo>
                    <a:cubicBezTo>
                      <a:pt x="12" y="55"/>
                      <a:pt x="12" y="56"/>
                      <a:pt x="12" y="57"/>
                    </a:cubicBezTo>
                    <a:cubicBezTo>
                      <a:pt x="12" y="58"/>
                      <a:pt x="11" y="60"/>
                      <a:pt x="11" y="60"/>
                    </a:cubicBezTo>
                    <a:cubicBezTo>
                      <a:pt x="11" y="60"/>
                      <a:pt x="11" y="60"/>
                      <a:pt x="10" y="61"/>
                    </a:cubicBezTo>
                    <a:cubicBezTo>
                      <a:pt x="9" y="62"/>
                      <a:pt x="9" y="62"/>
                      <a:pt x="9" y="63"/>
                    </a:cubicBezTo>
                    <a:cubicBezTo>
                      <a:pt x="8" y="63"/>
                      <a:pt x="8" y="65"/>
                      <a:pt x="8" y="66"/>
                    </a:cubicBezTo>
                    <a:cubicBezTo>
                      <a:pt x="8" y="67"/>
                      <a:pt x="7" y="68"/>
                      <a:pt x="7" y="69"/>
                    </a:cubicBezTo>
                    <a:cubicBezTo>
                      <a:pt x="7" y="69"/>
                      <a:pt x="7" y="69"/>
                      <a:pt x="6" y="70"/>
                    </a:cubicBezTo>
                    <a:cubicBezTo>
                      <a:pt x="6" y="70"/>
                      <a:pt x="5" y="73"/>
                      <a:pt x="5" y="73"/>
                    </a:cubicBezTo>
                    <a:cubicBezTo>
                      <a:pt x="5" y="74"/>
                      <a:pt x="4" y="76"/>
                      <a:pt x="4" y="76"/>
                    </a:cubicBezTo>
                    <a:cubicBezTo>
                      <a:pt x="4" y="77"/>
                      <a:pt x="3" y="78"/>
                      <a:pt x="3" y="78"/>
                    </a:cubicBezTo>
                    <a:cubicBezTo>
                      <a:pt x="3" y="79"/>
                      <a:pt x="3" y="79"/>
                      <a:pt x="2" y="80"/>
                    </a:cubicBezTo>
                    <a:cubicBezTo>
                      <a:pt x="2" y="81"/>
                      <a:pt x="2" y="83"/>
                      <a:pt x="1" y="85"/>
                    </a:cubicBezTo>
                    <a:cubicBezTo>
                      <a:pt x="1" y="87"/>
                      <a:pt x="0" y="90"/>
                      <a:pt x="0" y="91"/>
                    </a:cubicBezTo>
                    <a:cubicBezTo>
                      <a:pt x="0" y="93"/>
                      <a:pt x="1" y="95"/>
                      <a:pt x="1" y="96"/>
                    </a:cubicBezTo>
                    <a:cubicBezTo>
                      <a:pt x="1" y="97"/>
                      <a:pt x="2" y="97"/>
                      <a:pt x="2" y="98"/>
                    </a:cubicBezTo>
                    <a:cubicBezTo>
                      <a:pt x="3" y="98"/>
                      <a:pt x="3" y="98"/>
                      <a:pt x="4" y="99"/>
                    </a:cubicBezTo>
                    <a:cubicBezTo>
                      <a:pt x="5" y="99"/>
                      <a:pt x="6" y="99"/>
                      <a:pt x="7" y="99"/>
                    </a:cubicBezTo>
                    <a:cubicBezTo>
                      <a:pt x="7" y="99"/>
                      <a:pt x="7" y="99"/>
                      <a:pt x="7" y="99"/>
                    </a:cubicBezTo>
                    <a:cubicBezTo>
                      <a:pt x="8" y="99"/>
                      <a:pt x="8" y="99"/>
                      <a:pt x="9" y="99"/>
                    </a:cubicBezTo>
                    <a:cubicBezTo>
                      <a:pt x="9" y="99"/>
                      <a:pt x="10" y="100"/>
                      <a:pt x="11" y="100"/>
                    </a:cubicBezTo>
                    <a:cubicBezTo>
                      <a:pt x="11" y="100"/>
                      <a:pt x="12" y="100"/>
                      <a:pt x="13" y="100"/>
                    </a:cubicBezTo>
                    <a:cubicBezTo>
                      <a:pt x="14" y="101"/>
                      <a:pt x="15" y="101"/>
                      <a:pt x="16" y="101"/>
                    </a:cubicBezTo>
                    <a:cubicBezTo>
                      <a:pt x="16" y="101"/>
                      <a:pt x="17" y="101"/>
                      <a:pt x="17" y="101"/>
                    </a:cubicBezTo>
                    <a:cubicBezTo>
                      <a:pt x="17" y="101"/>
                      <a:pt x="18" y="101"/>
                      <a:pt x="18" y="101"/>
                    </a:cubicBezTo>
                    <a:cubicBezTo>
                      <a:pt x="19" y="101"/>
                      <a:pt x="19" y="101"/>
                      <a:pt x="20" y="101"/>
                    </a:cubicBezTo>
                    <a:cubicBezTo>
                      <a:pt x="20" y="101"/>
                      <a:pt x="20" y="101"/>
                      <a:pt x="20" y="101"/>
                    </a:cubicBezTo>
                    <a:cubicBezTo>
                      <a:pt x="20" y="102"/>
                      <a:pt x="20" y="102"/>
                      <a:pt x="20" y="103"/>
                    </a:cubicBezTo>
                    <a:cubicBezTo>
                      <a:pt x="20" y="104"/>
                      <a:pt x="19" y="107"/>
                      <a:pt x="19" y="109"/>
                    </a:cubicBezTo>
                    <a:cubicBezTo>
                      <a:pt x="19" y="111"/>
                      <a:pt x="19" y="115"/>
                      <a:pt x="19" y="117"/>
                    </a:cubicBezTo>
                    <a:cubicBezTo>
                      <a:pt x="19" y="118"/>
                      <a:pt x="19" y="120"/>
                      <a:pt x="19" y="120"/>
                    </a:cubicBezTo>
                    <a:cubicBezTo>
                      <a:pt x="19" y="121"/>
                      <a:pt x="20" y="121"/>
                      <a:pt x="20" y="121"/>
                    </a:cubicBezTo>
                    <a:cubicBezTo>
                      <a:pt x="20" y="122"/>
                      <a:pt x="21" y="122"/>
                      <a:pt x="21" y="123"/>
                    </a:cubicBezTo>
                    <a:cubicBezTo>
                      <a:pt x="21" y="123"/>
                      <a:pt x="22" y="123"/>
                      <a:pt x="22" y="123"/>
                    </a:cubicBezTo>
                    <a:cubicBezTo>
                      <a:pt x="22" y="123"/>
                      <a:pt x="22" y="123"/>
                      <a:pt x="22" y="123"/>
                    </a:cubicBezTo>
                    <a:cubicBezTo>
                      <a:pt x="22" y="124"/>
                      <a:pt x="23" y="124"/>
                      <a:pt x="23" y="124"/>
                    </a:cubicBezTo>
                    <a:cubicBezTo>
                      <a:pt x="23" y="124"/>
                      <a:pt x="23" y="124"/>
                      <a:pt x="23" y="124"/>
                    </a:cubicBezTo>
                    <a:cubicBezTo>
                      <a:pt x="22" y="125"/>
                      <a:pt x="23" y="125"/>
                      <a:pt x="23" y="125"/>
                    </a:cubicBezTo>
                    <a:cubicBezTo>
                      <a:pt x="23" y="125"/>
                      <a:pt x="23" y="125"/>
                      <a:pt x="23" y="125"/>
                    </a:cubicBezTo>
                    <a:cubicBezTo>
                      <a:pt x="22" y="126"/>
                      <a:pt x="22" y="126"/>
                      <a:pt x="23" y="126"/>
                    </a:cubicBezTo>
                    <a:cubicBezTo>
                      <a:pt x="23" y="127"/>
                      <a:pt x="23" y="128"/>
                      <a:pt x="23" y="128"/>
                    </a:cubicBezTo>
                    <a:cubicBezTo>
                      <a:pt x="22" y="128"/>
                      <a:pt x="22" y="128"/>
                      <a:pt x="21" y="129"/>
                    </a:cubicBezTo>
                    <a:cubicBezTo>
                      <a:pt x="21" y="129"/>
                      <a:pt x="21" y="130"/>
                      <a:pt x="21" y="131"/>
                    </a:cubicBezTo>
                    <a:cubicBezTo>
                      <a:pt x="21" y="132"/>
                      <a:pt x="21" y="132"/>
                      <a:pt x="22" y="133"/>
                    </a:cubicBezTo>
                    <a:cubicBezTo>
                      <a:pt x="22" y="133"/>
                      <a:pt x="22" y="133"/>
                      <a:pt x="21" y="133"/>
                    </a:cubicBezTo>
                    <a:cubicBezTo>
                      <a:pt x="21" y="134"/>
                      <a:pt x="21" y="135"/>
                      <a:pt x="21" y="135"/>
                    </a:cubicBezTo>
                    <a:cubicBezTo>
                      <a:pt x="21" y="136"/>
                      <a:pt x="21" y="137"/>
                      <a:pt x="21" y="137"/>
                    </a:cubicBezTo>
                    <a:cubicBezTo>
                      <a:pt x="20" y="138"/>
                      <a:pt x="20" y="138"/>
                      <a:pt x="20" y="139"/>
                    </a:cubicBezTo>
                    <a:cubicBezTo>
                      <a:pt x="20" y="140"/>
                      <a:pt x="20" y="140"/>
                      <a:pt x="20" y="140"/>
                    </a:cubicBezTo>
                    <a:cubicBezTo>
                      <a:pt x="20" y="141"/>
                      <a:pt x="20" y="142"/>
                      <a:pt x="19" y="142"/>
                    </a:cubicBezTo>
                    <a:cubicBezTo>
                      <a:pt x="19" y="142"/>
                      <a:pt x="19" y="143"/>
                      <a:pt x="19" y="143"/>
                    </a:cubicBezTo>
                    <a:cubicBezTo>
                      <a:pt x="19" y="144"/>
                      <a:pt x="18" y="145"/>
                      <a:pt x="18" y="146"/>
                    </a:cubicBezTo>
                    <a:cubicBezTo>
                      <a:pt x="18" y="147"/>
                      <a:pt x="18" y="148"/>
                      <a:pt x="18" y="148"/>
                    </a:cubicBezTo>
                    <a:cubicBezTo>
                      <a:pt x="18" y="148"/>
                      <a:pt x="18" y="149"/>
                      <a:pt x="18" y="150"/>
                    </a:cubicBezTo>
                    <a:cubicBezTo>
                      <a:pt x="18" y="150"/>
                      <a:pt x="18" y="151"/>
                      <a:pt x="18" y="151"/>
                    </a:cubicBezTo>
                    <a:cubicBezTo>
                      <a:pt x="17" y="152"/>
                      <a:pt x="18" y="152"/>
                      <a:pt x="18" y="152"/>
                    </a:cubicBezTo>
                    <a:cubicBezTo>
                      <a:pt x="18" y="153"/>
                      <a:pt x="18" y="153"/>
                      <a:pt x="18" y="154"/>
                    </a:cubicBezTo>
                    <a:cubicBezTo>
                      <a:pt x="18" y="154"/>
                      <a:pt x="18" y="154"/>
                      <a:pt x="18" y="154"/>
                    </a:cubicBezTo>
                    <a:cubicBezTo>
                      <a:pt x="18" y="155"/>
                      <a:pt x="18" y="155"/>
                      <a:pt x="18" y="155"/>
                    </a:cubicBezTo>
                    <a:cubicBezTo>
                      <a:pt x="18" y="156"/>
                      <a:pt x="19" y="156"/>
                      <a:pt x="19" y="156"/>
                    </a:cubicBezTo>
                    <a:cubicBezTo>
                      <a:pt x="19" y="157"/>
                      <a:pt x="19" y="157"/>
                      <a:pt x="19" y="157"/>
                    </a:cubicBezTo>
                    <a:cubicBezTo>
                      <a:pt x="19" y="158"/>
                      <a:pt x="19" y="158"/>
                      <a:pt x="19" y="158"/>
                    </a:cubicBezTo>
                    <a:cubicBezTo>
                      <a:pt x="19" y="159"/>
                      <a:pt x="19" y="160"/>
                      <a:pt x="19" y="160"/>
                    </a:cubicBezTo>
                    <a:cubicBezTo>
                      <a:pt x="20" y="161"/>
                      <a:pt x="20" y="162"/>
                      <a:pt x="19" y="162"/>
                    </a:cubicBezTo>
                    <a:cubicBezTo>
                      <a:pt x="19" y="162"/>
                      <a:pt x="19" y="163"/>
                      <a:pt x="19" y="164"/>
                    </a:cubicBezTo>
                    <a:cubicBezTo>
                      <a:pt x="19" y="165"/>
                      <a:pt x="19" y="166"/>
                      <a:pt x="19" y="167"/>
                    </a:cubicBezTo>
                    <a:cubicBezTo>
                      <a:pt x="19" y="169"/>
                      <a:pt x="20" y="171"/>
                      <a:pt x="20" y="173"/>
                    </a:cubicBezTo>
                    <a:cubicBezTo>
                      <a:pt x="20" y="175"/>
                      <a:pt x="20" y="176"/>
                      <a:pt x="21" y="177"/>
                    </a:cubicBezTo>
                    <a:cubicBezTo>
                      <a:pt x="21" y="179"/>
                      <a:pt x="22" y="182"/>
                      <a:pt x="22" y="183"/>
                    </a:cubicBezTo>
                    <a:cubicBezTo>
                      <a:pt x="22" y="184"/>
                      <a:pt x="23" y="186"/>
                      <a:pt x="23" y="187"/>
                    </a:cubicBezTo>
                    <a:cubicBezTo>
                      <a:pt x="23" y="187"/>
                      <a:pt x="23" y="189"/>
                      <a:pt x="23" y="190"/>
                    </a:cubicBezTo>
                    <a:cubicBezTo>
                      <a:pt x="23" y="191"/>
                      <a:pt x="24" y="194"/>
                      <a:pt x="24" y="195"/>
                    </a:cubicBezTo>
                    <a:cubicBezTo>
                      <a:pt x="24" y="196"/>
                      <a:pt x="24" y="202"/>
                      <a:pt x="24" y="203"/>
                    </a:cubicBezTo>
                    <a:cubicBezTo>
                      <a:pt x="25" y="204"/>
                      <a:pt x="25" y="209"/>
                      <a:pt x="25" y="211"/>
                    </a:cubicBezTo>
                    <a:cubicBezTo>
                      <a:pt x="25" y="212"/>
                      <a:pt x="26" y="217"/>
                      <a:pt x="26" y="219"/>
                    </a:cubicBezTo>
                    <a:cubicBezTo>
                      <a:pt x="26" y="221"/>
                      <a:pt x="27" y="225"/>
                      <a:pt x="27" y="226"/>
                    </a:cubicBezTo>
                    <a:cubicBezTo>
                      <a:pt x="27" y="226"/>
                      <a:pt x="28" y="229"/>
                      <a:pt x="28" y="230"/>
                    </a:cubicBezTo>
                    <a:cubicBezTo>
                      <a:pt x="28" y="230"/>
                      <a:pt x="29" y="233"/>
                      <a:pt x="29" y="235"/>
                    </a:cubicBezTo>
                    <a:cubicBezTo>
                      <a:pt x="29" y="236"/>
                      <a:pt x="30" y="238"/>
                      <a:pt x="30" y="239"/>
                    </a:cubicBezTo>
                    <a:cubicBezTo>
                      <a:pt x="30" y="241"/>
                      <a:pt x="31" y="241"/>
                      <a:pt x="31" y="242"/>
                    </a:cubicBezTo>
                    <a:cubicBezTo>
                      <a:pt x="31" y="242"/>
                      <a:pt x="32" y="244"/>
                      <a:pt x="32" y="244"/>
                    </a:cubicBezTo>
                    <a:cubicBezTo>
                      <a:pt x="32" y="245"/>
                      <a:pt x="33" y="247"/>
                      <a:pt x="33" y="248"/>
                    </a:cubicBezTo>
                    <a:cubicBezTo>
                      <a:pt x="33" y="248"/>
                      <a:pt x="34" y="251"/>
                      <a:pt x="35" y="252"/>
                    </a:cubicBezTo>
                    <a:cubicBezTo>
                      <a:pt x="35" y="252"/>
                      <a:pt x="35" y="252"/>
                      <a:pt x="35" y="252"/>
                    </a:cubicBezTo>
                    <a:cubicBezTo>
                      <a:pt x="35" y="253"/>
                      <a:pt x="35" y="253"/>
                      <a:pt x="35" y="253"/>
                    </a:cubicBezTo>
                    <a:cubicBezTo>
                      <a:pt x="34" y="253"/>
                      <a:pt x="34" y="255"/>
                      <a:pt x="33" y="256"/>
                    </a:cubicBezTo>
                    <a:cubicBezTo>
                      <a:pt x="32" y="257"/>
                      <a:pt x="32" y="258"/>
                      <a:pt x="32" y="259"/>
                    </a:cubicBezTo>
                    <a:cubicBezTo>
                      <a:pt x="32" y="259"/>
                      <a:pt x="31" y="261"/>
                      <a:pt x="31" y="262"/>
                    </a:cubicBezTo>
                    <a:cubicBezTo>
                      <a:pt x="31" y="263"/>
                      <a:pt x="31" y="263"/>
                      <a:pt x="30" y="264"/>
                    </a:cubicBezTo>
                    <a:cubicBezTo>
                      <a:pt x="30" y="265"/>
                      <a:pt x="29" y="266"/>
                      <a:pt x="29" y="267"/>
                    </a:cubicBezTo>
                    <a:cubicBezTo>
                      <a:pt x="29" y="267"/>
                      <a:pt x="29" y="267"/>
                      <a:pt x="29" y="268"/>
                    </a:cubicBezTo>
                    <a:cubicBezTo>
                      <a:pt x="29" y="268"/>
                      <a:pt x="29" y="269"/>
                      <a:pt x="29" y="269"/>
                    </a:cubicBezTo>
                    <a:cubicBezTo>
                      <a:pt x="29" y="269"/>
                      <a:pt x="30" y="270"/>
                      <a:pt x="30" y="270"/>
                    </a:cubicBezTo>
                    <a:cubicBezTo>
                      <a:pt x="30" y="270"/>
                      <a:pt x="32" y="270"/>
                      <a:pt x="32" y="270"/>
                    </a:cubicBezTo>
                    <a:cubicBezTo>
                      <a:pt x="32" y="270"/>
                      <a:pt x="32" y="271"/>
                      <a:pt x="32" y="271"/>
                    </a:cubicBezTo>
                    <a:cubicBezTo>
                      <a:pt x="32" y="271"/>
                      <a:pt x="31" y="272"/>
                      <a:pt x="31" y="272"/>
                    </a:cubicBezTo>
                    <a:cubicBezTo>
                      <a:pt x="31" y="272"/>
                      <a:pt x="31" y="273"/>
                      <a:pt x="30" y="273"/>
                    </a:cubicBezTo>
                    <a:cubicBezTo>
                      <a:pt x="30" y="273"/>
                      <a:pt x="30" y="274"/>
                      <a:pt x="30" y="274"/>
                    </a:cubicBezTo>
                    <a:cubicBezTo>
                      <a:pt x="30" y="274"/>
                      <a:pt x="29" y="275"/>
                      <a:pt x="29" y="276"/>
                    </a:cubicBezTo>
                    <a:cubicBezTo>
                      <a:pt x="28" y="277"/>
                      <a:pt x="28" y="278"/>
                      <a:pt x="28" y="278"/>
                    </a:cubicBezTo>
                    <a:cubicBezTo>
                      <a:pt x="28" y="278"/>
                      <a:pt x="28" y="278"/>
                      <a:pt x="28" y="278"/>
                    </a:cubicBezTo>
                    <a:cubicBezTo>
                      <a:pt x="28" y="278"/>
                      <a:pt x="28" y="278"/>
                      <a:pt x="28" y="278"/>
                    </a:cubicBezTo>
                    <a:cubicBezTo>
                      <a:pt x="28" y="279"/>
                      <a:pt x="27" y="279"/>
                      <a:pt x="27" y="279"/>
                    </a:cubicBezTo>
                    <a:cubicBezTo>
                      <a:pt x="27" y="280"/>
                      <a:pt x="27" y="280"/>
                      <a:pt x="26" y="280"/>
                    </a:cubicBezTo>
                    <a:cubicBezTo>
                      <a:pt x="26" y="281"/>
                      <a:pt x="25" y="281"/>
                      <a:pt x="25" y="282"/>
                    </a:cubicBezTo>
                    <a:cubicBezTo>
                      <a:pt x="24" y="282"/>
                      <a:pt x="23" y="282"/>
                      <a:pt x="22" y="282"/>
                    </a:cubicBezTo>
                    <a:cubicBezTo>
                      <a:pt x="21" y="282"/>
                      <a:pt x="19" y="283"/>
                      <a:pt x="18" y="283"/>
                    </a:cubicBezTo>
                    <a:cubicBezTo>
                      <a:pt x="17" y="284"/>
                      <a:pt x="16" y="284"/>
                      <a:pt x="15" y="284"/>
                    </a:cubicBezTo>
                    <a:cubicBezTo>
                      <a:pt x="15" y="285"/>
                      <a:pt x="14" y="286"/>
                      <a:pt x="14" y="286"/>
                    </a:cubicBezTo>
                    <a:cubicBezTo>
                      <a:pt x="14" y="286"/>
                      <a:pt x="14" y="286"/>
                      <a:pt x="14" y="287"/>
                    </a:cubicBezTo>
                    <a:cubicBezTo>
                      <a:pt x="14" y="287"/>
                      <a:pt x="14" y="287"/>
                      <a:pt x="13" y="287"/>
                    </a:cubicBezTo>
                    <a:cubicBezTo>
                      <a:pt x="13" y="287"/>
                      <a:pt x="13" y="287"/>
                      <a:pt x="13" y="287"/>
                    </a:cubicBezTo>
                    <a:cubicBezTo>
                      <a:pt x="13" y="288"/>
                      <a:pt x="13" y="287"/>
                      <a:pt x="13" y="288"/>
                    </a:cubicBezTo>
                    <a:cubicBezTo>
                      <a:pt x="13" y="288"/>
                      <a:pt x="13" y="289"/>
                      <a:pt x="13" y="290"/>
                    </a:cubicBezTo>
                    <a:cubicBezTo>
                      <a:pt x="13" y="290"/>
                      <a:pt x="13" y="290"/>
                      <a:pt x="13" y="290"/>
                    </a:cubicBezTo>
                    <a:cubicBezTo>
                      <a:pt x="13" y="291"/>
                      <a:pt x="14" y="291"/>
                      <a:pt x="15" y="291"/>
                    </a:cubicBezTo>
                    <a:cubicBezTo>
                      <a:pt x="16" y="291"/>
                      <a:pt x="17" y="292"/>
                      <a:pt x="17" y="292"/>
                    </a:cubicBezTo>
                    <a:cubicBezTo>
                      <a:pt x="18" y="292"/>
                      <a:pt x="18" y="292"/>
                      <a:pt x="18" y="292"/>
                    </a:cubicBezTo>
                    <a:cubicBezTo>
                      <a:pt x="19" y="292"/>
                      <a:pt x="20" y="292"/>
                      <a:pt x="20" y="292"/>
                    </a:cubicBezTo>
                    <a:cubicBezTo>
                      <a:pt x="21" y="292"/>
                      <a:pt x="22" y="292"/>
                      <a:pt x="22" y="292"/>
                    </a:cubicBezTo>
                    <a:cubicBezTo>
                      <a:pt x="23" y="292"/>
                      <a:pt x="23" y="292"/>
                      <a:pt x="23" y="292"/>
                    </a:cubicBezTo>
                    <a:cubicBezTo>
                      <a:pt x="23" y="292"/>
                      <a:pt x="24" y="292"/>
                      <a:pt x="24" y="292"/>
                    </a:cubicBezTo>
                    <a:cubicBezTo>
                      <a:pt x="24" y="292"/>
                      <a:pt x="24" y="292"/>
                      <a:pt x="25" y="292"/>
                    </a:cubicBezTo>
                    <a:cubicBezTo>
                      <a:pt x="25" y="292"/>
                      <a:pt x="25" y="292"/>
                      <a:pt x="26" y="292"/>
                    </a:cubicBezTo>
                    <a:cubicBezTo>
                      <a:pt x="26" y="292"/>
                      <a:pt x="26" y="292"/>
                      <a:pt x="26" y="292"/>
                    </a:cubicBezTo>
                    <a:cubicBezTo>
                      <a:pt x="26" y="292"/>
                      <a:pt x="27" y="292"/>
                      <a:pt x="27" y="292"/>
                    </a:cubicBezTo>
                    <a:cubicBezTo>
                      <a:pt x="28" y="292"/>
                      <a:pt x="28" y="292"/>
                      <a:pt x="28" y="292"/>
                    </a:cubicBezTo>
                    <a:cubicBezTo>
                      <a:pt x="28" y="291"/>
                      <a:pt x="28" y="292"/>
                      <a:pt x="28" y="292"/>
                    </a:cubicBezTo>
                    <a:cubicBezTo>
                      <a:pt x="29" y="292"/>
                      <a:pt x="29" y="292"/>
                      <a:pt x="29" y="292"/>
                    </a:cubicBezTo>
                    <a:cubicBezTo>
                      <a:pt x="30" y="292"/>
                      <a:pt x="30" y="292"/>
                      <a:pt x="30" y="292"/>
                    </a:cubicBezTo>
                    <a:cubicBezTo>
                      <a:pt x="30" y="291"/>
                      <a:pt x="30" y="292"/>
                      <a:pt x="30" y="292"/>
                    </a:cubicBezTo>
                    <a:cubicBezTo>
                      <a:pt x="30" y="292"/>
                      <a:pt x="31" y="292"/>
                      <a:pt x="31" y="292"/>
                    </a:cubicBezTo>
                    <a:cubicBezTo>
                      <a:pt x="32" y="292"/>
                      <a:pt x="32" y="292"/>
                      <a:pt x="32" y="291"/>
                    </a:cubicBezTo>
                    <a:cubicBezTo>
                      <a:pt x="32" y="291"/>
                      <a:pt x="32" y="291"/>
                      <a:pt x="32" y="291"/>
                    </a:cubicBezTo>
                    <a:cubicBezTo>
                      <a:pt x="32" y="291"/>
                      <a:pt x="33" y="291"/>
                      <a:pt x="33" y="291"/>
                    </a:cubicBezTo>
                    <a:cubicBezTo>
                      <a:pt x="33" y="291"/>
                      <a:pt x="34" y="291"/>
                      <a:pt x="34" y="291"/>
                    </a:cubicBezTo>
                    <a:cubicBezTo>
                      <a:pt x="34" y="291"/>
                      <a:pt x="34" y="291"/>
                      <a:pt x="34" y="291"/>
                    </a:cubicBezTo>
                    <a:cubicBezTo>
                      <a:pt x="34" y="291"/>
                      <a:pt x="34" y="291"/>
                      <a:pt x="35" y="291"/>
                    </a:cubicBezTo>
                    <a:cubicBezTo>
                      <a:pt x="36" y="291"/>
                      <a:pt x="36" y="291"/>
                      <a:pt x="36" y="290"/>
                    </a:cubicBezTo>
                    <a:cubicBezTo>
                      <a:pt x="36" y="290"/>
                      <a:pt x="36" y="290"/>
                      <a:pt x="36" y="290"/>
                    </a:cubicBezTo>
                    <a:cubicBezTo>
                      <a:pt x="37" y="290"/>
                      <a:pt x="37" y="290"/>
                      <a:pt x="38" y="289"/>
                    </a:cubicBezTo>
                    <a:cubicBezTo>
                      <a:pt x="40" y="289"/>
                      <a:pt x="42" y="288"/>
                      <a:pt x="43" y="288"/>
                    </a:cubicBezTo>
                    <a:cubicBezTo>
                      <a:pt x="43" y="288"/>
                      <a:pt x="43" y="288"/>
                      <a:pt x="44" y="288"/>
                    </a:cubicBezTo>
                    <a:cubicBezTo>
                      <a:pt x="45" y="288"/>
                      <a:pt x="45" y="289"/>
                      <a:pt x="46" y="289"/>
                    </a:cubicBezTo>
                    <a:cubicBezTo>
                      <a:pt x="47" y="290"/>
                      <a:pt x="47" y="290"/>
                      <a:pt x="47" y="290"/>
                    </a:cubicBezTo>
                    <a:cubicBezTo>
                      <a:pt x="48" y="290"/>
                      <a:pt x="49" y="289"/>
                      <a:pt x="49" y="289"/>
                    </a:cubicBezTo>
                    <a:cubicBezTo>
                      <a:pt x="50" y="289"/>
                      <a:pt x="50" y="289"/>
                      <a:pt x="50" y="289"/>
                    </a:cubicBezTo>
                    <a:cubicBezTo>
                      <a:pt x="50" y="289"/>
                      <a:pt x="50" y="289"/>
                      <a:pt x="50" y="289"/>
                    </a:cubicBezTo>
                    <a:cubicBezTo>
                      <a:pt x="50" y="289"/>
                      <a:pt x="50" y="289"/>
                      <a:pt x="51" y="289"/>
                    </a:cubicBezTo>
                    <a:cubicBezTo>
                      <a:pt x="52" y="289"/>
                      <a:pt x="52" y="289"/>
                      <a:pt x="52" y="289"/>
                    </a:cubicBezTo>
                    <a:cubicBezTo>
                      <a:pt x="52" y="289"/>
                      <a:pt x="52" y="289"/>
                      <a:pt x="52" y="289"/>
                    </a:cubicBezTo>
                    <a:cubicBezTo>
                      <a:pt x="52" y="289"/>
                      <a:pt x="53" y="289"/>
                      <a:pt x="53" y="289"/>
                    </a:cubicBezTo>
                    <a:cubicBezTo>
                      <a:pt x="54" y="289"/>
                      <a:pt x="54" y="289"/>
                      <a:pt x="54" y="289"/>
                    </a:cubicBezTo>
                    <a:cubicBezTo>
                      <a:pt x="54" y="288"/>
                      <a:pt x="54" y="288"/>
                      <a:pt x="54" y="288"/>
                    </a:cubicBezTo>
                    <a:cubicBezTo>
                      <a:pt x="55" y="288"/>
                      <a:pt x="55" y="288"/>
                      <a:pt x="55" y="288"/>
                    </a:cubicBezTo>
                    <a:cubicBezTo>
                      <a:pt x="56" y="288"/>
                      <a:pt x="56" y="288"/>
                      <a:pt x="56" y="288"/>
                    </a:cubicBezTo>
                    <a:cubicBezTo>
                      <a:pt x="56" y="288"/>
                      <a:pt x="56" y="288"/>
                      <a:pt x="57" y="288"/>
                    </a:cubicBezTo>
                    <a:cubicBezTo>
                      <a:pt x="57" y="287"/>
                      <a:pt x="57" y="287"/>
                      <a:pt x="57" y="287"/>
                    </a:cubicBezTo>
                    <a:cubicBezTo>
                      <a:pt x="57" y="286"/>
                      <a:pt x="57" y="285"/>
                      <a:pt x="57" y="284"/>
                    </a:cubicBezTo>
                    <a:cubicBezTo>
                      <a:pt x="57" y="283"/>
                      <a:pt x="57" y="283"/>
                      <a:pt x="56" y="283"/>
                    </a:cubicBezTo>
                    <a:cubicBezTo>
                      <a:pt x="56" y="283"/>
                      <a:pt x="56" y="282"/>
                      <a:pt x="56" y="282"/>
                    </a:cubicBezTo>
                    <a:cubicBezTo>
                      <a:pt x="56" y="282"/>
                      <a:pt x="56" y="282"/>
                      <a:pt x="56" y="281"/>
                    </a:cubicBezTo>
                    <a:cubicBezTo>
                      <a:pt x="56" y="281"/>
                      <a:pt x="56" y="281"/>
                      <a:pt x="56" y="280"/>
                    </a:cubicBezTo>
                    <a:cubicBezTo>
                      <a:pt x="56" y="280"/>
                      <a:pt x="56" y="280"/>
                      <a:pt x="56" y="280"/>
                    </a:cubicBezTo>
                    <a:cubicBezTo>
                      <a:pt x="56" y="279"/>
                      <a:pt x="56" y="278"/>
                      <a:pt x="56" y="278"/>
                    </a:cubicBezTo>
                    <a:cubicBezTo>
                      <a:pt x="56" y="277"/>
                      <a:pt x="56" y="277"/>
                      <a:pt x="56" y="276"/>
                    </a:cubicBezTo>
                    <a:cubicBezTo>
                      <a:pt x="56" y="276"/>
                      <a:pt x="56" y="276"/>
                      <a:pt x="56" y="276"/>
                    </a:cubicBezTo>
                    <a:cubicBezTo>
                      <a:pt x="56" y="276"/>
                      <a:pt x="56" y="276"/>
                      <a:pt x="56" y="275"/>
                    </a:cubicBezTo>
                    <a:cubicBezTo>
                      <a:pt x="56" y="275"/>
                      <a:pt x="56" y="275"/>
                      <a:pt x="56" y="275"/>
                    </a:cubicBezTo>
                    <a:cubicBezTo>
                      <a:pt x="57" y="275"/>
                      <a:pt x="57" y="274"/>
                      <a:pt x="58" y="273"/>
                    </a:cubicBezTo>
                    <a:cubicBezTo>
                      <a:pt x="58" y="272"/>
                      <a:pt x="59" y="272"/>
                      <a:pt x="59" y="271"/>
                    </a:cubicBezTo>
                    <a:cubicBezTo>
                      <a:pt x="59" y="271"/>
                      <a:pt x="60" y="270"/>
                      <a:pt x="60" y="270"/>
                    </a:cubicBezTo>
                    <a:cubicBezTo>
                      <a:pt x="60" y="269"/>
                      <a:pt x="60" y="268"/>
                      <a:pt x="60" y="268"/>
                    </a:cubicBezTo>
                    <a:cubicBezTo>
                      <a:pt x="60" y="267"/>
                      <a:pt x="60" y="267"/>
                      <a:pt x="60" y="266"/>
                    </a:cubicBezTo>
                    <a:cubicBezTo>
                      <a:pt x="59" y="266"/>
                      <a:pt x="58" y="263"/>
                      <a:pt x="58" y="262"/>
                    </a:cubicBezTo>
                    <a:cubicBezTo>
                      <a:pt x="57" y="261"/>
                      <a:pt x="57" y="260"/>
                      <a:pt x="56" y="260"/>
                    </a:cubicBezTo>
                    <a:cubicBezTo>
                      <a:pt x="56" y="259"/>
                      <a:pt x="55" y="257"/>
                      <a:pt x="55" y="257"/>
                    </a:cubicBezTo>
                    <a:cubicBezTo>
                      <a:pt x="54" y="257"/>
                      <a:pt x="54" y="256"/>
                      <a:pt x="54" y="256"/>
                    </a:cubicBezTo>
                    <a:cubicBezTo>
                      <a:pt x="54" y="256"/>
                      <a:pt x="54" y="256"/>
                      <a:pt x="54" y="255"/>
                    </a:cubicBezTo>
                    <a:cubicBezTo>
                      <a:pt x="54" y="255"/>
                      <a:pt x="54" y="255"/>
                      <a:pt x="54" y="254"/>
                    </a:cubicBezTo>
                    <a:cubicBezTo>
                      <a:pt x="54" y="253"/>
                      <a:pt x="54" y="251"/>
                      <a:pt x="55" y="251"/>
                    </a:cubicBezTo>
                    <a:cubicBezTo>
                      <a:pt x="55" y="250"/>
                      <a:pt x="55" y="245"/>
                      <a:pt x="55" y="244"/>
                    </a:cubicBezTo>
                    <a:cubicBezTo>
                      <a:pt x="55" y="243"/>
                      <a:pt x="55" y="241"/>
                      <a:pt x="55" y="240"/>
                    </a:cubicBezTo>
                    <a:cubicBezTo>
                      <a:pt x="55" y="240"/>
                      <a:pt x="55" y="238"/>
                      <a:pt x="55" y="238"/>
                    </a:cubicBezTo>
                    <a:cubicBezTo>
                      <a:pt x="55" y="237"/>
                      <a:pt x="55" y="235"/>
                      <a:pt x="55" y="235"/>
                    </a:cubicBezTo>
                    <a:cubicBezTo>
                      <a:pt x="55" y="234"/>
                      <a:pt x="55" y="233"/>
                      <a:pt x="55" y="233"/>
                    </a:cubicBezTo>
                    <a:cubicBezTo>
                      <a:pt x="55" y="233"/>
                      <a:pt x="55" y="232"/>
                      <a:pt x="55" y="232"/>
                    </a:cubicBezTo>
                    <a:cubicBezTo>
                      <a:pt x="55" y="232"/>
                      <a:pt x="55" y="229"/>
                      <a:pt x="55" y="228"/>
                    </a:cubicBezTo>
                    <a:cubicBezTo>
                      <a:pt x="55" y="227"/>
                      <a:pt x="54" y="223"/>
                      <a:pt x="54" y="222"/>
                    </a:cubicBezTo>
                    <a:cubicBezTo>
                      <a:pt x="54" y="221"/>
                      <a:pt x="54" y="220"/>
                      <a:pt x="54" y="219"/>
                    </a:cubicBezTo>
                    <a:cubicBezTo>
                      <a:pt x="54" y="219"/>
                      <a:pt x="54" y="218"/>
                      <a:pt x="54" y="218"/>
                    </a:cubicBezTo>
                    <a:cubicBezTo>
                      <a:pt x="54" y="217"/>
                      <a:pt x="54" y="216"/>
                      <a:pt x="54" y="215"/>
                    </a:cubicBezTo>
                    <a:cubicBezTo>
                      <a:pt x="54" y="215"/>
                      <a:pt x="55" y="212"/>
                      <a:pt x="55" y="211"/>
                    </a:cubicBezTo>
                    <a:cubicBezTo>
                      <a:pt x="55" y="210"/>
                      <a:pt x="55" y="208"/>
                      <a:pt x="55" y="208"/>
                    </a:cubicBezTo>
                    <a:cubicBezTo>
                      <a:pt x="55" y="208"/>
                      <a:pt x="55" y="206"/>
                      <a:pt x="55" y="205"/>
                    </a:cubicBezTo>
                    <a:cubicBezTo>
                      <a:pt x="55" y="204"/>
                      <a:pt x="55" y="201"/>
                      <a:pt x="55" y="201"/>
                    </a:cubicBezTo>
                    <a:cubicBezTo>
                      <a:pt x="55" y="200"/>
                      <a:pt x="55" y="199"/>
                      <a:pt x="55" y="198"/>
                    </a:cubicBezTo>
                    <a:cubicBezTo>
                      <a:pt x="54" y="198"/>
                      <a:pt x="54" y="197"/>
                      <a:pt x="54" y="196"/>
                    </a:cubicBezTo>
                    <a:cubicBezTo>
                      <a:pt x="54" y="196"/>
                      <a:pt x="54" y="195"/>
                      <a:pt x="54" y="194"/>
                    </a:cubicBezTo>
                    <a:cubicBezTo>
                      <a:pt x="54" y="193"/>
                      <a:pt x="54" y="191"/>
                      <a:pt x="54" y="191"/>
                    </a:cubicBezTo>
                    <a:cubicBezTo>
                      <a:pt x="54" y="191"/>
                      <a:pt x="54" y="191"/>
                      <a:pt x="54" y="191"/>
                    </a:cubicBezTo>
                    <a:cubicBezTo>
                      <a:pt x="54" y="191"/>
                      <a:pt x="54" y="192"/>
                      <a:pt x="54" y="192"/>
                    </a:cubicBezTo>
                    <a:cubicBezTo>
                      <a:pt x="54" y="193"/>
                      <a:pt x="55" y="194"/>
                      <a:pt x="55" y="194"/>
                    </a:cubicBezTo>
                    <a:cubicBezTo>
                      <a:pt x="55" y="195"/>
                      <a:pt x="55" y="197"/>
                      <a:pt x="55" y="197"/>
                    </a:cubicBezTo>
                    <a:cubicBezTo>
                      <a:pt x="55" y="198"/>
                      <a:pt x="56" y="198"/>
                      <a:pt x="56" y="198"/>
                    </a:cubicBezTo>
                    <a:cubicBezTo>
                      <a:pt x="56" y="198"/>
                      <a:pt x="56" y="199"/>
                      <a:pt x="56" y="200"/>
                    </a:cubicBezTo>
                    <a:cubicBezTo>
                      <a:pt x="56" y="201"/>
                      <a:pt x="57" y="202"/>
                      <a:pt x="57" y="203"/>
                    </a:cubicBezTo>
                    <a:cubicBezTo>
                      <a:pt x="57" y="204"/>
                      <a:pt x="57" y="205"/>
                      <a:pt x="57" y="206"/>
                    </a:cubicBezTo>
                    <a:cubicBezTo>
                      <a:pt x="57" y="206"/>
                      <a:pt x="58" y="208"/>
                      <a:pt x="58" y="208"/>
                    </a:cubicBezTo>
                    <a:cubicBezTo>
                      <a:pt x="58" y="209"/>
                      <a:pt x="58" y="210"/>
                      <a:pt x="59" y="211"/>
                    </a:cubicBezTo>
                    <a:cubicBezTo>
                      <a:pt x="59" y="211"/>
                      <a:pt x="59" y="213"/>
                      <a:pt x="59" y="213"/>
                    </a:cubicBezTo>
                    <a:cubicBezTo>
                      <a:pt x="59" y="214"/>
                      <a:pt x="59" y="215"/>
                      <a:pt x="59" y="215"/>
                    </a:cubicBezTo>
                    <a:cubicBezTo>
                      <a:pt x="59" y="216"/>
                      <a:pt x="59" y="216"/>
                      <a:pt x="59" y="217"/>
                    </a:cubicBezTo>
                    <a:cubicBezTo>
                      <a:pt x="59" y="217"/>
                      <a:pt x="60" y="219"/>
                      <a:pt x="60" y="219"/>
                    </a:cubicBezTo>
                    <a:cubicBezTo>
                      <a:pt x="60" y="219"/>
                      <a:pt x="60" y="220"/>
                      <a:pt x="60" y="221"/>
                    </a:cubicBezTo>
                    <a:cubicBezTo>
                      <a:pt x="60" y="222"/>
                      <a:pt x="60" y="223"/>
                      <a:pt x="60" y="224"/>
                    </a:cubicBezTo>
                    <a:cubicBezTo>
                      <a:pt x="60" y="225"/>
                      <a:pt x="60" y="225"/>
                      <a:pt x="60" y="226"/>
                    </a:cubicBezTo>
                    <a:cubicBezTo>
                      <a:pt x="60" y="226"/>
                      <a:pt x="60" y="227"/>
                      <a:pt x="60" y="228"/>
                    </a:cubicBezTo>
                    <a:cubicBezTo>
                      <a:pt x="61" y="228"/>
                      <a:pt x="61" y="229"/>
                      <a:pt x="61" y="230"/>
                    </a:cubicBezTo>
                    <a:cubicBezTo>
                      <a:pt x="61" y="231"/>
                      <a:pt x="61" y="232"/>
                      <a:pt x="61" y="232"/>
                    </a:cubicBezTo>
                    <a:cubicBezTo>
                      <a:pt x="61" y="233"/>
                      <a:pt x="61" y="233"/>
                      <a:pt x="61" y="234"/>
                    </a:cubicBezTo>
                    <a:cubicBezTo>
                      <a:pt x="61" y="235"/>
                      <a:pt x="61" y="235"/>
                      <a:pt x="61" y="235"/>
                    </a:cubicBezTo>
                    <a:cubicBezTo>
                      <a:pt x="61" y="236"/>
                      <a:pt x="62" y="239"/>
                      <a:pt x="62" y="240"/>
                    </a:cubicBezTo>
                    <a:cubicBezTo>
                      <a:pt x="62" y="241"/>
                      <a:pt x="62" y="244"/>
                      <a:pt x="62" y="245"/>
                    </a:cubicBezTo>
                    <a:cubicBezTo>
                      <a:pt x="62" y="247"/>
                      <a:pt x="62" y="249"/>
                      <a:pt x="62" y="251"/>
                    </a:cubicBezTo>
                    <a:cubicBezTo>
                      <a:pt x="62" y="252"/>
                      <a:pt x="63" y="256"/>
                      <a:pt x="64" y="257"/>
                    </a:cubicBezTo>
                    <a:cubicBezTo>
                      <a:pt x="64" y="258"/>
                      <a:pt x="64" y="260"/>
                      <a:pt x="65" y="261"/>
                    </a:cubicBezTo>
                    <a:cubicBezTo>
                      <a:pt x="65" y="262"/>
                      <a:pt x="65" y="263"/>
                      <a:pt x="66" y="264"/>
                    </a:cubicBezTo>
                    <a:cubicBezTo>
                      <a:pt x="66" y="265"/>
                      <a:pt x="67" y="267"/>
                      <a:pt x="67" y="267"/>
                    </a:cubicBezTo>
                    <a:cubicBezTo>
                      <a:pt x="67" y="268"/>
                      <a:pt x="67" y="268"/>
                      <a:pt x="68" y="269"/>
                    </a:cubicBezTo>
                    <a:cubicBezTo>
                      <a:pt x="69" y="269"/>
                      <a:pt x="70" y="270"/>
                      <a:pt x="70" y="270"/>
                    </a:cubicBezTo>
                    <a:cubicBezTo>
                      <a:pt x="71" y="270"/>
                      <a:pt x="71" y="270"/>
                      <a:pt x="70" y="270"/>
                    </a:cubicBezTo>
                    <a:cubicBezTo>
                      <a:pt x="70" y="270"/>
                      <a:pt x="70" y="271"/>
                      <a:pt x="70" y="271"/>
                    </a:cubicBezTo>
                    <a:cubicBezTo>
                      <a:pt x="69" y="271"/>
                      <a:pt x="68" y="272"/>
                      <a:pt x="68" y="272"/>
                    </a:cubicBezTo>
                    <a:cubicBezTo>
                      <a:pt x="67" y="272"/>
                      <a:pt x="67" y="273"/>
                      <a:pt x="67" y="273"/>
                    </a:cubicBezTo>
                    <a:cubicBezTo>
                      <a:pt x="67" y="274"/>
                      <a:pt x="66" y="275"/>
                      <a:pt x="66" y="276"/>
                    </a:cubicBezTo>
                    <a:cubicBezTo>
                      <a:pt x="65" y="276"/>
                      <a:pt x="65" y="277"/>
                      <a:pt x="65" y="277"/>
                    </a:cubicBezTo>
                    <a:cubicBezTo>
                      <a:pt x="64" y="278"/>
                      <a:pt x="64" y="278"/>
                      <a:pt x="64" y="279"/>
                    </a:cubicBezTo>
                    <a:cubicBezTo>
                      <a:pt x="64" y="280"/>
                      <a:pt x="65" y="281"/>
                      <a:pt x="65" y="281"/>
                    </a:cubicBezTo>
                    <a:cubicBezTo>
                      <a:pt x="65" y="281"/>
                      <a:pt x="65" y="282"/>
                      <a:pt x="66" y="282"/>
                    </a:cubicBezTo>
                    <a:cubicBezTo>
                      <a:pt x="66" y="282"/>
                      <a:pt x="66" y="283"/>
                      <a:pt x="67" y="283"/>
                    </a:cubicBezTo>
                    <a:cubicBezTo>
                      <a:pt x="67" y="284"/>
                      <a:pt x="68" y="284"/>
                      <a:pt x="68" y="285"/>
                    </a:cubicBezTo>
                    <a:cubicBezTo>
                      <a:pt x="68" y="285"/>
                      <a:pt x="69" y="286"/>
                      <a:pt x="69" y="286"/>
                    </a:cubicBezTo>
                    <a:cubicBezTo>
                      <a:pt x="69" y="286"/>
                      <a:pt x="70" y="286"/>
                      <a:pt x="70" y="287"/>
                    </a:cubicBezTo>
                    <a:cubicBezTo>
                      <a:pt x="70" y="287"/>
                      <a:pt x="70" y="287"/>
                      <a:pt x="71" y="288"/>
                    </a:cubicBezTo>
                    <a:cubicBezTo>
                      <a:pt x="71" y="288"/>
                      <a:pt x="72" y="289"/>
                      <a:pt x="72" y="289"/>
                    </a:cubicBezTo>
                    <a:cubicBezTo>
                      <a:pt x="72" y="289"/>
                      <a:pt x="72" y="289"/>
                      <a:pt x="72" y="290"/>
                    </a:cubicBezTo>
                    <a:cubicBezTo>
                      <a:pt x="72" y="290"/>
                      <a:pt x="71" y="290"/>
                      <a:pt x="71" y="291"/>
                    </a:cubicBezTo>
                    <a:cubicBezTo>
                      <a:pt x="71" y="292"/>
                      <a:pt x="71" y="294"/>
                      <a:pt x="71" y="294"/>
                    </a:cubicBezTo>
                    <a:cubicBezTo>
                      <a:pt x="71" y="294"/>
                      <a:pt x="71" y="295"/>
                      <a:pt x="71" y="295"/>
                    </a:cubicBezTo>
                    <a:cubicBezTo>
                      <a:pt x="71" y="295"/>
                      <a:pt x="71" y="295"/>
                      <a:pt x="71" y="295"/>
                    </a:cubicBezTo>
                    <a:cubicBezTo>
                      <a:pt x="71" y="295"/>
                      <a:pt x="71" y="295"/>
                      <a:pt x="71" y="296"/>
                    </a:cubicBezTo>
                    <a:cubicBezTo>
                      <a:pt x="70" y="296"/>
                      <a:pt x="70" y="296"/>
                      <a:pt x="70" y="297"/>
                    </a:cubicBezTo>
                    <a:cubicBezTo>
                      <a:pt x="70" y="298"/>
                      <a:pt x="70" y="299"/>
                      <a:pt x="70" y="299"/>
                    </a:cubicBezTo>
                    <a:cubicBezTo>
                      <a:pt x="70" y="299"/>
                      <a:pt x="71" y="300"/>
                      <a:pt x="71" y="300"/>
                    </a:cubicBezTo>
                    <a:cubicBezTo>
                      <a:pt x="71" y="300"/>
                      <a:pt x="72" y="300"/>
                      <a:pt x="73" y="300"/>
                    </a:cubicBezTo>
                    <a:cubicBezTo>
                      <a:pt x="73" y="300"/>
                      <a:pt x="74" y="300"/>
                      <a:pt x="75" y="300"/>
                    </a:cubicBezTo>
                    <a:cubicBezTo>
                      <a:pt x="76" y="300"/>
                      <a:pt x="81" y="300"/>
                      <a:pt x="82" y="300"/>
                    </a:cubicBezTo>
                    <a:cubicBezTo>
                      <a:pt x="83" y="300"/>
                      <a:pt x="86" y="300"/>
                      <a:pt x="87" y="300"/>
                    </a:cubicBezTo>
                    <a:cubicBezTo>
                      <a:pt x="88" y="299"/>
                      <a:pt x="89" y="299"/>
                      <a:pt x="89" y="299"/>
                    </a:cubicBezTo>
                    <a:cubicBezTo>
                      <a:pt x="90" y="298"/>
                      <a:pt x="90" y="298"/>
                      <a:pt x="90" y="297"/>
                    </a:cubicBezTo>
                    <a:cubicBezTo>
                      <a:pt x="90" y="297"/>
                      <a:pt x="90" y="296"/>
                      <a:pt x="90" y="295"/>
                    </a:cubicBezTo>
                    <a:cubicBezTo>
                      <a:pt x="90" y="294"/>
                      <a:pt x="89" y="294"/>
                      <a:pt x="89" y="294"/>
                    </a:cubicBezTo>
                    <a:cubicBezTo>
                      <a:pt x="89" y="293"/>
                      <a:pt x="89" y="293"/>
                      <a:pt x="89" y="292"/>
                    </a:cubicBezTo>
                    <a:cubicBezTo>
                      <a:pt x="90" y="292"/>
                      <a:pt x="89" y="290"/>
                      <a:pt x="89" y="290"/>
                    </a:cubicBezTo>
                    <a:cubicBezTo>
                      <a:pt x="89" y="289"/>
                      <a:pt x="89" y="289"/>
                      <a:pt x="89" y="289"/>
                    </a:cubicBezTo>
                    <a:cubicBezTo>
                      <a:pt x="89" y="289"/>
                      <a:pt x="89" y="288"/>
                      <a:pt x="88" y="288"/>
                    </a:cubicBezTo>
                    <a:cubicBezTo>
                      <a:pt x="88" y="288"/>
                      <a:pt x="89" y="288"/>
                      <a:pt x="89" y="288"/>
                    </a:cubicBezTo>
                    <a:cubicBezTo>
                      <a:pt x="89" y="288"/>
                      <a:pt x="89" y="287"/>
                      <a:pt x="89" y="287"/>
                    </a:cubicBezTo>
                    <a:cubicBezTo>
                      <a:pt x="89" y="286"/>
                      <a:pt x="90" y="285"/>
                      <a:pt x="90" y="284"/>
                    </a:cubicBezTo>
                    <a:cubicBezTo>
                      <a:pt x="90" y="284"/>
                      <a:pt x="90" y="283"/>
                      <a:pt x="90" y="283"/>
                    </a:cubicBezTo>
                    <a:cubicBezTo>
                      <a:pt x="90" y="283"/>
                      <a:pt x="90" y="283"/>
                      <a:pt x="91" y="283"/>
                    </a:cubicBezTo>
                    <a:cubicBezTo>
                      <a:pt x="91" y="282"/>
                      <a:pt x="91" y="282"/>
                      <a:pt x="91" y="282"/>
                    </a:cubicBezTo>
                    <a:cubicBezTo>
                      <a:pt x="91" y="281"/>
                      <a:pt x="92" y="279"/>
                      <a:pt x="92" y="279"/>
                    </a:cubicBezTo>
                    <a:cubicBezTo>
                      <a:pt x="93" y="279"/>
                      <a:pt x="93" y="278"/>
                      <a:pt x="93" y="278"/>
                    </a:cubicBezTo>
                    <a:cubicBezTo>
                      <a:pt x="93" y="278"/>
                      <a:pt x="93" y="278"/>
                      <a:pt x="93" y="277"/>
                    </a:cubicBezTo>
                    <a:cubicBezTo>
                      <a:pt x="93" y="277"/>
                      <a:pt x="93" y="276"/>
                      <a:pt x="93" y="276"/>
                    </a:cubicBezTo>
                    <a:close/>
                  </a:path>
                </a:pathLst>
              </a:custGeom>
              <a:grp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3" name="Freeform 18"/>
              <p:cNvSpPr>
                <a:spLocks noEditPoints="1"/>
              </p:cNvSpPr>
              <p:nvPr/>
            </p:nvSpPr>
            <p:spPr bwMode="auto">
              <a:xfrm>
                <a:off x="5781212" y="3441613"/>
                <a:ext cx="384079" cy="919616"/>
              </a:xfrm>
              <a:custGeom>
                <a:avLst/>
                <a:gdLst>
                  <a:gd name="T0" fmla="*/ 110 w 126"/>
                  <a:gd name="T1" fmla="*/ 63 h 302"/>
                  <a:gd name="T2" fmla="*/ 104 w 126"/>
                  <a:gd name="T3" fmla="*/ 55 h 302"/>
                  <a:gd name="T4" fmla="*/ 98 w 126"/>
                  <a:gd name="T5" fmla="*/ 44 h 302"/>
                  <a:gd name="T6" fmla="*/ 72 w 126"/>
                  <a:gd name="T7" fmla="*/ 39 h 302"/>
                  <a:gd name="T8" fmla="*/ 70 w 126"/>
                  <a:gd name="T9" fmla="*/ 30 h 302"/>
                  <a:gd name="T10" fmla="*/ 71 w 126"/>
                  <a:gd name="T11" fmla="*/ 19 h 302"/>
                  <a:gd name="T12" fmla="*/ 66 w 126"/>
                  <a:gd name="T13" fmla="*/ 4 h 302"/>
                  <a:gd name="T14" fmla="*/ 46 w 126"/>
                  <a:gd name="T15" fmla="*/ 12 h 302"/>
                  <a:gd name="T16" fmla="*/ 44 w 126"/>
                  <a:gd name="T17" fmla="*/ 27 h 302"/>
                  <a:gd name="T18" fmla="*/ 47 w 126"/>
                  <a:gd name="T19" fmla="*/ 36 h 302"/>
                  <a:gd name="T20" fmla="*/ 39 w 126"/>
                  <a:gd name="T21" fmla="*/ 42 h 302"/>
                  <a:gd name="T22" fmla="*/ 26 w 126"/>
                  <a:gd name="T23" fmla="*/ 45 h 302"/>
                  <a:gd name="T24" fmla="*/ 16 w 126"/>
                  <a:gd name="T25" fmla="*/ 54 h 302"/>
                  <a:gd name="T26" fmla="*/ 13 w 126"/>
                  <a:gd name="T27" fmla="*/ 66 h 302"/>
                  <a:gd name="T28" fmla="*/ 6 w 126"/>
                  <a:gd name="T29" fmla="*/ 81 h 302"/>
                  <a:gd name="T30" fmla="*/ 2 w 126"/>
                  <a:gd name="T31" fmla="*/ 99 h 302"/>
                  <a:gd name="T32" fmla="*/ 13 w 126"/>
                  <a:gd name="T33" fmla="*/ 121 h 302"/>
                  <a:gd name="T34" fmla="*/ 16 w 126"/>
                  <a:gd name="T35" fmla="*/ 126 h 302"/>
                  <a:gd name="T36" fmla="*/ 19 w 126"/>
                  <a:gd name="T37" fmla="*/ 132 h 302"/>
                  <a:gd name="T38" fmla="*/ 20 w 126"/>
                  <a:gd name="T39" fmla="*/ 140 h 302"/>
                  <a:gd name="T40" fmla="*/ 22 w 126"/>
                  <a:gd name="T41" fmla="*/ 168 h 302"/>
                  <a:gd name="T42" fmla="*/ 30 w 126"/>
                  <a:gd name="T43" fmla="*/ 173 h 302"/>
                  <a:gd name="T44" fmla="*/ 35 w 126"/>
                  <a:gd name="T45" fmla="*/ 208 h 302"/>
                  <a:gd name="T46" fmla="*/ 38 w 126"/>
                  <a:gd name="T47" fmla="*/ 242 h 302"/>
                  <a:gd name="T48" fmla="*/ 40 w 126"/>
                  <a:gd name="T49" fmla="*/ 267 h 302"/>
                  <a:gd name="T50" fmla="*/ 42 w 126"/>
                  <a:gd name="T51" fmla="*/ 272 h 302"/>
                  <a:gd name="T52" fmla="*/ 40 w 126"/>
                  <a:gd name="T53" fmla="*/ 279 h 302"/>
                  <a:gd name="T54" fmla="*/ 39 w 126"/>
                  <a:gd name="T55" fmla="*/ 284 h 302"/>
                  <a:gd name="T56" fmla="*/ 31 w 126"/>
                  <a:gd name="T57" fmla="*/ 289 h 302"/>
                  <a:gd name="T58" fmla="*/ 41 w 126"/>
                  <a:gd name="T59" fmla="*/ 295 h 302"/>
                  <a:gd name="T60" fmla="*/ 61 w 126"/>
                  <a:gd name="T61" fmla="*/ 287 h 302"/>
                  <a:gd name="T62" fmla="*/ 63 w 126"/>
                  <a:gd name="T63" fmla="*/ 277 h 302"/>
                  <a:gd name="T64" fmla="*/ 67 w 126"/>
                  <a:gd name="T65" fmla="*/ 283 h 302"/>
                  <a:gd name="T66" fmla="*/ 65 w 126"/>
                  <a:gd name="T67" fmla="*/ 289 h 302"/>
                  <a:gd name="T68" fmla="*/ 62 w 126"/>
                  <a:gd name="T69" fmla="*/ 295 h 302"/>
                  <a:gd name="T70" fmla="*/ 60 w 126"/>
                  <a:gd name="T71" fmla="*/ 301 h 302"/>
                  <a:gd name="T72" fmla="*/ 83 w 126"/>
                  <a:gd name="T73" fmla="*/ 297 h 302"/>
                  <a:gd name="T74" fmla="*/ 85 w 126"/>
                  <a:gd name="T75" fmla="*/ 288 h 302"/>
                  <a:gd name="T76" fmla="*/ 87 w 126"/>
                  <a:gd name="T77" fmla="*/ 282 h 302"/>
                  <a:gd name="T78" fmla="*/ 90 w 126"/>
                  <a:gd name="T79" fmla="*/ 266 h 302"/>
                  <a:gd name="T80" fmla="*/ 91 w 126"/>
                  <a:gd name="T81" fmla="*/ 212 h 302"/>
                  <a:gd name="T82" fmla="*/ 93 w 126"/>
                  <a:gd name="T83" fmla="*/ 169 h 302"/>
                  <a:gd name="T84" fmla="*/ 107 w 126"/>
                  <a:gd name="T85" fmla="*/ 167 h 302"/>
                  <a:gd name="T86" fmla="*/ 107 w 126"/>
                  <a:gd name="T87" fmla="*/ 149 h 302"/>
                  <a:gd name="T88" fmla="*/ 105 w 126"/>
                  <a:gd name="T89" fmla="*/ 129 h 302"/>
                  <a:gd name="T90" fmla="*/ 104 w 126"/>
                  <a:gd name="T91" fmla="*/ 120 h 302"/>
                  <a:gd name="T92" fmla="*/ 124 w 126"/>
                  <a:gd name="T93" fmla="*/ 93 h 302"/>
                  <a:gd name="T94" fmla="*/ 21 w 126"/>
                  <a:gd name="T95" fmla="*/ 98 h 302"/>
                  <a:gd name="T96" fmla="*/ 22 w 126"/>
                  <a:gd name="T97" fmla="*/ 87 h 302"/>
                  <a:gd name="T98" fmla="*/ 41 w 126"/>
                  <a:gd name="T99" fmla="*/ 279 h 302"/>
                  <a:gd name="T100" fmla="*/ 65 w 126"/>
                  <a:gd name="T101" fmla="*/ 251 h 302"/>
                  <a:gd name="T102" fmla="*/ 60 w 126"/>
                  <a:gd name="T103" fmla="*/ 249 h 302"/>
                  <a:gd name="T104" fmla="*/ 61 w 126"/>
                  <a:gd name="T105" fmla="*/ 224 h 302"/>
                  <a:gd name="T106" fmla="*/ 62 w 126"/>
                  <a:gd name="T107" fmla="*/ 202 h 302"/>
                  <a:gd name="T108" fmla="*/ 66 w 126"/>
                  <a:gd name="T109" fmla="*/ 220 h 302"/>
                  <a:gd name="T110" fmla="*/ 69 w 126"/>
                  <a:gd name="T111" fmla="*/ 235 h 302"/>
                  <a:gd name="T112" fmla="*/ 99 w 126"/>
                  <a:gd name="T113" fmla="*/ 98 h 302"/>
                  <a:gd name="T114" fmla="*/ 99 w 126"/>
                  <a:gd name="T115" fmla="*/ 87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 h="302">
                    <a:moveTo>
                      <a:pt x="124" y="83"/>
                    </a:moveTo>
                    <a:cubicBezTo>
                      <a:pt x="122" y="78"/>
                      <a:pt x="118" y="74"/>
                      <a:pt x="117" y="73"/>
                    </a:cubicBezTo>
                    <a:cubicBezTo>
                      <a:pt x="117" y="71"/>
                      <a:pt x="115" y="69"/>
                      <a:pt x="114" y="68"/>
                    </a:cubicBezTo>
                    <a:cubicBezTo>
                      <a:pt x="114" y="67"/>
                      <a:pt x="113" y="67"/>
                      <a:pt x="113" y="67"/>
                    </a:cubicBezTo>
                    <a:cubicBezTo>
                      <a:pt x="113" y="67"/>
                      <a:pt x="113" y="67"/>
                      <a:pt x="112" y="66"/>
                    </a:cubicBezTo>
                    <a:cubicBezTo>
                      <a:pt x="111" y="65"/>
                      <a:pt x="110" y="64"/>
                      <a:pt x="110" y="63"/>
                    </a:cubicBezTo>
                    <a:cubicBezTo>
                      <a:pt x="109" y="63"/>
                      <a:pt x="109" y="62"/>
                      <a:pt x="109" y="62"/>
                    </a:cubicBezTo>
                    <a:cubicBezTo>
                      <a:pt x="108" y="61"/>
                      <a:pt x="108" y="61"/>
                      <a:pt x="108" y="60"/>
                    </a:cubicBezTo>
                    <a:cubicBezTo>
                      <a:pt x="108" y="60"/>
                      <a:pt x="108" y="59"/>
                      <a:pt x="107" y="59"/>
                    </a:cubicBezTo>
                    <a:cubicBezTo>
                      <a:pt x="106" y="58"/>
                      <a:pt x="105" y="57"/>
                      <a:pt x="105" y="57"/>
                    </a:cubicBezTo>
                    <a:cubicBezTo>
                      <a:pt x="105" y="57"/>
                      <a:pt x="104" y="57"/>
                      <a:pt x="104" y="57"/>
                    </a:cubicBezTo>
                    <a:cubicBezTo>
                      <a:pt x="104" y="56"/>
                      <a:pt x="104" y="56"/>
                      <a:pt x="104" y="55"/>
                    </a:cubicBezTo>
                    <a:cubicBezTo>
                      <a:pt x="103" y="55"/>
                      <a:pt x="103" y="55"/>
                      <a:pt x="103" y="54"/>
                    </a:cubicBezTo>
                    <a:cubicBezTo>
                      <a:pt x="103" y="53"/>
                      <a:pt x="103" y="53"/>
                      <a:pt x="103" y="52"/>
                    </a:cubicBezTo>
                    <a:cubicBezTo>
                      <a:pt x="103" y="52"/>
                      <a:pt x="102" y="51"/>
                      <a:pt x="102" y="50"/>
                    </a:cubicBezTo>
                    <a:cubicBezTo>
                      <a:pt x="102" y="50"/>
                      <a:pt x="101" y="48"/>
                      <a:pt x="101" y="47"/>
                    </a:cubicBezTo>
                    <a:cubicBezTo>
                      <a:pt x="100" y="45"/>
                      <a:pt x="99" y="44"/>
                      <a:pt x="99" y="44"/>
                    </a:cubicBezTo>
                    <a:cubicBezTo>
                      <a:pt x="98" y="44"/>
                      <a:pt x="98" y="44"/>
                      <a:pt x="98" y="44"/>
                    </a:cubicBezTo>
                    <a:cubicBezTo>
                      <a:pt x="98" y="44"/>
                      <a:pt x="97" y="44"/>
                      <a:pt x="96" y="44"/>
                    </a:cubicBezTo>
                    <a:cubicBezTo>
                      <a:pt x="95" y="43"/>
                      <a:pt x="94" y="43"/>
                      <a:pt x="94" y="43"/>
                    </a:cubicBezTo>
                    <a:cubicBezTo>
                      <a:pt x="92" y="43"/>
                      <a:pt x="89" y="42"/>
                      <a:pt x="88" y="42"/>
                    </a:cubicBezTo>
                    <a:cubicBezTo>
                      <a:pt x="87" y="42"/>
                      <a:pt x="83" y="41"/>
                      <a:pt x="81" y="41"/>
                    </a:cubicBezTo>
                    <a:cubicBezTo>
                      <a:pt x="80" y="41"/>
                      <a:pt x="76" y="40"/>
                      <a:pt x="75" y="39"/>
                    </a:cubicBezTo>
                    <a:cubicBezTo>
                      <a:pt x="73" y="39"/>
                      <a:pt x="73" y="39"/>
                      <a:pt x="72" y="39"/>
                    </a:cubicBezTo>
                    <a:cubicBezTo>
                      <a:pt x="72" y="39"/>
                      <a:pt x="71" y="39"/>
                      <a:pt x="71" y="38"/>
                    </a:cubicBezTo>
                    <a:cubicBezTo>
                      <a:pt x="70" y="38"/>
                      <a:pt x="68" y="37"/>
                      <a:pt x="68" y="37"/>
                    </a:cubicBezTo>
                    <a:cubicBezTo>
                      <a:pt x="67" y="36"/>
                      <a:pt x="67" y="36"/>
                      <a:pt x="68" y="35"/>
                    </a:cubicBezTo>
                    <a:cubicBezTo>
                      <a:pt x="68" y="34"/>
                      <a:pt x="69" y="30"/>
                      <a:pt x="69" y="30"/>
                    </a:cubicBezTo>
                    <a:cubicBezTo>
                      <a:pt x="69" y="30"/>
                      <a:pt x="69" y="30"/>
                      <a:pt x="69" y="30"/>
                    </a:cubicBezTo>
                    <a:cubicBezTo>
                      <a:pt x="69" y="30"/>
                      <a:pt x="69" y="30"/>
                      <a:pt x="70" y="30"/>
                    </a:cubicBezTo>
                    <a:cubicBezTo>
                      <a:pt x="70" y="29"/>
                      <a:pt x="70" y="29"/>
                      <a:pt x="70" y="28"/>
                    </a:cubicBezTo>
                    <a:cubicBezTo>
                      <a:pt x="71" y="27"/>
                      <a:pt x="71" y="24"/>
                      <a:pt x="71" y="23"/>
                    </a:cubicBezTo>
                    <a:cubicBezTo>
                      <a:pt x="71" y="23"/>
                      <a:pt x="71" y="22"/>
                      <a:pt x="71" y="21"/>
                    </a:cubicBezTo>
                    <a:cubicBezTo>
                      <a:pt x="71" y="21"/>
                      <a:pt x="71" y="21"/>
                      <a:pt x="72" y="20"/>
                    </a:cubicBezTo>
                    <a:cubicBezTo>
                      <a:pt x="72" y="20"/>
                      <a:pt x="71" y="19"/>
                      <a:pt x="71" y="19"/>
                    </a:cubicBezTo>
                    <a:cubicBezTo>
                      <a:pt x="71" y="19"/>
                      <a:pt x="71" y="19"/>
                      <a:pt x="71" y="19"/>
                    </a:cubicBezTo>
                    <a:cubicBezTo>
                      <a:pt x="71" y="19"/>
                      <a:pt x="71" y="18"/>
                      <a:pt x="71" y="18"/>
                    </a:cubicBezTo>
                    <a:cubicBezTo>
                      <a:pt x="71" y="17"/>
                      <a:pt x="71" y="16"/>
                      <a:pt x="71" y="16"/>
                    </a:cubicBezTo>
                    <a:cubicBezTo>
                      <a:pt x="71" y="15"/>
                      <a:pt x="71" y="15"/>
                      <a:pt x="71" y="15"/>
                    </a:cubicBezTo>
                    <a:cubicBezTo>
                      <a:pt x="71" y="15"/>
                      <a:pt x="71" y="14"/>
                      <a:pt x="71" y="13"/>
                    </a:cubicBezTo>
                    <a:cubicBezTo>
                      <a:pt x="71" y="10"/>
                      <a:pt x="71" y="9"/>
                      <a:pt x="70" y="7"/>
                    </a:cubicBezTo>
                    <a:cubicBezTo>
                      <a:pt x="69" y="5"/>
                      <a:pt x="66" y="4"/>
                      <a:pt x="66" y="4"/>
                    </a:cubicBezTo>
                    <a:cubicBezTo>
                      <a:pt x="65" y="4"/>
                      <a:pt x="65" y="2"/>
                      <a:pt x="63" y="2"/>
                    </a:cubicBezTo>
                    <a:cubicBezTo>
                      <a:pt x="64" y="2"/>
                      <a:pt x="59" y="0"/>
                      <a:pt x="53" y="2"/>
                    </a:cubicBezTo>
                    <a:cubicBezTo>
                      <a:pt x="52" y="2"/>
                      <a:pt x="51" y="3"/>
                      <a:pt x="51" y="3"/>
                    </a:cubicBezTo>
                    <a:cubicBezTo>
                      <a:pt x="49" y="3"/>
                      <a:pt x="49" y="4"/>
                      <a:pt x="48" y="5"/>
                    </a:cubicBezTo>
                    <a:cubicBezTo>
                      <a:pt x="48" y="5"/>
                      <a:pt x="47" y="6"/>
                      <a:pt x="46" y="7"/>
                    </a:cubicBezTo>
                    <a:cubicBezTo>
                      <a:pt x="45" y="8"/>
                      <a:pt x="46" y="11"/>
                      <a:pt x="46" y="12"/>
                    </a:cubicBezTo>
                    <a:cubicBezTo>
                      <a:pt x="45" y="14"/>
                      <a:pt x="45" y="18"/>
                      <a:pt x="45" y="18"/>
                    </a:cubicBezTo>
                    <a:cubicBezTo>
                      <a:pt x="45" y="18"/>
                      <a:pt x="45" y="18"/>
                      <a:pt x="44" y="17"/>
                    </a:cubicBezTo>
                    <a:cubicBezTo>
                      <a:pt x="44" y="17"/>
                      <a:pt x="44" y="17"/>
                      <a:pt x="44" y="17"/>
                    </a:cubicBezTo>
                    <a:cubicBezTo>
                      <a:pt x="43" y="17"/>
                      <a:pt x="42" y="19"/>
                      <a:pt x="43" y="20"/>
                    </a:cubicBezTo>
                    <a:cubicBezTo>
                      <a:pt x="43" y="21"/>
                      <a:pt x="42" y="23"/>
                      <a:pt x="43" y="26"/>
                    </a:cubicBezTo>
                    <a:cubicBezTo>
                      <a:pt x="43" y="26"/>
                      <a:pt x="44" y="27"/>
                      <a:pt x="44" y="27"/>
                    </a:cubicBezTo>
                    <a:cubicBezTo>
                      <a:pt x="44" y="28"/>
                      <a:pt x="45" y="28"/>
                      <a:pt x="45" y="28"/>
                    </a:cubicBezTo>
                    <a:cubicBezTo>
                      <a:pt x="46" y="28"/>
                      <a:pt x="46" y="28"/>
                      <a:pt x="46" y="28"/>
                    </a:cubicBezTo>
                    <a:cubicBezTo>
                      <a:pt x="46" y="28"/>
                      <a:pt x="46" y="28"/>
                      <a:pt x="46" y="29"/>
                    </a:cubicBezTo>
                    <a:cubicBezTo>
                      <a:pt x="46" y="30"/>
                      <a:pt x="46" y="31"/>
                      <a:pt x="46" y="32"/>
                    </a:cubicBezTo>
                    <a:cubicBezTo>
                      <a:pt x="47" y="33"/>
                      <a:pt x="47" y="35"/>
                      <a:pt x="47" y="35"/>
                    </a:cubicBezTo>
                    <a:cubicBezTo>
                      <a:pt x="47" y="36"/>
                      <a:pt x="47" y="36"/>
                      <a:pt x="47" y="36"/>
                    </a:cubicBezTo>
                    <a:cubicBezTo>
                      <a:pt x="46" y="36"/>
                      <a:pt x="46" y="37"/>
                      <a:pt x="45" y="37"/>
                    </a:cubicBezTo>
                    <a:cubicBezTo>
                      <a:pt x="45" y="38"/>
                      <a:pt x="45" y="39"/>
                      <a:pt x="45" y="39"/>
                    </a:cubicBezTo>
                    <a:cubicBezTo>
                      <a:pt x="45" y="39"/>
                      <a:pt x="45" y="40"/>
                      <a:pt x="44" y="40"/>
                    </a:cubicBezTo>
                    <a:cubicBezTo>
                      <a:pt x="44" y="40"/>
                      <a:pt x="43" y="41"/>
                      <a:pt x="43" y="41"/>
                    </a:cubicBezTo>
                    <a:cubicBezTo>
                      <a:pt x="42" y="41"/>
                      <a:pt x="42" y="41"/>
                      <a:pt x="41" y="41"/>
                    </a:cubicBezTo>
                    <a:cubicBezTo>
                      <a:pt x="41" y="42"/>
                      <a:pt x="40" y="42"/>
                      <a:pt x="39" y="42"/>
                    </a:cubicBezTo>
                    <a:cubicBezTo>
                      <a:pt x="38" y="42"/>
                      <a:pt x="37" y="43"/>
                      <a:pt x="36" y="43"/>
                    </a:cubicBezTo>
                    <a:cubicBezTo>
                      <a:pt x="35" y="43"/>
                      <a:pt x="35" y="43"/>
                      <a:pt x="34" y="43"/>
                    </a:cubicBezTo>
                    <a:cubicBezTo>
                      <a:pt x="33" y="44"/>
                      <a:pt x="33" y="44"/>
                      <a:pt x="32" y="44"/>
                    </a:cubicBezTo>
                    <a:cubicBezTo>
                      <a:pt x="31" y="44"/>
                      <a:pt x="30" y="44"/>
                      <a:pt x="29" y="45"/>
                    </a:cubicBezTo>
                    <a:cubicBezTo>
                      <a:pt x="28" y="45"/>
                      <a:pt x="27" y="45"/>
                      <a:pt x="27" y="45"/>
                    </a:cubicBezTo>
                    <a:cubicBezTo>
                      <a:pt x="27" y="45"/>
                      <a:pt x="27" y="45"/>
                      <a:pt x="26" y="45"/>
                    </a:cubicBezTo>
                    <a:cubicBezTo>
                      <a:pt x="25" y="45"/>
                      <a:pt x="25" y="46"/>
                      <a:pt x="24" y="46"/>
                    </a:cubicBezTo>
                    <a:cubicBezTo>
                      <a:pt x="23" y="46"/>
                      <a:pt x="21" y="47"/>
                      <a:pt x="20" y="48"/>
                    </a:cubicBezTo>
                    <a:cubicBezTo>
                      <a:pt x="20" y="48"/>
                      <a:pt x="20" y="48"/>
                      <a:pt x="19" y="48"/>
                    </a:cubicBezTo>
                    <a:cubicBezTo>
                      <a:pt x="19" y="48"/>
                      <a:pt x="19" y="48"/>
                      <a:pt x="18" y="49"/>
                    </a:cubicBezTo>
                    <a:cubicBezTo>
                      <a:pt x="18" y="49"/>
                      <a:pt x="17" y="51"/>
                      <a:pt x="17" y="52"/>
                    </a:cubicBezTo>
                    <a:cubicBezTo>
                      <a:pt x="17" y="53"/>
                      <a:pt x="16" y="54"/>
                      <a:pt x="16" y="54"/>
                    </a:cubicBezTo>
                    <a:cubicBezTo>
                      <a:pt x="16" y="55"/>
                      <a:pt x="16" y="55"/>
                      <a:pt x="16" y="56"/>
                    </a:cubicBezTo>
                    <a:cubicBezTo>
                      <a:pt x="15" y="56"/>
                      <a:pt x="15" y="58"/>
                      <a:pt x="14" y="59"/>
                    </a:cubicBezTo>
                    <a:cubicBezTo>
                      <a:pt x="14" y="60"/>
                      <a:pt x="14" y="61"/>
                      <a:pt x="14" y="61"/>
                    </a:cubicBezTo>
                    <a:cubicBezTo>
                      <a:pt x="14" y="61"/>
                      <a:pt x="14" y="61"/>
                      <a:pt x="14" y="62"/>
                    </a:cubicBezTo>
                    <a:cubicBezTo>
                      <a:pt x="14" y="62"/>
                      <a:pt x="13" y="64"/>
                      <a:pt x="13" y="64"/>
                    </a:cubicBezTo>
                    <a:cubicBezTo>
                      <a:pt x="13" y="65"/>
                      <a:pt x="13" y="66"/>
                      <a:pt x="13" y="66"/>
                    </a:cubicBezTo>
                    <a:cubicBezTo>
                      <a:pt x="13" y="67"/>
                      <a:pt x="12" y="68"/>
                      <a:pt x="11" y="69"/>
                    </a:cubicBezTo>
                    <a:cubicBezTo>
                      <a:pt x="11" y="69"/>
                      <a:pt x="11" y="70"/>
                      <a:pt x="11" y="71"/>
                    </a:cubicBezTo>
                    <a:cubicBezTo>
                      <a:pt x="11" y="71"/>
                      <a:pt x="10" y="71"/>
                      <a:pt x="10" y="72"/>
                    </a:cubicBezTo>
                    <a:cubicBezTo>
                      <a:pt x="9" y="72"/>
                      <a:pt x="9" y="74"/>
                      <a:pt x="9" y="74"/>
                    </a:cubicBezTo>
                    <a:cubicBezTo>
                      <a:pt x="8" y="75"/>
                      <a:pt x="8" y="75"/>
                      <a:pt x="8" y="76"/>
                    </a:cubicBezTo>
                    <a:cubicBezTo>
                      <a:pt x="7" y="77"/>
                      <a:pt x="6" y="80"/>
                      <a:pt x="6" y="81"/>
                    </a:cubicBezTo>
                    <a:cubicBezTo>
                      <a:pt x="5" y="81"/>
                      <a:pt x="5" y="82"/>
                      <a:pt x="4" y="82"/>
                    </a:cubicBezTo>
                    <a:cubicBezTo>
                      <a:pt x="4" y="83"/>
                      <a:pt x="3" y="83"/>
                      <a:pt x="2" y="84"/>
                    </a:cubicBezTo>
                    <a:cubicBezTo>
                      <a:pt x="2" y="85"/>
                      <a:pt x="2" y="87"/>
                      <a:pt x="2" y="88"/>
                    </a:cubicBezTo>
                    <a:cubicBezTo>
                      <a:pt x="2" y="89"/>
                      <a:pt x="1" y="91"/>
                      <a:pt x="1" y="92"/>
                    </a:cubicBezTo>
                    <a:cubicBezTo>
                      <a:pt x="0" y="93"/>
                      <a:pt x="1" y="93"/>
                      <a:pt x="1" y="94"/>
                    </a:cubicBezTo>
                    <a:cubicBezTo>
                      <a:pt x="2" y="96"/>
                      <a:pt x="2" y="98"/>
                      <a:pt x="2" y="99"/>
                    </a:cubicBezTo>
                    <a:cubicBezTo>
                      <a:pt x="2" y="100"/>
                      <a:pt x="2" y="101"/>
                      <a:pt x="3" y="101"/>
                    </a:cubicBezTo>
                    <a:cubicBezTo>
                      <a:pt x="3" y="102"/>
                      <a:pt x="3" y="104"/>
                      <a:pt x="3" y="104"/>
                    </a:cubicBezTo>
                    <a:cubicBezTo>
                      <a:pt x="4" y="106"/>
                      <a:pt x="7" y="110"/>
                      <a:pt x="7" y="112"/>
                    </a:cubicBezTo>
                    <a:cubicBezTo>
                      <a:pt x="8" y="113"/>
                      <a:pt x="12" y="119"/>
                      <a:pt x="12" y="120"/>
                    </a:cubicBezTo>
                    <a:cubicBezTo>
                      <a:pt x="12" y="120"/>
                      <a:pt x="12" y="120"/>
                      <a:pt x="12" y="120"/>
                    </a:cubicBezTo>
                    <a:cubicBezTo>
                      <a:pt x="12" y="120"/>
                      <a:pt x="12" y="121"/>
                      <a:pt x="13" y="121"/>
                    </a:cubicBezTo>
                    <a:cubicBezTo>
                      <a:pt x="13" y="122"/>
                      <a:pt x="13" y="122"/>
                      <a:pt x="13" y="122"/>
                    </a:cubicBezTo>
                    <a:cubicBezTo>
                      <a:pt x="13" y="122"/>
                      <a:pt x="13" y="122"/>
                      <a:pt x="14" y="123"/>
                    </a:cubicBezTo>
                    <a:cubicBezTo>
                      <a:pt x="14" y="123"/>
                      <a:pt x="14" y="123"/>
                      <a:pt x="14" y="124"/>
                    </a:cubicBezTo>
                    <a:cubicBezTo>
                      <a:pt x="14" y="124"/>
                      <a:pt x="15" y="125"/>
                      <a:pt x="15" y="125"/>
                    </a:cubicBezTo>
                    <a:cubicBezTo>
                      <a:pt x="15" y="125"/>
                      <a:pt x="15" y="125"/>
                      <a:pt x="15" y="125"/>
                    </a:cubicBezTo>
                    <a:cubicBezTo>
                      <a:pt x="15" y="125"/>
                      <a:pt x="16" y="126"/>
                      <a:pt x="16" y="126"/>
                    </a:cubicBezTo>
                    <a:cubicBezTo>
                      <a:pt x="16" y="126"/>
                      <a:pt x="16" y="126"/>
                      <a:pt x="16" y="126"/>
                    </a:cubicBezTo>
                    <a:cubicBezTo>
                      <a:pt x="16" y="127"/>
                      <a:pt x="16" y="127"/>
                      <a:pt x="16" y="127"/>
                    </a:cubicBezTo>
                    <a:cubicBezTo>
                      <a:pt x="16" y="127"/>
                      <a:pt x="16" y="127"/>
                      <a:pt x="17" y="127"/>
                    </a:cubicBezTo>
                    <a:cubicBezTo>
                      <a:pt x="17" y="127"/>
                      <a:pt x="17" y="127"/>
                      <a:pt x="17" y="128"/>
                    </a:cubicBezTo>
                    <a:cubicBezTo>
                      <a:pt x="17" y="128"/>
                      <a:pt x="18" y="129"/>
                      <a:pt x="18" y="129"/>
                    </a:cubicBezTo>
                    <a:cubicBezTo>
                      <a:pt x="18" y="130"/>
                      <a:pt x="19" y="131"/>
                      <a:pt x="19" y="132"/>
                    </a:cubicBezTo>
                    <a:cubicBezTo>
                      <a:pt x="19" y="132"/>
                      <a:pt x="19" y="132"/>
                      <a:pt x="19" y="132"/>
                    </a:cubicBezTo>
                    <a:cubicBezTo>
                      <a:pt x="20" y="132"/>
                      <a:pt x="19" y="132"/>
                      <a:pt x="19" y="131"/>
                    </a:cubicBezTo>
                    <a:cubicBezTo>
                      <a:pt x="19" y="130"/>
                      <a:pt x="20" y="131"/>
                      <a:pt x="20" y="132"/>
                    </a:cubicBezTo>
                    <a:cubicBezTo>
                      <a:pt x="20" y="132"/>
                      <a:pt x="20" y="132"/>
                      <a:pt x="21" y="132"/>
                    </a:cubicBezTo>
                    <a:cubicBezTo>
                      <a:pt x="21" y="132"/>
                      <a:pt x="21" y="132"/>
                      <a:pt x="21" y="133"/>
                    </a:cubicBezTo>
                    <a:cubicBezTo>
                      <a:pt x="21" y="135"/>
                      <a:pt x="20" y="137"/>
                      <a:pt x="20" y="140"/>
                    </a:cubicBezTo>
                    <a:cubicBezTo>
                      <a:pt x="20" y="142"/>
                      <a:pt x="20" y="149"/>
                      <a:pt x="20" y="150"/>
                    </a:cubicBezTo>
                    <a:cubicBezTo>
                      <a:pt x="20" y="151"/>
                      <a:pt x="20" y="152"/>
                      <a:pt x="20" y="155"/>
                    </a:cubicBezTo>
                    <a:cubicBezTo>
                      <a:pt x="20" y="157"/>
                      <a:pt x="20" y="165"/>
                      <a:pt x="20" y="165"/>
                    </a:cubicBezTo>
                    <a:cubicBezTo>
                      <a:pt x="20" y="166"/>
                      <a:pt x="20" y="166"/>
                      <a:pt x="20" y="167"/>
                    </a:cubicBezTo>
                    <a:cubicBezTo>
                      <a:pt x="20" y="167"/>
                      <a:pt x="21" y="167"/>
                      <a:pt x="21" y="167"/>
                    </a:cubicBezTo>
                    <a:cubicBezTo>
                      <a:pt x="21" y="167"/>
                      <a:pt x="22" y="168"/>
                      <a:pt x="22" y="168"/>
                    </a:cubicBezTo>
                    <a:cubicBezTo>
                      <a:pt x="23" y="168"/>
                      <a:pt x="23" y="169"/>
                      <a:pt x="23" y="169"/>
                    </a:cubicBezTo>
                    <a:cubicBezTo>
                      <a:pt x="24" y="169"/>
                      <a:pt x="25" y="170"/>
                      <a:pt x="25" y="170"/>
                    </a:cubicBezTo>
                    <a:cubicBezTo>
                      <a:pt x="26" y="170"/>
                      <a:pt x="27" y="170"/>
                      <a:pt x="27" y="171"/>
                    </a:cubicBezTo>
                    <a:cubicBezTo>
                      <a:pt x="28" y="171"/>
                      <a:pt x="29" y="171"/>
                      <a:pt x="29" y="171"/>
                    </a:cubicBezTo>
                    <a:cubicBezTo>
                      <a:pt x="30" y="171"/>
                      <a:pt x="30" y="171"/>
                      <a:pt x="30" y="171"/>
                    </a:cubicBezTo>
                    <a:cubicBezTo>
                      <a:pt x="30" y="171"/>
                      <a:pt x="30" y="172"/>
                      <a:pt x="30" y="173"/>
                    </a:cubicBezTo>
                    <a:cubicBezTo>
                      <a:pt x="30" y="174"/>
                      <a:pt x="30" y="176"/>
                      <a:pt x="30" y="178"/>
                    </a:cubicBezTo>
                    <a:cubicBezTo>
                      <a:pt x="31" y="179"/>
                      <a:pt x="31" y="183"/>
                      <a:pt x="31" y="184"/>
                    </a:cubicBezTo>
                    <a:cubicBezTo>
                      <a:pt x="32" y="184"/>
                      <a:pt x="32" y="184"/>
                      <a:pt x="32" y="186"/>
                    </a:cubicBezTo>
                    <a:cubicBezTo>
                      <a:pt x="32" y="187"/>
                      <a:pt x="33" y="192"/>
                      <a:pt x="33" y="195"/>
                    </a:cubicBezTo>
                    <a:cubicBezTo>
                      <a:pt x="33" y="197"/>
                      <a:pt x="34" y="202"/>
                      <a:pt x="35" y="205"/>
                    </a:cubicBezTo>
                    <a:cubicBezTo>
                      <a:pt x="35" y="206"/>
                      <a:pt x="35" y="207"/>
                      <a:pt x="35" y="208"/>
                    </a:cubicBezTo>
                    <a:cubicBezTo>
                      <a:pt x="35" y="208"/>
                      <a:pt x="36" y="212"/>
                      <a:pt x="36" y="214"/>
                    </a:cubicBezTo>
                    <a:cubicBezTo>
                      <a:pt x="36" y="215"/>
                      <a:pt x="36" y="219"/>
                      <a:pt x="36" y="220"/>
                    </a:cubicBezTo>
                    <a:cubicBezTo>
                      <a:pt x="36" y="221"/>
                      <a:pt x="36" y="222"/>
                      <a:pt x="36" y="223"/>
                    </a:cubicBezTo>
                    <a:cubicBezTo>
                      <a:pt x="36" y="224"/>
                      <a:pt x="37" y="232"/>
                      <a:pt x="37" y="234"/>
                    </a:cubicBezTo>
                    <a:cubicBezTo>
                      <a:pt x="37" y="235"/>
                      <a:pt x="37" y="235"/>
                      <a:pt x="37" y="236"/>
                    </a:cubicBezTo>
                    <a:cubicBezTo>
                      <a:pt x="37" y="237"/>
                      <a:pt x="38" y="241"/>
                      <a:pt x="38" y="242"/>
                    </a:cubicBezTo>
                    <a:cubicBezTo>
                      <a:pt x="38" y="244"/>
                      <a:pt x="39" y="246"/>
                      <a:pt x="39" y="247"/>
                    </a:cubicBezTo>
                    <a:cubicBezTo>
                      <a:pt x="39" y="248"/>
                      <a:pt x="39" y="252"/>
                      <a:pt x="39" y="253"/>
                    </a:cubicBezTo>
                    <a:cubicBezTo>
                      <a:pt x="40" y="255"/>
                      <a:pt x="40" y="257"/>
                      <a:pt x="40" y="257"/>
                    </a:cubicBezTo>
                    <a:cubicBezTo>
                      <a:pt x="40" y="258"/>
                      <a:pt x="40" y="259"/>
                      <a:pt x="40" y="261"/>
                    </a:cubicBezTo>
                    <a:cubicBezTo>
                      <a:pt x="41" y="262"/>
                      <a:pt x="41" y="266"/>
                      <a:pt x="41" y="267"/>
                    </a:cubicBezTo>
                    <a:cubicBezTo>
                      <a:pt x="41" y="267"/>
                      <a:pt x="41" y="267"/>
                      <a:pt x="40" y="267"/>
                    </a:cubicBezTo>
                    <a:cubicBezTo>
                      <a:pt x="40" y="267"/>
                      <a:pt x="40" y="267"/>
                      <a:pt x="39" y="268"/>
                    </a:cubicBezTo>
                    <a:cubicBezTo>
                      <a:pt x="39" y="268"/>
                      <a:pt x="39" y="269"/>
                      <a:pt x="40" y="269"/>
                    </a:cubicBezTo>
                    <a:cubicBezTo>
                      <a:pt x="40" y="270"/>
                      <a:pt x="41" y="270"/>
                      <a:pt x="42" y="270"/>
                    </a:cubicBezTo>
                    <a:cubicBezTo>
                      <a:pt x="42" y="270"/>
                      <a:pt x="42" y="270"/>
                      <a:pt x="42" y="270"/>
                    </a:cubicBezTo>
                    <a:cubicBezTo>
                      <a:pt x="42" y="271"/>
                      <a:pt x="42" y="272"/>
                      <a:pt x="42" y="272"/>
                    </a:cubicBezTo>
                    <a:cubicBezTo>
                      <a:pt x="42" y="272"/>
                      <a:pt x="42" y="272"/>
                      <a:pt x="42" y="272"/>
                    </a:cubicBezTo>
                    <a:cubicBezTo>
                      <a:pt x="42" y="272"/>
                      <a:pt x="42" y="273"/>
                      <a:pt x="42" y="273"/>
                    </a:cubicBezTo>
                    <a:cubicBezTo>
                      <a:pt x="42" y="274"/>
                      <a:pt x="41" y="276"/>
                      <a:pt x="41" y="276"/>
                    </a:cubicBezTo>
                    <a:cubicBezTo>
                      <a:pt x="41" y="277"/>
                      <a:pt x="41" y="277"/>
                      <a:pt x="41" y="278"/>
                    </a:cubicBezTo>
                    <a:cubicBezTo>
                      <a:pt x="41" y="278"/>
                      <a:pt x="41" y="278"/>
                      <a:pt x="41" y="278"/>
                    </a:cubicBezTo>
                    <a:cubicBezTo>
                      <a:pt x="41" y="278"/>
                      <a:pt x="41" y="278"/>
                      <a:pt x="41" y="278"/>
                    </a:cubicBezTo>
                    <a:cubicBezTo>
                      <a:pt x="41" y="279"/>
                      <a:pt x="40" y="279"/>
                      <a:pt x="40" y="279"/>
                    </a:cubicBezTo>
                    <a:cubicBezTo>
                      <a:pt x="40" y="280"/>
                      <a:pt x="40" y="280"/>
                      <a:pt x="40" y="280"/>
                    </a:cubicBezTo>
                    <a:cubicBezTo>
                      <a:pt x="41" y="280"/>
                      <a:pt x="40" y="281"/>
                      <a:pt x="40" y="281"/>
                    </a:cubicBezTo>
                    <a:cubicBezTo>
                      <a:pt x="40" y="281"/>
                      <a:pt x="39" y="282"/>
                      <a:pt x="39" y="282"/>
                    </a:cubicBezTo>
                    <a:cubicBezTo>
                      <a:pt x="39" y="283"/>
                      <a:pt x="39" y="283"/>
                      <a:pt x="39" y="283"/>
                    </a:cubicBezTo>
                    <a:cubicBezTo>
                      <a:pt x="39" y="283"/>
                      <a:pt x="39" y="283"/>
                      <a:pt x="39" y="283"/>
                    </a:cubicBezTo>
                    <a:cubicBezTo>
                      <a:pt x="39" y="283"/>
                      <a:pt x="39" y="283"/>
                      <a:pt x="39" y="284"/>
                    </a:cubicBezTo>
                    <a:cubicBezTo>
                      <a:pt x="38" y="284"/>
                      <a:pt x="39" y="284"/>
                      <a:pt x="38" y="284"/>
                    </a:cubicBezTo>
                    <a:cubicBezTo>
                      <a:pt x="38" y="285"/>
                      <a:pt x="37" y="285"/>
                      <a:pt x="36" y="286"/>
                    </a:cubicBezTo>
                    <a:cubicBezTo>
                      <a:pt x="35" y="286"/>
                      <a:pt x="35" y="287"/>
                      <a:pt x="34" y="287"/>
                    </a:cubicBezTo>
                    <a:cubicBezTo>
                      <a:pt x="34" y="287"/>
                      <a:pt x="33" y="287"/>
                      <a:pt x="33" y="288"/>
                    </a:cubicBezTo>
                    <a:cubicBezTo>
                      <a:pt x="32" y="288"/>
                      <a:pt x="32" y="288"/>
                      <a:pt x="32" y="288"/>
                    </a:cubicBezTo>
                    <a:cubicBezTo>
                      <a:pt x="32" y="288"/>
                      <a:pt x="32" y="289"/>
                      <a:pt x="31" y="289"/>
                    </a:cubicBezTo>
                    <a:cubicBezTo>
                      <a:pt x="31" y="290"/>
                      <a:pt x="31" y="291"/>
                      <a:pt x="31" y="291"/>
                    </a:cubicBezTo>
                    <a:cubicBezTo>
                      <a:pt x="31" y="291"/>
                      <a:pt x="31" y="292"/>
                      <a:pt x="31" y="292"/>
                    </a:cubicBezTo>
                    <a:cubicBezTo>
                      <a:pt x="30" y="292"/>
                      <a:pt x="30" y="292"/>
                      <a:pt x="30" y="292"/>
                    </a:cubicBezTo>
                    <a:cubicBezTo>
                      <a:pt x="30" y="292"/>
                      <a:pt x="29" y="293"/>
                      <a:pt x="30" y="294"/>
                    </a:cubicBezTo>
                    <a:cubicBezTo>
                      <a:pt x="30" y="294"/>
                      <a:pt x="30" y="294"/>
                      <a:pt x="32" y="295"/>
                    </a:cubicBezTo>
                    <a:cubicBezTo>
                      <a:pt x="33" y="295"/>
                      <a:pt x="39" y="295"/>
                      <a:pt x="41" y="295"/>
                    </a:cubicBezTo>
                    <a:cubicBezTo>
                      <a:pt x="44" y="295"/>
                      <a:pt x="48" y="294"/>
                      <a:pt x="48" y="293"/>
                    </a:cubicBezTo>
                    <a:cubicBezTo>
                      <a:pt x="51" y="293"/>
                      <a:pt x="52" y="291"/>
                      <a:pt x="52" y="290"/>
                    </a:cubicBezTo>
                    <a:cubicBezTo>
                      <a:pt x="53" y="289"/>
                      <a:pt x="54" y="288"/>
                      <a:pt x="54" y="288"/>
                    </a:cubicBezTo>
                    <a:cubicBezTo>
                      <a:pt x="54" y="288"/>
                      <a:pt x="54" y="288"/>
                      <a:pt x="55" y="288"/>
                    </a:cubicBezTo>
                    <a:cubicBezTo>
                      <a:pt x="55" y="288"/>
                      <a:pt x="56" y="288"/>
                      <a:pt x="57" y="288"/>
                    </a:cubicBezTo>
                    <a:cubicBezTo>
                      <a:pt x="58" y="288"/>
                      <a:pt x="61" y="287"/>
                      <a:pt x="61" y="287"/>
                    </a:cubicBezTo>
                    <a:cubicBezTo>
                      <a:pt x="64" y="285"/>
                      <a:pt x="65" y="285"/>
                      <a:pt x="65" y="284"/>
                    </a:cubicBezTo>
                    <a:cubicBezTo>
                      <a:pt x="65" y="284"/>
                      <a:pt x="64" y="281"/>
                      <a:pt x="64" y="280"/>
                    </a:cubicBezTo>
                    <a:cubicBezTo>
                      <a:pt x="64" y="280"/>
                      <a:pt x="64" y="280"/>
                      <a:pt x="64" y="279"/>
                    </a:cubicBezTo>
                    <a:cubicBezTo>
                      <a:pt x="63" y="279"/>
                      <a:pt x="63" y="279"/>
                      <a:pt x="63" y="279"/>
                    </a:cubicBezTo>
                    <a:cubicBezTo>
                      <a:pt x="63" y="279"/>
                      <a:pt x="63" y="278"/>
                      <a:pt x="63" y="277"/>
                    </a:cubicBezTo>
                    <a:cubicBezTo>
                      <a:pt x="63" y="277"/>
                      <a:pt x="63" y="277"/>
                      <a:pt x="63" y="277"/>
                    </a:cubicBezTo>
                    <a:cubicBezTo>
                      <a:pt x="63" y="277"/>
                      <a:pt x="64" y="277"/>
                      <a:pt x="64" y="277"/>
                    </a:cubicBezTo>
                    <a:cubicBezTo>
                      <a:pt x="64" y="277"/>
                      <a:pt x="65" y="278"/>
                      <a:pt x="65" y="278"/>
                    </a:cubicBezTo>
                    <a:cubicBezTo>
                      <a:pt x="65" y="278"/>
                      <a:pt x="65" y="279"/>
                      <a:pt x="66" y="280"/>
                    </a:cubicBezTo>
                    <a:cubicBezTo>
                      <a:pt x="66" y="280"/>
                      <a:pt x="66" y="281"/>
                      <a:pt x="66" y="281"/>
                    </a:cubicBezTo>
                    <a:cubicBezTo>
                      <a:pt x="66" y="281"/>
                      <a:pt x="66" y="281"/>
                      <a:pt x="66" y="282"/>
                    </a:cubicBezTo>
                    <a:cubicBezTo>
                      <a:pt x="66" y="282"/>
                      <a:pt x="67" y="283"/>
                      <a:pt x="67" y="283"/>
                    </a:cubicBezTo>
                    <a:cubicBezTo>
                      <a:pt x="67" y="283"/>
                      <a:pt x="67" y="284"/>
                      <a:pt x="67" y="284"/>
                    </a:cubicBezTo>
                    <a:cubicBezTo>
                      <a:pt x="67" y="284"/>
                      <a:pt x="67" y="285"/>
                      <a:pt x="67" y="285"/>
                    </a:cubicBezTo>
                    <a:cubicBezTo>
                      <a:pt x="67" y="285"/>
                      <a:pt x="67" y="285"/>
                      <a:pt x="67" y="286"/>
                    </a:cubicBezTo>
                    <a:cubicBezTo>
                      <a:pt x="67" y="286"/>
                      <a:pt x="66" y="287"/>
                      <a:pt x="66" y="287"/>
                    </a:cubicBezTo>
                    <a:cubicBezTo>
                      <a:pt x="66" y="287"/>
                      <a:pt x="66" y="288"/>
                      <a:pt x="65" y="288"/>
                    </a:cubicBezTo>
                    <a:cubicBezTo>
                      <a:pt x="65" y="289"/>
                      <a:pt x="65" y="289"/>
                      <a:pt x="65" y="289"/>
                    </a:cubicBezTo>
                    <a:cubicBezTo>
                      <a:pt x="65" y="289"/>
                      <a:pt x="65" y="289"/>
                      <a:pt x="65" y="290"/>
                    </a:cubicBezTo>
                    <a:cubicBezTo>
                      <a:pt x="65" y="290"/>
                      <a:pt x="64" y="290"/>
                      <a:pt x="63" y="291"/>
                    </a:cubicBezTo>
                    <a:cubicBezTo>
                      <a:pt x="63" y="291"/>
                      <a:pt x="63" y="292"/>
                      <a:pt x="63" y="292"/>
                    </a:cubicBezTo>
                    <a:cubicBezTo>
                      <a:pt x="63" y="293"/>
                      <a:pt x="62" y="293"/>
                      <a:pt x="62" y="294"/>
                    </a:cubicBezTo>
                    <a:cubicBezTo>
                      <a:pt x="62" y="294"/>
                      <a:pt x="62" y="294"/>
                      <a:pt x="62" y="294"/>
                    </a:cubicBezTo>
                    <a:cubicBezTo>
                      <a:pt x="62" y="294"/>
                      <a:pt x="62" y="295"/>
                      <a:pt x="62" y="295"/>
                    </a:cubicBezTo>
                    <a:cubicBezTo>
                      <a:pt x="62" y="295"/>
                      <a:pt x="61" y="295"/>
                      <a:pt x="61" y="295"/>
                    </a:cubicBezTo>
                    <a:cubicBezTo>
                      <a:pt x="61" y="296"/>
                      <a:pt x="61" y="296"/>
                      <a:pt x="61" y="297"/>
                    </a:cubicBezTo>
                    <a:cubicBezTo>
                      <a:pt x="61" y="298"/>
                      <a:pt x="61" y="298"/>
                      <a:pt x="61" y="298"/>
                    </a:cubicBezTo>
                    <a:cubicBezTo>
                      <a:pt x="60" y="298"/>
                      <a:pt x="60" y="299"/>
                      <a:pt x="60" y="299"/>
                    </a:cubicBezTo>
                    <a:cubicBezTo>
                      <a:pt x="59" y="299"/>
                      <a:pt x="60" y="299"/>
                      <a:pt x="60" y="300"/>
                    </a:cubicBezTo>
                    <a:cubicBezTo>
                      <a:pt x="59" y="300"/>
                      <a:pt x="59" y="301"/>
                      <a:pt x="60" y="301"/>
                    </a:cubicBezTo>
                    <a:cubicBezTo>
                      <a:pt x="60" y="301"/>
                      <a:pt x="60" y="301"/>
                      <a:pt x="62" y="302"/>
                    </a:cubicBezTo>
                    <a:cubicBezTo>
                      <a:pt x="64" y="302"/>
                      <a:pt x="65" y="302"/>
                      <a:pt x="67" y="302"/>
                    </a:cubicBezTo>
                    <a:cubicBezTo>
                      <a:pt x="69" y="302"/>
                      <a:pt x="70" y="302"/>
                      <a:pt x="70" y="301"/>
                    </a:cubicBezTo>
                    <a:cubicBezTo>
                      <a:pt x="70" y="301"/>
                      <a:pt x="70" y="301"/>
                      <a:pt x="71" y="301"/>
                    </a:cubicBezTo>
                    <a:cubicBezTo>
                      <a:pt x="72" y="301"/>
                      <a:pt x="76" y="301"/>
                      <a:pt x="77" y="301"/>
                    </a:cubicBezTo>
                    <a:cubicBezTo>
                      <a:pt x="83" y="299"/>
                      <a:pt x="83" y="297"/>
                      <a:pt x="83" y="297"/>
                    </a:cubicBezTo>
                    <a:cubicBezTo>
                      <a:pt x="83" y="296"/>
                      <a:pt x="83" y="296"/>
                      <a:pt x="83" y="296"/>
                    </a:cubicBezTo>
                    <a:cubicBezTo>
                      <a:pt x="84" y="296"/>
                      <a:pt x="84" y="296"/>
                      <a:pt x="84" y="296"/>
                    </a:cubicBezTo>
                    <a:cubicBezTo>
                      <a:pt x="84" y="296"/>
                      <a:pt x="85" y="295"/>
                      <a:pt x="86" y="294"/>
                    </a:cubicBezTo>
                    <a:cubicBezTo>
                      <a:pt x="86" y="294"/>
                      <a:pt x="86" y="293"/>
                      <a:pt x="86" y="293"/>
                    </a:cubicBezTo>
                    <a:cubicBezTo>
                      <a:pt x="86" y="292"/>
                      <a:pt x="86" y="290"/>
                      <a:pt x="86" y="289"/>
                    </a:cubicBezTo>
                    <a:cubicBezTo>
                      <a:pt x="86" y="288"/>
                      <a:pt x="86" y="288"/>
                      <a:pt x="85" y="288"/>
                    </a:cubicBezTo>
                    <a:cubicBezTo>
                      <a:pt x="85" y="288"/>
                      <a:pt x="85" y="288"/>
                      <a:pt x="85" y="288"/>
                    </a:cubicBezTo>
                    <a:cubicBezTo>
                      <a:pt x="85" y="288"/>
                      <a:pt x="85" y="288"/>
                      <a:pt x="86" y="287"/>
                    </a:cubicBezTo>
                    <a:cubicBezTo>
                      <a:pt x="86" y="287"/>
                      <a:pt x="86" y="287"/>
                      <a:pt x="86" y="287"/>
                    </a:cubicBezTo>
                    <a:cubicBezTo>
                      <a:pt x="86" y="286"/>
                      <a:pt x="86" y="286"/>
                      <a:pt x="86" y="286"/>
                    </a:cubicBezTo>
                    <a:cubicBezTo>
                      <a:pt x="86" y="285"/>
                      <a:pt x="86" y="283"/>
                      <a:pt x="86" y="283"/>
                    </a:cubicBezTo>
                    <a:cubicBezTo>
                      <a:pt x="87" y="282"/>
                      <a:pt x="87" y="282"/>
                      <a:pt x="87" y="282"/>
                    </a:cubicBezTo>
                    <a:cubicBezTo>
                      <a:pt x="87" y="282"/>
                      <a:pt x="87" y="282"/>
                      <a:pt x="87" y="281"/>
                    </a:cubicBezTo>
                    <a:cubicBezTo>
                      <a:pt x="87" y="281"/>
                      <a:pt x="87" y="280"/>
                      <a:pt x="88" y="279"/>
                    </a:cubicBezTo>
                    <a:cubicBezTo>
                      <a:pt x="88" y="277"/>
                      <a:pt x="88" y="277"/>
                      <a:pt x="88" y="277"/>
                    </a:cubicBezTo>
                    <a:cubicBezTo>
                      <a:pt x="88" y="277"/>
                      <a:pt x="89" y="277"/>
                      <a:pt x="89" y="276"/>
                    </a:cubicBezTo>
                    <a:cubicBezTo>
                      <a:pt x="89" y="276"/>
                      <a:pt x="89" y="273"/>
                      <a:pt x="89" y="272"/>
                    </a:cubicBezTo>
                    <a:cubicBezTo>
                      <a:pt x="90" y="270"/>
                      <a:pt x="90" y="267"/>
                      <a:pt x="90" y="266"/>
                    </a:cubicBezTo>
                    <a:cubicBezTo>
                      <a:pt x="90" y="265"/>
                      <a:pt x="90" y="261"/>
                      <a:pt x="90" y="259"/>
                    </a:cubicBezTo>
                    <a:cubicBezTo>
                      <a:pt x="90" y="258"/>
                      <a:pt x="91" y="250"/>
                      <a:pt x="91" y="247"/>
                    </a:cubicBezTo>
                    <a:cubicBezTo>
                      <a:pt x="91" y="245"/>
                      <a:pt x="91" y="236"/>
                      <a:pt x="91" y="235"/>
                    </a:cubicBezTo>
                    <a:cubicBezTo>
                      <a:pt x="91" y="234"/>
                      <a:pt x="91" y="223"/>
                      <a:pt x="91" y="221"/>
                    </a:cubicBezTo>
                    <a:cubicBezTo>
                      <a:pt x="91" y="219"/>
                      <a:pt x="91" y="213"/>
                      <a:pt x="91" y="213"/>
                    </a:cubicBezTo>
                    <a:cubicBezTo>
                      <a:pt x="91" y="213"/>
                      <a:pt x="91" y="212"/>
                      <a:pt x="91" y="212"/>
                    </a:cubicBezTo>
                    <a:cubicBezTo>
                      <a:pt x="91" y="211"/>
                      <a:pt x="91" y="198"/>
                      <a:pt x="91" y="196"/>
                    </a:cubicBezTo>
                    <a:cubicBezTo>
                      <a:pt x="91" y="194"/>
                      <a:pt x="90" y="184"/>
                      <a:pt x="90" y="183"/>
                    </a:cubicBezTo>
                    <a:cubicBezTo>
                      <a:pt x="90" y="182"/>
                      <a:pt x="90" y="167"/>
                      <a:pt x="90" y="166"/>
                    </a:cubicBezTo>
                    <a:cubicBezTo>
                      <a:pt x="90" y="166"/>
                      <a:pt x="90" y="166"/>
                      <a:pt x="90" y="166"/>
                    </a:cubicBezTo>
                    <a:cubicBezTo>
                      <a:pt x="90" y="167"/>
                      <a:pt x="91" y="168"/>
                      <a:pt x="91" y="168"/>
                    </a:cubicBezTo>
                    <a:cubicBezTo>
                      <a:pt x="92" y="169"/>
                      <a:pt x="92" y="169"/>
                      <a:pt x="93" y="169"/>
                    </a:cubicBezTo>
                    <a:cubicBezTo>
                      <a:pt x="93" y="169"/>
                      <a:pt x="94" y="170"/>
                      <a:pt x="94" y="170"/>
                    </a:cubicBezTo>
                    <a:cubicBezTo>
                      <a:pt x="95" y="170"/>
                      <a:pt x="96" y="170"/>
                      <a:pt x="97" y="170"/>
                    </a:cubicBezTo>
                    <a:cubicBezTo>
                      <a:pt x="98" y="170"/>
                      <a:pt x="100" y="170"/>
                      <a:pt x="100" y="170"/>
                    </a:cubicBezTo>
                    <a:cubicBezTo>
                      <a:pt x="101" y="170"/>
                      <a:pt x="103" y="169"/>
                      <a:pt x="103" y="169"/>
                    </a:cubicBezTo>
                    <a:cubicBezTo>
                      <a:pt x="104" y="169"/>
                      <a:pt x="105" y="168"/>
                      <a:pt x="106" y="168"/>
                    </a:cubicBezTo>
                    <a:cubicBezTo>
                      <a:pt x="106" y="168"/>
                      <a:pt x="107" y="168"/>
                      <a:pt x="107" y="167"/>
                    </a:cubicBezTo>
                    <a:cubicBezTo>
                      <a:pt x="108" y="167"/>
                      <a:pt x="108" y="167"/>
                      <a:pt x="108" y="167"/>
                    </a:cubicBezTo>
                    <a:cubicBezTo>
                      <a:pt x="108" y="166"/>
                      <a:pt x="107" y="164"/>
                      <a:pt x="107" y="163"/>
                    </a:cubicBezTo>
                    <a:cubicBezTo>
                      <a:pt x="107" y="163"/>
                      <a:pt x="107" y="161"/>
                      <a:pt x="107" y="160"/>
                    </a:cubicBezTo>
                    <a:cubicBezTo>
                      <a:pt x="107" y="159"/>
                      <a:pt x="107" y="158"/>
                      <a:pt x="107" y="156"/>
                    </a:cubicBezTo>
                    <a:cubicBezTo>
                      <a:pt x="107" y="155"/>
                      <a:pt x="107" y="153"/>
                      <a:pt x="107" y="152"/>
                    </a:cubicBezTo>
                    <a:cubicBezTo>
                      <a:pt x="107" y="152"/>
                      <a:pt x="107" y="150"/>
                      <a:pt x="107" y="149"/>
                    </a:cubicBezTo>
                    <a:cubicBezTo>
                      <a:pt x="107" y="148"/>
                      <a:pt x="107" y="147"/>
                      <a:pt x="106" y="145"/>
                    </a:cubicBezTo>
                    <a:cubicBezTo>
                      <a:pt x="106" y="144"/>
                      <a:pt x="106" y="142"/>
                      <a:pt x="106" y="142"/>
                    </a:cubicBezTo>
                    <a:cubicBezTo>
                      <a:pt x="106" y="141"/>
                      <a:pt x="106" y="140"/>
                      <a:pt x="106" y="139"/>
                    </a:cubicBezTo>
                    <a:cubicBezTo>
                      <a:pt x="106" y="137"/>
                      <a:pt x="105" y="132"/>
                      <a:pt x="105" y="131"/>
                    </a:cubicBezTo>
                    <a:cubicBezTo>
                      <a:pt x="105" y="131"/>
                      <a:pt x="105" y="131"/>
                      <a:pt x="105" y="131"/>
                    </a:cubicBezTo>
                    <a:cubicBezTo>
                      <a:pt x="106" y="130"/>
                      <a:pt x="105" y="130"/>
                      <a:pt x="105" y="129"/>
                    </a:cubicBezTo>
                    <a:cubicBezTo>
                      <a:pt x="105" y="129"/>
                      <a:pt x="105" y="128"/>
                      <a:pt x="105" y="127"/>
                    </a:cubicBezTo>
                    <a:cubicBezTo>
                      <a:pt x="105" y="126"/>
                      <a:pt x="104" y="123"/>
                      <a:pt x="104" y="123"/>
                    </a:cubicBezTo>
                    <a:cubicBezTo>
                      <a:pt x="104" y="122"/>
                      <a:pt x="104" y="122"/>
                      <a:pt x="104" y="122"/>
                    </a:cubicBezTo>
                    <a:cubicBezTo>
                      <a:pt x="104" y="122"/>
                      <a:pt x="104" y="122"/>
                      <a:pt x="104" y="122"/>
                    </a:cubicBezTo>
                    <a:cubicBezTo>
                      <a:pt x="104" y="122"/>
                      <a:pt x="104" y="121"/>
                      <a:pt x="104" y="121"/>
                    </a:cubicBezTo>
                    <a:cubicBezTo>
                      <a:pt x="104" y="121"/>
                      <a:pt x="104" y="120"/>
                      <a:pt x="104" y="120"/>
                    </a:cubicBezTo>
                    <a:cubicBezTo>
                      <a:pt x="105" y="119"/>
                      <a:pt x="108" y="116"/>
                      <a:pt x="109" y="115"/>
                    </a:cubicBezTo>
                    <a:cubicBezTo>
                      <a:pt x="110" y="114"/>
                      <a:pt x="115" y="107"/>
                      <a:pt x="116" y="106"/>
                    </a:cubicBezTo>
                    <a:cubicBezTo>
                      <a:pt x="116" y="105"/>
                      <a:pt x="118" y="103"/>
                      <a:pt x="119" y="102"/>
                    </a:cubicBezTo>
                    <a:cubicBezTo>
                      <a:pt x="120" y="101"/>
                      <a:pt x="121" y="99"/>
                      <a:pt x="121" y="98"/>
                    </a:cubicBezTo>
                    <a:cubicBezTo>
                      <a:pt x="122" y="98"/>
                      <a:pt x="123" y="96"/>
                      <a:pt x="123" y="96"/>
                    </a:cubicBezTo>
                    <a:cubicBezTo>
                      <a:pt x="123" y="95"/>
                      <a:pt x="124" y="93"/>
                      <a:pt x="124" y="93"/>
                    </a:cubicBezTo>
                    <a:cubicBezTo>
                      <a:pt x="125" y="92"/>
                      <a:pt x="125" y="91"/>
                      <a:pt x="125" y="90"/>
                    </a:cubicBezTo>
                    <a:cubicBezTo>
                      <a:pt x="126" y="87"/>
                      <a:pt x="124" y="83"/>
                      <a:pt x="124" y="83"/>
                    </a:cubicBezTo>
                    <a:close/>
                    <a:moveTo>
                      <a:pt x="23" y="100"/>
                    </a:moveTo>
                    <a:cubicBezTo>
                      <a:pt x="23" y="101"/>
                      <a:pt x="23" y="102"/>
                      <a:pt x="23" y="102"/>
                    </a:cubicBezTo>
                    <a:cubicBezTo>
                      <a:pt x="23" y="102"/>
                      <a:pt x="22" y="101"/>
                      <a:pt x="22" y="101"/>
                    </a:cubicBezTo>
                    <a:cubicBezTo>
                      <a:pt x="22" y="100"/>
                      <a:pt x="21" y="98"/>
                      <a:pt x="21" y="98"/>
                    </a:cubicBezTo>
                    <a:cubicBezTo>
                      <a:pt x="21" y="97"/>
                      <a:pt x="20" y="96"/>
                      <a:pt x="20" y="96"/>
                    </a:cubicBezTo>
                    <a:cubicBezTo>
                      <a:pt x="20" y="95"/>
                      <a:pt x="20" y="95"/>
                      <a:pt x="20" y="95"/>
                    </a:cubicBezTo>
                    <a:cubicBezTo>
                      <a:pt x="20" y="95"/>
                      <a:pt x="20" y="95"/>
                      <a:pt x="20" y="94"/>
                    </a:cubicBezTo>
                    <a:cubicBezTo>
                      <a:pt x="20" y="94"/>
                      <a:pt x="22" y="93"/>
                      <a:pt x="22" y="93"/>
                    </a:cubicBezTo>
                    <a:cubicBezTo>
                      <a:pt x="22" y="92"/>
                      <a:pt x="22" y="92"/>
                      <a:pt x="22" y="91"/>
                    </a:cubicBezTo>
                    <a:cubicBezTo>
                      <a:pt x="22" y="90"/>
                      <a:pt x="22" y="88"/>
                      <a:pt x="22" y="87"/>
                    </a:cubicBezTo>
                    <a:cubicBezTo>
                      <a:pt x="22" y="87"/>
                      <a:pt x="23" y="87"/>
                      <a:pt x="23" y="87"/>
                    </a:cubicBezTo>
                    <a:cubicBezTo>
                      <a:pt x="23" y="88"/>
                      <a:pt x="23" y="91"/>
                      <a:pt x="23" y="92"/>
                    </a:cubicBezTo>
                    <a:cubicBezTo>
                      <a:pt x="23" y="93"/>
                      <a:pt x="23" y="99"/>
                      <a:pt x="23" y="100"/>
                    </a:cubicBezTo>
                    <a:close/>
                    <a:moveTo>
                      <a:pt x="41" y="279"/>
                    </a:moveTo>
                    <a:cubicBezTo>
                      <a:pt x="41" y="280"/>
                      <a:pt x="40" y="279"/>
                      <a:pt x="41" y="279"/>
                    </a:cubicBezTo>
                    <a:cubicBezTo>
                      <a:pt x="41" y="279"/>
                      <a:pt x="41" y="278"/>
                      <a:pt x="41" y="279"/>
                    </a:cubicBezTo>
                    <a:close/>
                    <a:moveTo>
                      <a:pt x="69" y="238"/>
                    </a:moveTo>
                    <a:cubicBezTo>
                      <a:pt x="68" y="239"/>
                      <a:pt x="67" y="241"/>
                      <a:pt x="67" y="242"/>
                    </a:cubicBezTo>
                    <a:cubicBezTo>
                      <a:pt x="67" y="243"/>
                      <a:pt x="67" y="243"/>
                      <a:pt x="67" y="243"/>
                    </a:cubicBezTo>
                    <a:cubicBezTo>
                      <a:pt x="66" y="244"/>
                      <a:pt x="66" y="245"/>
                      <a:pt x="66" y="245"/>
                    </a:cubicBezTo>
                    <a:cubicBezTo>
                      <a:pt x="66" y="246"/>
                      <a:pt x="66" y="246"/>
                      <a:pt x="66" y="246"/>
                    </a:cubicBezTo>
                    <a:cubicBezTo>
                      <a:pt x="66" y="247"/>
                      <a:pt x="65" y="249"/>
                      <a:pt x="65" y="251"/>
                    </a:cubicBezTo>
                    <a:cubicBezTo>
                      <a:pt x="65" y="252"/>
                      <a:pt x="65" y="256"/>
                      <a:pt x="64" y="257"/>
                    </a:cubicBezTo>
                    <a:cubicBezTo>
                      <a:pt x="64" y="258"/>
                      <a:pt x="64" y="260"/>
                      <a:pt x="64" y="260"/>
                    </a:cubicBezTo>
                    <a:cubicBezTo>
                      <a:pt x="64" y="260"/>
                      <a:pt x="64" y="261"/>
                      <a:pt x="63" y="260"/>
                    </a:cubicBezTo>
                    <a:cubicBezTo>
                      <a:pt x="63" y="259"/>
                      <a:pt x="61" y="256"/>
                      <a:pt x="61" y="255"/>
                    </a:cubicBezTo>
                    <a:cubicBezTo>
                      <a:pt x="60" y="253"/>
                      <a:pt x="60" y="252"/>
                      <a:pt x="60" y="252"/>
                    </a:cubicBezTo>
                    <a:cubicBezTo>
                      <a:pt x="60" y="251"/>
                      <a:pt x="60" y="250"/>
                      <a:pt x="60" y="249"/>
                    </a:cubicBezTo>
                    <a:cubicBezTo>
                      <a:pt x="60" y="249"/>
                      <a:pt x="60" y="244"/>
                      <a:pt x="60" y="242"/>
                    </a:cubicBezTo>
                    <a:cubicBezTo>
                      <a:pt x="60" y="240"/>
                      <a:pt x="60" y="237"/>
                      <a:pt x="60" y="236"/>
                    </a:cubicBezTo>
                    <a:cubicBezTo>
                      <a:pt x="61" y="234"/>
                      <a:pt x="60" y="233"/>
                      <a:pt x="61" y="232"/>
                    </a:cubicBezTo>
                    <a:cubicBezTo>
                      <a:pt x="61" y="231"/>
                      <a:pt x="61" y="230"/>
                      <a:pt x="61" y="229"/>
                    </a:cubicBezTo>
                    <a:cubicBezTo>
                      <a:pt x="61" y="229"/>
                      <a:pt x="61" y="228"/>
                      <a:pt x="61" y="227"/>
                    </a:cubicBezTo>
                    <a:cubicBezTo>
                      <a:pt x="61" y="227"/>
                      <a:pt x="61" y="225"/>
                      <a:pt x="61" y="224"/>
                    </a:cubicBezTo>
                    <a:cubicBezTo>
                      <a:pt x="61" y="223"/>
                      <a:pt x="61" y="221"/>
                      <a:pt x="61" y="219"/>
                    </a:cubicBezTo>
                    <a:cubicBezTo>
                      <a:pt x="62" y="217"/>
                      <a:pt x="62" y="216"/>
                      <a:pt x="62" y="215"/>
                    </a:cubicBezTo>
                    <a:cubicBezTo>
                      <a:pt x="62" y="215"/>
                      <a:pt x="62" y="213"/>
                      <a:pt x="61" y="211"/>
                    </a:cubicBezTo>
                    <a:cubicBezTo>
                      <a:pt x="61" y="210"/>
                      <a:pt x="61" y="205"/>
                      <a:pt x="61" y="204"/>
                    </a:cubicBezTo>
                    <a:cubicBezTo>
                      <a:pt x="61" y="203"/>
                      <a:pt x="61" y="202"/>
                      <a:pt x="61" y="202"/>
                    </a:cubicBezTo>
                    <a:cubicBezTo>
                      <a:pt x="61" y="202"/>
                      <a:pt x="61" y="201"/>
                      <a:pt x="62" y="202"/>
                    </a:cubicBezTo>
                    <a:cubicBezTo>
                      <a:pt x="62" y="203"/>
                      <a:pt x="62" y="204"/>
                      <a:pt x="62" y="205"/>
                    </a:cubicBezTo>
                    <a:cubicBezTo>
                      <a:pt x="62" y="207"/>
                      <a:pt x="63" y="209"/>
                      <a:pt x="63" y="209"/>
                    </a:cubicBezTo>
                    <a:cubicBezTo>
                      <a:pt x="63" y="210"/>
                      <a:pt x="63" y="210"/>
                      <a:pt x="63" y="210"/>
                    </a:cubicBezTo>
                    <a:cubicBezTo>
                      <a:pt x="63" y="211"/>
                      <a:pt x="63" y="211"/>
                      <a:pt x="63" y="212"/>
                    </a:cubicBezTo>
                    <a:cubicBezTo>
                      <a:pt x="63" y="212"/>
                      <a:pt x="64" y="214"/>
                      <a:pt x="65" y="216"/>
                    </a:cubicBezTo>
                    <a:cubicBezTo>
                      <a:pt x="65" y="217"/>
                      <a:pt x="66" y="219"/>
                      <a:pt x="66" y="220"/>
                    </a:cubicBezTo>
                    <a:cubicBezTo>
                      <a:pt x="67" y="220"/>
                      <a:pt x="67" y="222"/>
                      <a:pt x="68" y="223"/>
                    </a:cubicBezTo>
                    <a:cubicBezTo>
                      <a:pt x="68" y="224"/>
                      <a:pt x="68" y="225"/>
                      <a:pt x="68" y="226"/>
                    </a:cubicBezTo>
                    <a:cubicBezTo>
                      <a:pt x="68" y="226"/>
                      <a:pt x="68" y="228"/>
                      <a:pt x="68" y="228"/>
                    </a:cubicBezTo>
                    <a:cubicBezTo>
                      <a:pt x="68" y="229"/>
                      <a:pt x="69" y="230"/>
                      <a:pt x="69" y="231"/>
                    </a:cubicBezTo>
                    <a:cubicBezTo>
                      <a:pt x="69" y="232"/>
                      <a:pt x="69" y="233"/>
                      <a:pt x="69" y="234"/>
                    </a:cubicBezTo>
                    <a:cubicBezTo>
                      <a:pt x="69" y="234"/>
                      <a:pt x="69" y="234"/>
                      <a:pt x="69" y="235"/>
                    </a:cubicBezTo>
                    <a:cubicBezTo>
                      <a:pt x="69" y="235"/>
                      <a:pt x="69" y="236"/>
                      <a:pt x="69" y="236"/>
                    </a:cubicBezTo>
                    <a:cubicBezTo>
                      <a:pt x="69" y="236"/>
                      <a:pt x="69" y="236"/>
                      <a:pt x="69" y="238"/>
                    </a:cubicBezTo>
                    <a:close/>
                    <a:moveTo>
                      <a:pt x="102" y="92"/>
                    </a:moveTo>
                    <a:cubicBezTo>
                      <a:pt x="102" y="93"/>
                      <a:pt x="101" y="94"/>
                      <a:pt x="100" y="95"/>
                    </a:cubicBezTo>
                    <a:cubicBezTo>
                      <a:pt x="100" y="96"/>
                      <a:pt x="99" y="97"/>
                      <a:pt x="99" y="97"/>
                    </a:cubicBezTo>
                    <a:cubicBezTo>
                      <a:pt x="99" y="98"/>
                      <a:pt x="100" y="98"/>
                      <a:pt x="99" y="98"/>
                    </a:cubicBezTo>
                    <a:cubicBezTo>
                      <a:pt x="99" y="99"/>
                      <a:pt x="99" y="99"/>
                      <a:pt x="99" y="98"/>
                    </a:cubicBezTo>
                    <a:cubicBezTo>
                      <a:pt x="99" y="98"/>
                      <a:pt x="98" y="97"/>
                      <a:pt x="98" y="96"/>
                    </a:cubicBezTo>
                    <a:cubicBezTo>
                      <a:pt x="98" y="95"/>
                      <a:pt x="98" y="94"/>
                      <a:pt x="99" y="93"/>
                    </a:cubicBezTo>
                    <a:cubicBezTo>
                      <a:pt x="99" y="91"/>
                      <a:pt x="99" y="90"/>
                      <a:pt x="99" y="89"/>
                    </a:cubicBezTo>
                    <a:cubicBezTo>
                      <a:pt x="99" y="88"/>
                      <a:pt x="99" y="87"/>
                      <a:pt x="99" y="87"/>
                    </a:cubicBezTo>
                    <a:cubicBezTo>
                      <a:pt x="99" y="87"/>
                      <a:pt x="99" y="87"/>
                      <a:pt x="99" y="87"/>
                    </a:cubicBezTo>
                    <a:cubicBezTo>
                      <a:pt x="100" y="87"/>
                      <a:pt x="100" y="87"/>
                      <a:pt x="101" y="87"/>
                    </a:cubicBezTo>
                    <a:cubicBezTo>
                      <a:pt x="101" y="88"/>
                      <a:pt x="102" y="89"/>
                      <a:pt x="102" y="90"/>
                    </a:cubicBezTo>
                    <a:cubicBezTo>
                      <a:pt x="103" y="90"/>
                      <a:pt x="103" y="90"/>
                      <a:pt x="103" y="91"/>
                    </a:cubicBezTo>
                    <a:cubicBezTo>
                      <a:pt x="103" y="91"/>
                      <a:pt x="103" y="91"/>
                      <a:pt x="102" y="92"/>
                    </a:cubicBezTo>
                    <a:close/>
                  </a:path>
                </a:pathLst>
              </a:custGeom>
              <a:grp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noChangeAspect="1"/>
              </p:cNvSpPr>
              <p:nvPr/>
            </p:nvSpPr>
            <p:spPr bwMode="auto">
              <a:xfrm>
                <a:off x="6094698" y="3928196"/>
                <a:ext cx="318901" cy="937800"/>
              </a:xfrm>
              <a:custGeom>
                <a:avLst/>
                <a:gdLst>
                  <a:gd name="T0" fmla="*/ 211 w 214"/>
                  <a:gd name="T1" fmla="*/ 149 h 630"/>
                  <a:gd name="T2" fmla="*/ 208 w 214"/>
                  <a:gd name="T3" fmla="*/ 129 h 630"/>
                  <a:gd name="T4" fmla="*/ 202 w 214"/>
                  <a:gd name="T5" fmla="*/ 117 h 630"/>
                  <a:gd name="T6" fmla="*/ 179 w 214"/>
                  <a:gd name="T7" fmla="*/ 110 h 630"/>
                  <a:gd name="T8" fmla="*/ 161 w 214"/>
                  <a:gd name="T9" fmla="*/ 91 h 630"/>
                  <a:gd name="T10" fmla="*/ 170 w 214"/>
                  <a:gd name="T11" fmla="*/ 60 h 630"/>
                  <a:gd name="T12" fmla="*/ 176 w 214"/>
                  <a:gd name="T13" fmla="*/ 37 h 630"/>
                  <a:gd name="T14" fmla="*/ 127 w 214"/>
                  <a:gd name="T15" fmla="*/ 8 h 630"/>
                  <a:gd name="T16" fmla="*/ 113 w 214"/>
                  <a:gd name="T17" fmla="*/ 42 h 630"/>
                  <a:gd name="T18" fmla="*/ 121 w 214"/>
                  <a:gd name="T19" fmla="*/ 62 h 630"/>
                  <a:gd name="T20" fmla="*/ 123 w 214"/>
                  <a:gd name="T21" fmla="*/ 83 h 630"/>
                  <a:gd name="T22" fmla="*/ 101 w 214"/>
                  <a:gd name="T23" fmla="*/ 91 h 630"/>
                  <a:gd name="T24" fmla="*/ 78 w 214"/>
                  <a:gd name="T25" fmla="*/ 91 h 630"/>
                  <a:gd name="T26" fmla="*/ 63 w 214"/>
                  <a:gd name="T27" fmla="*/ 121 h 630"/>
                  <a:gd name="T28" fmla="*/ 61 w 214"/>
                  <a:gd name="T29" fmla="*/ 192 h 630"/>
                  <a:gd name="T30" fmla="*/ 69 w 214"/>
                  <a:gd name="T31" fmla="*/ 201 h 630"/>
                  <a:gd name="T32" fmla="*/ 73 w 214"/>
                  <a:gd name="T33" fmla="*/ 208 h 630"/>
                  <a:gd name="T34" fmla="*/ 77 w 214"/>
                  <a:gd name="T35" fmla="*/ 224 h 630"/>
                  <a:gd name="T36" fmla="*/ 72 w 214"/>
                  <a:gd name="T37" fmla="*/ 241 h 630"/>
                  <a:gd name="T38" fmla="*/ 67 w 214"/>
                  <a:gd name="T39" fmla="*/ 303 h 630"/>
                  <a:gd name="T40" fmla="*/ 67 w 214"/>
                  <a:gd name="T41" fmla="*/ 314 h 630"/>
                  <a:gd name="T42" fmla="*/ 66 w 214"/>
                  <a:gd name="T43" fmla="*/ 330 h 630"/>
                  <a:gd name="T44" fmla="*/ 62 w 214"/>
                  <a:gd name="T45" fmla="*/ 349 h 630"/>
                  <a:gd name="T46" fmla="*/ 56 w 214"/>
                  <a:gd name="T47" fmla="*/ 423 h 630"/>
                  <a:gd name="T48" fmla="*/ 47 w 214"/>
                  <a:gd name="T49" fmla="*/ 462 h 630"/>
                  <a:gd name="T50" fmla="*/ 40 w 214"/>
                  <a:gd name="T51" fmla="*/ 495 h 630"/>
                  <a:gd name="T52" fmla="*/ 29 w 214"/>
                  <a:gd name="T53" fmla="*/ 547 h 630"/>
                  <a:gd name="T54" fmla="*/ 18 w 214"/>
                  <a:gd name="T55" fmla="*/ 588 h 630"/>
                  <a:gd name="T56" fmla="*/ 15 w 214"/>
                  <a:gd name="T57" fmla="*/ 607 h 630"/>
                  <a:gd name="T58" fmla="*/ 8 w 214"/>
                  <a:gd name="T59" fmla="*/ 614 h 630"/>
                  <a:gd name="T60" fmla="*/ 1 w 214"/>
                  <a:gd name="T61" fmla="*/ 623 h 630"/>
                  <a:gd name="T62" fmla="*/ 12 w 214"/>
                  <a:gd name="T63" fmla="*/ 630 h 630"/>
                  <a:gd name="T64" fmla="*/ 39 w 214"/>
                  <a:gd name="T65" fmla="*/ 614 h 630"/>
                  <a:gd name="T66" fmla="*/ 47 w 214"/>
                  <a:gd name="T67" fmla="*/ 613 h 630"/>
                  <a:gd name="T68" fmla="*/ 58 w 214"/>
                  <a:gd name="T69" fmla="*/ 613 h 630"/>
                  <a:gd name="T70" fmla="*/ 81 w 214"/>
                  <a:gd name="T71" fmla="*/ 616 h 630"/>
                  <a:gd name="T72" fmla="*/ 86 w 214"/>
                  <a:gd name="T73" fmla="*/ 606 h 630"/>
                  <a:gd name="T74" fmla="*/ 96 w 214"/>
                  <a:gd name="T75" fmla="*/ 521 h 630"/>
                  <a:gd name="T76" fmla="*/ 100 w 214"/>
                  <a:gd name="T77" fmla="*/ 460 h 630"/>
                  <a:gd name="T78" fmla="*/ 104 w 214"/>
                  <a:gd name="T79" fmla="*/ 430 h 630"/>
                  <a:gd name="T80" fmla="*/ 110 w 214"/>
                  <a:gd name="T81" fmla="*/ 404 h 630"/>
                  <a:gd name="T82" fmla="*/ 132 w 214"/>
                  <a:gd name="T83" fmla="*/ 342 h 630"/>
                  <a:gd name="T84" fmla="*/ 142 w 214"/>
                  <a:gd name="T85" fmla="*/ 334 h 630"/>
                  <a:gd name="T86" fmla="*/ 149 w 214"/>
                  <a:gd name="T87" fmla="*/ 398 h 630"/>
                  <a:gd name="T88" fmla="*/ 151 w 214"/>
                  <a:gd name="T89" fmla="*/ 436 h 630"/>
                  <a:gd name="T90" fmla="*/ 152 w 214"/>
                  <a:gd name="T91" fmla="*/ 501 h 630"/>
                  <a:gd name="T92" fmla="*/ 148 w 214"/>
                  <a:gd name="T93" fmla="*/ 578 h 630"/>
                  <a:gd name="T94" fmla="*/ 155 w 214"/>
                  <a:gd name="T95" fmla="*/ 610 h 630"/>
                  <a:gd name="T96" fmla="*/ 164 w 214"/>
                  <a:gd name="T97" fmla="*/ 620 h 630"/>
                  <a:gd name="T98" fmla="*/ 195 w 214"/>
                  <a:gd name="T99" fmla="*/ 624 h 630"/>
                  <a:gd name="T100" fmla="*/ 203 w 214"/>
                  <a:gd name="T101" fmla="*/ 611 h 630"/>
                  <a:gd name="T102" fmla="*/ 212 w 214"/>
                  <a:gd name="T103" fmla="*/ 602 h 630"/>
                  <a:gd name="T104" fmla="*/ 213 w 214"/>
                  <a:gd name="T105" fmla="*/ 567 h 630"/>
                  <a:gd name="T106" fmla="*/ 208 w 214"/>
                  <a:gd name="T107" fmla="*/ 511 h 630"/>
                  <a:gd name="T108" fmla="*/ 203 w 214"/>
                  <a:gd name="T109" fmla="*/ 456 h 630"/>
                  <a:gd name="T110" fmla="*/ 201 w 214"/>
                  <a:gd name="T111" fmla="*/ 416 h 630"/>
                  <a:gd name="T112" fmla="*/ 205 w 214"/>
                  <a:gd name="T113" fmla="*/ 345 h 630"/>
                  <a:gd name="T114" fmla="*/ 210 w 214"/>
                  <a:gd name="T115" fmla="*/ 304 h 630"/>
                  <a:gd name="T116" fmla="*/ 206 w 214"/>
                  <a:gd name="T117" fmla="*/ 274 h 630"/>
                  <a:gd name="T118" fmla="*/ 199 w 214"/>
                  <a:gd name="T119" fmla="*/ 245 h 630"/>
                  <a:gd name="T120" fmla="*/ 184 w 214"/>
                  <a:gd name="T121" fmla="*/ 223 h 630"/>
                  <a:gd name="T122" fmla="*/ 200 w 214"/>
                  <a:gd name="T123" fmla="*/ 208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4" h="630">
                    <a:moveTo>
                      <a:pt x="213" y="161"/>
                    </a:moveTo>
                    <a:cubicBezTo>
                      <a:pt x="213" y="161"/>
                      <a:pt x="214" y="160"/>
                      <a:pt x="214" y="159"/>
                    </a:cubicBezTo>
                    <a:cubicBezTo>
                      <a:pt x="214" y="157"/>
                      <a:pt x="211" y="154"/>
                      <a:pt x="211" y="154"/>
                    </a:cubicBezTo>
                    <a:cubicBezTo>
                      <a:pt x="210" y="153"/>
                      <a:pt x="210" y="153"/>
                      <a:pt x="210" y="153"/>
                    </a:cubicBezTo>
                    <a:cubicBezTo>
                      <a:pt x="211" y="153"/>
                      <a:pt x="212" y="152"/>
                      <a:pt x="212" y="151"/>
                    </a:cubicBezTo>
                    <a:cubicBezTo>
                      <a:pt x="212" y="149"/>
                      <a:pt x="211" y="149"/>
                      <a:pt x="211" y="149"/>
                    </a:cubicBezTo>
                    <a:cubicBezTo>
                      <a:pt x="210" y="148"/>
                      <a:pt x="211" y="147"/>
                      <a:pt x="211" y="146"/>
                    </a:cubicBezTo>
                    <a:cubicBezTo>
                      <a:pt x="212" y="145"/>
                      <a:pt x="211" y="144"/>
                      <a:pt x="210" y="142"/>
                    </a:cubicBezTo>
                    <a:cubicBezTo>
                      <a:pt x="210" y="141"/>
                      <a:pt x="210" y="139"/>
                      <a:pt x="210" y="138"/>
                    </a:cubicBezTo>
                    <a:cubicBezTo>
                      <a:pt x="210" y="137"/>
                      <a:pt x="210" y="137"/>
                      <a:pt x="210" y="136"/>
                    </a:cubicBezTo>
                    <a:cubicBezTo>
                      <a:pt x="210" y="135"/>
                      <a:pt x="209" y="134"/>
                      <a:pt x="209" y="133"/>
                    </a:cubicBezTo>
                    <a:cubicBezTo>
                      <a:pt x="209" y="132"/>
                      <a:pt x="208" y="130"/>
                      <a:pt x="208" y="129"/>
                    </a:cubicBezTo>
                    <a:cubicBezTo>
                      <a:pt x="208" y="129"/>
                      <a:pt x="208" y="129"/>
                      <a:pt x="208" y="128"/>
                    </a:cubicBezTo>
                    <a:cubicBezTo>
                      <a:pt x="208" y="128"/>
                      <a:pt x="208" y="126"/>
                      <a:pt x="209" y="125"/>
                    </a:cubicBezTo>
                    <a:cubicBezTo>
                      <a:pt x="209" y="124"/>
                      <a:pt x="208" y="123"/>
                      <a:pt x="208" y="123"/>
                    </a:cubicBezTo>
                    <a:cubicBezTo>
                      <a:pt x="208" y="122"/>
                      <a:pt x="207" y="122"/>
                      <a:pt x="207" y="121"/>
                    </a:cubicBezTo>
                    <a:cubicBezTo>
                      <a:pt x="207" y="121"/>
                      <a:pt x="206" y="119"/>
                      <a:pt x="205" y="119"/>
                    </a:cubicBezTo>
                    <a:cubicBezTo>
                      <a:pt x="204" y="118"/>
                      <a:pt x="202" y="117"/>
                      <a:pt x="202" y="117"/>
                    </a:cubicBezTo>
                    <a:cubicBezTo>
                      <a:pt x="202" y="117"/>
                      <a:pt x="201" y="117"/>
                      <a:pt x="200" y="117"/>
                    </a:cubicBezTo>
                    <a:cubicBezTo>
                      <a:pt x="198" y="116"/>
                      <a:pt x="195" y="114"/>
                      <a:pt x="194" y="114"/>
                    </a:cubicBezTo>
                    <a:cubicBezTo>
                      <a:pt x="192" y="114"/>
                      <a:pt x="189" y="113"/>
                      <a:pt x="188" y="113"/>
                    </a:cubicBezTo>
                    <a:cubicBezTo>
                      <a:pt x="186" y="112"/>
                      <a:pt x="186" y="112"/>
                      <a:pt x="185" y="112"/>
                    </a:cubicBezTo>
                    <a:cubicBezTo>
                      <a:pt x="184" y="111"/>
                      <a:pt x="183" y="111"/>
                      <a:pt x="182" y="110"/>
                    </a:cubicBezTo>
                    <a:cubicBezTo>
                      <a:pt x="181" y="110"/>
                      <a:pt x="180" y="110"/>
                      <a:pt x="179" y="110"/>
                    </a:cubicBezTo>
                    <a:cubicBezTo>
                      <a:pt x="178" y="109"/>
                      <a:pt x="177" y="109"/>
                      <a:pt x="175" y="107"/>
                    </a:cubicBezTo>
                    <a:cubicBezTo>
                      <a:pt x="174" y="105"/>
                      <a:pt x="171" y="102"/>
                      <a:pt x="170" y="101"/>
                    </a:cubicBezTo>
                    <a:cubicBezTo>
                      <a:pt x="168" y="100"/>
                      <a:pt x="167" y="99"/>
                      <a:pt x="167" y="98"/>
                    </a:cubicBezTo>
                    <a:cubicBezTo>
                      <a:pt x="167" y="98"/>
                      <a:pt x="165" y="96"/>
                      <a:pt x="164" y="94"/>
                    </a:cubicBezTo>
                    <a:cubicBezTo>
                      <a:pt x="163" y="92"/>
                      <a:pt x="162" y="93"/>
                      <a:pt x="161" y="92"/>
                    </a:cubicBezTo>
                    <a:cubicBezTo>
                      <a:pt x="161" y="92"/>
                      <a:pt x="161" y="92"/>
                      <a:pt x="161" y="91"/>
                    </a:cubicBezTo>
                    <a:cubicBezTo>
                      <a:pt x="161" y="90"/>
                      <a:pt x="161" y="87"/>
                      <a:pt x="161" y="86"/>
                    </a:cubicBezTo>
                    <a:cubicBezTo>
                      <a:pt x="161" y="85"/>
                      <a:pt x="163" y="79"/>
                      <a:pt x="163" y="77"/>
                    </a:cubicBezTo>
                    <a:cubicBezTo>
                      <a:pt x="163" y="76"/>
                      <a:pt x="163" y="77"/>
                      <a:pt x="164" y="76"/>
                    </a:cubicBezTo>
                    <a:cubicBezTo>
                      <a:pt x="166" y="74"/>
                      <a:pt x="167" y="72"/>
                      <a:pt x="167" y="70"/>
                    </a:cubicBezTo>
                    <a:cubicBezTo>
                      <a:pt x="168" y="68"/>
                      <a:pt x="168" y="63"/>
                      <a:pt x="168" y="61"/>
                    </a:cubicBezTo>
                    <a:cubicBezTo>
                      <a:pt x="169" y="59"/>
                      <a:pt x="169" y="60"/>
                      <a:pt x="170" y="60"/>
                    </a:cubicBezTo>
                    <a:cubicBezTo>
                      <a:pt x="171" y="60"/>
                      <a:pt x="172" y="59"/>
                      <a:pt x="173" y="59"/>
                    </a:cubicBezTo>
                    <a:cubicBezTo>
                      <a:pt x="174" y="58"/>
                      <a:pt x="175" y="55"/>
                      <a:pt x="176" y="52"/>
                    </a:cubicBezTo>
                    <a:cubicBezTo>
                      <a:pt x="177" y="49"/>
                      <a:pt x="177" y="46"/>
                      <a:pt x="177" y="45"/>
                    </a:cubicBezTo>
                    <a:cubicBezTo>
                      <a:pt x="177" y="44"/>
                      <a:pt x="177" y="42"/>
                      <a:pt x="178" y="41"/>
                    </a:cubicBezTo>
                    <a:cubicBezTo>
                      <a:pt x="178" y="39"/>
                      <a:pt x="178" y="38"/>
                      <a:pt x="178" y="38"/>
                    </a:cubicBezTo>
                    <a:cubicBezTo>
                      <a:pt x="177" y="37"/>
                      <a:pt x="177" y="37"/>
                      <a:pt x="176" y="37"/>
                    </a:cubicBezTo>
                    <a:cubicBezTo>
                      <a:pt x="176" y="37"/>
                      <a:pt x="175" y="38"/>
                      <a:pt x="175" y="38"/>
                    </a:cubicBezTo>
                    <a:cubicBezTo>
                      <a:pt x="174" y="39"/>
                      <a:pt x="174" y="39"/>
                      <a:pt x="174" y="39"/>
                    </a:cubicBezTo>
                    <a:cubicBezTo>
                      <a:pt x="174" y="39"/>
                      <a:pt x="173" y="39"/>
                      <a:pt x="173" y="37"/>
                    </a:cubicBezTo>
                    <a:cubicBezTo>
                      <a:pt x="173" y="27"/>
                      <a:pt x="171" y="20"/>
                      <a:pt x="170" y="17"/>
                    </a:cubicBezTo>
                    <a:cubicBezTo>
                      <a:pt x="169" y="13"/>
                      <a:pt x="159" y="2"/>
                      <a:pt x="151" y="2"/>
                    </a:cubicBezTo>
                    <a:cubicBezTo>
                      <a:pt x="141" y="1"/>
                      <a:pt x="139" y="0"/>
                      <a:pt x="127" y="8"/>
                    </a:cubicBezTo>
                    <a:cubicBezTo>
                      <a:pt x="115" y="15"/>
                      <a:pt x="117" y="34"/>
                      <a:pt x="117" y="36"/>
                    </a:cubicBezTo>
                    <a:cubicBezTo>
                      <a:pt x="117" y="37"/>
                      <a:pt x="117" y="40"/>
                      <a:pt x="117" y="41"/>
                    </a:cubicBezTo>
                    <a:cubicBezTo>
                      <a:pt x="116" y="41"/>
                      <a:pt x="117" y="42"/>
                      <a:pt x="116" y="42"/>
                    </a:cubicBezTo>
                    <a:cubicBezTo>
                      <a:pt x="116" y="42"/>
                      <a:pt x="116" y="41"/>
                      <a:pt x="115" y="41"/>
                    </a:cubicBezTo>
                    <a:cubicBezTo>
                      <a:pt x="115" y="40"/>
                      <a:pt x="114" y="40"/>
                      <a:pt x="114" y="40"/>
                    </a:cubicBezTo>
                    <a:cubicBezTo>
                      <a:pt x="113" y="40"/>
                      <a:pt x="113" y="41"/>
                      <a:pt x="113" y="42"/>
                    </a:cubicBezTo>
                    <a:cubicBezTo>
                      <a:pt x="113" y="43"/>
                      <a:pt x="113" y="44"/>
                      <a:pt x="113" y="45"/>
                    </a:cubicBezTo>
                    <a:cubicBezTo>
                      <a:pt x="114" y="46"/>
                      <a:pt x="114" y="47"/>
                      <a:pt x="114" y="48"/>
                    </a:cubicBezTo>
                    <a:cubicBezTo>
                      <a:pt x="114" y="49"/>
                      <a:pt x="114" y="52"/>
                      <a:pt x="115" y="54"/>
                    </a:cubicBezTo>
                    <a:cubicBezTo>
                      <a:pt x="115" y="55"/>
                      <a:pt x="115" y="56"/>
                      <a:pt x="116" y="58"/>
                    </a:cubicBezTo>
                    <a:cubicBezTo>
                      <a:pt x="117" y="60"/>
                      <a:pt x="118" y="61"/>
                      <a:pt x="119" y="61"/>
                    </a:cubicBezTo>
                    <a:cubicBezTo>
                      <a:pt x="120" y="62"/>
                      <a:pt x="121" y="62"/>
                      <a:pt x="121" y="62"/>
                    </a:cubicBezTo>
                    <a:cubicBezTo>
                      <a:pt x="122" y="62"/>
                      <a:pt x="122" y="62"/>
                      <a:pt x="122" y="62"/>
                    </a:cubicBezTo>
                    <a:cubicBezTo>
                      <a:pt x="122" y="63"/>
                      <a:pt x="122" y="65"/>
                      <a:pt x="123" y="68"/>
                    </a:cubicBezTo>
                    <a:cubicBezTo>
                      <a:pt x="123" y="71"/>
                      <a:pt x="124" y="72"/>
                      <a:pt x="124" y="72"/>
                    </a:cubicBezTo>
                    <a:cubicBezTo>
                      <a:pt x="124" y="73"/>
                      <a:pt x="124" y="73"/>
                      <a:pt x="124" y="75"/>
                    </a:cubicBezTo>
                    <a:cubicBezTo>
                      <a:pt x="125" y="77"/>
                      <a:pt x="124" y="79"/>
                      <a:pt x="124" y="80"/>
                    </a:cubicBezTo>
                    <a:cubicBezTo>
                      <a:pt x="124" y="82"/>
                      <a:pt x="123" y="83"/>
                      <a:pt x="123" y="83"/>
                    </a:cubicBezTo>
                    <a:cubicBezTo>
                      <a:pt x="123" y="83"/>
                      <a:pt x="123" y="83"/>
                      <a:pt x="122" y="82"/>
                    </a:cubicBezTo>
                    <a:cubicBezTo>
                      <a:pt x="121" y="82"/>
                      <a:pt x="121" y="82"/>
                      <a:pt x="119" y="83"/>
                    </a:cubicBezTo>
                    <a:cubicBezTo>
                      <a:pt x="117" y="83"/>
                      <a:pt x="114" y="85"/>
                      <a:pt x="112" y="86"/>
                    </a:cubicBezTo>
                    <a:cubicBezTo>
                      <a:pt x="109" y="87"/>
                      <a:pt x="106" y="89"/>
                      <a:pt x="105" y="90"/>
                    </a:cubicBezTo>
                    <a:cubicBezTo>
                      <a:pt x="103" y="90"/>
                      <a:pt x="103" y="90"/>
                      <a:pt x="102" y="91"/>
                    </a:cubicBezTo>
                    <a:cubicBezTo>
                      <a:pt x="101" y="92"/>
                      <a:pt x="101" y="91"/>
                      <a:pt x="101" y="91"/>
                    </a:cubicBezTo>
                    <a:cubicBezTo>
                      <a:pt x="100" y="91"/>
                      <a:pt x="99" y="91"/>
                      <a:pt x="98" y="91"/>
                    </a:cubicBezTo>
                    <a:cubicBezTo>
                      <a:pt x="97" y="91"/>
                      <a:pt x="97" y="91"/>
                      <a:pt x="96" y="91"/>
                    </a:cubicBezTo>
                    <a:cubicBezTo>
                      <a:pt x="95" y="92"/>
                      <a:pt x="95" y="92"/>
                      <a:pt x="94" y="92"/>
                    </a:cubicBezTo>
                    <a:cubicBezTo>
                      <a:pt x="93" y="92"/>
                      <a:pt x="90" y="91"/>
                      <a:pt x="88" y="91"/>
                    </a:cubicBezTo>
                    <a:cubicBezTo>
                      <a:pt x="86" y="91"/>
                      <a:pt x="82" y="91"/>
                      <a:pt x="81" y="91"/>
                    </a:cubicBezTo>
                    <a:cubicBezTo>
                      <a:pt x="80" y="91"/>
                      <a:pt x="79" y="91"/>
                      <a:pt x="78" y="91"/>
                    </a:cubicBezTo>
                    <a:cubicBezTo>
                      <a:pt x="77" y="91"/>
                      <a:pt x="75" y="91"/>
                      <a:pt x="73" y="92"/>
                    </a:cubicBezTo>
                    <a:cubicBezTo>
                      <a:pt x="72" y="93"/>
                      <a:pt x="70" y="95"/>
                      <a:pt x="69" y="95"/>
                    </a:cubicBezTo>
                    <a:cubicBezTo>
                      <a:pt x="69" y="96"/>
                      <a:pt x="68" y="98"/>
                      <a:pt x="68" y="99"/>
                    </a:cubicBezTo>
                    <a:cubicBezTo>
                      <a:pt x="67" y="99"/>
                      <a:pt x="67" y="103"/>
                      <a:pt x="67" y="104"/>
                    </a:cubicBezTo>
                    <a:cubicBezTo>
                      <a:pt x="67" y="106"/>
                      <a:pt x="67" y="105"/>
                      <a:pt x="66" y="108"/>
                    </a:cubicBezTo>
                    <a:cubicBezTo>
                      <a:pt x="65" y="112"/>
                      <a:pt x="64" y="118"/>
                      <a:pt x="63" y="121"/>
                    </a:cubicBezTo>
                    <a:cubicBezTo>
                      <a:pt x="63" y="123"/>
                      <a:pt x="61" y="130"/>
                      <a:pt x="61" y="134"/>
                    </a:cubicBezTo>
                    <a:cubicBezTo>
                      <a:pt x="60" y="138"/>
                      <a:pt x="59" y="144"/>
                      <a:pt x="58" y="147"/>
                    </a:cubicBezTo>
                    <a:cubicBezTo>
                      <a:pt x="58" y="151"/>
                      <a:pt x="57" y="157"/>
                      <a:pt x="57" y="160"/>
                    </a:cubicBezTo>
                    <a:cubicBezTo>
                      <a:pt x="57" y="164"/>
                      <a:pt x="58" y="171"/>
                      <a:pt x="58" y="175"/>
                    </a:cubicBezTo>
                    <a:cubicBezTo>
                      <a:pt x="58" y="178"/>
                      <a:pt x="59" y="184"/>
                      <a:pt x="60" y="186"/>
                    </a:cubicBezTo>
                    <a:cubicBezTo>
                      <a:pt x="61" y="189"/>
                      <a:pt x="61" y="191"/>
                      <a:pt x="61" y="192"/>
                    </a:cubicBezTo>
                    <a:cubicBezTo>
                      <a:pt x="62" y="192"/>
                      <a:pt x="62" y="194"/>
                      <a:pt x="62" y="194"/>
                    </a:cubicBezTo>
                    <a:cubicBezTo>
                      <a:pt x="63" y="195"/>
                      <a:pt x="63" y="195"/>
                      <a:pt x="64" y="196"/>
                    </a:cubicBezTo>
                    <a:cubicBezTo>
                      <a:pt x="65" y="197"/>
                      <a:pt x="64" y="197"/>
                      <a:pt x="65" y="197"/>
                    </a:cubicBezTo>
                    <a:cubicBezTo>
                      <a:pt x="65" y="198"/>
                      <a:pt x="65" y="199"/>
                      <a:pt x="66" y="199"/>
                    </a:cubicBezTo>
                    <a:cubicBezTo>
                      <a:pt x="66" y="199"/>
                      <a:pt x="66" y="199"/>
                      <a:pt x="67" y="199"/>
                    </a:cubicBezTo>
                    <a:cubicBezTo>
                      <a:pt x="67" y="199"/>
                      <a:pt x="68" y="200"/>
                      <a:pt x="69" y="201"/>
                    </a:cubicBezTo>
                    <a:cubicBezTo>
                      <a:pt x="69" y="201"/>
                      <a:pt x="69" y="201"/>
                      <a:pt x="69" y="201"/>
                    </a:cubicBezTo>
                    <a:cubicBezTo>
                      <a:pt x="69" y="202"/>
                      <a:pt x="70" y="204"/>
                      <a:pt x="70" y="204"/>
                    </a:cubicBezTo>
                    <a:cubicBezTo>
                      <a:pt x="70" y="205"/>
                      <a:pt x="70" y="205"/>
                      <a:pt x="70" y="207"/>
                    </a:cubicBezTo>
                    <a:cubicBezTo>
                      <a:pt x="70" y="208"/>
                      <a:pt x="70" y="208"/>
                      <a:pt x="71" y="208"/>
                    </a:cubicBezTo>
                    <a:cubicBezTo>
                      <a:pt x="72" y="208"/>
                      <a:pt x="72" y="208"/>
                      <a:pt x="72" y="208"/>
                    </a:cubicBezTo>
                    <a:cubicBezTo>
                      <a:pt x="73" y="208"/>
                      <a:pt x="73" y="208"/>
                      <a:pt x="73" y="208"/>
                    </a:cubicBezTo>
                    <a:cubicBezTo>
                      <a:pt x="73" y="209"/>
                      <a:pt x="73" y="210"/>
                      <a:pt x="74" y="210"/>
                    </a:cubicBezTo>
                    <a:cubicBezTo>
                      <a:pt x="74" y="210"/>
                      <a:pt x="75" y="210"/>
                      <a:pt x="75" y="209"/>
                    </a:cubicBezTo>
                    <a:cubicBezTo>
                      <a:pt x="76" y="209"/>
                      <a:pt x="76" y="209"/>
                      <a:pt x="76" y="210"/>
                    </a:cubicBezTo>
                    <a:cubicBezTo>
                      <a:pt x="76" y="211"/>
                      <a:pt x="77" y="213"/>
                      <a:pt x="77" y="215"/>
                    </a:cubicBezTo>
                    <a:cubicBezTo>
                      <a:pt x="77" y="218"/>
                      <a:pt x="77" y="218"/>
                      <a:pt x="77" y="219"/>
                    </a:cubicBezTo>
                    <a:cubicBezTo>
                      <a:pt x="77" y="220"/>
                      <a:pt x="77" y="223"/>
                      <a:pt x="77" y="224"/>
                    </a:cubicBezTo>
                    <a:cubicBezTo>
                      <a:pt x="77" y="225"/>
                      <a:pt x="77" y="225"/>
                      <a:pt x="76" y="225"/>
                    </a:cubicBezTo>
                    <a:cubicBezTo>
                      <a:pt x="76" y="226"/>
                      <a:pt x="75" y="226"/>
                      <a:pt x="74" y="226"/>
                    </a:cubicBezTo>
                    <a:cubicBezTo>
                      <a:pt x="74" y="227"/>
                      <a:pt x="73" y="227"/>
                      <a:pt x="73" y="228"/>
                    </a:cubicBezTo>
                    <a:cubicBezTo>
                      <a:pt x="73" y="229"/>
                      <a:pt x="73" y="231"/>
                      <a:pt x="73" y="233"/>
                    </a:cubicBezTo>
                    <a:cubicBezTo>
                      <a:pt x="73" y="235"/>
                      <a:pt x="73" y="238"/>
                      <a:pt x="73" y="239"/>
                    </a:cubicBezTo>
                    <a:cubicBezTo>
                      <a:pt x="73" y="239"/>
                      <a:pt x="73" y="239"/>
                      <a:pt x="72" y="241"/>
                    </a:cubicBezTo>
                    <a:cubicBezTo>
                      <a:pt x="72" y="243"/>
                      <a:pt x="72" y="250"/>
                      <a:pt x="72" y="252"/>
                    </a:cubicBezTo>
                    <a:cubicBezTo>
                      <a:pt x="72" y="253"/>
                      <a:pt x="71" y="259"/>
                      <a:pt x="70" y="262"/>
                    </a:cubicBezTo>
                    <a:cubicBezTo>
                      <a:pt x="70" y="264"/>
                      <a:pt x="69" y="269"/>
                      <a:pt x="69" y="271"/>
                    </a:cubicBezTo>
                    <a:cubicBezTo>
                      <a:pt x="69" y="273"/>
                      <a:pt x="69" y="282"/>
                      <a:pt x="69" y="284"/>
                    </a:cubicBezTo>
                    <a:cubicBezTo>
                      <a:pt x="69" y="286"/>
                      <a:pt x="68" y="295"/>
                      <a:pt x="68" y="297"/>
                    </a:cubicBezTo>
                    <a:cubicBezTo>
                      <a:pt x="67" y="298"/>
                      <a:pt x="67" y="301"/>
                      <a:pt x="67" y="303"/>
                    </a:cubicBezTo>
                    <a:cubicBezTo>
                      <a:pt x="67" y="304"/>
                      <a:pt x="67" y="304"/>
                      <a:pt x="68" y="304"/>
                    </a:cubicBezTo>
                    <a:cubicBezTo>
                      <a:pt x="69" y="304"/>
                      <a:pt x="69" y="304"/>
                      <a:pt x="70" y="304"/>
                    </a:cubicBezTo>
                    <a:cubicBezTo>
                      <a:pt x="71" y="304"/>
                      <a:pt x="70" y="304"/>
                      <a:pt x="70" y="305"/>
                    </a:cubicBezTo>
                    <a:cubicBezTo>
                      <a:pt x="70" y="305"/>
                      <a:pt x="70" y="306"/>
                      <a:pt x="69" y="308"/>
                    </a:cubicBezTo>
                    <a:cubicBezTo>
                      <a:pt x="69" y="309"/>
                      <a:pt x="68" y="310"/>
                      <a:pt x="68" y="311"/>
                    </a:cubicBezTo>
                    <a:cubicBezTo>
                      <a:pt x="68" y="312"/>
                      <a:pt x="67" y="313"/>
                      <a:pt x="67" y="314"/>
                    </a:cubicBezTo>
                    <a:cubicBezTo>
                      <a:pt x="67" y="314"/>
                      <a:pt x="67" y="315"/>
                      <a:pt x="67" y="316"/>
                    </a:cubicBezTo>
                    <a:cubicBezTo>
                      <a:pt x="67" y="316"/>
                      <a:pt x="66" y="317"/>
                      <a:pt x="67" y="318"/>
                    </a:cubicBezTo>
                    <a:cubicBezTo>
                      <a:pt x="67" y="318"/>
                      <a:pt x="67" y="320"/>
                      <a:pt x="67" y="322"/>
                    </a:cubicBezTo>
                    <a:cubicBezTo>
                      <a:pt x="66" y="324"/>
                      <a:pt x="66" y="324"/>
                      <a:pt x="65" y="325"/>
                    </a:cubicBezTo>
                    <a:cubicBezTo>
                      <a:pt x="65" y="326"/>
                      <a:pt x="65" y="327"/>
                      <a:pt x="65" y="328"/>
                    </a:cubicBezTo>
                    <a:cubicBezTo>
                      <a:pt x="65" y="328"/>
                      <a:pt x="66" y="329"/>
                      <a:pt x="66" y="330"/>
                    </a:cubicBezTo>
                    <a:cubicBezTo>
                      <a:pt x="66" y="330"/>
                      <a:pt x="65" y="331"/>
                      <a:pt x="65" y="331"/>
                    </a:cubicBezTo>
                    <a:cubicBezTo>
                      <a:pt x="65" y="332"/>
                      <a:pt x="65" y="335"/>
                      <a:pt x="65" y="336"/>
                    </a:cubicBezTo>
                    <a:cubicBezTo>
                      <a:pt x="65" y="336"/>
                      <a:pt x="64" y="337"/>
                      <a:pt x="64" y="339"/>
                    </a:cubicBezTo>
                    <a:cubicBezTo>
                      <a:pt x="63" y="340"/>
                      <a:pt x="63" y="341"/>
                      <a:pt x="63" y="342"/>
                    </a:cubicBezTo>
                    <a:cubicBezTo>
                      <a:pt x="64" y="343"/>
                      <a:pt x="63" y="344"/>
                      <a:pt x="63" y="346"/>
                    </a:cubicBezTo>
                    <a:cubicBezTo>
                      <a:pt x="63" y="347"/>
                      <a:pt x="62" y="349"/>
                      <a:pt x="62" y="349"/>
                    </a:cubicBezTo>
                    <a:cubicBezTo>
                      <a:pt x="62" y="350"/>
                      <a:pt x="62" y="353"/>
                      <a:pt x="61" y="355"/>
                    </a:cubicBezTo>
                    <a:cubicBezTo>
                      <a:pt x="61" y="358"/>
                      <a:pt x="59" y="366"/>
                      <a:pt x="59" y="370"/>
                    </a:cubicBezTo>
                    <a:cubicBezTo>
                      <a:pt x="59" y="373"/>
                      <a:pt x="58" y="377"/>
                      <a:pt x="58" y="382"/>
                    </a:cubicBezTo>
                    <a:cubicBezTo>
                      <a:pt x="57" y="387"/>
                      <a:pt x="57" y="391"/>
                      <a:pt x="57" y="394"/>
                    </a:cubicBezTo>
                    <a:cubicBezTo>
                      <a:pt x="56" y="396"/>
                      <a:pt x="56" y="407"/>
                      <a:pt x="56" y="412"/>
                    </a:cubicBezTo>
                    <a:cubicBezTo>
                      <a:pt x="56" y="416"/>
                      <a:pt x="56" y="422"/>
                      <a:pt x="56" y="423"/>
                    </a:cubicBezTo>
                    <a:cubicBezTo>
                      <a:pt x="56" y="424"/>
                      <a:pt x="56" y="425"/>
                      <a:pt x="55" y="425"/>
                    </a:cubicBezTo>
                    <a:cubicBezTo>
                      <a:pt x="55" y="426"/>
                      <a:pt x="55" y="428"/>
                      <a:pt x="55" y="431"/>
                    </a:cubicBezTo>
                    <a:cubicBezTo>
                      <a:pt x="54" y="433"/>
                      <a:pt x="53" y="440"/>
                      <a:pt x="53" y="441"/>
                    </a:cubicBezTo>
                    <a:cubicBezTo>
                      <a:pt x="53" y="442"/>
                      <a:pt x="53" y="444"/>
                      <a:pt x="52" y="446"/>
                    </a:cubicBezTo>
                    <a:cubicBezTo>
                      <a:pt x="51" y="448"/>
                      <a:pt x="50" y="452"/>
                      <a:pt x="49" y="453"/>
                    </a:cubicBezTo>
                    <a:cubicBezTo>
                      <a:pt x="49" y="454"/>
                      <a:pt x="48" y="459"/>
                      <a:pt x="47" y="462"/>
                    </a:cubicBezTo>
                    <a:cubicBezTo>
                      <a:pt x="47" y="465"/>
                      <a:pt x="46" y="469"/>
                      <a:pt x="46" y="470"/>
                    </a:cubicBezTo>
                    <a:cubicBezTo>
                      <a:pt x="46" y="472"/>
                      <a:pt x="45" y="472"/>
                      <a:pt x="45" y="473"/>
                    </a:cubicBezTo>
                    <a:cubicBezTo>
                      <a:pt x="44" y="475"/>
                      <a:pt x="44" y="476"/>
                      <a:pt x="44" y="477"/>
                    </a:cubicBezTo>
                    <a:cubicBezTo>
                      <a:pt x="44" y="478"/>
                      <a:pt x="44" y="479"/>
                      <a:pt x="44" y="481"/>
                    </a:cubicBezTo>
                    <a:cubicBezTo>
                      <a:pt x="43" y="482"/>
                      <a:pt x="43" y="485"/>
                      <a:pt x="42" y="487"/>
                    </a:cubicBezTo>
                    <a:cubicBezTo>
                      <a:pt x="42" y="489"/>
                      <a:pt x="41" y="493"/>
                      <a:pt x="40" y="495"/>
                    </a:cubicBezTo>
                    <a:cubicBezTo>
                      <a:pt x="40" y="497"/>
                      <a:pt x="39" y="500"/>
                      <a:pt x="39" y="502"/>
                    </a:cubicBezTo>
                    <a:cubicBezTo>
                      <a:pt x="38" y="504"/>
                      <a:pt x="38" y="508"/>
                      <a:pt x="38" y="510"/>
                    </a:cubicBezTo>
                    <a:cubicBezTo>
                      <a:pt x="38" y="511"/>
                      <a:pt x="36" y="516"/>
                      <a:pt x="36" y="519"/>
                    </a:cubicBezTo>
                    <a:cubicBezTo>
                      <a:pt x="35" y="523"/>
                      <a:pt x="33" y="530"/>
                      <a:pt x="33" y="533"/>
                    </a:cubicBezTo>
                    <a:cubicBezTo>
                      <a:pt x="32" y="535"/>
                      <a:pt x="31" y="539"/>
                      <a:pt x="31" y="541"/>
                    </a:cubicBezTo>
                    <a:cubicBezTo>
                      <a:pt x="30" y="542"/>
                      <a:pt x="29" y="546"/>
                      <a:pt x="29" y="547"/>
                    </a:cubicBezTo>
                    <a:cubicBezTo>
                      <a:pt x="29" y="548"/>
                      <a:pt x="29" y="549"/>
                      <a:pt x="28" y="550"/>
                    </a:cubicBezTo>
                    <a:cubicBezTo>
                      <a:pt x="28" y="551"/>
                      <a:pt x="27" y="554"/>
                      <a:pt x="26" y="555"/>
                    </a:cubicBezTo>
                    <a:cubicBezTo>
                      <a:pt x="26" y="557"/>
                      <a:pt x="24" y="564"/>
                      <a:pt x="23" y="567"/>
                    </a:cubicBezTo>
                    <a:cubicBezTo>
                      <a:pt x="22" y="570"/>
                      <a:pt x="21" y="572"/>
                      <a:pt x="20" y="575"/>
                    </a:cubicBezTo>
                    <a:cubicBezTo>
                      <a:pt x="19" y="577"/>
                      <a:pt x="18" y="580"/>
                      <a:pt x="18" y="581"/>
                    </a:cubicBezTo>
                    <a:cubicBezTo>
                      <a:pt x="18" y="583"/>
                      <a:pt x="18" y="587"/>
                      <a:pt x="18" y="588"/>
                    </a:cubicBezTo>
                    <a:cubicBezTo>
                      <a:pt x="18" y="589"/>
                      <a:pt x="18" y="593"/>
                      <a:pt x="18" y="594"/>
                    </a:cubicBezTo>
                    <a:cubicBezTo>
                      <a:pt x="17" y="595"/>
                      <a:pt x="17" y="598"/>
                      <a:pt x="17" y="599"/>
                    </a:cubicBezTo>
                    <a:cubicBezTo>
                      <a:pt x="17" y="600"/>
                      <a:pt x="17" y="601"/>
                      <a:pt x="17" y="602"/>
                    </a:cubicBezTo>
                    <a:cubicBezTo>
                      <a:pt x="17" y="602"/>
                      <a:pt x="16" y="603"/>
                      <a:pt x="17" y="603"/>
                    </a:cubicBezTo>
                    <a:cubicBezTo>
                      <a:pt x="17" y="604"/>
                      <a:pt x="17" y="604"/>
                      <a:pt x="16" y="604"/>
                    </a:cubicBezTo>
                    <a:cubicBezTo>
                      <a:pt x="15" y="605"/>
                      <a:pt x="15" y="607"/>
                      <a:pt x="15" y="607"/>
                    </a:cubicBezTo>
                    <a:cubicBezTo>
                      <a:pt x="15" y="608"/>
                      <a:pt x="15" y="608"/>
                      <a:pt x="15" y="608"/>
                    </a:cubicBezTo>
                    <a:cubicBezTo>
                      <a:pt x="14" y="609"/>
                      <a:pt x="14" y="609"/>
                      <a:pt x="13" y="609"/>
                    </a:cubicBezTo>
                    <a:cubicBezTo>
                      <a:pt x="13" y="609"/>
                      <a:pt x="12" y="610"/>
                      <a:pt x="11" y="611"/>
                    </a:cubicBezTo>
                    <a:cubicBezTo>
                      <a:pt x="11" y="611"/>
                      <a:pt x="11" y="612"/>
                      <a:pt x="11" y="612"/>
                    </a:cubicBezTo>
                    <a:cubicBezTo>
                      <a:pt x="10" y="613"/>
                      <a:pt x="10" y="613"/>
                      <a:pt x="10" y="613"/>
                    </a:cubicBezTo>
                    <a:cubicBezTo>
                      <a:pt x="9" y="613"/>
                      <a:pt x="8" y="614"/>
                      <a:pt x="8" y="614"/>
                    </a:cubicBezTo>
                    <a:cubicBezTo>
                      <a:pt x="8" y="615"/>
                      <a:pt x="7" y="615"/>
                      <a:pt x="7" y="615"/>
                    </a:cubicBezTo>
                    <a:cubicBezTo>
                      <a:pt x="7" y="616"/>
                      <a:pt x="6" y="616"/>
                      <a:pt x="5" y="617"/>
                    </a:cubicBezTo>
                    <a:cubicBezTo>
                      <a:pt x="5" y="618"/>
                      <a:pt x="5" y="618"/>
                      <a:pt x="4" y="618"/>
                    </a:cubicBezTo>
                    <a:cubicBezTo>
                      <a:pt x="4" y="618"/>
                      <a:pt x="3" y="619"/>
                      <a:pt x="3" y="620"/>
                    </a:cubicBezTo>
                    <a:cubicBezTo>
                      <a:pt x="2" y="621"/>
                      <a:pt x="1" y="622"/>
                      <a:pt x="1" y="623"/>
                    </a:cubicBezTo>
                    <a:cubicBezTo>
                      <a:pt x="0" y="623"/>
                      <a:pt x="1" y="623"/>
                      <a:pt x="1" y="623"/>
                    </a:cubicBezTo>
                    <a:cubicBezTo>
                      <a:pt x="1" y="624"/>
                      <a:pt x="1" y="624"/>
                      <a:pt x="1" y="625"/>
                    </a:cubicBezTo>
                    <a:cubicBezTo>
                      <a:pt x="2" y="625"/>
                      <a:pt x="2" y="625"/>
                      <a:pt x="2" y="625"/>
                    </a:cubicBezTo>
                    <a:cubicBezTo>
                      <a:pt x="2" y="626"/>
                      <a:pt x="2" y="627"/>
                      <a:pt x="2" y="627"/>
                    </a:cubicBezTo>
                    <a:cubicBezTo>
                      <a:pt x="3" y="627"/>
                      <a:pt x="3" y="628"/>
                      <a:pt x="3" y="628"/>
                    </a:cubicBezTo>
                    <a:cubicBezTo>
                      <a:pt x="3" y="629"/>
                      <a:pt x="5" y="629"/>
                      <a:pt x="6" y="629"/>
                    </a:cubicBezTo>
                    <a:cubicBezTo>
                      <a:pt x="8" y="630"/>
                      <a:pt x="10" y="630"/>
                      <a:pt x="12" y="630"/>
                    </a:cubicBezTo>
                    <a:cubicBezTo>
                      <a:pt x="14" y="630"/>
                      <a:pt x="17" y="630"/>
                      <a:pt x="19" y="629"/>
                    </a:cubicBezTo>
                    <a:cubicBezTo>
                      <a:pt x="21" y="629"/>
                      <a:pt x="25" y="628"/>
                      <a:pt x="27" y="627"/>
                    </a:cubicBezTo>
                    <a:cubicBezTo>
                      <a:pt x="29" y="626"/>
                      <a:pt x="31" y="626"/>
                      <a:pt x="33" y="625"/>
                    </a:cubicBezTo>
                    <a:cubicBezTo>
                      <a:pt x="35" y="625"/>
                      <a:pt x="37" y="624"/>
                      <a:pt x="38" y="623"/>
                    </a:cubicBezTo>
                    <a:cubicBezTo>
                      <a:pt x="39" y="622"/>
                      <a:pt x="38" y="619"/>
                      <a:pt x="38" y="618"/>
                    </a:cubicBezTo>
                    <a:cubicBezTo>
                      <a:pt x="38" y="616"/>
                      <a:pt x="39" y="615"/>
                      <a:pt x="39" y="614"/>
                    </a:cubicBezTo>
                    <a:cubicBezTo>
                      <a:pt x="39" y="614"/>
                      <a:pt x="39" y="613"/>
                      <a:pt x="39" y="613"/>
                    </a:cubicBezTo>
                    <a:cubicBezTo>
                      <a:pt x="39" y="612"/>
                      <a:pt x="40" y="610"/>
                      <a:pt x="41" y="609"/>
                    </a:cubicBezTo>
                    <a:cubicBezTo>
                      <a:pt x="41" y="609"/>
                      <a:pt x="41" y="609"/>
                      <a:pt x="42" y="609"/>
                    </a:cubicBezTo>
                    <a:cubicBezTo>
                      <a:pt x="42" y="609"/>
                      <a:pt x="47" y="610"/>
                      <a:pt x="47" y="610"/>
                    </a:cubicBezTo>
                    <a:cubicBezTo>
                      <a:pt x="48" y="610"/>
                      <a:pt x="47" y="610"/>
                      <a:pt x="47" y="611"/>
                    </a:cubicBezTo>
                    <a:cubicBezTo>
                      <a:pt x="47" y="612"/>
                      <a:pt x="47" y="613"/>
                      <a:pt x="47" y="613"/>
                    </a:cubicBezTo>
                    <a:cubicBezTo>
                      <a:pt x="47" y="613"/>
                      <a:pt x="47" y="614"/>
                      <a:pt x="47" y="615"/>
                    </a:cubicBezTo>
                    <a:cubicBezTo>
                      <a:pt x="47" y="615"/>
                      <a:pt x="47" y="615"/>
                      <a:pt x="49" y="616"/>
                    </a:cubicBezTo>
                    <a:cubicBezTo>
                      <a:pt x="50" y="616"/>
                      <a:pt x="54" y="617"/>
                      <a:pt x="55" y="617"/>
                    </a:cubicBezTo>
                    <a:cubicBezTo>
                      <a:pt x="56" y="617"/>
                      <a:pt x="58" y="616"/>
                      <a:pt x="58" y="616"/>
                    </a:cubicBezTo>
                    <a:cubicBezTo>
                      <a:pt x="59" y="616"/>
                      <a:pt x="58" y="615"/>
                      <a:pt x="58" y="615"/>
                    </a:cubicBezTo>
                    <a:cubicBezTo>
                      <a:pt x="58" y="614"/>
                      <a:pt x="58" y="613"/>
                      <a:pt x="58" y="613"/>
                    </a:cubicBezTo>
                    <a:cubicBezTo>
                      <a:pt x="58" y="612"/>
                      <a:pt x="58" y="612"/>
                      <a:pt x="58" y="613"/>
                    </a:cubicBezTo>
                    <a:cubicBezTo>
                      <a:pt x="59" y="613"/>
                      <a:pt x="61" y="613"/>
                      <a:pt x="63" y="613"/>
                    </a:cubicBezTo>
                    <a:cubicBezTo>
                      <a:pt x="64" y="614"/>
                      <a:pt x="70" y="615"/>
                      <a:pt x="72" y="615"/>
                    </a:cubicBezTo>
                    <a:cubicBezTo>
                      <a:pt x="74" y="615"/>
                      <a:pt x="76" y="615"/>
                      <a:pt x="77" y="616"/>
                    </a:cubicBezTo>
                    <a:cubicBezTo>
                      <a:pt x="78" y="616"/>
                      <a:pt x="78" y="616"/>
                      <a:pt x="78" y="616"/>
                    </a:cubicBezTo>
                    <a:cubicBezTo>
                      <a:pt x="78" y="616"/>
                      <a:pt x="80" y="616"/>
                      <a:pt x="81" y="616"/>
                    </a:cubicBezTo>
                    <a:cubicBezTo>
                      <a:pt x="82" y="616"/>
                      <a:pt x="82" y="617"/>
                      <a:pt x="82" y="617"/>
                    </a:cubicBezTo>
                    <a:cubicBezTo>
                      <a:pt x="83" y="617"/>
                      <a:pt x="83" y="617"/>
                      <a:pt x="84" y="617"/>
                    </a:cubicBezTo>
                    <a:cubicBezTo>
                      <a:pt x="84" y="617"/>
                      <a:pt x="85" y="616"/>
                      <a:pt x="85" y="615"/>
                    </a:cubicBezTo>
                    <a:cubicBezTo>
                      <a:pt x="86" y="614"/>
                      <a:pt x="86" y="614"/>
                      <a:pt x="86" y="613"/>
                    </a:cubicBezTo>
                    <a:cubicBezTo>
                      <a:pt x="86" y="611"/>
                      <a:pt x="86" y="609"/>
                      <a:pt x="86" y="609"/>
                    </a:cubicBezTo>
                    <a:cubicBezTo>
                      <a:pt x="86" y="608"/>
                      <a:pt x="86" y="607"/>
                      <a:pt x="86" y="606"/>
                    </a:cubicBezTo>
                    <a:cubicBezTo>
                      <a:pt x="86" y="605"/>
                      <a:pt x="86" y="604"/>
                      <a:pt x="86" y="603"/>
                    </a:cubicBezTo>
                    <a:cubicBezTo>
                      <a:pt x="86" y="602"/>
                      <a:pt x="88" y="589"/>
                      <a:pt x="88" y="586"/>
                    </a:cubicBezTo>
                    <a:cubicBezTo>
                      <a:pt x="89" y="580"/>
                      <a:pt x="90" y="572"/>
                      <a:pt x="91" y="570"/>
                    </a:cubicBezTo>
                    <a:cubicBezTo>
                      <a:pt x="91" y="568"/>
                      <a:pt x="93" y="555"/>
                      <a:pt x="93" y="552"/>
                    </a:cubicBezTo>
                    <a:cubicBezTo>
                      <a:pt x="93" y="550"/>
                      <a:pt x="95" y="536"/>
                      <a:pt x="95" y="533"/>
                    </a:cubicBezTo>
                    <a:cubicBezTo>
                      <a:pt x="96" y="531"/>
                      <a:pt x="96" y="523"/>
                      <a:pt x="96" y="521"/>
                    </a:cubicBezTo>
                    <a:cubicBezTo>
                      <a:pt x="97" y="519"/>
                      <a:pt x="97" y="508"/>
                      <a:pt x="98" y="506"/>
                    </a:cubicBezTo>
                    <a:cubicBezTo>
                      <a:pt x="98" y="504"/>
                      <a:pt x="98" y="495"/>
                      <a:pt x="98" y="494"/>
                    </a:cubicBezTo>
                    <a:cubicBezTo>
                      <a:pt x="98" y="492"/>
                      <a:pt x="99" y="483"/>
                      <a:pt x="99" y="482"/>
                    </a:cubicBezTo>
                    <a:cubicBezTo>
                      <a:pt x="99" y="480"/>
                      <a:pt x="99" y="474"/>
                      <a:pt x="99" y="473"/>
                    </a:cubicBezTo>
                    <a:cubicBezTo>
                      <a:pt x="99" y="472"/>
                      <a:pt x="100" y="467"/>
                      <a:pt x="100" y="464"/>
                    </a:cubicBezTo>
                    <a:cubicBezTo>
                      <a:pt x="100" y="462"/>
                      <a:pt x="100" y="461"/>
                      <a:pt x="100" y="460"/>
                    </a:cubicBezTo>
                    <a:cubicBezTo>
                      <a:pt x="100" y="459"/>
                      <a:pt x="101" y="455"/>
                      <a:pt x="101" y="454"/>
                    </a:cubicBezTo>
                    <a:cubicBezTo>
                      <a:pt x="101" y="454"/>
                      <a:pt x="101" y="453"/>
                      <a:pt x="101" y="452"/>
                    </a:cubicBezTo>
                    <a:cubicBezTo>
                      <a:pt x="101" y="452"/>
                      <a:pt x="101" y="450"/>
                      <a:pt x="102" y="449"/>
                    </a:cubicBezTo>
                    <a:cubicBezTo>
                      <a:pt x="102" y="447"/>
                      <a:pt x="102" y="444"/>
                      <a:pt x="102" y="442"/>
                    </a:cubicBezTo>
                    <a:cubicBezTo>
                      <a:pt x="102" y="441"/>
                      <a:pt x="103" y="435"/>
                      <a:pt x="103" y="434"/>
                    </a:cubicBezTo>
                    <a:cubicBezTo>
                      <a:pt x="104" y="432"/>
                      <a:pt x="104" y="431"/>
                      <a:pt x="104" y="430"/>
                    </a:cubicBezTo>
                    <a:cubicBezTo>
                      <a:pt x="104" y="429"/>
                      <a:pt x="104" y="429"/>
                      <a:pt x="104" y="427"/>
                    </a:cubicBezTo>
                    <a:cubicBezTo>
                      <a:pt x="104" y="426"/>
                      <a:pt x="104" y="426"/>
                      <a:pt x="104" y="425"/>
                    </a:cubicBezTo>
                    <a:cubicBezTo>
                      <a:pt x="105" y="424"/>
                      <a:pt x="106" y="421"/>
                      <a:pt x="106" y="419"/>
                    </a:cubicBezTo>
                    <a:cubicBezTo>
                      <a:pt x="107" y="417"/>
                      <a:pt x="108" y="413"/>
                      <a:pt x="108" y="412"/>
                    </a:cubicBezTo>
                    <a:cubicBezTo>
                      <a:pt x="108" y="410"/>
                      <a:pt x="109" y="406"/>
                      <a:pt x="109" y="405"/>
                    </a:cubicBezTo>
                    <a:cubicBezTo>
                      <a:pt x="109" y="405"/>
                      <a:pt x="109" y="405"/>
                      <a:pt x="110" y="404"/>
                    </a:cubicBezTo>
                    <a:cubicBezTo>
                      <a:pt x="110" y="403"/>
                      <a:pt x="111" y="400"/>
                      <a:pt x="112" y="399"/>
                    </a:cubicBezTo>
                    <a:cubicBezTo>
                      <a:pt x="112" y="397"/>
                      <a:pt x="113" y="395"/>
                      <a:pt x="113" y="394"/>
                    </a:cubicBezTo>
                    <a:cubicBezTo>
                      <a:pt x="113" y="393"/>
                      <a:pt x="114" y="391"/>
                      <a:pt x="114" y="388"/>
                    </a:cubicBezTo>
                    <a:cubicBezTo>
                      <a:pt x="115" y="386"/>
                      <a:pt x="119" y="378"/>
                      <a:pt x="120" y="376"/>
                    </a:cubicBezTo>
                    <a:cubicBezTo>
                      <a:pt x="120" y="375"/>
                      <a:pt x="124" y="368"/>
                      <a:pt x="127" y="358"/>
                    </a:cubicBezTo>
                    <a:cubicBezTo>
                      <a:pt x="128" y="354"/>
                      <a:pt x="131" y="346"/>
                      <a:pt x="132" y="342"/>
                    </a:cubicBezTo>
                    <a:cubicBezTo>
                      <a:pt x="133" y="339"/>
                      <a:pt x="134" y="336"/>
                      <a:pt x="135" y="335"/>
                    </a:cubicBezTo>
                    <a:cubicBezTo>
                      <a:pt x="135" y="334"/>
                      <a:pt x="137" y="332"/>
                      <a:pt x="137" y="331"/>
                    </a:cubicBezTo>
                    <a:cubicBezTo>
                      <a:pt x="138" y="330"/>
                      <a:pt x="138" y="330"/>
                      <a:pt x="138" y="330"/>
                    </a:cubicBezTo>
                    <a:cubicBezTo>
                      <a:pt x="138" y="330"/>
                      <a:pt x="140" y="330"/>
                      <a:pt x="140" y="330"/>
                    </a:cubicBezTo>
                    <a:cubicBezTo>
                      <a:pt x="141" y="330"/>
                      <a:pt x="141" y="330"/>
                      <a:pt x="141" y="331"/>
                    </a:cubicBezTo>
                    <a:cubicBezTo>
                      <a:pt x="142" y="331"/>
                      <a:pt x="142" y="332"/>
                      <a:pt x="142" y="334"/>
                    </a:cubicBezTo>
                    <a:cubicBezTo>
                      <a:pt x="142" y="335"/>
                      <a:pt x="142" y="336"/>
                      <a:pt x="142" y="340"/>
                    </a:cubicBezTo>
                    <a:cubicBezTo>
                      <a:pt x="142" y="343"/>
                      <a:pt x="143" y="345"/>
                      <a:pt x="143" y="348"/>
                    </a:cubicBezTo>
                    <a:cubicBezTo>
                      <a:pt x="144" y="351"/>
                      <a:pt x="145" y="355"/>
                      <a:pt x="145" y="356"/>
                    </a:cubicBezTo>
                    <a:cubicBezTo>
                      <a:pt x="146" y="359"/>
                      <a:pt x="147" y="365"/>
                      <a:pt x="148" y="369"/>
                    </a:cubicBezTo>
                    <a:cubicBezTo>
                      <a:pt x="148" y="373"/>
                      <a:pt x="148" y="381"/>
                      <a:pt x="149" y="384"/>
                    </a:cubicBezTo>
                    <a:cubicBezTo>
                      <a:pt x="149" y="387"/>
                      <a:pt x="149" y="396"/>
                      <a:pt x="149" y="398"/>
                    </a:cubicBezTo>
                    <a:cubicBezTo>
                      <a:pt x="149" y="400"/>
                      <a:pt x="150" y="402"/>
                      <a:pt x="150" y="404"/>
                    </a:cubicBezTo>
                    <a:cubicBezTo>
                      <a:pt x="150" y="406"/>
                      <a:pt x="150" y="409"/>
                      <a:pt x="150" y="410"/>
                    </a:cubicBezTo>
                    <a:cubicBezTo>
                      <a:pt x="150" y="412"/>
                      <a:pt x="150" y="419"/>
                      <a:pt x="150" y="420"/>
                    </a:cubicBezTo>
                    <a:cubicBezTo>
                      <a:pt x="150" y="421"/>
                      <a:pt x="150" y="425"/>
                      <a:pt x="150" y="426"/>
                    </a:cubicBezTo>
                    <a:cubicBezTo>
                      <a:pt x="151" y="428"/>
                      <a:pt x="151" y="428"/>
                      <a:pt x="151" y="431"/>
                    </a:cubicBezTo>
                    <a:cubicBezTo>
                      <a:pt x="151" y="433"/>
                      <a:pt x="151" y="434"/>
                      <a:pt x="151" y="436"/>
                    </a:cubicBezTo>
                    <a:cubicBezTo>
                      <a:pt x="151" y="438"/>
                      <a:pt x="151" y="439"/>
                      <a:pt x="151" y="440"/>
                    </a:cubicBezTo>
                    <a:cubicBezTo>
                      <a:pt x="151" y="441"/>
                      <a:pt x="151" y="443"/>
                      <a:pt x="151" y="445"/>
                    </a:cubicBezTo>
                    <a:cubicBezTo>
                      <a:pt x="151" y="447"/>
                      <a:pt x="151" y="450"/>
                      <a:pt x="151" y="454"/>
                    </a:cubicBezTo>
                    <a:cubicBezTo>
                      <a:pt x="151" y="458"/>
                      <a:pt x="151" y="462"/>
                      <a:pt x="151" y="465"/>
                    </a:cubicBezTo>
                    <a:cubicBezTo>
                      <a:pt x="151" y="467"/>
                      <a:pt x="152" y="478"/>
                      <a:pt x="152" y="484"/>
                    </a:cubicBezTo>
                    <a:cubicBezTo>
                      <a:pt x="152" y="490"/>
                      <a:pt x="152" y="497"/>
                      <a:pt x="152" y="501"/>
                    </a:cubicBezTo>
                    <a:cubicBezTo>
                      <a:pt x="152" y="504"/>
                      <a:pt x="152" y="514"/>
                      <a:pt x="152" y="517"/>
                    </a:cubicBezTo>
                    <a:cubicBezTo>
                      <a:pt x="152" y="519"/>
                      <a:pt x="152" y="527"/>
                      <a:pt x="152" y="529"/>
                    </a:cubicBezTo>
                    <a:cubicBezTo>
                      <a:pt x="152" y="532"/>
                      <a:pt x="152" y="533"/>
                      <a:pt x="151" y="536"/>
                    </a:cubicBezTo>
                    <a:cubicBezTo>
                      <a:pt x="151" y="540"/>
                      <a:pt x="151" y="546"/>
                      <a:pt x="150" y="550"/>
                    </a:cubicBezTo>
                    <a:cubicBezTo>
                      <a:pt x="150" y="554"/>
                      <a:pt x="149" y="565"/>
                      <a:pt x="149" y="568"/>
                    </a:cubicBezTo>
                    <a:cubicBezTo>
                      <a:pt x="149" y="570"/>
                      <a:pt x="149" y="576"/>
                      <a:pt x="148" y="578"/>
                    </a:cubicBezTo>
                    <a:cubicBezTo>
                      <a:pt x="148" y="580"/>
                      <a:pt x="148" y="581"/>
                      <a:pt x="149" y="583"/>
                    </a:cubicBezTo>
                    <a:cubicBezTo>
                      <a:pt x="149" y="586"/>
                      <a:pt x="152" y="594"/>
                      <a:pt x="152" y="594"/>
                    </a:cubicBezTo>
                    <a:cubicBezTo>
                      <a:pt x="153" y="595"/>
                      <a:pt x="153" y="596"/>
                      <a:pt x="153" y="598"/>
                    </a:cubicBezTo>
                    <a:cubicBezTo>
                      <a:pt x="153" y="600"/>
                      <a:pt x="153" y="602"/>
                      <a:pt x="153" y="604"/>
                    </a:cubicBezTo>
                    <a:cubicBezTo>
                      <a:pt x="153" y="605"/>
                      <a:pt x="154" y="609"/>
                      <a:pt x="154" y="609"/>
                    </a:cubicBezTo>
                    <a:cubicBezTo>
                      <a:pt x="154" y="609"/>
                      <a:pt x="154" y="609"/>
                      <a:pt x="155" y="610"/>
                    </a:cubicBezTo>
                    <a:cubicBezTo>
                      <a:pt x="157" y="611"/>
                      <a:pt x="157" y="611"/>
                      <a:pt x="158" y="612"/>
                    </a:cubicBezTo>
                    <a:cubicBezTo>
                      <a:pt x="159" y="612"/>
                      <a:pt x="159" y="612"/>
                      <a:pt x="160" y="612"/>
                    </a:cubicBezTo>
                    <a:cubicBezTo>
                      <a:pt x="162" y="612"/>
                      <a:pt x="162" y="612"/>
                      <a:pt x="163" y="612"/>
                    </a:cubicBezTo>
                    <a:cubicBezTo>
                      <a:pt x="163" y="611"/>
                      <a:pt x="163" y="612"/>
                      <a:pt x="163" y="614"/>
                    </a:cubicBezTo>
                    <a:cubicBezTo>
                      <a:pt x="163" y="616"/>
                      <a:pt x="164" y="617"/>
                      <a:pt x="164" y="618"/>
                    </a:cubicBezTo>
                    <a:cubicBezTo>
                      <a:pt x="164" y="618"/>
                      <a:pt x="165" y="619"/>
                      <a:pt x="164" y="620"/>
                    </a:cubicBezTo>
                    <a:cubicBezTo>
                      <a:pt x="164" y="620"/>
                      <a:pt x="164" y="621"/>
                      <a:pt x="165" y="622"/>
                    </a:cubicBezTo>
                    <a:cubicBezTo>
                      <a:pt x="166" y="622"/>
                      <a:pt x="167" y="623"/>
                      <a:pt x="167" y="624"/>
                    </a:cubicBezTo>
                    <a:cubicBezTo>
                      <a:pt x="168" y="624"/>
                      <a:pt x="170" y="625"/>
                      <a:pt x="172" y="626"/>
                    </a:cubicBezTo>
                    <a:cubicBezTo>
                      <a:pt x="175" y="626"/>
                      <a:pt x="178" y="626"/>
                      <a:pt x="181" y="626"/>
                    </a:cubicBezTo>
                    <a:cubicBezTo>
                      <a:pt x="183" y="626"/>
                      <a:pt x="187" y="626"/>
                      <a:pt x="189" y="626"/>
                    </a:cubicBezTo>
                    <a:cubicBezTo>
                      <a:pt x="190" y="626"/>
                      <a:pt x="194" y="625"/>
                      <a:pt x="195" y="624"/>
                    </a:cubicBezTo>
                    <a:cubicBezTo>
                      <a:pt x="196" y="623"/>
                      <a:pt x="197" y="620"/>
                      <a:pt x="198" y="619"/>
                    </a:cubicBezTo>
                    <a:cubicBezTo>
                      <a:pt x="198" y="618"/>
                      <a:pt x="198" y="617"/>
                      <a:pt x="198" y="616"/>
                    </a:cubicBezTo>
                    <a:cubicBezTo>
                      <a:pt x="198" y="615"/>
                      <a:pt x="197" y="613"/>
                      <a:pt x="197" y="613"/>
                    </a:cubicBezTo>
                    <a:cubicBezTo>
                      <a:pt x="196" y="612"/>
                      <a:pt x="196" y="612"/>
                      <a:pt x="196" y="611"/>
                    </a:cubicBezTo>
                    <a:cubicBezTo>
                      <a:pt x="196" y="610"/>
                      <a:pt x="196" y="610"/>
                      <a:pt x="197" y="610"/>
                    </a:cubicBezTo>
                    <a:cubicBezTo>
                      <a:pt x="198" y="610"/>
                      <a:pt x="202" y="610"/>
                      <a:pt x="203" y="611"/>
                    </a:cubicBezTo>
                    <a:cubicBezTo>
                      <a:pt x="205" y="611"/>
                      <a:pt x="205" y="611"/>
                      <a:pt x="206" y="610"/>
                    </a:cubicBezTo>
                    <a:cubicBezTo>
                      <a:pt x="207" y="610"/>
                      <a:pt x="208" y="610"/>
                      <a:pt x="209" y="610"/>
                    </a:cubicBezTo>
                    <a:cubicBezTo>
                      <a:pt x="209" y="610"/>
                      <a:pt x="210" y="610"/>
                      <a:pt x="210" y="610"/>
                    </a:cubicBezTo>
                    <a:cubicBezTo>
                      <a:pt x="211" y="610"/>
                      <a:pt x="211" y="609"/>
                      <a:pt x="211" y="608"/>
                    </a:cubicBezTo>
                    <a:cubicBezTo>
                      <a:pt x="212" y="608"/>
                      <a:pt x="212" y="606"/>
                      <a:pt x="212" y="605"/>
                    </a:cubicBezTo>
                    <a:cubicBezTo>
                      <a:pt x="212" y="604"/>
                      <a:pt x="212" y="602"/>
                      <a:pt x="212" y="602"/>
                    </a:cubicBezTo>
                    <a:cubicBezTo>
                      <a:pt x="212" y="601"/>
                      <a:pt x="212" y="600"/>
                      <a:pt x="212" y="598"/>
                    </a:cubicBezTo>
                    <a:cubicBezTo>
                      <a:pt x="212" y="596"/>
                      <a:pt x="212" y="594"/>
                      <a:pt x="212" y="593"/>
                    </a:cubicBezTo>
                    <a:cubicBezTo>
                      <a:pt x="212" y="592"/>
                      <a:pt x="212" y="591"/>
                      <a:pt x="212" y="589"/>
                    </a:cubicBezTo>
                    <a:cubicBezTo>
                      <a:pt x="212" y="588"/>
                      <a:pt x="212" y="585"/>
                      <a:pt x="212" y="583"/>
                    </a:cubicBezTo>
                    <a:cubicBezTo>
                      <a:pt x="212" y="580"/>
                      <a:pt x="212" y="575"/>
                      <a:pt x="213" y="572"/>
                    </a:cubicBezTo>
                    <a:cubicBezTo>
                      <a:pt x="213" y="570"/>
                      <a:pt x="213" y="569"/>
                      <a:pt x="213" y="567"/>
                    </a:cubicBezTo>
                    <a:cubicBezTo>
                      <a:pt x="212" y="566"/>
                      <a:pt x="212" y="554"/>
                      <a:pt x="211" y="553"/>
                    </a:cubicBezTo>
                    <a:cubicBezTo>
                      <a:pt x="211" y="551"/>
                      <a:pt x="210" y="542"/>
                      <a:pt x="210" y="540"/>
                    </a:cubicBezTo>
                    <a:cubicBezTo>
                      <a:pt x="210" y="539"/>
                      <a:pt x="210" y="530"/>
                      <a:pt x="209" y="528"/>
                    </a:cubicBezTo>
                    <a:cubicBezTo>
                      <a:pt x="209" y="526"/>
                      <a:pt x="209" y="521"/>
                      <a:pt x="209" y="519"/>
                    </a:cubicBezTo>
                    <a:cubicBezTo>
                      <a:pt x="209" y="518"/>
                      <a:pt x="209" y="518"/>
                      <a:pt x="209" y="517"/>
                    </a:cubicBezTo>
                    <a:cubicBezTo>
                      <a:pt x="209" y="515"/>
                      <a:pt x="208" y="514"/>
                      <a:pt x="208" y="511"/>
                    </a:cubicBezTo>
                    <a:cubicBezTo>
                      <a:pt x="208" y="509"/>
                      <a:pt x="207" y="503"/>
                      <a:pt x="207" y="500"/>
                    </a:cubicBezTo>
                    <a:cubicBezTo>
                      <a:pt x="206" y="497"/>
                      <a:pt x="205" y="485"/>
                      <a:pt x="205" y="483"/>
                    </a:cubicBezTo>
                    <a:cubicBezTo>
                      <a:pt x="205" y="480"/>
                      <a:pt x="204" y="474"/>
                      <a:pt x="204" y="472"/>
                    </a:cubicBezTo>
                    <a:cubicBezTo>
                      <a:pt x="204" y="471"/>
                      <a:pt x="204" y="468"/>
                      <a:pt x="204" y="466"/>
                    </a:cubicBezTo>
                    <a:cubicBezTo>
                      <a:pt x="204" y="465"/>
                      <a:pt x="203" y="463"/>
                      <a:pt x="203" y="462"/>
                    </a:cubicBezTo>
                    <a:cubicBezTo>
                      <a:pt x="203" y="460"/>
                      <a:pt x="203" y="457"/>
                      <a:pt x="203" y="456"/>
                    </a:cubicBezTo>
                    <a:cubicBezTo>
                      <a:pt x="203" y="454"/>
                      <a:pt x="202" y="452"/>
                      <a:pt x="202" y="451"/>
                    </a:cubicBezTo>
                    <a:cubicBezTo>
                      <a:pt x="202" y="451"/>
                      <a:pt x="202" y="449"/>
                      <a:pt x="202" y="447"/>
                    </a:cubicBezTo>
                    <a:cubicBezTo>
                      <a:pt x="202" y="446"/>
                      <a:pt x="202" y="445"/>
                      <a:pt x="202" y="443"/>
                    </a:cubicBezTo>
                    <a:cubicBezTo>
                      <a:pt x="202" y="441"/>
                      <a:pt x="201" y="436"/>
                      <a:pt x="201" y="435"/>
                    </a:cubicBezTo>
                    <a:cubicBezTo>
                      <a:pt x="201" y="434"/>
                      <a:pt x="201" y="431"/>
                      <a:pt x="201" y="429"/>
                    </a:cubicBezTo>
                    <a:cubicBezTo>
                      <a:pt x="201" y="428"/>
                      <a:pt x="201" y="419"/>
                      <a:pt x="201" y="416"/>
                    </a:cubicBezTo>
                    <a:cubicBezTo>
                      <a:pt x="201" y="414"/>
                      <a:pt x="201" y="408"/>
                      <a:pt x="201" y="406"/>
                    </a:cubicBezTo>
                    <a:cubicBezTo>
                      <a:pt x="201" y="405"/>
                      <a:pt x="201" y="401"/>
                      <a:pt x="201" y="399"/>
                    </a:cubicBezTo>
                    <a:cubicBezTo>
                      <a:pt x="202" y="397"/>
                      <a:pt x="202" y="393"/>
                      <a:pt x="202" y="389"/>
                    </a:cubicBezTo>
                    <a:cubicBezTo>
                      <a:pt x="202" y="386"/>
                      <a:pt x="202" y="376"/>
                      <a:pt x="202" y="371"/>
                    </a:cubicBezTo>
                    <a:cubicBezTo>
                      <a:pt x="202" y="366"/>
                      <a:pt x="203" y="362"/>
                      <a:pt x="203" y="356"/>
                    </a:cubicBezTo>
                    <a:cubicBezTo>
                      <a:pt x="204" y="350"/>
                      <a:pt x="205" y="348"/>
                      <a:pt x="205" y="345"/>
                    </a:cubicBezTo>
                    <a:cubicBezTo>
                      <a:pt x="206" y="342"/>
                      <a:pt x="207" y="335"/>
                      <a:pt x="208" y="330"/>
                    </a:cubicBezTo>
                    <a:cubicBezTo>
                      <a:pt x="209" y="325"/>
                      <a:pt x="210" y="318"/>
                      <a:pt x="210" y="317"/>
                    </a:cubicBezTo>
                    <a:cubicBezTo>
                      <a:pt x="210" y="315"/>
                      <a:pt x="210" y="313"/>
                      <a:pt x="210" y="312"/>
                    </a:cubicBezTo>
                    <a:cubicBezTo>
                      <a:pt x="211" y="311"/>
                      <a:pt x="211" y="310"/>
                      <a:pt x="210" y="309"/>
                    </a:cubicBezTo>
                    <a:cubicBezTo>
                      <a:pt x="210" y="307"/>
                      <a:pt x="210" y="306"/>
                      <a:pt x="210" y="305"/>
                    </a:cubicBezTo>
                    <a:cubicBezTo>
                      <a:pt x="210" y="304"/>
                      <a:pt x="210" y="304"/>
                      <a:pt x="210" y="304"/>
                    </a:cubicBezTo>
                    <a:cubicBezTo>
                      <a:pt x="211" y="304"/>
                      <a:pt x="211" y="303"/>
                      <a:pt x="211" y="301"/>
                    </a:cubicBezTo>
                    <a:cubicBezTo>
                      <a:pt x="211" y="300"/>
                      <a:pt x="211" y="298"/>
                      <a:pt x="210" y="297"/>
                    </a:cubicBezTo>
                    <a:cubicBezTo>
                      <a:pt x="210" y="296"/>
                      <a:pt x="209" y="293"/>
                      <a:pt x="209" y="292"/>
                    </a:cubicBezTo>
                    <a:cubicBezTo>
                      <a:pt x="209" y="292"/>
                      <a:pt x="208" y="290"/>
                      <a:pt x="208" y="288"/>
                    </a:cubicBezTo>
                    <a:cubicBezTo>
                      <a:pt x="208" y="286"/>
                      <a:pt x="208" y="282"/>
                      <a:pt x="207" y="279"/>
                    </a:cubicBezTo>
                    <a:cubicBezTo>
                      <a:pt x="207" y="276"/>
                      <a:pt x="206" y="275"/>
                      <a:pt x="206" y="274"/>
                    </a:cubicBezTo>
                    <a:cubicBezTo>
                      <a:pt x="206" y="273"/>
                      <a:pt x="205" y="270"/>
                      <a:pt x="205" y="269"/>
                    </a:cubicBezTo>
                    <a:cubicBezTo>
                      <a:pt x="205" y="268"/>
                      <a:pt x="204" y="265"/>
                      <a:pt x="203" y="263"/>
                    </a:cubicBezTo>
                    <a:cubicBezTo>
                      <a:pt x="202" y="261"/>
                      <a:pt x="201" y="259"/>
                      <a:pt x="201" y="258"/>
                    </a:cubicBezTo>
                    <a:cubicBezTo>
                      <a:pt x="201" y="257"/>
                      <a:pt x="201" y="254"/>
                      <a:pt x="200" y="253"/>
                    </a:cubicBezTo>
                    <a:cubicBezTo>
                      <a:pt x="200" y="251"/>
                      <a:pt x="200" y="250"/>
                      <a:pt x="200" y="249"/>
                    </a:cubicBezTo>
                    <a:cubicBezTo>
                      <a:pt x="200" y="247"/>
                      <a:pt x="200" y="246"/>
                      <a:pt x="199" y="245"/>
                    </a:cubicBezTo>
                    <a:cubicBezTo>
                      <a:pt x="199" y="244"/>
                      <a:pt x="197" y="242"/>
                      <a:pt x="196" y="241"/>
                    </a:cubicBezTo>
                    <a:cubicBezTo>
                      <a:pt x="196" y="240"/>
                      <a:pt x="194" y="238"/>
                      <a:pt x="193" y="238"/>
                    </a:cubicBezTo>
                    <a:cubicBezTo>
                      <a:pt x="193" y="237"/>
                      <a:pt x="190" y="231"/>
                      <a:pt x="190" y="231"/>
                    </a:cubicBezTo>
                    <a:cubicBezTo>
                      <a:pt x="190" y="230"/>
                      <a:pt x="189" y="230"/>
                      <a:pt x="189" y="229"/>
                    </a:cubicBezTo>
                    <a:cubicBezTo>
                      <a:pt x="188" y="228"/>
                      <a:pt x="186" y="226"/>
                      <a:pt x="185" y="225"/>
                    </a:cubicBezTo>
                    <a:cubicBezTo>
                      <a:pt x="185" y="224"/>
                      <a:pt x="184" y="223"/>
                      <a:pt x="184" y="223"/>
                    </a:cubicBezTo>
                    <a:cubicBezTo>
                      <a:pt x="184" y="222"/>
                      <a:pt x="183" y="219"/>
                      <a:pt x="182" y="219"/>
                    </a:cubicBezTo>
                    <a:cubicBezTo>
                      <a:pt x="182" y="218"/>
                      <a:pt x="182" y="217"/>
                      <a:pt x="183" y="216"/>
                    </a:cubicBezTo>
                    <a:cubicBezTo>
                      <a:pt x="184" y="214"/>
                      <a:pt x="185" y="212"/>
                      <a:pt x="186" y="211"/>
                    </a:cubicBezTo>
                    <a:cubicBezTo>
                      <a:pt x="186" y="210"/>
                      <a:pt x="186" y="210"/>
                      <a:pt x="187" y="211"/>
                    </a:cubicBezTo>
                    <a:cubicBezTo>
                      <a:pt x="188" y="212"/>
                      <a:pt x="191" y="212"/>
                      <a:pt x="192" y="212"/>
                    </a:cubicBezTo>
                    <a:cubicBezTo>
                      <a:pt x="193" y="211"/>
                      <a:pt x="198" y="209"/>
                      <a:pt x="200" y="208"/>
                    </a:cubicBezTo>
                    <a:cubicBezTo>
                      <a:pt x="204" y="205"/>
                      <a:pt x="206" y="202"/>
                      <a:pt x="207" y="200"/>
                    </a:cubicBezTo>
                    <a:cubicBezTo>
                      <a:pt x="211" y="193"/>
                      <a:pt x="212" y="186"/>
                      <a:pt x="213" y="182"/>
                    </a:cubicBezTo>
                    <a:cubicBezTo>
                      <a:pt x="214" y="178"/>
                      <a:pt x="214" y="174"/>
                      <a:pt x="214" y="172"/>
                    </a:cubicBezTo>
                    <a:cubicBezTo>
                      <a:pt x="214" y="170"/>
                      <a:pt x="213" y="164"/>
                      <a:pt x="213" y="163"/>
                    </a:cubicBezTo>
                    <a:cubicBezTo>
                      <a:pt x="213" y="162"/>
                      <a:pt x="213" y="161"/>
                      <a:pt x="213" y="161"/>
                    </a:cubicBezTo>
                    <a:close/>
                  </a:path>
                </a:pathLst>
              </a:custGeom>
              <a:grp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grpSp>
        <p:grpSp>
          <p:nvGrpSpPr>
            <p:cNvPr id="25" name="Group 24"/>
            <p:cNvGrpSpPr/>
            <p:nvPr/>
          </p:nvGrpSpPr>
          <p:grpSpPr>
            <a:xfrm>
              <a:off x="7180229" y="1467203"/>
              <a:ext cx="1206508" cy="1858274"/>
              <a:chOff x="7206239" y="1668971"/>
              <a:chExt cx="1206508" cy="1858274"/>
            </a:xfrm>
          </p:grpSpPr>
          <p:sp>
            <p:nvSpPr>
              <p:cNvPr id="26" name="Freeform 24"/>
              <p:cNvSpPr>
                <a:spLocks noChangeAspect="1"/>
              </p:cNvSpPr>
              <p:nvPr/>
            </p:nvSpPr>
            <p:spPr bwMode="auto">
              <a:xfrm>
                <a:off x="7206239" y="2067096"/>
                <a:ext cx="318901" cy="937800"/>
              </a:xfrm>
              <a:custGeom>
                <a:avLst/>
                <a:gdLst>
                  <a:gd name="T0" fmla="*/ 211 w 214"/>
                  <a:gd name="T1" fmla="*/ 149 h 630"/>
                  <a:gd name="T2" fmla="*/ 208 w 214"/>
                  <a:gd name="T3" fmla="*/ 129 h 630"/>
                  <a:gd name="T4" fmla="*/ 202 w 214"/>
                  <a:gd name="T5" fmla="*/ 117 h 630"/>
                  <a:gd name="T6" fmla="*/ 179 w 214"/>
                  <a:gd name="T7" fmla="*/ 110 h 630"/>
                  <a:gd name="T8" fmla="*/ 161 w 214"/>
                  <a:gd name="T9" fmla="*/ 91 h 630"/>
                  <a:gd name="T10" fmla="*/ 170 w 214"/>
                  <a:gd name="T11" fmla="*/ 60 h 630"/>
                  <a:gd name="T12" fmla="*/ 176 w 214"/>
                  <a:gd name="T13" fmla="*/ 37 h 630"/>
                  <a:gd name="T14" fmla="*/ 127 w 214"/>
                  <a:gd name="T15" fmla="*/ 8 h 630"/>
                  <a:gd name="T16" fmla="*/ 113 w 214"/>
                  <a:gd name="T17" fmla="*/ 42 h 630"/>
                  <a:gd name="T18" fmla="*/ 121 w 214"/>
                  <a:gd name="T19" fmla="*/ 62 h 630"/>
                  <a:gd name="T20" fmla="*/ 123 w 214"/>
                  <a:gd name="T21" fmla="*/ 83 h 630"/>
                  <a:gd name="T22" fmla="*/ 101 w 214"/>
                  <a:gd name="T23" fmla="*/ 91 h 630"/>
                  <a:gd name="T24" fmla="*/ 78 w 214"/>
                  <a:gd name="T25" fmla="*/ 91 h 630"/>
                  <a:gd name="T26" fmla="*/ 63 w 214"/>
                  <a:gd name="T27" fmla="*/ 121 h 630"/>
                  <a:gd name="T28" fmla="*/ 61 w 214"/>
                  <a:gd name="T29" fmla="*/ 192 h 630"/>
                  <a:gd name="T30" fmla="*/ 69 w 214"/>
                  <a:gd name="T31" fmla="*/ 201 h 630"/>
                  <a:gd name="T32" fmla="*/ 73 w 214"/>
                  <a:gd name="T33" fmla="*/ 208 h 630"/>
                  <a:gd name="T34" fmla="*/ 77 w 214"/>
                  <a:gd name="T35" fmla="*/ 224 h 630"/>
                  <a:gd name="T36" fmla="*/ 72 w 214"/>
                  <a:gd name="T37" fmla="*/ 241 h 630"/>
                  <a:gd name="T38" fmla="*/ 67 w 214"/>
                  <a:gd name="T39" fmla="*/ 303 h 630"/>
                  <a:gd name="T40" fmla="*/ 67 w 214"/>
                  <a:gd name="T41" fmla="*/ 314 h 630"/>
                  <a:gd name="T42" fmla="*/ 66 w 214"/>
                  <a:gd name="T43" fmla="*/ 330 h 630"/>
                  <a:gd name="T44" fmla="*/ 62 w 214"/>
                  <a:gd name="T45" fmla="*/ 349 h 630"/>
                  <a:gd name="T46" fmla="*/ 56 w 214"/>
                  <a:gd name="T47" fmla="*/ 423 h 630"/>
                  <a:gd name="T48" fmla="*/ 47 w 214"/>
                  <a:gd name="T49" fmla="*/ 462 h 630"/>
                  <a:gd name="T50" fmla="*/ 40 w 214"/>
                  <a:gd name="T51" fmla="*/ 495 h 630"/>
                  <a:gd name="T52" fmla="*/ 29 w 214"/>
                  <a:gd name="T53" fmla="*/ 547 h 630"/>
                  <a:gd name="T54" fmla="*/ 18 w 214"/>
                  <a:gd name="T55" fmla="*/ 588 h 630"/>
                  <a:gd name="T56" fmla="*/ 15 w 214"/>
                  <a:gd name="T57" fmla="*/ 607 h 630"/>
                  <a:gd name="T58" fmla="*/ 8 w 214"/>
                  <a:gd name="T59" fmla="*/ 614 h 630"/>
                  <a:gd name="T60" fmla="*/ 1 w 214"/>
                  <a:gd name="T61" fmla="*/ 623 h 630"/>
                  <a:gd name="T62" fmla="*/ 12 w 214"/>
                  <a:gd name="T63" fmla="*/ 630 h 630"/>
                  <a:gd name="T64" fmla="*/ 39 w 214"/>
                  <a:gd name="T65" fmla="*/ 614 h 630"/>
                  <a:gd name="T66" fmla="*/ 47 w 214"/>
                  <a:gd name="T67" fmla="*/ 613 h 630"/>
                  <a:gd name="T68" fmla="*/ 58 w 214"/>
                  <a:gd name="T69" fmla="*/ 613 h 630"/>
                  <a:gd name="T70" fmla="*/ 81 w 214"/>
                  <a:gd name="T71" fmla="*/ 616 h 630"/>
                  <a:gd name="T72" fmla="*/ 86 w 214"/>
                  <a:gd name="T73" fmla="*/ 606 h 630"/>
                  <a:gd name="T74" fmla="*/ 96 w 214"/>
                  <a:gd name="T75" fmla="*/ 521 h 630"/>
                  <a:gd name="T76" fmla="*/ 100 w 214"/>
                  <a:gd name="T77" fmla="*/ 460 h 630"/>
                  <a:gd name="T78" fmla="*/ 104 w 214"/>
                  <a:gd name="T79" fmla="*/ 430 h 630"/>
                  <a:gd name="T80" fmla="*/ 110 w 214"/>
                  <a:gd name="T81" fmla="*/ 404 h 630"/>
                  <a:gd name="T82" fmla="*/ 132 w 214"/>
                  <a:gd name="T83" fmla="*/ 342 h 630"/>
                  <a:gd name="T84" fmla="*/ 142 w 214"/>
                  <a:gd name="T85" fmla="*/ 334 h 630"/>
                  <a:gd name="T86" fmla="*/ 149 w 214"/>
                  <a:gd name="T87" fmla="*/ 398 h 630"/>
                  <a:gd name="T88" fmla="*/ 151 w 214"/>
                  <a:gd name="T89" fmla="*/ 436 h 630"/>
                  <a:gd name="T90" fmla="*/ 152 w 214"/>
                  <a:gd name="T91" fmla="*/ 501 h 630"/>
                  <a:gd name="T92" fmla="*/ 148 w 214"/>
                  <a:gd name="T93" fmla="*/ 578 h 630"/>
                  <a:gd name="T94" fmla="*/ 155 w 214"/>
                  <a:gd name="T95" fmla="*/ 610 h 630"/>
                  <a:gd name="T96" fmla="*/ 164 w 214"/>
                  <a:gd name="T97" fmla="*/ 620 h 630"/>
                  <a:gd name="T98" fmla="*/ 195 w 214"/>
                  <a:gd name="T99" fmla="*/ 624 h 630"/>
                  <a:gd name="T100" fmla="*/ 203 w 214"/>
                  <a:gd name="T101" fmla="*/ 611 h 630"/>
                  <a:gd name="T102" fmla="*/ 212 w 214"/>
                  <a:gd name="T103" fmla="*/ 602 h 630"/>
                  <a:gd name="T104" fmla="*/ 213 w 214"/>
                  <a:gd name="T105" fmla="*/ 567 h 630"/>
                  <a:gd name="T106" fmla="*/ 208 w 214"/>
                  <a:gd name="T107" fmla="*/ 511 h 630"/>
                  <a:gd name="T108" fmla="*/ 203 w 214"/>
                  <a:gd name="T109" fmla="*/ 456 h 630"/>
                  <a:gd name="T110" fmla="*/ 201 w 214"/>
                  <a:gd name="T111" fmla="*/ 416 h 630"/>
                  <a:gd name="T112" fmla="*/ 205 w 214"/>
                  <a:gd name="T113" fmla="*/ 345 h 630"/>
                  <a:gd name="T114" fmla="*/ 210 w 214"/>
                  <a:gd name="T115" fmla="*/ 304 h 630"/>
                  <a:gd name="T116" fmla="*/ 206 w 214"/>
                  <a:gd name="T117" fmla="*/ 274 h 630"/>
                  <a:gd name="T118" fmla="*/ 199 w 214"/>
                  <a:gd name="T119" fmla="*/ 245 h 630"/>
                  <a:gd name="T120" fmla="*/ 184 w 214"/>
                  <a:gd name="T121" fmla="*/ 223 h 630"/>
                  <a:gd name="T122" fmla="*/ 200 w 214"/>
                  <a:gd name="T123" fmla="*/ 208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4" h="630">
                    <a:moveTo>
                      <a:pt x="213" y="161"/>
                    </a:moveTo>
                    <a:cubicBezTo>
                      <a:pt x="213" y="161"/>
                      <a:pt x="214" y="160"/>
                      <a:pt x="214" y="159"/>
                    </a:cubicBezTo>
                    <a:cubicBezTo>
                      <a:pt x="214" y="157"/>
                      <a:pt x="211" y="154"/>
                      <a:pt x="211" y="154"/>
                    </a:cubicBezTo>
                    <a:cubicBezTo>
                      <a:pt x="210" y="153"/>
                      <a:pt x="210" y="153"/>
                      <a:pt x="210" y="153"/>
                    </a:cubicBezTo>
                    <a:cubicBezTo>
                      <a:pt x="211" y="153"/>
                      <a:pt x="212" y="152"/>
                      <a:pt x="212" y="151"/>
                    </a:cubicBezTo>
                    <a:cubicBezTo>
                      <a:pt x="212" y="149"/>
                      <a:pt x="211" y="149"/>
                      <a:pt x="211" y="149"/>
                    </a:cubicBezTo>
                    <a:cubicBezTo>
                      <a:pt x="210" y="148"/>
                      <a:pt x="211" y="147"/>
                      <a:pt x="211" y="146"/>
                    </a:cubicBezTo>
                    <a:cubicBezTo>
                      <a:pt x="212" y="145"/>
                      <a:pt x="211" y="144"/>
                      <a:pt x="210" y="142"/>
                    </a:cubicBezTo>
                    <a:cubicBezTo>
                      <a:pt x="210" y="141"/>
                      <a:pt x="210" y="139"/>
                      <a:pt x="210" y="138"/>
                    </a:cubicBezTo>
                    <a:cubicBezTo>
                      <a:pt x="210" y="137"/>
                      <a:pt x="210" y="137"/>
                      <a:pt x="210" y="136"/>
                    </a:cubicBezTo>
                    <a:cubicBezTo>
                      <a:pt x="210" y="135"/>
                      <a:pt x="209" y="134"/>
                      <a:pt x="209" y="133"/>
                    </a:cubicBezTo>
                    <a:cubicBezTo>
                      <a:pt x="209" y="132"/>
                      <a:pt x="208" y="130"/>
                      <a:pt x="208" y="129"/>
                    </a:cubicBezTo>
                    <a:cubicBezTo>
                      <a:pt x="208" y="129"/>
                      <a:pt x="208" y="129"/>
                      <a:pt x="208" y="128"/>
                    </a:cubicBezTo>
                    <a:cubicBezTo>
                      <a:pt x="208" y="128"/>
                      <a:pt x="208" y="126"/>
                      <a:pt x="209" y="125"/>
                    </a:cubicBezTo>
                    <a:cubicBezTo>
                      <a:pt x="209" y="124"/>
                      <a:pt x="208" y="123"/>
                      <a:pt x="208" y="123"/>
                    </a:cubicBezTo>
                    <a:cubicBezTo>
                      <a:pt x="208" y="122"/>
                      <a:pt x="207" y="122"/>
                      <a:pt x="207" y="121"/>
                    </a:cubicBezTo>
                    <a:cubicBezTo>
                      <a:pt x="207" y="121"/>
                      <a:pt x="206" y="119"/>
                      <a:pt x="205" y="119"/>
                    </a:cubicBezTo>
                    <a:cubicBezTo>
                      <a:pt x="204" y="118"/>
                      <a:pt x="202" y="117"/>
                      <a:pt x="202" y="117"/>
                    </a:cubicBezTo>
                    <a:cubicBezTo>
                      <a:pt x="202" y="117"/>
                      <a:pt x="201" y="117"/>
                      <a:pt x="200" y="117"/>
                    </a:cubicBezTo>
                    <a:cubicBezTo>
                      <a:pt x="198" y="116"/>
                      <a:pt x="195" y="114"/>
                      <a:pt x="194" y="114"/>
                    </a:cubicBezTo>
                    <a:cubicBezTo>
                      <a:pt x="192" y="114"/>
                      <a:pt x="189" y="113"/>
                      <a:pt x="188" y="113"/>
                    </a:cubicBezTo>
                    <a:cubicBezTo>
                      <a:pt x="186" y="112"/>
                      <a:pt x="186" y="112"/>
                      <a:pt x="185" y="112"/>
                    </a:cubicBezTo>
                    <a:cubicBezTo>
                      <a:pt x="184" y="111"/>
                      <a:pt x="183" y="111"/>
                      <a:pt x="182" y="110"/>
                    </a:cubicBezTo>
                    <a:cubicBezTo>
                      <a:pt x="181" y="110"/>
                      <a:pt x="180" y="110"/>
                      <a:pt x="179" y="110"/>
                    </a:cubicBezTo>
                    <a:cubicBezTo>
                      <a:pt x="178" y="109"/>
                      <a:pt x="177" y="109"/>
                      <a:pt x="175" y="107"/>
                    </a:cubicBezTo>
                    <a:cubicBezTo>
                      <a:pt x="174" y="105"/>
                      <a:pt x="171" y="102"/>
                      <a:pt x="170" y="101"/>
                    </a:cubicBezTo>
                    <a:cubicBezTo>
                      <a:pt x="168" y="100"/>
                      <a:pt x="167" y="99"/>
                      <a:pt x="167" y="98"/>
                    </a:cubicBezTo>
                    <a:cubicBezTo>
                      <a:pt x="167" y="98"/>
                      <a:pt x="165" y="96"/>
                      <a:pt x="164" y="94"/>
                    </a:cubicBezTo>
                    <a:cubicBezTo>
                      <a:pt x="163" y="92"/>
                      <a:pt x="162" y="93"/>
                      <a:pt x="161" y="92"/>
                    </a:cubicBezTo>
                    <a:cubicBezTo>
                      <a:pt x="161" y="92"/>
                      <a:pt x="161" y="92"/>
                      <a:pt x="161" y="91"/>
                    </a:cubicBezTo>
                    <a:cubicBezTo>
                      <a:pt x="161" y="90"/>
                      <a:pt x="161" y="87"/>
                      <a:pt x="161" y="86"/>
                    </a:cubicBezTo>
                    <a:cubicBezTo>
                      <a:pt x="161" y="85"/>
                      <a:pt x="163" y="79"/>
                      <a:pt x="163" y="77"/>
                    </a:cubicBezTo>
                    <a:cubicBezTo>
                      <a:pt x="163" y="76"/>
                      <a:pt x="163" y="77"/>
                      <a:pt x="164" y="76"/>
                    </a:cubicBezTo>
                    <a:cubicBezTo>
                      <a:pt x="166" y="74"/>
                      <a:pt x="167" y="72"/>
                      <a:pt x="167" y="70"/>
                    </a:cubicBezTo>
                    <a:cubicBezTo>
                      <a:pt x="168" y="68"/>
                      <a:pt x="168" y="63"/>
                      <a:pt x="168" y="61"/>
                    </a:cubicBezTo>
                    <a:cubicBezTo>
                      <a:pt x="169" y="59"/>
                      <a:pt x="169" y="60"/>
                      <a:pt x="170" y="60"/>
                    </a:cubicBezTo>
                    <a:cubicBezTo>
                      <a:pt x="171" y="60"/>
                      <a:pt x="172" y="59"/>
                      <a:pt x="173" y="59"/>
                    </a:cubicBezTo>
                    <a:cubicBezTo>
                      <a:pt x="174" y="58"/>
                      <a:pt x="175" y="55"/>
                      <a:pt x="176" y="52"/>
                    </a:cubicBezTo>
                    <a:cubicBezTo>
                      <a:pt x="177" y="49"/>
                      <a:pt x="177" y="46"/>
                      <a:pt x="177" y="45"/>
                    </a:cubicBezTo>
                    <a:cubicBezTo>
                      <a:pt x="177" y="44"/>
                      <a:pt x="177" y="42"/>
                      <a:pt x="178" y="41"/>
                    </a:cubicBezTo>
                    <a:cubicBezTo>
                      <a:pt x="178" y="39"/>
                      <a:pt x="178" y="38"/>
                      <a:pt x="178" y="38"/>
                    </a:cubicBezTo>
                    <a:cubicBezTo>
                      <a:pt x="177" y="37"/>
                      <a:pt x="177" y="37"/>
                      <a:pt x="176" y="37"/>
                    </a:cubicBezTo>
                    <a:cubicBezTo>
                      <a:pt x="176" y="37"/>
                      <a:pt x="175" y="38"/>
                      <a:pt x="175" y="38"/>
                    </a:cubicBezTo>
                    <a:cubicBezTo>
                      <a:pt x="174" y="39"/>
                      <a:pt x="174" y="39"/>
                      <a:pt x="174" y="39"/>
                    </a:cubicBezTo>
                    <a:cubicBezTo>
                      <a:pt x="174" y="39"/>
                      <a:pt x="173" y="39"/>
                      <a:pt x="173" y="37"/>
                    </a:cubicBezTo>
                    <a:cubicBezTo>
                      <a:pt x="173" y="27"/>
                      <a:pt x="171" y="20"/>
                      <a:pt x="170" y="17"/>
                    </a:cubicBezTo>
                    <a:cubicBezTo>
                      <a:pt x="169" y="13"/>
                      <a:pt x="159" y="2"/>
                      <a:pt x="151" y="2"/>
                    </a:cubicBezTo>
                    <a:cubicBezTo>
                      <a:pt x="141" y="1"/>
                      <a:pt x="139" y="0"/>
                      <a:pt x="127" y="8"/>
                    </a:cubicBezTo>
                    <a:cubicBezTo>
                      <a:pt x="115" y="15"/>
                      <a:pt x="117" y="34"/>
                      <a:pt x="117" y="36"/>
                    </a:cubicBezTo>
                    <a:cubicBezTo>
                      <a:pt x="117" y="37"/>
                      <a:pt x="117" y="40"/>
                      <a:pt x="117" y="41"/>
                    </a:cubicBezTo>
                    <a:cubicBezTo>
                      <a:pt x="116" y="41"/>
                      <a:pt x="117" y="42"/>
                      <a:pt x="116" y="42"/>
                    </a:cubicBezTo>
                    <a:cubicBezTo>
                      <a:pt x="116" y="42"/>
                      <a:pt x="116" y="41"/>
                      <a:pt x="115" y="41"/>
                    </a:cubicBezTo>
                    <a:cubicBezTo>
                      <a:pt x="115" y="40"/>
                      <a:pt x="114" y="40"/>
                      <a:pt x="114" y="40"/>
                    </a:cubicBezTo>
                    <a:cubicBezTo>
                      <a:pt x="113" y="40"/>
                      <a:pt x="113" y="41"/>
                      <a:pt x="113" y="42"/>
                    </a:cubicBezTo>
                    <a:cubicBezTo>
                      <a:pt x="113" y="43"/>
                      <a:pt x="113" y="44"/>
                      <a:pt x="113" y="45"/>
                    </a:cubicBezTo>
                    <a:cubicBezTo>
                      <a:pt x="114" y="46"/>
                      <a:pt x="114" y="47"/>
                      <a:pt x="114" y="48"/>
                    </a:cubicBezTo>
                    <a:cubicBezTo>
                      <a:pt x="114" y="49"/>
                      <a:pt x="114" y="52"/>
                      <a:pt x="115" y="54"/>
                    </a:cubicBezTo>
                    <a:cubicBezTo>
                      <a:pt x="115" y="55"/>
                      <a:pt x="115" y="56"/>
                      <a:pt x="116" y="58"/>
                    </a:cubicBezTo>
                    <a:cubicBezTo>
                      <a:pt x="117" y="60"/>
                      <a:pt x="118" y="61"/>
                      <a:pt x="119" y="61"/>
                    </a:cubicBezTo>
                    <a:cubicBezTo>
                      <a:pt x="120" y="62"/>
                      <a:pt x="121" y="62"/>
                      <a:pt x="121" y="62"/>
                    </a:cubicBezTo>
                    <a:cubicBezTo>
                      <a:pt x="122" y="62"/>
                      <a:pt x="122" y="62"/>
                      <a:pt x="122" y="62"/>
                    </a:cubicBezTo>
                    <a:cubicBezTo>
                      <a:pt x="122" y="63"/>
                      <a:pt x="122" y="65"/>
                      <a:pt x="123" y="68"/>
                    </a:cubicBezTo>
                    <a:cubicBezTo>
                      <a:pt x="123" y="71"/>
                      <a:pt x="124" y="72"/>
                      <a:pt x="124" y="72"/>
                    </a:cubicBezTo>
                    <a:cubicBezTo>
                      <a:pt x="124" y="73"/>
                      <a:pt x="124" y="73"/>
                      <a:pt x="124" y="75"/>
                    </a:cubicBezTo>
                    <a:cubicBezTo>
                      <a:pt x="125" y="77"/>
                      <a:pt x="124" y="79"/>
                      <a:pt x="124" y="80"/>
                    </a:cubicBezTo>
                    <a:cubicBezTo>
                      <a:pt x="124" y="82"/>
                      <a:pt x="123" y="83"/>
                      <a:pt x="123" y="83"/>
                    </a:cubicBezTo>
                    <a:cubicBezTo>
                      <a:pt x="123" y="83"/>
                      <a:pt x="123" y="83"/>
                      <a:pt x="122" y="82"/>
                    </a:cubicBezTo>
                    <a:cubicBezTo>
                      <a:pt x="121" y="82"/>
                      <a:pt x="121" y="82"/>
                      <a:pt x="119" y="83"/>
                    </a:cubicBezTo>
                    <a:cubicBezTo>
                      <a:pt x="117" y="83"/>
                      <a:pt x="114" y="85"/>
                      <a:pt x="112" y="86"/>
                    </a:cubicBezTo>
                    <a:cubicBezTo>
                      <a:pt x="109" y="87"/>
                      <a:pt x="106" y="89"/>
                      <a:pt x="105" y="90"/>
                    </a:cubicBezTo>
                    <a:cubicBezTo>
                      <a:pt x="103" y="90"/>
                      <a:pt x="103" y="90"/>
                      <a:pt x="102" y="91"/>
                    </a:cubicBezTo>
                    <a:cubicBezTo>
                      <a:pt x="101" y="92"/>
                      <a:pt x="101" y="91"/>
                      <a:pt x="101" y="91"/>
                    </a:cubicBezTo>
                    <a:cubicBezTo>
                      <a:pt x="100" y="91"/>
                      <a:pt x="99" y="91"/>
                      <a:pt x="98" y="91"/>
                    </a:cubicBezTo>
                    <a:cubicBezTo>
                      <a:pt x="97" y="91"/>
                      <a:pt x="97" y="91"/>
                      <a:pt x="96" y="91"/>
                    </a:cubicBezTo>
                    <a:cubicBezTo>
                      <a:pt x="95" y="92"/>
                      <a:pt x="95" y="92"/>
                      <a:pt x="94" y="92"/>
                    </a:cubicBezTo>
                    <a:cubicBezTo>
                      <a:pt x="93" y="92"/>
                      <a:pt x="90" y="91"/>
                      <a:pt x="88" y="91"/>
                    </a:cubicBezTo>
                    <a:cubicBezTo>
                      <a:pt x="86" y="91"/>
                      <a:pt x="82" y="91"/>
                      <a:pt x="81" y="91"/>
                    </a:cubicBezTo>
                    <a:cubicBezTo>
                      <a:pt x="80" y="91"/>
                      <a:pt x="79" y="91"/>
                      <a:pt x="78" y="91"/>
                    </a:cubicBezTo>
                    <a:cubicBezTo>
                      <a:pt x="77" y="91"/>
                      <a:pt x="75" y="91"/>
                      <a:pt x="73" y="92"/>
                    </a:cubicBezTo>
                    <a:cubicBezTo>
                      <a:pt x="72" y="93"/>
                      <a:pt x="70" y="95"/>
                      <a:pt x="69" y="95"/>
                    </a:cubicBezTo>
                    <a:cubicBezTo>
                      <a:pt x="69" y="96"/>
                      <a:pt x="68" y="98"/>
                      <a:pt x="68" y="99"/>
                    </a:cubicBezTo>
                    <a:cubicBezTo>
                      <a:pt x="67" y="99"/>
                      <a:pt x="67" y="103"/>
                      <a:pt x="67" y="104"/>
                    </a:cubicBezTo>
                    <a:cubicBezTo>
                      <a:pt x="67" y="106"/>
                      <a:pt x="67" y="105"/>
                      <a:pt x="66" y="108"/>
                    </a:cubicBezTo>
                    <a:cubicBezTo>
                      <a:pt x="65" y="112"/>
                      <a:pt x="64" y="118"/>
                      <a:pt x="63" y="121"/>
                    </a:cubicBezTo>
                    <a:cubicBezTo>
                      <a:pt x="63" y="123"/>
                      <a:pt x="61" y="130"/>
                      <a:pt x="61" y="134"/>
                    </a:cubicBezTo>
                    <a:cubicBezTo>
                      <a:pt x="60" y="138"/>
                      <a:pt x="59" y="144"/>
                      <a:pt x="58" y="147"/>
                    </a:cubicBezTo>
                    <a:cubicBezTo>
                      <a:pt x="58" y="151"/>
                      <a:pt x="57" y="157"/>
                      <a:pt x="57" y="160"/>
                    </a:cubicBezTo>
                    <a:cubicBezTo>
                      <a:pt x="57" y="164"/>
                      <a:pt x="58" y="171"/>
                      <a:pt x="58" y="175"/>
                    </a:cubicBezTo>
                    <a:cubicBezTo>
                      <a:pt x="58" y="178"/>
                      <a:pt x="59" y="184"/>
                      <a:pt x="60" y="186"/>
                    </a:cubicBezTo>
                    <a:cubicBezTo>
                      <a:pt x="61" y="189"/>
                      <a:pt x="61" y="191"/>
                      <a:pt x="61" y="192"/>
                    </a:cubicBezTo>
                    <a:cubicBezTo>
                      <a:pt x="62" y="192"/>
                      <a:pt x="62" y="194"/>
                      <a:pt x="62" y="194"/>
                    </a:cubicBezTo>
                    <a:cubicBezTo>
                      <a:pt x="63" y="195"/>
                      <a:pt x="63" y="195"/>
                      <a:pt x="64" y="196"/>
                    </a:cubicBezTo>
                    <a:cubicBezTo>
                      <a:pt x="65" y="197"/>
                      <a:pt x="64" y="197"/>
                      <a:pt x="65" y="197"/>
                    </a:cubicBezTo>
                    <a:cubicBezTo>
                      <a:pt x="65" y="198"/>
                      <a:pt x="65" y="199"/>
                      <a:pt x="66" y="199"/>
                    </a:cubicBezTo>
                    <a:cubicBezTo>
                      <a:pt x="66" y="199"/>
                      <a:pt x="66" y="199"/>
                      <a:pt x="67" y="199"/>
                    </a:cubicBezTo>
                    <a:cubicBezTo>
                      <a:pt x="67" y="199"/>
                      <a:pt x="68" y="200"/>
                      <a:pt x="69" y="201"/>
                    </a:cubicBezTo>
                    <a:cubicBezTo>
                      <a:pt x="69" y="201"/>
                      <a:pt x="69" y="201"/>
                      <a:pt x="69" y="201"/>
                    </a:cubicBezTo>
                    <a:cubicBezTo>
                      <a:pt x="69" y="202"/>
                      <a:pt x="70" y="204"/>
                      <a:pt x="70" y="204"/>
                    </a:cubicBezTo>
                    <a:cubicBezTo>
                      <a:pt x="70" y="205"/>
                      <a:pt x="70" y="205"/>
                      <a:pt x="70" y="207"/>
                    </a:cubicBezTo>
                    <a:cubicBezTo>
                      <a:pt x="70" y="208"/>
                      <a:pt x="70" y="208"/>
                      <a:pt x="71" y="208"/>
                    </a:cubicBezTo>
                    <a:cubicBezTo>
                      <a:pt x="72" y="208"/>
                      <a:pt x="72" y="208"/>
                      <a:pt x="72" y="208"/>
                    </a:cubicBezTo>
                    <a:cubicBezTo>
                      <a:pt x="73" y="208"/>
                      <a:pt x="73" y="208"/>
                      <a:pt x="73" y="208"/>
                    </a:cubicBezTo>
                    <a:cubicBezTo>
                      <a:pt x="73" y="209"/>
                      <a:pt x="73" y="210"/>
                      <a:pt x="74" y="210"/>
                    </a:cubicBezTo>
                    <a:cubicBezTo>
                      <a:pt x="74" y="210"/>
                      <a:pt x="75" y="210"/>
                      <a:pt x="75" y="209"/>
                    </a:cubicBezTo>
                    <a:cubicBezTo>
                      <a:pt x="76" y="209"/>
                      <a:pt x="76" y="209"/>
                      <a:pt x="76" y="210"/>
                    </a:cubicBezTo>
                    <a:cubicBezTo>
                      <a:pt x="76" y="211"/>
                      <a:pt x="77" y="213"/>
                      <a:pt x="77" y="215"/>
                    </a:cubicBezTo>
                    <a:cubicBezTo>
                      <a:pt x="77" y="218"/>
                      <a:pt x="77" y="218"/>
                      <a:pt x="77" y="219"/>
                    </a:cubicBezTo>
                    <a:cubicBezTo>
                      <a:pt x="77" y="220"/>
                      <a:pt x="77" y="223"/>
                      <a:pt x="77" y="224"/>
                    </a:cubicBezTo>
                    <a:cubicBezTo>
                      <a:pt x="77" y="225"/>
                      <a:pt x="77" y="225"/>
                      <a:pt x="76" y="225"/>
                    </a:cubicBezTo>
                    <a:cubicBezTo>
                      <a:pt x="76" y="226"/>
                      <a:pt x="75" y="226"/>
                      <a:pt x="74" y="226"/>
                    </a:cubicBezTo>
                    <a:cubicBezTo>
                      <a:pt x="74" y="227"/>
                      <a:pt x="73" y="227"/>
                      <a:pt x="73" y="228"/>
                    </a:cubicBezTo>
                    <a:cubicBezTo>
                      <a:pt x="73" y="229"/>
                      <a:pt x="73" y="231"/>
                      <a:pt x="73" y="233"/>
                    </a:cubicBezTo>
                    <a:cubicBezTo>
                      <a:pt x="73" y="235"/>
                      <a:pt x="73" y="238"/>
                      <a:pt x="73" y="239"/>
                    </a:cubicBezTo>
                    <a:cubicBezTo>
                      <a:pt x="73" y="239"/>
                      <a:pt x="73" y="239"/>
                      <a:pt x="72" y="241"/>
                    </a:cubicBezTo>
                    <a:cubicBezTo>
                      <a:pt x="72" y="243"/>
                      <a:pt x="72" y="250"/>
                      <a:pt x="72" y="252"/>
                    </a:cubicBezTo>
                    <a:cubicBezTo>
                      <a:pt x="72" y="253"/>
                      <a:pt x="71" y="259"/>
                      <a:pt x="70" y="262"/>
                    </a:cubicBezTo>
                    <a:cubicBezTo>
                      <a:pt x="70" y="264"/>
                      <a:pt x="69" y="269"/>
                      <a:pt x="69" y="271"/>
                    </a:cubicBezTo>
                    <a:cubicBezTo>
                      <a:pt x="69" y="273"/>
                      <a:pt x="69" y="282"/>
                      <a:pt x="69" y="284"/>
                    </a:cubicBezTo>
                    <a:cubicBezTo>
                      <a:pt x="69" y="286"/>
                      <a:pt x="68" y="295"/>
                      <a:pt x="68" y="297"/>
                    </a:cubicBezTo>
                    <a:cubicBezTo>
                      <a:pt x="67" y="298"/>
                      <a:pt x="67" y="301"/>
                      <a:pt x="67" y="303"/>
                    </a:cubicBezTo>
                    <a:cubicBezTo>
                      <a:pt x="67" y="304"/>
                      <a:pt x="67" y="304"/>
                      <a:pt x="68" y="304"/>
                    </a:cubicBezTo>
                    <a:cubicBezTo>
                      <a:pt x="69" y="304"/>
                      <a:pt x="69" y="304"/>
                      <a:pt x="70" y="304"/>
                    </a:cubicBezTo>
                    <a:cubicBezTo>
                      <a:pt x="71" y="304"/>
                      <a:pt x="70" y="304"/>
                      <a:pt x="70" y="305"/>
                    </a:cubicBezTo>
                    <a:cubicBezTo>
                      <a:pt x="70" y="305"/>
                      <a:pt x="70" y="306"/>
                      <a:pt x="69" y="308"/>
                    </a:cubicBezTo>
                    <a:cubicBezTo>
                      <a:pt x="69" y="309"/>
                      <a:pt x="68" y="310"/>
                      <a:pt x="68" y="311"/>
                    </a:cubicBezTo>
                    <a:cubicBezTo>
                      <a:pt x="68" y="312"/>
                      <a:pt x="67" y="313"/>
                      <a:pt x="67" y="314"/>
                    </a:cubicBezTo>
                    <a:cubicBezTo>
                      <a:pt x="67" y="314"/>
                      <a:pt x="67" y="315"/>
                      <a:pt x="67" y="316"/>
                    </a:cubicBezTo>
                    <a:cubicBezTo>
                      <a:pt x="67" y="316"/>
                      <a:pt x="66" y="317"/>
                      <a:pt x="67" y="318"/>
                    </a:cubicBezTo>
                    <a:cubicBezTo>
                      <a:pt x="67" y="318"/>
                      <a:pt x="67" y="320"/>
                      <a:pt x="67" y="322"/>
                    </a:cubicBezTo>
                    <a:cubicBezTo>
                      <a:pt x="66" y="324"/>
                      <a:pt x="66" y="324"/>
                      <a:pt x="65" y="325"/>
                    </a:cubicBezTo>
                    <a:cubicBezTo>
                      <a:pt x="65" y="326"/>
                      <a:pt x="65" y="327"/>
                      <a:pt x="65" y="328"/>
                    </a:cubicBezTo>
                    <a:cubicBezTo>
                      <a:pt x="65" y="328"/>
                      <a:pt x="66" y="329"/>
                      <a:pt x="66" y="330"/>
                    </a:cubicBezTo>
                    <a:cubicBezTo>
                      <a:pt x="66" y="330"/>
                      <a:pt x="65" y="331"/>
                      <a:pt x="65" y="331"/>
                    </a:cubicBezTo>
                    <a:cubicBezTo>
                      <a:pt x="65" y="332"/>
                      <a:pt x="65" y="335"/>
                      <a:pt x="65" y="336"/>
                    </a:cubicBezTo>
                    <a:cubicBezTo>
                      <a:pt x="65" y="336"/>
                      <a:pt x="64" y="337"/>
                      <a:pt x="64" y="339"/>
                    </a:cubicBezTo>
                    <a:cubicBezTo>
                      <a:pt x="63" y="340"/>
                      <a:pt x="63" y="341"/>
                      <a:pt x="63" y="342"/>
                    </a:cubicBezTo>
                    <a:cubicBezTo>
                      <a:pt x="64" y="343"/>
                      <a:pt x="63" y="344"/>
                      <a:pt x="63" y="346"/>
                    </a:cubicBezTo>
                    <a:cubicBezTo>
                      <a:pt x="63" y="347"/>
                      <a:pt x="62" y="349"/>
                      <a:pt x="62" y="349"/>
                    </a:cubicBezTo>
                    <a:cubicBezTo>
                      <a:pt x="62" y="350"/>
                      <a:pt x="62" y="353"/>
                      <a:pt x="61" y="355"/>
                    </a:cubicBezTo>
                    <a:cubicBezTo>
                      <a:pt x="61" y="358"/>
                      <a:pt x="59" y="366"/>
                      <a:pt x="59" y="370"/>
                    </a:cubicBezTo>
                    <a:cubicBezTo>
                      <a:pt x="59" y="373"/>
                      <a:pt x="58" y="377"/>
                      <a:pt x="58" y="382"/>
                    </a:cubicBezTo>
                    <a:cubicBezTo>
                      <a:pt x="57" y="387"/>
                      <a:pt x="57" y="391"/>
                      <a:pt x="57" y="394"/>
                    </a:cubicBezTo>
                    <a:cubicBezTo>
                      <a:pt x="56" y="396"/>
                      <a:pt x="56" y="407"/>
                      <a:pt x="56" y="412"/>
                    </a:cubicBezTo>
                    <a:cubicBezTo>
                      <a:pt x="56" y="416"/>
                      <a:pt x="56" y="422"/>
                      <a:pt x="56" y="423"/>
                    </a:cubicBezTo>
                    <a:cubicBezTo>
                      <a:pt x="56" y="424"/>
                      <a:pt x="56" y="425"/>
                      <a:pt x="55" y="425"/>
                    </a:cubicBezTo>
                    <a:cubicBezTo>
                      <a:pt x="55" y="426"/>
                      <a:pt x="55" y="428"/>
                      <a:pt x="55" y="431"/>
                    </a:cubicBezTo>
                    <a:cubicBezTo>
                      <a:pt x="54" y="433"/>
                      <a:pt x="53" y="440"/>
                      <a:pt x="53" y="441"/>
                    </a:cubicBezTo>
                    <a:cubicBezTo>
                      <a:pt x="53" y="442"/>
                      <a:pt x="53" y="444"/>
                      <a:pt x="52" y="446"/>
                    </a:cubicBezTo>
                    <a:cubicBezTo>
                      <a:pt x="51" y="448"/>
                      <a:pt x="50" y="452"/>
                      <a:pt x="49" y="453"/>
                    </a:cubicBezTo>
                    <a:cubicBezTo>
                      <a:pt x="49" y="454"/>
                      <a:pt x="48" y="459"/>
                      <a:pt x="47" y="462"/>
                    </a:cubicBezTo>
                    <a:cubicBezTo>
                      <a:pt x="47" y="465"/>
                      <a:pt x="46" y="469"/>
                      <a:pt x="46" y="470"/>
                    </a:cubicBezTo>
                    <a:cubicBezTo>
                      <a:pt x="46" y="472"/>
                      <a:pt x="45" y="472"/>
                      <a:pt x="45" y="473"/>
                    </a:cubicBezTo>
                    <a:cubicBezTo>
                      <a:pt x="44" y="475"/>
                      <a:pt x="44" y="476"/>
                      <a:pt x="44" y="477"/>
                    </a:cubicBezTo>
                    <a:cubicBezTo>
                      <a:pt x="44" y="478"/>
                      <a:pt x="44" y="479"/>
                      <a:pt x="44" y="481"/>
                    </a:cubicBezTo>
                    <a:cubicBezTo>
                      <a:pt x="43" y="482"/>
                      <a:pt x="43" y="485"/>
                      <a:pt x="42" y="487"/>
                    </a:cubicBezTo>
                    <a:cubicBezTo>
                      <a:pt x="42" y="489"/>
                      <a:pt x="41" y="493"/>
                      <a:pt x="40" y="495"/>
                    </a:cubicBezTo>
                    <a:cubicBezTo>
                      <a:pt x="40" y="497"/>
                      <a:pt x="39" y="500"/>
                      <a:pt x="39" y="502"/>
                    </a:cubicBezTo>
                    <a:cubicBezTo>
                      <a:pt x="38" y="504"/>
                      <a:pt x="38" y="508"/>
                      <a:pt x="38" y="510"/>
                    </a:cubicBezTo>
                    <a:cubicBezTo>
                      <a:pt x="38" y="511"/>
                      <a:pt x="36" y="516"/>
                      <a:pt x="36" y="519"/>
                    </a:cubicBezTo>
                    <a:cubicBezTo>
                      <a:pt x="35" y="523"/>
                      <a:pt x="33" y="530"/>
                      <a:pt x="33" y="533"/>
                    </a:cubicBezTo>
                    <a:cubicBezTo>
                      <a:pt x="32" y="535"/>
                      <a:pt x="31" y="539"/>
                      <a:pt x="31" y="541"/>
                    </a:cubicBezTo>
                    <a:cubicBezTo>
                      <a:pt x="30" y="542"/>
                      <a:pt x="29" y="546"/>
                      <a:pt x="29" y="547"/>
                    </a:cubicBezTo>
                    <a:cubicBezTo>
                      <a:pt x="29" y="548"/>
                      <a:pt x="29" y="549"/>
                      <a:pt x="28" y="550"/>
                    </a:cubicBezTo>
                    <a:cubicBezTo>
                      <a:pt x="28" y="551"/>
                      <a:pt x="27" y="554"/>
                      <a:pt x="26" y="555"/>
                    </a:cubicBezTo>
                    <a:cubicBezTo>
                      <a:pt x="26" y="557"/>
                      <a:pt x="24" y="564"/>
                      <a:pt x="23" y="567"/>
                    </a:cubicBezTo>
                    <a:cubicBezTo>
                      <a:pt x="22" y="570"/>
                      <a:pt x="21" y="572"/>
                      <a:pt x="20" y="575"/>
                    </a:cubicBezTo>
                    <a:cubicBezTo>
                      <a:pt x="19" y="577"/>
                      <a:pt x="18" y="580"/>
                      <a:pt x="18" y="581"/>
                    </a:cubicBezTo>
                    <a:cubicBezTo>
                      <a:pt x="18" y="583"/>
                      <a:pt x="18" y="587"/>
                      <a:pt x="18" y="588"/>
                    </a:cubicBezTo>
                    <a:cubicBezTo>
                      <a:pt x="18" y="589"/>
                      <a:pt x="18" y="593"/>
                      <a:pt x="18" y="594"/>
                    </a:cubicBezTo>
                    <a:cubicBezTo>
                      <a:pt x="17" y="595"/>
                      <a:pt x="17" y="598"/>
                      <a:pt x="17" y="599"/>
                    </a:cubicBezTo>
                    <a:cubicBezTo>
                      <a:pt x="17" y="600"/>
                      <a:pt x="17" y="601"/>
                      <a:pt x="17" y="602"/>
                    </a:cubicBezTo>
                    <a:cubicBezTo>
                      <a:pt x="17" y="602"/>
                      <a:pt x="16" y="603"/>
                      <a:pt x="17" y="603"/>
                    </a:cubicBezTo>
                    <a:cubicBezTo>
                      <a:pt x="17" y="604"/>
                      <a:pt x="17" y="604"/>
                      <a:pt x="16" y="604"/>
                    </a:cubicBezTo>
                    <a:cubicBezTo>
                      <a:pt x="15" y="605"/>
                      <a:pt x="15" y="607"/>
                      <a:pt x="15" y="607"/>
                    </a:cubicBezTo>
                    <a:cubicBezTo>
                      <a:pt x="15" y="608"/>
                      <a:pt x="15" y="608"/>
                      <a:pt x="15" y="608"/>
                    </a:cubicBezTo>
                    <a:cubicBezTo>
                      <a:pt x="14" y="609"/>
                      <a:pt x="14" y="609"/>
                      <a:pt x="13" y="609"/>
                    </a:cubicBezTo>
                    <a:cubicBezTo>
                      <a:pt x="13" y="609"/>
                      <a:pt x="12" y="610"/>
                      <a:pt x="11" y="611"/>
                    </a:cubicBezTo>
                    <a:cubicBezTo>
                      <a:pt x="11" y="611"/>
                      <a:pt x="11" y="612"/>
                      <a:pt x="11" y="612"/>
                    </a:cubicBezTo>
                    <a:cubicBezTo>
                      <a:pt x="10" y="613"/>
                      <a:pt x="10" y="613"/>
                      <a:pt x="10" y="613"/>
                    </a:cubicBezTo>
                    <a:cubicBezTo>
                      <a:pt x="9" y="613"/>
                      <a:pt x="8" y="614"/>
                      <a:pt x="8" y="614"/>
                    </a:cubicBezTo>
                    <a:cubicBezTo>
                      <a:pt x="8" y="615"/>
                      <a:pt x="7" y="615"/>
                      <a:pt x="7" y="615"/>
                    </a:cubicBezTo>
                    <a:cubicBezTo>
                      <a:pt x="7" y="616"/>
                      <a:pt x="6" y="616"/>
                      <a:pt x="5" y="617"/>
                    </a:cubicBezTo>
                    <a:cubicBezTo>
                      <a:pt x="5" y="618"/>
                      <a:pt x="5" y="618"/>
                      <a:pt x="4" y="618"/>
                    </a:cubicBezTo>
                    <a:cubicBezTo>
                      <a:pt x="4" y="618"/>
                      <a:pt x="3" y="619"/>
                      <a:pt x="3" y="620"/>
                    </a:cubicBezTo>
                    <a:cubicBezTo>
                      <a:pt x="2" y="621"/>
                      <a:pt x="1" y="622"/>
                      <a:pt x="1" y="623"/>
                    </a:cubicBezTo>
                    <a:cubicBezTo>
                      <a:pt x="0" y="623"/>
                      <a:pt x="1" y="623"/>
                      <a:pt x="1" y="623"/>
                    </a:cubicBezTo>
                    <a:cubicBezTo>
                      <a:pt x="1" y="624"/>
                      <a:pt x="1" y="624"/>
                      <a:pt x="1" y="625"/>
                    </a:cubicBezTo>
                    <a:cubicBezTo>
                      <a:pt x="2" y="625"/>
                      <a:pt x="2" y="625"/>
                      <a:pt x="2" y="625"/>
                    </a:cubicBezTo>
                    <a:cubicBezTo>
                      <a:pt x="2" y="626"/>
                      <a:pt x="2" y="627"/>
                      <a:pt x="2" y="627"/>
                    </a:cubicBezTo>
                    <a:cubicBezTo>
                      <a:pt x="3" y="627"/>
                      <a:pt x="3" y="628"/>
                      <a:pt x="3" y="628"/>
                    </a:cubicBezTo>
                    <a:cubicBezTo>
                      <a:pt x="3" y="629"/>
                      <a:pt x="5" y="629"/>
                      <a:pt x="6" y="629"/>
                    </a:cubicBezTo>
                    <a:cubicBezTo>
                      <a:pt x="8" y="630"/>
                      <a:pt x="10" y="630"/>
                      <a:pt x="12" y="630"/>
                    </a:cubicBezTo>
                    <a:cubicBezTo>
                      <a:pt x="14" y="630"/>
                      <a:pt x="17" y="630"/>
                      <a:pt x="19" y="629"/>
                    </a:cubicBezTo>
                    <a:cubicBezTo>
                      <a:pt x="21" y="629"/>
                      <a:pt x="25" y="628"/>
                      <a:pt x="27" y="627"/>
                    </a:cubicBezTo>
                    <a:cubicBezTo>
                      <a:pt x="29" y="626"/>
                      <a:pt x="31" y="626"/>
                      <a:pt x="33" y="625"/>
                    </a:cubicBezTo>
                    <a:cubicBezTo>
                      <a:pt x="35" y="625"/>
                      <a:pt x="37" y="624"/>
                      <a:pt x="38" y="623"/>
                    </a:cubicBezTo>
                    <a:cubicBezTo>
                      <a:pt x="39" y="622"/>
                      <a:pt x="38" y="619"/>
                      <a:pt x="38" y="618"/>
                    </a:cubicBezTo>
                    <a:cubicBezTo>
                      <a:pt x="38" y="616"/>
                      <a:pt x="39" y="615"/>
                      <a:pt x="39" y="614"/>
                    </a:cubicBezTo>
                    <a:cubicBezTo>
                      <a:pt x="39" y="614"/>
                      <a:pt x="39" y="613"/>
                      <a:pt x="39" y="613"/>
                    </a:cubicBezTo>
                    <a:cubicBezTo>
                      <a:pt x="39" y="612"/>
                      <a:pt x="40" y="610"/>
                      <a:pt x="41" y="609"/>
                    </a:cubicBezTo>
                    <a:cubicBezTo>
                      <a:pt x="41" y="609"/>
                      <a:pt x="41" y="609"/>
                      <a:pt x="42" y="609"/>
                    </a:cubicBezTo>
                    <a:cubicBezTo>
                      <a:pt x="42" y="609"/>
                      <a:pt x="47" y="610"/>
                      <a:pt x="47" y="610"/>
                    </a:cubicBezTo>
                    <a:cubicBezTo>
                      <a:pt x="48" y="610"/>
                      <a:pt x="47" y="610"/>
                      <a:pt x="47" y="611"/>
                    </a:cubicBezTo>
                    <a:cubicBezTo>
                      <a:pt x="47" y="612"/>
                      <a:pt x="47" y="613"/>
                      <a:pt x="47" y="613"/>
                    </a:cubicBezTo>
                    <a:cubicBezTo>
                      <a:pt x="47" y="613"/>
                      <a:pt x="47" y="614"/>
                      <a:pt x="47" y="615"/>
                    </a:cubicBezTo>
                    <a:cubicBezTo>
                      <a:pt x="47" y="615"/>
                      <a:pt x="47" y="615"/>
                      <a:pt x="49" y="616"/>
                    </a:cubicBezTo>
                    <a:cubicBezTo>
                      <a:pt x="50" y="616"/>
                      <a:pt x="54" y="617"/>
                      <a:pt x="55" y="617"/>
                    </a:cubicBezTo>
                    <a:cubicBezTo>
                      <a:pt x="56" y="617"/>
                      <a:pt x="58" y="616"/>
                      <a:pt x="58" y="616"/>
                    </a:cubicBezTo>
                    <a:cubicBezTo>
                      <a:pt x="59" y="616"/>
                      <a:pt x="58" y="615"/>
                      <a:pt x="58" y="615"/>
                    </a:cubicBezTo>
                    <a:cubicBezTo>
                      <a:pt x="58" y="614"/>
                      <a:pt x="58" y="613"/>
                      <a:pt x="58" y="613"/>
                    </a:cubicBezTo>
                    <a:cubicBezTo>
                      <a:pt x="58" y="612"/>
                      <a:pt x="58" y="612"/>
                      <a:pt x="58" y="613"/>
                    </a:cubicBezTo>
                    <a:cubicBezTo>
                      <a:pt x="59" y="613"/>
                      <a:pt x="61" y="613"/>
                      <a:pt x="63" y="613"/>
                    </a:cubicBezTo>
                    <a:cubicBezTo>
                      <a:pt x="64" y="614"/>
                      <a:pt x="70" y="615"/>
                      <a:pt x="72" y="615"/>
                    </a:cubicBezTo>
                    <a:cubicBezTo>
                      <a:pt x="74" y="615"/>
                      <a:pt x="76" y="615"/>
                      <a:pt x="77" y="616"/>
                    </a:cubicBezTo>
                    <a:cubicBezTo>
                      <a:pt x="78" y="616"/>
                      <a:pt x="78" y="616"/>
                      <a:pt x="78" y="616"/>
                    </a:cubicBezTo>
                    <a:cubicBezTo>
                      <a:pt x="78" y="616"/>
                      <a:pt x="80" y="616"/>
                      <a:pt x="81" y="616"/>
                    </a:cubicBezTo>
                    <a:cubicBezTo>
                      <a:pt x="82" y="616"/>
                      <a:pt x="82" y="617"/>
                      <a:pt x="82" y="617"/>
                    </a:cubicBezTo>
                    <a:cubicBezTo>
                      <a:pt x="83" y="617"/>
                      <a:pt x="83" y="617"/>
                      <a:pt x="84" y="617"/>
                    </a:cubicBezTo>
                    <a:cubicBezTo>
                      <a:pt x="84" y="617"/>
                      <a:pt x="85" y="616"/>
                      <a:pt x="85" y="615"/>
                    </a:cubicBezTo>
                    <a:cubicBezTo>
                      <a:pt x="86" y="614"/>
                      <a:pt x="86" y="614"/>
                      <a:pt x="86" y="613"/>
                    </a:cubicBezTo>
                    <a:cubicBezTo>
                      <a:pt x="86" y="611"/>
                      <a:pt x="86" y="609"/>
                      <a:pt x="86" y="609"/>
                    </a:cubicBezTo>
                    <a:cubicBezTo>
                      <a:pt x="86" y="608"/>
                      <a:pt x="86" y="607"/>
                      <a:pt x="86" y="606"/>
                    </a:cubicBezTo>
                    <a:cubicBezTo>
                      <a:pt x="86" y="605"/>
                      <a:pt x="86" y="604"/>
                      <a:pt x="86" y="603"/>
                    </a:cubicBezTo>
                    <a:cubicBezTo>
                      <a:pt x="86" y="602"/>
                      <a:pt x="88" y="589"/>
                      <a:pt x="88" y="586"/>
                    </a:cubicBezTo>
                    <a:cubicBezTo>
                      <a:pt x="89" y="580"/>
                      <a:pt x="90" y="572"/>
                      <a:pt x="91" y="570"/>
                    </a:cubicBezTo>
                    <a:cubicBezTo>
                      <a:pt x="91" y="568"/>
                      <a:pt x="93" y="555"/>
                      <a:pt x="93" y="552"/>
                    </a:cubicBezTo>
                    <a:cubicBezTo>
                      <a:pt x="93" y="550"/>
                      <a:pt x="95" y="536"/>
                      <a:pt x="95" y="533"/>
                    </a:cubicBezTo>
                    <a:cubicBezTo>
                      <a:pt x="96" y="531"/>
                      <a:pt x="96" y="523"/>
                      <a:pt x="96" y="521"/>
                    </a:cubicBezTo>
                    <a:cubicBezTo>
                      <a:pt x="97" y="519"/>
                      <a:pt x="97" y="508"/>
                      <a:pt x="98" y="506"/>
                    </a:cubicBezTo>
                    <a:cubicBezTo>
                      <a:pt x="98" y="504"/>
                      <a:pt x="98" y="495"/>
                      <a:pt x="98" y="494"/>
                    </a:cubicBezTo>
                    <a:cubicBezTo>
                      <a:pt x="98" y="492"/>
                      <a:pt x="99" y="483"/>
                      <a:pt x="99" y="482"/>
                    </a:cubicBezTo>
                    <a:cubicBezTo>
                      <a:pt x="99" y="480"/>
                      <a:pt x="99" y="474"/>
                      <a:pt x="99" y="473"/>
                    </a:cubicBezTo>
                    <a:cubicBezTo>
                      <a:pt x="99" y="472"/>
                      <a:pt x="100" y="467"/>
                      <a:pt x="100" y="464"/>
                    </a:cubicBezTo>
                    <a:cubicBezTo>
                      <a:pt x="100" y="462"/>
                      <a:pt x="100" y="461"/>
                      <a:pt x="100" y="460"/>
                    </a:cubicBezTo>
                    <a:cubicBezTo>
                      <a:pt x="100" y="459"/>
                      <a:pt x="101" y="455"/>
                      <a:pt x="101" y="454"/>
                    </a:cubicBezTo>
                    <a:cubicBezTo>
                      <a:pt x="101" y="454"/>
                      <a:pt x="101" y="453"/>
                      <a:pt x="101" y="452"/>
                    </a:cubicBezTo>
                    <a:cubicBezTo>
                      <a:pt x="101" y="452"/>
                      <a:pt x="101" y="450"/>
                      <a:pt x="102" y="449"/>
                    </a:cubicBezTo>
                    <a:cubicBezTo>
                      <a:pt x="102" y="447"/>
                      <a:pt x="102" y="444"/>
                      <a:pt x="102" y="442"/>
                    </a:cubicBezTo>
                    <a:cubicBezTo>
                      <a:pt x="102" y="441"/>
                      <a:pt x="103" y="435"/>
                      <a:pt x="103" y="434"/>
                    </a:cubicBezTo>
                    <a:cubicBezTo>
                      <a:pt x="104" y="432"/>
                      <a:pt x="104" y="431"/>
                      <a:pt x="104" y="430"/>
                    </a:cubicBezTo>
                    <a:cubicBezTo>
                      <a:pt x="104" y="429"/>
                      <a:pt x="104" y="429"/>
                      <a:pt x="104" y="427"/>
                    </a:cubicBezTo>
                    <a:cubicBezTo>
                      <a:pt x="104" y="426"/>
                      <a:pt x="104" y="426"/>
                      <a:pt x="104" y="425"/>
                    </a:cubicBezTo>
                    <a:cubicBezTo>
                      <a:pt x="105" y="424"/>
                      <a:pt x="106" y="421"/>
                      <a:pt x="106" y="419"/>
                    </a:cubicBezTo>
                    <a:cubicBezTo>
                      <a:pt x="107" y="417"/>
                      <a:pt x="108" y="413"/>
                      <a:pt x="108" y="412"/>
                    </a:cubicBezTo>
                    <a:cubicBezTo>
                      <a:pt x="108" y="410"/>
                      <a:pt x="109" y="406"/>
                      <a:pt x="109" y="405"/>
                    </a:cubicBezTo>
                    <a:cubicBezTo>
                      <a:pt x="109" y="405"/>
                      <a:pt x="109" y="405"/>
                      <a:pt x="110" y="404"/>
                    </a:cubicBezTo>
                    <a:cubicBezTo>
                      <a:pt x="110" y="403"/>
                      <a:pt x="111" y="400"/>
                      <a:pt x="112" y="399"/>
                    </a:cubicBezTo>
                    <a:cubicBezTo>
                      <a:pt x="112" y="397"/>
                      <a:pt x="113" y="395"/>
                      <a:pt x="113" y="394"/>
                    </a:cubicBezTo>
                    <a:cubicBezTo>
                      <a:pt x="113" y="393"/>
                      <a:pt x="114" y="391"/>
                      <a:pt x="114" y="388"/>
                    </a:cubicBezTo>
                    <a:cubicBezTo>
                      <a:pt x="115" y="386"/>
                      <a:pt x="119" y="378"/>
                      <a:pt x="120" y="376"/>
                    </a:cubicBezTo>
                    <a:cubicBezTo>
                      <a:pt x="120" y="375"/>
                      <a:pt x="124" y="368"/>
                      <a:pt x="127" y="358"/>
                    </a:cubicBezTo>
                    <a:cubicBezTo>
                      <a:pt x="128" y="354"/>
                      <a:pt x="131" y="346"/>
                      <a:pt x="132" y="342"/>
                    </a:cubicBezTo>
                    <a:cubicBezTo>
                      <a:pt x="133" y="339"/>
                      <a:pt x="134" y="336"/>
                      <a:pt x="135" y="335"/>
                    </a:cubicBezTo>
                    <a:cubicBezTo>
                      <a:pt x="135" y="334"/>
                      <a:pt x="137" y="332"/>
                      <a:pt x="137" y="331"/>
                    </a:cubicBezTo>
                    <a:cubicBezTo>
                      <a:pt x="138" y="330"/>
                      <a:pt x="138" y="330"/>
                      <a:pt x="138" y="330"/>
                    </a:cubicBezTo>
                    <a:cubicBezTo>
                      <a:pt x="138" y="330"/>
                      <a:pt x="140" y="330"/>
                      <a:pt x="140" y="330"/>
                    </a:cubicBezTo>
                    <a:cubicBezTo>
                      <a:pt x="141" y="330"/>
                      <a:pt x="141" y="330"/>
                      <a:pt x="141" y="331"/>
                    </a:cubicBezTo>
                    <a:cubicBezTo>
                      <a:pt x="142" y="331"/>
                      <a:pt x="142" y="332"/>
                      <a:pt x="142" y="334"/>
                    </a:cubicBezTo>
                    <a:cubicBezTo>
                      <a:pt x="142" y="335"/>
                      <a:pt x="142" y="336"/>
                      <a:pt x="142" y="340"/>
                    </a:cubicBezTo>
                    <a:cubicBezTo>
                      <a:pt x="142" y="343"/>
                      <a:pt x="143" y="345"/>
                      <a:pt x="143" y="348"/>
                    </a:cubicBezTo>
                    <a:cubicBezTo>
                      <a:pt x="144" y="351"/>
                      <a:pt x="145" y="355"/>
                      <a:pt x="145" y="356"/>
                    </a:cubicBezTo>
                    <a:cubicBezTo>
                      <a:pt x="146" y="359"/>
                      <a:pt x="147" y="365"/>
                      <a:pt x="148" y="369"/>
                    </a:cubicBezTo>
                    <a:cubicBezTo>
                      <a:pt x="148" y="373"/>
                      <a:pt x="148" y="381"/>
                      <a:pt x="149" y="384"/>
                    </a:cubicBezTo>
                    <a:cubicBezTo>
                      <a:pt x="149" y="387"/>
                      <a:pt x="149" y="396"/>
                      <a:pt x="149" y="398"/>
                    </a:cubicBezTo>
                    <a:cubicBezTo>
                      <a:pt x="149" y="400"/>
                      <a:pt x="150" y="402"/>
                      <a:pt x="150" y="404"/>
                    </a:cubicBezTo>
                    <a:cubicBezTo>
                      <a:pt x="150" y="406"/>
                      <a:pt x="150" y="409"/>
                      <a:pt x="150" y="410"/>
                    </a:cubicBezTo>
                    <a:cubicBezTo>
                      <a:pt x="150" y="412"/>
                      <a:pt x="150" y="419"/>
                      <a:pt x="150" y="420"/>
                    </a:cubicBezTo>
                    <a:cubicBezTo>
                      <a:pt x="150" y="421"/>
                      <a:pt x="150" y="425"/>
                      <a:pt x="150" y="426"/>
                    </a:cubicBezTo>
                    <a:cubicBezTo>
                      <a:pt x="151" y="428"/>
                      <a:pt x="151" y="428"/>
                      <a:pt x="151" y="431"/>
                    </a:cubicBezTo>
                    <a:cubicBezTo>
                      <a:pt x="151" y="433"/>
                      <a:pt x="151" y="434"/>
                      <a:pt x="151" y="436"/>
                    </a:cubicBezTo>
                    <a:cubicBezTo>
                      <a:pt x="151" y="438"/>
                      <a:pt x="151" y="439"/>
                      <a:pt x="151" y="440"/>
                    </a:cubicBezTo>
                    <a:cubicBezTo>
                      <a:pt x="151" y="441"/>
                      <a:pt x="151" y="443"/>
                      <a:pt x="151" y="445"/>
                    </a:cubicBezTo>
                    <a:cubicBezTo>
                      <a:pt x="151" y="447"/>
                      <a:pt x="151" y="450"/>
                      <a:pt x="151" y="454"/>
                    </a:cubicBezTo>
                    <a:cubicBezTo>
                      <a:pt x="151" y="458"/>
                      <a:pt x="151" y="462"/>
                      <a:pt x="151" y="465"/>
                    </a:cubicBezTo>
                    <a:cubicBezTo>
                      <a:pt x="151" y="467"/>
                      <a:pt x="152" y="478"/>
                      <a:pt x="152" y="484"/>
                    </a:cubicBezTo>
                    <a:cubicBezTo>
                      <a:pt x="152" y="490"/>
                      <a:pt x="152" y="497"/>
                      <a:pt x="152" y="501"/>
                    </a:cubicBezTo>
                    <a:cubicBezTo>
                      <a:pt x="152" y="504"/>
                      <a:pt x="152" y="514"/>
                      <a:pt x="152" y="517"/>
                    </a:cubicBezTo>
                    <a:cubicBezTo>
                      <a:pt x="152" y="519"/>
                      <a:pt x="152" y="527"/>
                      <a:pt x="152" y="529"/>
                    </a:cubicBezTo>
                    <a:cubicBezTo>
                      <a:pt x="152" y="532"/>
                      <a:pt x="152" y="533"/>
                      <a:pt x="151" y="536"/>
                    </a:cubicBezTo>
                    <a:cubicBezTo>
                      <a:pt x="151" y="540"/>
                      <a:pt x="151" y="546"/>
                      <a:pt x="150" y="550"/>
                    </a:cubicBezTo>
                    <a:cubicBezTo>
                      <a:pt x="150" y="554"/>
                      <a:pt x="149" y="565"/>
                      <a:pt x="149" y="568"/>
                    </a:cubicBezTo>
                    <a:cubicBezTo>
                      <a:pt x="149" y="570"/>
                      <a:pt x="149" y="576"/>
                      <a:pt x="148" y="578"/>
                    </a:cubicBezTo>
                    <a:cubicBezTo>
                      <a:pt x="148" y="580"/>
                      <a:pt x="148" y="581"/>
                      <a:pt x="149" y="583"/>
                    </a:cubicBezTo>
                    <a:cubicBezTo>
                      <a:pt x="149" y="586"/>
                      <a:pt x="152" y="594"/>
                      <a:pt x="152" y="594"/>
                    </a:cubicBezTo>
                    <a:cubicBezTo>
                      <a:pt x="153" y="595"/>
                      <a:pt x="153" y="596"/>
                      <a:pt x="153" y="598"/>
                    </a:cubicBezTo>
                    <a:cubicBezTo>
                      <a:pt x="153" y="600"/>
                      <a:pt x="153" y="602"/>
                      <a:pt x="153" y="604"/>
                    </a:cubicBezTo>
                    <a:cubicBezTo>
                      <a:pt x="153" y="605"/>
                      <a:pt x="154" y="609"/>
                      <a:pt x="154" y="609"/>
                    </a:cubicBezTo>
                    <a:cubicBezTo>
                      <a:pt x="154" y="609"/>
                      <a:pt x="154" y="609"/>
                      <a:pt x="155" y="610"/>
                    </a:cubicBezTo>
                    <a:cubicBezTo>
                      <a:pt x="157" y="611"/>
                      <a:pt x="157" y="611"/>
                      <a:pt x="158" y="612"/>
                    </a:cubicBezTo>
                    <a:cubicBezTo>
                      <a:pt x="159" y="612"/>
                      <a:pt x="159" y="612"/>
                      <a:pt x="160" y="612"/>
                    </a:cubicBezTo>
                    <a:cubicBezTo>
                      <a:pt x="162" y="612"/>
                      <a:pt x="162" y="612"/>
                      <a:pt x="163" y="612"/>
                    </a:cubicBezTo>
                    <a:cubicBezTo>
                      <a:pt x="163" y="611"/>
                      <a:pt x="163" y="612"/>
                      <a:pt x="163" y="614"/>
                    </a:cubicBezTo>
                    <a:cubicBezTo>
                      <a:pt x="163" y="616"/>
                      <a:pt x="164" y="617"/>
                      <a:pt x="164" y="618"/>
                    </a:cubicBezTo>
                    <a:cubicBezTo>
                      <a:pt x="164" y="618"/>
                      <a:pt x="165" y="619"/>
                      <a:pt x="164" y="620"/>
                    </a:cubicBezTo>
                    <a:cubicBezTo>
                      <a:pt x="164" y="620"/>
                      <a:pt x="164" y="621"/>
                      <a:pt x="165" y="622"/>
                    </a:cubicBezTo>
                    <a:cubicBezTo>
                      <a:pt x="166" y="622"/>
                      <a:pt x="167" y="623"/>
                      <a:pt x="167" y="624"/>
                    </a:cubicBezTo>
                    <a:cubicBezTo>
                      <a:pt x="168" y="624"/>
                      <a:pt x="170" y="625"/>
                      <a:pt x="172" y="626"/>
                    </a:cubicBezTo>
                    <a:cubicBezTo>
                      <a:pt x="175" y="626"/>
                      <a:pt x="178" y="626"/>
                      <a:pt x="181" y="626"/>
                    </a:cubicBezTo>
                    <a:cubicBezTo>
                      <a:pt x="183" y="626"/>
                      <a:pt x="187" y="626"/>
                      <a:pt x="189" y="626"/>
                    </a:cubicBezTo>
                    <a:cubicBezTo>
                      <a:pt x="190" y="626"/>
                      <a:pt x="194" y="625"/>
                      <a:pt x="195" y="624"/>
                    </a:cubicBezTo>
                    <a:cubicBezTo>
                      <a:pt x="196" y="623"/>
                      <a:pt x="197" y="620"/>
                      <a:pt x="198" y="619"/>
                    </a:cubicBezTo>
                    <a:cubicBezTo>
                      <a:pt x="198" y="618"/>
                      <a:pt x="198" y="617"/>
                      <a:pt x="198" y="616"/>
                    </a:cubicBezTo>
                    <a:cubicBezTo>
                      <a:pt x="198" y="615"/>
                      <a:pt x="197" y="613"/>
                      <a:pt x="197" y="613"/>
                    </a:cubicBezTo>
                    <a:cubicBezTo>
                      <a:pt x="196" y="612"/>
                      <a:pt x="196" y="612"/>
                      <a:pt x="196" y="611"/>
                    </a:cubicBezTo>
                    <a:cubicBezTo>
                      <a:pt x="196" y="610"/>
                      <a:pt x="196" y="610"/>
                      <a:pt x="197" y="610"/>
                    </a:cubicBezTo>
                    <a:cubicBezTo>
                      <a:pt x="198" y="610"/>
                      <a:pt x="202" y="610"/>
                      <a:pt x="203" y="611"/>
                    </a:cubicBezTo>
                    <a:cubicBezTo>
                      <a:pt x="205" y="611"/>
                      <a:pt x="205" y="611"/>
                      <a:pt x="206" y="610"/>
                    </a:cubicBezTo>
                    <a:cubicBezTo>
                      <a:pt x="207" y="610"/>
                      <a:pt x="208" y="610"/>
                      <a:pt x="209" y="610"/>
                    </a:cubicBezTo>
                    <a:cubicBezTo>
                      <a:pt x="209" y="610"/>
                      <a:pt x="210" y="610"/>
                      <a:pt x="210" y="610"/>
                    </a:cubicBezTo>
                    <a:cubicBezTo>
                      <a:pt x="211" y="610"/>
                      <a:pt x="211" y="609"/>
                      <a:pt x="211" y="608"/>
                    </a:cubicBezTo>
                    <a:cubicBezTo>
                      <a:pt x="212" y="608"/>
                      <a:pt x="212" y="606"/>
                      <a:pt x="212" y="605"/>
                    </a:cubicBezTo>
                    <a:cubicBezTo>
                      <a:pt x="212" y="604"/>
                      <a:pt x="212" y="602"/>
                      <a:pt x="212" y="602"/>
                    </a:cubicBezTo>
                    <a:cubicBezTo>
                      <a:pt x="212" y="601"/>
                      <a:pt x="212" y="600"/>
                      <a:pt x="212" y="598"/>
                    </a:cubicBezTo>
                    <a:cubicBezTo>
                      <a:pt x="212" y="596"/>
                      <a:pt x="212" y="594"/>
                      <a:pt x="212" y="593"/>
                    </a:cubicBezTo>
                    <a:cubicBezTo>
                      <a:pt x="212" y="592"/>
                      <a:pt x="212" y="591"/>
                      <a:pt x="212" y="589"/>
                    </a:cubicBezTo>
                    <a:cubicBezTo>
                      <a:pt x="212" y="588"/>
                      <a:pt x="212" y="585"/>
                      <a:pt x="212" y="583"/>
                    </a:cubicBezTo>
                    <a:cubicBezTo>
                      <a:pt x="212" y="580"/>
                      <a:pt x="212" y="575"/>
                      <a:pt x="213" y="572"/>
                    </a:cubicBezTo>
                    <a:cubicBezTo>
                      <a:pt x="213" y="570"/>
                      <a:pt x="213" y="569"/>
                      <a:pt x="213" y="567"/>
                    </a:cubicBezTo>
                    <a:cubicBezTo>
                      <a:pt x="212" y="566"/>
                      <a:pt x="212" y="554"/>
                      <a:pt x="211" y="553"/>
                    </a:cubicBezTo>
                    <a:cubicBezTo>
                      <a:pt x="211" y="551"/>
                      <a:pt x="210" y="542"/>
                      <a:pt x="210" y="540"/>
                    </a:cubicBezTo>
                    <a:cubicBezTo>
                      <a:pt x="210" y="539"/>
                      <a:pt x="210" y="530"/>
                      <a:pt x="209" y="528"/>
                    </a:cubicBezTo>
                    <a:cubicBezTo>
                      <a:pt x="209" y="526"/>
                      <a:pt x="209" y="521"/>
                      <a:pt x="209" y="519"/>
                    </a:cubicBezTo>
                    <a:cubicBezTo>
                      <a:pt x="209" y="518"/>
                      <a:pt x="209" y="518"/>
                      <a:pt x="209" y="517"/>
                    </a:cubicBezTo>
                    <a:cubicBezTo>
                      <a:pt x="209" y="515"/>
                      <a:pt x="208" y="514"/>
                      <a:pt x="208" y="511"/>
                    </a:cubicBezTo>
                    <a:cubicBezTo>
                      <a:pt x="208" y="509"/>
                      <a:pt x="207" y="503"/>
                      <a:pt x="207" y="500"/>
                    </a:cubicBezTo>
                    <a:cubicBezTo>
                      <a:pt x="206" y="497"/>
                      <a:pt x="205" y="485"/>
                      <a:pt x="205" y="483"/>
                    </a:cubicBezTo>
                    <a:cubicBezTo>
                      <a:pt x="205" y="480"/>
                      <a:pt x="204" y="474"/>
                      <a:pt x="204" y="472"/>
                    </a:cubicBezTo>
                    <a:cubicBezTo>
                      <a:pt x="204" y="471"/>
                      <a:pt x="204" y="468"/>
                      <a:pt x="204" y="466"/>
                    </a:cubicBezTo>
                    <a:cubicBezTo>
                      <a:pt x="204" y="465"/>
                      <a:pt x="203" y="463"/>
                      <a:pt x="203" y="462"/>
                    </a:cubicBezTo>
                    <a:cubicBezTo>
                      <a:pt x="203" y="460"/>
                      <a:pt x="203" y="457"/>
                      <a:pt x="203" y="456"/>
                    </a:cubicBezTo>
                    <a:cubicBezTo>
                      <a:pt x="203" y="454"/>
                      <a:pt x="202" y="452"/>
                      <a:pt x="202" y="451"/>
                    </a:cubicBezTo>
                    <a:cubicBezTo>
                      <a:pt x="202" y="451"/>
                      <a:pt x="202" y="449"/>
                      <a:pt x="202" y="447"/>
                    </a:cubicBezTo>
                    <a:cubicBezTo>
                      <a:pt x="202" y="446"/>
                      <a:pt x="202" y="445"/>
                      <a:pt x="202" y="443"/>
                    </a:cubicBezTo>
                    <a:cubicBezTo>
                      <a:pt x="202" y="441"/>
                      <a:pt x="201" y="436"/>
                      <a:pt x="201" y="435"/>
                    </a:cubicBezTo>
                    <a:cubicBezTo>
                      <a:pt x="201" y="434"/>
                      <a:pt x="201" y="431"/>
                      <a:pt x="201" y="429"/>
                    </a:cubicBezTo>
                    <a:cubicBezTo>
                      <a:pt x="201" y="428"/>
                      <a:pt x="201" y="419"/>
                      <a:pt x="201" y="416"/>
                    </a:cubicBezTo>
                    <a:cubicBezTo>
                      <a:pt x="201" y="414"/>
                      <a:pt x="201" y="408"/>
                      <a:pt x="201" y="406"/>
                    </a:cubicBezTo>
                    <a:cubicBezTo>
                      <a:pt x="201" y="405"/>
                      <a:pt x="201" y="401"/>
                      <a:pt x="201" y="399"/>
                    </a:cubicBezTo>
                    <a:cubicBezTo>
                      <a:pt x="202" y="397"/>
                      <a:pt x="202" y="393"/>
                      <a:pt x="202" y="389"/>
                    </a:cubicBezTo>
                    <a:cubicBezTo>
                      <a:pt x="202" y="386"/>
                      <a:pt x="202" y="376"/>
                      <a:pt x="202" y="371"/>
                    </a:cubicBezTo>
                    <a:cubicBezTo>
                      <a:pt x="202" y="366"/>
                      <a:pt x="203" y="362"/>
                      <a:pt x="203" y="356"/>
                    </a:cubicBezTo>
                    <a:cubicBezTo>
                      <a:pt x="204" y="350"/>
                      <a:pt x="205" y="348"/>
                      <a:pt x="205" y="345"/>
                    </a:cubicBezTo>
                    <a:cubicBezTo>
                      <a:pt x="206" y="342"/>
                      <a:pt x="207" y="335"/>
                      <a:pt x="208" y="330"/>
                    </a:cubicBezTo>
                    <a:cubicBezTo>
                      <a:pt x="209" y="325"/>
                      <a:pt x="210" y="318"/>
                      <a:pt x="210" y="317"/>
                    </a:cubicBezTo>
                    <a:cubicBezTo>
                      <a:pt x="210" y="315"/>
                      <a:pt x="210" y="313"/>
                      <a:pt x="210" y="312"/>
                    </a:cubicBezTo>
                    <a:cubicBezTo>
                      <a:pt x="211" y="311"/>
                      <a:pt x="211" y="310"/>
                      <a:pt x="210" y="309"/>
                    </a:cubicBezTo>
                    <a:cubicBezTo>
                      <a:pt x="210" y="307"/>
                      <a:pt x="210" y="306"/>
                      <a:pt x="210" y="305"/>
                    </a:cubicBezTo>
                    <a:cubicBezTo>
                      <a:pt x="210" y="304"/>
                      <a:pt x="210" y="304"/>
                      <a:pt x="210" y="304"/>
                    </a:cubicBezTo>
                    <a:cubicBezTo>
                      <a:pt x="211" y="304"/>
                      <a:pt x="211" y="303"/>
                      <a:pt x="211" y="301"/>
                    </a:cubicBezTo>
                    <a:cubicBezTo>
                      <a:pt x="211" y="300"/>
                      <a:pt x="211" y="298"/>
                      <a:pt x="210" y="297"/>
                    </a:cubicBezTo>
                    <a:cubicBezTo>
                      <a:pt x="210" y="296"/>
                      <a:pt x="209" y="293"/>
                      <a:pt x="209" y="292"/>
                    </a:cubicBezTo>
                    <a:cubicBezTo>
                      <a:pt x="209" y="292"/>
                      <a:pt x="208" y="290"/>
                      <a:pt x="208" y="288"/>
                    </a:cubicBezTo>
                    <a:cubicBezTo>
                      <a:pt x="208" y="286"/>
                      <a:pt x="208" y="282"/>
                      <a:pt x="207" y="279"/>
                    </a:cubicBezTo>
                    <a:cubicBezTo>
                      <a:pt x="207" y="276"/>
                      <a:pt x="206" y="275"/>
                      <a:pt x="206" y="274"/>
                    </a:cubicBezTo>
                    <a:cubicBezTo>
                      <a:pt x="206" y="273"/>
                      <a:pt x="205" y="270"/>
                      <a:pt x="205" y="269"/>
                    </a:cubicBezTo>
                    <a:cubicBezTo>
                      <a:pt x="205" y="268"/>
                      <a:pt x="204" y="265"/>
                      <a:pt x="203" y="263"/>
                    </a:cubicBezTo>
                    <a:cubicBezTo>
                      <a:pt x="202" y="261"/>
                      <a:pt x="201" y="259"/>
                      <a:pt x="201" y="258"/>
                    </a:cubicBezTo>
                    <a:cubicBezTo>
                      <a:pt x="201" y="257"/>
                      <a:pt x="201" y="254"/>
                      <a:pt x="200" y="253"/>
                    </a:cubicBezTo>
                    <a:cubicBezTo>
                      <a:pt x="200" y="251"/>
                      <a:pt x="200" y="250"/>
                      <a:pt x="200" y="249"/>
                    </a:cubicBezTo>
                    <a:cubicBezTo>
                      <a:pt x="200" y="247"/>
                      <a:pt x="200" y="246"/>
                      <a:pt x="199" y="245"/>
                    </a:cubicBezTo>
                    <a:cubicBezTo>
                      <a:pt x="199" y="244"/>
                      <a:pt x="197" y="242"/>
                      <a:pt x="196" y="241"/>
                    </a:cubicBezTo>
                    <a:cubicBezTo>
                      <a:pt x="196" y="240"/>
                      <a:pt x="194" y="238"/>
                      <a:pt x="193" y="238"/>
                    </a:cubicBezTo>
                    <a:cubicBezTo>
                      <a:pt x="193" y="237"/>
                      <a:pt x="190" y="231"/>
                      <a:pt x="190" y="231"/>
                    </a:cubicBezTo>
                    <a:cubicBezTo>
                      <a:pt x="190" y="230"/>
                      <a:pt x="189" y="230"/>
                      <a:pt x="189" y="229"/>
                    </a:cubicBezTo>
                    <a:cubicBezTo>
                      <a:pt x="188" y="228"/>
                      <a:pt x="186" y="226"/>
                      <a:pt x="185" y="225"/>
                    </a:cubicBezTo>
                    <a:cubicBezTo>
                      <a:pt x="185" y="224"/>
                      <a:pt x="184" y="223"/>
                      <a:pt x="184" y="223"/>
                    </a:cubicBezTo>
                    <a:cubicBezTo>
                      <a:pt x="184" y="222"/>
                      <a:pt x="183" y="219"/>
                      <a:pt x="182" y="219"/>
                    </a:cubicBezTo>
                    <a:cubicBezTo>
                      <a:pt x="182" y="218"/>
                      <a:pt x="182" y="217"/>
                      <a:pt x="183" y="216"/>
                    </a:cubicBezTo>
                    <a:cubicBezTo>
                      <a:pt x="184" y="214"/>
                      <a:pt x="185" y="212"/>
                      <a:pt x="186" y="211"/>
                    </a:cubicBezTo>
                    <a:cubicBezTo>
                      <a:pt x="186" y="210"/>
                      <a:pt x="186" y="210"/>
                      <a:pt x="187" y="211"/>
                    </a:cubicBezTo>
                    <a:cubicBezTo>
                      <a:pt x="188" y="212"/>
                      <a:pt x="191" y="212"/>
                      <a:pt x="192" y="212"/>
                    </a:cubicBezTo>
                    <a:cubicBezTo>
                      <a:pt x="193" y="211"/>
                      <a:pt x="198" y="209"/>
                      <a:pt x="200" y="208"/>
                    </a:cubicBezTo>
                    <a:cubicBezTo>
                      <a:pt x="204" y="205"/>
                      <a:pt x="206" y="202"/>
                      <a:pt x="207" y="200"/>
                    </a:cubicBezTo>
                    <a:cubicBezTo>
                      <a:pt x="211" y="193"/>
                      <a:pt x="212" y="186"/>
                      <a:pt x="213" y="182"/>
                    </a:cubicBezTo>
                    <a:cubicBezTo>
                      <a:pt x="214" y="178"/>
                      <a:pt x="214" y="174"/>
                      <a:pt x="214" y="172"/>
                    </a:cubicBezTo>
                    <a:cubicBezTo>
                      <a:pt x="214" y="170"/>
                      <a:pt x="213" y="164"/>
                      <a:pt x="213" y="163"/>
                    </a:cubicBezTo>
                    <a:cubicBezTo>
                      <a:pt x="213" y="162"/>
                      <a:pt x="213" y="161"/>
                      <a:pt x="213" y="161"/>
                    </a:cubicBezTo>
                    <a:close/>
                  </a:path>
                </a:pathLst>
              </a:custGeom>
              <a:solidFill>
                <a:schemeClr val="accent6"/>
              </a:solid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7" name="Freeform 15"/>
              <p:cNvSpPr>
                <a:spLocks/>
              </p:cNvSpPr>
              <p:nvPr/>
            </p:nvSpPr>
            <p:spPr bwMode="auto">
              <a:xfrm flipH="1">
                <a:off x="7807391" y="1668971"/>
                <a:ext cx="283349" cy="913817"/>
              </a:xfrm>
              <a:custGeom>
                <a:avLst/>
                <a:gdLst>
                  <a:gd name="T0" fmla="*/ 90 w 93"/>
                  <a:gd name="T1" fmla="*/ 249 h 300"/>
                  <a:gd name="T2" fmla="*/ 88 w 93"/>
                  <a:gd name="T3" fmla="*/ 228 h 300"/>
                  <a:gd name="T4" fmla="*/ 84 w 93"/>
                  <a:gd name="T5" fmla="*/ 206 h 300"/>
                  <a:gd name="T6" fmla="*/ 81 w 93"/>
                  <a:gd name="T7" fmla="*/ 171 h 300"/>
                  <a:gd name="T8" fmla="*/ 80 w 93"/>
                  <a:gd name="T9" fmla="*/ 152 h 300"/>
                  <a:gd name="T10" fmla="*/ 78 w 93"/>
                  <a:gd name="T11" fmla="*/ 136 h 300"/>
                  <a:gd name="T12" fmla="*/ 75 w 93"/>
                  <a:gd name="T13" fmla="*/ 127 h 300"/>
                  <a:gd name="T14" fmla="*/ 74 w 93"/>
                  <a:gd name="T15" fmla="*/ 119 h 300"/>
                  <a:gd name="T16" fmla="*/ 77 w 93"/>
                  <a:gd name="T17" fmla="*/ 120 h 300"/>
                  <a:gd name="T18" fmla="*/ 77 w 93"/>
                  <a:gd name="T19" fmla="*/ 112 h 300"/>
                  <a:gd name="T20" fmla="*/ 78 w 93"/>
                  <a:gd name="T21" fmla="*/ 88 h 300"/>
                  <a:gd name="T22" fmla="*/ 83 w 93"/>
                  <a:gd name="T23" fmla="*/ 74 h 300"/>
                  <a:gd name="T24" fmla="*/ 81 w 93"/>
                  <a:gd name="T25" fmla="*/ 60 h 300"/>
                  <a:gd name="T26" fmla="*/ 77 w 93"/>
                  <a:gd name="T27" fmla="*/ 46 h 300"/>
                  <a:gd name="T28" fmla="*/ 66 w 93"/>
                  <a:gd name="T29" fmla="*/ 42 h 300"/>
                  <a:gd name="T30" fmla="*/ 59 w 93"/>
                  <a:gd name="T31" fmla="*/ 38 h 300"/>
                  <a:gd name="T32" fmla="*/ 59 w 93"/>
                  <a:gd name="T33" fmla="*/ 27 h 300"/>
                  <a:gd name="T34" fmla="*/ 62 w 93"/>
                  <a:gd name="T35" fmla="*/ 17 h 300"/>
                  <a:gd name="T36" fmla="*/ 38 w 93"/>
                  <a:gd name="T37" fmla="*/ 4 h 300"/>
                  <a:gd name="T38" fmla="*/ 34 w 93"/>
                  <a:gd name="T39" fmla="*/ 28 h 300"/>
                  <a:gd name="T40" fmla="*/ 38 w 93"/>
                  <a:gd name="T41" fmla="*/ 42 h 300"/>
                  <a:gd name="T42" fmla="*/ 28 w 93"/>
                  <a:gd name="T43" fmla="*/ 47 h 300"/>
                  <a:gd name="T44" fmla="*/ 19 w 93"/>
                  <a:gd name="T45" fmla="*/ 49 h 300"/>
                  <a:gd name="T46" fmla="*/ 12 w 93"/>
                  <a:gd name="T47" fmla="*/ 57 h 300"/>
                  <a:gd name="T48" fmla="*/ 5 w 93"/>
                  <a:gd name="T49" fmla="*/ 73 h 300"/>
                  <a:gd name="T50" fmla="*/ 2 w 93"/>
                  <a:gd name="T51" fmla="*/ 98 h 300"/>
                  <a:gd name="T52" fmla="*/ 16 w 93"/>
                  <a:gd name="T53" fmla="*/ 101 h 300"/>
                  <a:gd name="T54" fmla="*/ 19 w 93"/>
                  <a:gd name="T55" fmla="*/ 117 h 300"/>
                  <a:gd name="T56" fmla="*/ 23 w 93"/>
                  <a:gd name="T57" fmla="*/ 124 h 300"/>
                  <a:gd name="T58" fmla="*/ 22 w 93"/>
                  <a:gd name="T59" fmla="*/ 133 h 300"/>
                  <a:gd name="T60" fmla="*/ 19 w 93"/>
                  <a:gd name="T61" fmla="*/ 143 h 300"/>
                  <a:gd name="T62" fmla="*/ 18 w 93"/>
                  <a:gd name="T63" fmla="*/ 154 h 300"/>
                  <a:gd name="T64" fmla="*/ 19 w 93"/>
                  <a:gd name="T65" fmla="*/ 164 h 300"/>
                  <a:gd name="T66" fmla="*/ 24 w 93"/>
                  <a:gd name="T67" fmla="*/ 195 h 300"/>
                  <a:gd name="T68" fmla="*/ 30 w 93"/>
                  <a:gd name="T69" fmla="*/ 239 h 300"/>
                  <a:gd name="T70" fmla="*/ 33 w 93"/>
                  <a:gd name="T71" fmla="*/ 256 h 300"/>
                  <a:gd name="T72" fmla="*/ 30 w 93"/>
                  <a:gd name="T73" fmla="*/ 270 h 300"/>
                  <a:gd name="T74" fmla="*/ 28 w 93"/>
                  <a:gd name="T75" fmla="*/ 278 h 300"/>
                  <a:gd name="T76" fmla="*/ 18 w 93"/>
                  <a:gd name="T77" fmla="*/ 283 h 300"/>
                  <a:gd name="T78" fmla="*/ 13 w 93"/>
                  <a:gd name="T79" fmla="*/ 290 h 300"/>
                  <a:gd name="T80" fmla="*/ 23 w 93"/>
                  <a:gd name="T81" fmla="*/ 292 h 300"/>
                  <a:gd name="T82" fmla="*/ 28 w 93"/>
                  <a:gd name="T83" fmla="*/ 292 h 300"/>
                  <a:gd name="T84" fmla="*/ 33 w 93"/>
                  <a:gd name="T85" fmla="*/ 291 h 300"/>
                  <a:gd name="T86" fmla="*/ 43 w 93"/>
                  <a:gd name="T87" fmla="*/ 288 h 300"/>
                  <a:gd name="T88" fmla="*/ 51 w 93"/>
                  <a:gd name="T89" fmla="*/ 289 h 300"/>
                  <a:gd name="T90" fmla="*/ 56 w 93"/>
                  <a:gd name="T91" fmla="*/ 288 h 300"/>
                  <a:gd name="T92" fmla="*/ 56 w 93"/>
                  <a:gd name="T93" fmla="*/ 280 h 300"/>
                  <a:gd name="T94" fmla="*/ 58 w 93"/>
                  <a:gd name="T95" fmla="*/ 273 h 300"/>
                  <a:gd name="T96" fmla="*/ 55 w 93"/>
                  <a:gd name="T97" fmla="*/ 257 h 300"/>
                  <a:gd name="T98" fmla="*/ 55 w 93"/>
                  <a:gd name="T99" fmla="*/ 238 h 300"/>
                  <a:gd name="T100" fmla="*/ 54 w 93"/>
                  <a:gd name="T101" fmla="*/ 218 h 300"/>
                  <a:gd name="T102" fmla="*/ 54 w 93"/>
                  <a:gd name="T103" fmla="*/ 196 h 300"/>
                  <a:gd name="T104" fmla="*/ 56 w 93"/>
                  <a:gd name="T105" fmla="*/ 198 h 300"/>
                  <a:gd name="T106" fmla="*/ 59 w 93"/>
                  <a:gd name="T107" fmla="*/ 215 h 300"/>
                  <a:gd name="T108" fmla="*/ 61 w 93"/>
                  <a:gd name="T109" fmla="*/ 230 h 300"/>
                  <a:gd name="T110" fmla="*/ 64 w 93"/>
                  <a:gd name="T111" fmla="*/ 257 h 300"/>
                  <a:gd name="T112" fmla="*/ 70 w 93"/>
                  <a:gd name="T113" fmla="*/ 271 h 300"/>
                  <a:gd name="T114" fmla="*/ 66 w 93"/>
                  <a:gd name="T115" fmla="*/ 282 h 300"/>
                  <a:gd name="T116" fmla="*/ 72 w 93"/>
                  <a:gd name="T117" fmla="*/ 290 h 300"/>
                  <a:gd name="T118" fmla="*/ 70 w 93"/>
                  <a:gd name="T119" fmla="*/ 299 h 300"/>
                  <a:gd name="T120" fmla="*/ 90 w 93"/>
                  <a:gd name="T121" fmla="*/ 297 h 300"/>
                  <a:gd name="T122" fmla="*/ 89 w 93"/>
                  <a:gd name="T123" fmla="*/ 288 h 300"/>
                  <a:gd name="T124" fmla="*/ 93 w 93"/>
                  <a:gd name="T125" fmla="*/ 27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 h="300">
                    <a:moveTo>
                      <a:pt x="93" y="276"/>
                    </a:moveTo>
                    <a:cubicBezTo>
                      <a:pt x="92" y="276"/>
                      <a:pt x="92" y="275"/>
                      <a:pt x="92" y="275"/>
                    </a:cubicBezTo>
                    <a:cubicBezTo>
                      <a:pt x="92" y="275"/>
                      <a:pt x="92" y="273"/>
                      <a:pt x="92" y="272"/>
                    </a:cubicBezTo>
                    <a:cubicBezTo>
                      <a:pt x="92" y="272"/>
                      <a:pt x="92" y="267"/>
                      <a:pt x="92" y="266"/>
                    </a:cubicBezTo>
                    <a:cubicBezTo>
                      <a:pt x="91" y="265"/>
                      <a:pt x="91" y="264"/>
                      <a:pt x="91" y="262"/>
                    </a:cubicBezTo>
                    <a:cubicBezTo>
                      <a:pt x="91" y="260"/>
                      <a:pt x="91" y="257"/>
                      <a:pt x="91" y="255"/>
                    </a:cubicBezTo>
                    <a:cubicBezTo>
                      <a:pt x="91" y="254"/>
                      <a:pt x="90" y="249"/>
                      <a:pt x="90" y="249"/>
                    </a:cubicBezTo>
                    <a:cubicBezTo>
                      <a:pt x="90" y="248"/>
                      <a:pt x="90" y="247"/>
                      <a:pt x="90" y="246"/>
                    </a:cubicBezTo>
                    <a:cubicBezTo>
                      <a:pt x="90" y="245"/>
                      <a:pt x="89" y="243"/>
                      <a:pt x="89" y="243"/>
                    </a:cubicBezTo>
                    <a:cubicBezTo>
                      <a:pt x="89" y="242"/>
                      <a:pt x="89" y="241"/>
                      <a:pt x="89" y="241"/>
                    </a:cubicBezTo>
                    <a:cubicBezTo>
                      <a:pt x="89" y="241"/>
                      <a:pt x="89" y="239"/>
                      <a:pt x="89" y="239"/>
                    </a:cubicBezTo>
                    <a:cubicBezTo>
                      <a:pt x="89" y="239"/>
                      <a:pt x="89" y="238"/>
                      <a:pt x="88" y="237"/>
                    </a:cubicBezTo>
                    <a:cubicBezTo>
                      <a:pt x="88" y="237"/>
                      <a:pt x="88" y="233"/>
                      <a:pt x="88" y="232"/>
                    </a:cubicBezTo>
                    <a:cubicBezTo>
                      <a:pt x="88" y="231"/>
                      <a:pt x="88" y="230"/>
                      <a:pt x="88" y="228"/>
                    </a:cubicBezTo>
                    <a:cubicBezTo>
                      <a:pt x="87" y="227"/>
                      <a:pt x="87" y="225"/>
                      <a:pt x="87" y="224"/>
                    </a:cubicBezTo>
                    <a:cubicBezTo>
                      <a:pt x="87" y="223"/>
                      <a:pt x="87" y="222"/>
                      <a:pt x="87" y="221"/>
                    </a:cubicBezTo>
                    <a:cubicBezTo>
                      <a:pt x="87" y="220"/>
                      <a:pt x="87" y="218"/>
                      <a:pt x="87" y="216"/>
                    </a:cubicBezTo>
                    <a:cubicBezTo>
                      <a:pt x="87" y="215"/>
                      <a:pt x="86" y="214"/>
                      <a:pt x="86" y="213"/>
                    </a:cubicBezTo>
                    <a:cubicBezTo>
                      <a:pt x="86" y="212"/>
                      <a:pt x="85" y="210"/>
                      <a:pt x="85" y="210"/>
                    </a:cubicBezTo>
                    <a:cubicBezTo>
                      <a:pt x="84" y="209"/>
                      <a:pt x="84" y="209"/>
                      <a:pt x="84" y="209"/>
                    </a:cubicBezTo>
                    <a:cubicBezTo>
                      <a:pt x="84" y="209"/>
                      <a:pt x="84" y="207"/>
                      <a:pt x="84" y="206"/>
                    </a:cubicBezTo>
                    <a:cubicBezTo>
                      <a:pt x="84" y="204"/>
                      <a:pt x="84" y="201"/>
                      <a:pt x="84" y="200"/>
                    </a:cubicBezTo>
                    <a:cubicBezTo>
                      <a:pt x="84" y="198"/>
                      <a:pt x="85" y="195"/>
                      <a:pt x="85" y="194"/>
                    </a:cubicBezTo>
                    <a:cubicBezTo>
                      <a:pt x="85" y="193"/>
                      <a:pt x="85" y="192"/>
                      <a:pt x="84" y="191"/>
                    </a:cubicBezTo>
                    <a:cubicBezTo>
                      <a:pt x="84" y="190"/>
                      <a:pt x="84" y="187"/>
                      <a:pt x="83" y="185"/>
                    </a:cubicBezTo>
                    <a:cubicBezTo>
                      <a:pt x="83" y="183"/>
                      <a:pt x="82" y="179"/>
                      <a:pt x="82" y="178"/>
                    </a:cubicBezTo>
                    <a:cubicBezTo>
                      <a:pt x="82" y="177"/>
                      <a:pt x="82" y="174"/>
                      <a:pt x="82" y="173"/>
                    </a:cubicBezTo>
                    <a:cubicBezTo>
                      <a:pt x="82" y="173"/>
                      <a:pt x="81" y="171"/>
                      <a:pt x="81" y="171"/>
                    </a:cubicBezTo>
                    <a:cubicBezTo>
                      <a:pt x="81" y="171"/>
                      <a:pt x="81" y="170"/>
                      <a:pt x="81" y="170"/>
                    </a:cubicBezTo>
                    <a:cubicBezTo>
                      <a:pt x="81" y="169"/>
                      <a:pt x="81" y="167"/>
                      <a:pt x="81" y="167"/>
                    </a:cubicBezTo>
                    <a:cubicBezTo>
                      <a:pt x="81" y="167"/>
                      <a:pt x="81" y="164"/>
                      <a:pt x="81" y="162"/>
                    </a:cubicBezTo>
                    <a:cubicBezTo>
                      <a:pt x="81" y="161"/>
                      <a:pt x="81" y="161"/>
                      <a:pt x="81" y="160"/>
                    </a:cubicBezTo>
                    <a:cubicBezTo>
                      <a:pt x="81" y="160"/>
                      <a:pt x="80" y="158"/>
                      <a:pt x="80" y="157"/>
                    </a:cubicBezTo>
                    <a:cubicBezTo>
                      <a:pt x="80" y="156"/>
                      <a:pt x="80" y="154"/>
                      <a:pt x="80" y="154"/>
                    </a:cubicBezTo>
                    <a:cubicBezTo>
                      <a:pt x="80" y="153"/>
                      <a:pt x="80" y="152"/>
                      <a:pt x="80" y="152"/>
                    </a:cubicBezTo>
                    <a:cubicBezTo>
                      <a:pt x="80" y="152"/>
                      <a:pt x="80" y="151"/>
                      <a:pt x="80" y="150"/>
                    </a:cubicBezTo>
                    <a:cubicBezTo>
                      <a:pt x="81" y="149"/>
                      <a:pt x="81" y="147"/>
                      <a:pt x="81" y="146"/>
                    </a:cubicBezTo>
                    <a:cubicBezTo>
                      <a:pt x="80" y="145"/>
                      <a:pt x="80" y="144"/>
                      <a:pt x="80" y="143"/>
                    </a:cubicBezTo>
                    <a:cubicBezTo>
                      <a:pt x="80" y="142"/>
                      <a:pt x="79" y="139"/>
                      <a:pt x="79" y="139"/>
                    </a:cubicBezTo>
                    <a:cubicBezTo>
                      <a:pt x="79" y="138"/>
                      <a:pt x="78" y="137"/>
                      <a:pt x="78" y="137"/>
                    </a:cubicBezTo>
                    <a:cubicBezTo>
                      <a:pt x="78" y="137"/>
                      <a:pt x="78" y="137"/>
                      <a:pt x="78" y="137"/>
                    </a:cubicBezTo>
                    <a:cubicBezTo>
                      <a:pt x="78" y="137"/>
                      <a:pt x="78" y="136"/>
                      <a:pt x="78" y="136"/>
                    </a:cubicBezTo>
                    <a:cubicBezTo>
                      <a:pt x="78" y="136"/>
                      <a:pt x="78" y="135"/>
                      <a:pt x="78" y="135"/>
                    </a:cubicBezTo>
                    <a:cubicBezTo>
                      <a:pt x="78" y="135"/>
                      <a:pt x="78" y="134"/>
                      <a:pt x="77" y="134"/>
                    </a:cubicBezTo>
                    <a:cubicBezTo>
                      <a:pt x="77" y="134"/>
                      <a:pt x="77" y="134"/>
                      <a:pt x="77" y="133"/>
                    </a:cubicBezTo>
                    <a:cubicBezTo>
                      <a:pt x="77" y="133"/>
                      <a:pt x="76" y="131"/>
                      <a:pt x="76" y="130"/>
                    </a:cubicBezTo>
                    <a:cubicBezTo>
                      <a:pt x="76" y="130"/>
                      <a:pt x="76" y="129"/>
                      <a:pt x="76" y="129"/>
                    </a:cubicBezTo>
                    <a:cubicBezTo>
                      <a:pt x="75" y="129"/>
                      <a:pt x="75" y="128"/>
                      <a:pt x="75" y="128"/>
                    </a:cubicBezTo>
                    <a:cubicBezTo>
                      <a:pt x="75" y="127"/>
                      <a:pt x="75" y="127"/>
                      <a:pt x="75" y="127"/>
                    </a:cubicBezTo>
                    <a:cubicBezTo>
                      <a:pt x="75" y="126"/>
                      <a:pt x="75" y="126"/>
                      <a:pt x="75" y="126"/>
                    </a:cubicBezTo>
                    <a:cubicBezTo>
                      <a:pt x="75" y="125"/>
                      <a:pt x="74" y="124"/>
                      <a:pt x="74" y="124"/>
                    </a:cubicBezTo>
                    <a:cubicBezTo>
                      <a:pt x="74" y="124"/>
                      <a:pt x="74" y="124"/>
                      <a:pt x="74" y="124"/>
                    </a:cubicBezTo>
                    <a:cubicBezTo>
                      <a:pt x="74" y="123"/>
                      <a:pt x="74" y="123"/>
                      <a:pt x="74" y="123"/>
                    </a:cubicBezTo>
                    <a:cubicBezTo>
                      <a:pt x="74" y="123"/>
                      <a:pt x="74" y="119"/>
                      <a:pt x="73" y="119"/>
                    </a:cubicBezTo>
                    <a:cubicBezTo>
                      <a:pt x="73" y="119"/>
                      <a:pt x="73" y="119"/>
                      <a:pt x="73" y="119"/>
                    </a:cubicBezTo>
                    <a:cubicBezTo>
                      <a:pt x="73" y="119"/>
                      <a:pt x="73" y="119"/>
                      <a:pt x="74" y="119"/>
                    </a:cubicBezTo>
                    <a:cubicBezTo>
                      <a:pt x="74" y="119"/>
                      <a:pt x="74" y="119"/>
                      <a:pt x="74" y="119"/>
                    </a:cubicBezTo>
                    <a:cubicBezTo>
                      <a:pt x="74" y="119"/>
                      <a:pt x="74" y="122"/>
                      <a:pt x="74" y="122"/>
                    </a:cubicBezTo>
                    <a:cubicBezTo>
                      <a:pt x="74" y="122"/>
                      <a:pt x="74" y="122"/>
                      <a:pt x="74" y="122"/>
                    </a:cubicBezTo>
                    <a:cubicBezTo>
                      <a:pt x="74" y="122"/>
                      <a:pt x="74" y="122"/>
                      <a:pt x="75" y="121"/>
                    </a:cubicBezTo>
                    <a:cubicBezTo>
                      <a:pt x="75" y="121"/>
                      <a:pt x="76" y="121"/>
                      <a:pt x="76" y="121"/>
                    </a:cubicBezTo>
                    <a:cubicBezTo>
                      <a:pt x="76" y="121"/>
                      <a:pt x="76" y="120"/>
                      <a:pt x="76" y="120"/>
                    </a:cubicBezTo>
                    <a:cubicBezTo>
                      <a:pt x="77" y="120"/>
                      <a:pt x="77" y="120"/>
                      <a:pt x="77" y="120"/>
                    </a:cubicBezTo>
                    <a:cubicBezTo>
                      <a:pt x="77" y="119"/>
                      <a:pt x="77" y="119"/>
                      <a:pt x="78" y="118"/>
                    </a:cubicBezTo>
                    <a:cubicBezTo>
                      <a:pt x="78" y="118"/>
                      <a:pt x="79" y="117"/>
                      <a:pt x="79" y="117"/>
                    </a:cubicBezTo>
                    <a:cubicBezTo>
                      <a:pt x="80" y="117"/>
                      <a:pt x="80" y="116"/>
                      <a:pt x="80" y="116"/>
                    </a:cubicBezTo>
                    <a:cubicBezTo>
                      <a:pt x="80" y="116"/>
                      <a:pt x="80" y="116"/>
                      <a:pt x="80" y="115"/>
                    </a:cubicBezTo>
                    <a:cubicBezTo>
                      <a:pt x="80" y="115"/>
                      <a:pt x="80" y="115"/>
                      <a:pt x="79" y="115"/>
                    </a:cubicBezTo>
                    <a:cubicBezTo>
                      <a:pt x="79" y="115"/>
                      <a:pt x="78" y="114"/>
                      <a:pt x="78" y="114"/>
                    </a:cubicBezTo>
                    <a:cubicBezTo>
                      <a:pt x="78" y="114"/>
                      <a:pt x="77" y="113"/>
                      <a:pt x="77" y="112"/>
                    </a:cubicBezTo>
                    <a:cubicBezTo>
                      <a:pt x="77" y="112"/>
                      <a:pt x="76" y="109"/>
                      <a:pt x="76" y="108"/>
                    </a:cubicBezTo>
                    <a:cubicBezTo>
                      <a:pt x="75" y="108"/>
                      <a:pt x="76" y="107"/>
                      <a:pt x="76" y="107"/>
                    </a:cubicBezTo>
                    <a:cubicBezTo>
                      <a:pt x="76" y="106"/>
                      <a:pt x="75" y="104"/>
                      <a:pt x="75" y="103"/>
                    </a:cubicBezTo>
                    <a:cubicBezTo>
                      <a:pt x="75" y="103"/>
                      <a:pt x="75" y="98"/>
                      <a:pt x="75" y="97"/>
                    </a:cubicBezTo>
                    <a:cubicBezTo>
                      <a:pt x="75" y="97"/>
                      <a:pt x="75" y="97"/>
                      <a:pt x="75" y="96"/>
                    </a:cubicBezTo>
                    <a:cubicBezTo>
                      <a:pt x="75" y="96"/>
                      <a:pt x="76" y="93"/>
                      <a:pt x="77" y="92"/>
                    </a:cubicBezTo>
                    <a:cubicBezTo>
                      <a:pt x="77" y="91"/>
                      <a:pt x="78" y="88"/>
                      <a:pt x="78" y="88"/>
                    </a:cubicBezTo>
                    <a:cubicBezTo>
                      <a:pt x="78" y="87"/>
                      <a:pt x="78" y="86"/>
                      <a:pt x="79" y="86"/>
                    </a:cubicBezTo>
                    <a:cubicBezTo>
                      <a:pt x="79" y="85"/>
                      <a:pt x="79" y="85"/>
                      <a:pt x="79" y="84"/>
                    </a:cubicBezTo>
                    <a:cubicBezTo>
                      <a:pt x="80" y="83"/>
                      <a:pt x="80" y="81"/>
                      <a:pt x="81" y="81"/>
                    </a:cubicBezTo>
                    <a:cubicBezTo>
                      <a:pt x="81" y="80"/>
                      <a:pt x="81" y="79"/>
                      <a:pt x="81" y="79"/>
                    </a:cubicBezTo>
                    <a:cubicBezTo>
                      <a:pt x="81" y="78"/>
                      <a:pt x="82" y="77"/>
                      <a:pt x="82" y="77"/>
                    </a:cubicBezTo>
                    <a:cubicBezTo>
                      <a:pt x="82" y="76"/>
                      <a:pt x="82" y="76"/>
                      <a:pt x="82" y="76"/>
                    </a:cubicBezTo>
                    <a:cubicBezTo>
                      <a:pt x="82" y="75"/>
                      <a:pt x="83" y="74"/>
                      <a:pt x="83" y="74"/>
                    </a:cubicBezTo>
                    <a:cubicBezTo>
                      <a:pt x="83" y="74"/>
                      <a:pt x="83" y="74"/>
                      <a:pt x="83" y="73"/>
                    </a:cubicBezTo>
                    <a:cubicBezTo>
                      <a:pt x="83" y="73"/>
                      <a:pt x="83" y="72"/>
                      <a:pt x="83" y="72"/>
                    </a:cubicBezTo>
                    <a:cubicBezTo>
                      <a:pt x="83" y="71"/>
                      <a:pt x="83" y="71"/>
                      <a:pt x="83" y="70"/>
                    </a:cubicBezTo>
                    <a:cubicBezTo>
                      <a:pt x="83" y="70"/>
                      <a:pt x="83" y="69"/>
                      <a:pt x="83" y="69"/>
                    </a:cubicBezTo>
                    <a:cubicBezTo>
                      <a:pt x="83" y="69"/>
                      <a:pt x="83" y="67"/>
                      <a:pt x="82" y="66"/>
                    </a:cubicBezTo>
                    <a:cubicBezTo>
                      <a:pt x="82" y="65"/>
                      <a:pt x="82" y="62"/>
                      <a:pt x="81" y="61"/>
                    </a:cubicBezTo>
                    <a:cubicBezTo>
                      <a:pt x="81" y="61"/>
                      <a:pt x="81" y="60"/>
                      <a:pt x="81" y="60"/>
                    </a:cubicBezTo>
                    <a:cubicBezTo>
                      <a:pt x="81" y="60"/>
                      <a:pt x="81" y="59"/>
                      <a:pt x="81" y="58"/>
                    </a:cubicBezTo>
                    <a:cubicBezTo>
                      <a:pt x="81" y="57"/>
                      <a:pt x="81" y="55"/>
                      <a:pt x="81" y="54"/>
                    </a:cubicBezTo>
                    <a:cubicBezTo>
                      <a:pt x="81" y="53"/>
                      <a:pt x="81" y="52"/>
                      <a:pt x="81" y="52"/>
                    </a:cubicBezTo>
                    <a:cubicBezTo>
                      <a:pt x="80" y="52"/>
                      <a:pt x="80" y="51"/>
                      <a:pt x="80" y="51"/>
                    </a:cubicBezTo>
                    <a:cubicBezTo>
                      <a:pt x="79" y="50"/>
                      <a:pt x="79" y="50"/>
                      <a:pt x="79" y="50"/>
                    </a:cubicBezTo>
                    <a:cubicBezTo>
                      <a:pt x="79" y="49"/>
                      <a:pt x="78" y="49"/>
                      <a:pt x="78" y="48"/>
                    </a:cubicBezTo>
                    <a:cubicBezTo>
                      <a:pt x="78" y="48"/>
                      <a:pt x="78" y="47"/>
                      <a:pt x="77" y="46"/>
                    </a:cubicBezTo>
                    <a:cubicBezTo>
                      <a:pt x="76" y="46"/>
                      <a:pt x="75" y="45"/>
                      <a:pt x="75" y="45"/>
                    </a:cubicBezTo>
                    <a:cubicBezTo>
                      <a:pt x="74" y="45"/>
                      <a:pt x="74" y="44"/>
                      <a:pt x="73" y="44"/>
                    </a:cubicBezTo>
                    <a:cubicBezTo>
                      <a:pt x="73" y="44"/>
                      <a:pt x="72" y="44"/>
                      <a:pt x="72" y="44"/>
                    </a:cubicBezTo>
                    <a:cubicBezTo>
                      <a:pt x="71" y="44"/>
                      <a:pt x="71" y="44"/>
                      <a:pt x="71" y="44"/>
                    </a:cubicBezTo>
                    <a:cubicBezTo>
                      <a:pt x="71" y="44"/>
                      <a:pt x="70" y="43"/>
                      <a:pt x="70" y="43"/>
                    </a:cubicBezTo>
                    <a:cubicBezTo>
                      <a:pt x="69" y="43"/>
                      <a:pt x="68" y="43"/>
                      <a:pt x="68" y="43"/>
                    </a:cubicBezTo>
                    <a:cubicBezTo>
                      <a:pt x="68" y="43"/>
                      <a:pt x="67" y="42"/>
                      <a:pt x="66" y="42"/>
                    </a:cubicBezTo>
                    <a:cubicBezTo>
                      <a:pt x="65" y="42"/>
                      <a:pt x="65" y="42"/>
                      <a:pt x="64" y="42"/>
                    </a:cubicBezTo>
                    <a:cubicBezTo>
                      <a:pt x="64" y="42"/>
                      <a:pt x="63" y="42"/>
                      <a:pt x="62" y="41"/>
                    </a:cubicBezTo>
                    <a:cubicBezTo>
                      <a:pt x="62" y="41"/>
                      <a:pt x="62" y="41"/>
                      <a:pt x="61" y="41"/>
                    </a:cubicBezTo>
                    <a:cubicBezTo>
                      <a:pt x="61" y="40"/>
                      <a:pt x="60" y="40"/>
                      <a:pt x="60" y="41"/>
                    </a:cubicBezTo>
                    <a:cubicBezTo>
                      <a:pt x="60" y="41"/>
                      <a:pt x="60" y="41"/>
                      <a:pt x="60" y="41"/>
                    </a:cubicBezTo>
                    <a:cubicBezTo>
                      <a:pt x="60" y="40"/>
                      <a:pt x="59" y="40"/>
                      <a:pt x="59" y="39"/>
                    </a:cubicBezTo>
                    <a:cubicBezTo>
                      <a:pt x="59" y="39"/>
                      <a:pt x="59" y="39"/>
                      <a:pt x="59" y="38"/>
                    </a:cubicBezTo>
                    <a:cubicBezTo>
                      <a:pt x="59" y="38"/>
                      <a:pt x="59" y="37"/>
                      <a:pt x="58" y="37"/>
                    </a:cubicBezTo>
                    <a:cubicBezTo>
                      <a:pt x="58" y="36"/>
                      <a:pt x="58" y="35"/>
                      <a:pt x="58" y="35"/>
                    </a:cubicBezTo>
                    <a:cubicBezTo>
                      <a:pt x="58" y="35"/>
                      <a:pt x="58" y="35"/>
                      <a:pt x="57" y="35"/>
                    </a:cubicBezTo>
                    <a:cubicBezTo>
                      <a:pt x="57" y="35"/>
                      <a:pt x="57" y="35"/>
                      <a:pt x="57" y="34"/>
                    </a:cubicBezTo>
                    <a:cubicBezTo>
                      <a:pt x="57" y="34"/>
                      <a:pt x="58" y="32"/>
                      <a:pt x="58" y="31"/>
                    </a:cubicBezTo>
                    <a:cubicBezTo>
                      <a:pt x="58" y="30"/>
                      <a:pt x="58" y="27"/>
                      <a:pt x="58" y="27"/>
                    </a:cubicBezTo>
                    <a:cubicBezTo>
                      <a:pt x="58" y="27"/>
                      <a:pt x="58" y="27"/>
                      <a:pt x="59" y="27"/>
                    </a:cubicBezTo>
                    <a:cubicBezTo>
                      <a:pt x="60" y="27"/>
                      <a:pt x="60" y="26"/>
                      <a:pt x="60" y="26"/>
                    </a:cubicBezTo>
                    <a:cubicBezTo>
                      <a:pt x="60" y="26"/>
                      <a:pt x="61" y="25"/>
                      <a:pt x="61" y="25"/>
                    </a:cubicBezTo>
                    <a:cubicBezTo>
                      <a:pt x="61" y="25"/>
                      <a:pt x="61" y="25"/>
                      <a:pt x="61" y="25"/>
                    </a:cubicBezTo>
                    <a:cubicBezTo>
                      <a:pt x="61" y="24"/>
                      <a:pt x="61" y="24"/>
                      <a:pt x="62" y="23"/>
                    </a:cubicBezTo>
                    <a:cubicBezTo>
                      <a:pt x="62" y="23"/>
                      <a:pt x="62" y="22"/>
                      <a:pt x="62" y="21"/>
                    </a:cubicBezTo>
                    <a:cubicBezTo>
                      <a:pt x="62" y="21"/>
                      <a:pt x="62" y="21"/>
                      <a:pt x="62" y="20"/>
                    </a:cubicBezTo>
                    <a:cubicBezTo>
                      <a:pt x="62" y="18"/>
                      <a:pt x="62" y="17"/>
                      <a:pt x="62" y="17"/>
                    </a:cubicBezTo>
                    <a:cubicBezTo>
                      <a:pt x="61" y="16"/>
                      <a:pt x="61" y="16"/>
                      <a:pt x="61" y="16"/>
                    </a:cubicBezTo>
                    <a:cubicBezTo>
                      <a:pt x="61" y="16"/>
                      <a:pt x="61" y="16"/>
                      <a:pt x="61" y="15"/>
                    </a:cubicBezTo>
                    <a:cubicBezTo>
                      <a:pt x="61" y="15"/>
                      <a:pt x="61" y="11"/>
                      <a:pt x="61" y="11"/>
                    </a:cubicBezTo>
                    <a:cubicBezTo>
                      <a:pt x="59" y="6"/>
                      <a:pt x="55" y="3"/>
                      <a:pt x="52" y="1"/>
                    </a:cubicBezTo>
                    <a:cubicBezTo>
                      <a:pt x="49" y="0"/>
                      <a:pt x="47" y="0"/>
                      <a:pt x="44" y="1"/>
                    </a:cubicBezTo>
                    <a:cubicBezTo>
                      <a:pt x="42" y="1"/>
                      <a:pt x="39" y="3"/>
                      <a:pt x="39" y="3"/>
                    </a:cubicBezTo>
                    <a:cubicBezTo>
                      <a:pt x="39" y="3"/>
                      <a:pt x="39" y="3"/>
                      <a:pt x="38" y="4"/>
                    </a:cubicBezTo>
                    <a:cubicBezTo>
                      <a:pt x="37" y="4"/>
                      <a:pt x="36" y="6"/>
                      <a:pt x="36" y="7"/>
                    </a:cubicBezTo>
                    <a:cubicBezTo>
                      <a:pt x="35" y="8"/>
                      <a:pt x="34" y="10"/>
                      <a:pt x="34" y="11"/>
                    </a:cubicBezTo>
                    <a:cubicBezTo>
                      <a:pt x="34" y="12"/>
                      <a:pt x="34" y="14"/>
                      <a:pt x="34" y="15"/>
                    </a:cubicBezTo>
                    <a:cubicBezTo>
                      <a:pt x="34" y="16"/>
                      <a:pt x="34" y="16"/>
                      <a:pt x="34" y="17"/>
                    </a:cubicBezTo>
                    <a:cubicBezTo>
                      <a:pt x="34" y="18"/>
                      <a:pt x="34" y="19"/>
                      <a:pt x="34" y="20"/>
                    </a:cubicBezTo>
                    <a:cubicBezTo>
                      <a:pt x="34" y="21"/>
                      <a:pt x="34" y="22"/>
                      <a:pt x="34" y="23"/>
                    </a:cubicBezTo>
                    <a:cubicBezTo>
                      <a:pt x="34" y="24"/>
                      <a:pt x="34" y="26"/>
                      <a:pt x="34" y="28"/>
                    </a:cubicBezTo>
                    <a:cubicBezTo>
                      <a:pt x="34" y="30"/>
                      <a:pt x="34" y="31"/>
                      <a:pt x="35" y="32"/>
                    </a:cubicBezTo>
                    <a:cubicBezTo>
                      <a:pt x="35" y="34"/>
                      <a:pt x="37" y="35"/>
                      <a:pt x="37" y="36"/>
                    </a:cubicBezTo>
                    <a:cubicBezTo>
                      <a:pt x="38" y="36"/>
                      <a:pt x="38" y="37"/>
                      <a:pt x="38" y="37"/>
                    </a:cubicBezTo>
                    <a:cubicBezTo>
                      <a:pt x="39" y="37"/>
                      <a:pt x="39" y="37"/>
                      <a:pt x="39" y="38"/>
                    </a:cubicBezTo>
                    <a:cubicBezTo>
                      <a:pt x="39" y="38"/>
                      <a:pt x="39" y="38"/>
                      <a:pt x="38" y="38"/>
                    </a:cubicBezTo>
                    <a:cubicBezTo>
                      <a:pt x="38" y="39"/>
                      <a:pt x="38" y="40"/>
                      <a:pt x="38" y="41"/>
                    </a:cubicBezTo>
                    <a:cubicBezTo>
                      <a:pt x="38" y="41"/>
                      <a:pt x="38" y="42"/>
                      <a:pt x="38" y="42"/>
                    </a:cubicBezTo>
                    <a:cubicBezTo>
                      <a:pt x="38" y="42"/>
                      <a:pt x="38" y="42"/>
                      <a:pt x="38" y="43"/>
                    </a:cubicBezTo>
                    <a:cubicBezTo>
                      <a:pt x="38" y="43"/>
                      <a:pt x="38" y="43"/>
                      <a:pt x="38" y="43"/>
                    </a:cubicBezTo>
                    <a:cubicBezTo>
                      <a:pt x="38" y="43"/>
                      <a:pt x="37" y="43"/>
                      <a:pt x="37" y="44"/>
                    </a:cubicBezTo>
                    <a:cubicBezTo>
                      <a:pt x="36" y="44"/>
                      <a:pt x="35" y="45"/>
                      <a:pt x="34" y="45"/>
                    </a:cubicBezTo>
                    <a:cubicBezTo>
                      <a:pt x="33" y="46"/>
                      <a:pt x="33" y="46"/>
                      <a:pt x="32" y="47"/>
                    </a:cubicBezTo>
                    <a:cubicBezTo>
                      <a:pt x="32" y="47"/>
                      <a:pt x="31" y="47"/>
                      <a:pt x="30" y="47"/>
                    </a:cubicBezTo>
                    <a:cubicBezTo>
                      <a:pt x="29" y="47"/>
                      <a:pt x="29" y="47"/>
                      <a:pt x="28" y="47"/>
                    </a:cubicBezTo>
                    <a:cubicBezTo>
                      <a:pt x="27" y="47"/>
                      <a:pt x="26" y="47"/>
                      <a:pt x="25" y="47"/>
                    </a:cubicBezTo>
                    <a:cubicBezTo>
                      <a:pt x="25" y="47"/>
                      <a:pt x="24" y="48"/>
                      <a:pt x="24" y="48"/>
                    </a:cubicBezTo>
                    <a:cubicBezTo>
                      <a:pt x="23" y="48"/>
                      <a:pt x="23" y="48"/>
                      <a:pt x="23" y="48"/>
                    </a:cubicBezTo>
                    <a:cubicBezTo>
                      <a:pt x="22" y="48"/>
                      <a:pt x="22" y="48"/>
                      <a:pt x="22" y="48"/>
                    </a:cubicBezTo>
                    <a:cubicBezTo>
                      <a:pt x="21" y="48"/>
                      <a:pt x="21" y="48"/>
                      <a:pt x="21" y="48"/>
                    </a:cubicBezTo>
                    <a:cubicBezTo>
                      <a:pt x="20" y="48"/>
                      <a:pt x="19" y="49"/>
                      <a:pt x="19" y="49"/>
                    </a:cubicBezTo>
                    <a:cubicBezTo>
                      <a:pt x="19" y="49"/>
                      <a:pt x="19" y="49"/>
                      <a:pt x="19" y="49"/>
                    </a:cubicBezTo>
                    <a:cubicBezTo>
                      <a:pt x="18" y="49"/>
                      <a:pt x="17" y="50"/>
                      <a:pt x="17" y="50"/>
                    </a:cubicBezTo>
                    <a:cubicBezTo>
                      <a:pt x="17" y="50"/>
                      <a:pt x="17" y="50"/>
                      <a:pt x="16" y="50"/>
                    </a:cubicBezTo>
                    <a:cubicBezTo>
                      <a:pt x="16" y="50"/>
                      <a:pt x="15" y="51"/>
                      <a:pt x="15" y="51"/>
                    </a:cubicBezTo>
                    <a:cubicBezTo>
                      <a:pt x="15" y="51"/>
                      <a:pt x="15" y="51"/>
                      <a:pt x="15" y="52"/>
                    </a:cubicBezTo>
                    <a:cubicBezTo>
                      <a:pt x="14" y="52"/>
                      <a:pt x="14" y="53"/>
                      <a:pt x="14" y="53"/>
                    </a:cubicBezTo>
                    <a:cubicBezTo>
                      <a:pt x="14" y="54"/>
                      <a:pt x="13" y="54"/>
                      <a:pt x="13" y="54"/>
                    </a:cubicBezTo>
                    <a:cubicBezTo>
                      <a:pt x="12" y="55"/>
                      <a:pt x="12" y="56"/>
                      <a:pt x="12" y="57"/>
                    </a:cubicBezTo>
                    <a:cubicBezTo>
                      <a:pt x="12" y="58"/>
                      <a:pt x="11" y="60"/>
                      <a:pt x="11" y="60"/>
                    </a:cubicBezTo>
                    <a:cubicBezTo>
                      <a:pt x="11" y="60"/>
                      <a:pt x="11" y="60"/>
                      <a:pt x="10" y="61"/>
                    </a:cubicBezTo>
                    <a:cubicBezTo>
                      <a:pt x="9" y="62"/>
                      <a:pt x="9" y="62"/>
                      <a:pt x="9" y="63"/>
                    </a:cubicBezTo>
                    <a:cubicBezTo>
                      <a:pt x="8" y="63"/>
                      <a:pt x="8" y="65"/>
                      <a:pt x="8" y="66"/>
                    </a:cubicBezTo>
                    <a:cubicBezTo>
                      <a:pt x="8" y="67"/>
                      <a:pt x="7" y="68"/>
                      <a:pt x="7" y="69"/>
                    </a:cubicBezTo>
                    <a:cubicBezTo>
                      <a:pt x="7" y="69"/>
                      <a:pt x="7" y="69"/>
                      <a:pt x="6" y="70"/>
                    </a:cubicBezTo>
                    <a:cubicBezTo>
                      <a:pt x="6" y="70"/>
                      <a:pt x="5" y="73"/>
                      <a:pt x="5" y="73"/>
                    </a:cubicBezTo>
                    <a:cubicBezTo>
                      <a:pt x="5" y="74"/>
                      <a:pt x="4" y="76"/>
                      <a:pt x="4" y="76"/>
                    </a:cubicBezTo>
                    <a:cubicBezTo>
                      <a:pt x="4" y="77"/>
                      <a:pt x="3" y="78"/>
                      <a:pt x="3" y="78"/>
                    </a:cubicBezTo>
                    <a:cubicBezTo>
                      <a:pt x="3" y="79"/>
                      <a:pt x="3" y="79"/>
                      <a:pt x="2" y="80"/>
                    </a:cubicBezTo>
                    <a:cubicBezTo>
                      <a:pt x="2" y="81"/>
                      <a:pt x="2" y="83"/>
                      <a:pt x="1" y="85"/>
                    </a:cubicBezTo>
                    <a:cubicBezTo>
                      <a:pt x="1" y="87"/>
                      <a:pt x="0" y="90"/>
                      <a:pt x="0" y="91"/>
                    </a:cubicBezTo>
                    <a:cubicBezTo>
                      <a:pt x="0" y="93"/>
                      <a:pt x="1" y="95"/>
                      <a:pt x="1" y="96"/>
                    </a:cubicBezTo>
                    <a:cubicBezTo>
                      <a:pt x="1" y="97"/>
                      <a:pt x="2" y="97"/>
                      <a:pt x="2" y="98"/>
                    </a:cubicBezTo>
                    <a:cubicBezTo>
                      <a:pt x="3" y="98"/>
                      <a:pt x="3" y="98"/>
                      <a:pt x="4" y="99"/>
                    </a:cubicBezTo>
                    <a:cubicBezTo>
                      <a:pt x="5" y="99"/>
                      <a:pt x="6" y="99"/>
                      <a:pt x="7" y="99"/>
                    </a:cubicBezTo>
                    <a:cubicBezTo>
                      <a:pt x="7" y="99"/>
                      <a:pt x="7" y="99"/>
                      <a:pt x="7" y="99"/>
                    </a:cubicBezTo>
                    <a:cubicBezTo>
                      <a:pt x="8" y="99"/>
                      <a:pt x="8" y="99"/>
                      <a:pt x="9" y="99"/>
                    </a:cubicBezTo>
                    <a:cubicBezTo>
                      <a:pt x="9" y="99"/>
                      <a:pt x="10" y="100"/>
                      <a:pt x="11" y="100"/>
                    </a:cubicBezTo>
                    <a:cubicBezTo>
                      <a:pt x="11" y="100"/>
                      <a:pt x="12" y="100"/>
                      <a:pt x="13" y="100"/>
                    </a:cubicBezTo>
                    <a:cubicBezTo>
                      <a:pt x="14" y="101"/>
                      <a:pt x="15" y="101"/>
                      <a:pt x="16" y="101"/>
                    </a:cubicBezTo>
                    <a:cubicBezTo>
                      <a:pt x="16" y="101"/>
                      <a:pt x="17" y="101"/>
                      <a:pt x="17" y="101"/>
                    </a:cubicBezTo>
                    <a:cubicBezTo>
                      <a:pt x="17" y="101"/>
                      <a:pt x="18" y="101"/>
                      <a:pt x="18" y="101"/>
                    </a:cubicBezTo>
                    <a:cubicBezTo>
                      <a:pt x="19" y="101"/>
                      <a:pt x="19" y="101"/>
                      <a:pt x="20" y="101"/>
                    </a:cubicBezTo>
                    <a:cubicBezTo>
                      <a:pt x="20" y="101"/>
                      <a:pt x="20" y="101"/>
                      <a:pt x="20" y="101"/>
                    </a:cubicBezTo>
                    <a:cubicBezTo>
                      <a:pt x="20" y="102"/>
                      <a:pt x="20" y="102"/>
                      <a:pt x="20" y="103"/>
                    </a:cubicBezTo>
                    <a:cubicBezTo>
                      <a:pt x="20" y="104"/>
                      <a:pt x="19" y="107"/>
                      <a:pt x="19" y="109"/>
                    </a:cubicBezTo>
                    <a:cubicBezTo>
                      <a:pt x="19" y="111"/>
                      <a:pt x="19" y="115"/>
                      <a:pt x="19" y="117"/>
                    </a:cubicBezTo>
                    <a:cubicBezTo>
                      <a:pt x="19" y="118"/>
                      <a:pt x="19" y="120"/>
                      <a:pt x="19" y="120"/>
                    </a:cubicBezTo>
                    <a:cubicBezTo>
                      <a:pt x="19" y="121"/>
                      <a:pt x="20" y="121"/>
                      <a:pt x="20" y="121"/>
                    </a:cubicBezTo>
                    <a:cubicBezTo>
                      <a:pt x="20" y="122"/>
                      <a:pt x="21" y="122"/>
                      <a:pt x="21" y="123"/>
                    </a:cubicBezTo>
                    <a:cubicBezTo>
                      <a:pt x="21" y="123"/>
                      <a:pt x="22" y="123"/>
                      <a:pt x="22" y="123"/>
                    </a:cubicBezTo>
                    <a:cubicBezTo>
                      <a:pt x="22" y="123"/>
                      <a:pt x="22" y="123"/>
                      <a:pt x="22" y="123"/>
                    </a:cubicBezTo>
                    <a:cubicBezTo>
                      <a:pt x="22" y="124"/>
                      <a:pt x="23" y="124"/>
                      <a:pt x="23" y="124"/>
                    </a:cubicBezTo>
                    <a:cubicBezTo>
                      <a:pt x="23" y="124"/>
                      <a:pt x="23" y="124"/>
                      <a:pt x="23" y="124"/>
                    </a:cubicBezTo>
                    <a:cubicBezTo>
                      <a:pt x="22" y="125"/>
                      <a:pt x="23" y="125"/>
                      <a:pt x="23" y="125"/>
                    </a:cubicBezTo>
                    <a:cubicBezTo>
                      <a:pt x="23" y="125"/>
                      <a:pt x="23" y="125"/>
                      <a:pt x="23" y="125"/>
                    </a:cubicBezTo>
                    <a:cubicBezTo>
                      <a:pt x="22" y="126"/>
                      <a:pt x="22" y="126"/>
                      <a:pt x="23" y="126"/>
                    </a:cubicBezTo>
                    <a:cubicBezTo>
                      <a:pt x="23" y="127"/>
                      <a:pt x="23" y="128"/>
                      <a:pt x="23" y="128"/>
                    </a:cubicBezTo>
                    <a:cubicBezTo>
                      <a:pt x="22" y="128"/>
                      <a:pt x="22" y="128"/>
                      <a:pt x="21" y="129"/>
                    </a:cubicBezTo>
                    <a:cubicBezTo>
                      <a:pt x="21" y="129"/>
                      <a:pt x="21" y="130"/>
                      <a:pt x="21" y="131"/>
                    </a:cubicBezTo>
                    <a:cubicBezTo>
                      <a:pt x="21" y="132"/>
                      <a:pt x="21" y="132"/>
                      <a:pt x="22" y="133"/>
                    </a:cubicBezTo>
                    <a:cubicBezTo>
                      <a:pt x="22" y="133"/>
                      <a:pt x="22" y="133"/>
                      <a:pt x="21" y="133"/>
                    </a:cubicBezTo>
                    <a:cubicBezTo>
                      <a:pt x="21" y="134"/>
                      <a:pt x="21" y="135"/>
                      <a:pt x="21" y="135"/>
                    </a:cubicBezTo>
                    <a:cubicBezTo>
                      <a:pt x="21" y="136"/>
                      <a:pt x="21" y="137"/>
                      <a:pt x="21" y="137"/>
                    </a:cubicBezTo>
                    <a:cubicBezTo>
                      <a:pt x="20" y="138"/>
                      <a:pt x="20" y="138"/>
                      <a:pt x="20" y="139"/>
                    </a:cubicBezTo>
                    <a:cubicBezTo>
                      <a:pt x="20" y="140"/>
                      <a:pt x="20" y="140"/>
                      <a:pt x="20" y="140"/>
                    </a:cubicBezTo>
                    <a:cubicBezTo>
                      <a:pt x="20" y="141"/>
                      <a:pt x="20" y="142"/>
                      <a:pt x="19" y="142"/>
                    </a:cubicBezTo>
                    <a:cubicBezTo>
                      <a:pt x="19" y="142"/>
                      <a:pt x="19" y="143"/>
                      <a:pt x="19" y="143"/>
                    </a:cubicBezTo>
                    <a:cubicBezTo>
                      <a:pt x="19" y="144"/>
                      <a:pt x="18" y="145"/>
                      <a:pt x="18" y="146"/>
                    </a:cubicBezTo>
                    <a:cubicBezTo>
                      <a:pt x="18" y="147"/>
                      <a:pt x="18" y="148"/>
                      <a:pt x="18" y="148"/>
                    </a:cubicBezTo>
                    <a:cubicBezTo>
                      <a:pt x="18" y="148"/>
                      <a:pt x="18" y="149"/>
                      <a:pt x="18" y="150"/>
                    </a:cubicBezTo>
                    <a:cubicBezTo>
                      <a:pt x="18" y="150"/>
                      <a:pt x="18" y="151"/>
                      <a:pt x="18" y="151"/>
                    </a:cubicBezTo>
                    <a:cubicBezTo>
                      <a:pt x="17" y="152"/>
                      <a:pt x="18" y="152"/>
                      <a:pt x="18" y="152"/>
                    </a:cubicBezTo>
                    <a:cubicBezTo>
                      <a:pt x="18" y="153"/>
                      <a:pt x="18" y="153"/>
                      <a:pt x="18" y="154"/>
                    </a:cubicBezTo>
                    <a:cubicBezTo>
                      <a:pt x="18" y="154"/>
                      <a:pt x="18" y="154"/>
                      <a:pt x="18" y="154"/>
                    </a:cubicBezTo>
                    <a:cubicBezTo>
                      <a:pt x="18" y="155"/>
                      <a:pt x="18" y="155"/>
                      <a:pt x="18" y="155"/>
                    </a:cubicBezTo>
                    <a:cubicBezTo>
                      <a:pt x="18" y="156"/>
                      <a:pt x="19" y="156"/>
                      <a:pt x="19" y="156"/>
                    </a:cubicBezTo>
                    <a:cubicBezTo>
                      <a:pt x="19" y="157"/>
                      <a:pt x="19" y="157"/>
                      <a:pt x="19" y="157"/>
                    </a:cubicBezTo>
                    <a:cubicBezTo>
                      <a:pt x="19" y="158"/>
                      <a:pt x="19" y="158"/>
                      <a:pt x="19" y="158"/>
                    </a:cubicBezTo>
                    <a:cubicBezTo>
                      <a:pt x="19" y="159"/>
                      <a:pt x="19" y="160"/>
                      <a:pt x="19" y="160"/>
                    </a:cubicBezTo>
                    <a:cubicBezTo>
                      <a:pt x="20" y="161"/>
                      <a:pt x="20" y="162"/>
                      <a:pt x="19" y="162"/>
                    </a:cubicBezTo>
                    <a:cubicBezTo>
                      <a:pt x="19" y="162"/>
                      <a:pt x="19" y="163"/>
                      <a:pt x="19" y="164"/>
                    </a:cubicBezTo>
                    <a:cubicBezTo>
                      <a:pt x="19" y="165"/>
                      <a:pt x="19" y="166"/>
                      <a:pt x="19" y="167"/>
                    </a:cubicBezTo>
                    <a:cubicBezTo>
                      <a:pt x="19" y="169"/>
                      <a:pt x="20" y="171"/>
                      <a:pt x="20" y="173"/>
                    </a:cubicBezTo>
                    <a:cubicBezTo>
                      <a:pt x="20" y="175"/>
                      <a:pt x="20" y="176"/>
                      <a:pt x="21" y="177"/>
                    </a:cubicBezTo>
                    <a:cubicBezTo>
                      <a:pt x="21" y="179"/>
                      <a:pt x="22" y="182"/>
                      <a:pt x="22" y="183"/>
                    </a:cubicBezTo>
                    <a:cubicBezTo>
                      <a:pt x="22" y="184"/>
                      <a:pt x="23" y="186"/>
                      <a:pt x="23" y="187"/>
                    </a:cubicBezTo>
                    <a:cubicBezTo>
                      <a:pt x="23" y="187"/>
                      <a:pt x="23" y="189"/>
                      <a:pt x="23" y="190"/>
                    </a:cubicBezTo>
                    <a:cubicBezTo>
                      <a:pt x="23" y="191"/>
                      <a:pt x="24" y="194"/>
                      <a:pt x="24" y="195"/>
                    </a:cubicBezTo>
                    <a:cubicBezTo>
                      <a:pt x="24" y="196"/>
                      <a:pt x="24" y="202"/>
                      <a:pt x="24" y="203"/>
                    </a:cubicBezTo>
                    <a:cubicBezTo>
                      <a:pt x="25" y="204"/>
                      <a:pt x="25" y="209"/>
                      <a:pt x="25" y="211"/>
                    </a:cubicBezTo>
                    <a:cubicBezTo>
                      <a:pt x="25" y="212"/>
                      <a:pt x="26" y="217"/>
                      <a:pt x="26" y="219"/>
                    </a:cubicBezTo>
                    <a:cubicBezTo>
                      <a:pt x="26" y="221"/>
                      <a:pt x="27" y="225"/>
                      <a:pt x="27" y="226"/>
                    </a:cubicBezTo>
                    <a:cubicBezTo>
                      <a:pt x="27" y="226"/>
                      <a:pt x="28" y="229"/>
                      <a:pt x="28" y="230"/>
                    </a:cubicBezTo>
                    <a:cubicBezTo>
                      <a:pt x="28" y="230"/>
                      <a:pt x="29" y="233"/>
                      <a:pt x="29" y="235"/>
                    </a:cubicBezTo>
                    <a:cubicBezTo>
                      <a:pt x="29" y="236"/>
                      <a:pt x="30" y="238"/>
                      <a:pt x="30" y="239"/>
                    </a:cubicBezTo>
                    <a:cubicBezTo>
                      <a:pt x="30" y="241"/>
                      <a:pt x="31" y="241"/>
                      <a:pt x="31" y="242"/>
                    </a:cubicBezTo>
                    <a:cubicBezTo>
                      <a:pt x="31" y="242"/>
                      <a:pt x="32" y="244"/>
                      <a:pt x="32" y="244"/>
                    </a:cubicBezTo>
                    <a:cubicBezTo>
                      <a:pt x="32" y="245"/>
                      <a:pt x="33" y="247"/>
                      <a:pt x="33" y="248"/>
                    </a:cubicBezTo>
                    <a:cubicBezTo>
                      <a:pt x="33" y="248"/>
                      <a:pt x="34" y="251"/>
                      <a:pt x="35" y="252"/>
                    </a:cubicBezTo>
                    <a:cubicBezTo>
                      <a:pt x="35" y="252"/>
                      <a:pt x="35" y="252"/>
                      <a:pt x="35" y="252"/>
                    </a:cubicBezTo>
                    <a:cubicBezTo>
                      <a:pt x="35" y="253"/>
                      <a:pt x="35" y="253"/>
                      <a:pt x="35" y="253"/>
                    </a:cubicBezTo>
                    <a:cubicBezTo>
                      <a:pt x="34" y="253"/>
                      <a:pt x="34" y="255"/>
                      <a:pt x="33" y="256"/>
                    </a:cubicBezTo>
                    <a:cubicBezTo>
                      <a:pt x="32" y="257"/>
                      <a:pt x="32" y="258"/>
                      <a:pt x="32" y="259"/>
                    </a:cubicBezTo>
                    <a:cubicBezTo>
                      <a:pt x="32" y="259"/>
                      <a:pt x="31" y="261"/>
                      <a:pt x="31" y="262"/>
                    </a:cubicBezTo>
                    <a:cubicBezTo>
                      <a:pt x="31" y="263"/>
                      <a:pt x="31" y="263"/>
                      <a:pt x="30" y="264"/>
                    </a:cubicBezTo>
                    <a:cubicBezTo>
                      <a:pt x="30" y="265"/>
                      <a:pt x="29" y="266"/>
                      <a:pt x="29" y="267"/>
                    </a:cubicBezTo>
                    <a:cubicBezTo>
                      <a:pt x="29" y="267"/>
                      <a:pt x="29" y="267"/>
                      <a:pt x="29" y="268"/>
                    </a:cubicBezTo>
                    <a:cubicBezTo>
                      <a:pt x="29" y="268"/>
                      <a:pt x="29" y="269"/>
                      <a:pt x="29" y="269"/>
                    </a:cubicBezTo>
                    <a:cubicBezTo>
                      <a:pt x="29" y="269"/>
                      <a:pt x="30" y="270"/>
                      <a:pt x="30" y="270"/>
                    </a:cubicBezTo>
                    <a:cubicBezTo>
                      <a:pt x="30" y="270"/>
                      <a:pt x="32" y="270"/>
                      <a:pt x="32" y="270"/>
                    </a:cubicBezTo>
                    <a:cubicBezTo>
                      <a:pt x="32" y="270"/>
                      <a:pt x="32" y="271"/>
                      <a:pt x="32" y="271"/>
                    </a:cubicBezTo>
                    <a:cubicBezTo>
                      <a:pt x="32" y="271"/>
                      <a:pt x="31" y="272"/>
                      <a:pt x="31" y="272"/>
                    </a:cubicBezTo>
                    <a:cubicBezTo>
                      <a:pt x="31" y="272"/>
                      <a:pt x="31" y="273"/>
                      <a:pt x="30" y="273"/>
                    </a:cubicBezTo>
                    <a:cubicBezTo>
                      <a:pt x="30" y="273"/>
                      <a:pt x="30" y="274"/>
                      <a:pt x="30" y="274"/>
                    </a:cubicBezTo>
                    <a:cubicBezTo>
                      <a:pt x="30" y="274"/>
                      <a:pt x="29" y="275"/>
                      <a:pt x="29" y="276"/>
                    </a:cubicBezTo>
                    <a:cubicBezTo>
                      <a:pt x="28" y="277"/>
                      <a:pt x="28" y="278"/>
                      <a:pt x="28" y="278"/>
                    </a:cubicBezTo>
                    <a:cubicBezTo>
                      <a:pt x="28" y="278"/>
                      <a:pt x="28" y="278"/>
                      <a:pt x="28" y="278"/>
                    </a:cubicBezTo>
                    <a:cubicBezTo>
                      <a:pt x="28" y="278"/>
                      <a:pt x="28" y="278"/>
                      <a:pt x="28" y="278"/>
                    </a:cubicBezTo>
                    <a:cubicBezTo>
                      <a:pt x="28" y="279"/>
                      <a:pt x="27" y="279"/>
                      <a:pt x="27" y="279"/>
                    </a:cubicBezTo>
                    <a:cubicBezTo>
                      <a:pt x="27" y="280"/>
                      <a:pt x="27" y="280"/>
                      <a:pt x="26" y="280"/>
                    </a:cubicBezTo>
                    <a:cubicBezTo>
                      <a:pt x="26" y="281"/>
                      <a:pt x="25" y="281"/>
                      <a:pt x="25" y="282"/>
                    </a:cubicBezTo>
                    <a:cubicBezTo>
                      <a:pt x="24" y="282"/>
                      <a:pt x="23" y="282"/>
                      <a:pt x="22" y="282"/>
                    </a:cubicBezTo>
                    <a:cubicBezTo>
                      <a:pt x="21" y="282"/>
                      <a:pt x="19" y="283"/>
                      <a:pt x="18" y="283"/>
                    </a:cubicBezTo>
                    <a:cubicBezTo>
                      <a:pt x="17" y="284"/>
                      <a:pt x="16" y="284"/>
                      <a:pt x="15" y="284"/>
                    </a:cubicBezTo>
                    <a:cubicBezTo>
                      <a:pt x="15" y="285"/>
                      <a:pt x="14" y="286"/>
                      <a:pt x="14" y="286"/>
                    </a:cubicBezTo>
                    <a:cubicBezTo>
                      <a:pt x="14" y="286"/>
                      <a:pt x="14" y="286"/>
                      <a:pt x="14" y="287"/>
                    </a:cubicBezTo>
                    <a:cubicBezTo>
                      <a:pt x="14" y="287"/>
                      <a:pt x="14" y="287"/>
                      <a:pt x="13" y="287"/>
                    </a:cubicBezTo>
                    <a:cubicBezTo>
                      <a:pt x="13" y="287"/>
                      <a:pt x="13" y="287"/>
                      <a:pt x="13" y="287"/>
                    </a:cubicBezTo>
                    <a:cubicBezTo>
                      <a:pt x="13" y="288"/>
                      <a:pt x="13" y="287"/>
                      <a:pt x="13" y="288"/>
                    </a:cubicBezTo>
                    <a:cubicBezTo>
                      <a:pt x="13" y="288"/>
                      <a:pt x="13" y="289"/>
                      <a:pt x="13" y="290"/>
                    </a:cubicBezTo>
                    <a:cubicBezTo>
                      <a:pt x="13" y="290"/>
                      <a:pt x="13" y="290"/>
                      <a:pt x="13" y="290"/>
                    </a:cubicBezTo>
                    <a:cubicBezTo>
                      <a:pt x="13" y="291"/>
                      <a:pt x="14" y="291"/>
                      <a:pt x="15" y="291"/>
                    </a:cubicBezTo>
                    <a:cubicBezTo>
                      <a:pt x="16" y="291"/>
                      <a:pt x="17" y="292"/>
                      <a:pt x="17" y="292"/>
                    </a:cubicBezTo>
                    <a:cubicBezTo>
                      <a:pt x="18" y="292"/>
                      <a:pt x="18" y="292"/>
                      <a:pt x="18" y="292"/>
                    </a:cubicBezTo>
                    <a:cubicBezTo>
                      <a:pt x="19" y="292"/>
                      <a:pt x="20" y="292"/>
                      <a:pt x="20" y="292"/>
                    </a:cubicBezTo>
                    <a:cubicBezTo>
                      <a:pt x="21" y="292"/>
                      <a:pt x="22" y="292"/>
                      <a:pt x="22" y="292"/>
                    </a:cubicBezTo>
                    <a:cubicBezTo>
                      <a:pt x="23" y="292"/>
                      <a:pt x="23" y="292"/>
                      <a:pt x="23" y="292"/>
                    </a:cubicBezTo>
                    <a:cubicBezTo>
                      <a:pt x="23" y="292"/>
                      <a:pt x="24" y="292"/>
                      <a:pt x="24" y="292"/>
                    </a:cubicBezTo>
                    <a:cubicBezTo>
                      <a:pt x="24" y="292"/>
                      <a:pt x="24" y="292"/>
                      <a:pt x="25" y="292"/>
                    </a:cubicBezTo>
                    <a:cubicBezTo>
                      <a:pt x="25" y="292"/>
                      <a:pt x="25" y="292"/>
                      <a:pt x="26" y="292"/>
                    </a:cubicBezTo>
                    <a:cubicBezTo>
                      <a:pt x="26" y="292"/>
                      <a:pt x="26" y="292"/>
                      <a:pt x="26" y="292"/>
                    </a:cubicBezTo>
                    <a:cubicBezTo>
                      <a:pt x="26" y="292"/>
                      <a:pt x="27" y="292"/>
                      <a:pt x="27" y="292"/>
                    </a:cubicBezTo>
                    <a:cubicBezTo>
                      <a:pt x="28" y="292"/>
                      <a:pt x="28" y="292"/>
                      <a:pt x="28" y="292"/>
                    </a:cubicBezTo>
                    <a:cubicBezTo>
                      <a:pt x="28" y="291"/>
                      <a:pt x="28" y="292"/>
                      <a:pt x="28" y="292"/>
                    </a:cubicBezTo>
                    <a:cubicBezTo>
                      <a:pt x="29" y="292"/>
                      <a:pt x="29" y="292"/>
                      <a:pt x="29" y="292"/>
                    </a:cubicBezTo>
                    <a:cubicBezTo>
                      <a:pt x="30" y="292"/>
                      <a:pt x="30" y="292"/>
                      <a:pt x="30" y="292"/>
                    </a:cubicBezTo>
                    <a:cubicBezTo>
                      <a:pt x="30" y="291"/>
                      <a:pt x="30" y="292"/>
                      <a:pt x="30" y="292"/>
                    </a:cubicBezTo>
                    <a:cubicBezTo>
                      <a:pt x="30" y="292"/>
                      <a:pt x="31" y="292"/>
                      <a:pt x="31" y="292"/>
                    </a:cubicBezTo>
                    <a:cubicBezTo>
                      <a:pt x="32" y="292"/>
                      <a:pt x="32" y="292"/>
                      <a:pt x="32" y="291"/>
                    </a:cubicBezTo>
                    <a:cubicBezTo>
                      <a:pt x="32" y="291"/>
                      <a:pt x="32" y="291"/>
                      <a:pt x="32" y="291"/>
                    </a:cubicBezTo>
                    <a:cubicBezTo>
                      <a:pt x="32" y="291"/>
                      <a:pt x="33" y="291"/>
                      <a:pt x="33" y="291"/>
                    </a:cubicBezTo>
                    <a:cubicBezTo>
                      <a:pt x="33" y="291"/>
                      <a:pt x="34" y="291"/>
                      <a:pt x="34" y="291"/>
                    </a:cubicBezTo>
                    <a:cubicBezTo>
                      <a:pt x="34" y="291"/>
                      <a:pt x="34" y="291"/>
                      <a:pt x="34" y="291"/>
                    </a:cubicBezTo>
                    <a:cubicBezTo>
                      <a:pt x="34" y="291"/>
                      <a:pt x="34" y="291"/>
                      <a:pt x="35" y="291"/>
                    </a:cubicBezTo>
                    <a:cubicBezTo>
                      <a:pt x="36" y="291"/>
                      <a:pt x="36" y="291"/>
                      <a:pt x="36" y="290"/>
                    </a:cubicBezTo>
                    <a:cubicBezTo>
                      <a:pt x="36" y="290"/>
                      <a:pt x="36" y="290"/>
                      <a:pt x="36" y="290"/>
                    </a:cubicBezTo>
                    <a:cubicBezTo>
                      <a:pt x="37" y="290"/>
                      <a:pt x="37" y="290"/>
                      <a:pt x="38" y="289"/>
                    </a:cubicBezTo>
                    <a:cubicBezTo>
                      <a:pt x="40" y="289"/>
                      <a:pt x="42" y="288"/>
                      <a:pt x="43" y="288"/>
                    </a:cubicBezTo>
                    <a:cubicBezTo>
                      <a:pt x="43" y="288"/>
                      <a:pt x="43" y="288"/>
                      <a:pt x="44" y="288"/>
                    </a:cubicBezTo>
                    <a:cubicBezTo>
                      <a:pt x="45" y="288"/>
                      <a:pt x="45" y="289"/>
                      <a:pt x="46" y="289"/>
                    </a:cubicBezTo>
                    <a:cubicBezTo>
                      <a:pt x="47" y="290"/>
                      <a:pt x="47" y="290"/>
                      <a:pt x="47" y="290"/>
                    </a:cubicBezTo>
                    <a:cubicBezTo>
                      <a:pt x="48" y="290"/>
                      <a:pt x="49" y="289"/>
                      <a:pt x="49" y="289"/>
                    </a:cubicBezTo>
                    <a:cubicBezTo>
                      <a:pt x="50" y="289"/>
                      <a:pt x="50" y="289"/>
                      <a:pt x="50" y="289"/>
                    </a:cubicBezTo>
                    <a:cubicBezTo>
                      <a:pt x="50" y="289"/>
                      <a:pt x="50" y="289"/>
                      <a:pt x="50" y="289"/>
                    </a:cubicBezTo>
                    <a:cubicBezTo>
                      <a:pt x="50" y="289"/>
                      <a:pt x="50" y="289"/>
                      <a:pt x="51" y="289"/>
                    </a:cubicBezTo>
                    <a:cubicBezTo>
                      <a:pt x="52" y="289"/>
                      <a:pt x="52" y="289"/>
                      <a:pt x="52" y="289"/>
                    </a:cubicBezTo>
                    <a:cubicBezTo>
                      <a:pt x="52" y="289"/>
                      <a:pt x="52" y="289"/>
                      <a:pt x="52" y="289"/>
                    </a:cubicBezTo>
                    <a:cubicBezTo>
                      <a:pt x="52" y="289"/>
                      <a:pt x="53" y="289"/>
                      <a:pt x="53" y="289"/>
                    </a:cubicBezTo>
                    <a:cubicBezTo>
                      <a:pt x="54" y="289"/>
                      <a:pt x="54" y="289"/>
                      <a:pt x="54" y="289"/>
                    </a:cubicBezTo>
                    <a:cubicBezTo>
                      <a:pt x="54" y="288"/>
                      <a:pt x="54" y="288"/>
                      <a:pt x="54" y="288"/>
                    </a:cubicBezTo>
                    <a:cubicBezTo>
                      <a:pt x="55" y="288"/>
                      <a:pt x="55" y="288"/>
                      <a:pt x="55" y="288"/>
                    </a:cubicBezTo>
                    <a:cubicBezTo>
                      <a:pt x="56" y="288"/>
                      <a:pt x="56" y="288"/>
                      <a:pt x="56" y="288"/>
                    </a:cubicBezTo>
                    <a:cubicBezTo>
                      <a:pt x="56" y="288"/>
                      <a:pt x="56" y="288"/>
                      <a:pt x="57" y="288"/>
                    </a:cubicBezTo>
                    <a:cubicBezTo>
                      <a:pt x="57" y="287"/>
                      <a:pt x="57" y="287"/>
                      <a:pt x="57" y="287"/>
                    </a:cubicBezTo>
                    <a:cubicBezTo>
                      <a:pt x="57" y="286"/>
                      <a:pt x="57" y="285"/>
                      <a:pt x="57" y="284"/>
                    </a:cubicBezTo>
                    <a:cubicBezTo>
                      <a:pt x="57" y="283"/>
                      <a:pt x="57" y="283"/>
                      <a:pt x="56" y="283"/>
                    </a:cubicBezTo>
                    <a:cubicBezTo>
                      <a:pt x="56" y="283"/>
                      <a:pt x="56" y="282"/>
                      <a:pt x="56" y="282"/>
                    </a:cubicBezTo>
                    <a:cubicBezTo>
                      <a:pt x="56" y="282"/>
                      <a:pt x="56" y="282"/>
                      <a:pt x="56" y="281"/>
                    </a:cubicBezTo>
                    <a:cubicBezTo>
                      <a:pt x="56" y="281"/>
                      <a:pt x="56" y="281"/>
                      <a:pt x="56" y="280"/>
                    </a:cubicBezTo>
                    <a:cubicBezTo>
                      <a:pt x="56" y="280"/>
                      <a:pt x="56" y="280"/>
                      <a:pt x="56" y="280"/>
                    </a:cubicBezTo>
                    <a:cubicBezTo>
                      <a:pt x="56" y="279"/>
                      <a:pt x="56" y="278"/>
                      <a:pt x="56" y="278"/>
                    </a:cubicBezTo>
                    <a:cubicBezTo>
                      <a:pt x="56" y="277"/>
                      <a:pt x="56" y="277"/>
                      <a:pt x="56" y="276"/>
                    </a:cubicBezTo>
                    <a:cubicBezTo>
                      <a:pt x="56" y="276"/>
                      <a:pt x="56" y="276"/>
                      <a:pt x="56" y="276"/>
                    </a:cubicBezTo>
                    <a:cubicBezTo>
                      <a:pt x="56" y="276"/>
                      <a:pt x="56" y="276"/>
                      <a:pt x="56" y="275"/>
                    </a:cubicBezTo>
                    <a:cubicBezTo>
                      <a:pt x="56" y="275"/>
                      <a:pt x="56" y="275"/>
                      <a:pt x="56" y="275"/>
                    </a:cubicBezTo>
                    <a:cubicBezTo>
                      <a:pt x="57" y="275"/>
                      <a:pt x="57" y="274"/>
                      <a:pt x="58" y="273"/>
                    </a:cubicBezTo>
                    <a:cubicBezTo>
                      <a:pt x="58" y="272"/>
                      <a:pt x="59" y="272"/>
                      <a:pt x="59" y="271"/>
                    </a:cubicBezTo>
                    <a:cubicBezTo>
                      <a:pt x="59" y="271"/>
                      <a:pt x="60" y="270"/>
                      <a:pt x="60" y="270"/>
                    </a:cubicBezTo>
                    <a:cubicBezTo>
                      <a:pt x="60" y="269"/>
                      <a:pt x="60" y="268"/>
                      <a:pt x="60" y="268"/>
                    </a:cubicBezTo>
                    <a:cubicBezTo>
                      <a:pt x="60" y="267"/>
                      <a:pt x="60" y="267"/>
                      <a:pt x="60" y="266"/>
                    </a:cubicBezTo>
                    <a:cubicBezTo>
                      <a:pt x="59" y="266"/>
                      <a:pt x="58" y="263"/>
                      <a:pt x="58" y="262"/>
                    </a:cubicBezTo>
                    <a:cubicBezTo>
                      <a:pt x="57" y="261"/>
                      <a:pt x="57" y="260"/>
                      <a:pt x="56" y="260"/>
                    </a:cubicBezTo>
                    <a:cubicBezTo>
                      <a:pt x="56" y="259"/>
                      <a:pt x="55" y="257"/>
                      <a:pt x="55" y="257"/>
                    </a:cubicBezTo>
                    <a:cubicBezTo>
                      <a:pt x="54" y="257"/>
                      <a:pt x="54" y="256"/>
                      <a:pt x="54" y="256"/>
                    </a:cubicBezTo>
                    <a:cubicBezTo>
                      <a:pt x="54" y="256"/>
                      <a:pt x="54" y="256"/>
                      <a:pt x="54" y="255"/>
                    </a:cubicBezTo>
                    <a:cubicBezTo>
                      <a:pt x="54" y="255"/>
                      <a:pt x="54" y="255"/>
                      <a:pt x="54" y="254"/>
                    </a:cubicBezTo>
                    <a:cubicBezTo>
                      <a:pt x="54" y="253"/>
                      <a:pt x="54" y="251"/>
                      <a:pt x="55" y="251"/>
                    </a:cubicBezTo>
                    <a:cubicBezTo>
                      <a:pt x="55" y="250"/>
                      <a:pt x="55" y="245"/>
                      <a:pt x="55" y="244"/>
                    </a:cubicBezTo>
                    <a:cubicBezTo>
                      <a:pt x="55" y="243"/>
                      <a:pt x="55" y="241"/>
                      <a:pt x="55" y="240"/>
                    </a:cubicBezTo>
                    <a:cubicBezTo>
                      <a:pt x="55" y="240"/>
                      <a:pt x="55" y="238"/>
                      <a:pt x="55" y="238"/>
                    </a:cubicBezTo>
                    <a:cubicBezTo>
                      <a:pt x="55" y="237"/>
                      <a:pt x="55" y="235"/>
                      <a:pt x="55" y="235"/>
                    </a:cubicBezTo>
                    <a:cubicBezTo>
                      <a:pt x="55" y="234"/>
                      <a:pt x="55" y="233"/>
                      <a:pt x="55" y="233"/>
                    </a:cubicBezTo>
                    <a:cubicBezTo>
                      <a:pt x="55" y="233"/>
                      <a:pt x="55" y="232"/>
                      <a:pt x="55" y="232"/>
                    </a:cubicBezTo>
                    <a:cubicBezTo>
                      <a:pt x="55" y="232"/>
                      <a:pt x="55" y="229"/>
                      <a:pt x="55" y="228"/>
                    </a:cubicBezTo>
                    <a:cubicBezTo>
                      <a:pt x="55" y="227"/>
                      <a:pt x="54" y="223"/>
                      <a:pt x="54" y="222"/>
                    </a:cubicBezTo>
                    <a:cubicBezTo>
                      <a:pt x="54" y="221"/>
                      <a:pt x="54" y="220"/>
                      <a:pt x="54" y="219"/>
                    </a:cubicBezTo>
                    <a:cubicBezTo>
                      <a:pt x="54" y="219"/>
                      <a:pt x="54" y="218"/>
                      <a:pt x="54" y="218"/>
                    </a:cubicBezTo>
                    <a:cubicBezTo>
                      <a:pt x="54" y="217"/>
                      <a:pt x="54" y="216"/>
                      <a:pt x="54" y="215"/>
                    </a:cubicBezTo>
                    <a:cubicBezTo>
                      <a:pt x="54" y="215"/>
                      <a:pt x="55" y="212"/>
                      <a:pt x="55" y="211"/>
                    </a:cubicBezTo>
                    <a:cubicBezTo>
                      <a:pt x="55" y="210"/>
                      <a:pt x="55" y="208"/>
                      <a:pt x="55" y="208"/>
                    </a:cubicBezTo>
                    <a:cubicBezTo>
                      <a:pt x="55" y="208"/>
                      <a:pt x="55" y="206"/>
                      <a:pt x="55" y="205"/>
                    </a:cubicBezTo>
                    <a:cubicBezTo>
                      <a:pt x="55" y="204"/>
                      <a:pt x="55" y="201"/>
                      <a:pt x="55" y="201"/>
                    </a:cubicBezTo>
                    <a:cubicBezTo>
                      <a:pt x="55" y="200"/>
                      <a:pt x="55" y="199"/>
                      <a:pt x="55" y="198"/>
                    </a:cubicBezTo>
                    <a:cubicBezTo>
                      <a:pt x="54" y="198"/>
                      <a:pt x="54" y="197"/>
                      <a:pt x="54" y="196"/>
                    </a:cubicBezTo>
                    <a:cubicBezTo>
                      <a:pt x="54" y="196"/>
                      <a:pt x="54" y="195"/>
                      <a:pt x="54" y="194"/>
                    </a:cubicBezTo>
                    <a:cubicBezTo>
                      <a:pt x="54" y="193"/>
                      <a:pt x="54" y="191"/>
                      <a:pt x="54" y="191"/>
                    </a:cubicBezTo>
                    <a:cubicBezTo>
                      <a:pt x="54" y="191"/>
                      <a:pt x="54" y="191"/>
                      <a:pt x="54" y="191"/>
                    </a:cubicBezTo>
                    <a:cubicBezTo>
                      <a:pt x="54" y="191"/>
                      <a:pt x="54" y="192"/>
                      <a:pt x="54" y="192"/>
                    </a:cubicBezTo>
                    <a:cubicBezTo>
                      <a:pt x="54" y="193"/>
                      <a:pt x="55" y="194"/>
                      <a:pt x="55" y="194"/>
                    </a:cubicBezTo>
                    <a:cubicBezTo>
                      <a:pt x="55" y="195"/>
                      <a:pt x="55" y="197"/>
                      <a:pt x="55" y="197"/>
                    </a:cubicBezTo>
                    <a:cubicBezTo>
                      <a:pt x="55" y="198"/>
                      <a:pt x="56" y="198"/>
                      <a:pt x="56" y="198"/>
                    </a:cubicBezTo>
                    <a:cubicBezTo>
                      <a:pt x="56" y="198"/>
                      <a:pt x="56" y="199"/>
                      <a:pt x="56" y="200"/>
                    </a:cubicBezTo>
                    <a:cubicBezTo>
                      <a:pt x="56" y="201"/>
                      <a:pt x="57" y="202"/>
                      <a:pt x="57" y="203"/>
                    </a:cubicBezTo>
                    <a:cubicBezTo>
                      <a:pt x="57" y="204"/>
                      <a:pt x="57" y="205"/>
                      <a:pt x="57" y="206"/>
                    </a:cubicBezTo>
                    <a:cubicBezTo>
                      <a:pt x="57" y="206"/>
                      <a:pt x="58" y="208"/>
                      <a:pt x="58" y="208"/>
                    </a:cubicBezTo>
                    <a:cubicBezTo>
                      <a:pt x="58" y="209"/>
                      <a:pt x="58" y="210"/>
                      <a:pt x="59" y="211"/>
                    </a:cubicBezTo>
                    <a:cubicBezTo>
                      <a:pt x="59" y="211"/>
                      <a:pt x="59" y="213"/>
                      <a:pt x="59" y="213"/>
                    </a:cubicBezTo>
                    <a:cubicBezTo>
                      <a:pt x="59" y="214"/>
                      <a:pt x="59" y="215"/>
                      <a:pt x="59" y="215"/>
                    </a:cubicBezTo>
                    <a:cubicBezTo>
                      <a:pt x="59" y="216"/>
                      <a:pt x="59" y="216"/>
                      <a:pt x="59" y="217"/>
                    </a:cubicBezTo>
                    <a:cubicBezTo>
                      <a:pt x="59" y="217"/>
                      <a:pt x="60" y="219"/>
                      <a:pt x="60" y="219"/>
                    </a:cubicBezTo>
                    <a:cubicBezTo>
                      <a:pt x="60" y="219"/>
                      <a:pt x="60" y="220"/>
                      <a:pt x="60" y="221"/>
                    </a:cubicBezTo>
                    <a:cubicBezTo>
                      <a:pt x="60" y="222"/>
                      <a:pt x="60" y="223"/>
                      <a:pt x="60" y="224"/>
                    </a:cubicBezTo>
                    <a:cubicBezTo>
                      <a:pt x="60" y="225"/>
                      <a:pt x="60" y="225"/>
                      <a:pt x="60" y="226"/>
                    </a:cubicBezTo>
                    <a:cubicBezTo>
                      <a:pt x="60" y="226"/>
                      <a:pt x="60" y="227"/>
                      <a:pt x="60" y="228"/>
                    </a:cubicBezTo>
                    <a:cubicBezTo>
                      <a:pt x="61" y="228"/>
                      <a:pt x="61" y="229"/>
                      <a:pt x="61" y="230"/>
                    </a:cubicBezTo>
                    <a:cubicBezTo>
                      <a:pt x="61" y="231"/>
                      <a:pt x="61" y="232"/>
                      <a:pt x="61" y="232"/>
                    </a:cubicBezTo>
                    <a:cubicBezTo>
                      <a:pt x="61" y="233"/>
                      <a:pt x="61" y="233"/>
                      <a:pt x="61" y="234"/>
                    </a:cubicBezTo>
                    <a:cubicBezTo>
                      <a:pt x="61" y="235"/>
                      <a:pt x="61" y="235"/>
                      <a:pt x="61" y="235"/>
                    </a:cubicBezTo>
                    <a:cubicBezTo>
                      <a:pt x="61" y="236"/>
                      <a:pt x="62" y="239"/>
                      <a:pt x="62" y="240"/>
                    </a:cubicBezTo>
                    <a:cubicBezTo>
                      <a:pt x="62" y="241"/>
                      <a:pt x="62" y="244"/>
                      <a:pt x="62" y="245"/>
                    </a:cubicBezTo>
                    <a:cubicBezTo>
                      <a:pt x="62" y="247"/>
                      <a:pt x="62" y="249"/>
                      <a:pt x="62" y="251"/>
                    </a:cubicBezTo>
                    <a:cubicBezTo>
                      <a:pt x="62" y="252"/>
                      <a:pt x="63" y="256"/>
                      <a:pt x="64" y="257"/>
                    </a:cubicBezTo>
                    <a:cubicBezTo>
                      <a:pt x="64" y="258"/>
                      <a:pt x="64" y="260"/>
                      <a:pt x="65" y="261"/>
                    </a:cubicBezTo>
                    <a:cubicBezTo>
                      <a:pt x="65" y="262"/>
                      <a:pt x="65" y="263"/>
                      <a:pt x="66" y="264"/>
                    </a:cubicBezTo>
                    <a:cubicBezTo>
                      <a:pt x="66" y="265"/>
                      <a:pt x="67" y="267"/>
                      <a:pt x="67" y="267"/>
                    </a:cubicBezTo>
                    <a:cubicBezTo>
                      <a:pt x="67" y="268"/>
                      <a:pt x="67" y="268"/>
                      <a:pt x="68" y="269"/>
                    </a:cubicBezTo>
                    <a:cubicBezTo>
                      <a:pt x="69" y="269"/>
                      <a:pt x="70" y="270"/>
                      <a:pt x="70" y="270"/>
                    </a:cubicBezTo>
                    <a:cubicBezTo>
                      <a:pt x="71" y="270"/>
                      <a:pt x="71" y="270"/>
                      <a:pt x="70" y="270"/>
                    </a:cubicBezTo>
                    <a:cubicBezTo>
                      <a:pt x="70" y="270"/>
                      <a:pt x="70" y="271"/>
                      <a:pt x="70" y="271"/>
                    </a:cubicBezTo>
                    <a:cubicBezTo>
                      <a:pt x="69" y="271"/>
                      <a:pt x="68" y="272"/>
                      <a:pt x="68" y="272"/>
                    </a:cubicBezTo>
                    <a:cubicBezTo>
                      <a:pt x="67" y="272"/>
                      <a:pt x="67" y="273"/>
                      <a:pt x="67" y="273"/>
                    </a:cubicBezTo>
                    <a:cubicBezTo>
                      <a:pt x="67" y="274"/>
                      <a:pt x="66" y="275"/>
                      <a:pt x="66" y="276"/>
                    </a:cubicBezTo>
                    <a:cubicBezTo>
                      <a:pt x="65" y="276"/>
                      <a:pt x="65" y="277"/>
                      <a:pt x="65" y="277"/>
                    </a:cubicBezTo>
                    <a:cubicBezTo>
                      <a:pt x="64" y="278"/>
                      <a:pt x="64" y="278"/>
                      <a:pt x="64" y="279"/>
                    </a:cubicBezTo>
                    <a:cubicBezTo>
                      <a:pt x="64" y="280"/>
                      <a:pt x="65" y="281"/>
                      <a:pt x="65" y="281"/>
                    </a:cubicBezTo>
                    <a:cubicBezTo>
                      <a:pt x="65" y="281"/>
                      <a:pt x="65" y="282"/>
                      <a:pt x="66" y="282"/>
                    </a:cubicBezTo>
                    <a:cubicBezTo>
                      <a:pt x="66" y="282"/>
                      <a:pt x="66" y="283"/>
                      <a:pt x="67" y="283"/>
                    </a:cubicBezTo>
                    <a:cubicBezTo>
                      <a:pt x="67" y="284"/>
                      <a:pt x="68" y="284"/>
                      <a:pt x="68" y="285"/>
                    </a:cubicBezTo>
                    <a:cubicBezTo>
                      <a:pt x="68" y="285"/>
                      <a:pt x="69" y="286"/>
                      <a:pt x="69" y="286"/>
                    </a:cubicBezTo>
                    <a:cubicBezTo>
                      <a:pt x="69" y="286"/>
                      <a:pt x="70" y="286"/>
                      <a:pt x="70" y="287"/>
                    </a:cubicBezTo>
                    <a:cubicBezTo>
                      <a:pt x="70" y="287"/>
                      <a:pt x="70" y="287"/>
                      <a:pt x="71" y="288"/>
                    </a:cubicBezTo>
                    <a:cubicBezTo>
                      <a:pt x="71" y="288"/>
                      <a:pt x="72" y="289"/>
                      <a:pt x="72" y="289"/>
                    </a:cubicBezTo>
                    <a:cubicBezTo>
                      <a:pt x="72" y="289"/>
                      <a:pt x="72" y="289"/>
                      <a:pt x="72" y="290"/>
                    </a:cubicBezTo>
                    <a:cubicBezTo>
                      <a:pt x="72" y="290"/>
                      <a:pt x="71" y="290"/>
                      <a:pt x="71" y="291"/>
                    </a:cubicBezTo>
                    <a:cubicBezTo>
                      <a:pt x="71" y="292"/>
                      <a:pt x="71" y="294"/>
                      <a:pt x="71" y="294"/>
                    </a:cubicBezTo>
                    <a:cubicBezTo>
                      <a:pt x="71" y="294"/>
                      <a:pt x="71" y="295"/>
                      <a:pt x="71" y="295"/>
                    </a:cubicBezTo>
                    <a:cubicBezTo>
                      <a:pt x="71" y="295"/>
                      <a:pt x="71" y="295"/>
                      <a:pt x="71" y="295"/>
                    </a:cubicBezTo>
                    <a:cubicBezTo>
                      <a:pt x="71" y="295"/>
                      <a:pt x="71" y="295"/>
                      <a:pt x="71" y="296"/>
                    </a:cubicBezTo>
                    <a:cubicBezTo>
                      <a:pt x="70" y="296"/>
                      <a:pt x="70" y="296"/>
                      <a:pt x="70" y="297"/>
                    </a:cubicBezTo>
                    <a:cubicBezTo>
                      <a:pt x="70" y="298"/>
                      <a:pt x="70" y="299"/>
                      <a:pt x="70" y="299"/>
                    </a:cubicBezTo>
                    <a:cubicBezTo>
                      <a:pt x="70" y="299"/>
                      <a:pt x="71" y="300"/>
                      <a:pt x="71" y="300"/>
                    </a:cubicBezTo>
                    <a:cubicBezTo>
                      <a:pt x="71" y="300"/>
                      <a:pt x="72" y="300"/>
                      <a:pt x="73" y="300"/>
                    </a:cubicBezTo>
                    <a:cubicBezTo>
                      <a:pt x="73" y="300"/>
                      <a:pt x="74" y="300"/>
                      <a:pt x="75" y="300"/>
                    </a:cubicBezTo>
                    <a:cubicBezTo>
                      <a:pt x="76" y="300"/>
                      <a:pt x="81" y="300"/>
                      <a:pt x="82" y="300"/>
                    </a:cubicBezTo>
                    <a:cubicBezTo>
                      <a:pt x="83" y="300"/>
                      <a:pt x="86" y="300"/>
                      <a:pt x="87" y="300"/>
                    </a:cubicBezTo>
                    <a:cubicBezTo>
                      <a:pt x="88" y="299"/>
                      <a:pt x="89" y="299"/>
                      <a:pt x="89" y="299"/>
                    </a:cubicBezTo>
                    <a:cubicBezTo>
                      <a:pt x="90" y="298"/>
                      <a:pt x="90" y="298"/>
                      <a:pt x="90" y="297"/>
                    </a:cubicBezTo>
                    <a:cubicBezTo>
                      <a:pt x="90" y="297"/>
                      <a:pt x="90" y="296"/>
                      <a:pt x="90" y="295"/>
                    </a:cubicBezTo>
                    <a:cubicBezTo>
                      <a:pt x="90" y="294"/>
                      <a:pt x="89" y="294"/>
                      <a:pt x="89" y="294"/>
                    </a:cubicBezTo>
                    <a:cubicBezTo>
                      <a:pt x="89" y="293"/>
                      <a:pt x="89" y="293"/>
                      <a:pt x="89" y="292"/>
                    </a:cubicBezTo>
                    <a:cubicBezTo>
                      <a:pt x="90" y="292"/>
                      <a:pt x="89" y="290"/>
                      <a:pt x="89" y="290"/>
                    </a:cubicBezTo>
                    <a:cubicBezTo>
                      <a:pt x="89" y="289"/>
                      <a:pt x="89" y="289"/>
                      <a:pt x="89" y="289"/>
                    </a:cubicBezTo>
                    <a:cubicBezTo>
                      <a:pt x="89" y="289"/>
                      <a:pt x="89" y="288"/>
                      <a:pt x="88" y="288"/>
                    </a:cubicBezTo>
                    <a:cubicBezTo>
                      <a:pt x="88" y="288"/>
                      <a:pt x="89" y="288"/>
                      <a:pt x="89" y="288"/>
                    </a:cubicBezTo>
                    <a:cubicBezTo>
                      <a:pt x="89" y="288"/>
                      <a:pt x="89" y="287"/>
                      <a:pt x="89" y="287"/>
                    </a:cubicBezTo>
                    <a:cubicBezTo>
                      <a:pt x="89" y="286"/>
                      <a:pt x="90" y="285"/>
                      <a:pt x="90" y="284"/>
                    </a:cubicBezTo>
                    <a:cubicBezTo>
                      <a:pt x="90" y="284"/>
                      <a:pt x="90" y="283"/>
                      <a:pt x="90" y="283"/>
                    </a:cubicBezTo>
                    <a:cubicBezTo>
                      <a:pt x="90" y="283"/>
                      <a:pt x="90" y="283"/>
                      <a:pt x="91" y="283"/>
                    </a:cubicBezTo>
                    <a:cubicBezTo>
                      <a:pt x="91" y="282"/>
                      <a:pt x="91" y="282"/>
                      <a:pt x="91" y="282"/>
                    </a:cubicBezTo>
                    <a:cubicBezTo>
                      <a:pt x="91" y="281"/>
                      <a:pt x="92" y="279"/>
                      <a:pt x="92" y="279"/>
                    </a:cubicBezTo>
                    <a:cubicBezTo>
                      <a:pt x="93" y="279"/>
                      <a:pt x="93" y="278"/>
                      <a:pt x="93" y="278"/>
                    </a:cubicBezTo>
                    <a:cubicBezTo>
                      <a:pt x="93" y="278"/>
                      <a:pt x="93" y="278"/>
                      <a:pt x="93" y="277"/>
                    </a:cubicBezTo>
                    <a:cubicBezTo>
                      <a:pt x="93" y="277"/>
                      <a:pt x="93" y="276"/>
                      <a:pt x="93" y="276"/>
                    </a:cubicBezTo>
                    <a:close/>
                  </a:path>
                </a:pathLst>
              </a:custGeom>
              <a:solidFill>
                <a:schemeClr val="accent6"/>
              </a:solid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8" name="Freeform 17"/>
              <p:cNvSpPr>
                <a:spLocks/>
              </p:cNvSpPr>
              <p:nvPr/>
            </p:nvSpPr>
            <p:spPr bwMode="auto">
              <a:xfrm>
                <a:off x="7616621" y="2141498"/>
                <a:ext cx="271754" cy="865266"/>
              </a:xfrm>
              <a:custGeom>
                <a:avLst/>
                <a:gdLst>
                  <a:gd name="T0" fmla="*/ 85 w 89"/>
                  <a:gd name="T1" fmla="*/ 275 h 284"/>
                  <a:gd name="T2" fmla="*/ 84 w 89"/>
                  <a:gd name="T3" fmla="*/ 267 h 284"/>
                  <a:gd name="T4" fmla="*/ 84 w 89"/>
                  <a:gd name="T5" fmla="*/ 253 h 284"/>
                  <a:gd name="T6" fmla="*/ 79 w 89"/>
                  <a:gd name="T7" fmla="*/ 223 h 284"/>
                  <a:gd name="T8" fmla="*/ 78 w 89"/>
                  <a:gd name="T9" fmla="*/ 197 h 284"/>
                  <a:gd name="T10" fmla="*/ 78 w 89"/>
                  <a:gd name="T11" fmla="*/ 165 h 284"/>
                  <a:gd name="T12" fmla="*/ 77 w 89"/>
                  <a:gd name="T13" fmla="*/ 140 h 284"/>
                  <a:gd name="T14" fmla="*/ 74 w 89"/>
                  <a:gd name="T15" fmla="*/ 126 h 284"/>
                  <a:gd name="T16" fmla="*/ 72 w 89"/>
                  <a:gd name="T17" fmla="*/ 118 h 284"/>
                  <a:gd name="T18" fmla="*/ 73 w 89"/>
                  <a:gd name="T19" fmla="*/ 112 h 284"/>
                  <a:gd name="T20" fmla="*/ 77 w 89"/>
                  <a:gd name="T21" fmla="*/ 104 h 284"/>
                  <a:gd name="T22" fmla="*/ 80 w 89"/>
                  <a:gd name="T23" fmla="*/ 95 h 284"/>
                  <a:gd name="T24" fmla="*/ 83 w 89"/>
                  <a:gd name="T25" fmla="*/ 85 h 284"/>
                  <a:gd name="T26" fmla="*/ 85 w 89"/>
                  <a:gd name="T27" fmla="*/ 65 h 284"/>
                  <a:gd name="T28" fmla="*/ 80 w 89"/>
                  <a:gd name="T29" fmla="*/ 52 h 284"/>
                  <a:gd name="T30" fmla="*/ 75 w 89"/>
                  <a:gd name="T31" fmla="*/ 47 h 284"/>
                  <a:gd name="T32" fmla="*/ 59 w 89"/>
                  <a:gd name="T33" fmla="*/ 39 h 284"/>
                  <a:gd name="T34" fmla="*/ 54 w 89"/>
                  <a:gd name="T35" fmla="*/ 31 h 284"/>
                  <a:gd name="T36" fmla="*/ 57 w 89"/>
                  <a:gd name="T37" fmla="*/ 22 h 284"/>
                  <a:gd name="T38" fmla="*/ 55 w 89"/>
                  <a:gd name="T39" fmla="*/ 14 h 284"/>
                  <a:gd name="T40" fmla="*/ 29 w 89"/>
                  <a:gd name="T41" fmla="*/ 10 h 284"/>
                  <a:gd name="T42" fmla="*/ 30 w 89"/>
                  <a:gd name="T43" fmla="*/ 23 h 284"/>
                  <a:gd name="T44" fmla="*/ 34 w 89"/>
                  <a:gd name="T45" fmla="*/ 32 h 284"/>
                  <a:gd name="T46" fmla="*/ 32 w 89"/>
                  <a:gd name="T47" fmla="*/ 38 h 284"/>
                  <a:gd name="T48" fmla="*/ 25 w 89"/>
                  <a:gd name="T49" fmla="*/ 43 h 284"/>
                  <a:gd name="T50" fmla="*/ 17 w 89"/>
                  <a:gd name="T51" fmla="*/ 48 h 284"/>
                  <a:gd name="T52" fmla="*/ 13 w 89"/>
                  <a:gd name="T53" fmla="*/ 51 h 284"/>
                  <a:gd name="T54" fmla="*/ 9 w 89"/>
                  <a:gd name="T55" fmla="*/ 58 h 284"/>
                  <a:gd name="T56" fmla="*/ 6 w 89"/>
                  <a:gd name="T57" fmla="*/ 70 h 284"/>
                  <a:gd name="T58" fmla="*/ 7 w 89"/>
                  <a:gd name="T59" fmla="*/ 94 h 284"/>
                  <a:gd name="T60" fmla="*/ 10 w 89"/>
                  <a:gd name="T61" fmla="*/ 99 h 284"/>
                  <a:gd name="T62" fmla="*/ 19 w 89"/>
                  <a:gd name="T63" fmla="*/ 101 h 284"/>
                  <a:gd name="T64" fmla="*/ 20 w 89"/>
                  <a:gd name="T65" fmla="*/ 112 h 284"/>
                  <a:gd name="T66" fmla="*/ 19 w 89"/>
                  <a:gd name="T67" fmla="*/ 119 h 284"/>
                  <a:gd name="T68" fmla="*/ 18 w 89"/>
                  <a:gd name="T69" fmla="*/ 125 h 284"/>
                  <a:gd name="T70" fmla="*/ 16 w 89"/>
                  <a:gd name="T71" fmla="*/ 136 h 284"/>
                  <a:gd name="T72" fmla="*/ 16 w 89"/>
                  <a:gd name="T73" fmla="*/ 157 h 284"/>
                  <a:gd name="T74" fmla="*/ 18 w 89"/>
                  <a:gd name="T75" fmla="*/ 191 h 284"/>
                  <a:gd name="T76" fmla="*/ 19 w 89"/>
                  <a:gd name="T77" fmla="*/ 224 h 284"/>
                  <a:gd name="T78" fmla="*/ 18 w 89"/>
                  <a:gd name="T79" fmla="*/ 258 h 284"/>
                  <a:gd name="T80" fmla="*/ 15 w 89"/>
                  <a:gd name="T81" fmla="*/ 268 h 284"/>
                  <a:gd name="T82" fmla="*/ 13 w 89"/>
                  <a:gd name="T83" fmla="*/ 273 h 284"/>
                  <a:gd name="T84" fmla="*/ 4 w 89"/>
                  <a:gd name="T85" fmla="*/ 277 h 284"/>
                  <a:gd name="T86" fmla="*/ 0 w 89"/>
                  <a:gd name="T87" fmla="*/ 282 h 284"/>
                  <a:gd name="T88" fmla="*/ 23 w 89"/>
                  <a:gd name="T89" fmla="*/ 282 h 284"/>
                  <a:gd name="T90" fmla="*/ 36 w 89"/>
                  <a:gd name="T91" fmla="*/ 279 h 284"/>
                  <a:gd name="T92" fmla="*/ 37 w 89"/>
                  <a:gd name="T93" fmla="*/ 270 h 284"/>
                  <a:gd name="T94" fmla="*/ 38 w 89"/>
                  <a:gd name="T95" fmla="*/ 259 h 284"/>
                  <a:gd name="T96" fmla="*/ 40 w 89"/>
                  <a:gd name="T97" fmla="*/ 232 h 284"/>
                  <a:gd name="T98" fmla="*/ 44 w 89"/>
                  <a:gd name="T99" fmla="*/ 191 h 284"/>
                  <a:gd name="T100" fmla="*/ 46 w 89"/>
                  <a:gd name="T101" fmla="*/ 169 h 284"/>
                  <a:gd name="T102" fmla="*/ 51 w 89"/>
                  <a:gd name="T103" fmla="*/ 180 h 284"/>
                  <a:gd name="T104" fmla="*/ 55 w 89"/>
                  <a:gd name="T105" fmla="*/ 218 h 284"/>
                  <a:gd name="T106" fmla="*/ 59 w 89"/>
                  <a:gd name="T107" fmla="*/ 250 h 284"/>
                  <a:gd name="T108" fmla="*/ 64 w 89"/>
                  <a:gd name="T109" fmla="*/ 267 h 284"/>
                  <a:gd name="T110" fmla="*/ 66 w 89"/>
                  <a:gd name="T111" fmla="*/ 275 h 284"/>
                  <a:gd name="T112" fmla="*/ 71 w 89"/>
                  <a:gd name="T113" fmla="*/ 281 h 284"/>
                  <a:gd name="T114" fmla="*/ 89 w 89"/>
                  <a:gd name="T115" fmla="*/ 283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9" h="284">
                    <a:moveTo>
                      <a:pt x="89" y="282"/>
                    </a:moveTo>
                    <a:cubicBezTo>
                      <a:pt x="89" y="281"/>
                      <a:pt x="89" y="281"/>
                      <a:pt x="89" y="281"/>
                    </a:cubicBezTo>
                    <a:cubicBezTo>
                      <a:pt x="88" y="280"/>
                      <a:pt x="88" y="280"/>
                      <a:pt x="88" y="280"/>
                    </a:cubicBezTo>
                    <a:cubicBezTo>
                      <a:pt x="88" y="280"/>
                      <a:pt x="88" y="279"/>
                      <a:pt x="87" y="279"/>
                    </a:cubicBezTo>
                    <a:cubicBezTo>
                      <a:pt x="87" y="278"/>
                      <a:pt x="87" y="278"/>
                      <a:pt x="87" y="277"/>
                    </a:cubicBezTo>
                    <a:cubicBezTo>
                      <a:pt x="87" y="277"/>
                      <a:pt x="86" y="276"/>
                      <a:pt x="85" y="275"/>
                    </a:cubicBezTo>
                    <a:cubicBezTo>
                      <a:pt x="85" y="275"/>
                      <a:pt x="84" y="275"/>
                      <a:pt x="84" y="274"/>
                    </a:cubicBezTo>
                    <a:cubicBezTo>
                      <a:pt x="84" y="274"/>
                      <a:pt x="84" y="274"/>
                      <a:pt x="84" y="274"/>
                    </a:cubicBezTo>
                    <a:cubicBezTo>
                      <a:pt x="84" y="273"/>
                      <a:pt x="83" y="273"/>
                      <a:pt x="83" y="273"/>
                    </a:cubicBezTo>
                    <a:cubicBezTo>
                      <a:pt x="83" y="272"/>
                      <a:pt x="83" y="272"/>
                      <a:pt x="82" y="271"/>
                    </a:cubicBezTo>
                    <a:cubicBezTo>
                      <a:pt x="82" y="271"/>
                      <a:pt x="83" y="271"/>
                      <a:pt x="83" y="270"/>
                    </a:cubicBezTo>
                    <a:cubicBezTo>
                      <a:pt x="83" y="269"/>
                      <a:pt x="84" y="268"/>
                      <a:pt x="84" y="267"/>
                    </a:cubicBezTo>
                    <a:cubicBezTo>
                      <a:pt x="84" y="267"/>
                      <a:pt x="84" y="267"/>
                      <a:pt x="84" y="266"/>
                    </a:cubicBezTo>
                    <a:cubicBezTo>
                      <a:pt x="83" y="266"/>
                      <a:pt x="83" y="266"/>
                      <a:pt x="84" y="266"/>
                    </a:cubicBezTo>
                    <a:cubicBezTo>
                      <a:pt x="84" y="266"/>
                      <a:pt x="84" y="265"/>
                      <a:pt x="84" y="265"/>
                    </a:cubicBezTo>
                    <a:cubicBezTo>
                      <a:pt x="84" y="264"/>
                      <a:pt x="84" y="264"/>
                      <a:pt x="84" y="263"/>
                    </a:cubicBezTo>
                    <a:cubicBezTo>
                      <a:pt x="84" y="263"/>
                      <a:pt x="84" y="260"/>
                      <a:pt x="84" y="259"/>
                    </a:cubicBezTo>
                    <a:cubicBezTo>
                      <a:pt x="84" y="258"/>
                      <a:pt x="84" y="254"/>
                      <a:pt x="84" y="253"/>
                    </a:cubicBezTo>
                    <a:cubicBezTo>
                      <a:pt x="84" y="252"/>
                      <a:pt x="83" y="250"/>
                      <a:pt x="83" y="249"/>
                    </a:cubicBezTo>
                    <a:cubicBezTo>
                      <a:pt x="83" y="249"/>
                      <a:pt x="82" y="244"/>
                      <a:pt x="82" y="242"/>
                    </a:cubicBezTo>
                    <a:cubicBezTo>
                      <a:pt x="81" y="240"/>
                      <a:pt x="81" y="237"/>
                      <a:pt x="81" y="236"/>
                    </a:cubicBezTo>
                    <a:cubicBezTo>
                      <a:pt x="81" y="236"/>
                      <a:pt x="81" y="234"/>
                      <a:pt x="80" y="233"/>
                    </a:cubicBezTo>
                    <a:cubicBezTo>
                      <a:pt x="80" y="232"/>
                      <a:pt x="80" y="228"/>
                      <a:pt x="80" y="227"/>
                    </a:cubicBezTo>
                    <a:cubicBezTo>
                      <a:pt x="80" y="226"/>
                      <a:pt x="79" y="224"/>
                      <a:pt x="79" y="223"/>
                    </a:cubicBezTo>
                    <a:cubicBezTo>
                      <a:pt x="79" y="222"/>
                      <a:pt x="79" y="219"/>
                      <a:pt x="79" y="218"/>
                    </a:cubicBezTo>
                    <a:cubicBezTo>
                      <a:pt x="79" y="218"/>
                      <a:pt x="78" y="216"/>
                      <a:pt x="79" y="215"/>
                    </a:cubicBezTo>
                    <a:cubicBezTo>
                      <a:pt x="79" y="213"/>
                      <a:pt x="79" y="211"/>
                      <a:pt x="79" y="210"/>
                    </a:cubicBezTo>
                    <a:cubicBezTo>
                      <a:pt x="78" y="208"/>
                      <a:pt x="78" y="205"/>
                      <a:pt x="78" y="205"/>
                    </a:cubicBezTo>
                    <a:cubicBezTo>
                      <a:pt x="78" y="204"/>
                      <a:pt x="78" y="201"/>
                      <a:pt x="78" y="200"/>
                    </a:cubicBezTo>
                    <a:cubicBezTo>
                      <a:pt x="78" y="199"/>
                      <a:pt x="78" y="197"/>
                      <a:pt x="78" y="197"/>
                    </a:cubicBezTo>
                    <a:cubicBezTo>
                      <a:pt x="78" y="196"/>
                      <a:pt x="78" y="194"/>
                      <a:pt x="78" y="193"/>
                    </a:cubicBezTo>
                    <a:cubicBezTo>
                      <a:pt x="78" y="193"/>
                      <a:pt x="78" y="191"/>
                      <a:pt x="78" y="190"/>
                    </a:cubicBezTo>
                    <a:cubicBezTo>
                      <a:pt x="78" y="189"/>
                      <a:pt x="78" y="185"/>
                      <a:pt x="79" y="184"/>
                    </a:cubicBezTo>
                    <a:cubicBezTo>
                      <a:pt x="79" y="182"/>
                      <a:pt x="79" y="180"/>
                      <a:pt x="79" y="178"/>
                    </a:cubicBezTo>
                    <a:cubicBezTo>
                      <a:pt x="79" y="176"/>
                      <a:pt x="79" y="173"/>
                      <a:pt x="79" y="172"/>
                    </a:cubicBezTo>
                    <a:cubicBezTo>
                      <a:pt x="79" y="171"/>
                      <a:pt x="79" y="167"/>
                      <a:pt x="78" y="165"/>
                    </a:cubicBezTo>
                    <a:cubicBezTo>
                      <a:pt x="78" y="164"/>
                      <a:pt x="78" y="161"/>
                      <a:pt x="78" y="160"/>
                    </a:cubicBezTo>
                    <a:cubicBezTo>
                      <a:pt x="78" y="159"/>
                      <a:pt x="78" y="157"/>
                      <a:pt x="78" y="156"/>
                    </a:cubicBezTo>
                    <a:cubicBezTo>
                      <a:pt x="78" y="155"/>
                      <a:pt x="78" y="154"/>
                      <a:pt x="79" y="153"/>
                    </a:cubicBezTo>
                    <a:cubicBezTo>
                      <a:pt x="79" y="152"/>
                      <a:pt x="79" y="149"/>
                      <a:pt x="79" y="148"/>
                    </a:cubicBezTo>
                    <a:cubicBezTo>
                      <a:pt x="79" y="147"/>
                      <a:pt x="78" y="145"/>
                      <a:pt x="78" y="144"/>
                    </a:cubicBezTo>
                    <a:cubicBezTo>
                      <a:pt x="78" y="142"/>
                      <a:pt x="77" y="141"/>
                      <a:pt x="77" y="140"/>
                    </a:cubicBezTo>
                    <a:cubicBezTo>
                      <a:pt x="77" y="139"/>
                      <a:pt x="77" y="137"/>
                      <a:pt x="77" y="137"/>
                    </a:cubicBezTo>
                    <a:cubicBezTo>
                      <a:pt x="77" y="136"/>
                      <a:pt x="76" y="133"/>
                      <a:pt x="76" y="132"/>
                    </a:cubicBezTo>
                    <a:cubicBezTo>
                      <a:pt x="76" y="132"/>
                      <a:pt x="76" y="131"/>
                      <a:pt x="76" y="131"/>
                    </a:cubicBezTo>
                    <a:cubicBezTo>
                      <a:pt x="75" y="130"/>
                      <a:pt x="75" y="129"/>
                      <a:pt x="75" y="129"/>
                    </a:cubicBezTo>
                    <a:cubicBezTo>
                      <a:pt x="75" y="129"/>
                      <a:pt x="75" y="128"/>
                      <a:pt x="75" y="128"/>
                    </a:cubicBezTo>
                    <a:cubicBezTo>
                      <a:pt x="75" y="128"/>
                      <a:pt x="74" y="127"/>
                      <a:pt x="74" y="126"/>
                    </a:cubicBezTo>
                    <a:cubicBezTo>
                      <a:pt x="74" y="125"/>
                      <a:pt x="74" y="125"/>
                      <a:pt x="74" y="124"/>
                    </a:cubicBezTo>
                    <a:cubicBezTo>
                      <a:pt x="73" y="124"/>
                      <a:pt x="73" y="123"/>
                      <a:pt x="73" y="123"/>
                    </a:cubicBezTo>
                    <a:cubicBezTo>
                      <a:pt x="74" y="122"/>
                      <a:pt x="73" y="122"/>
                      <a:pt x="73" y="121"/>
                    </a:cubicBezTo>
                    <a:cubicBezTo>
                      <a:pt x="73" y="121"/>
                      <a:pt x="73" y="121"/>
                      <a:pt x="73" y="121"/>
                    </a:cubicBezTo>
                    <a:cubicBezTo>
                      <a:pt x="73" y="120"/>
                      <a:pt x="73" y="120"/>
                      <a:pt x="73" y="120"/>
                    </a:cubicBezTo>
                    <a:cubicBezTo>
                      <a:pt x="72" y="119"/>
                      <a:pt x="72" y="119"/>
                      <a:pt x="72" y="118"/>
                    </a:cubicBezTo>
                    <a:cubicBezTo>
                      <a:pt x="72" y="118"/>
                      <a:pt x="72" y="118"/>
                      <a:pt x="72" y="118"/>
                    </a:cubicBezTo>
                    <a:cubicBezTo>
                      <a:pt x="72" y="118"/>
                      <a:pt x="72" y="117"/>
                      <a:pt x="72" y="117"/>
                    </a:cubicBezTo>
                    <a:cubicBezTo>
                      <a:pt x="72" y="116"/>
                      <a:pt x="72" y="116"/>
                      <a:pt x="72" y="115"/>
                    </a:cubicBezTo>
                    <a:cubicBezTo>
                      <a:pt x="72" y="114"/>
                      <a:pt x="72" y="114"/>
                      <a:pt x="72" y="113"/>
                    </a:cubicBezTo>
                    <a:cubicBezTo>
                      <a:pt x="72" y="113"/>
                      <a:pt x="72" y="113"/>
                      <a:pt x="72" y="113"/>
                    </a:cubicBezTo>
                    <a:cubicBezTo>
                      <a:pt x="72" y="113"/>
                      <a:pt x="73" y="113"/>
                      <a:pt x="73" y="112"/>
                    </a:cubicBezTo>
                    <a:cubicBezTo>
                      <a:pt x="74" y="112"/>
                      <a:pt x="75" y="111"/>
                      <a:pt x="75" y="110"/>
                    </a:cubicBezTo>
                    <a:cubicBezTo>
                      <a:pt x="76" y="110"/>
                      <a:pt x="76" y="109"/>
                      <a:pt x="76" y="109"/>
                    </a:cubicBezTo>
                    <a:cubicBezTo>
                      <a:pt x="77" y="109"/>
                      <a:pt x="77" y="108"/>
                      <a:pt x="77" y="107"/>
                    </a:cubicBezTo>
                    <a:cubicBezTo>
                      <a:pt x="77" y="107"/>
                      <a:pt x="77" y="106"/>
                      <a:pt x="77" y="105"/>
                    </a:cubicBezTo>
                    <a:cubicBezTo>
                      <a:pt x="77" y="105"/>
                      <a:pt x="77" y="105"/>
                      <a:pt x="77" y="105"/>
                    </a:cubicBezTo>
                    <a:cubicBezTo>
                      <a:pt x="77" y="104"/>
                      <a:pt x="77" y="104"/>
                      <a:pt x="77" y="104"/>
                    </a:cubicBezTo>
                    <a:cubicBezTo>
                      <a:pt x="78" y="103"/>
                      <a:pt x="78" y="102"/>
                      <a:pt x="78" y="102"/>
                    </a:cubicBezTo>
                    <a:cubicBezTo>
                      <a:pt x="78" y="101"/>
                      <a:pt x="78" y="100"/>
                      <a:pt x="78" y="100"/>
                    </a:cubicBezTo>
                    <a:cubicBezTo>
                      <a:pt x="78" y="100"/>
                      <a:pt x="78" y="99"/>
                      <a:pt x="77" y="99"/>
                    </a:cubicBezTo>
                    <a:cubicBezTo>
                      <a:pt x="77" y="98"/>
                      <a:pt x="77" y="98"/>
                      <a:pt x="77" y="98"/>
                    </a:cubicBezTo>
                    <a:cubicBezTo>
                      <a:pt x="78" y="98"/>
                      <a:pt x="78" y="98"/>
                      <a:pt x="78" y="97"/>
                    </a:cubicBezTo>
                    <a:cubicBezTo>
                      <a:pt x="79" y="97"/>
                      <a:pt x="79" y="96"/>
                      <a:pt x="80" y="95"/>
                    </a:cubicBezTo>
                    <a:cubicBezTo>
                      <a:pt x="80" y="95"/>
                      <a:pt x="80" y="95"/>
                      <a:pt x="80" y="95"/>
                    </a:cubicBezTo>
                    <a:cubicBezTo>
                      <a:pt x="80" y="95"/>
                      <a:pt x="81" y="93"/>
                      <a:pt x="81" y="93"/>
                    </a:cubicBezTo>
                    <a:cubicBezTo>
                      <a:pt x="81" y="93"/>
                      <a:pt x="82" y="92"/>
                      <a:pt x="82" y="92"/>
                    </a:cubicBezTo>
                    <a:cubicBezTo>
                      <a:pt x="82" y="92"/>
                      <a:pt x="82" y="91"/>
                      <a:pt x="82" y="91"/>
                    </a:cubicBezTo>
                    <a:cubicBezTo>
                      <a:pt x="82" y="90"/>
                      <a:pt x="83" y="89"/>
                      <a:pt x="83" y="88"/>
                    </a:cubicBezTo>
                    <a:cubicBezTo>
                      <a:pt x="83" y="88"/>
                      <a:pt x="83" y="86"/>
                      <a:pt x="83" y="85"/>
                    </a:cubicBezTo>
                    <a:cubicBezTo>
                      <a:pt x="84" y="84"/>
                      <a:pt x="84" y="81"/>
                      <a:pt x="85" y="80"/>
                    </a:cubicBezTo>
                    <a:cubicBezTo>
                      <a:pt x="85" y="78"/>
                      <a:pt x="85" y="77"/>
                      <a:pt x="85" y="76"/>
                    </a:cubicBezTo>
                    <a:cubicBezTo>
                      <a:pt x="85" y="74"/>
                      <a:pt x="85" y="71"/>
                      <a:pt x="85" y="70"/>
                    </a:cubicBezTo>
                    <a:cubicBezTo>
                      <a:pt x="85" y="69"/>
                      <a:pt x="85" y="68"/>
                      <a:pt x="86" y="68"/>
                    </a:cubicBezTo>
                    <a:cubicBezTo>
                      <a:pt x="86" y="68"/>
                      <a:pt x="86" y="67"/>
                      <a:pt x="85" y="67"/>
                    </a:cubicBezTo>
                    <a:cubicBezTo>
                      <a:pt x="85" y="66"/>
                      <a:pt x="85" y="65"/>
                      <a:pt x="85" y="65"/>
                    </a:cubicBezTo>
                    <a:cubicBezTo>
                      <a:pt x="85" y="64"/>
                      <a:pt x="83" y="61"/>
                      <a:pt x="83" y="60"/>
                    </a:cubicBezTo>
                    <a:cubicBezTo>
                      <a:pt x="83" y="60"/>
                      <a:pt x="82" y="58"/>
                      <a:pt x="82" y="57"/>
                    </a:cubicBezTo>
                    <a:cubicBezTo>
                      <a:pt x="82" y="57"/>
                      <a:pt x="82" y="57"/>
                      <a:pt x="82" y="57"/>
                    </a:cubicBezTo>
                    <a:cubicBezTo>
                      <a:pt x="82" y="56"/>
                      <a:pt x="82" y="56"/>
                      <a:pt x="82" y="55"/>
                    </a:cubicBezTo>
                    <a:cubicBezTo>
                      <a:pt x="82" y="55"/>
                      <a:pt x="81" y="54"/>
                      <a:pt x="81" y="54"/>
                    </a:cubicBezTo>
                    <a:cubicBezTo>
                      <a:pt x="81" y="53"/>
                      <a:pt x="80" y="53"/>
                      <a:pt x="80" y="52"/>
                    </a:cubicBezTo>
                    <a:cubicBezTo>
                      <a:pt x="80" y="52"/>
                      <a:pt x="80" y="52"/>
                      <a:pt x="79" y="51"/>
                    </a:cubicBezTo>
                    <a:cubicBezTo>
                      <a:pt x="79" y="51"/>
                      <a:pt x="79" y="51"/>
                      <a:pt x="79" y="50"/>
                    </a:cubicBezTo>
                    <a:cubicBezTo>
                      <a:pt x="79" y="50"/>
                      <a:pt x="78" y="49"/>
                      <a:pt x="78" y="49"/>
                    </a:cubicBezTo>
                    <a:cubicBezTo>
                      <a:pt x="77" y="48"/>
                      <a:pt x="77" y="48"/>
                      <a:pt x="77" y="48"/>
                    </a:cubicBezTo>
                    <a:cubicBezTo>
                      <a:pt x="77" y="48"/>
                      <a:pt x="76" y="48"/>
                      <a:pt x="76" y="47"/>
                    </a:cubicBezTo>
                    <a:cubicBezTo>
                      <a:pt x="75" y="47"/>
                      <a:pt x="75" y="47"/>
                      <a:pt x="75" y="47"/>
                    </a:cubicBezTo>
                    <a:cubicBezTo>
                      <a:pt x="75" y="46"/>
                      <a:pt x="74" y="46"/>
                      <a:pt x="74" y="46"/>
                    </a:cubicBezTo>
                    <a:cubicBezTo>
                      <a:pt x="73" y="46"/>
                      <a:pt x="72" y="45"/>
                      <a:pt x="70" y="44"/>
                    </a:cubicBezTo>
                    <a:cubicBezTo>
                      <a:pt x="69" y="43"/>
                      <a:pt x="67" y="42"/>
                      <a:pt x="66" y="42"/>
                    </a:cubicBezTo>
                    <a:cubicBezTo>
                      <a:pt x="65" y="41"/>
                      <a:pt x="63" y="41"/>
                      <a:pt x="63" y="40"/>
                    </a:cubicBezTo>
                    <a:cubicBezTo>
                      <a:pt x="62" y="40"/>
                      <a:pt x="61" y="39"/>
                      <a:pt x="60" y="39"/>
                    </a:cubicBezTo>
                    <a:cubicBezTo>
                      <a:pt x="60" y="39"/>
                      <a:pt x="59" y="39"/>
                      <a:pt x="59" y="39"/>
                    </a:cubicBezTo>
                    <a:cubicBezTo>
                      <a:pt x="58" y="39"/>
                      <a:pt x="58" y="38"/>
                      <a:pt x="57" y="38"/>
                    </a:cubicBezTo>
                    <a:cubicBezTo>
                      <a:pt x="57" y="38"/>
                      <a:pt x="57" y="38"/>
                      <a:pt x="57" y="38"/>
                    </a:cubicBezTo>
                    <a:cubicBezTo>
                      <a:pt x="57" y="38"/>
                      <a:pt x="56" y="37"/>
                      <a:pt x="56" y="37"/>
                    </a:cubicBezTo>
                    <a:cubicBezTo>
                      <a:pt x="56" y="37"/>
                      <a:pt x="55" y="35"/>
                      <a:pt x="55" y="34"/>
                    </a:cubicBezTo>
                    <a:cubicBezTo>
                      <a:pt x="55" y="34"/>
                      <a:pt x="54" y="32"/>
                      <a:pt x="54" y="32"/>
                    </a:cubicBezTo>
                    <a:cubicBezTo>
                      <a:pt x="54" y="32"/>
                      <a:pt x="54" y="32"/>
                      <a:pt x="54" y="31"/>
                    </a:cubicBezTo>
                    <a:cubicBezTo>
                      <a:pt x="54" y="31"/>
                      <a:pt x="54" y="29"/>
                      <a:pt x="54" y="29"/>
                    </a:cubicBezTo>
                    <a:cubicBezTo>
                      <a:pt x="54" y="28"/>
                      <a:pt x="54" y="28"/>
                      <a:pt x="54" y="27"/>
                    </a:cubicBezTo>
                    <a:cubicBezTo>
                      <a:pt x="54" y="27"/>
                      <a:pt x="54" y="25"/>
                      <a:pt x="54" y="25"/>
                    </a:cubicBezTo>
                    <a:cubicBezTo>
                      <a:pt x="54" y="24"/>
                      <a:pt x="54" y="24"/>
                      <a:pt x="55" y="24"/>
                    </a:cubicBezTo>
                    <a:cubicBezTo>
                      <a:pt x="55" y="24"/>
                      <a:pt x="55" y="24"/>
                      <a:pt x="56" y="24"/>
                    </a:cubicBezTo>
                    <a:cubicBezTo>
                      <a:pt x="56" y="23"/>
                      <a:pt x="56" y="23"/>
                      <a:pt x="57" y="22"/>
                    </a:cubicBezTo>
                    <a:cubicBezTo>
                      <a:pt x="57" y="22"/>
                      <a:pt x="57" y="21"/>
                      <a:pt x="57" y="20"/>
                    </a:cubicBezTo>
                    <a:cubicBezTo>
                      <a:pt x="57" y="20"/>
                      <a:pt x="57" y="18"/>
                      <a:pt x="57" y="18"/>
                    </a:cubicBezTo>
                    <a:cubicBezTo>
                      <a:pt x="57" y="17"/>
                      <a:pt x="57" y="16"/>
                      <a:pt x="57" y="16"/>
                    </a:cubicBezTo>
                    <a:cubicBezTo>
                      <a:pt x="57" y="15"/>
                      <a:pt x="56" y="15"/>
                      <a:pt x="56" y="15"/>
                    </a:cubicBezTo>
                    <a:cubicBezTo>
                      <a:pt x="56" y="15"/>
                      <a:pt x="56" y="15"/>
                      <a:pt x="55" y="15"/>
                    </a:cubicBezTo>
                    <a:cubicBezTo>
                      <a:pt x="55" y="15"/>
                      <a:pt x="55" y="14"/>
                      <a:pt x="55" y="14"/>
                    </a:cubicBezTo>
                    <a:cubicBezTo>
                      <a:pt x="55" y="13"/>
                      <a:pt x="55" y="13"/>
                      <a:pt x="55" y="10"/>
                    </a:cubicBezTo>
                    <a:cubicBezTo>
                      <a:pt x="54" y="7"/>
                      <a:pt x="52" y="5"/>
                      <a:pt x="51" y="3"/>
                    </a:cubicBezTo>
                    <a:cubicBezTo>
                      <a:pt x="49" y="2"/>
                      <a:pt x="46" y="1"/>
                      <a:pt x="45" y="0"/>
                    </a:cubicBezTo>
                    <a:cubicBezTo>
                      <a:pt x="43" y="0"/>
                      <a:pt x="39" y="1"/>
                      <a:pt x="38" y="2"/>
                    </a:cubicBezTo>
                    <a:cubicBezTo>
                      <a:pt x="36" y="3"/>
                      <a:pt x="33" y="4"/>
                      <a:pt x="32" y="5"/>
                    </a:cubicBezTo>
                    <a:cubicBezTo>
                      <a:pt x="30" y="6"/>
                      <a:pt x="30" y="8"/>
                      <a:pt x="29" y="10"/>
                    </a:cubicBezTo>
                    <a:cubicBezTo>
                      <a:pt x="29" y="13"/>
                      <a:pt x="30" y="16"/>
                      <a:pt x="30" y="17"/>
                    </a:cubicBezTo>
                    <a:cubicBezTo>
                      <a:pt x="30" y="17"/>
                      <a:pt x="30" y="17"/>
                      <a:pt x="30" y="17"/>
                    </a:cubicBezTo>
                    <a:cubicBezTo>
                      <a:pt x="30" y="17"/>
                      <a:pt x="30" y="17"/>
                      <a:pt x="30" y="18"/>
                    </a:cubicBezTo>
                    <a:cubicBezTo>
                      <a:pt x="29" y="18"/>
                      <a:pt x="29" y="19"/>
                      <a:pt x="29" y="19"/>
                    </a:cubicBezTo>
                    <a:cubicBezTo>
                      <a:pt x="29" y="20"/>
                      <a:pt x="30" y="21"/>
                      <a:pt x="30" y="21"/>
                    </a:cubicBezTo>
                    <a:cubicBezTo>
                      <a:pt x="30" y="22"/>
                      <a:pt x="30" y="22"/>
                      <a:pt x="30" y="23"/>
                    </a:cubicBezTo>
                    <a:cubicBezTo>
                      <a:pt x="30" y="24"/>
                      <a:pt x="31" y="25"/>
                      <a:pt x="31" y="26"/>
                    </a:cubicBezTo>
                    <a:cubicBezTo>
                      <a:pt x="32" y="26"/>
                      <a:pt x="32" y="26"/>
                      <a:pt x="32" y="26"/>
                    </a:cubicBezTo>
                    <a:cubicBezTo>
                      <a:pt x="33" y="27"/>
                      <a:pt x="33" y="27"/>
                      <a:pt x="33" y="27"/>
                    </a:cubicBezTo>
                    <a:cubicBezTo>
                      <a:pt x="33" y="27"/>
                      <a:pt x="33" y="27"/>
                      <a:pt x="33" y="28"/>
                    </a:cubicBezTo>
                    <a:cubicBezTo>
                      <a:pt x="33" y="29"/>
                      <a:pt x="34" y="31"/>
                      <a:pt x="34" y="31"/>
                    </a:cubicBezTo>
                    <a:cubicBezTo>
                      <a:pt x="34" y="31"/>
                      <a:pt x="34" y="32"/>
                      <a:pt x="34" y="32"/>
                    </a:cubicBezTo>
                    <a:cubicBezTo>
                      <a:pt x="34" y="32"/>
                      <a:pt x="34" y="32"/>
                      <a:pt x="34" y="33"/>
                    </a:cubicBezTo>
                    <a:cubicBezTo>
                      <a:pt x="34" y="33"/>
                      <a:pt x="34" y="33"/>
                      <a:pt x="34" y="34"/>
                    </a:cubicBezTo>
                    <a:cubicBezTo>
                      <a:pt x="34" y="34"/>
                      <a:pt x="34" y="34"/>
                      <a:pt x="34" y="34"/>
                    </a:cubicBezTo>
                    <a:cubicBezTo>
                      <a:pt x="34" y="34"/>
                      <a:pt x="34" y="35"/>
                      <a:pt x="34" y="35"/>
                    </a:cubicBezTo>
                    <a:cubicBezTo>
                      <a:pt x="33" y="36"/>
                      <a:pt x="33" y="36"/>
                      <a:pt x="33" y="36"/>
                    </a:cubicBezTo>
                    <a:cubicBezTo>
                      <a:pt x="33" y="37"/>
                      <a:pt x="32" y="38"/>
                      <a:pt x="32" y="38"/>
                    </a:cubicBezTo>
                    <a:cubicBezTo>
                      <a:pt x="32" y="39"/>
                      <a:pt x="32" y="39"/>
                      <a:pt x="32" y="39"/>
                    </a:cubicBezTo>
                    <a:cubicBezTo>
                      <a:pt x="31" y="39"/>
                      <a:pt x="31" y="39"/>
                      <a:pt x="30" y="39"/>
                    </a:cubicBezTo>
                    <a:cubicBezTo>
                      <a:pt x="30" y="39"/>
                      <a:pt x="29" y="40"/>
                      <a:pt x="29" y="40"/>
                    </a:cubicBezTo>
                    <a:cubicBezTo>
                      <a:pt x="28" y="40"/>
                      <a:pt x="28" y="40"/>
                      <a:pt x="28" y="41"/>
                    </a:cubicBezTo>
                    <a:cubicBezTo>
                      <a:pt x="27" y="41"/>
                      <a:pt x="26" y="42"/>
                      <a:pt x="26" y="42"/>
                    </a:cubicBezTo>
                    <a:cubicBezTo>
                      <a:pt x="26" y="42"/>
                      <a:pt x="25" y="42"/>
                      <a:pt x="25" y="43"/>
                    </a:cubicBezTo>
                    <a:cubicBezTo>
                      <a:pt x="25" y="43"/>
                      <a:pt x="24" y="43"/>
                      <a:pt x="24" y="43"/>
                    </a:cubicBezTo>
                    <a:cubicBezTo>
                      <a:pt x="23" y="43"/>
                      <a:pt x="23" y="44"/>
                      <a:pt x="22" y="44"/>
                    </a:cubicBezTo>
                    <a:cubicBezTo>
                      <a:pt x="22" y="44"/>
                      <a:pt x="21" y="45"/>
                      <a:pt x="21" y="45"/>
                    </a:cubicBezTo>
                    <a:cubicBezTo>
                      <a:pt x="21" y="45"/>
                      <a:pt x="20" y="45"/>
                      <a:pt x="19" y="46"/>
                    </a:cubicBezTo>
                    <a:cubicBezTo>
                      <a:pt x="19" y="46"/>
                      <a:pt x="18" y="47"/>
                      <a:pt x="18" y="47"/>
                    </a:cubicBezTo>
                    <a:cubicBezTo>
                      <a:pt x="18" y="47"/>
                      <a:pt x="17" y="48"/>
                      <a:pt x="17" y="48"/>
                    </a:cubicBezTo>
                    <a:cubicBezTo>
                      <a:pt x="17" y="48"/>
                      <a:pt x="17" y="48"/>
                      <a:pt x="17" y="48"/>
                    </a:cubicBezTo>
                    <a:cubicBezTo>
                      <a:pt x="17" y="48"/>
                      <a:pt x="16" y="49"/>
                      <a:pt x="16" y="49"/>
                    </a:cubicBezTo>
                    <a:cubicBezTo>
                      <a:pt x="16" y="49"/>
                      <a:pt x="15" y="50"/>
                      <a:pt x="15" y="50"/>
                    </a:cubicBezTo>
                    <a:cubicBezTo>
                      <a:pt x="15" y="50"/>
                      <a:pt x="15" y="50"/>
                      <a:pt x="15" y="50"/>
                    </a:cubicBezTo>
                    <a:cubicBezTo>
                      <a:pt x="15" y="50"/>
                      <a:pt x="14" y="51"/>
                      <a:pt x="14" y="51"/>
                    </a:cubicBezTo>
                    <a:cubicBezTo>
                      <a:pt x="14" y="51"/>
                      <a:pt x="14" y="51"/>
                      <a:pt x="13" y="51"/>
                    </a:cubicBezTo>
                    <a:cubicBezTo>
                      <a:pt x="13" y="52"/>
                      <a:pt x="13" y="52"/>
                      <a:pt x="12" y="52"/>
                    </a:cubicBezTo>
                    <a:cubicBezTo>
                      <a:pt x="12" y="53"/>
                      <a:pt x="12" y="53"/>
                      <a:pt x="12" y="53"/>
                    </a:cubicBezTo>
                    <a:cubicBezTo>
                      <a:pt x="12" y="53"/>
                      <a:pt x="12" y="53"/>
                      <a:pt x="11" y="54"/>
                    </a:cubicBezTo>
                    <a:cubicBezTo>
                      <a:pt x="11" y="54"/>
                      <a:pt x="11" y="55"/>
                      <a:pt x="11" y="55"/>
                    </a:cubicBezTo>
                    <a:cubicBezTo>
                      <a:pt x="11" y="55"/>
                      <a:pt x="11" y="55"/>
                      <a:pt x="10" y="56"/>
                    </a:cubicBezTo>
                    <a:cubicBezTo>
                      <a:pt x="10" y="56"/>
                      <a:pt x="9" y="58"/>
                      <a:pt x="9" y="58"/>
                    </a:cubicBezTo>
                    <a:cubicBezTo>
                      <a:pt x="9" y="59"/>
                      <a:pt x="9" y="59"/>
                      <a:pt x="9" y="59"/>
                    </a:cubicBezTo>
                    <a:cubicBezTo>
                      <a:pt x="9" y="59"/>
                      <a:pt x="8" y="60"/>
                      <a:pt x="8" y="61"/>
                    </a:cubicBezTo>
                    <a:cubicBezTo>
                      <a:pt x="8" y="61"/>
                      <a:pt x="7" y="63"/>
                      <a:pt x="7" y="63"/>
                    </a:cubicBezTo>
                    <a:cubicBezTo>
                      <a:pt x="7" y="64"/>
                      <a:pt x="7" y="64"/>
                      <a:pt x="7" y="65"/>
                    </a:cubicBezTo>
                    <a:cubicBezTo>
                      <a:pt x="7" y="65"/>
                      <a:pt x="7" y="66"/>
                      <a:pt x="7" y="66"/>
                    </a:cubicBezTo>
                    <a:cubicBezTo>
                      <a:pt x="7" y="67"/>
                      <a:pt x="7" y="70"/>
                      <a:pt x="6" y="70"/>
                    </a:cubicBezTo>
                    <a:cubicBezTo>
                      <a:pt x="6" y="71"/>
                      <a:pt x="6" y="74"/>
                      <a:pt x="6" y="75"/>
                    </a:cubicBezTo>
                    <a:cubicBezTo>
                      <a:pt x="6" y="75"/>
                      <a:pt x="6" y="78"/>
                      <a:pt x="6" y="78"/>
                    </a:cubicBezTo>
                    <a:cubicBezTo>
                      <a:pt x="6" y="79"/>
                      <a:pt x="6" y="80"/>
                      <a:pt x="6" y="81"/>
                    </a:cubicBezTo>
                    <a:cubicBezTo>
                      <a:pt x="6" y="82"/>
                      <a:pt x="6" y="84"/>
                      <a:pt x="6" y="85"/>
                    </a:cubicBezTo>
                    <a:cubicBezTo>
                      <a:pt x="6" y="86"/>
                      <a:pt x="7" y="90"/>
                      <a:pt x="7" y="90"/>
                    </a:cubicBezTo>
                    <a:cubicBezTo>
                      <a:pt x="7" y="91"/>
                      <a:pt x="7" y="93"/>
                      <a:pt x="7" y="94"/>
                    </a:cubicBezTo>
                    <a:cubicBezTo>
                      <a:pt x="7" y="95"/>
                      <a:pt x="7" y="95"/>
                      <a:pt x="7" y="96"/>
                    </a:cubicBezTo>
                    <a:cubicBezTo>
                      <a:pt x="7" y="96"/>
                      <a:pt x="7" y="96"/>
                      <a:pt x="8" y="96"/>
                    </a:cubicBezTo>
                    <a:cubicBezTo>
                      <a:pt x="8" y="97"/>
                      <a:pt x="8" y="97"/>
                      <a:pt x="9" y="98"/>
                    </a:cubicBezTo>
                    <a:cubicBezTo>
                      <a:pt x="9" y="98"/>
                      <a:pt x="9" y="98"/>
                      <a:pt x="9" y="98"/>
                    </a:cubicBezTo>
                    <a:cubicBezTo>
                      <a:pt x="9" y="99"/>
                      <a:pt x="9" y="99"/>
                      <a:pt x="10" y="99"/>
                    </a:cubicBezTo>
                    <a:cubicBezTo>
                      <a:pt x="10" y="99"/>
                      <a:pt x="10" y="99"/>
                      <a:pt x="10" y="99"/>
                    </a:cubicBezTo>
                    <a:cubicBezTo>
                      <a:pt x="10" y="100"/>
                      <a:pt x="10" y="100"/>
                      <a:pt x="11" y="100"/>
                    </a:cubicBezTo>
                    <a:cubicBezTo>
                      <a:pt x="11" y="100"/>
                      <a:pt x="11" y="101"/>
                      <a:pt x="11" y="101"/>
                    </a:cubicBezTo>
                    <a:cubicBezTo>
                      <a:pt x="12" y="101"/>
                      <a:pt x="12" y="101"/>
                      <a:pt x="12" y="101"/>
                    </a:cubicBezTo>
                    <a:cubicBezTo>
                      <a:pt x="12" y="101"/>
                      <a:pt x="13" y="101"/>
                      <a:pt x="14" y="101"/>
                    </a:cubicBezTo>
                    <a:cubicBezTo>
                      <a:pt x="14" y="101"/>
                      <a:pt x="16" y="101"/>
                      <a:pt x="16" y="101"/>
                    </a:cubicBezTo>
                    <a:cubicBezTo>
                      <a:pt x="17" y="101"/>
                      <a:pt x="18" y="101"/>
                      <a:pt x="19" y="101"/>
                    </a:cubicBezTo>
                    <a:cubicBezTo>
                      <a:pt x="19" y="101"/>
                      <a:pt x="19" y="101"/>
                      <a:pt x="19" y="102"/>
                    </a:cubicBezTo>
                    <a:cubicBezTo>
                      <a:pt x="19" y="102"/>
                      <a:pt x="19" y="104"/>
                      <a:pt x="19" y="105"/>
                    </a:cubicBezTo>
                    <a:cubicBezTo>
                      <a:pt x="19" y="105"/>
                      <a:pt x="19" y="107"/>
                      <a:pt x="19" y="108"/>
                    </a:cubicBezTo>
                    <a:cubicBezTo>
                      <a:pt x="19" y="109"/>
                      <a:pt x="19" y="111"/>
                      <a:pt x="19" y="111"/>
                    </a:cubicBezTo>
                    <a:cubicBezTo>
                      <a:pt x="19" y="111"/>
                      <a:pt x="19" y="112"/>
                      <a:pt x="19" y="112"/>
                    </a:cubicBezTo>
                    <a:cubicBezTo>
                      <a:pt x="19" y="112"/>
                      <a:pt x="20" y="112"/>
                      <a:pt x="20" y="112"/>
                    </a:cubicBezTo>
                    <a:cubicBezTo>
                      <a:pt x="20" y="113"/>
                      <a:pt x="20" y="113"/>
                      <a:pt x="20" y="113"/>
                    </a:cubicBezTo>
                    <a:cubicBezTo>
                      <a:pt x="20" y="113"/>
                      <a:pt x="20" y="113"/>
                      <a:pt x="20" y="113"/>
                    </a:cubicBezTo>
                    <a:cubicBezTo>
                      <a:pt x="20" y="113"/>
                      <a:pt x="20" y="113"/>
                      <a:pt x="20" y="114"/>
                    </a:cubicBezTo>
                    <a:cubicBezTo>
                      <a:pt x="20" y="114"/>
                      <a:pt x="19" y="115"/>
                      <a:pt x="19" y="115"/>
                    </a:cubicBezTo>
                    <a:cubicBezTo>
                      <a:pt x="19" y="116"/>
                      <a:pt x="19" y="116"/>
                      <a:pt x="19" y="117"/>
                    </a:cubicBezTo>
                    <a:cubicBezTo>
                      <a:pt x="19" y="117"/>
                      <a:pt x="19" y="118"/>
                      <a:pt x="19" y="119"/>
                    </a:cubicBezTo>
                    <a:cubicBezTo>
                      <a:pt x="19" y="119"/>
                      <a:pt x="19" y="119"/>
                      <a:pt x="19" y="120"/>
                    </a:cubicBezTo>
                    <a:cubicBezTo>
                      <a:pt x="20" y="120"/>
                      <a:pt x="20" y="120"/>
                      <a:pt x="20" y="120"/>
                    </a:cubicBezTo>
                    <a:cubicBezTo>
                      <a:pt x="20" y="120"/>
                      <a:pt x="19" y="120"/>
                      <a:pt x="19" y="121"/>
                    </a:cubicBezTo>
                    <a:cubicBezTo>
                      <a:pt x="19" y="122"/>
                      <a:pt x="19" y="123"/>
                      <a:pt x="19" y="123"/>
                    </a:cubicBezTo>
                    <a:cubicBezTo>
                      <a:pt x="19" y="123"/>
                      <a:pt x="19" y="124"/>
                      <a:pt x="19" y="124"/>
                    </a:cubicBezTo>
                    <a:cubicBezTo>
                      <a:pt x="18" y="125"/>
                      <a:pt x="18" y="125"/>
                      <a:pt x="18" y="125"/>
                    </a:cubicBezTo>
                    <a:cubicBezTo>
                      <a:pt x="18" y="125"/>
                      <a:pt x="18" y="127"/>
                      <a:pt x="18" y="127"/>
                    </a:cubicBezTo>
                    <a:cubicBezTo>
                      <a:pt x="18" y="128"/>
                      <a:pt x="18" y="128"/>
                      <a:pt x="18" y="128"/>
                    </a:cubicBezTo>
                    <a:cubicBezTo>
                      <a:pt x="18" y="129"/>
                      <a:pt x="18" y="129"/>
                      <a:pt x="18" y="130"/>
                    </a:cubicBezTo>
                    <a:cubicBezTo>
                      <a:pt x="17" y="130"/>
                      <a:pt x="17" y="132"/>
                      <a:pt x="17" y="132"/>
                    </a:cubicBezTo>
                    <a:cubicBezTo>
                      <a:pt x="17" y="132"/>
                      <a:pt x="16" y="134"/>
                      <a:pt x="16" y="134"/>
                    </a:cubicBezTo>
                    <a:cubicBezTo>
                      <a:pt x="16" y="135"/>
                      <a:pt x="16" y="135"/>
                      <a:pt x="16" y="136"/>
                    </a:cubicBezTo>
                    <a:cubicBezTo>
                      <a:pt x="16" y="137"/>
                      <a:pt x="16" y="140"/>
                      <a:pt x="16" y="140"/>
                    </a:cubicBezTo>
                    <a:cubicBezTo>
                      <a:pt x="16" y="141"/>
                      <a:pt x="16" y="142"/>
                      <a:pt x="16" y="143"/>
                    </a:cubicBezTo>
                    <a:cubicBezTo>
                      <a:pt x="15" y="144"/>
                      <a:pt x="15" y="146"/>
                      <a:pt x="15" y="147"/>
                    </a:cubicBezTo>
                    <a:cubicBezTo>
                      <a:pt x="15" y="148"/>
                      <a:pt x="15" y="149"/>
                      <a:pt x="15" y="150"/>
                    </a:cubicBezTo>
                    <a:cubicBezTo>
                      <a:pt x="15" y="151"/>
                      <a:pt x="15" y="153"/>
                      <a:pt x="15" y="154"/>
                    </a:cubicBezTo>
                    <a:cubicBezTo>
                      <a:pt x="15" y="155"/>
                      <a:pt x="16" y="156"/>
                      <a:pt x="16" y="157"/>
                    </a:cubicBezTo>
                    <a:cubicBezTo>
                      <a:pt x="16" y="158"/>
                      <a:pt x="16" y="162"/>
                      <a:pt x="16" y="163"/>
                    </a:cubicBezTo>
                    <a:cubicBezTo>
                      <a:pt x="16" y="164"/>
                      <a:pt x="16" y="168"/>
                      <a:pt x="16" y="169"/>
                    </a:cubicBezTo>
                    <a:cubicBezTo>
                      <a:pt x="16" y="170"/>
                      <a:pt x="16" y="172"/>
                      <a:pt x="16" y="174"/>
                    </a:cubicBezTo>
                    <a:cubicBezTo>
                      <a:pt x="17" y="175"/>
                      <a:pt x="17" y="179"/>
                      <a:pt x="17" y="180"/>
                    </a:cubicBezTo>
                    <a:cubicBezTo>
                      <a:pt x="17" y="181"/>
                      <a:pt x="17" y="185"/>
                      <a:pt x="18" y="187"/>
                    </a:cubicBezTo>
                    <a:cubicBezTo>
                      <a:pt x="18" y="188"/>
                      <a:pt x="18" y="190"/>
                      <a:pt x="18" y="191"/>
                    </a:cubicBezTo>
                    <a:cubicBezTo>
                      <a:pt x="18" y="192"/>
                      <a:pt x="18" y="195"/>
                      <a:pt x="19" y="196"/>
                    </a:cubicBezTo>
                    <a:cubicBezTo>
                      <a:pt x="19" y="196"/>
                      <a:pt x="19" y="199"/>
                      <a:pt x="19" y="201"/>
                    </a:cubicBezTo>
                    <a:cubicBezTo>
                      <a:pt x="19" y="203"/>
                      <a:pt x="19" y="206"/>
                      <a:pt x="19" y="207"/>
                    </a:cubicBezTo>
                    <a:cubicBezTo>
                      <a:pt x="19" y="208"/>
                      <a:pt x="19" y="208"/>
                      <a:pt x="19" y="210"/>
                    </a:cubicBezTo>
                    <a:cubicBezTo>
                      <a:pt x="19" y="211"/>
                      <a:pt x="19" y="215"/>
                      <a:pt x="19" y="216"/>
                    </a:cubicBezTo>
                    <a:cubicBezTo>
                      <a:pt x="19" y="217"/>
                      <a:pt x="19" y="223"/>
                      <a:pt x="19" y="224"/>
                    </a:cubicBezTo>
                    <a:cubicBezTo>
                      <a:pt x="19" y="225"/>
                      <a:pt x="19" y="229"/>
                      <a:pt x="19" y="230"/>
                    </a:cubicBezTo>
                    <a:cubicBezTo>
                      <a:pt x="19" y="231"/>
                      <a:pt x="18" y="235"/>
                      <a:pt x="18" y="236"/>
                    </a:cubicBezTo>
                    <a:cubicBezTo>
                      <a:pt x="18" y="236"/>
                      <a:pt x="18" y="237"/>
                      <a:pt x="18" y="238"/>
                    </a:cubicBezTo>
                    <a:cubicBezTo>
                      <a:pt x="18" y="239"/>
                      <a:pt x="18" y="244"/>
                      <a:pt x="18" y="245"/>
                    </a:cubicBezTo>
                    <a:cubicBezTo>
                      <a:pt x="18" y="247"/>
                      <a:pt x="18" y="250"/>
                      <a:pt x="18" y="252"/>
                    </a:cubicBezTo>
                    <a:cubicBezTo>
                      <a:pt x="18" y="253"/>
                      <a:pt x="18" y="257"/>
                      <a:pt x="18" y="258"/>
                    </a:cubicBezTo>
                    <a:cubicBezTo>
                      <a:pt x="18" y="259"/>
                      <a:pt x="18" y="258"/>
                      <a:pt x="18" y="259"/>
                    </a:cubicBezTo>
                    <a:cubicBezTo>
                      <a:pt x="17" y="259"/>
                      <a:pt x="16" y="260"/>
                      <a:pt x="15" y="261"/>
                    </a:cubicBezTo>
                    <a:cubicBezTo>
                      <a:pt x="15" y="262"/>
                      <a:pt x="15" y="263"/>
                      <a:pt x="15" y="264"/>
                    </a:cubicBezTo>
                    <a:cubicBezTo>
                      <a:pt x="15" y="264"/>
                      <a:pt x="15" y="265"/>
                      <a:pt x="15" y="265"/>
                    </a:cubicBezTo>
                    <a:cubicBezTo>
                      <a:pt x="14" y="265"/>
                      <a:pt x="14" y="265"/>
                      <a:pt x="15" y="266"/>
                    </a:cubicBezTo>
                    <a:cubicBezTo>
                      <a:pt x="15" y="267"/>
                      <a:pt x="15" y="268"/>
                      <a:pt x="15" y="268"/>
                    </a:cubicBezTo>
                    <a:cubicBezTo>
                      <a:pt x="15" y="269"/>
                      <a:pt x="15" y="269"/>
                      <a:pt x="15" y="270"/>
                    </a:cubicBezTo>
                    <a:cubicBezTo>
                      <a:pt x="15" y="270"/>
                      <a:pt x="15" y="270"/>
                      <a:pt x="15" y="270"/>
                    </a:cubicBezTo>
                    <a:cubicBezTo>
                      <a:pt x="15" y="270"/>
                      <a:pt x="15" y="270"/>
                      <a:pt x="15" y="271"/>
                    </a:cubicBezTo>
                    <a:cubicBezTo>
                      <a:pt x="14" y="271"/>
                      <a:pt x="14" y="271"/>
                      <a:pt x="14" y="271"/>
                    </a:cubicBezTo>
                    <a:cubicBezTo>
                      <a:pt x="14" y="272"/>
                      <a:pt x="14" y="272"/>
                      <a:pt x="14" y="272"/>
                    </a:cubicBezTo>
                    <a:cubicBezTo>
                      <a:pt x="14" y="272"/>
                      <a:pt x="13" y="273"/>
                      <a:pt x="13" y="273"/>
                    </a:cubicBezTo>
                    <a:cubicBezTo>
                      <a:pt x="13" y="273"/>
                      <a:pt x="12" y="274"/>
                      <a:pt x="12" y="274"/>
                    </a:cubicBezTo>
                    <a:cubicBezTo>
                      <a:pt x="12" y="274"/>
                      <a:pt x="11" y="275"/>
                      <a:pt x="11" y="275"/>
                    </a:cubicBezTo>
                    <a:cubicBezTo>
                      <a:pt x="10" y="275"/>
                      <a:pt x="10" y="275"/>
                      <a:pt x="9" y="275"/>
                    </a:cubicBezTo>
                    <a:cubicBezTo>
                      <a:pt x="9" y="275"/>
                      <a:pt x="8" y="275"/>
                      <a:pt x="8" y="276"/>
                    </a:cubicBezTo>
                    <a:cubicBezTo>
                      <a:pt x="7" y="276"/>
                      <a:pt x="7" y="276"/>
                      <a:pt x="6" y="276"/>
                    </a:cubicBezTo>
                    <a:cubicBezTo>
                      <a:pt x="5" y="276"/>
                      <a:pt x="5" y="277"/>
                      <a:pt x="4" y="277"/>
                    </a:cubicBezTo>
                    <a:cubicBezTo>
                      <a:pt x="3" y="278"/>
                      <a:pt x="2" y="279"/>
                      <a:pt x="2" y="279"/>
                    </a:cubicBezTo>
                    <a:cubicBezTo>
                      <a:pt x="1" y="280"/>
                      <a:pt x="1" y="281"/>
                      <a:pt x="1" y="281"/>
                    </a:cubicBezTo>
                    <a:cubicBezTo>
                      <a:pt x="2" y="281"/>
                      <a:pt x="1" y="281"/>
                      <a:pt x="1" y="281"/>
                    </a:cubicBezTo>
                    <a:cubicBezTo>
                      <a:pt x="1" y="281"/>
                      <a:pt x="1" y="281"/>
                      <a:pt x="1" y="281"/>
                    </a:cubicBezTo>
                    <a:cubicBezTo>
                      <a:pt x="1" y="281"/>
                      <a:pt x="1" y="281"/>
                      <a:pt x="1" y="281"/>
                    </a:cubicBezTo>
                    <a:cubicBezTo>
                      <a:pt x="1" y="281"/>
                      <a:pt x="0" y="281"/>
                      <a:pt x="0" y="282"/>
                    </a:cubicBezTo>
                    <a:cubicBezTo>
                      <a:pt x="0" y="282"/>
                      <a:pt x="0" y="282"/>
                      <a:pt x="0" y="283"/>
                    </a:cubicBezTo>
                    <a:cubicBezTo>
                      <a:pt x="1" y="283"/>
                      <a:pt x="1" y="283"/>
                      <a:pt x="2" y="283"/>
                    </a:cubicBezTo>
                    <a:cubicBezTo>
                      <a:pt x="3" y="283"/>
                      <a:pt x="5" y="283"/>
                      <a:pt x="7" y="284"/>
                    </a:cubicBezTo>
                    <a:cubicBezTo>
                      <a:pt x="10" y="284"/>
                      <a:pt x="13" y="284"/>
                      <a:pt x="15" y="284"/>
                    </a:cubicBezTo>
                    <a:cubicBezTo>
                      <a:pt x="16" y="284"/>
                      <a:pt x="20" y="284"/>
                      <a:pt x="21" y="283"/>
                    </a:cubicBezTo>
                    <a:cubicBezTo>
                      <a:pt x="22" y="283"/>
                      <a:pt x="23" y="282"/>
                      <a:pt x="23" y="282"/>
                    </a:cubicBezTo>
                    <a:cubicBezTo>
                      <a:pt x="24" y="281"/>
                      <a:pt x="25" y="280"/>
                      <a:pt x="25" y="280"/>
                    </a:cubicBezTo>
                    <a:cubicBezTo>
                      <a:pt x="25" y="279"/>
                      <a:pt x="25" y="279"/>
                      <a:pt x="25" y="279"/>
                    </a:cubicBezTo>
                    <a:cubicBezTo>
                      <a:pt x="26" y="279"/>
                      <a:pt x="28" y="280"/>
                      <a:pt x="28" y="280"/>
                    </a:cubicBezTo>
                    <a:cubicBezTo>
                      <a:pt x="28" y="280"/>
                      <a:pt x="29" y="281"/>
                      <a:pt x="30" y="280"/>
                    </a:cubicBezTo>
                    <a:cubicBezTo>
                      <a:pt x="31" y="280"/>
                      <a:pt x="32" y="280"/>
                      <a:pt x="33" y="280"/>
                    </a:cubicBezTo>
                    <a:cubicBezTo>
                      <a:pt x="34" y="279"/>
                      <a:pt x="35" y="279"/>
                      <a:pt x="36" y="279"/>
                    </a:cubicBezTo>
                    <a:cubicBezTo>
                      <a:pt x="36" y="278"/>
                      <a:pt x="37" y="278"/>
                      <a:pt x="38" y="277"/>
                    </a:cubicBezTo>
                    <a:cubicBezTo>
                      <a:pt x="38" y="277"/>
                      <a:pt x="38" y="277"/>
                      <a:pt x="38" y="276"/>
                    </a:cubicBezTo>
                    <a:cubicBezTo>
                      <a:pt x="38" y="276"/>
                      <a:pt x="37" y="273"/>
                      <a:pt x="37" y="273"/>
                    </a:cubicBezTo>
                    <a:cubicBezTo>
                      <a:pt x="37" y="272"/>
                      <a:pt x="37" y="272"/>
                      <a:pt x="37" y="272"/>
                    </a:cubicBezTo>
                    <a:cubicBezTo>
                      <a:pt x="36" y="272"/>
                      <a:pt x="37" y="272"/>
                      <a:pt x="37" y="271"/>
                    </a:cubicBezTo>
                    <a:cubicBezTo>
                      <a:pt x="37" y="271"/>
                      <a:pt x="37" y="271"/>
                      <a:pt x="37" y="270"/>
                    </a:cubicBezTo>
                    <a:cubicBezTo>
                      <a:pt x="37" y="270"/>
                      <a:pt x="37" y="269"/>
                      <a:pt x="37" y="268"/>
                    </a:cubicBezTo>
                    <a:cubicBezTo>
                      <a:pt x="37" y="268"/>
                      <a:pt x="37" y="268"/>
                      <a:pt x="36" y="268"/>
                    </a:cubicBezTo>
                    <a:cubicBezTo>
                      <a:pt x="36" y="268"/>
                      <a:pt x="36" y="267"/>
                      <a:pt x="36" y="266"/>
                    </a:cubicBezTo>
                    <a:cubicBezTo>
                      <a:pt x="36" y="266"/>
                      <a:pt x="36" y="265"/>
                      <a:pt x="36" y="265"/>
                    </a:cubicBezTo>
                    <a:cubicBezTo>
                      <a:pt x="36" y="264"/>
                      <a:pt x="36" y="264"/>
                      <a:pt x="37" y="263"/>
                    </a:cubicBezTo>
                    <a:cubicBezTo>
                      <a:pt x="37" y="262"/>
                      <a:pt x="38" y="260"/>
                      <a:pt x="38" y="259"/>
                    </a:cubicBezTo>
                    <a:cubicBezTo>
                      <a:pt x="38" y="258"/>
                      <a:pt x="38" y="258"/>
                      <a:pt x="38" y="257"/>
                    </a:cubicBezTo>
                    <a:cubicBezTo>
                      <a:pt x="39" y="257"/>
                      <a:pt x="39" y="256"/>
                      <a:pt x="39" y="254"/>
                    </a:cubicBezTo>
                    <a:cubicBezTo>
                      <a:pt x="40" y="253"/>
                      <a:pt x="40" y="250"/>
                      <a:pt x="40" y="249"/>
                    </a:cubicBezTo>
                    <a:cubicBezTo>
                      <a:pt x="40" y="247"/>
                      <a:pt x="40" y="245"/>
                      <a:pt x="40" y="243"/>
                    </a:cubicBezTo>
                    <a:cubicBezTo>
                      <a:pt x="40" y="242"/>
                      <a:pt x="40" y="239"/>
                      <a:pt x="40" y="238"/>
                    </a:cubicBezTo>
                    <a:cubicBezTo>
                      <a:pt x="40" y="237"/>
                      <a:pt x="40" y="233"/>
                      <a:pt x="40" y="232"/>
                    </a:cubicBezTo>
                    <a:cubicBezTo>
                      <a:pt x="40" y="230"/>
                      <a:pt x="40" y="227"/>
                      <a:pt x="40" y="226"/>
                    </a:cubicBezTo>
                    <a:cubicBezTo>
                      <a:pt x="40" y="224"/>
                      <a:pt x="41" y="221"/>
                      <a:pt x="41" y="219"/>
                    </a:cubicBezTo>
                    <a:cubicBezTo>
                      <a:pt x="41" y="217"/>
                      <a:pt x="41" y="212"/>
                      <a:pt x="42" y="210"/>
                    </a:cubicBezTo>
                    <a:cubicBezTo>
                      <a:pt x="42" y="209"/>
                      <a:pt x="42" y="202"/>
                      <a:pt x="42" y="200"/>
                    </a:cubicBezTo>
                    <a:cubicBezTo>
                      <a:pt x="43" y="198"/>
                      <a:pt x="43" y="196"/>
                      <a:pt x="43" y="195"/>
                    </a:cubicBezTo>
                    <a:cubicBezTo>
                      <a:pt x="43" y="194"/>
                      <a:pt x="43" y="192"/>
                      <a:pt x="44" y="191"/>
                    </a:cubicBezTo>
                    <a:cubicBezTo>
                      <a:pt x="44" y="190"/>
                      <a:pt x="44" y="187"/>
                      <a:pt x="44" y="186"/>
                    </a:cubicBezTo>
                    <a:cubicBezTo>
                      <a:pt x="44" y="186"/>
                      <a:pt x="44" y="185"/>
                      <a:pt x="45" y="183"/>
                    </a:cubicBezTo>
                    <a:cubicBezTo>
                      <a:pt x="45" y="182"/>
                      <a:pt x="45" y="178"/>
                      <a:pt x="45" y="177"/>
                    </a:cubicBezTo>
                    <a:cubicBezTo>
                      <a:pt x="45" y="176"/>
                      <a:pt x="45" y="175"/>
                      <a:pt x="45" y="174"/>
                    </a:cubicBezTo>
                    <a:cubicBezTo>
                      <a:pt x="45" y="174"/>
                      <a:pt x="45" y="174"/>
                      <a:pt x="46" y="172"/>
                    </a:cubicBezTo>
                    <a:cubicBezTo>
                      <a:pt x="46" y="171"/>
                      <a:pt x="46" y="169"/>
                      <a:pt x="46" y="169"/>
                    </a:cubicBezTo>
                    <a:cubicBezTo>
                      <a:pt x="47" y="168"/>
                      <a:pt x="47" y="168"/>
                      <a:pt x="47" y="169"/>
                    </a:cubicBezTo>
                    <a:cubicBezTo>
                      <a:pt x="47" y="169"/>
                      <a:pt x="47" y="169"/>
                      <a:pt x="48" y="170"/>
                    </a:cubicBezTo>
                    <a:cubicBezTo>
                      <a:pt x="48" y="170"/>
                      <a:pt x="48" y="171"/>
                      <a:pt x="48" y="172"/>
                    </a:cubicBezTo>
                    <a:cubicBezTo>
                      <a:pt x="48" y="173"/>
                      <a:pt x="49" y="173"/>
                      <a:pt x="49" y="175"/>
                    </a:cubicBezTo>
                    <a:cubicBezTo>
                      <a:pt x="50" y="176"/>
                      <a:pt x="50" y="178"/>
                      <a:pt x="50" y="178"/>
                    </a:cubicBezTo>
                    <a:cubicBezTo>
                      <a:pt x="50" y="179"/>
                      <a:pt x="51" y="180"/>
                      <a:pt x="51" y="180"/>
                    </a:cubicBezTo>
                    <a:cubicBezTo>
                      <a:pt x="51" y="181"/>
                      <a:pt x="51" y="184"/>
                      <a:pt x="52" y="185"/>
                    </a:cubicBezTo>
                    <a:cubicBezTo>
                      <a:pt x="52" y="186"/>
                      <a:pt x="52" y="189"/>
                      <a:pt x="53" y="191"/>
                    </a:cubicBezTo>
                    <a:cubicBezTo>
                      <a:pt x="53" y="192"/>
                      <a:pt x="54" y="198"/>
                      <a:pt x="54" y="199"/>
                    </a:cubicBezTo>
                    <a:cubicBezTo>
                      <a:pt x="54" y="200"/>
                      <a:pt x="54" y="202"/>
                      <a:pt x="54" y="204"/>
                    </a:cubicBezTo>
                    <a:cubicBezTo>
                      <a:pt x="55" y="205"/>
                      <a:pt x="55" y="209"/>
                      <a:pt x="55" y="210"/>
                    </a:cubicBezTo>
                    <a:cubicBezTo>
                      <a:pt x="55" y="210"/>
                      <a:pt x="55" y="216"/>
                      <a:pt x="55" y="218"/>
                    </a:cubicBezTo>
                    <a:cubicBezTo>
                      <a:pt x="56" y="220"/>
                      <a:pt x="56" y="221"/>
                      <a:pt x="56" y="222"/>
                    </a:cubicBezTo>
                    <a:cubicBezTo>
                      <a:pt x="56" y="223"/>
                      <a:pt x="56" y="225"/>
                      <a:pt x="56" y="226"/>
                    </a:cubicBezTo>
                    <a:cubicBezTo>
                      <a:pt x="56" y="227"/>
                      <a:pt x="57" y="231"/>
                      <a:pt x="57" y="231"/>
                    </a:cubicBezTo>
                    <a:cubicBezTo>
                      <a:pt x="57" y="232"/>
                      <a:pt x="57" y="238"/>
                      <a:pt x="58" y="239"/>
                    </a:cubicBezTo>
                    <a:cubicBezTo>
                      <a:pt x="58" y="240"/>
                      <a:pt x="58" y="246"/>
                      <a:pt x="58" y="246"/>
                    </a:cubicBezTo>
                    <a:cubicBezTo>
                      <a:pt x="59" y="247"/>
                      <a:pt x="59" y="249"/>
                      <a:pt x="59" y="250"/>
                    </a:cubicBezTo>
                    <a:cubicBezTo>
                      <a:pt x="59" y="251"/>
                      <a:pt x="59" y="251"/>
                      <a:pt x="59" y="252"/>
                    </a:cubicBezTo>
                    <a:cubicBezTo>
                      <a:pt x="59" y="254"/>
                      <a:pt x="59" y="255"/>
                      <a:pt x="59" y="256"/>
                    </a:cubicBezTo>
                    <a:cubicBezTo>
                      <a:pt x="59" y="257"/>
                      <a:pt x="60" y="259"/>
                      <a:pt x="60" y="260"/>
                    </a:cubicBezTo>
                    <a:cubicBezTo>
                      <a:pt x="61" y="260"/>
                      <a:pt x="61" y="262"/>
                      <a:pt x="62" y="262"/>
                    </a:cubicBezTo>
                    <a:cubicBezTo>
                      <a:pt x="62" y="263"/>
                      <a:pt x="62" y="264"/>
                      <a:pt x="62" y="265"/>
                    </a:cubicBezTo>
                    <a:cubicBezTo>
                      <a:pt x="63" y="265"/>
                      <a:pt x="63" y="267"/>
                      <a:pt x="64" y="267"/>
                    </a:cubicBezTo>
                    <a:cubicBezTo>
                      <a:pt x="64" y="267"/>
                      <a:pt x="64" y="268"/>
                      <a:pt x="64" y="268"/>
                    </a:cubicBezTo>
                    <a:cubicBezTo>
                      <a:pt x="64" y="268"/>
                      <a:pt x="64" y="268"/>
                      <a:pt x="64" y="268"/>
                    </a:cubicBezTo>
                    <a:cubicBezTo>
                      <a:pt x="64" y="269"/>
                      <a:pt x="65" y="270"/>
                      <a:pt x="65" y="271"/>
                    </a:cubicBezTo>
                    <a:cubicBezTo>
                      <a:pt x="65" y="272"/>
                      <a:pt x="66" y="272"/>
                      <a:pt x="66" y="272"/>
                    </a:cubicBezTo>
                    <a:cubicBezTo>
                      <a:pt x="66" y="272"/>
                      <a:pt x="66" y="272"/>
                      <a:pt x="66" y="273"/>
                    </a:cubicBezTo>
                    <a:cubicBezTo>
                      <a:pt x="66" y="273"/>
                      <a:pt x="66" y="274"/>
                      <a:pt x="66" y="275"/>
                    </a:cubicBezTo>
                    <a:cubicBezTo>
                      <a:pt x="66" y="275"/>
                      <a:pt x="66" y="277"/>
                      <a:pt x="66" y="277"/>
                    </a:cubicBezTo>
                    <a:cubicBezTo>
                      <a:pt x="66" y="278"/>
                      <a:pt x="66" y="278"/>
                      <a:pt x="67" y="278"/>
                    </a:cubicBezTo>
                    <a:cubicBezTo>
                      <a:pt x="67" y="279"/>
                      <a:pt x="67" y="279"/>
                      <a:pt x="67" y="279"/>
                    </a:cubicBezTo>
                    <a:cubicBezTo>
                      <a:pt x="68" y="279"/>
                      <a:pt x="69" y="280"/>
                      <a:pt x="69" y="280"/>
                    </a:cubicBezTo>
                    <a:cubicBezTo>
                      <a:pt x="70" y="280"/>
                      <a:pt x="70" y="280"/>
                      <a:pt x="70" y="280"/>
                    </a:cubicBezTo>
                    <a:cubicBezTo>
                      <a:pt x="71" y="280"/>
                      <a:pt x="71" y="280"/>
                      <a:pt x="71" y="281"/>
                    </a:cubicBezTo>
                    <a:cubicBezTo>
                      <a:pt x="70" y="281"/>
                      <a:pt x="70" y="281"/>
                      <a:pt x="70" y="282"/>
                    </a:cubicBezTo>
                    <a:cubicBezTo>
                      <a:pt x="70" y="283"/>
                      <a:pt x="71" y="283"/>
                      <a:pt x="71" y="284"/>
                    </a:cubicBezTo>
                    <a:cubicBezTo>
                      <a:pt x="72" y="284"/>
                      <a:pt x="72" y="284"/>
                      <a:pt x="72" y="284"/>
                    </a:cubicBezTo>
                    <a:cubicBezTo>
                      <a:pt x="73" y="284"/>
                      <a:pt x="75" y="284"/>
                      <a:pt x="76" y="284"/>
                    </a:cubicBezTo>
                    <a:cubicBezTo>
                      <a:pt x="77" y="284"/>
                      <a:pt x="82" y="284"/>
                      <a:pt x="84" y="284"/>
                    </a:cubicBezTo>
                    <a:cubicBezTo>
                      <a:pt x="87" y="284"/>
                      <a:pt x="88" y="283"/>
                      <a:pt x="89" y="283"/>
                    </a:cubicBezTo>
                    <a:cubicBezTo>
                      <a:pt x="89" y="283"/>
                      <a:pt x="89" y="283"/>
                      <a:pt x="89" y="283"/>
                    </a:cubicBezTo>
                    <a:cubicBezTo>
                      <a:pt x="89" y="283"/>
                      <a:pt x="89" y="282"/>
                      <a:pt x="89" y="282"/>
                    </a:cubicBezTo>
                    <a:close/>
                  </a:path>
                </a:pathLst>
              </a:custGeom>
              <a:solidFill>
                <a:schemeClr val="accent6"/>
              </a:solid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9" name="Freeform 23"/>
              <p:cNvSpPr>
                <a:spLocks noChangeAspect="1" noEditPoints="1"/>
              </p:cNvSpPr>
              <p:nvPr/>
            </p:nvSpPr>
            <p:spPr bwMode="auto">
              <a:xfrm>
                <a:off x="8162239" y="2113893"/>
                <a:ext cx="250508" cy="937800"/>
              </a:xfrm>
              <a:custGeom>
                <a:avLst/>
                <a:gdLst>
                  <a:gd name="T0" fmla="*/ 163 w 165"/>
                  <a:gd name="T1" fmla="*/ 158 h 618"/>
                  <a:gd name="T2" fmla="*/ 160 w 165"/>
                  <a:gd name="T3" fmla="*/ 117 h 618"/>
                  <a:gd name="T4" fmla="*/ 147 w 165"/>
                  <a:gd name="T5" fmla="*/ 102 h 618"/>
                  <a:gd name="T6" fmla="*/ 103 w 165"/>
                  <a:gd name="T7" fmla="*/ 7 h 618"/>
                  <a:gd name="T8" fmla="*/ 51 w 165"/>
                  <a:gd name="T9" fmla="*/ 43 h 618"/>
                  <a:gd name="T10" fmla="*/ 56 w 165"/>
                  <a:gd name="T11" fmla="*/ 96 h 618"/>
                  <a:gd name="T12" fmla="*/ 37 w 165"/>
                  <a:gd name="T13" fmla="*/ 110 h 618"/>
                  <a:gd name="T14" fmla="*/ 26 w 165"/>
                  <a:gd name="T15" fmla="*/ 143 h 618"/>
                  <a:gd name="T16" fmla="*/ 13 w 165"/>
                  <a:gd name="T17" fmla="*/ 212 h 618"/>
                  <a:gd name="T18" fmla="*/ 10 w 165"/>
                  <a:gd name="T19" fmla="*/ 260 h 618"/>
                  <a:gd name="T20" fmla="*/ 3 w 165"/>
                  <a:gd name="T21" fmla="*/ 319 h 618"/>
                  <a:gd name="T22" fmla="*/ 4 w 165"/>
                  <a:gd name="T23" fmla="*/ 344 h 618"/>
                  <a:gd name="T24" fmla="*/ 18 w 165"/>
                  <a:gd name="T25" fmla="*/ 355 h 618"/>
                  <a:gd name="T26" fmla="*/ 23 w 165"/>
                  <a:gd name="T27" fmla="*/ 350 h 618"/>
                  <a:gd name="T28" fmla="*/ 12 w 165"/>
                  <a:gd name="T29" fmla="*/ 341 h 618"/>
                  <a:gd name="T30" fmla="*/ 11 w 165"/>
                  <a:gd name="T31" fmla="*/ 327 h 618"/>
                  <a:gd name="T32" fmla="*/ 15 w 165"/>
                  <a:gd name="T33" fmla="*/ 336 h 618"/>
                  <a:gd name="T34" fmla="*/ 21 w 165"/>
                  <a:gd name="T35" fmla="*/ 326 h 618"/>
                  <a:gd name="T36" fmla="*/ 18 w 165"/>
                  <a:gd name="T37" fmla="*/ 297 h 618"/>
                  <a:gd name="T38" fmla="*/ 24 w 165"/>
                  <a:gd name="T39" fmla="*/ 315 h 618"/>
                  <a:gd name="T40" fmla="*/ 25 w 165"/>
                  <a:gd name="T41" fmla="*/ 368 h 618"/>
                  <a:gd name="T42" fmla="*/ 17 w 165"/>
                  <a:gd name="T43" fmla="*/ 412 h 618"/>
                  <a:gd name="T44" fmla="*/ 33 w 165"/>
                  <a:gd name="T45" fmla="*/ 418 h 618"/>
                  <a:gd name="T46" fmla="*/ 44 w 165"/>
                  <a:gd name="T47" fmla="*/ 450 h 618"/>
                  <a:gd name="T48" fmla="*/ 49 w 165"/>
                  <a:gd name="T49" fmla="*/ 532 h 618"/>
                  <a:gd name="T50" fmla="*/ 45 w 165"/>
                  <a:gd name="T51" fmla="*/ 572 h 618"/>
                  <a:gd name="T52" fmla="*/ 48 w 165"/>
                  <a:gd name="T53" fmla="*/ 594 h 618"/>
                  <a:gd name="T54" fmla="*/ 48 w 165"/>
                  <a:gd name="T55" fmla="*/ 602 h 618"/>
                  <a:gd name="T56" fmla="*/ 59 w 165"/>
                  <a:gd name="T57" fmla="*/ 617 h 618"/>
                  <a:gd name="T58" fmla="*/ 79 w 165"/>
                  <a:gd name="T59" fmla="*/ 599 h 618"/>
                  <a:gd name="T60" fmla="*/ 102 w 165"/>
                  <a:gd name="T61" fmla="*/ 573 h 618"/>
                  <a:gd name="T62" fmla="*/ 109 w 165"/>
                  <a:gd name="T63" fmla="*/ 596 h 618"/>
                  <a:gd name="T64" fmla="*/ 115 w 165"/>
                  <a:gd name="T65" fmla="*/ 567 h 618"/>
                  <a:gd name="T66" fmla="*/ 108 w 165"/>
                  <a:gd name="T67" fmla="*/ 543 h 618"/>
                  <a:gd name="T68" fmla="*/ 102 w 165"/>
                  <a:gd name="T69" fmla="*/ 478 h 618"/>
                  <a:gd name="T70" fmla="*/ 108 w 165"/>
                  <a:gd name="T71" fmla="*/ 428 h 618"/>
                  <a:gd name="T72" fmla="*/ 118 w 165"/>
                  <a:gd name="T73" fmla="*/ 420 h 618"/>
                  <a:gd name="T74" fmla="*/ 110 w 165"/>
                  <a:gd name="T75" fmla="*/ 359 h 618"/>
                  <a:gd name="T76" fmla="*/ 118 w 165"/>
                  <a:gd name="T77" fmla="*/ 351 h 618"/>
                  <a:gd name="T78" fmla="*/ 128 w 165"/>
                  <a:gd name="T79" fmla="*/ 343 h 618"/>
                  <a:gd name="T80" fmla="*/ 134 w 165"/>
                  <a:gd name="T81" fmla="*/ 309 h 618"/>
                  <a:gd name="T82" fmla="*/ 140 w 165"/>
                  <a:gd name="T83" fmla="*/ 296 h 618"/>
                  <a:gd name="T84" fmla="*/ 148 w 165"/>
                  <a:gd name="T85" fmla="*/ 267 h 618"/>
                  <a:gd name="T86" fmla="*/ 157 w 165"/>
                  <a:gd name="T87" fmla="*/ 250 h 618"/>
                  <a:gd name="T88" fmla="*/ 159 w 165"/>
                  <a:gd name="T89" fmla="*/ 235 h 618"/>
                  <a:gd name="T90" fmla="*/ 75 w 165"/>
                  <a:gd name="T91" fmla="*/ 566 h 618"/>
                  <a:gd name="T92" fmla="*/ 68 w 165"/>
                  <a:gd name="T93" fmla="*/ 561 h 618"/>
                  <a:gd name="T94" fmla="*/ 74 w 165"/>
                  <a:gd name="T95" fmla="*/ 499 h 618"/>
                  <a:gd name="T96" fmla="*/ 128 w 165"/>
                  <a:gd name="T97" fmla="*/ 233 h 618"/>
                  <a:gd name="T98" fmla="*/ 123 w 165"/>
                  <a:gd name="T99" fmla="*/ 240 h 618"/>
                  <a:gd name="T100" fmla="*/ 117 w 165"/>
                  <a:gd name="T101" fmla="*/ 220 h 618"/>
                  <a:gd name="T102" fmla="*/ 128 w 165"/>
                  <a:gd name="T103" fmla="*/ 208 h 618"/>
                  <a:gd name="T104" fmla="*/ 129 w 165"/>
                  <a:gd name="T105" fmla="*/ 200 h 618"/>
                  <a:gd name="T106" fmla="*/ 130 w 165"/>
                  <a:gd name="T107" fmla="*/ 224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5" h="618">
                    <a:moveTo>
                      <a:pt x="163" y="212"/>
                    </a:moveTo>
                    <a:cubicBezTo>
                      <a:pt x="163" y="211"/>
                      <a:pt x="161" y="207"/>
                      <a:pt x="161" y="206"/>
                    </a:cubicBezTo>
                    <a:cubicBezTo>
                      <a:pt x="160" y="206"/>
                      <a:pt x="160" y="205"/>
                      <a:pt x="160" y="204"/>
                    </a:cubicBezTo>
                    <a:cubicBezTo>
                      <a:pt x="161" y="204"/>
                      <a:pt x="162" y="191"/>
                      <a:pt x="162" y="188"/>
                    </a:cubicBezTo>
                    <a:cubicBezTo>
                      <a:pt x="162" y="184"/>
                      <a:pt x="163" y="173"/>
                      <a:pt x="163" y="168"/>
                    </a:cubicBezTo>
                    <a:cubicBezTo>
                      <a:pt x="163" y="163"/>
                      <a:pt x="163" y="159"/>
                      <a:pt x="163" y="158"/>
                    </a:cubicBezTo>
                    <a:cubicBezTo>
                      <a:pt x="163" y="157"/>
                      <a:pt x="163" y="156"/>
                      <a:pt x="163" y="154"/>
                    </a:cubicBezTo>
                    <a:cubicBezTo>
                      <a:pt x="163" y="151"/>
                      <a:pt x="162" y="143"/>
                      <a:pt x="162" y="140"/>
                    </a:cubicBezTo>
                    <a:cubicBezTo>
                      <a:pt x="161" y="137"/>
                      <a:pt x="160" y="132"/>
                      <a:pt x="160" y="131"/>
                    </a:cubicBezTo>
                    <a:cubicBezTo>
                      <a:pt x="160" y="130"/>
                      <a:pt x="160" y="130"/>
                      <a:pt x="160" y="129"/>
                    </a:cubicBezTo>
                    <a:cubicBezTo>
                      <a:pt x="160" y="127"/>
                      <a:pt x="160" y="126"/>
                      <a:pt x="160" y="125"/>
                    </a:cubicBezTo>
                    <a:cubicBezTo>
                      <a:pt x="160" y="123"/>
                      <a:pt x="161" y="118"/>
                      <a:pt x="160" y="117"/>
                    </a:cubicBezTo>
                    <a:cubicBezTo>
                      <a:pt x="160" y="116"/>
                      <a:pt x="160" y="115"/>
                      <a:pt x="159" y="114"/>
                    </a:cubicBezTo>
                    <a:cubicBezTo>
                      <a:pt x="159" y="112"/>
                      <a:pt x="158" y="110"/>
                      <a:pt x="157" y="109"/>
                    </a:cubicBezTo>
                    <a:cubicBezTo>
                      <a:pt x="157" y="107"/>
                      <a:pt x="155" y="106"/>
                      <a:pt x="155" y="106"/>
                    </a:cubicBezTo>
                    <a:cubicBezTo>
                      <a:pt x="154" y="105"/>
                      <a:pt x="152" y="105"/>
                      <a:pt x="151" y="105"/>
                    </a:cubicBezTo>
                    <a:cubicBezTo>
                      <a:pt x="151" y="104"/>
                      <a:pt x="150" y="104"/>
                      <a:pt x="150" y="104"/>
                    </a:cubicBezTo>
                    <a:cubicBezTo>
                      <a:pt x="150" y="103"/>
                      <a:pt x="148" y="103"/>
                      <a:pt x="147" y="102"/>
                    </a:cubicBezTo>
                    <a:cubicBezTo>
                      <a:pt x="146" y="102"/>
                      <a:pt x="144" y="100"/>
                      <a:pt x="143" y="100"/>
                    </a:cubicBezTo>
                    <a:cubicBezTo>
                      <a:pt x="142" y="99"/>
                      <a:pt x="139" y="97"/>
                      <a:pt x="138" y="97"/>
                    </a:cubicBezTo>
                    <a:cubicBezTo>
                      <a:pt x="137" y="96"/>
                      <a:pt x="137" y="96"/>
                      <a:pt x="135" y="92"/>
                    </a:cubicBezTo>
                    <a:cubicBezTo>
                      <a:pt x="134" y="89"/>
                      <a:pt x="129" y="76"/>
                      <a:pt x="128" y="72"/>
                    </a:cubicBezTo>
                    <a:cubicBezTo>
                      <a:pt x="127" y="69"/>
                      <a:pt x="118" y="35"/>
                      <a:pt x="115" y="27"/>
                    </a:cubicBezTo>
                    <a:cubicBezTo>
                      <a:pt x="113" y="18"/>
                      <a:pt x="107" y="11"/>
                      <a:pt x="103" y="7"/>
                    </a:cubicBezTo>
                    <a:cubicBezTo>
                      <a:pt x="99" y="3"/>
                      <a:pt x="91" y="0"/>
                      <a:pt x="86" y="0"/>
                    </a:cubicBezTo>
                    <a:cubicBezTo>
                      <a:pt x="81" y="0"/>
                      <a:pt x="76" y="2"/>
                      <a:pt x="74" y="3"/>
                    </a:cubicBezTo>
                    <a:cubicBezTo>
                      <a:pt x="72" y="4"/>
                      <a:pt x="69" y="6"/>
                      <a:pt x="68" y="6"/>
                    </a:cubicBezTo>
                    <a:cubicBezTo>
                      <a:pt x="66" y="6"/>
                      <a:pt x="63" y="9"/>
                      <a:pt x="58" y="12"/>
                    </a:cubicBezTo>
                    <a:cubicBezTo>
                      <a:pt x="54" y="15"/>
                      <a:pt x="52" y="18"/>
                      <a:pt x="51" y="22"/>
                    </a:cubicBezTo>
                    <a:cubicBezTo>
                      <a:pt x="50" y="26"/>
                      <a:pt x="51" y="37"/>
                      <a:pt x="51" y="43"/>
                    </a:cubicBezTo>
                    <a:cubicBezTo>
                      <a:pt x="52" y="50"/>
                      <a:pt x="54" y="57"/>
                      <a:pt x="54" y="60"/>
                    </a:cubicBezTo>
                    <a:cubicBezTo>
                      <a:pt x="54" y="62"/>
                      <a:pt x="55" y="67"/>
                      <a:pt x="56" y="70"/>
                    </a:cubicBezTo>
                    <a:cubicBezTo>
                      <a:pt x="56" y="73"/>
                      <a:pt x="58" y="80"/>
                      <a:pt x="58" y="83"/>
                    </a:cubicBezTo>
                    <a:cubicBezTo>
                      <a:pt x="59" y="86"/>
                      <a:pt x="60" y="87"/>
                      <a:pt x="60" y="89"/>
                    </a:cubicBezTo>
                    <a:cubicBezTo>
                      <a:pt x="60" y="92"/>
                      <a:pt x="59" y="93"/>
                      <a:pt x="58" y="94"/>
                    </a:cubicBezTo>
                    <a:cubicBezTo>
                      <a:pt x="57" y="95"/>
                      <a:pt x="57" y="94"/>
                      <a:pt x="56" y="96"/>
                    </a:cubicBezTo>
                    <a:cubicBezTo>
                      <a:pt x="55" y="97"/>
                      <a:pt x="54" y="99"/>
                      <a:pt x="53" y="100"/>
                    </a:cubicBezTo>
                    <a:cubicBezTo>
                      <a:pt x="52" y="101"/>
                      <a:pt x="52" y="101"/>
                      <a:pt x="51" y="101"/>
                    </a:cubicBezTo>
                    <a:cubicBezTo>
                      <a:pt x="50" y="102"/>
                      <a:pt x="49" y="102"/>
                      <a:pt x="48" y="103"/>
                    </a:cubicBezTo>
                    <a:cubicBezTo>
                      <a:pt x="46" y="103"/>
                      <a:pt x="45" y="104"/>
                      <a:pt x="43" y="105"/>
                    </a:cubicBezTo>
                    <a:cubicBezTo>
                      <a:pt x="41" y="106"/>
                      <a:pt x="40" y="107"/>
                      <a:pt x="39" y="108"/>
                    </a:cubicBezTo>
                    <a:cubicBezTo>
                      <a:pt x="38" y="109"/>
                      <a:pt x="38" y="109"/>
                      <a:pt x="37" y="110"/>
                    </a:cubicBezTo>
                    <a:cubicBezTo>
                      <a:pt x="36" y="111"/>
                      <a:pt x="36" y="110"/>
                      <a:pt x="35" y="111"/>
                    </a:cubicBezTo>
                    <a:cubicBezTo>
                      <a:pt x="34" y="112"/>
                      <a:pt x="33" y="115"/>
                      <a:pt x="32" y="116"/>
                    </a:cubicBezTo>
                    <a:cubicBezTo>
                      <a:pt x="32" y="118"/>
                      <a:pt x="31" y="120"/>
                      <a:pt x="31" y="121"/>
                    </a:cubicBezTo>
                    <a:cubicBezTo>
                      <a:pt x="30" y="123"/>
                      <a:pt x="29" y="127"/>
                      <a:pt x="29" y="129"/>
                    </a:cubicBezTo>
                    <a:cubicBezTo>
                      <a:pt x="29" y="130"/>
                      <a:pt x="28" y="134"/>
                      <a:pt x="28" y="136"/>
                    </a:cubicBezTo>
                    <a:cubicBezTo>
                      <a:pt x="27" y="139"/>
                      <a:pt x="27" y="141"/>
                      <a:pt x="26" y="143"/>
                    </a:cubicBezTo>
                    <a:cubicBezTo>
                      <a:pt x="26" y="146"/>
                      <a:pt x="24" y="153"/>
                      <a:pt x="24" y="157"/>
                    </a:cubicBezTo>
                    <a:cubicBezTo>
                      <a:pt x="23" y="160"/>
                      <a:pt x="21" y="168"/>
                      <a:pt x="21" y="171"/>
                    </a:cubicBezTo>
                    <a:cubicBezTo>
                      <a:pt x="20" y="174"/>
                      <a:pt x="18" y="183"/>
                      <a:pt x="18" y="186"/>
                    </a:cubicBezTo>
                    <a:cubicBezTo>
                      <a:pt x="17" y="188"/>
                      <a:pt x="16" y="195"/>
                      <a:pt x="16" y="196"/>
                    </a:cubicBezTo>
                    <a:cubicBezTo>
                      <a:pt x="16" y="197"/>
                      <a:pt x="15" y="201"/>
                      <a:pt x="15" y="203"/>
                    </a:cubicBezTo>
                    <a:cubicBezTo>
                      <a:pt x="14" y="206"/>
                      <a:pt x="13" y="209"/>
                      <a:pt x="13" y="212"/>
                    </a:cubicBezTo>
                    <a:cubicBezTo>
                      <a:pt x="12" y="214"/>
                      <a:pt x="11" y="218"/>
                      <a:pt x="11" y="220"/>
                    </a:cubicBezTo>
                    <a:cubicBezTo>
                      <a:pt x="11" y="222"/>
                      <a:pt x="12" y="224"/>
                      <a:pt x="12" y="225"/>
                    </a:cubicBezTo>
                    <a:cubicBezTo>
                      <a:pt x="12" y="226"/>
                      <a:pt x="12" y="231"/>
                      <a:pt x="13" y="232"/>
                    </a:cubicBezTo>
                    <a:cubicBezTo>
                      <a:pt x="13" y="232"/>
                      <a:pt x="12" y="233"/>
                      <a:pt x="12" y="235"/>
                    </a:cubicBezTo>
                    <a:cubicBezTo>
                      <a:pt x="12" y="236"/>
                      <a:pt x="11" y="242"/>
                      <a:pt x="11" y="244"/>
                    </a:cubicBezTo>
                    <a:cubicBezTo>
                      <a:pt x="11" y="245"/>
                      <a:pt x="10" y="256"/>
                      <a:pt x="10" y="260"/>
                    </a:cubicBezTo>
                    <a:cubicBezTo>
                      <a:pt x="10" y="264"/>
                      <a:pt x="10" y="269"/>
                      <a:pt x="10" y="276"/>
                    </a:cubicBezTo>
                    <a:cubicBezTo>
                      <a:pt x="9" y="282"/>
                      <a:pt x="8" y="290"/>
                      <a:pt x="8" y="290"/>
                    </a:cubicBezTo>
                    <a:cubicBezTo>
                      <a:pt x="8" y="291"/>
                      <a:pt x="8" y="292"/>
                      <a:pt x="8" y="293"/>
                    </a:cubicBezTo>
                    <a:cubicBezTo>
                      <a:pt x="8" y="294"/>
                      <a:pt x="7" y="300"/>
                      <a:pt x="6" y="302"/>
                    </a:cubicBezTo>
                    <a:cubicBezTo>
                      <a:pt x="6" y="305"/>
                      <a:pt x="5" y="308"/>
                      <a:pt x="4" y="312"/>
                    </a:cubicBezTo>
                    <a:cubicBezTo>
                      <a:pt x="4" y="316"/>
                      <a:pt x="4" y="317"/>
                      <a:pt x="3" y="319"/>
                    </a:cubicBezTo>
                    <a:cubicBezTo>
                      <a:pt x="3" y="320"/>
                      <a:pt x="3" y="321"/>
                      <a:pt x="3" y="323"/>
                    </a:cubicBezTo>
                    <a:cubicBezTo>
                      <a:pt x="3" y="324"/>
                      <a:pt x="3" y="325"/>
                      <a:pt x="2" y="327"/>
                    </a:cubicBezTo>
                    <a:cubicBezTo>
                      <a:pt x="2" y="329"/>
                      <a:pt x="1" y="331"/>
                      <a:pt x="1" y="332"/>
                    </a:cubicBezTo>
                    <a:cubicBezTo>
                      <a:pt x="0" y="333"/>
                      <a:pt x="1" y="333"/>
                      <a:pt x="1" y="334"/>
                    </a:cubicBezTo>
                    <a:cubicBezTo>
                      <a:pt x="1" y="334"/>
                      <a:pt x="2" y="337"/>
                      <a:pt x="3" y="340"/>
                    </a:cubicBezTo>
                    <a:cubicBezTo>
                      <a:pt x="4" y="342"/>
                      <a:pt x="4" y="342"/>
                      <a:pt x="4" y="344"/>
                    </a:cubicBezTo>
                    <a:cubicBezTo>
                      <a:pt x="5" y="345"/>
                      <a:pt x="6" y="345"/>
                      <a:pt x="6" y="345"/>
                    </a:cubicBezTo>
                    <a:cubicBezTo>
                      <a:pt x="6" y="345"/>
                      <a:pt x="6" y="346"/>
                      <a:pt x="8" y="346"/>
                    </a:cubicBezTo>
                    <a:cubicBezTo>
                      <a:pt x="9" y="347"/>
                      <a:pt x="10" y="348"/>
                      <a:pt x="11" y="349"/>
                    </a:cubicBezTo>
                    <a:cubicBezTo>
                      <a:pt x="12" y="350"/>
                      <a:pt x="14" y="351"/>
                      <a:pt x="14" y="352"/>
                    </a:cubicBezTo>
                    <a:cubicBezTo>
                      <a:pt x="14" y="352"/>
                      <a:pt x="15" y="352"/>
                      <a:pt x="16" y="353"/>
                    </a:cubicBezTo>
                    <a:cubicBezTo>
                      <a:pt x="17" y="354"/>
                      <a:pt x="18" y="354"/>
                      <a:pt x="18" y="355"/>
                    </a:cubicBezTo>
                    <a:cubicBezTo>
                      <a:pt x="19" y="355"/>
                      <a:pt x="20" y="356"/>
                      <a:pt x="21" y="357"/>
                    </a:cubicBezTo>
                    <a:cubicBezTo>
                      <a:pt x="21" y="357"/>
                      <a:pt x="21" y="357"/>
                      <a:pt x="22" y="357"/>
                    </a:cubicBezTo>
                    <a:cubicBezTo>
                      <a:pt x="22" y="356"/>
                      <a:pt x="22" y="356"/>
                      <a:pt x="22" y="355"/>
                    </a:cubicBezTo>
                    <a:cubicBezTo>
                      <a:pt x="22" y="354"/>
                      <a:pt x="22" y="353"/>
                      <a:pt x="22" y="353"/>
                    </a:cubicBezTo>
                    <a:cubicBezTo>
                      <a:pt x="22" y="352"/>
                      <a:pt x="22" y="353"/>
                      <a:pt x="23" y="352"/>
                    </a:cubicBezTo>
                    <a:cubicBezTo>
                      <a:pt x="24" y="351"/>
                      <a:pt x="23" y="351"/>
                      <a:pt x="23" y="350"/>
                    </a:cubicBezTo>
                    <a:cubicBezTo>
                      <a:pt x="23" y="349"/>
                      <a:pt x="21" y="348"/>
                      <a:pt x="21" y="347"/>
                    </a:cubicBezTo>
                    <a:cubicBezTo>
                      <a:pt x="20" y="347"/>
                      <a:pt x="19" y="347"/>
                      <a:pt x="19" y="347"/>
                    </a:cubicBezTo>
                    <a:cubicBezTo>
                      <a:pt x="18" y="346"/>
                      <a:pt x="18" y="346"/>
                      <a:pt x="18" y="346"/>
                    </a:cubicBezTo>
                    <a:cubicBezTo>
                      <a:pt x="18" y="345"/>
                      <a:pt x="18" y="344"/>
                      <a:pt x="17" y="344"/>
                    </a:cubicBezTo>
                    <a:cubicBezTo>
                      <a:pt x="17" y="343"/>
                      <a:pt x="14" y="342"/>
                      <a:pt x="14" y="342"/>
                    </a:cubicBezTo>
                    <a:cubicBezTo>
                      <a:pt x="13" y="341"/>
                      <a:pt x="13" y="341"/>
                      <a:pt x="12" y="341"/>
                    </a:cubicBezTo>
                    <a:cubicBezTo>
                      <a:pt x="12" y="340"/>
                      <a:pt x="12" y="340"/>
                      <a:pt x="12" y="339"/>
                    </a:cubicBezTo>
                    <a:cubicBezTo>
                      <a:pt x="12" y="338"/>
                      <a:pt x="11" y="337"/>
                      <a:pt x="11" y="336"/>
                    </a:cubicBezTo>
                    <a:cubicBezTo>
                      <a:pt x="11" y="335"/>
                      <a:pt x="10" y="334"/>
                      <a:pt x="10" y="333"/>
                    </a:cubicBezTo>
                    <a:cubicBezTo>
                      <a:pt x="10" y="333"/>
                      <a:pt x="10" y="332"/>
                      <a:pt x="10" y="332"/>
                    </a:cubicBezTo>
                    <a:cubicBezTo>
                      <a:pt x="10" y="331"/>
                      <a:pt x="10" y="328"/>
                      <a:pt x="10" y="328"/>
                    </a:cubicBezTo>
                    <a:cubicBezTo>
                      <a:pt x="10" y="327"/>
                      <a:pt x="11" y="327"/>
                      <a:pt x="11" y="327"/>
                    </a:cubicBezTo>
                    <a:cubicBezTo>
                      <a:pt x="12" y="327"/>
                      <a:pt x="12" y="326"/>
                      <a:pt x="12" y="326"/>
                    </a:cubicBezTo>
                    <a:cubicBezTo>
                      <a:pt x="12" y="326"/>
                      <a:pt x="12" y="326"/>
                      <a:pt x="13" y="326"/>
                    </a:cubicBezTo>
                    <a:cubicBezTo>
                      <a:pt x="14" y="326"/>
                      <a:pt x="14" y="326"/>
                      <a:pt x="14" y="325"/>
                    </a:cubicBezTo>
                    <a:cubicBezTo>
                      <a:pt x="15" y="325"/>
                      <a:pt x="15" y="325"/>
                      <a:pt x="15" y="326"/>
                    </a:cubicBezTo>
                    <a:cubicBezTo>
                      <a:pt x="16" y="328"/>
                      <a:pt x="15" y="330"/>
                      <a:pt x="15" y="331"/>
                    </a:cubicBezTo>
                    <a:cubicBezTo>
                      <a:pt x="15" y="332"/>
                      <a:pt x="15" y="334"/>
                      <a:pt x="15" y="336"/>
                    </a:cubicBezTo>
                    <a:cubicBezTo>
                      <a:pt x="16" y="337"/>
                      <a:pt x="17" y="340"/>
                      <a:pt x="18" y="341"/>
                    </a:cubicBezTo>
                    <a:cubicBezTo>
                      <a:pt x="19" y="342"/>
                      <a:pt x="21" y="342"/>
                      <a:pt x="22" y="342"/>
                    </a:cubicBezTo>
                    <a:cubicBezTo>
                      <a:pt x="22" y="341"/>
                      <a:pt x="22" y="341"/>
                      <a:pt x="22" y="340"/>
                    </a:cubicBezTo>
                    <a:cubicBezTo>
                      <a:pt x="22" y="340"/>
                      <a:pt x="22" y="338"/>
                      <a:pt x="22" y="337"/>
                    </a:cubicBezTo>
                    <a:cubicBezTo>
                      <a:pt x="22" y="336"/>
                      <a:pt x="22" y="333"/>
                      <a:pt x="21" y="331"/>
                    </a:cubicBezTo>
                    <a:cubicBezTo>
                      <a:pt x="21" y="329"/>
                      <a:pt x="21" y="327"/>
                      <a:pt x="21" y="326"/>
                    </a:cubicBezTo>
                    <a:cubicBezTo>
                      <a:pt x="21" y="324"/>
                      <a:pt x="21" y="322"/>
                      <a:pt x="21" y="321"/>
                    </a:cubicBezTo>
                    <a:cubicBezTo>
                      <a:pt x="21" y="320"/>
                      <a:pt x="21" y="318"/>
                      <a:pt x="22" y="316"/>
                    </a:cubicBezTo>
                    <a:cubicBezTo>
                      <a:pt x="22" y="315"/>
                      <a:pt x="21" y="311"/>
                      <a:pt x="21" y="310"/>
                    </a:cubicBezTo>
                    <a:cubicBezTo>
                      <a:pt x="21" y="308"/>
                      <a:pt x="19" y="305"/>
                      <a:pt x="19" y="304"/>
                    </a:cubicBezTo>
                    <a:cubicBezTo>
                      <a:pt x="18" y="303"/>
                      <a:pt x="18" y="302"/>
                      <a:pt x="18" y="301"/>
                    </a:cubicBezTo>
                    <a:cubicBezTo>
                      <a:pt x="18" y="300"/>
                      <a:pt x="18" y="298"/>
                      <a:pt x="18" y="297"/>
                    </a:cubicBezTo>
                    <a:cubicBezTo>
                      <a:pt x="18" y="297"/>
                      <a:pt x="18" y="297"/>
                      <a:pt x="19" y="297"/>
                    </a:cubicBezTo>
                    <a:cubicBezTo>
                      <a:pt x="19" y="297"/>
                      <a:pt x="20" y="297"/>
                      <a:pt x="21" y="297"/>
                    </a:cubicBezTo>
                    <a:cubicBezTo>
                      <a:pt x="22" y="298"/>
                      <a:pt x="22" y="298"/>
                      <a:pt x="22" y="297"/>
                    </a:cubicBezTo>
                    <a:cubicBezTo>
                      <a:pt x="23" y="297"/>
                      <a:pt x="23" y="297"/>
                      <a:pt x="23" y="298"/>
                    </a:cubicBezTo>
                    <a:cubicBezTo>
                      <a:pt x="23" y="299"/>
                      <a:pt x="23" y="301"/>
                      <a:pt x="23" y="304"/>
                    </a:cubicBezTo>
                    <a:cubicBezTo>
                      <a:pt x="23" y="307"/>
                      <a:pt x="24" y="312"/>
                      <a:pt x="24" y="315"/>
                    </a:cubicBezTo>
                    <a:cubicBezTo>
                      <a:pt x="24" y="317"/>
                      <a:pt x="25" y="325"/>
                      <a:pt x="25" y="329"/>
                    </a:cubicBezTo>
                    <a:cubicBezTo>
                      <a:pt x="26" y="332"/>
                      <a:pt x="26" y="343"/>
                      <a:pt x="26" y="345"/>
                    </a:cubicBezTo>
                    <a:cubicBezTo>
                      <a:pt x="26" y="347"/>
                      <a:pt x="26" y="352"/>
                      <a:pt x="26" y="354"/>
                    </a:cubicBezTo>
                    <a:cubicBezTo>
                      <a:pt x="26" y="355"/>
                      <a:pt x="26" y="358"/>
                      <a:pt x="26" y="360"/>
                    </a:cubicBezTo>
                    <a:cubicBezTo>
                      <a:pt x="26" y="361"/>
                      <a:pt x="26" y="363"/>
                      <a:pt x="25" y="364"/>
                    </a:cubicBezTo>
                    <a:cubicBezTo>
                      <a:pt x="25" y="365"/>
                      <a:pt x="25" y="367"/>
                      <a:pt x="25" y="368"/>
                    </a:cubicBezTo>
                    <a:cubicBezTo>
                      <a:pt x="26" y="369"/>
                      <a:pt x="25" y="372"/>
                      <a:pt x="25" y="375"/>
                    </a:cubicBezTo>
                    <a:cubicBezTo>
                      <a:pt x="25" y="377"/>
                      <a:pt x="23" y="386"/>
                      <a:pt x="23" y="388"/>
                    </a:cubicBezTo>
                    <a:cubicBezTo>
                      <a:pt x="22" y="390"/>
                      <a:pt x="21" y="395"/>
                      <a:pt x="21" y="397"/>
                    </a:cubicBezTo>
                    <a:cubicBezTo>
                      <a:pt x="20" y="398"/>
                      <a:pt x="19" y="402"/>
                      <a:pt x="19" y="404"/>
                    </a:cubicBezTo>
                    <a:cubicBezTo>
                      <a:pt x="18" y="405"/>
                      <a:pt x="17" y="410"/>
                      <a:pt x="17" y="411"/>
                    </a:cubicBezTo>
                    <a:cubicBezTo>
                      <a:pt x="16" y="412"/>
                      <a:pt x="16" y="412"/>
                      <a:pt x="17" y="412"/>
                    </a:cubicBezTo>
                    <a:cubicBezTo>
                      <a:pt x="17" y="412"/>
                      <a:pt x="21" y="413"/>
                      <a:pt x="22" y="413"/>
                    </a:cubicBezTo>
                    <a:cubicBezTo>
                      <a:pt x="22" y="413"/>
                      <a:pt x="22" y="414"/>
                      <a:pt x="22" y="414"/>
                    </a:cubicBezTo>
                    <a:cubicBezTo>
                      <a:pt x="22" y="415"/>
                      <a:pt x="22" y="415"/>
                      <a:pt x="22" y="415"/>
                    </a:cubicBezTo>
                    <a:cubicBezTo>
                      <a:pt x="23" y="416"/>
                      <a:pt x="24" y="416"/>
                      <a:pt x="25" y="416"/>
                    </a:cubicBezTo>
                    <a:cubicBezTo>
                      <a:pt x="27" y="417"/>
                      <a:pt x="32" y="417"/>
                      <a:pt x="33" y="417"/>
                    </a:cubicBezTo>
                    <a:cubicBezTo>
                      <a:pt x="34" y="418"/>
                      <a:pt x="34" y="418"/>
                      <a:pt x="33" y="418"/>
                    </a:cubicBezTo>
                    <a:cubicBezTo>
                      <a:pt x="33" y="419"/>
                      <a:pt x="34" y="419"/>
                      <a:pt x="36" y="420"/>
                    </a:cubicBezTo>
                    <a:cubicBezTo>
                      <a:pt x="37" y="420"/>
                      <a:pt x="40" y="421"/>
                      <a:pt x="41" y="421"/>
                    </a:cubicBezTo>
                    <a:cubicBezTo>
                      <a:pt x="41" y="421"/>
                      <a:pt x="41" y="421"/>
                      <a:pt x="41" y="422"/>
                    </a:cubicBezTo>
                    <a:cubicBezTo>
                      <a:pt x="41" y="422"/>
                      <a:pt x="42" y="425"/>
                      <a:pt x="42" y="427"/>
                    </a:cubicBezTo>
                    <a:cubicBezTo>
                      <a:pt x="43" y="429"/>
                      <a:pt x="44" y="435"/>
                      <a:pt x="45" y="438"/>
                    </a:cubicBezTo>
                    <a:cubicBezTo>
                      <a:pt x="45" y="442"/>
                      <a:pt x="45" y="448"/>
                      <a:pt x="44" y="450"/>
                    </a:cubicBezTo>
                    <a:cubicBezTo>
                      <a:pt x="44" y="453"/>
                      <a:pt x="43" y="458"/>
                      <a:pt x="43" y="462"/>
                    </a:cubicBezTo>
                    <a:cubicBezTo>
                      <a:pt x="43" y="466"/>
                      <a:pt x="42" y="469"/>
                      <a:pt x="43" y="472"/>
                    </a:cubicBezTo>
                    <a:cubicBezTo>
                      <a:pt x="43" y="476"/>
                      <a:pt x="44" y="480"/>
                      <a:pt x="44" y="482"/>
                    </a:cubicBezTo>
                    <a:cubicBezTo>
                      <a:pt x="45" y="485"/>
                      <a:pt x="45" y="494"/>
                      <a:pt x="46" y="499"/>
                    </a:cubicBezTo>
                    <a:cubicBezTo>
                      <a:pt x="46" y="503"/>
                      <a:pt x="47" y="512"/>
                      <a:pt x="48" y="518"/>
                    </a:cubicBezTo>
                    <a:cubicBezTo>
                      <a:pt x="49" y="525"/>
                      <a:pt x="49" y="527"/>
                      <a:pt x="49" y="532"/>
                    </a:cubicBezTo>
                    <a:cubicBezTo>
                      <a:pt x="49" y="542"/>
                      <a:pt x="49" y="546"/>
                      <a:pt x="48" y="547"/>
                    </a:cubicBezTo>
                    <a:cubicBezTo>
                      <a:pt x="48" y="548"/>
                      <a:pt x="46" y="552"/>
                      <a:pt x="45" y="555"/>
                    </a:cubicBezTo>
                    <a:cubicBezTo>
                      <a:pt x="44" y="558"/>
                      <a:pt x="45" y="560"/>
                      <a:pt x="46" y="562"/>
                    </a:cubicBezTo>
                    <a:cubicBezTo>
                      <a:pt x="46" y="563"/>
                      <a:pt x="46" y="564"/>
                      <a:pt x="46" y="565"/>
                    </a:cubicBezTo>
                    <a:cubicBezTo>
                      <a:pt x="46" y="566"/>
                      <a:pt x="45" y="567"/>
                      <a:pt x="45" y="568"/>
                    </a:cubicBezTo>
                    <a:cubicBezTo>
                      <a:pt x="45" y="569"/>
                      <a:pt x="45" y="571"/>
                      <a:pt x="45" y="572"/>
                    </a:cubicBezTo>
                    <a:cubicBezTo>
                      <a:pt x="46" y="574"/>
                      <a:pt x="46" y="575"/>
                      <a:pt x="46" y="577"/>
                    </a:cubicBezTo>
                    <a:cubicBezTo>
                      <a:pt x="46" y="578"/>
                      <a:pt x="46" y="579"/>
                      <a:pt x="47" y="581"/>
                    </a:cubicBezTo>
                    <a:cubicBezTo>
                      <a:pt x="47" y="582"/>
                      <a:pt x="47" y="581"/>
                      <a:pt x="47" y="582"/>
                    </a:cubicBezTo>
                    <a:cubicBezTo>
                      <a:pt x="47" y="584"/>
                      <a:pt x="48" y="587"/>
                      <a:pt x="48" y="589"/>
                    </a:cubicBezTo>
                    <a:cubicBezTo>
                      <a:pt x="49" y="591"/>
                      <a:pt x="49" y="593"/>
                      <a:pt x="49" y="593"/>
                    </a:cubicBezTo>
                    <a:cubicBezTo>
                      <a:pt x="49" y="594"/>
                      <a:pt x="49" y="594"/>
                      <a:pt x="48" y="594"/>
                    </a:cubicBezTo>
                    <a:cubicBezTo>
                      <a:pt x="47" y="594"/>
                      <a:pt x="45" y="594"/>
                      <a:pt x="44" y="595"/>
                    </a:cubicBezTo>
                    <a:cubicBezTo>
                      <a:pt x="43" y="595"/>
                      <a:pt x="40" y="595"/>
                      <a:pt x="40" y="596"/>
                    </a:cubicBezTo>
                    <a:cubicBezTo>
                      <a:pt x="39" y="596"/>
                      <a:pt x="39" y="597"/>
                      <a:pt x="39" y="598"/>
                    </a:cubicBezTo>
                    <a:cubicBezTo>
                      <a:pt x="40" y="599"/>
                      <a:pt x="41" y="600"/>
                      <a:pt x="43" y="600"/>
                    </a:cubicBezTo>
                    <a:cubicBezTo>
                      <a:pt x="45" y="600"/>
                      <a:pt x="47" y="600"/>
                      <a:pt x="48" y="601"/>
                    </a:cubicBezTo>
                    <a:cubicBezTo>
                      <a:pt x="49" y="601"/>
                      <a:pt x="48" y="601"/>
                      <a:pt x="48" y="602"/>
                    </a:cubicBezTo>
                    <a:cubicBezTo>
                      <a:pt x="48" y="604"/>
                      <a:pt x="48" y="604"/>
                      <a:pt x="48" y="607"/>
                    </a:cubicBezTo>
                    <a:cubicBezTo>
                      <a:pt x="48" y="609"/>
                      <a:pt x="48" y="609"/>
                      <a:pt x="49" y="610"/>
                    </a:cubicBezTo>
                    <a:cubicBezTo>
                      <a:pt x="49" y="611"/>
                      <a:pt x="49" y="612"/>
                      <a:pt x="49" y="612"/>
                    </a:cubicBezTo>
                    <a:cubicBezTo>
                      <a:pt x="49" y="613"/>
                      <a:pt x="50" y="613"/>
                      <a:pt x="51" y="614"/>
                    </a:cubicBezTo>
                    <a:cubicBezTo>
                      <a:pt x="52" y="615"/>
                      <a:pt x="53" y="616"/>
                      <a:pt x="54" y="616"/>
                    </a:cubicBezTo>
                    <a:cubicBezTo>
                      <a:pt x="56" y="617"/>
                      <a:pt x="57" y="617"/>
                      <a:pt x="59" y="617"/>
                    </a:cubicBezTo>
                    <a:cubicBezTo>
                      <a:pt x="60" y="618"/>
                      <a:pt x="63" y="618"/>
                      <a:pt x="65" y="618"/>
                    </a:cubicBezTo>
                    <a:cubicBezTo>
                      <a:pt x="66" y="618"/>
                      <a:pt x="70" y="618"/>
                      <a:pt x="71" y="617"/>
                    </a:cubicBezTo>
                    <a:cubicBezTo>
                      <a:pt x="72" y="616"/>
                      <a:pt x="76" y="614"/>
                      <a:pt x="77" y="612"/>
                    </a:cubicBezTo>
                    <a:cubicBezTo>
                      <a:pt x="79" y="610"/>
                      <a:pt x="79" y="608"/>
                      <a:pt x="79" y="605"/>
                    </a:cubicBezTo>
                    <a:cubicBezTo>
                      <a:pt x="79" y="602"/>
                      <a:pt x="78" y="600"/>
                      <a:pt x="78" y="600"/>
                    </a:cubicBezTo>
                    <a:cubicBezTo>
                      <a:pt x="78" y="599"/>
                      <a:pt x="78" y="599"/>
                      <a:pt x="79" y="599"/>
                    </a:cubicBezTo>
                    <a:cubicBezTo>
                      <a:pt x="81" y="598"/>
                      <a:pt x="84" y="596"/>
                      <a:pt x="85" y="595"/>
                    </a:cubicBezTo>
                    <a:cubicBezTo>
                      <a:pt x="87" y="594"/>
                      <a:pt x="88" y="592"/>
                      <a:pt x="89" y="591"/>
                    </a:cubicBezTo>
                    <a:cubicBezTo>
                      <a:pt x="89" y="590"/>
                      <a:pt x="91" y="587"/>
                      <a:pt x="92" y="586"/>
                    </a:cubicBezTo>
                    <a:cubicBezTo>
                      <a:pt x="92" y="583"/>
                      <a:pt x="95" y="580"/>
                      <a:pt x="96" y="579"/>
                    </a:cubicBezTo>
                    <a:cubicBezTo>
                      <a:pt x="96" y="578"/>
                      <a:pt x="100" y="575"/>
                      <a:pt x="101" y="574"/>
                    </a:cubicBezTo>
                    <a:cubicBezTo>
                      <a:pt x="102" y="573"/>
                      <a:pt x="101" y="573"/>
                      <a:pt x="102" y="573"/>
                    </a:cubicBezTo>
                    <a:cubicBezTo>
                      <a:pt x="103" y="573"/>
                      <a:pt x="104" y="573"/>
                      <a:pt x="104" y="572"/>
                    </a:cubicBezTo>
                    <a:cubicBezTo>
                      <a:pt x="105" y="572"/>
                      <a:pt x="105" y="572"/>
                      <a:pt x="106" y="573"/>
                    </a:cubicBezTo>
                    <a:cubicBezTo>
                      <a:pt x="107" y="573"/>
                      <a:pt x="107" y="574"/>
                      <a:pt x="108" y="576"/>
                    </a:cubicBezTo>
                    <a:cubicBezTo>
                      <a:pt x="108" y="577"/>
                      <a:pt x="109" y="588"/>
                      <a:pt x="109" y="590"/>
                    </a:cubicBezTo>
                    <a:cubicBezTo>
                      <a:pt x="109" y="592"/>
                      <a:pt x="109" y="594"/>
                      <a:pt x="109" y="594"/>
                    </a:cubicBezTo>
                    <a:cubicBezTo>
                      <a:pt x="109" y="595"/>
                      <a:pt x="108" y="596"/>
                      <a:pt x="109" y="596"/>
                    </a:cubicBezTo>
                    <a:cubicBezTo>
                      <a:pt x="110" y="596"/>
                      <a:pt x="111" y="596"/>
                      <a:pt x="112" y="596"/>
                    </a:cubicBezTo>
                    <a:cubicBezTo>
                      <a:pt x="112" y="595"/>
                      <a:pt x="112" y="595"/>
                      <a:pt x="112" y="595"/>
                    </a:cubicBezTo>
                    <a:cubicBezTo>
                      <a:pt x="113" y="595"/>
                      <a:pt x="113" y="595"/>
                      <a:pt x="113" y="594"/>
                    </a:cubicBezTo>
                    <a:cubicBezTo>
                      <a:pt x="113" y="594"/>
                      <a:pt x="112" y="591"/>
                      <a:pt x="112" y="586"/>
                    </a:cubicBezTo>
                    <a:cubicBezTo>
                      <a:pt x="111" y="581"/>
                      <a:pt x="112" y="575"/>
                      <a:pt x="112" y="573"/>
                    </a:cubicBezTo>
                    <a:cubicBezTo>
                      <a:pt x="112" y="570"/>
                      <a:pt x="114" y="568"/>
                      <a:pt x="115" y="567"/>
                    </a:cubicBezTo>
                    <a:cubicBezTo>
                      <a:pt x="116" y="565"/>
                      <a:pt x="117" y="563"/>
                      <a:pt x="117" y="563"/>
                    </a:cubicBezTo>
                    <a:cubicBezTo>
                      <a:pt x="118" y="562"/>
                      <a:pt x="118" y="562"/>
                      <a:pt x="118" y="561"/>
                    </a:cubicBezTo>
                    <a:cubicBezTo>
                      <a:pt x="118" y="561"/>
                      <a:pt x="118" y="560"/>
                      <a:pt x="118" y="559"/>
                    </a:cubicBezTo>
                    <a:cubicBezTo>
                      <a:pt x="118" y="558"/>
                      <a:pt x="117" y="554"/>
                      <a:pt x="116" y="552"/>
                    </a:cubicBezTo>
                    <a:cubicBezTo>
                      <a:pt x="115" y="550"/>
                      <a:pt x="112" y="546"/>
                      <a:pt x="111" y="545"/>
                    </a:cubicBezTo>
                    <a:cubicBezTo>
                      <a:pt x="109" y="543"/>
                      <a:pt x="108" y="543"/>
                      <a:pt x="108" y="543"/>
                    </a:cubicBezTo>
                    <a:cubicBezTo>
                      <a:pt x="107" y="542"/>
                      <a:pt x="108" y="542"/>
                      <a:pt x="107" y="542"/>
                    </a:cubicBezTo>
                    <a:cubicBezTo>
                      <a:pt x="107" y="542"/>
                      <a:pt x="107" y="541"/>
                      <a:pt x="106" y="538"/>
                    </a:cubicBezTo>
                    <a:cubicBezTo>
                      <a:pt x="106" y="535"/>
                      <a:pt x="105" y="531"/>
                      <a:pt x="104" y="526"/>
                    </a:cubicBezTo>
                    <a:cubicBezTo>
                      <a:pt x="103" y="522"/>
                      <a:pt x="103" y="516"/>
                      <a:pt x="103" y="513"/>
                    </a:cubicBezTo>
                    <a:cubicBezTo>
                      <a:pt x="103" y="510"/>
                      <a:pt x="103" y="498"/>
                      <a:pt x="103" y="495"/>
                    </a:cubicBezTo>
                    <a:cubicBezTo>
                      <a:pt x="102" y="493"/>
                      <a:pt x="102" y="482"/>
                      <a:pt x="102" y="478"/>
                    </a:cubicBezTo>
                    <a:cubicBezTo>
                      <a:pt x="102" y="475"/>
                      <a:pt x="103" y="473"/>
                      <a:pt x="103" y="471"/>
                    </a:cubicBezTo>
                    <a:cubicBezTo>
                      <a:pt x="104" y="469"/>
                      <a:pt x="105" y="465"/>
                      <a:pt x="105" y="458"/>
                    </a:cubicBezTo>
                    <a:cubicBezTo>
                      <a:pt x="105" y="452"/>
                      <a:pt x="104" y="444"/>
                      <a:pt x="103" y="439"/>
                    </a:cubicBezTo>
                    <a:cubicBezTo>
                      <a:pt x="102" y="434"/>
                      <a:pt x="100" y="431"/>
                      <a:pt x="100" y="430"/>
                    </a:cubicBezTo>
                    <a:cubicBezTo>
                      <a:pt x="100" y="429"/>
                      <a:pt x="100" y="429"/>
                      <a:pt x="101" y="429"/>
                    </a:cubicBezTo>
                    <a:cubicBezTo>
                      <a:pt x="102" y="429"/>
                      <a:pt x="107" y="428"/>
                      <a:pt x="108" y="428"/>
                    </a:cubicBezTo>
                    <a:cubicBezTo>
                      <a:pt x="108" y="428"/>
                      <a:pt x="108" y="428"/>
                      <a:pt x="108" y="427"/>
                    </a:cubicBezTo>
                    <a:cubicBezTo>
                      <a:pt x="108" y="427"/>
                      <a:pt x="108" y="425"/>
                      <a:pt x="108" y="424"/>
                    </a:cubicBezTo>
                    <a:cubicBezTo>
                      <a:pt x="108" y="423"/>
                      <a:pt x="108" y="423"/>
                      <a:pt x="109" y="423"/>
                    </a:cubicBezTo>
                    <a:cubicBezTo>
                      <a:pt x="110" y="423"/>
                      <a:pt x="114" y="422"/>
                      <a:pt x="115" y="422"/>
                    </a:cubicBezTo>
                    <a:cubicBezTo>
                      <a:pt x="116" y="422"/>
                      <a:pt x="118" y="421"/>
                      <a:pt x="118" y="421"/>
                    </a:cubicBezTo>
                    <a:cubicBezTo>
                      <a:pt x="118" y="421"/>
                      <a:pt x="118" y="421"/>
                      <a:pt x="118" y="420"/>
                    </a:cubicBezTo>
                    <a:cubicBezTo>
                      <a:pt x="118" y="420"/>
                      <a:pt x="117" y="417"/>
                      <a:pt x="117" y="416"/>
                    </a:cubicBezTo>
                    <a:cubicBezTo>
                      <a:pt x="117" y="415"/>
                      <a:pt x="117" y="414"/>
                      <a:pt x="117" y="414"/>
                    </a:cubicBezTo>
                    <a:cubicBezTo>
                      <a:pt x="116" y="413"/>
                      <a:pt x="116" y="411"/>
                      <a:pt x="115" y="407"/>
                    </a:cubicBezTo>
                    <a:cubicBezTo>
                      <a:pt x="114" y="404"/>
                      <a:pt x="113" y="396"/>
                      <a:pt x="112" y="392"/>
                    </a:cubicBezTo>
                    <a:cubicBezTo>
                      <a:pt x="111" y="388"/>
                      <a:pt x="110" y="380"/>
                      <a:pt x="110" y="375"/>
                    </a:cubicBezTo>
                    <a:cubicBezTo>
                      <a:pt x="109" y="370"/>
                      <a:pt x="110" y="360"/>
                      <a:pt x="110" y="359"/>
                    </a:cubicBezTo>
                    <a:cubicBezTo>
                      <a:pt x="110" y="358"/>
                      <a:pt x="110" y="358"/>
                      <a:pt x="111" y="357"/>
                    </a:cubicBezTo>
                    <a:cubicBezTo>
                      <a:pt x="111" y="356"/>
                      <a:pt x="111" y="356"/>
                      <a:pt x="111" y="357"/>
                    </a:cubicBezTo>
                    <a:cubicBezTo>
                      <a:pt x="112" y="357"/>
                      <a:pt x="112" y="357"/>
                      <a:pt x="113" y="357"/>
                    </a:cubicBezTo>
                    <a:cubicBezTo>
                      <a:pt x="113" y="357"/>
                      <a:pt x="113" y="356"/>
                      <a:pt x="114" y="356"/>
                    </a:cubicBezTo>
                    <a:cubicBezTo>
                      <a:pt x="115" y="355"/>
                      <a:pt x="116" y="353"/>
                      <a:pt x="117" y="353"/>
                    </a:cubicBezTo>
                    <a:cubicBezTo>
                      <a:pt x="117" y="352"/>
                      <a:pt x="118" y="351"/>
                      <a:pt x="118" y="351"/>
                    </a:cubicBezTo>
                    <a:cubicBezTo>
                      <a:pt x="118" y="351"/>
                      <a:pt x="119" y="351"/>
                      <a:pt x="119" y="351"/>
                    </a:cubicBezTo>
                    <a:cubicBezTo>
                      <a:pt x="120" y="352"/>
                      <a:pt x="121" y="352"/>
                      <a:pt x="121" y="352"/>
                    </a:cubicBezTo>
                    <a:cubicBezTo>
                      <a:pt x="121" y="351"/>
                      <a:pt x="121" y="351"/>
                      <a:pt x="122" y="351"/>
                    </a:cubicBezTo>
                    <a:cubicBezTo>
                      <a:pt x="122" y="351"/>
                      <a:pt x="123" y="350"/>
                      <a:pt x="124" y="349"/>
                    </a:cubicBezTo>
                    <a:cubicBezTo>
                      <a:pt x="125" y="347"/>
                      <a:pt x="125" y="347"/>
                      <a:pt x="126" y="346"/>
                    </a:cubicBezTo>
                    <a:cubicBezTo>
                      <a:pt x="126" y="344"/>
                      <a:pt x="127" y="343"/>
                      <a:pt x="128" y="343"/>
                    </a:cubicBezTo>
                    <a:cubicBezTo>
                      <a:pt x="128" y="342"/>
                      <a:pt x="129" y="341"/>
                      <a:pt x="129" y="340"/>
                    </a:cubicBezTo>
                    <a:cubicBezTo>
                      <a:pt x="128" y="339"/>
                      <a:pt x="129" y="336"/>
                      <a:pt x="130" y="335"/>
                    </a:cubicBezTo>
                    <a:cubicBezTo>
                      <a:pt x="130" y="333"/>
                      <a:pt x="131" y="332"/>
                      <a:pt x="131" y="331"/>
                    </a:cubicBezTo>
                    <a:cubicBezTo>
                      <a:pt x="132" y="330"/>
                      <a:pt x="132" y="326"/>
                      <a:pt x="132" y="325"/>
                    </a:cubicBezTo>
                    <a:cubicBezTo>
                      <a:pt x="132" y="324"/>
                      <a:pt x="133" y="319"/>
                      <a:pt x="134" y="317"/>
                    </a:cubicBezTo>
                    <a:cubicBezTo>
                      <a:pt x="134" y="315"/>
                      <a:pt x="134" y="312"/>
                      <a:pt x="134" y="309"/>
                    </a:cubicBezTo>
                    <a:cubicBezTo>
                      <a:pt x="133" y="307"/>
                      <a:pt x="134" y="303"/>
                      <a:pt x="135" y="302"/>
                    </a:cubicBezTo>
                    <a:cubicBezTo>
                      <a:pt x="135" y="301"/>
                      <a:pt x="137" y="299"/>
                      <a:pt x="137" y="298"/>
                    </a:cubicBezTo>
                    <a:cubicBezTo>
                      <a:pt x="138" y="297"/>
                      <a:pt x="138" y="295"/>
                      <a:pt x="138" y="294"/>
                    </a:cubicBezTo>
                    <a:cubicBezTo>
                      <a:pt x="138" y="293"/>
                      <a:pt x="139" y="293"/>
                      <a:pt x="139" y="293"/>
                    </a:cubicBezTo>
                    <a:cubicBezTo>
                      <a:pt x="140" y="293"/>
                      <a:pt x="140" y="293"/>
                      <a:pt x="140" y="294"/>
                    </a:cubicBezTo>
                    <a:cubicBezTo>
                      <a:pt x="140" y="294"/>
                      <a:pt x="140" y="295"/>
                      <a:pt x="140" y="296"/>
                    </a:cubicBezTo>
                    <a:cubicBezTo>
                      <a:pt x="140" y="296"/>
                      <a:pt x="140" y="296"/>
                      <a:pt x="141" y="294"/>
                    </a:cubicBezTo>
                    <a:cubicBezTo>
                      <a:pt x="142" y="293"/>
                      <a:pt x="143" y="288"/>
                      <a:pt x="143" y="286"/>
                    </a:cubicBezTo>
                    <a:cubicBezTo>
                      <a:pt x="144" y="283"/>
                      <a:pt x="145" y="277"/>
                      <a:pt x="146" y="275"/>
                    </a:cubicBezTo>
                    <a:cubicBezTo>
                      <a:pt x="146" y="274"/>
                      <a:pt x="146" y="273"/>
                      <a:pt x="146" y="272"/>
                    </a:cubicBezTo>
                    <a:cubicBezTo>
                      <a:pt x="146" y="272"/>
                      <a:pt x="147" y="270"/>
                      <a:pt x="147" y="268"/>
                    </a:cubicBezTo>
                    <a:cubicBezTo>
                      <a:pt x="147" y="267"/>
                      <a:pt x="147" y="267"/>
                      <a:pt x="148" y="267"/>
                    </a:cubicBezTo>
                    <a:cubicBezTo>
                      <a:pt x="148" y="267"/>
                      <a:pt x="148" y="267"/>
                      <a:pt x="148" y="267"/>
                    </a:cubicBezTo>
                    <a:cubicBezTo>
                      <a:pt x="148" y="266"/>
                      <a:pt x="148" y="266"/>
                      <a:pt x="149" y="265"/>
                    </a:cubicBezTo>
                    <a:cubicBezTo>
                      <a:pt x="149" y="265"/>
                      <a:pt x="150" y="264"/>
                      <a:pt x="151" y="262"/>
                    </a:cubicBezTo>
                    <a:cubicBezTo>
                      <a:pt x="152" y="260"/>
                      <a:pt x="153" y="258"/>
                      <a:pt x="154" y="257"/>
                    </a:cubicBezTo>
                    <a:cubicBezTo>
                      <a:pt x="155" y="255"/>
                      <a:pt x="155" y="254"/>
                      <a:pt x="156" y="253"/>
                    </a:cubicBezTo>
                    <a:cubicBezTo>
                      <a:pt x="156" y="252"/>
                      <a:pt x="157" y="250"/>
                      <a:pt x="157" y="250"/>
                    </a:cubicBezTo>
                    <a:cubicBezTo>
                      <a:pt x="157" y="249"/>
                      <a:pt x="158" y="249"/>
                      <a:pt x="158" y="248"/>
                    </a:cubicBezTo>
                    <a:cubicBezTo>
                      <a:pt x="158" y="247"/>
                      <a:pt x="158" y="246"/>
                      <a:pt x="158" y="245"/>
                    </a:cubicBezTo>
                    <a:cubicBezTo>
                      <a:pt x="158" y="245"/>
                      <a:pt x="158" y="244"/>
                      <a:pt x="158" y="243"/>
                    </a:cubicBezTo>
                    <a:cubicBezTo>
                      <a:pt x="158" y="242"/>
                      <a:pt x="158" y="241"/>
                      <a:pt x="158" y="240"/>
                    </a:cubicBezTo>
                    <a:cubicBezTo>
                      <a:pt x="159" y="240"/>
                      <a:pt x="159" y="238"/>
                      <a:pt x="159" y="237"/>
                    </a:cubicBezTo>
                    <a:cubicBezTo>
                      <a:pt x="159" y="237"/>
                      <a:pt x="159" y="236"/>
                      <a:pt x="159" y="235"/>
                    </a:cubicBezTo>
                    <a:cubicBezTo>
                      <a:pt x="160" y="234"/>
                      <a:pt x="161" y="230"/>
                      <a:pt x="162" y="227"/>
                    </a:cubicBezTo>
                    <a:cubicBezTo>
                      <a:pt x="163" y="224"/>
                      <a:pt x="164" y="219"/>
                      <a:pt x="164" y="217"/>
                    </a:cubicBezTo>
                    <a:cubicBezTo>
                      <a:pt x="165" y="214"/>
                      <a:pt x="164" y="213"/>
                      <a:pt x="163" y="212"/>
                    </a:cubicBezTo>
                    <a:close/>
                    <a:moveTo>
                      <a:pt x="80" y="546"/>
                    </a:moveTo>
                    <a:cubicBezTo>
                      <a:pt x="79" y="550"/>
                      <a:pt x="79" y="554"/>
                      <a:pt x="79" y="556"/>
                    </a:cubicBezTo>
                    <a:cubicBezTo>
                      <a:pt x="78" y="558"/>
                      <a:pt x="77" y="563"/>
                      <a:pt x="75" y="566"/>
                    </a:cubicBezTo>
                    <a:cubicBezTo>
                      <a:pt x="74" y="569"/>
                      <a:pt x="73" y="573"/>
                      <a:pt x="72" y="574"/>
                    </a:cubicBezTo>
                    <a:cubicBezTo>
                      <a:pt x="71" y="576"/>
                      <a:pt x="72" y="576"/>
                      <a:pt x="71" y="575"/>
                    </a:cubicBezTo>
                    <a:cubicBezTo>
                      <a:pt x="71" y="573"/>
                      <a:pt x="70" y="570"/>
                      <a:pt x="69" y="568"/>
                    </a:cubicBezTo>
                    <a:cubicBezTo>
                      <a:pt x="68" y="566"/>
                      <a:pt x="68" y="566"/>
                      <a:pt x="67" y="565"/>
                    </a:cubicBezTo>
                    <a:cubicBezTo>
                      <a:pt x="67" y="564"/>
                      <a:pt x="67" y="565"/>
                      <a:pt x="67" y="564"/>
                    </a:cubicBezTo>
                    <a:cubicBezTo>
                      <a:pt x="67" y="563"/>
                      <a:pt x="67" y="561"/>
                      <a:pt x="68" y="561"/>
                    </a:cubicBezTo>
                    <a:cubicBezTo>
                      <a:pt x="68" y="560"/>
                      <a:pt x="68" y="557"/>
                      <a:pt x="67" y="556"/>
                    </a:cubicBezTo>
                    <a:cubicBezTo>
                      <a:pt x="67" y="556"/>
                      <a:pt x="67" y="554"/>
                      <a:pt x="67" y="552"/>
                    </a:cubicBezTo>
                    <a:cubicBezTo>
                      <a:pt x="66" y="550"/>
                      <a:pt x="67" y="539"/>
                      <a:pt x="67" y="539"/>
                    </a:cubicBezTo>
                    <a:cubicBezTo>
                      <a:pt x="68" y="543"/>
                      <a:pt x="68" y="532"/>
                      <a:pt x="69" y="526"/>
                    </a:cubicBezTo>
                    <a:cubicBezTo>
                      <a:pt x="71" y="521"/>
                      <a:pt x="72" y="517"/>
                      <a:pt x="73" y="509"/>
                    </a:cubicBezTo>
                    <a:cubicBezTo>
                      <a:pt x="74" y="504"/>
                      <a:pt x="74" y="500"/>
                      <a:pt x="74" y="499"/>
                    </a:cubicBezTo>
                    <a:cubicBezTo>
                      <a:pt x="75" y="498"/>
                      <a:pt x="75" y="497"/>
                      <a:pt x="75" y="498"/>
                    </a:cubicBezTo>
                    <a:cubicBezTo>
                      <a:pt x="75" y="500"/>
                      <a:pt x="77" y="504"/>
                      <a:pt x="77" y="510"/>
                    </a:cubicBezTo>
                    <a:cubicBezTo>
                      <a:pt x="78" y="516"/>
                      <a:pt x="80" y="528"/>
                      <a:pt x="80" y="534"/>
                    </a:cubicBezTo>
                    <a:cubicBezTo>
                      <a:pt x="80" y="540"/>
                      <a:pt x="80" y="543"/>
                      <a:pt x="80" y="546"/>
                    </a:cubicBezTo>
                    <a:close/>
                    <a:moveTo>
                      <a:pt x="130" y="227"/>
                    </a:moveTo>
                    <a:cubicBezTo>
                      <a:pt x="130" y="228"/>
                      <a:pt x="128" y="231"/>
                      <a:pt x="128" y="233"/>
                    </a:cubicBezTo>
                    <a:cubicBezTo>
                      <a:pt x="127" y="236"/>
                      <a:pt x="127" y="239"/>
                      <a:pt x="127" y="242"/>
                    </a:cubicBezTo>
                    <a:cubicBezTo>
                      <a:pt x="127" y="245"/>
                      <a:pt x="126" y="250"/>
                      <a:pt x="126" y="251"/>
                    </a:cubicBezTo>
                    <a:cubicBezTo>
                      <a:pt x="126" y="252"/>
                      <a:pt x="126" y="253"/>
                      <a:pt x="126" y="254"/>
                    </a:cubicBezTo>
                    <a:cubicBezTo>
                      <a:pt x="126" y="255"/>
                      <a:pt x="125" y="257"/>
                      <a:pt x="125" y="255"/>
                    </a:cubicBezTo>
                    <a:cubicBezTo>
                      <a:pt x="125" y="252"/>
                      <a:pt x="125" y="252"/>
                      <a:pt x="125" y="248"/>
                    </a:cubicBezTo>
                    <a:cubicBezTo>
                      <a:pt x="124" y="245"/>
                      <a:pt x="123" y="242"/>
                      <a:pt x="123" y="240"/>
                    </a:cubicBezTo>
                    <a:cubicBezTo>
                      <a:pt x="123" y="238"/>
                      <a:pt x="123" y="236"/>
                      <a:pt x="122" y="235"/>
                    </a:cubicBezTo>
                    <a:cubicBezTo>
                      <a:pt x="122" y="233"/>
                      <a:pt x="122" y="230"/>
                      <a:pt x="121" y="228"/>
                    </a:cubicBezTo>
                    <a:cubicBezTo>
                      <a:pt x="120" y="227"/>
                      <a:pt x="119" y="227"/>
                      <a:pt x="120" y="226"/>
                    </a:cubicBezTo>
                    <a:cubicBezTo>
                      <a:pt x="120" y="226"/>
                      <a:pt x="120" y="225"/>
                      <a:pt x="120" y="224"/>
                    </a:cubicBezTo>
                    <a:cubicBezTo>
                      <a:pt x="119" y="223"/>
                      <a:pt x="119" y="222"/>
                      <a:pt x="118" y="221"/>
                    </a:cubicBezTo>
                    <a:cubicBezTo>
                      <a:pt x="118" y="221"/>
                      <a:pt x="117" y="220"/>
                      <a:pt x="117" y="220"/>
                    </a:cubicBezTo>
                    <a:cubicBezTo>
                      <a:pt x="117" y="219"/>
                      <a:pt x="118" y="219"/>
                      <a:pt x="118" y="219"/>
                    </a:cubicBezTo>
                    <a:cubicBezTo>
                      <a:pt x="119" y="219"/>
                      <a:pt x="120" y="219"/>
                      <a:pt x="122" y="219"/>
                    </a:cubicBezTo>
                    <a:cubicBezTo>
                      <a:pt x="123" y="218"/>
                      <a:pt x="123" y="218"/>
                      <a:pt x="124" y="218"/>
                    </a:cubicBezTo>
                    <a:cubicBezTo>
                      <a:pt x="125" y="217"/>
                      <a:pt x="126" y="217"/>
                      <a:pt x="126" y="216"/>
                    </a:cubicBezTo>
                    <a:cubicBezTo>
                      <a:pt x="126" y="215"/>
                      <a:pt x="126" y="213"/>
                      <a:pt x="127" y="212"/>
                    </a:cubicBezTo>
                    <a:cubicBezTo>
                      <a:pt x="128" y="211"/>
                      <a:pt x="128" y="209"/>
                      <a:pt x="128" y="208"/>
                    </a:cubicBezTo>
                    <a:cubicBezTo>
                      <a:pt x="128" y="207"/>
                      <a:pt x="128" y="204"/>
                      <a:pt x="128" y="203"/>
                    </a:cubicBezTo>
                    <a:cubicBezTo>
                      <a:pt x="128" y="202"/>
                      <a:pt x="128" y="201"/>
                      <a:pt x="127" y="200"/>
                    </a:cubicBezTo>
                    <a:cubicBezTo>
                      <a:pt x="127" y="199"/>
                      <a:pt x="126" y="198"/>
                      <a:pt x="127" y="197"/>
                    </a:cubicBezTo>
                    <a:cubicBezTo>
                      <a:pt x="127" y="197"/>
                      <a:pt x="127" y="196"/>
                      <a:pt x="128" y="195"/>
                    </a:cubicBezTo>
                    <a:cubicBezTo>
                      <a:pt x="128" y="195"/>
                      <a:pt x="128" y="195"/>
                      <a:pt x="128" y="195"/>
                    </a:cubicBezTo>
                    <a:cubicBezTo>
                      <a:pt x="128" y="195"/>
                      <a:pt x="129" y="199"/>
                      <a:pt x="129" y="200"/>
                    </a:cubicBezTo>
                    <a:cubicBezTo>
                      <a:pt x="129" y="202"/>
                      <a:pt x="130" y="208"/>
                      <a:pt x="130" y="209"/>
                    </a:cubicBezTo>
                    <a:cubicBezTo>
                      <a:pt x="131" y="210"/>
                      <a:pt x="131" y="210"/>
                      <a:pt x="130" y="211"/>
                    </a:cubicBezTo>
                    <a:cubicBezTo>
                      <a:pt x="130" y="212"/>
                      <a:pt x="129" y="212"/>
                      <a:pt x="129" y="213"/>
                    </a:cubicBezTo>
                    <a:cubicBezTo>
                      <a:pt x="129" y="214"/>
                      <a:pt x="128" y="215"/>
                      <a:pt x="128" y="217"/>
                    </a:cubicBezTo>
                    <a:cubicBezTo>
                      <a:pt x="129" y="218"/>
                      <a:pt x="129" y="219"/>
                      <a:pt x="129" y="220"/>
                    </a:cubicBezTo>
                    <a:cubicBezTo>
                      <a:pt x="130" y="221"/>
                      <a:pt x="130" y="223"/>
                      <a:pt x="130" y="224"/>
                    </a:cubicBezTo>
                    <a:cubicBezTo>
                      <a:pt x="130" y="225"/>
                      <a:pt x="131" y="226"/>
                      <a:pt x="131" y="226"/>
                    </a:cubicBezTo>
                    <a:cubicBezTo>
                      <a:pt x="131" y="227"/>
                      <a:pt x="131" y="227"/>
                      <a:pt x="130" y="227"/>
                    </a:cubicBezTo>
                    <a:close/>
                  </a:path>
                </a:pathLst>
              </a:custGeom>
              <a:solidFill>
                <a:schemeClr val="accent6"/>
              </a:solid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30" name="Freeform 15"/>
              <p:cNvSpPr>
                <a:spLocks/>
              </p:cNvSpPr>
              <p:nvPr/>
            </p:nvSpPr>
            <p:spPr bwMode="auto">
              <a:xfrm flipH="1">
                <a:off x="7909152" y="2613426"/>
                <a:ext cx="283349" cy="913819"/>
              </a:xfrm>
              <a:custGeom>
                <a:avLst/>
                <a:gdLst>
                  <a:gd name="T0" fmla="*/ 90 w 93"/>
                  <a:gd name="T1" fmla="*/ 249 h 300"/>
                  <a:gd name="T2" fmla="*/ 88 w 93"/>
                  <a:gd name="T3" fmla="*/ 228 h 300"/>
                  <a:gd name="T4" fmla="*/ 84 w 93"/>
                  <a:gd name="T5" fmla="*/ 206 h 300"/>
                  <a:gd name="T6" fmla="*/ 81 w 93"/>
                  <a:gd name="T7" fmla="*/ 171 h 300"/>
                  <a:gd name="T8" fmla="*/ 80 w 93"/>
                  <a:gd name="T9" fmla="*/ 152 h 300"/>
                  <a:gd name="T10" fmla="*/ 78 w 93"/>
                  <a:gd name="T11" fmla="*/ 136 h 300"/>
                  <a:gd name="T12" fmla="*/ 75 w 93"/>
                  <a:gd name="T13" fmla="*/ 127 h 300"/>
                  <a:gd name="T14" fmla="*/ 74 w 93"/>
                  <a:gd name="T15" fmla="*/ 119 h 300"/>
                  <a:gd name="T16" fmla="*/ 77 w 93"/>
                  <a:gd name="T17" fmla="*/ 120 h 300"/>
                  <a:gd name="T18" fmla="*/ 77 w 93"/>
                  <a:gd name="T19" fmla="*/ 112 h 300"/>
                  <a:gd name="T20" fmla="*/ 78 w 93"/>
                  <a:gd name="T21" fmla="*/ 88 h 300"/>
                  <a:gd name="T22" fmla="*/ 83 w 93"/>
                  <a:gd name="T23" fmla="*/ 74 h 300"/>
                  <a:gd name="T24" fmla="*/ 81 w 93"/>
                  <a:gd name="T25" fmla="*/ 60 h 300"/>
                  <a:gd name="T26" fmla="*/ 77 w 93"/>
                  <a:gd name="T27" fmla="*/ 46 h 300"/>
                  <a:gd name="T28" fmla="*/ 66 w 93"/>
                  <a:gd name="T29" fmla="*/ 42 h 300"/>
                  <a:gd name="T30" fmla="*/ 59 w 93"/>
                  <a:gd name="T31" fmla="*/ 38 h 300"/>
                  <a:gd name="T32" fmla="*/ 59 w 93"/>
                  <a:gd name="T33" fmla="*/ 27 h 300"/>
                  <a:gd name="T34" fmla="*/ 62 w 93"/>
                  <a:gd name="T35" fmla="*/ 17 h 300"/>
                  <a:gd name="T36" fmla="*/ 38 w 93"/>
                  <a:gd name="T37" fmla="*/ 4 h 300"/>
                  <a:gd name="T38" fmla="*/ 34 w 93"/>
                  <a:gd name="T39" fmla="*/ 28 h 300"/>
                  <a:gd name="T40" fmla="*/ 38 w 93"/>
                  <a:gd name="T41" fmla="*/ 42 h 300"/>
                  <a:gd name="T42" fmla="*/ 28 w 93"/>
                  <a:gd name="T43" fmla="*/ 47 h 300"/>
                  <a:gd name="T44" fmla="*/ 19 w 93"/>
                  <a:gd name="T45" fmla="*/ 49 h 300"/>
                  <a:gd name="T46" fmla="*/ 12 w 93"/>
                  <a:gd name="T47" fmla="*/ 57 h 300"/>
                  <a:gd name="T48" fmla="*/ 5 w 93"/>
                  <a:gd name="T49" fmla="*/ 73 h 300"/>
                  <a:gd name="T50" fmla="*/ 2 w 93"/>
                  <a:gd name="T51" fmla="*/ 98 h 300"/>
                  <a:gd name="T52" fmla="*/ 16 w 93"/>
                  <a:gd name="T53" fmla="*/ 101 h 300"/>
                  <a:gd name="T54" fmla="*/ 19 w 93"/>
                  <a:gd name="T55" fmla="*/ 117 h 300"/>
                  <a:gd name="T56" fmla="*/ 23 w 93"/>
                  <a:gd name="T57" fmla="*/ 124 h 300"/>
                  <a:gd name="T58" fmla="*/ 22 w 93"/>
                  <a:gd name="T59" fmla="*/ 133 h 300"/>
                  <a:gd name="T60" fmla="*/ 19 w 93"/>
                  <a:gd name="T61" fmla="*/ 143 h 300"/>
                  <a:gd name="T62" fmla="*/ 18 w 93"/>
                  <a:gd name="T63" fmla="*/ 154 h 300"/>
                  <a:gd name="T64" fmla="*/ 19 w 93"/>
                  <a:gd name="T65" fmla="*/ 164 h 300"/>
                  <a:gd name="T66" fmla="*/ 24 w 93"/>
                  <a:gd name="T67" fmla="*/ 195 h 300"/>
                  <a:gd name="T68" fmla="*/ 30 w 93"/>
                  <a:gd name="T69" fmla="*/ 239 h 300"/>
                  <a:gd name="T70" fmla="*/ 33 w 93"/>
                  <a:gd name="T71" fmla="*/ 256 h 300"/>
                  <a:gd name="T72" fmla="*/ 30 w 93"/>
                  <a:gd name="T73" fmla="*/ 270 h 300"/>
                  <a:gd name="T74" fmla="*/ 28 w 93"/>
                  <a:gd name="T75" fmla="*/ 278 h 300"/>
                  <a:gd name="T76" fmla="*/ 18 w 93"/>
                  <a:gd name="T77" fmla="*/ 283 h 300"/>
                  <a:gd name="T78" fmla="*/ 13 w 93"/>
                  <a:gd name="T79" fmla="*/ 290 h 300"/>
                  <a:gd name="T80" fmla="*/ 23 w 93"/>
                  <a:gd name="T81" fmla="*/ 292 h 300"/>
                  <a:gd name="T82" fmla="*/ 28 w 93"/>
                  <a:gd name="T83" fmla="*/ 292 h 300"/>
                  <a:gd name="T84" fmla="*/ 33 w 93"/>
                  <a:gd name="T85" fmla="*/ 291 h 300"/>
                  <a:gd name="T86" fmla="*/ 43 w 93"/>
                  <a:gd name="T87" fmla="*/ 288 h 300"/>
                  <a:gd name="T88" fmla="*/ 51 w 93"/>
                  <a:gd name="T89" fmla="*/ 289 h 300"/>
                  <a:gd name="T90" fmla="*/ 56 w 93"/>
                  <a:gd name="T91" fmla="*/ 288 h 300"/>
                  <a:gd name="T92" fmla="*/ 56 w 93"/>
                  <a:gd name="T93" fmla="*/ 280 h 300"/>
                  <a:gd name="T94" fmla="*/ 58 w 93"/>
                  <a:gd name="T95" fmla="*/ 273 h 300"/>
                  <a:gd name="T96" fmla="*/ 55 w 93"/>
                  <a:gd name="T97" fmla="*/ 257 h 300"/>
                  <a:gd name="T98" fmla="*/ 55 w 93"/>
                  <a:gd name="T99" fmla="*/ 238 h 300"/>
                  <a:gd name="T100" fmla="*/ 54 w 93"/>
                  <a:gd name="T101" fmla="*/ 218 h 300"/>
                  <a:gd name="T102" fmla="*/ 54 w 93"/>
                  <a:gd name="T103" fmla="*/ 196 h 300"/>
                  <a:gd name="T104" fmla="*/ 56 w 93"/>
                  <a:gd name="T105" fmla="*/ 198 h 300"/>
                  <a:gd name="T106" fmla="*/ 59 w 93"/>
                  <a:gd name="T107" fmla="*/ 215 h 300"/>
                  <a:gd name="T108" fmla="*/ 61 w 93"/>
                  <a:gd name="T109" fmla="*/ 230 h 300"/>
                  <a:gd name="T110" fmla="*/ 64 w 93"/>
                  <a:gd name="T111" fmla="*/ 257 h 300"/>
                  <a:gd name="T112" fmla="*/ 70 w 93"/>
                  <a:gd name="T113" fmla="*/ 271 h 300"/>
                  <a:gd name="T114" fmla="*/ 66 w 93"/>
                  <a:gd name="T115" fmla="*/ 282 h 300"/>
                  <a:gd name="T116" fmla="*/ 72 w 93"/>
                  <a:gd name="T117" fmla="*/ 290 h 300"/>
                  <a:gd name="T118" fmla="*/ 70 w 93"/>
                  <a:gd name="T119" fmla="*/ 299 h 300"/>
                  <a:gd name="T120" fmla="*/ 90 w 93"/>
                  <a:gd name="T121" fmla="*/ 297 h 300"/>
                  <a:gd name="T122" fmla="*/ 89 w 93"/>
                  <a:gd name="T123" fmla="*/ 288 h 300"/>
                  <a:gd name="T124" fmla="*/ 93 w 93"/>
                  <a:gd name="T125" fmla="*/ 27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 h="300">
                    <a:moveTo>
                      <a:pt x="93" y="276"/>
                    </a:moveTo>
                    <a:cubicBezTo>
                      <a:pt x="92" y="276"/>
                      <a:pt x="92" y="275"/>
                      <a:pt x="92" y="275"/>
                    </a:cubicBezTo>
                    <a:cubicBezTo>
                      <a:pt x="92" y="275"/>
                      <a:pt x="92" y="273"/>
                      <a:pt x="92" y="272"/>
                    </a:cubicBezTo>
                    <a:cubicBezTo>
                      <a:pt x="92" y="272"/>
                      <a:pt x="92" y="267"/>
                      <a:pt x="92" y="266"/>
                    </a:cubicBezTo>
                    <a:cubicBezTo>
                      <a:pt x="91" y="265"/>
                      <a:pt x="91" y="264"/>
                      <a:pt x="91" y="262"/>
                    </a:cubicBezTo>
                    <a:cubicBezTo>
                      <a:pt x="91" y="260"/>
                      <a:pt x="91" y="257"/>
                      <a:pt x="91" y="255"/>
                    </a:cubicBezTo>
                    <a:cubicBezTo>
                      <a:pt x="91" y="254"/>
                      <a:pt x="90" y="249"/>
                      <a:pt x="90" y="249"/>
                    </a:cubicBezTo>
                    <a:cubicBezTo>
                      <a:pt x="90" y="248"/>
                      <a:pt x="90" y="247"/>
                      <a:pt x="90" y="246"/>
                    </a:cubicBezTo>
                    <a:cubicBezTo>
                      <a:pt x="90" y="245"/>
                      <a:pt x="89" y="243"/>
                      <a:pt x="89" y="243"/>
                    </a:cubicBezTo>
                    <a:cubicBezTo>
                      <a:pt x="89" y="242"/>
                      <a:pt x="89" y="241"/>
                      <a:pt x="89" y="241"/>
                    </a:cubicBezTo>
                    <a:cubicBezTo>
                      <a:pt x="89" y="241"/>
                      <a:pt x="89" y="239"/>
                      <a:pt x="89" y="239"/>
                    </a:cubicBezTo>
                    <a:cubicBezTo>
                      <a:pt x="89" y="239"/>
                      <a:pt x="89" y="238"/>
                      <a:pt x="88" y="237"/>
                    </a:cubicBezTo>
                    <a:cubicBezTo>
                      <a:pt x="88" y="237"/>
                      <a:pt x="88" y="233"/>
                      <a:pt x="88" y="232"/>
                    </a:cubicBezTo>
                    <a:cubicBezTo>
                      <a:pt x="88" y="231"/>
                      <a:pt x="88" y="230"/>
                      <a:pt x="88" y="228"/>
                    </a:cubicBezTo>
                    <a:cubicBezTo>
                      <a:pt x="87" y="227"/>
                      <a:pt x="87" y="225"/>
                      <a:pt x="87" y="224"/>
                    </a:cubicBezTo>
                    <a:cubicBezTo>
                      <a:pt x="87" y="223"/>
                      <a:pt x="87" y="222"/>
                      <a:pt x="87" y="221"/>
                    </a:cubicBezTo>
                    <a:cubicBezTo>
                      <a:pt x="87" y="220"/>
                      <a:pt x="87" y="218"/>
                      <a:pt x="87" y="216"/>
                    </a:cubicBezTo>
                    <a:cubicBezTo>
                      <a:pt x="87" y="215"/>
                      <a:pt x="86" y="214"/>
                      <a:pt x="86" y="213"/>
                    </a:cubicBezTo>
                    <a:cubicBezTo>
                      <a:pt x="86" y="212"/>
                      <a:pt x="85" y="210"/>
                      <a:pt x="85" y="210"/>
                    </a:cubicBezTo>
                    <a:cubicBezTo>
                      <a:pt x="84" y="209"/>
                      <a:pt x="84" y="209"/>
                      <a:pt x="84" y="209"/>
                    </a:cubicBezTo>
                    <a:cubicBezTo>
                      <a:pt x="84" y="209"/>
                      <a:pt x="84" y="207"/>
                      <a:pt x="84" y="206"/>
                    </a:cubicBezTo>
                    <a:cubicBezTo>
                      <a:pt x="84" y="204"/>
                      <a:pt x="84" y="201"/>
                      <a:pt x="84" y="200"/>
                    </a:cubicBezTo>
                    <a:cubicBezTo>
                      <a:pt x="84" y="198"/>
                      <a:pt x="85" y="195"/>
                      <a:pt x="85" y="194"/>
                    </a:cubicBezTo>
                    <a:cubicBezTo>
                      <a:pt x="85" y="193"/>
                      <a:pt x="85" y="192"/>
                      <a:pt x="84" y="191"/>
                    </a:cubicBezTo>
                    <a:cubicBezTo>
                      <a:pt x="84" y="190"/>
                      <a:pt x="84" y="187"/>
                      <a:pt x="83" y="185"/>
                    </a:cubicBezTo>
                    <a:cubicBezTo>
                      <a:pt x="83" y="183"/>
                      <a:pt x="82" y="179"/>
                      <a:pt x="82" y="178"/>
                    </a:cubicBezTo>
                    <a:cubicBezTo>
                      <a:pt x="82" y="177"/>
                      <a:pt x="82" y="174"/>
                      <a:pt x="82" y="173"/>
                    </a:cubicBezTo>
                    <a:cubicBezTo>
                      <a:pt x="82" y="173"/>
                      <a:pt x="81" y="171"/>
                      <a:pt x="81" y="171"/>
                    </a:cubicBezTo>
                    <a:cubicBezTo>
                      <a:pt x="81" y="171"/>
                      <a:pt x="81" y="170"/>
                      <a:pt x="81" y="170"/>
                    </a:cubicBezTo>
                    <a:cubicBezTo>
                      <a:pt x="81" y="169"/>
                      <a:pt x="81" y="167"/>
                      <a:pt x="81" y="167"/>
                    </a:cubicBezTo>
                    <a:cubicBezTo>
                      <a:pt x="81" y="167"/>
                      <a:pt x="81" y="164"/>
                      <a:pt x="81" y="162"/>
                    </a:cubicBezTo>
                    <a:cubicBezTo>
                      <a:pt x="81" y="161"/>
                      <a:pt x="81" y="161"/>
                      <a:pt x="81" y="160"/>
                    </a:cubicBezTo>
                    <a:cubicBezTo>
                      <a:pt x="81" y="160"/>
                      <a:pt x="80" y="158"/>
                      <a:pt x="80" y="157"/>
                    </a:cubicBezTo>
                    <a:cubicBezTo>
                      <a:pt x="80" y="156"/>
                      <a:pt x="80" y="154"/>
                      <a:pt x="80" y="154"/>
                    </a:cubicBezTo>
                    <a:cubicBezTo>
                      <a:pt x="80" y="153"/>
                      <a:pt x="80" y="152"/>
                      <a:pt x="80" y="152"/>
                    </a:cubicBezTo>
                    <a:cubicBezTo>
                      <a:pt x="80" y="152"/>
                      <a:pt x="80" y="151"/>
                      <a:pt x="80" y="150"/>
                    </a:cubicBezTo>
                    <a:cubicBezTo>
                      <a:pt x="81" y="149"/>
                      <a:pt x="81" y="147"/>
                      <a:pt x="81" y="146"/>
                    </a:cubicBezTo>
                    <a:cubicBezTo>
                      <a:pt x="80" y="145"/>
                      <a:pt x="80" y="144"/>
                      <a:pt x="80" y="143"/>
                    </a:cubicBezTo>
                    <a:cubicBezTo>
                      <a:pt x="80" y="142"/>
                      <a:pt x="79" y="139"/>
                      <a:pt x="79" y="139"/>
                    </a:cubicBezTo>
                    <a:cubicBezTo>
                      <a:pt x="79" y="138"/>
                      <a:pt x="78" y="137"/>
                      <a:pt x="78" y="137"/>
                    </a:cubicBezTo>
                    <a:cubicBezTo>
                      <a:pt x="78" y="137"/>
                      <a:pt x="78" y="137"/>
                      <a:pt x="78" y="137"/>
                    </a:cubicBezTo>
                    <a:cubicBezTo>
                      <a:pt x="78" y="137"/>
                      <a:pt x="78" y="136"/>
                      <a:pt x="78" y="136"/>
                    </a:cubicBezTo>
                    <a:cubicBezTo>
                      <a:pt x="78" y="136"/>
                      <a:pt x="78" y="135"/>
                      <a:pt x="78" y="135"/>
                    </a:cubicBezTo>
                    <a:cubicBezTo>
                      <a:pt x="78" y="135"/>
                      <a:pt x="78" y="134"/>
                      <a:pt x="77" y="134"/>
                    </a:cubicBezTo>
                    <a:cubicBezTo>
                      <a:pt x="77" y="134"/>
                      <a:pt x="77" y="134"/>
                      <a:pt x="77" y="133"/>
                    </a:cubicBezTo>
                    <a:cubicBezTo>
                      <a:pt x="77" y="133"/>
                      <a:pt x="76" y="131"/>
                      <a:pt x="76" y="130"/>
                    </a:cubicBezTo>
                    <a:cubicBezTo>
                      <a:pt x="76" y="130"/>
                      <a:pt x="76" y="129"/>
                      <a:pt x="76" y="129"/>
                    </a:cubicBezTo>
                    <a:cubicBezTo>
                      <a:pt x="75" y="129"/>
                      <a:pt x="75" y="128"/>
                      <a:pt x="75" y="128"/>
                    </a:cubicBezTo>
                    <a:cubicBezTo>
                      <a:pt x="75" y="127"/>
                      <a:pt x="75" y="127"/>
                      <a:pt x="75" y="127"/>
                    </a:cubicBezTo>
                    <a:cubicBezTo>
                      <a:pt x="75" y="126"/>
                      <a:pt x="75" y="126"/>
                      <a:pt x="75" y="126"/>
                    </a:cubicBezTo>
                    <a:cubicBezTo>
                      <a:pt x="75" y="125"/>
                      <a:pt x="74" y="124"/>
                      <a:pt x="74" y="124"/>
                    </a:cubicBezTo>
                    <a:cubicBezTo>
                      <a:pt x="74" y="124"/>
                      <a:pt x="74" y="124"/>
                      <a:pt x="74" y="124"/>
                    </a:cubicBezTo>
                    <a:cubicBezTo>
                      <a:pt x="74" y="123"/>
                      <a:pt x="74" y="123"/>
                      <a:pt x="74" y="123"/>
                    </a:cubicBezTo>
                    <a:cubicBezTo>
                      <a:pt x="74" y="123"/>
                      <a:pt x="74" y="119"/>
                      <a:pt x="73" y="119"/>
                    </a:cubicBezTo>
                    <a:cubicBezTo>
                      <a:pt x="73" y="119"/>
                      <a:pt x="73" y="119"/>
                      <a:pt x="73" y="119"/>
                    </a:cubicBezTo>
                    <a:cubicBezTo>
                      <a:pt x="73" y="119"/>
                      <a:pt x="73" y="119"/>
                      <a:pt x="74" y="119"/>
                    </a:cubicBezTo>
                    <a:cubicBezTo>
                      <a:pt x="74" y="119"/>
                      <a:pt x="74" y="119"/>
                      <a:pt x="74" y="119"/>
                    </a:cubicBezTo>
                    <a:cubicBezTo>
                      <a:pt x="74" y="119"/>
                      <a:pt x="74" y="122"/>
                      <a:pt x="74" y="122"/>
                    </a:cubicBezTo>
                    <a:cubicBezTo>
                      <a:pt x="74" y="122"/>
                      <a:pt x="74" y="122"/>
                      <a:pt x="74" y="122"/>
                    </a:cubicBezTo>
                    <a:cubicBezTo>
                      <a:pt x="74" y="122"/>
                      <a:pt x="74" y="122"/>
                      <a:pt x="75" y="121"/>
                    </a:cubicBezTo>
                    <a:cubicBezTo>
                      <a:pt x="75" y="121"/>
                      <a:pt x="76" y="121"/>
                      <a:pt x="76" y="121"/>
                    </a:cubicBezTo>
                    <a:cubicBezTo>
                      <a:pt x="76" y="121"/>
                      <a:pt x="76" y="120"/>
                      <a:pt x="76" y="120"/>
                    </a:cubicBezTo>
                    <a:cubicBezTo>
                      <a:pt x="77" y="120"/>
                      <a:pt x="77" y="120"/>
                      <a:pt x="77" y="120"/>
                    </a:cubicBezTo>
                    <a:cubicBezTo>
                      <a:pt x="77" y="119"/>
                      <a:pt x="77" y="119"/>
                      <a:pt x="78" y="118"/>
                    </a:cubicBezTo>
                    <a:cubicBezTo>
                      <a:pt x="78" y="118"/>
                      <a:pt x="79" y="117"/>
                      <a:pt x="79" y="117"/>
                    </a:cubicBezTo>
                    <a:cubicBezTo>
                      <a:pt x="80" y="117"/>
                      <a:pt x="80" y="116"/>
                      <a:pt x="80" y="116"/>
                    </a:cubicBezTo>
                    <a:cubicBezTo>
                      <a:pt x="80" y="116"/>
                      <a:pt x="80" y="116"/>
                      <a:pt x="80" y="115"/>
                    </a:cubicBezTo>
                    <a:cubicBezTo>
                      <a:pt x="80" y="115"/>
                      <a:pt x="80" y="115"/>
                      <a:pt x="79" y="115"/>
                    </a:cubicBezTo>
                    <a:cubicBezTo>
                      <a:pt x="79" y="115"/>
                      <a:pt x="78" y="114"/>
                      <a:pt x="78" y="114"/>
                    </a:cubicBezTo>
                    <a:cubicBezTo>
                      <a:pt x="78" y="114"/>
                      <a:pt x="77" y="113"/>
                      <a:pt x="77" y="112"/>
                    </a:cubicBezTo>
                    <a:cubicBezTo>
                      <a:pt x="77" y="112"/>
                      <a:pt x="76" y="109"/>
                      <a:pt x="76" y="108"/>
                    </a:cubicBezTo>
                    <a:cubicBezTo>
                      <a:pt x="75" y="108"/>
                      <a:pt x="76" y="107"/>
                      <a:pt x="76" y="107"/>
                    </a:cubicBezTo>
                    <a:cubicBezTo>
                      <a:pt x="76" y="106"/>
                      <a:pt x="75" y="104"/>
                      <a:pt x="75" y="103"/>
                    </a:cubicBezTo>
                    <a:cubicBezTo>
                      <a:pt x="75" y="103"/>
                      <a:pt x="75" y="98"/>
                      <a:pt x="75" y="97"/>
                    </a:cubicBezTo>
                    <a:cubicBezTo>
                      <a:pt x="75" y="97"/>
                      <a:pt x="75" y="97"/>
                      <a:pt x="75" y="96"/>
                    </a:cubicBezTo>
                    <a:cubicBezTo>
                      <a:pt x="75" y="96"/>
                      <a:pt x="76" y="93"/>
                      <a:pt x="77" y="92"/>
                    </a:cubicBezTo>
                    <a:cubicBezTo>
                      <a:pt x="77" y="91"/>
                      <a:pt x="78" y="88"/>
                      <a:pt x="78" y="88"/>
                    </a:cubicBezTo>
                    <a:cubicBezTo>
                      <a:pt x="78" y="87"/>
                      <a:pt x="78" y="86"/>
                      <a:pt x="79" y="86"/>
                    </a:cubicBezTo>
                    <a:cubicBezTo>
                      <a:pt x="79" y="85"/>
                      <a:pt x="79" y="85"/>
                      <a:pt x="79" y="84"/>
                    </a:cubicBezTo>
                    <a:cubicBezTo>
                      <a:pt x="80" y="83"/>
                      <a:pt x="80" y="81"/>
                      <a:pt x="81" y="81"/>
                    </a:cubicBezTo>
                    <a:cubicBezTo>
                      <a:pt x="81" y="80"/>
                      <a:pt x="81" y="79"/>
                      <a:pt x="81" y="79"/>
                    </a:cubicBezTo>
                    <a:cubicBezTo>
                      <a:pt x="81" y="78"/>
                      <a:pt x="82" y="77"/>
                      <a:pt x="82" y="77"/>
                    </a:cubicBezTo>
                    <a:cubicBezTo>
                      <a:pt x="82" y="76"/>
                      <a:pt x="82" y="76"/>
                      <a:pt x="82" y="76"/>
                    </a:cubicBezTo>
                    <a:cubicBezTo>
                      <a:pt x="82" y="75"/>
                      <a:pt x="83" y="74"/>
                      <a:pt x="83" y="74"/>
                    </a:cubicBezTo>
                    <a:cubicBezTo>
                      <a:pt x="83" y="74"/>
                      <a:pt x="83" y="74"/>
                      <a:pt x="83" y="73"/>
                    </a:cubicBezTo>
                    <a:cubicBezTo>
                      <a:pt x="83" y="73"/>
                      <a:pt x="83" y="72"/>
                      <a:pt x="83" y="72"/>
                    </a:cubicBezTo>
                    <a:cubicBezTo>
                      <a:pt x="83" y="71"/>
                      <a:pt x="83" y="71"/>
                      <a:pt x="83" y="70"/>
                    </a:cubicBezTo>
                    <a:cubicBezTo>
                      <a:pt x="83" y="70"/>
                      <a:pt x="83" y="69"/>
                      <a:pt x="83" y="69"/>
                    </a:cubicBezTo>
                    <a:cubicBezTo>
                      <a:pt x="83" y="69"/>
                      <a:pt x="83" y="67"/>
                      <a:pt x="82" y="66"/>
                    </a:cubicBezTo>
                    <a:cubicBezTo>
                      <a:pt x="82" y="65"/>
                      <a:pt x="82" y="62"/>
                      <a:pt x="81" y="61"/>
                    </a:cubicBezTo>
                    <a:cubicBezTo>
                      <a:pt x="81" y="61"/>
                      <a:pt x="81" y="60"/>
                      <a:pt x="81" y="60"/>
                    </a:cubicBezTo>
                    <a:cubicBezTo>
                      <a:pt x="81" y="60"/>
                      <a:pt x="81" y="59"/>
                      <a:pt x="81" y="58"/>
                    </a:cubicBezTo>
                    <a:cubicBezTo>
                      <a:pt x="81" y="57"/>
                      <a:pt x="81" y="55"/>
                      <a:pt x="81" y="54"/>
                    </a:cubicBezTo>
                    <a:cubicBezTo>
                      <a:pt x="81" y="53"/>
                      <a:pt x="81" y="52"/>
                      <a:pt x="81" y="52"/>
                    </a:cubicBezTo>
                    <a:cubicBezTo>
                      <a:pt x="80" y="52"/>
                      <a:pt x="80" y="51"/>
                      <a:pt x="80" y="51"/>
                    </a:cubicBezTo>
                    <a:cubicBezTo>
                      <a:pt x="79" y="50"/>
                      <a:pt x="79" y="50"/>
                      <a:pt x="79" y="50"/>
                    </a:cubicBezTo>
                    <a:cubicBezTo>
                      <a:pt x="79" y="49"/>
                      <a:pt x="78" y="49"/>
                      <a:pt x="78" y="48"/>
                    </a:cubicBezTo>
                    <a:cubicBezTo>
                      <a:pt x="78" y="48"/>
                      <a:pt x="78" y="47"/>
                      <a:pt x="77" y="46"/>
                    </a:cubicBezTo>
                    <a:cubicBezTo>
                      <a:pt x="76" y="46"/>
                      <a:pt x="75" y="45"/>
                      <a:pt x="75" y="45"/>
                    </a:cubicBezTo>
                    <a:cubicBezTo>
                      <a:pt x="74" y="45"/>
                      <a:pt x="74" y="44"/>
                      <a:pt x="73" y="44"/>
                    </a:cubicBezTo>
                    <a:cubicBezTo>
                      <a:pt x="73" y="44"/>
                      <a:pt x="72" y="44"/>
                      <a:pt x="72" y="44"/>
                    </a:cubicBezTo>
                    <a:cubicBezTo>
                      <a:pt x="71" y="44"/>
                      <a:pt x="71" y="44"/>
                      <a:pt x="71" y="44"/>
                    </a:cubicBezTo>
                    <a:cubicBezTo>
                      <a:pt x="71" y="44"/>
                      <a:pt x="70" y="43"/>
                      <a:pt x="70" y="43"/>
                    </a:cubicBezTo>
                    <a:cubicBezTo>
                      <a:pt x="69" y="43"/>
                      <a:pt x="68" y="43"/>
                      <a:pt x="68" y="43"/>
                    </a:cubicBezTo>
                    <a:cubicBezTo>
                      <a:pt x="68" y="43"/>
                      <a:pt x="67" y="42"/>
                      <a:pt x="66" y="42"/>
                    </a:cubicBezTo>
                    <a:cubicBezTo>
                      <a:pt x="65" y="42"/>
                      <a:pt x="65" y="42"/>
                      <a:pt x="64" y="42"/>
                    </a:cubicBezTo>
                    <a:cubicBezTo>
                      <a:pt x="64" y="42"/>
                      <a:pt x="63" y="42"/>
                      <a:pt x="62" y="41"/>
                    </a:cubicBezTo>
                    <a:cubicBezTo>
                      <a:pt x="62" y="41"/>
                      <a:pt x="62" y="41"/>
                      <a:pt x="61" y="41"/>
                    </a:cubicBezTo>
                    <a:cubicBezTo>
                      <a:pt x="61" y="40"/>
                      <a:pt x="60" y="40"/>
                      <a:pt x="60" y="41"/>
                    </a:cubicBezTo>
                    <a:cubicBezTo>
                      <a:pt x="60" y="41"/>
                      <a:pt x="60" y="41"/>
                      <a:pt x="60" y="41"/>
                    </a:cubicBezTo>
                    <a:cubicBezTo>
                      <a:pt x="60" y="40"/>
                      <a:pt x="59" y="40"/>
                      <a:pt x="59" y="39"/>
                    </a:cubicBezTo>
                    <a:cubicBezTo>
                      <a:pt x="59" y="39"/>
                      <a:pt x="59" y="39"/>
                      <a:pt x="59" y="38"/>
                    </a:cubicBezTo>
                    <a:cubicBezTo>
                      <a:pt x="59" y="38"/>
                      <a:pt x="59" y="37"/>
                      <a:pt x="58" y="37"/>
                    </a:cubicBezTo>
                    <a:cubicBezTo>
                      <a:pt x="58" y="36"/>
                      <a:pt x="58" y="35"/>
                      <a:pt x="58" y="35"/>
                    </a:cubicBezTo>
                    <a:cubicBezTo>
                      <a:pt x="58" y="35"/>
                      <a:pt x="58" y="35"/>
                      <a:pt x="57" y="35"/>
                    </a:cubicBezTo>
                    <a:cubicBezTo>
                      <a:pt x="57" y="35"/>
                      <a:pt x="57" y="35"/>
                      <a:pt x="57" y="34"/>
                    </a:cubicBezTo>
                    <a:cubicBezTo>
                      <a:pt x="57" y="34"/>
                      <a:pt x="58" y="32"/>
                      <a:pt x="58" y="31"/>
                    </a:cubicBezTo>
                    <a:cubicBezTo>
                      <a:pt x="58" y="30"/>
                      <a:pt x="58" y="27"/>
                      <a:pt x="58" y="27"/>
                    </a:cubicBezTo>
                    <a:cubicBezTo>
                      <a:pt x="58" y="27"/>
                      <a:pt x="58" y="27"/>
                      <a:pt x="59" y="27"/>
                    </a:cubicBezTo>
                    <a:cubicBezTo>
                      <a:pt x="60" y="27"/>
                      <a:pt x="60" y="26"/>
                      <a:pt x="60" y="26"/>
                    </a:cubicBezTo>
                    <a:cubicBezTo>
                      <a:pt x="60" y="26"/>
                      <a:pt x="61" y="25"/>
                      <a:pt x="61" y="25"/>
                    </a:cubicBezTo>
                    <a:cubicBezTo>
                      <a:pt x="61" y="25"/>
                      <a:pt x="61" y="25"/>
                      <a:pt x="61" y="25"/>
                    </a:cubicBezTo>
                    <a:cubicBezTo>
                      <a:pt x="61" y="24"/>
                      <a:pt x="61" y="24"/>
                      <a:pt x="62" y="23"/>
                    </a:cubicBezTo>
                    <a:cubicBezTo>
                      <a:pt x="62" y="23"/>
                      <a:pt x="62" y="22"/>
                      <a:pt x="62" y="21"/>
                    </a:cubicBezTo>
                    <a:cubicBezTo>
                      <a:pt x="62" y="21"/>
                      <a:pt x="62" y="21"/>
                      <a:pt x="62" y="20"/>
                    </a:cubicBezTo>
                    <a:cubicBezTo>
                      <a:pt x="62" y="18"/>
                      <a:pt x="62" y="17"/>
                      <a:pt x="62" y="17"/>
                    </a:cubicBezTo>
                    <a:cubicBezTo>
                      <a:pt x="61" y="16"/>
                      <a:pt x="61" y="16"/>
                      <a:pt x="61" y="16"/>
                    </a:cubicBezTo>
                    <a:cubicBezTo>
                      <a:pt x="61" y="16"/>
                      <a:pt x="61" y="16"/>
                      <a:pt x="61" y="15"/>
                    </a:cubicBezTo>
                    <a:cubicBezTo>
                      <a:pt x="61" y="15"/>
                      <a:pt x="61" y="11"/>
                      <a:pt x="61" y="11"/>
                    </a:cubicBezTo>
                    <a:cubicBezTo>
                      <a:pt x="59" y="6"/>
                      <a:pt x="55" y="3"/>
                      <a:pt x="52" y="1"/>
                    </a:cubicBezTo>
                    <a:cubicBezTo>
                      <a:pt x="49" y="0"/>
                      <a:pt x="47" y="0"/>
                      <a:pt x="44" y="1"/>
                    </a:cubicBezTo>
                    <a:cubicBezTo>
                      <a:pt x="42" y="1"/>
                      <a:pt x="39" y="3"/>
                      <a:pt x="39" y="3"/>
                    </a:cubicBezTo>
                    <a:cubicBezTo>
                      <a:pt x="39" y="3"/>
                      <a:pt x="39" y="3"/>
                      <a:pt x="38" y="4"/>
                    </a:cubicBezTo>
                    <a:cubicBezTo>
                      <a:pt x="37" y="4"/>
                      <a:pt x="36" y="6"/>
                      <a:pt x="36" y="7"/>
                    </a:cubicBezTo>
                    <a:cubicBezTo>
                      <a:pt x="35" y="8"/>
                      <a:pt x="34" y="10"/>
                      <a:pt x="34" y="11"/>
                    </a:cubicBezTo>
                    <a:cubicBezTo>
                      <a:pt x="34" y="12"/>
                      <a:pt x="34" y="14"/>
                      <a:pt x="34" y="15"/>
                    </a:cubicBezTo>
                    <a:cubicBezTo>
                      <a:pt x="34" y="16"/>
                      <a:pt x="34" y="16"/>
                      <a:pt x="34" y="17"/>
                    </a:cubicBezTo>
                    <a:cubicBezTo>
                      <a:pt x="34" y="18"/>
                      <a:pt x="34" y="19"/>
                      <a:pt x="34" y="20"/>
                    </a:cubicBezTo>
                    <a:cubicBezTo>
                      <a:pt x="34" y="21"/>
                      <a:pt x="34" y="22"/>
                      <a:pt x="34" y="23"/>
                    </a:cubicBezTo>
                    <a:cubicBezTo>
                      <a:pt x="34" y="24"/>
                      <a:pt x="34" y="26"/>
                      <a:pt x="34" y="28"/>
                    </a:cubicBezTo>
                    <a:cubicBezTo>
                      <a:pt x="34" y="30"/>
                      <a:pt x="34" y="31"/>
                      <a:pt x="35" y="32"/>
                    </a:cubicBezTo>
                    <a:cubicBezTo>
                      <a:pt x="35" y="34"/>
                      <a:pt x="37" y="35"/>
                      <a:pt x="37" y="36"/>
                    </a:cubicBezTo>
                    <a:cubicBezTo>
                      <a:pt x="38" y="36"/>
                      <a:pt x="38" y="37"/>
                      <a:pt x="38" y="37"/>
                    </a:cubicBezTo>
                    <a:cubicBezTo>
                      <a:pt x="39" y="37"/>
                      <a:pt x="39" y="37"/>
                      <a:pt x="39" y="38"/>
                    </a:cubicBezTo>
                    <a:cubicBezTo>
                      <a:pt x="39" y="38"/>
                      <a:pt x="39" y="38"/>
                      <a:pt x="38" y="38"/>
                    </a:cubicBezTo>
                    <a:cubicBezTo>
                      <a:pt x="38" y="39"/>
                      <a:pt x="38" y="40"/>
                      <a:pt x="38" y="41"/>
                    </a:cubicBezTo>
                    <a:cubicBezTo>
                      <a:pt x="38" y="41"/>
                      <a:pt x="38" y="42"/>
                      <a:pt x="38" y="42"/>
                    </a:cubicBezTo>
                    <a:cubicBezTo>
                      <a:pt x="38" y="42"/>
                      <a:pt x="38" y="42"/>
                      <a:pt x="38" y="43"/>
                    </a:cubicBezTo>
                    <a:cubicBezTo>
                      <a:pt x="38" y="43"/>
                      <a:pt x="38" y="43"/>
                      <a:pt x="38" y="43"/>
                    </a:cubicBezTo>
                    <a:cubicBezTo>
                      <a:pt x="38" y="43"/>
                      <a:pt x="37" y="43"/>
                      <a:pt x="37" y="44"/>
                    </a:cubicBezTo>
                    <a:cubicBezTo>
                      <a:pt x="36" y="44"/>
                      <a:pt x="35" y="45"/>
                      <a:pt x="34" y="45"/>
                    </a:cubicBezTo>
                    <a:cubicBezTo>
                      <a:pt x="33" y="46"/>
                      <a:pt x="33" y="46"/>
                      <a:pt x="32" y="47"/>
                    </a:cubicBezTo>
                    <a:cubicBezTo>
                      <a:pt x="32" y="47"/>
                      <a:pt x="31" y="47"/>
                      <a:pt x="30" y="47"/>
                    </a:cubicBezTo>
                    <a:cubicBezTo>
                      <a:pt x="29" y="47"/>
                      <a:pt x="29" y="47"/>
                      <a:pt x="28" y="47"/>
                    </a:cubicBezTo>
                    <a:cubicBezTo>
                      <a:pt x="27" y="47"/>
                      <a:pt x="26" y="47"/>
                      <a:pt x="25" y="47"/>
                    </a:cubicBezTo>
                    <a:cubicBezTo>
                      <a:pt x="25" y="47"/>
                      <a:pt x="24" y="48"/>
                      <a:pt x="24" y="48"/>
                    </a:cubicBezTo>
                    <a:cubicBezTo>
                      <a:pt x="23" y="48"/>
                      <a:pt x="23" y="48"/>
                      <a:pt x="23" y="48"/>
                    </a:cubicBezTo>
                    <a:cubicBezTo>
                      <a:pt x="22" y="48"/>
                      <a:pt x="22" y="48"/>
                      <a:pt x="22" y="48"/>
                    </a:cubicBezTo>
                    <a:cubicBezTo>
                      <a:pt x="21" y="48"/>
                      <a:pt x="21" y="48"/>
                      <a:pt x="21" y="48"/>
                    </a:cubicBezTo>
                    <a:cubicBezTo>
                      <a:pt x="20" y="48"/>
                      <a:pt x="19" y="49"/>
                      <a:pt x="19" y="49"/>
                    </a:cubicBezTo>
                    <a:cubicBezTo>
                      <a:pt x="19" y="49"/>
                      <a:pt x="19" y="49"/>
                      <a:pt x="19" y="49"/>
                    </a:cubicBezTo>
                    <a:cubicBezTo>
                      <a:pt x="18" y="49"/>
                      <a:pt x="17" y="50"/>
                      <a:pt x="17" y="50"/>
                    </a:cubicBezTo>
                    <a:cubicBezTo>
                      <a:pt x="17" y="50"/>
                      <a:pt x="17" y="50"/>
                      <a:pt x="16" y="50"/>
                    </a:cubicBezTo>
                    <a:cubicBezTo>
                      <a:pt x="16" y="50"/>
                      <a:pt x="15" y="51"/>
                      <a:pt x="15" y="51"/>
                    </a:cubicBezTo>
                    <a:cubicBezTo>
                      <a:pt x="15" y="51"/>
                      <a:pt x="15" y="51"/>
                      <a:pt x="15" y="52"/>
                    </a:cubicBezTo>
                    <a:cubicBezTo>
                      <a:pt x="14" y="52"/>
                      <a:pt x="14" y="53"/>
                      <a:pt x="14" y="53"/>
                    </a:cubicBezTo>
                    <a:cubicBezTo>
                      <a:pt x="14" y="54"/>
                      <a:pt x="13" y="54"/>
                      <a:pt x="13" y="54"/>
                    </a:cubicBezTo>
                    <a:cubicBezTo>
                      <a:pt x="12" y="55"/>
                      <a:pt x="12" y="56"/>
                      <a:pt x="12" y="57"/>
                    </a:cubicBezTo>
                    <a:cubicBezTo>
                      <a:pt x="12" y="58"/>
                      <a:pt x="11" y="60"/>
                      <a:pt x="11" y="60"/>
                    </a:cubicBezTo>
                    <a:cubicBezTo>
                      <a:pt x="11" y="60"/>
                      <a:pt x="11" y="60"/>
                      <a:pt x="10" y="61"/>
                    </a:cubicBezTo>
                    <a:cubicBezTo>
                      <a:pt x="9" y="62"/>
                      <a:pt x="9" y="62"/>
                      <a:pt x="9" y="63"/>
                    </a:cubicBezTo>
                    <a:cubicBezTo>
                      <a:pt x="8" y="63"/>
                      <a:pt x="8" y="65"/>
                      <a:pt x="8" y="66"/>
                    </a:cubicBezTo>
                    <a:cubicBezTo>
                      <a:pt x="8" y="67"/>
                      <a:pt x="7" y="68"/>
                      <a:pt x="7" y="69"/>
                    </a:cubicBezTo>
                    <a:cubicBezTo>
                      <a:pt x="7" y="69"/>
                      <a:pt x="7" y="69"/>
                      <a:pt x="6" y="70"/>
                    </a:cubicBezTo>
                    <a:cubicBezTo>
                      <a:pt x="6" y="70"/>
                      <a:pt x="5" y="73"/>
                      <a:pt x="5" y="73"/>
                    </a:cubicBezTo>
                    <a:cubicBezTo>
                      <a:pt x="5" y="74"/>
                      <a:pt x="4" y="76"/>
                      <a:pt x="4" y="76"/>
                    </a:cubicBezTo>
                    <a:cubicBezTo>
                      <a:pt x="4" y="77"/>
                      <a:pt x="3" y="78"/>
                      <a:pt x="3" y="78"/>
                    </a:cubicBezTo>
                    <a:cubicBezTo>
                      <a:pt x="3" y="79"/>
                      <a:pt x="3" y="79"/>
                      <a:pt x="2" y="80"/>
                    </a:cubicBezTo>
                    <a:cubicBezTo>
                      <a:pt x="2" y="81"/>
                      <a:pt x="2" y="83"/>
                      <a:pt x="1" y="85"/>
                    </a:cubicBezTo>
                    <a:cubicBezTo>
                      <a:pt x="1" y="87"/>
                      <a:pt x="0" y="90"/>
                      <a:pt x="0" y="91"/>
                    </a:cubicBezTo>
                    <a:cubicBezTo>
                      <a:pt x="0" y="93"/>
                      <a:pt x="1" y="95"/>
                      <a:pt x="1" y="96"/>
                    </a:cubicBezTo>
                    <a:cubicBezTo>
                      <a:pt x="1" y="97"/>
                      <a:pt x="2" y="97"/>
                      <a:pt x="2" y="98"/>
                    </a:cubicBezTo>
                    <a:cubicBezTo>
                      <a:pt x="3" y="98"/>
                      <a:pt x="3" y="98"/>
                      <a:pt x="4" y="99"/>
                    </a:cubicBezTo>
                    <a:cubicBezTo>
                      <a:pt x="5" y="99"/>
                      <a:pt x="6" y="99"/>
                      <a:pt x="7" y="99"/>
                    </a:cubicBezTo>
                    <a:cubicBezTo>
                      <a:pt x="7" y="99"/>
                      <a:pt x="7" y="99"/>
                      <a:pt x="7" y="99"/>
                    </a:cubicBezTo>
                    <a:cubicBezTo>
                      <a:pt x="8" y="99"/>
                      <a:pt x="8" y="99"/>
                      <a:pt x="9" y="99"/>
                    </a:cubicBezTo>
                    <a:cubicBezTo>
                      <a:pt x="9" y="99"/>
                      <a:pt x="10" y="100"/>
                      <a:pt x="11" y="100"/>
                    </a:cubicBezTo>
                    <a:cubicBezTo>
                      <a:pt x="11" y="100"/>
                      <a:pt x="12" y="100"/>
                      <a:pt x="13" y="100"/>
                    </a:cubicBezTo>
                    <a:cubicBezTo>
                      <a:pt x="14" y="101"/>
                      <a:pt x="15" y="101"/>
                      <a:pt x="16" y="101"/>
                    </a:cubicBezTo>
                    <a:cubicBezTo>
                      <a:pt x="16" y="101"/>
                      <a:pt x="17" y="101"/>
                      <a:pt x="17" y="101"/>
                    </a:cubicBezTo>
                    <a:cubicBezTo>
                      <a:pt x="17" y="101"/>
                      <a:pt x="18" y="101"/>
                      <a:pt x="18" y="101"/>
                    </a:cubicBezTo>
                    <a:cubicBezTo>
                      <a:pt x="19" y="101"/>
                      <a:pt x="19" y="101"/>
                      <a:pt x="20" y="101"/>
                    </a:cubicBezTo>
                    <a:cubicBezTo>
                      <a:pt x="20" y="101"/>
                      <a:pt x="20" y="101"/>
                      <a:pt x="20" y="101"/>
                    </a:cubicBezTo>
                    <a:cubicBezTo>
                      <a:pt x="20" y="102"/>
                      <a:pt x="20" y="102"/>
                      <a:pt x="20" y="103"/>
                    </a:cubicBezTo>
                    <a:cubicBezTo>
                      <a:pt x="20" y="104"/>
                      <a:pt x="19" y="107"/>
                      <a:pt x="19" y="109"/>
                    </a:cubicBezTo>
                    <a:cubicBezTo>
                      <a:pt x="19" y="111"/>
                      <a:pt x="19" y="115"/>
                      <a:pt x="19" y="117"/>
                    </a:cubicBezTo>
                    <a:cubicBezTo>
                      <a:pt x="19" y="118"/>
                      <a:pt x="19" y="120"/>
                      <a:pt x="19" y="120"/>
                    </a:cubicBezTo>
                    <a:cubicBezTo>
                      <a:pt x="19" y="121"/>
                      <a:pt x="20" y="121"/>
                      <a:pt x="20" y="121"/>
                    </a:cubicBezTo>
                    <a:cubicBezTo>
                      <a:pt x="20" y="122"/>
                      <a:pt x="21" y="122"/>
                      <a:pt x="21" y="123"/>
                    </a:cubicBezTo>
                    <a:cubicBezTo>
                      <a:pt x="21" y="123"/>
                      <a:pt x="22" y="123"/>
                      <a:pt x="22" y="123"/>
                    </a:cubicBezTo>
                    <a:cubicBezTo>
                      <a:pt x="22" y="123"/>
                      <a:pt x="22" y="123"/>
                      <a:pt x="22" y="123"/>
                    </a:cubicBezTo>
                    <a:cubicBezTo>
                      <a:pt x="22" y="124"/>
                      <a:pt x="23" y="124"/>
                      <a:pt x="23" y="124"/>
                    </a:cubicBezTo>
                    <a:cubicBezTo>
                      <a:pt x="23" y="124"/>
                      <a:pt x="23" y="124"/>
                      <a:pt x="23" y="124"/>
                    </a:cubicBezTo>
                    <a:cubicBezTo>
                      <a:pt x="22" y="125"/>
                      <a:pt x="23" y="125"/>
                      <a:pt x="23" y="125"/>
                    </a:cubicBezTo>
                    <a:cubicBezTo>
                      <a:pt x="23" y="125"/>
                      <a:pt x="23" y="125"/>
                      <a:pt x="23" y="125"/>
                    </a:cubicBezTo>
                    <a:cubicBezTo>
                      <a:pt x="22" y="126"/>
                      <a:pt x="22" y="126"/>
                      <a:pt x="23" y="126"/>
                    </a:cubicBezTo>
                    <a:cubicBezTo>
                      <a:pt x="23" y="127"/>
                      <a:pt x="23" y="128"/>
                      <a:pt x="23" y="128"/>
                    </a:cubicBezTo>
                    <a:cubicBezTo>
                      <a:pt x="22" y="128"/>
                      <a:pt x="22" y="128"/>
                      <a:pt x="21" y="129"/>
                    </a:cubicBezTo>
                    <a:cubicBezTo>
                      <a:pt x="21" y="129"/>
                      <a:pt x="21" y="130"/>
                      <a:pt x="21" y="131"/>
                    </a:cubicBezTo>
                    <a:cubicBezTo>
                      <a:pt x="21" y="132"/>
                      <a:pt x="21" y="132"/>
                      <a:pt x="22" y="133"/>
                    </a:cubicBezTo>
                    <a:cubicBezTo>
                      <a:pt x="22" y="133"/>
                      <a:pt x="22" y="133"/>
                      <a:pt x="21" y="133"/>
                    </a:cubicBezTo>
                    <a:cubicBezTo>
                      <a:pt x="21" y="134"/>
                      <a:pt x="21" y="135"/>
                      <a:pt x="21" y="135"/>
                    </a:cubicBezTo>
                    <a:cubicBezTo>
                      <a:pt x="21" y="136"/>
                      <a:pt x="21" y="137"/>
                      <a:pt x="21" y="137"/>
                    </a:cubicBezTo>
                    <a:cubicBezTo>
                      <a:pt x="20" y="138"/>
                      <a:pt x="20" y="138"/>
                      <a:pt x="20" y="139"/>
                    </a:cubicBezTo>
                    <a:cubicBezTo>
                      <a:pt x="20" y="140"/>
                      <a:pt x="20" y="140"/>
                      <a:pt x="20" y="140"/>
                    </a:cubicBezTo>
                    <a:cubicBezTo>
                      <a:pt x="20" y="141"/>
                      <a:pt x="20" y="142"/>
                      <a:pt x="19" y="142"/>
                    </a:cubicBezTo>
                    <a:cubicBezTo>
                      <a:pt x="19" y="142"/>
                      <a:pt x="19" y="143"/>
                      <a:pt x="19" y="143"/>
                    </a:cubicBezTo>
                    <a:cubicBezTo>
                      <a:pt x="19" y="144"/>
                      <a:pt x="18" y="145"/>
                      <a:pt x="18" y="146"/>
                    </a:cubicBezTo>
                    <a:cubicBezTo>
                      <a:pt x="18" y="147"/>
                      <a:pt x="18" y="148"/>
                      <a:pt x="18" y="148"/>
                    </a:cubicBezTo>
                    <a:cubicBezTo>
                      <a:pt x="18" y="148"/>
                      <a:pt x="18" y="149"/>
                      <a:pt x="18" y="150"/>
                    </a:cubicBezTo>
                    <a:cubicBezTo>
                      <a:pt x="18" y="150"/>
                      <a:pt x="18" y="151"/>
                      <a:pt x="18" y="151"/>
                    </a:cubicBezTo>
                    <a:cubicBezTo>
                      <a:pt x="17" y="152"/>
                      <a:pt x="18" y="152"/>
                      <a:pt x="18" y="152"/>
                    </a:cubicBezTo>
                    <a:cubicBezTo>
                      <a:pt x="18" y="153"/>
                      <a:pt x="18" y="153"/>
                      <a:pt x="18" y="154"/>
                    </a:cubicBezTo>
                    <a:cubicBezTo>
                      <a:pt x="18" y="154"/>
                      <a:pt x="18" y="154"/>
                      <a:pt x="18" y="154"/>
                    </a:cubicBezTo>
                    <a:cubicBezTo>
                      <a:pt x="18" y="155"/>
                      <a:pt x="18" y="155"/>
                      <a:pt x="18" y="155"/>
                    </a:cubicBezTo>
                    <a:cubicBezTo>
                      <a:pt x="18" y="156"/>
                      <a:pt x="19" y="156"/>
                      <a:pt x="19" y="156"/>
                    </a:cubicBezTo>
                    <a:cubicBezTo>
                      <a:pt x="19" y="157"/>
                      <a:pt x="19" y="157"/>
                      <a:pt x="19" y="157"/>
                    </a:cubicBezTo>
                    <a:cubicBezTo>
                      <a:pt x="19" y="158"/>
                      <a:pt x="19" y="158"/>
                      <a:pt x="19" y="158"/>
                    </a:cubicBezTo>
                    <a:cubicBezTo>
                      <a:pt x="19" y="159"/>
                      <a:pt x="19" y="160"/>
                      <a:pt x="19" y="160"/>
                    </a:cubicBezTo>
                    <a:cubicBezTo>
                      <a:pt x="20" y="161"/>
                      <a:pt x="20" y="162"/>
                      <a:pt x="19" y="162"/>
                    </a:cubicBezTo>
                    <a:cubicBezTo>
                      <a:pt x="19" y="162"/>
                      <a:pt x="19" y="163"/>
                      <a:pt x="19" y="164"/>
                    </a:cubicBezTo>
                    <a:cubicBezTo>
                      <a:pt x="19" y="165"/>
                      <a:pt x="19" y="166"/>
                      <a:pt x="19" y="167"/>
                    </a:cubicBezTo>
                    <a:cubicBezTo>
                      <a:pt x="19" y="169"/>
                      <a:pt x="20" y="171"/>
                      <a:pt x="20" y="173"/>
                    </a:cubicBezTo>
                    <a:cubicBezTo>
                      <a:pt x="20" y="175"/>
                      <a:pt x="20" y="176"/>
                      <a:pt x="21" y="177"/>
                    </a:cubicBezTo>
                    <a:cubicBezTo>
                      <a:pt x="21" y="179"/>
                      <a:pt x="22" y="182"/>
                      <a:pt x="22" y="183"/>
                    </a:cubicBezTo>
                    <a:cubicBezTo>
                      <a:pt x="22" y="184"/>
                      <a:pt x="23" y="186"/>
                      <a:pt x="23" y="187"/>
                    </a:cubicBezTo>
                    <a:cubicBezTo>
                      <a:pt x="23" y="187"/>
                      <a:pt x="23" y="189"/>
                      <a:pt x="23" y="190"/>
                    </a:cubicBezTo>
                    <a:cubicBezTo>
                      <a:pt x="23" y="191"/>
                      <a:pt x="24" y="194"/>
                      <a:pt x="24" y="195"/>
                    </a:cubicBezTo>
                    <a:cubicBezTo>
                      <a:pt x="24" y="196"/>
                      <a:pt x="24" y="202"/>
                      <a:pt x="24" y="203"/>
                    </a:cubicBezTo>
                    <a:cubicBezTo>
                      <a:pt x="25" y="204"/>
                      <a:pt x="25" y="209"/>
                      <a:pt x="25" y="211"/>
                    </a:cubicBezTo>
                    <a:cubicBezTo>
                      <a:pt x="25" y="212"/>
                      <a:pt x="26" y="217"/>
                      <a:pt x="26" y="219"/>
                    </a:cubicBezTo>
                    <a:cubicBezTo>
                      <a:pt x="26" y="221"/>
                      <a:pt x="27" y="225"/>
                      <a:pt x="27" y="226"/>
                    </a:cubicBezTo>
                    <a:cubicBezTo>
                      <a:pt x="27" y="226"/>
                      <a:pt x="28" y="229"/>
                      <a:pt x="28" y="230"/>
                    </a:cubicBezTo>
                    <a:cubicBezTo>
                      <a:pt x="28" y="230"/>
                      <a:pt x="29" y="233"/>
                      <a:pt x="29" y="235"/>
                    </a:cubicBezTo>
                    <a:cubicBezTo>
                      <a:pt x="29" y="236"/>
                      <a:pt x="30" y="238"/>
                      <a:pt x="30" y="239"/>
                    </a:cubicBezTo>
                    <a:cubicBezTo>
                      <a:pt x="30" y="241"/>
                      <a:pt x="31" y="241"/>
                      <a:pt x="31" y="242"/>
                    </a:cubicBezTo>
                    <a:cubicBezTo>
                      <a:pt x="31" y="242"/>
                      <a:pt x="32" y="244"/>
                      <a:pt x="32" y="244"/>
                    </a:cubicBezTo>
                    <a:cubicBezTo>
                      <a:pt x="32" y="245"/>
                      <a:pt x="33" y="247"/>
                      <a:pt x="33" y="248"/>
                    </a:cubicBezTo>
                    <a:cubicBezTo>
                      <a:pt x="33" y="248"/>
                      <a:pt x="34" y="251"/>
                      <a:pt x="35" y="252"/>
                    </a:cubicBezTo>
                    <a:cubicBezTo>
                      <a:pt x="35" y="252"/>
                      <a:pt x="35" y="252"/>
                      <a:pt x="35" y="252"/>
                    </a:cubicBezTo>
                    <a:cubicBezTo>
                      <a:pt x="35" y="253"/>
                      <a:pt x="35" y="253"/>
                      <a:pt x="35" y="253"/>
                    </a:cubicBezTo>
                    <a:cubicBezTo>
                      <a:pt x="34" y="253"/>
                      <a:pt x="34" y="255"/>
                      <a:pt x="33" y="256"/>
                    </a:cubicBezTo>
                    <a:cubicBezTo>
                      <a:pt x="32" y="257"/>
                      <a:pt x="32" y="258"/>
                      <a:pt x="32" y="259"/>
                    </a:cubicBezTo>
                    <a:cubicBezTo>
                      <a:pt x="32" y="259"/>
                      <a:pt x="31" y="261"/>
                      <a:pt x="31" y="262"/>
                    </a:cubicBezTo>
                    <a:cubicBezTo>
                      <a:pt x="31" y="263"/>
                      <a:pt x="31" y="263"/>
                      <a:pt x="30" y="264"/>
                    </a:cubicBezTo>
                    <a:cubicBezTo>
                      <a:pt x="30" y="265"/>
                      <a:pt x="29" y="266"/>
                      <a:pt x="29" y="267"/>
                    </a:cubicBezTo>
                    <a:cubicBezTo>
                      <a:pt x="29" y="267"/>
                      <a:pt x="29" y="267"/>
                      <a:pt x="29" y="268"/>
                    </a:cubicBezTo>
                    <a:cubicBezTo>
                      <a:pt x="29" y="268"/>
                      <a:pt x="29" y="269"/>
                      <a:pt x="29" y="269"/>
                    </a:cubicBezTo>
                    <a:cubicBezTo>
                      <a:pt x="29" y="269"/>
                      <a:pt x="30" y="270"/>
                      <a:pt x="30" y="270"/>
                    </a:cubicBezTo>
                    <a:cubicBezTo>
                      <a:pt x="30" y="270"/>
                      <a:pt x="32" y="270"/>
                      <a:pt x="32" y="270"/>
                    </a:cubicBezTo>
                    <a:cubicBezTo>
                      <a:pt x="32" y="270"/>
                      <a:pt x="32" y="271"/>
                      <a:pt x="32" y="271"/>
                    </a:cubicBezTo>
                    <a:cubicBezTo>
                      <a:pt x="32" y="271"/>
                      <a:pt x="31" y="272"/>
                      <a:pt x="31" y="272"/>
                    </a:cubicBezTo>
                    <a:cubicBezTo>
                      <a:pt x="31" y="272"/>
                      <a:pt x="31" y="273"/>
                      <a:pt x="30" y="273"/>
                    </a:cubicBezTo>
                    <a:cubicBezTo>
                      <a:pt x="30" y="273"/>
                      <a:pt x="30" y="274"/>
                      <a:pt x="30" y="274"/>
                    </a:cubicBezTo>
                    <a:cubicBezTo>
                      <a:pt x="30" y="274"/>
                      <a:pt x="29" y="275"/>
                      <a:pt x="29" y="276"/>
                    </a:cubicBezTo>
                    <a:cubicBezTo>
                      <a:pt x="28" y="277"/>
                      <a:pt x="28" y="278"/>
                      <a:pt x="28" y="278"/>
                    </a:cubicBezTo>
                    <a:cubicBezTo>
                      <a:pt x="28" y="278"/>
                      <a:pt x="28" y="278"/>
                      <a:pt x="28" y="278"/>
                    </a:cubicBezTo>
                    <a:cubicBezTo>
                      <a:pt x="28" y="278"/>
                      <a:pt x="28" y="278"/>
                      <a:pt x="28" y="278"/>
                    </a:cubicBezTo>
                    <a:cubicBezTo>
                      <a:pt x="28" y="279"/>
                      <a:pt x="27" y="279"/>
                      <a:pt x="27" y="279"/>
                    </a:cubicBezTo>
                    <a:cubicBezTo>
                      <a:pt x="27" y="280"/>
                      <a:pt x="27" y="280"/>
                      <a:pt x="26" y="280"/>
                    </a:cubicBezTo>
                    <a:cubicBezTo>
                      <a:pt x="26" y="281"/>
                      <a:pt x="25" y="281"/>
                      <a:pt x="25" y="282"/>
                    </a:cubicBezTo>
                    <a:cubicBezTo>
                      <a:pt x="24" y="282"/>
                      <a:pt x="23" y="282"/>
                      <a:pt x="22" y="282"/>
                    </a:cubicBezTo>
                    <a:cubicBezTo>
                      <a:pt x="21" y="282"/>
                      <a:pt x="19" y="283"/>
                      <a:pt x="18" y="283"/>
                    </a:cubicBezTo>
                    <a:cubicBezTo>
                      <a:pt x="17" y="284"/>
                      <a:pt x="16" y="284"/>
                      <a:pt x="15" y="284"/>
                    </a:cubicBezTo>
                    <a:cubicBezTo>
                      <a:pt x="15" y="285"/>
                      <a:pt x="14" y="286"/>
                      <a:pt x="14" y="286"/>
                    </a:cubicBezTo>
                    <a:cubicBezTo>
                      <a:pt x="14" y="286"/>
                      <a:pt x="14" y="286"/>
                      <a:pt x="14" y="287"/>
                    </a:cubicBezTo>
                    <a:cubicBezTo>
                      <a:pt x="14" y="287"/>
                      <a:pt x="14" y="287"/>
                      <a:pt x="13" y="287"/>
                    </a:cubicBezTo>
                    <a:cubicBezTo>
                      <a:pt x="13" y="287"/>
                      <a:pt x="13" y="287"/>
                      <a:pt x="13" y="287"/>
                    </a:cubicBezTo>
                    <a:cubicBezTo>
                      <a:pt x="13" y="288"/>
                      <a:pt x="13" y="287"/>
                      <a:pt x="13" y="288"/>
                    </a:cubicBezTo>
                    <a:cubicBezTo>
                      <a:pt x="13" y="288"/>
                      <a:pt x="13" y="289"/>
                      <a:pt x="13" y="290"/>
                    </a:cubicBezTo>
                    <a:cubicBezTo>
                      <a:pt x="13" y="290"/>
                      <a:pt x="13" y="290"/>
                      <a:pt x="13" y="290"/>
                    </a:cubicBezTo>
                    <a:cubicBezTo>
                      <a:pt x="13" y="291"/>
                      <a:pt x="14" y="291"/>
                      <a:pt x="15" y="291"/>
                    </a:cubicBezTo>
                    <a:cubicBezTo>
                      <a:pt x="16" y="291"/>
                      <a:pt x="17" y="292"/>
                      <a:pt x="17" y="292"/>
                    </a:cubicBezTo>
                    <a:cubicBezTo>
                      <a:pt x="18" y="292"/>
                      <a:pt x="18" y="292"/>
                      <a:pt x="18" y="292"/>
                    </a:cubicBezTo>
                    <a:cubicBezTo>
                      <a:pt x="19" y="292"/>
                      <a:pt x="20" y="292"/>
                      <a:pt x="20" y="292"/>
                    </a:cubicBezTo>
                    <a:cubicBezTo>
                      <a:pt x="21" y="292"/>
                      <a:pt x="22" y="292"/>
                      <a:pt x="22" y="292"/>
                    </a:cubicBezTo>
                    <a:cubicBezTo>
                      <a:pt x="23" y="292"/>
                      <a:pt x="23" y="292"/>
                      <a:pt x="23" y="292"/>
                    </a:cubicBezTo>
                    <a:cubicBezTo>
                      <a:pt x="23" y="292"/>
                      <a:pt x="24" y="292"/>
                      <a:pt x="24" y="292"/>
                    </a:cubicBezTo>
                    <a:cubicBezTo>
                      <a:pt x="24" y="292"/>
                      <a:pt x="24" y="292"/>
                      <a:pt x="25" y="292"/>
                    </a:cubicBezTo>
                    <a:cubicBezTo>
                      <a:pt x="25" y="292"/>
                      <a:pt x="25" y="292"/>
                      <a:pt x="26" y="292"/>
                    </a:cubicBezTo>
                    <a:cubicBezTo>
                      <a:pt x="26" y="292"/>
                      <a:pt x="26" y="292"/>
                      <a:pt x="26" y="292"/>
                    </a:cubicBezTo>
                    <a:cubicBezTo>
                      <a:pt x="26" y="292"/>
                      <a:pt x="27" y="292"/>
                      <a:pt x="27" y="292"/>
                    </a:cubicBezTo>
                    <a:cubicBezTo>
                      <a:pt x="28" y="292"/>
                      <a:pt x="28" y="292"/>
                      <a:pt x="28" y="292"/>
                    </a:cubicBezTo>
                    <a:cubicBezTo>
                      <a:pt x="28" y="291"/>
                      <a:pt x="28" y="292"/>
                      <a:pt x="28" y="292"/>
                    </a:cubicBezTo>
                    <a:cubicBezTo>
                      <a:pt x="29" y="292"/>
                      <a:pt x="29" y="292"/>
                      <a:pt x="29" y="292"/>
                    </a:cubicBezTo>
                    <a:cubicBezTo>
                      <a:pt x="30" y="292"/>
                      <a:pt x="30" y="292"/>
                      <a:pt x="30" y="292"/>
                    </a:cubicBezTo>
                    <a:cubicBezTo>
                      <a:pt x="30" y="291"/>
                      <a:pt x="30" y="292"/>
                      <a:pt x="30" y="292"/>
                    </a:cubicBezTo>
                    <a:cubicBezTo>
                      <a:pt x="30" y="292"/>
                      <a:pt x="31" y="292"/>
                      <a:pt x="31" y="292"/>
                    </a:cubicBezTo>
                    <a:cubicBezTo>
                      <a:pt x="32" y="292"/>
                      <a:pt x="32" y="292"/>
                      <a:pt x="32" y="291"/>
                    </a:cubicBezTo>
                    <a:cubicBezTo>
                      <a:pt x="32" y="291"/>
                      <a:pt x="32" y="291"/>
                      <a:pt x="32" y="291"/>
                    </a:cubicBezTo>
                    <a:cubicBezTo>
                      <a:pt x="32" y="291"/>
                      <a:pt x="33" y="291"/>
                      <a:pt x="33" y="291"/>
                    </a:cubicBezTo>
                    <a:cubicBezTo>
                      <a:pt x="33" y="291"/>
                      <a:pt x="34" y="291"/>
                      <a:pt x="34" y="291"/>
                    </a:cubicBezTo>
                    <a:cubicBezTo>
                      <a:pt x="34" y="291"/>
                      <a:pt x="34" y="291"/>
                      <a:pt x="34" y="291"/>
                    </a:cubicBezTo>
                    <a:cubicBezTo>
                      <a:pt x="34" y="291"/>
                      <a:pt x="34" y="291"/>
                      <a:pt x="35" y="291"/>
                    </a:cubicBezTo>
                    <a:cubicBezTo>
                      <a:pt x="36" y="291"/>
                      <a:pt x="36" y="291"/>
                      <a:pt x="36" y="290"/>
                    </a:cubicBezTo>
                    <a:cubicBezTo>
                      <a:pt x="36" y="290"/>
                      <a:pt x="36" y="290"/>
                      <a:pt x="36" y="290"/>
                    </a:cubicBezTo>
                    <a:cubicBezTo>
                      <a:pt x="37" y="290"/>
                      <a:pt x="37" y="290"/>
                      <a:pt x="38" y="289"/>
                    </a:cubicBezTo>
                    <a:cubicBezTo>
                      <a:pt x="40" y="289"/>
                      <a:pt x="42" y="288"/>
                      <a:pt x="43" y="288"/>
                    </a:cubicBezTo>
                    <a:cubicBezTo>
                      <a:pt x="43" y="288"/>
                      <a:pt x="43" y="288"/>
                      <a:pt x="44" y="288"/>
                    </a:cubicBezTo>
                    <a:cubicBezTo>
                      <a:pt x="45" y="288"/>
                      <a:pt x="45" y="289"/>
                      <a:pt x="46" y="289"/>
                    </a:cubicBezTo>
                    <a:cubicBezTo>
                      <a:pt x="47" y="290"/>
                      <a:pt x="47" y="290"/>
                      <a:pt x="47" y="290"/>
                    </a:cubicBezTo>
                    <a:cubicBezTo>
                      <a:pt x="48" y="290"/>
                      <a:pt x="49" y="289"/>
                      <a:pt x="49" y="289"/>
                    </a:cubicBezTo>
                    <a:cubicBezTo>
                      <a:pt x="50" y="289"/>
                      <a:pt x="50" y="289"/>
                      <a:pt x="50" y="289"/>
                    </a:cubicBezTo>
                    <a:cubicBezTo>
                      <a:pt x="50" y="289"/>
                      <a:pt x="50" y="289"/>
                      <a:pt x="50" y="289"/>
                    </a:cubicBezTo>
                    <a:cubicBezTo>
                      <a:pt x="50" y="289"/>
                      <a:pt x="50" y="289"/>
                      <a:pt x="51" y="289"/>
                    </a:cubicBezTo>
                    <a:cubicBezTo>
                      <a:pt x="52" y="289"/>
                      <a:pt x="52" y="289"/>
                      <a:pt x="52" y="289"/>
                    </a:cubicBezTo>
                    <a:cubicBezTo>
                      <a:pt x="52" y="289"/>
                      <a:pt x="52" y="289"/>
                      <a:pt x="52" y="289"/>
                    </a:cubicBezTo>
                    <a:cubicBezTo>
                      <a:pt x="52" y="289"/>
                      <a:pt x="53" y="289"/>
                      <a:pt x="53" y="289"/>
                    </a:cubicBezTo>
                    <a:cubicBezTo>
                      <a:pt x="54" y="289"/>
                      <a:pt x="54" y="289"/>
                      <a:pt x="54" y="289"/>
                    </a:cubicBezTo>
                    <a:cubicBezTo>
                      <a:pt x="54" y="288"/>
                      <a:pt x="54" y="288"/>
                      <a:pt x="54" y="288"/>
                    </a:cubicBezTo>
                    <a:cubicBezTo>
                      <a:pt x="55" y="288"/>
                      <a:pt x="55" y="288"/>
                      <a:pt x="55" y="288"/>
                    </a:cubicBezTo>
                    <a:cubicBezTo>
                      <a:pt x="56" y="288"/>
                      <a:pt x="56" y="288"/>
                      <a:pt x="56" y="288"/>
                    </a:cubicBezTo>
                    <a:cubicBezTo>
                      <a:pt x="56" y="288"/>
                      <a:pt x="56" y="288"/>
                      <a:pt x="57" y="288"/>
                    </a:cubicBezTo>
                    <a:cubicBezTo>
                      <a:pt x="57" y="287"/>
                      <a:pt x="57" y="287"/>
                      <a:pt x="57" y="287"/>
                    </a:cubicBezTo>
                    <a:cubicBezTo>
                      <a:pt x="57" y="286"/>
                      <a:pt x="57" y="285"/>
                      <a:pt x="57" y="284"/>
                    </a:cubicBezTo>
                    <a:cubicBezTo>
                      <a:pt x="57" y="283"/>
                      <a:pt x="57" y="283"/>
                      <a:pt x="56" y="283"/>
                    </a:cubicBezTo>
                    <a:cubicBezTo>
                      <a:pt x="56" y="283"/>
                      <a:pt x="56" y="282"/>
                      <a:pt x="56" y="282"/>
                    </a:cubicBezTo>
                    <a:cubicBezTo>
                      <a:pt x="56" y="282"/>
                      <a:pt x="56" y="282"/>
                      <a:pt x="56" y="281"/>
                    </a:cubicBezTo>
                    <a:cubicBezTo>
                      <a:pt x="56" y="281"/>
                      <a:pt x="56" y="281"/>
                      <a:pt x="56" y="280"/>
                    </a:cubicBezTo>
                    <a:cubicBezTo>
                      <a:pt x="56" y="280"/>
                      <a:pt x="56" y="280"/>
                      <a:pt x="56" y="280"/>
                    </a:cubicBezTo>
                    <a:cubicBezTo>
                      <a:pt x="56" y="279"/>
                      <a:pt x="56" y="278"/>
                      <a:pt x="56" y="278"/>
                    </a:cubicBezTo>
                    <a:cubicBezTo>
                      <a:pt x="56" y="277"/>
                      <a:pt x="56" y="277"/>
                      <a:pt x="56" y="276"/>
                    </a:cubicBezTo>
                    <a:cubicBezTo>
                      <a:pt x="56" y="276"/>
                      <a:pt x="56" y="276"/>
                      <a:pt x="56" y="276"/>
                    </a:cubicBezTo>
                    <a:cubicBezTo>
                      <a:pt x="56" y="276"/>
                      <a:pt x="56" y="276"/>
                      <a:pt x="56" y="275"/>
                    </a:cubicBezTo>
                    <a:cubicBezTo>
                      <a:pt x="56" y="275"/>
                      <a:pt x="56" y="275"/>
                      <a:pt x="56" y="275"/>
                    </a:cubicBezTo>
                    <a:cubicBezTo>
                      <a:pt x="57" y="275"/>
                      <a:pt x="57" y="274"/>
                      <a:pt x="58" y="273"/>
                    </a:cubicBezTo>
                    <a:cubicBezTo>
                      <a:pt x="58" y="272"/>
                      <a:pt x="59" y="272"/>
                      <a:pt x="59" y="271"/>
                    </a:cubicBezTo>
                    <a:cubicBezTo>
                      <a:pt x="59" y="271"/>
                      <a:pt x="60" y="270"/>
                      <a:pt x="60" y="270"/>
                    </a:cubicBezTo>
                    <a:cubicBezTo>
                      <a:pt x="60" y="269"/>
                      <a:pt x="60" y="268"/>
                      <a:pt x="60" y="268"/>
                    </a:cubicBezTo>
                    <a:cubicBezTo>
                      <a:pt x="60" y="267"/>
                      <a:pt x="60" y="267"/>
                      <a:pt x="60" y="266"/>
                    </a:cubicBezTo>
                    <a:cubicBezTo>
                      <a:pt x="59" y="266"/>
                      <a:pt x="58" y="263"/>
                      <a:pt x="58" y="262"/>
                    </a:cubicBezTo>
                    <a:cubicBezTo>
                      <a:pt x="57" y="261"/>
                      <a:pt x="57" y="260"/>
                      <a:pt x="56" y="260"/>
                    </a:cubicBezTo>
                    <a:cubicBezTo>
                      <a:pt x="56" y="259"/>
                      <a:pt x="55" y="257"/>
                      <a:pt x="55" y="257"/>
                    </a:cubicBezTo>
                    <a:cubicBezTo>
                      <a:pt x="54" y="257"/>
                      <a:pt x="54" y="256"/>
                      <a:pt x="54" y="256"/>
                    </a:cubicBezTo>
                    <a:cubicBezTo>
                      <a:pt x="54" y="256"/>
                      <a:pt x="54" y="256"/>
                      <a:pt x="54" y="255"/>
                    </a:cubicBezTo>
                    <a:cubicBezTo>
                      <a:pt x="54" y="255"/>
                      <a:pt x="54" y="255"/>
                      <a:pt x="54" y="254"/>
                    </a:cubicBezTo>
                    <a:cubicBezTo>
                      <a:pt x="54" y="253"/>
                      <a:pt x="54" y="251"/>
                      <a:pt x="55" y="251"/>
                    </a:cubicBezTo>
                    <a:cubicBezTo>
                      <a:pt x="55" y="250"/>
                      <a:pt x="55" y="245"/>
                      <a:pt x="55" y="244"/>
                    </a:cubicBezTo>
                    <a:cubicBezTo>
                      <a:pt x="55" y="243"/>
                      <a:pt x="55" y="241"/>
                      <a:pt x="55" y="240"/>
                    </a:cubicBezTo>
                    <a:cubicBezTo>
                      <a:pt x="55" y="240"/>
                      <a:pt x="55" y="238"/>
                      <a:pt x="55" y="238"/>
                    </a:cubicBezTo>
                    <a:cubicBezTo>
                      <a:pt x="55" y="237"/>
                      <a:pt x="55" y="235"/>
                      <a:pt x="55" y="235"/>
                    </a:cubicBezTo>
                    <a:cubicBezTo>
                      <a:pt x="55" y="234"/>
                      <a:pt x="55" y="233"/>
                      <a:pt x="55" y="233"/>
                    </a:cubicBezTo>
                    <a:cubicBezTo>
                      <a:pt x="55" y="233"/>
                      <a:pt x="55" y="232"/>
                      <a:pt x="55" y="232"/>
                    </a:cubicBezTo>
                    <a:cubicBezTo>
                      <a:pt x="55" y="232"/>
                      <a:pt x="55" y="229"/>
                      <a:pt x="55" y="228"/>
                    </a:cubicBezTo>
                    <a:cubicBezTo>
                      <a:pt x="55" y="227"/>
                      <a:pt x="54" y="223"/>
                      <a:pt x="54" y="222"/>
                    </a:cubicBezTo>
                    <a:cubicBezTo>
                      <a:pt x="54" y="221"/>
                      <a:pt x="54" y="220"/>
                      <a:pt x="54" y="219"/>
                    </a:cubicBezTo>
                    <a:cubicBezTo>
                      <a:pt x="54" y="219"/>
                      <a:pt x="54" y="218"/>
                      <a:pt x="54" y="218"/>
                    </a:cubicBezTo>
                    <a:cubicBezTo>
                      <a:pt x="54" y="217"/>
                      <a:pt x="54" y="216"/>
                      <a:pt x="54" y="215"/>
                    </a:cubicBezTo>
                    <a:cubicBezTo>
                      <a:pt x="54" y="215"/>
                      <a:pt x="55" y="212"/>
                      <a:pt x="55" y="211"/>
                    </a:cubicBezTo>
                    <a:cubicBezTo>
                      <a:pt x="55" y="210"/>
                      <a:pt x="55" y="208"/>
                      <a:pt x="55" y="208"/>
                    </a:cubicBezTo>
                    <a:cubicBezTo>
                      <a:pt x="55" y="208"/>
                      <a:pt x="55" y="206"/>
                      <a:pt x="55" y="205"/>
                    </a:cubicBezTo>
                    <a:cubicBezTo>
                      <a:pt x="55" y="204"/>
                      <a:pt x="55" y="201"/>
                      <a:pt x="55" y="201"/>
                    </a:cubicBezTo>
                    <a:cubicBezTo>
                      <a:pt x="55" y="200"/>
                      <a:pt x="55" y="199"/>
                      <a:pt x="55" y="198"/>
                    </a:cubicBezTo>
                    <a:cubicBezTo>
                      <a:pt x="54" y="198"/>
                      <a:pt x="54" y="197"/>
                      <a:pt x="54" y="196"/>
                    </a:cubicBezTo>
                    <a:cubicBezTo>
                      <a:pt x="54" y="196"/>
                      <a:pt x="54" y="195"/>
                      <a:pt x="54" y="194"/>
                    </a:cubicBezTo>
                    <a:cubicBezTo>
                      <a:pt x="54" y="193"/>
                      <a:pt x="54" y="191"/>
                      <a:pt x="54" y="191"/>
                    </a:cubicBezTo>
                    <a:cubicBezTo>
                      <a:pt x="54" y="191"/>
                      <a:pt x="54" y="191"/>
                      <a:pt x="54" y="191"/>
                    </a:cubicBezTo>
                    <a:cubicBezTo>
                      <a:pt x="54" y="191"/>
                      <a:pt x="54" y="192"/>
                      <a:pt x="54" y="192"/>
                    </a:cubicBezTo>
                    <a:cubicBezTo>
                      <a:pt x="54" y="193"/>
                      <a:pt x="55" y="194"/>
                      <a:pt x="55" y="194"/>
                    </a:cubicBezTo>
                    <a:cubicBezTo>
                      <a:pt x="55" y="195"/>
                      <a:pt x="55" y="197"/>
                      <a:pt x="55" y="197"/>
                    </a:cubicBezTo>
                    <a:cubicBezTo>
                      <a:pt x="55" y="198"/>
                      <a:pt x="56" y="198"/>
                      <a:pt x="56" y="198"/>
                    </a:cubicBezTo>
                    <a:cubicBezTo>
                      <a:pt x="56" y="198"/>
                      <a:pt x="56" y="199"/>
                      <a:pt x="56" y="200"/>
                    </a:cubicBezTo>
                    <a:cubicBezTo>
                      <a:pt x="56" y="201"/>
                      <a:pt x="57" y="202"/>
                      <a:pt x="57" y="203"/>
                    </a:cubicBezTo>
                    <a:cubicBezTo>
                      <a:pt x="57" y="204"/>
                      <a:pt x="57" y="205"/>
                      <a:pt x="57" y="206"/>
                    </a:cubicBezTo>
                    <a:cubicBezTo>
                      <a:pt x="57" y="206"/>
                      <a:pt x="58" y="208"/>
                      <a:pt x="58" y="208"/>
                    </a:cubicBezTo>
                    <a:cubicBezTo>
                      <a:pt x="58" y="209"/>
                      <a:pt x="58" y="210"/>
                      <a:pt x="59" y="211"/>
                    </a:cubicBezTo>
                    <a:cubicBezTo>
                      <a:pt x="59" y="211"/>
                      <a:pt x="59" y="213"/>
                      <a:pt x="59" y="213"/>
                    </a:cubicBezTo>
                    <a:cubicBezTo>
                      <a:pt x="59" y="214"/>
                      <a:pt x="59" y="215"/>
                      <a:pt x="59" y="215"/>
                    </a:cubicBezTo>
                    <a:cubicBezTo>
                      <a:pt x="59" y="216"/>
                      <a:pt x="59" y="216"/>
                      <a:pt x="59" y="217"/>
                    </a:cubicBezTo>
                    <a:cubicBezTo>
                      <a:pt x="59" y="217"/>
                      <a:pt x="60" y="219"/>
                      <a:pt x="60" y="219"/>
                    </a:cubicBezTo>
                    <a:cubicBezTo>
                      <a:pt x="60" y="219"/>
                      <a:pt x="60" y="220"/>
                      <a:pt x="60" y="221"/>
                    </a:cubicBezTo>
                    <a:cubicBezTo>
                      <a:pt x="60" y="222"/>
                      <a:pt x="60" y="223"/>
                      <a:pt x="60" y="224"/>
                    </a:cubicBezTo>
                    <a:cubicBezTo>
                      <a:pt x="60" y="225"/>
                      <a:pt x="60" y="225"/>
                      <a:pt x="60" y="226"/>
                    </a:cubicBezTo>
                    <a:cubicBezTo>
                      <a:pt x="60" y="226"/>
                      <a:pt x="60" y="227"/>
                      <a:pt x="60" y="228"/>
                    </a:cubicBezTo>
                    <a:cubicBezTo>
                      <a:pt x="61" y="228"/>
                      <a:pt x="61" y="229"/>
                      <a:pt x="61" y="230"/>
                    </a:cubicBezTo>
                    <a:cubicBezTo>
                      <a:pt x="61" y="231"/>
                      <a:pt x="61" y="232"/>
                      <a:pt x="61" y="232"/>
                    </a:cubicBezTo>
                    <a:cubicBezTo>
                      <a:pt x="61" y="233"/>
                      <a:pt x="61" y="233"/>
                      <a:pt x="61" y="234"/>
                    </a:cubicBezTo>
                    <a:cubicBezTo>
                      <a:pt x="61" y="235"/>
                      <a:pt x="61" y="235"/>
                      <a:pt x="61" y="235"/>
                    </a:cubicBezTo>
                    <a:cubicBezTo>
                      <a:pt x="61" y="236"/>
                      <a:pt x="62" y="239"/>
                      <a:pt x="62" y="240"/>
                    </a:cubicBezTo>
                    <a:cubicBezTo>
                      <a:pt x="62" y="241"/>
                      <a:pt x="62" y="244"/>
                      <a:pt x="62" y="245"/>
                    </a:cubicBezTo>
                    <a:cubicBezTo>
                      <a:pt x="62" y="247"/>
                      <a:pt x="62" y="249"/>
                      <a:pt x="62" y="251"/>
                    </a:cubicBezTo>
                    <a:cubicBezTo>
                      <a:pt x="62" y="252"/>
                      <a:pt x="63" y="256"/>
                      <a:pt x="64" y="257"/>
                    </a:cubicBezTo>
                    <a:cubicBezTo>
                      <a:pt x="64" y="258"/>
                      <a:pt x="64" y="260"/>
                      <a:pt x="65" y="261"/>
                    </a:cubicBezTo>
                    <a:cubicBezTo>
                      <a:pt x="65" y="262"/>
                      <a:pt x="65" y="263"/>
                      <a:pt x="66" y="264"/>
                    </a:cubicBezTo>
                    <a:cubicBezTo>
                      <a:pt x="66" y="265"/>
                      <a:pt x="67" y="267"/>
                      <a:pt x="67" y="267"/>
                    </a:cubicBezTo>
                    <a:cubicBezTo>
                      <a:pt x="67" y="268"/>
                      <a:pt x="67" y="268"/>
                      <a:pt x="68" y="269"/>
                    </a:cubicBezTo>
                    <a:cubicBezTo>
                      <a:pt x="69" y="269"/>
                      <a:pt x="70" y="270"/>
                      <a:pt x="70" y="270"/>
                    </a:cubicBezTo>
                    <a:cubicBezTo>
                      <a:pt x="71" y="270"/>
                      <a:pt x="71" y="270"/>
                      <a:pt x="70" y="270"/>
                    </a:cubicBezTo>
                    <a:cubicBezTo>
                      <a:pt x="70" y="270"/>
                      <a:pt x="70" y="271"/>
                      <a:pt x="70" y="271"/>
                    </a:cubicBezTo>
                    <a:cubicBezTo>
                      <a:pt x="69" y="271"/>
                      <a:pt x="68" y="272"/>
                      <a:pt x="68" y="272"/>
                    </a:cubicBezTo>
                    <a:cubicBezTo>
                      <a:pt x="67" y="272"/>
                      <a:pt x="67" y="273"/>
                      <a:pt x="67" y="273"/>
                    </a:cubicBezTo>
                    <a:cubicBezTo>
                      <a:pt x="67" y="274"/>
                      <a:pt x="66" y="275"/>
                      <a:pt x="66" y="276"/>
                    </a:cubicBezTo>
                    <a:cubicBezTo>
                      <a:pt x="65" y="276"/>
                      <a:pt x="65" y="277"/>
                      <a:pt x="65" y="277"/>
                    </a:cubicBezTo>
                    <a:cubicBezTo>
                      <a:pt x="64" y="278"/>
                      <a:pt x="64" y="278"/>
                      <a:pt x="64" y="279"/>
                    </a:cubicBezTo>
                    <a:cubicBezTo>
                      <a:pt x="64" y="280"/>
                      <a:pt x="65" y="281"/>
                      <a:pt x="65" y="281"/>
                    </a:cubicBezTo>
                    <a:cubicBezTo>
                      <a:pt x="65" y="281"/>
                      <a:pt x="65" y="282"/>
                      <a:pt x="66" y="282"/>
                    </a:cubicBezTo>
                    <a:cubicBezTo>
                      <a:pt x="66" y="282"/>
                      <a:pt x="66" y="283"/>
                      <a:pt x="67" y="283"/>
                    </a:cubicBezTo>
                    <a:cubicBezTo>
                      <a:pt x="67" y="284"/>
                      <a:pt x="68" y="284"/>
                      <a:pt x="68" y="285"/>
                    </a:cubicBezTo>
                    <a:cubicBezTo>
                      <a:pt x="68" y="285"/>
                      <a:pt x="69" y="286"/>
                      <a:pt x="69" y="286"/>
                    </a:cubicBezTo>
                    <a:cubicBezTo>
                      <a:pt x="69" y="286"/>
                      <a:pt x="70" y="286"/>
                      <a:pt x="70" y="287"/>
                    </a:cubicBezTo>
                    <a:cubicBezTo>
                      <a:pt x="70" y="287"/>
                      <a:pt x="70" y="287"/>
                      <a:pt x="71" y="288"/>
                    </a:cubicBezTo>
                    <a:cubicBezTo>
                      <a:pt x="71" y="288"/>
                      <a:pt x="72" y="289"/>
                      <a:pt x="72" y="289"/>
                    </a:cubicBezTo>
                    <a:cubicBezTo>
                      <a:pt x="72" y="289"/>
                      <a:pt x="72" y="289"/>
                      <a:pt x="72" y="290"/>
                    </a:cubicBezTo>
                    <a:cubicBezTo>
                      <a:pt x="72" y="290"/>
                      <a:pt x="71" y="290"/>
                      <a:pt x="71" y="291"/>
                    </a:cubicBezTo>
                    <a:cubicBezTo>
                      <a:pt x="71" y="292"/>
                      <a:pt x="71" y="294"/>
                      <a:pt x="71" y="294"/>
                    </a:cubicBezTo>
                    <a:cubicBezTo>
                      <a:pt x="71" y="294"/>
                      <a:pt x="71" y="295"/>
                      <a:pt x="71" y="295"/>
                    </a:cubicBezTo>
                    <a:cubicBezTo>
                      <a:pt x="71" y="295"/>
                      <a:pt x="71" y="295"/>
                      <a:pt x="71" y="295"/>
                    </a:cubicBezTo>
                    <a:cubicBezTo>
                      <a:pt x="71" y="295"/>
                      <a:pt x="71" y="295"/>
                      <a:pt x="71" y="296"/>
                    </a:cubicBezTo>
                    <a:cubicBezTo>
                      <a:pt x="70" y="296"/>
                      <a:pt x="70" y="296"/>
                      <a:pt x="70" y="297"/>
                    </a:cubicBezTo>
                    <a:cubicBezTo>
                      <a:pt x="70" y="298"/>
                      <a:pt x="70" y="299"/>
                      <a:pt x="70" y="299"/>
                    </a:cubicBezTo>
                    <a:cubicBezTo>
                      <a:pt x="70" y="299"/>
                      <a:pt x="71" y="300"/>
                      <a:pt x="71" y="300"/>
                    </a:cubicBezTo>
                    <a:cubicBezTo>
                      <a:pt x="71" y="300"/>
                      <a:pt x="72" y="300"/>
                      <a:pt x="73" y="300"/>
                    </a:cubicBezTo>
                    <a:cubicBezTo>
                      <a:pt x="73" y="300"/>
                      <a:pt x="74" y="300"/>
                      <a:pt x="75" y="300"/>
                    </a:cubicBezTo>
                    <a:cubicBezTo>
                      <a:pt x="76" y="300"/>
                      <a:pt x="81" y="300"/>
                      <a:pt x="82" y="300"/>
                    </a:cubicBezTo>
                    <a:cubicBezTo>
                      <a:pt x="83" y="300"/>
                      <a:pt x="86" y="300"/>
                      <a:pt x="87" y="300"/>
                    </a:cubicBezTo>
                    <a:cubicBezTo>
                      <a:pt x="88" y="299"/>
                      <a:pt x="89" y="299"/>
                      <a:pt x="89" y="299"/>
                    </a:cubicBezTo>
                    <a:cubicBezTo>
                      <a:pt x="90" y="298"/>
                      <a:pt x="90" y="298"/>
                      <a:pt x="90" y="297"/>
                    </a:cubicBezTo>
                    <a:cubicBezTo>
                      <a:pt x="90" y="297"/>
                      <a:pt x="90" y="296"/>
                      <a:pt x="90" y="295"/>
                    </a:cubicBezTo>
                    <a:cubicBezTo>
                      <a:pt x="90" y="294"/>
                      <a:pt x="89" y="294"/>
                      <a:pt x="89" y="294"/>
                    </a:cubicBezTo>
                    <a:cubicBezTo>
                      <a:pt x="89" y="293"/>
                      <a:pt x="89" y="293"/>
                      <a:pt x="89" y="292"/>
                    </a:cubicBezTo>
                    <a:cubicBezTo>
                      <a:pt x="90" y="292"/>
                      <a:pt x="89" y="290"/>
                      <a:pt x="89" y="290"/>
                    </a:cubicBezTo>
                    <a:cubicBezTo>
                      <a:pt x="89" y="289"/>
                      <a:pt x="89" y="289"/>
                      <a:pt x="89" y="289"/>
                    </a:cubicBezTo>
                    <a:cubicBezTo>
                      <a:pt x="89" y="289"/>
                      <a:pt x="89" y="288"/>
                      <a:pt x="88" y="288"/>
                    </a:cubicBezTo>
                    <a:cubicBezTo>
                      <a:pt x="88" y="288"/>
                      <a:pt x="89" y="288"/>
                      <a:pt x="89" y="288"/>
                    </a:cubicBezTo>
                    <a:cubicBezTo>
                      <a:pt x="89" y="288"/>
                      <a:pt x="89" y="287"/>
                      <a:pt x="89" y="287"/>
                    </a:cubicBezTo>
                    <a:cubicBezTo>
                      <a:pt x="89" y="286"/>
                      <a:pt x="90" y="285"/>
                      <a:pt x="90" y="284"/>
                    </a:cubicBezTo>
                    <a:cubicBezTo>
                      <a:pt x="90" y="284"/>
                      <a:pt x="90" y="283"/>
                      <a:pt x="90" y="283"/>
                    </a:cubicBezTo>
                    <a:cubicBezTo>
                      <a:pt x="90" y="283"/>
                      <a:pt x="90" y="283"/>
                      <a:pt x="91" y="283"/>
                    </a:cubicBezTo>
                    <a:cubicBezTo>
                      <a:pt x="91" y="282"/>
                      <a:pt x="91" y="282"/>
                      <a:pt x="91" y="282"/>
                    </a:cubicBezTo>
                    <a:cubicBezTo>
                      <a:pt x="91" y="281"/>
                      <a:pt x="92" y="279"/>
                      <a:pt x="92" y="279"/>
                    </a:cubicBezTo>
                    <a:cubicBezTo>
                      <a:pt x="93" y="279"/>
                      <a:pt x="93" y="278"/>
                      <a:pt x="93" y="278"/>
                    </a:cubicBezTo>
                    <a:cubicBezTo>
                      <a:pt x="93" y="278"/>
                      <a:pt x="93" y="278"/>
                      <a:pt x="93" y="277"/>
                    </a:cubicBezTo>
                    <a:cubicBezTo>
                      <a:pt x="93" y="277"/>
                      <a:pt x="93" y="276"/>
                      <a:pt x="93" y="276"/>
                    </a:cubicBezTo>
                    <a:close/>
                  </a:path>
                </a:pathLst>
              </a:custGeom>
              <a:solidFill>
                <a:schemeClr val="accent6"/>
              </a:solid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grpSp>
        <p:grpSp>
          <p:nvGrpSpPr>
            <p:cNvPr id="37" name="Group 36"/>
            <p:cNvGrpSpPr/>
            <p:nvPr/>
          </p:nvGrpSpPr>
          <p:grpSpPr>
            <a:xfrm>
              <a:off x="1236195" y="3905774"/>
              <a:ext cx="2355542" cy="1528220"/>
              <a:chOff x="1690263" y="3675745"/>
              <a:chExt cx="2355542" cy="1528220"/>
            </a:xfrm>
            <a:solidFill>
              <a:srgbClr val="FFC000"/>
            </a:solidFill>
          </p:grpSpPr>
          <p:sp>
            <p:nvSpPr>
              <p:cNvPr id="38" name="Freeform 16"/>
              <p:cNvSpPr>
                <a:spLocks noEditPoints="1"/>
              </p:cNvSpPr>
              <p:nvPr/>
            </p:nvSpPr>
            <p:spPr bwMode="auto">
              <a:xfrm>
                <a:off x="3714354" y="4026033"/>
                <a:ext cx="331451" cy="1082922"/>
              </a:xfrm>
              <a:custGeom>
                <a:avLst/>
                <a:gdLst>
                  <a:gd name="T0" fmla="*/ 87 w 90"/>
                  <a:gd name="T1" fmla="*/ 78 h 294"/>
                  <a:gd name="T2" fmla="*/ 85 w 90"/>
                  <a:gd name="T3" fmla="*/ 59 h 294"/>
                  <a:gd name="T4" fmla="*/ 83 w 90"/>
                  <a:gd name="T5" fmla="*/ 50 h 294"/>
                  <a:gd name="T6" fmla="*/ 76 w 90"/>
                  <a:gd name="T7" fmla="*/ 44 h 294"/>
                  <a:gd name="T8" fmla="*/ 60 w 90"/>
                  <a:gd name="T9" fmla="*/ 37 h 294"/>
                  <a:gd name="T10" fmla="*/ 54 w 90"/>
                  <a:gd name="T11" fmla="*/ 33 h 294"/>
                  <a:gd name="T12" fmla="*/ 51 w 90"/>
                  <a:gd name="T13" fmla="*/ 26 h 294"/>
                  <a:gd name="T14" fmla="*/ 53 w 90"/>
                  <a:gd name="T15" fmla="*/ 17 h 294"/>
                  <a:gd name="T16" fmla="*/ 33 w 90"/>
                  <a:gd name="T17" fmla="*/ 2 h 294"/>
                  <a:gd name="T18" fmla="*/ 26 w 90"/>
                  <a:gd name="T19" fmla="*/ 23 h 294"/>
                  <a:gd name="T20" fmla="*/ 30 w 90"/>
                  <a:gd name="T21" fmla="*/ 33 h 294"/>
                  <a:gd name="T22" fmla="*/ 31 w 90"/>
                  <a:gd name="T23" fmla="*/ 43 h 294"/>
                  <a:gd name="T24" fmla="*/ 22 w 90"/>
                  <a:gd name="T25" fmla="*/ 52 h 294"/>
                  <a:gd name="T26" fmla="*/ 16 w 90"/>
                  <a:gd name="T27" fmla="*/ 58 h 294"/>
                  <a:gd name="T28" fmla="*/ 14 w 90"/>
                  <a:gd name="T29" fmla="*/ 69 h 294"/>
                  <a:gd name="T30" fmla="*/ 13 w 90"/>
                  <a:gd name="T31" fmla="*/ 88 h 294"/>
                  <a:gd name="T32" fmla="*/ 11 w 90"/>
                  <a:gd name="T33" fmla="*/ 100 h 294"/>
                  <a:gd name="T34" fmla="*/ 8 w 90"/>
                  <a:gd name="T35" fmla="*/ 109 h 294"/>
                  <a:gd name="T36" fmla="*/ 9 w 90"/>
                  <a:gd name="T37" fmla="*/ 119 h 294"/>
                  <a:gd name="T38" fmla="*/ 5 w 90"/>
                  <a:gd name="T39" fmla="*/ 128 h 294"/>
                  <a:gd name="T40" fmla="*/ 0 w 90"/>
                  <a:gd name="T41" fmla="*/ 144 h 294"/>
                  <a:gd name="T42" fmla="*/ 9 w 90"/>
                  <a:gd name="T43" fmla="*/ 143 h 294"/>
                  <a:gd name="T44" fmla="*/ 11 w 90"/>
                  <a:gd name="T45" fmla="*/ 160 h 294"/>
                  <a:gd name="T46" fmla="*/ 18 w 90"/>
                  <a:gd name="T47" fmla="*/ 212 h 294"/>
                  <a:gd name="T48" fmla="*/ 24 w 90"/>
                  <a:gd name="T49" fmla="*/ 237 h 294"/>
                  <a:gd name="T50" fmla="*/ 29 w 90"/>
                  <a:gd name="T51" fmla="*/ 261 h 294"/>
                  <a:gd name="T52" fmla="*/ 32 w 90"/>
                  <a:gd name="T53" fmla="*/ 269 h 294"/>
                  <a:gd name="T54" fmla="*/ 30 w 90"/>
                  <a:gd name="T55" fmla="*/ 272 h 294"/>
                  <a:gd name="T56" fmla="*/ 23 w 90"/>
                  <a:gd name="T57" fmla="*/ 274 h 294"/>
                  <a:gd name="T58" fmla="*/ 15 w 90"/>
                  <a:gd name="T59" fmla="*/ 278 h 294"/>
                  <a:gd name="T60" fmla="*/ 15 w 90"/>
                  <a:gd name="T61" fmla="*/ 280 h 294"/>
                  <a:gd name="T62" fmla="*/ 27 w 90"/>
                  <a:gd name="T63" fmla="*/ 283 h 294"/>
                  <a:gd name="T64" fmla="*/ 42 w 90"/>
                  <a:gd name="T65" fmla="*/ 278 h 294"/>
                  <a:gd name="T66" fmla="*/ 50 w 90"/>
                  <a:gd name="T67" fmla="*/ 280 h 294"/>
                  <a:gd name="T68" fmla="*/ 60 w 90"/>
                  <a:gd name="T69" fmla="*/ 278 h 294"/>
                  <a:gd name="T70" fmla="*/ 60 w 90"/>
                  <a:gd name="T71" fmla="*/ 281 h 294"/>
                  <a:gd name="T72" fmla="*/ 56 w 90"/>
                  <a:gd name="T73" fmla="*/ 286 h 294"/>
                  <a:gd name="T74" fmla="*/ 53 w 90"/>
                  <a:gd name="T75" fmla="*/ 290 h 294"/>
                  <a:gd name="T76" fmla="*/ 62 w 90"/>
                  <a:gd name="T77" fmla="*/ 294 h 294"/>
                  <a:gd name="T78" fmla="*/ 79 w 90"/>
                  <a:gd name="T79" fmla="*/ 289 h 294"/>
                  <a:gd name="T80" fmla="*/ 80 w 90"/>
                  <a:gd name="T81" fmla="*/ 280 h 294"/>
                  <a:gd name="T82" fmla="*/ 81 w 90"/>
                  <a:gd name="T83" fmla="*/ 274 h 294"/>
                  <a:gd name="T84" fmla="*/ 77 w 90"/>
                  <a:gd name="T85" fmla="*/ 259 h 294"/>
                  <a:gd name="T86" fmla="*/ 77 w 90"/>
                  <a:gd name="T87" fmla="*/ 235 h 294"/>
                  <a:gd name="T88" fmla="*/ 73 w 90"/>
                  <a:gd name="T89" fmla="*/ 205 h 294"/>
                  <a:gd name="T90" fmla="*/ 72 w 90"/>
                  <a:gd name="T91" fmla="*/ 164 h 294"/>
                  <a:gd name="T92" fmla="*/ 70 w 90"/>
                  <a:gd name="T93" fmla="*/ 143 h 294"/>
                  <a:gd name="T94" fmla="*/ 76 w 90"/>
                  <a:gd name="T95" fmla="*/ 137 h 294"/>
                  <a:gd name="T96" fmla="*/ 81 w 90"/>
                  <a:gd name="T97" fmla="*/ 131 h 294"/>
                  <a:gd name="T98" fmla="*/ 82 w 90"/>
                  <a:gd name="T99" fmla="*/ 125 h 294"/>
                  <a:gd name="T100" fmla="*/ 87 w 90"/>
                  <a:gd name="T101" fmla="*/ 108 h 294"/>
                  <a:gd name="T102" fmla="*/ 52 w 90"/>
                  <a:gd name="T103" fmla="*/ 241 h 294"/>
                  <a:gd name="T104" fmla="*/ 49 w 90"/>
                  <a:gd name="T105" fmla="*/ 211 h 294"/>
                  <a:gd name="T106" fmla="*/ 51 w 90"/>
                  <a:gd name="T107" fmla="*/ 206 h 294"/>
                  <a:gd name="T108" fmla="*/ 53 w 90"/>
                  <a:gd name="T109" fmla="*/ 224 h 294"/>
                  <a:gd name="T110" fmla="*/ 56 w 90"/>
                  <a:gd name="T111" fmla="*/ 250 h 294"/>
                  <a:gd name="T112" fmla="*/ 55 w 90"/>
                  <a:gd name="T113" fmla="*/ 258 h 294"/>
                  <a:gd name="T114" fmla="*/ 56 w 90"/>
                  <a:gd name="T115" fmla="*/ 258 h 294"/>
                  <a:gd name="T116" fmla="*/ 59 w 90"/>
                  <a:gd name="T117" fmla="*/ 276 h 294"/>
                  <a:gd name="T118" fmla="*/ 59 w 90"/>
                  <a:gd name="T119" fmla="*/ 27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 h="294">
                    <a:moveTo>
                      <a:pt x="90" y="95"/>
                    </a:moveTo>
                    <a:cubicBezTo>
                      <a:pt x="90" y="95"/>
                      <a:pt x="90" y="93"/>
                      <a:pt x="90" y="92"/>
                    </a:cubicBezTo>
                    <a:cubicBezTo>
                      <a:pt x="90" y="90"/>
                      <a:pt x="89" y="90"/>
                      <a:pt x="89" y="89"/>
                    </a:cubicBezTo>
                    <a:cubicBezTo>
                      <a:pt x="89" y="88"/>
                      <a:pt x="88" y="85"/>
                      <a:pt x="88" y="84"/>
                    </a:cubicBezTo>
                    <a:cubicBezTo>
                      <a:pt x="88" y="83"/>
                      <a:pt x="88" y="82"/>
                      <a:pt x="88" y="82"/>
                    </a:cubicBezTo>
                    <a:cubicBezTo>
                      <a:pt x="87" y="81"/>
                      <a:pt x="87" y="78"/>
                      <a:pt x="87" y="78"/>
                    </a:cubicBezTo>
                    <a:cubicBezTo>
                      <a:pt x="87" y="78"/>
                      <a:pt x="87" y="77"/>
                      <a:pt x="87" y="76"/>
                    </a:cubicBezTo>
                    <a:cubicBezTo>
                      <a:pt x="87" y="76"/>
                      <a:pt x="87" y="74"/>
                      <a:pt x="87" y="72"/>
                    </a:cubicBezTo>
                    <a:cubicBezTo>
                      <a:pt x="87" y="71"/>
                      <a:pt x="87" y="70"/>
                      <a:pt x="87" y="69"/>
                    </a:cubicBezTo>
                    <a:cubicBezTo>
                      <a:pt x="87" y="68"/>
                      <a:pt x="86" y="65"/>
                      <a:pt x="86" y="64"/>
                    </a:cubicBezTo>
                    <a:cubicBezTo>
                      <a:pt x="86" y="63"/>
                      <a:pt x="85" y="62"/>
                      <a:pt x="85" y="62"/>
                    </a:cubicBezTo>
                    <a:cubicBezTo>
                      <a:pt x="85" y="61"/>
                      <a:pt x="85" y="60"/>
                      <a:pt x="85" y="59"/>
                    </a:cubicBezTo>
                    <a:cubicBezTo>
                      <a:pt x="85" y="59"/>
                      <a:pt x="85" y="58"/>
                      <a:pt x="85" y="57"/>
                    </a:cubicBezTo>
                    <a:cubicBezTo>
                      <a:pt x="85" y="57"/>
                      <a:pt x="84" y="57"/>
                      <a:pt x="84" y="56"/>
                    </a:cubicBezTo>
                    <a:cubicBezTo>
                      <a:pt x="84" y="56"/>
                      <a:pt x="84" y="55"/>
                      <a:pt x="84" y="55"/>
                    </a:cubicBezTo>
                    <a:cubicBezTo>
                      <a:pt x="84" y="54"/>
                      <a:pt x="84" y="54"/>
                      <a:pt x="84" y="54"/>
                    </a:cubicBezTo>
                    <a:cubicBezTo>
                      <a:pt x="84" y="54"/>
                      <a:pt x="84" y="53"/>
                      <a:pt x="84" y="52"/>
                    </a:cubicBezTo>
                    <a:cubicBezTo>
                      <a:pt x="83" y="51"/>
                      <a:pt x="83" y="50"/>
                      <a:pt x="83" y="50"/>
                    </a:cubicBezTo>
                    <a:cubicBezTo>
                      <a:pt x="83" y="49"/>
                      <a:pt x="83" y="49"/>
                      <a:pt x="83" y="48"/>
                    </a:cubicBezTo>
                    <a:cubicBezTo>
                      <a:pt x="82" y="48"/>
                      <a:pt x="82" y="47"/>
                      <a:pt x="82" y="47"/>
                    </a:cubicBezTo>
                    <a:cubicBezTo>
                      <a:pt x="81" y="46"/>
                      <a:pt x="80" y="46"/>
                      <a:pt x="80" y="45"/>
                    </a:cubicBezTo>
                    <a:cubicBezTo>
                      <a:pt x="80" y="45"/>
                      <a:pt x="79" y="45"/>
                      <a:pt x="79" y="45"/>
                    </a:cubicBezTo>
                    <a:cubicBezTo>
                      <a:pt x="79" y="45"/>
                      <a:pt x="78" y="45"/>
                      <a:pt x="78" y="44"/>
                    </a:cubicBezTo>
                    <a:cubicBezTo>
                      <a:pt x="78" y="44"/>
                      <a:pt x="77" y="44"/>
                      <a:pt x="76" y="44"/>
                    </a:cubicBezTo>
                    <a:cubicBezTo>
                      <a:pt x="75" y="44"/>
                      <a:pt x="75" y="43"/>
                      <a:pt x="74" y="43"/>
                    </a:cubicBezTo>
                    <a:cubicBezTo>
                      <a:pt x="74" y="43"/>
                      <a:pt x="71" y="42"/>
                      <a:pt x="70" y="41"/>
                    </a:cubicBezTo>
                    <a:cubicBezTo>
                      <a:pt x="68" y="41"/>
                      <a:pt x="65" y="40"/>
                      <a:pt x="64" y="39"/>
                    </a:cubicBezTo>
                    <a:cubicBezTo>
                      <a:pt x="63" y="39"/>
                      <a:pt x="62" y="38"/>
                      <a:pt x="61" y="38"/>
                    </a:cubicBezTo>
                    <a:cubicBezTo>
                      <a:pt x="61" y="38"/>
                      <a:pt x="60" y="38"/>
                      <a:pt x="60" y="38"/>
                    </a:cubicBezTo>
                    <a:cubicBezTo>
                      <a:pt x="60" y="38"/>
                      <a:pt x="60" y="38"/>
                      <a:pt x="60" y="37"/>
                    </a:cubicBezTo>
                    <a:cubicBezTo>
                      <a:pt x="60" y="37"/>
                      <a:pt x="59" y="37"/>
                      <a:pt x="59" y="37"/>
                    </a:cubicBezTo>
                    <a:cubicBezTo>
                      <a:pt x="59" y="37"/>
                      <a:pt x="59" y="37"/>
                      <a:pt x="59" y="37"/>
                    </a:cubicBezTo>
                    <a:cubicBezTo>
                      <a:pt x="58" y="37"/>
                      <a:pt x="58" y="36"/>
                      <a:pt x="57" y="36"/>
                    </a:cubicBezTo>
                    <a:cubicBezTo>
                      <a:pt x="57" y="35"/>
                      <a:pt x="56" y="34"/>
                      <a:pt x="56" y="34"/>
                    </a:cubicBezTo>
                    <a:cubicBezTo>
                      <a:pt x="56" y="34"/>
                      <a:pt x="56" y="33"/>
                      <a:pt x="55" y="33"/>
                    </a:cubicBezTo>
                    <a:cubicBezTo>
                      <a:pt x="55" y="33"/>
                      <a:pt x="54" y="33"/>
                      <a:pt x="54" y="33"/>
                    </a:cubicBezTo>
                    <a:cubicBezTo>
                      <a:pt x="54" y="33"/>
                      <a:pt x="54" y="33"/>
                      <a:pt x="53" y="33"/>
                    </a:cubicBezTo>
                    <a:cubicBezTo>
                      <a:pt x="53" y="33"/>
                      <a:pt x="53" y="32"/>
                      <a:pt x="52" y="31"/>
                    </a:cubicBezTo>
                    <a:cubicBezTo>
                      <a:pt x="52" y="31"/>
                      <a:pt x="52" y="31"/>
                      <a:pt x="52" y="30"/>
                    </a:cubicBezTo>
                    <a:cubicBezTo>
                      <a:pt x="52" y="30"/>
                      <a:pt x="52" y="30"/>
                      <a:pt x="51" y="30"/>
                    </a:cubicBezTo>
                    <a:cubicBezTo>
                      <a:pt x="51" y="30"/>
                      <a:pt x="51" y="30"/>
                      <a:pt x="51" y="29"/>
                    </a:cubicBezTo>
                    <a:cubicBezTo>
                      <a:pt x="51" y="29"/>
                      <a:pt x="51" y="26"/>
                      <a:pt x="51" y="26"/>
                    </a:cubicBezTo>
                    <a:cubicBezTo>
                      <a:pt x="51" y="25"/>
                      <a:pt x="51" y="25"/>
                      <a:pt x="51" y="25"/>
                    </a:cubicBezTo>
                    <a:cubicBezTo>
                      <a:pt x="51" y="25"/>
                      <a:pt x="52" y="25"/>
                      <a:pt x="52" y="24"/>
                    </a:cubicBezTo>
                    <a:cubicBezTo>
                      <a:pt x="52" y="24"/>
                      <a:pt x="52" y="23"/>
                      <a:pt x="53" y="23"/>
                    </a:cubicBezTo>
                    <a:cubicBezTo>
                      <a:pt x="53" y="22"/>
                      <a:pt x="53" y="22"/>
                      <a:pt x="53" y="21"/>
                    </a:cubicBezTo>
                    <a:cubicBezTo>
                      <a:pt x="53" y="20"/>
                      <a:pt x="53" y="19"/>
                      <a:pt x="53" y="18"/>
                    </a:cubicBezTo>
                    <a:cubicBezTo>
                      <a:pt x="53" y="18"/>
                      <a:pt x="53" y="17"/>
                      <a:pt x="53" y="17"/>
                    </a:cubicBezTo>
                    <a:cubicBezTo>
                      <a:pt x="53" y="16"/>
                      <a:pt x="53" y="16"/>
                      <a:pt x="53" y="16"/>
                    </a:cubicBezTo>
                    <a:cubicBezTo>
                      <a:pt x="52" y="15"/>
                      <a:pt x="52" y="15"/>
                      <a:pt x="52" y="15"/>
                    </a:cubicBezTo>
                    <a:cubicBezTo>
                      <a:pt x="51" y="15"/>
                      <a:pt x="51" y="15"/>
                      <a:pt x="51" y="15"/>
                    </a:cubicBezTo>
                    <a:cubicBezTo>
                      <a:pt x="51" y="14"/>
                      <a:pt x="51" y="11"/>
                      <a:pt x="51" y="10"/>
                    </a:cubicBezTo>
                    <a:cubicBezTo>
                      <a:pt x="49" y="5"/>
                      <a:pt x="46" y="3"/>
                      <a:pt x="43" y="1"/>
                    </a:cubicBezTo>
                    <a:cubicBezTo>
                      <a:pt x="39" y="0"/>
                      <a:pt x="35" y="1"/>
                      <a:pt x="33" y="2"/>
                    </a:cubicBezTo>
                    <a:cubicBezTo>
                      <a:pt x="31" y="3"/>
                      <a:pt x="27" y="5"/>
                      <a:pt x="25" y="8"/>
                    </a:cubicBezTo>
                    <a:cubicBezTo>
                      <a:pt x="24" y="11"/>
                      <a:pt x="25" y="17"/>
                      <a:pt x="26" y="17"/>
                    </a:cubicBezTo>
                    <a:cubicBezTo>
                      <a:pt x="26" y="18"/>
                      <a:pt x="26" y="18"/>
                      <a:pt x="26" y="18"/>
                    </a:cubicBezTo>
                    <a:cubicBezTo>
                      <a:pt x="25" y="18"/>
                      <a:pt x="25" y="19"/>
                      <a:pt x="25" y="19"/>
                    </a:cubicBezTo>
                    <a:cubicBezTo>
                      <a:pt x="25" y="19"/>
                      <a:pt x="25" y="20"/>
                      <a:pt x="25" y="21"/>
                    </a:cubicBezTo>
                    <a:cubicBezTo>
                      <a:pt x="25" y="21"/>
                      <a:pt x="25" y="23"/>
                      <a:pt x="26" y="23"/>
                    </a:cubicBezTo>
                    <a:cubicBezTo>
                      <a:pt x="26" y="24"/>
                      <a:pt x="26" y="25"/>
                      <a:pt x="26" y="25"/>
                    </a:cubicBezTo>
                    <a:cubicBezTo>
                      <a:pt x="26" y="26"/>
                      <a:pt x="27" y="26"/>
                      <a:pt x="27" y="27"/>
                    </a:cubicBezTo>
                    <a:cubicBezTo>
                      <a:pt x="27" y="27"/>
                      <a:pt x="27" y="27"/>
                      <a:pt x="28" y="28"/>
                    </a:cubicBezTo>
                    <a:cubicBezTo>
                      <a:pt x="28" y="28"/>
                      <a:pt x="28" y="28"/>
                      <a:pt x="28" y="28"/>
                    </a:cubicBezTo>
                    <a:cubicBezTo>
                      <a:pt x="28" y="28"/>
                      <a:pt x="28" y="30"/>
                      <a:pt x="29" y="31"/>
                    </a:cubicBezTo>
                    <a:cubicBezTo>
                      <a:pt x="29" y="32"/>
                      <a:pt x="29" y="32"/>
                      <a:pt x="30" y="33"/>
                    </a:cubicBezTo>
                    <a:cubicBezTo>
                      <a:pt x="30" y="34"/>
                      <a:pt x="31" y="34"/>
                      <a:pt x="31" y="35"/>
                    </a:cubicBezTo>
                    <a:cubicBezTo>
                      <a:pt x="32" y="35"/>
                      <a:pt x="32" y="35"/>
                      <a:pt x="32" y="36"/>
                    </a:cubicBezTo>
                    <a:cubicBezTo>
                      <a:pt x="32" y="36"/>
                      <a:pt x="32" y="38"/>
                      <a:pt x="33" y="38"/>
                    </a:cubicBezTo>
                    <a:cubicBezTo>
                      <a:pt x="33" y="38"/>
                      <a:pt x="33" y="38"/>
                      <a:pt x="33" y="39"/>
                    </a:cubicBezTo>
                    <a:cubicBezTo>
                      <a:pt x="32" y="39"/>
                      <a:pt x="32" y="40"/>
                      <a:pt x="32" y="40"/>
                    </a:cubicBezTo>
                    <a:cubicBezTo>
                      <a:pt x="32" y="41"/>
                      <a:pt x="31" y="42"/>
                      <a:pt x="31" y="43"/>
                    </a:cubicBezTo>
                    <a:cubicBezTo>
                      <a:pt x="31" y="43"/>
                      <a:pt x="31" y="44"/>
                      <a:pt x="31" y="44"/>
                    </a:cubicBezTo>
                    <a:cubicBezTo>
                      <a:pt x="31" y="44"/>
                      <a:pt x="31" y="44"/>
                      <a:pt x="31" y="44"/>
                    </a:cubicBezTo>
                    <a:cubicBezTo>
                      <a:pt x="30" y="45"/>
                      <a:pt x="30" y="45"/>
                      <a:pt x="30" y="45"/>
                    </a:cubicBezTo>
                    <a:cubicBezTo>
                      <a:pt x="30" y="45"/>
                      <a:pt x="29" y="46"/>
                      <a:pt x="28" y="46"/>
                    </a:cubicBezTo>
                    <a:cubicBezTo>
                      <a:pt x="28" y="47"/>
                      <a:pt x="26" y="49"/>
                      <a:pt x="25" y="49"/>
                    </a:cubicBezTo>
                    <a:cubicBezTo>
                      <a:pt x="25" y="50"/>
                      <a:pt x="23" y="52"/>
                      <a:pt x="22" y="52"/>
                    </a:cubicBezTo>
                    <a:cubicBezTo>
                      <a:pt x="22" y="53"/>
                      <a:pt x="20" y="54"/>
                      <a:pt x="20" y="54"/>
                    </a:cubicBezTo>
                    <a:cubicBezTo>
                      <a:pt x="19" y="55"/>
                      <a:pt x="19" y="55"/>
                      <a:pt x="19" y="55"/>
                    </a:cubicBezTo>
                    <a:cubicBezTo>
                      <a:pt x="18" y="55"/>
                      <a:pt x="18" y="55"/>
                      <a:pt x="18" y="56"/>
                    </a:cubicBezTo>
                    <a:cubicBezTo>
                      <a:pt x="18" y="56"/>
                      <a:pt x="17" y="56"/>
                      <a:pt x="17" y="57"/>
                    </a:cubicBezTo>
                    <a:cubicBezTo>
                      <a:pt x="17" y="57"/>
                      <a:pt x="16" y="57"/>
                      <a:pt x="16" y="57"/>
                    </a:cubicBezTo>
                    <a:cubicBezTo>
                      <a:pt x="16" y="58"/>
                      <a:pt x="16" y="58"/>
                      <a:pt x="16" y="58"/>
                    </a:cubicBezTo>
                    <a:cubicBezTo>
                      <a:pt x="16" y="59"/>
                      <a:pt x="16" y="59"/>
                      <a:pt x="15" y="59"/>
                    </a:cubicBezTo>
                    <a:cubicBezTo>
                      <a:pt x="15" y="59"/>
                      <a:pt x="15" y="60"/>
                      <a:pt x="15" y="60"/>
                    </a:cubicBezTo>
                    <a:cubicBezTo>
                      <a:pt x="15" y="61"/>
                      <a:pt x="15" y="61"/>
                      <a:pt x="14" y="62"/>
                    </a:cubicBezTo>
                    <a:cubicBezTo>
                      <a:pt x="14" y="62"/>
                      <a:pt x="14" y="63"/>
                      <a:pt x="14" y="64"/>
                    </a:cubicBezTo>
                    <a:cubicBezTo>
                      <a:pt x="14" y="65"/>
                      <a:pt x="14" y="66"/>
                      <a:pt x="14" y="67"/>
                    </a:cubicBezTo>
                    <a:cubicBezTo>
                      <a:pt x="14" y="67"/>
                      <a:pt x="14" y="69"/>
                      <a:pt x="14" y="69"/>
                    </a:cubicBezTo>
                    <a:cubicBezTo>
                      <a:pt x="14" y="70"/>
                      <a:pt x="14" y="70"/>
                      <a:pt x="14" y="71"/>
                    </a:cubicBezTo>
                    <a:cubicBezTo>
                      <a:pt x="14" y="71"/>
                      <a:pt x="13" y="73"/>
                      <a:pt x="13" y="74"/>
                    </a:cubicBezTo>
                    <a:cubicBezTo>
                      <a:pt x="13" y="75"/>
                      <a:pt x="13" y="77"/>
                      <a:pt x="13" y="78"/>
                    </a:cubicBezTo>
                    <a:cubicBezTo>
                      <a:pt x="13" y="79"/>
                      <a:pt x="13" y="80"/>
                      <a:pt x="13" y="81"/>
                    </a:cubicBezTo>
                    <a:cubicBezTo>
                      <a:pt x="13" y="81"/>
                      <a:pt x="13" y="83"/>
                      <a:pt x="13" y="84"/>
                    </a:cubicBezTo>
                    <a:cubicBezTo>
                      <a:pt x="13" y="86"/>
                      <a:pt x="13" y="88"/>
                      <a:pt x="13" y="88"/>
                    </a:cubicBezTo>
                    <a:cubicBezTo>
                      <a:pt x="13" y="89"/>
                      <a:pt x="12" y="91"/>
                      <a:pt x="12" y="91"/>
                    </a:cubicBezTo>
                    <a:cubicBezTo>
                      <a:pt x="12" y="92"/>
                      <a:pt x="12" y="93"/>
                      <a:pt x="12" y="93"/>
                    </a:cubicBezTo>
                    <a:cubicBezTo>
                      <a:pt x="12" y="94"/>
                      <a:pt x="12" y="95"/>
                      <a:pt x="12" y="95"/>
                    </a:cubicBezTo>
                    <a:cubicBezTo>
                      <a:pt x="12" y="96"/>
                      <a:pt x="11" y="97"/>
                      <a:pt x="11" y="97"/>
                    </a:cubicBezTo>
                    <a:cubicBezTo>
                      <a:pt x="11" y="98"/>
                      <a:pt x="12" y="99"/>
                      <a:pt x="12" y="99"/>
                    </a:cubicBezTo>
                    <a:cubicBezTo>
                      <a:pt x="11" y="100"/>
                      <a:pt x="12" y="100"/>
                      <a:pt x="11" y="100"/>
                    </a:cubicBezTo>
                    <a:cubicBezTo>
                      <a:pt x="11" y="100"/>
                      <a:pt x="10" y="101"/>
                      <a:pt x="10" y="102"/>
                    </a:cubicBezTo>
                    <a:cubicBezTo>
                      <a:pt x="10" y="102"/>
                      <a:pt x="10" y="103"/>
                      <a:pt x="10" y="103"/>
                    </a:cubicBezTo>
                    <a:cubicBezTo>
                      <a:pt x="10" y="104"/>
                      <a:pt x="10" y="105"/>
                      <a:pt x="10" y="105"/>
                    </a:cubicBezTo>
                    <a:cubicBezTo>
                      <a:pt x="10" y="106"/>
                      <a:pt x="10" y="106"/>
                      <a:pt x="10" y="106"/>
                    </a:cubicBezTo>
                    <a:cubicBezTo>
                      <a:pt x="10" y="107"/>
                      <a:pt x="9" y="108"/>
                      <a:pt x="9" y="108"/>
                    </a:cubicBezTo>
                    <a:cubicBezTo>
                      <a:pt x="9" y="108"/>
                      <a:pt x="9" y="109"/>
                      <a:pt x="8" y="109"/>
                    </a:cubicBezTo>
                    <a:cubicBezTo>
                      <a:pt x="8" y="110"/>
                      <a:pt x="8" y="110"/>
                      <a:pt x="8" y="111"/>
                    </a:cubicBezTo>
                    <a:cubicBezTo>
                      <a:pt x="8" y="111"/>
                      <a:pt x="9" y="113"/>
                      <a:pt x="9" y="114"/>
                    </a:cubicBezTo>
                    <a:cubicBezTo>
                      <a:pt x="9" y="114"/>
                      <a:pt x="10" y="116"/>
                      <a:pt x="10" y="116"/>
                    </a:cubicBezTo>
                    <a:cubicBezTo>
                      <a:pt x="10" y="116"/>
                      <a:pt x="10" y="116"/>
                      <a:pt x="10" y="116"/>
                    </a:cubicBezTo>
                    <a:cubicBezTo>
                      <a:pt x="10" y="117"/>
                      <a:pt x="10" y="117"/>
                      <a:pt x="9" y="117"/>
                    </a:cubicBezTo>
                    <a:cubicBezTo>
                      <a:pt x="9" y="118"/>
                      <a:pt x="9" y="118"/>
                      <a:pt x="9" y="119"/>
                    </a:cubicBezTo>
                    <a:cubicBezTo>
                      <a:pt x="9" y="119"/>
                      <a:pt x="9" y="120"/>
                      <a:pt x="9" y="120"/>
                    </a:cubicBezTo>
                    <a:cubicBezTo>
                      <a:pt x="9" y="121"/>
                      <a:pt x="9" y="121"/>
                      <a:pt x="9" y="121"/>
                    </a:cubicBezTo>
                    <a:cubicBezTo>
                      <a:pt x="9" y="121"/>
                      <a:pt x="9" y="121"/>
                      <a:pt x="9" y="122"/>
                    </a:cubicBezTo>
                    <a:cubicBezTo>
                      <a:pt x="9" y="122"/>
                      <a:pt x="9" y="122"/>
                      <a:pt x="8" y="122"/>
                    </a:cubicBezTo>
                    <a:cubicBezTo>
                      <a:pt x="8" y="123"/>
                      <a:pt x="7" y="124"/>
                      <a:pt x="7" y="125"/>
                    </a:cubicBezTo>
                    <a:cubicBezTo>
                      <a:pt x="6" y="125"/>
                      <a:pt x="5" y="127"/>
                      <a:pt x="5" y="128"/>
                    </a:cubicBezTo>
                    <a:cubicBezTo>
                      <a:pt x="4" y="129"/>
                      <a:pt x="3" y="131"/>
                      <a:pt x="2" y="132"/>
                    </a:cubicBezTo>
                    <a:cubicBezTo>
                      <a:pt x="2" y="132"/>
                      <a:pt x="1" y="135"/>
                      <a:pt x="1" y="136"/>
                    </a:cubicBezTo>
                    <a:cubicBezTo>
                      <a:pt x="1" y="137"/>
                      <a:pt x="1" y="138"/>
                      <a:pt x="0" y="139"/>
                    </a:cubicBezTo>
                    <a:cubicBezTo>
                      <a:pt x="0" y="139"/>
                      <a:pt x="1" y="141"/>
                      <a:pt x="1" y="142"/>
                    </a:cubicBezTo>
                    <a:cubicBezTo>
                      <a:pt x="1" y="142"/>
                      <a:pt x="1" y="142"/>
                      <a:pt x="1" y="143"/>
                    </a:cubicBezTo>
                    <a:cubicBezTo>
                      <a:pt x="1" y="143"/>
                      <a:pt x="0" y="143"/>
                      <a:pt x="0" y="144"/>
                    </a:cubicBezTo>
                    <a:cubicBezTo>
                      <a:pt x="1" y="144"/>
                      <a:pt x="1" y="144"/>
                      <a:pt x="1" y="145"/>
                    </a:cubicBezTo>
                    <a:cubicBezTo>
                      <a:pt x="2" y="145"/>
                      <a:pt x="2" y="145"/>
                      <a:pt x="2" y="145"/>
                    </a:cubicBezTo>
                    <a:cubicBezTo>
                      <a:pt x="2" y="145"/>
                      <a:pt x="2" y="145"/>
                      <a:pt x="3" y="145"/>
                    </a:cubicBezTo>
                    <a:cubicBezTo>
                      <a:pt x="4" y="145"/>
                      <a:pt x="6" y="145"/>
                      <a:pt x="6" y="145"/>
                    </a:cubicBezTo>
                    <a:cubicBezTo>
                      <a:pt x="7" y="144"/>
                      <a:pt x="8" y="143"/>
                      <a:pt x="8" y="143"/>
                    </a:cubicBezTo>
                    <a:cubicBezTo>
                      <a:pt x="8" y="143"/>
                      <a:pt x="9" y="143"/>
                      <a:pt x="9" y="143"/>
                    </a:cubicBezTo>
                    <a:cubicBezTo>
                      <a:pt x="9" y="143"/>
                      <a:pt x="9" y="144"/>
                      <a:pt x="9" y="144"/>
                    </a:cubicBezTo>
                    <a:cubicBezTo>
                      <a:pt x="9" y="145"/>
                      <a:pt x="9" y="146"/>
                      <a:pt x="9" y="147"/>
                    </a:cubicBezTo>
                    <a:cubicBezTo>
                      <a:pt x="9" y="147"/>
                      <a:pt x="9" y="148"/>
                      <a:pt x="9" y="148"/>
                    </a:cubicBezTo>
                    <a:cubicBezTo>
                      <a:pt x="9" y="149"/>
                      <a:pt x="9" y="149"/>
                      <a:pt x="9" y="150"/>
                    </a:cubicBezTo>
                    <a:cubicBezTo>
                      <a:pt x="9" y="151"/>
                      <a:pt x="10" y="152"/>
                      <a:pt x="10" y="154"/>
                    </a:cubicBezTo>
                    <a:cubicBezTo>
                      <a:pt x="11" y="156"/>
                      <a:pt x="11" y="158"/>
                      <a:pt x="11" y="160"/>
                    </a:cubicBezTo>
                    <a:cubicBezTo>
                      <a:pt x="11" y="162"/>
                      <a:pt x="12" y="166"/>
                      <a:pt x="12" y="167"/>
                    </a:cubicBezTo>
                    <a:cubicBezTo>
                      <a:pt x="12" y="168"/>
                      <a:pt x="13" y="177"/>
                      <a:pt x="13" y="178"/>
                    </a:cubicBezTo>
                    <a:cubicBezTo>
                      <a:pt x="13" y="179"/>
                      <a:pt x="13" y="182"/>
                      <a:pt x="14" y="184"/>
                    </a:cubicBezTo>
                    <a:cubicBezTo>
                      <a:pt x="14" y="185"/>
                      <a:pt x="15" y="193"/>
                      <a:pt x="15" y="195"/>
                    </a:cubicBezTo>
                    <a:cubicBezTo>
                      <a:pt x="15" y="196"/>
                      <a:pt x="16" y="203"/>
                      <a:pt x="17" y="205"/>
                    </a:cubicBezTo>
                    <a:cubicBezTo>
                      <a:pt x="17" y="207"/>
                      <a:pt x="17" y="210"/>
                      <a:pt x="18" y="212"/>
                    </a:cubicBezTo>
                    <a:cubicBezTo>
                      <a:pt x="18" y="213"/>
                      <a:pt x="19" y="217"/>
                      <a:pt x="19" y="218"/>
                    </a:cubicBezTo>
                    <a:cubicBezTo>
                      <a:pt x="19" y="219"/>
                      <a:pt x="20" y="222"/>
                      <a:pt x="20" y="223"/>
                    </a:cubicBezTo>
                    <a:cubicBezTo>
                      <a:pt x="20" y="224"/>
                      <a:pt x="21" y="227"/>
                      <a:pt x="21" y="228"/>
                    </a:cubicBezTo>
                    <a:cubicBezTo>
                      <a:pt x="22" y="229"/>
                      <a:pt x="23" y="231"/>
                      <a:pt x="23" y="232"/>
                    </a:cubicBezTo>
                    <a:cubicBezTo>
                      <a:pt x="23" y="233"/>
                      <a:pt x="24" y="235"/>
                      <a:pt x="24" y="236"/>
                    </a:cubicBezTo>
                    <a:cubicBezTo>
                      <a:pt x="24" y="236"/>
                      <a:pt x="24" y="237"/>
                      <a:pt x="24" y="237"/>
                    </a:cubicBezTo>
                    <a:cubicBezTo>
                      <a:pt x="24" y="238"/>
                      <a:pt x="25" y="241"/>
                      <a:pt x="25" y="242"/>
                    </a:cubicBezTo>
                    <a:cubicBezTo>
                      <a:pt x="25" y="243"/>
                      <a:pt x="25" y="247"/>
                      <a:pt x="25" y="248"/>
                    </a:cubicBezTo>
                    <a:cubicBezTo>
                      <a:pt x="25" y="248"/>
                      <a:pt x="26" y="251"/>
                      <a:pt x="26" y="251"/>
                    </a:cubicBezTo>
                    <a:cubicBezTo>
                      <a:pt x="26" y="252"/>
                      <a:pt x="27" y="254"/>
                      <a:pt x="27" y="255"/>
                    </a:cubicBezTo>
                    <a:cubicBezTo>
                      <a:pt x="27" y="256"/>
                      <a:pt x="28" y="258"/>
                      <a:pt x="28" y="258"/>
                    </a:cubicBezTo>
                    <a:cubicBezTo>
                      <a:pt x="28" y="259"/>
                      <a:pt x="29" y="260"/>
                      <a:pt x="29" y="261"/>
                    </a:cubicBezTo>
                    <a:cubicBezTo>
                      <a:pt x="30" y="261"/>
                      <a:pt x="30" y="262"/>
                      <a:pt x="31" y="262"/>
                    </a:cubicBezTo>
                    <a:cubicBezTo>
                      <a:pt x="31" y="263"/>
                      <a:pt x="31" y="263"/>
                      <a:pt x="31" y="263"/>
                    </a:cubicBezTo>
                    <a:cubicBezTo>
                      <a:pt x="31" y="264"/>
                      <a:pt x="31" y="264"/>
                      <a:pt x="31" y="265"/>
                    </a:cubicBezTo>
                    <a:cubicBezTo>
                      <a:pt x="31" y="265"/>
                      <a:pt x="31" y="265"/>
                      <a:pt x="31" y="265"/>
                    </a:cubicBezTo>
                    <a:cubicBezTo>
                      <a:pt x="31" y="265"/>
                      <a:pt x="31" y="266"/>
                      <a:pt x="31" y="266"/>
                    </a:cubicBezTo>
                    <a:cubicBezTo>
                      <a:pt x="31" y="267"/>
                      <a:pt x="32" y="269"/>
                      <a:pt x="32" y="269"/>
                    </a:cubicBezTo>
                    <a:cubicBezTo>
                      <a:pt x="32" y="269"/>
                      <a:pt x="32" y="270"/>
                      <a:pt x="32" y="270"/>
                    </a:cubicBezTo>
                    <a:cubicBezTo>
                      <a:pt x="32" y="270"/>
                      <a:pt x="32" y="270"/>
                      <a:pt x="32" y="270"/>
                    </a:cubicBezTo>
                    <a:cubicBezTo>
                      <a:pt x="32" y="270"/>
                      <a:pt x="32" y="270"/>
                      <a:pt x="32" y="270"/>
                    </a:cubicBezTo>
                    <a:cubicBezTo>
                      <a:pt x="31" y="270"/>
                      <a:pt x="31" y="271"/>
                      <a:pt x="31" y="271"/>
                    </a:cubicBezTo>
                    <a:cubicBezTo>
                      <a:pt x="30" y="271"/>
                      <a:pt x="30" y="271"/>
                      <a:pt x="30" y="271"/>
                    </a:cubicBezTo>
                    <a:cubicBezTo>
                      <a:pt x="31" y="272"/>
                      <a:pt x="30" y="272"/>
                      <a:pt x="30" y="272"/>
                    </a:cubicBezTo>
                    <a:cubicBezTo>
                      <a:pt x="30" y="272"/>
                      <a:pt x="30" y="272"/>
                      <a:pt x="30" y="272"/>
                    </a:cubicBezTo>
                    <a:cubicBezTo>
                      <a:pt x="29" y="273"/>
                      <a:pt x="29" y="273"/>
                      <a:pt x="29" y="273"/>
                    </a:cubicBezTo>
                    <a:cubicBezTo>
                      <a:pt x="28" y="273"/>
                      <a:pt x="27" y="273"/>
                      <a:pt x="27" y="273"/>
                    </a:cubicBezTo>
                    <a:cubicBezTo>
                      <a:pt x="26" y="273"/>
                      <a:pt x="26" y="273"/>
                      <a:pt x="25" y="273"/>
                    </a:cubicBezTo>
                    <a:cubicBezTo>
                      <a:pt x="25" y="273"/>
                      <a:pt x="24" y="273"/>
                      <a:pt x="24" y="273"/>
                    </a:cubicBezTo>
                    <a:cubicBezTo>
                      <a:pt x="23" y="274"/>
                      <a:pt x="23" y="274"/>
                      <a:pt x="23" y="274"/>
                    </a:cubicBezTo>
                    <a:cubicBezTo>
                      <a:pt x="22" y="274"/>
                      <a:pt x="21" y="274"/>
                      <a:pt x="21" y="274"/>
                    </a:cubicBezTo>
                    <a:cubicBezTo>
                      <a:pt x="20" y="274"/>
                      <a:pt x="19" y="274"/>
                      <a:pt x="19" y="274"/>
                    </a:cubicBezTo>
                    <a:cubicBezTo>
                      <a:pt x="18" y="274"/>
                      <a:pt x="17" y="274"/>
                      <a:pt x="16" y="275"/>
                    </a:cubicBezTo>
                    <a:cubicBezTo>
                      <a:pt x="16" y="275"/>
                      <a:pt x="15" y="276"/>
                      <a:pt x="15" y="276"/>
                    </a:cubicBezTo>
                    <a:cubicBezTo>
                      <a:pt x="15" y="276"/>
                      <a:pt x="15" y="277"/>
                      <a:pt x="15" y="277"/>
                    </a:cubicBezTo>
                    <a:cubicBezTo>
                      <a:pt x="15" y="278"/>
                      <a:pt x="15" y="278"/>
                      <a:pt x="15" y="278"/>
                    </a:cubicBezTo>
                    <a:cubicBezTo>
                      <a:pt x="15" y="278"/>
                      <a:pt x="15" y="278"/>
                      <a:pt x="15" y="278"/>
                    </a:cubicBezTo>
                    <a:cubicBezTo>
                      <a:pt x="15" y="278"/>
                      <a:pt x="15" y="278"/>
                      <a:pt x="15" y="278"/>
                    </a:cubicBezTo>
                    <a:cubicBezTo>
                      <a:pt x="15" y="278"/>
                      <a:pt x="14" y="278"/>
                      <a:pt x="14" y="278"/>
                    </a:cubicBezTo>
                    <a:cubicBezTo>
                      <a:pt x="14" y="279"/>
                      <a:pt x="14" y="279"/>
                      <a:pt x="14" y="279"/>
                    </a:cubicBezTo>
                    <a:cubicBezTo>
                      <a:pt x="14" y="279"/>
                      <a:pt x="14" y="280"/>
                      <a:pt x="14" y="280"/>
                    </a:cubicBezTo>
                    <a:cubicBezTo>
                      <a:pt x="14" y="280"/>
                      <a:pt x="14" y="280"/>
                      <a:pt x="15" y="280"/>
                    </a:cubicBezTo>
                    <a:cubicBezTo>
                      <a:pt x="16" y="281"/>
                      <a:pt x="16" y="281"/>
                      <a:pt x="16" y="281"/>
                    </a:cubicBezTo>
                    <a:cubicBezTo>
                      <a:pt x="17" y="281"/>
                      <a:pt x="17" y="281"/>
                      <a:pt x="18" y="281"/>
                    </a:cubicBezTo>
                    <a:cubicBezTo>
                      <a:pt x="19" y="281"/>
                      <a:pt x="19" y="282"/>
                      <a:pt x="20" y="282"/>
                    </a:cubicBezTo>
                    <a:cubicBezTo>
                      <a:pt x="20" y="282"/>
                      <a:pt x="24" y="283"/>
                      <a:pt x="24" y="283"/>
                    </a:cubicBezTo>
                    <a:cubicBezTo>
                      <a:pt x="24" y="283"/>
                      <a:pt x="24" y="283"/>
                      <a:pt x="24" y="283"/>
                    </a:cubicBezTo>
                    <a:cubicBezTo>
                      <a:pt x="24" y="283"/>
                      <a:pt x="27" y="283"/>
                      <a:pt x="27" y="283"/>
                    </a:cubicBezTo>
                    <a:cubicBezTo>
                      <a:pt x="28" y="283"/>
                      <a:pt x="31" y="283"/>
                      <a:pt x="32" y="283"/>
                    </a:cubicBezTo>
                    <a:cubicBezTo>
                      <a:pt x="33" y="283"/>
                      <a:pt x="35" y="282"/>
                      <a:pt x="35" y="282"/>
                    </a:cubicBezTo>
                    <a:cubicBezTo>
                      <a:pt x="36" y="282"/>
                      <a:pt x="38" y="282"/>
                      <a:pt x="38" y="281"/>
                    </a:cubicBezTo>
                    <a:cubicBezTo>
                      <a:pt x="39" y="281"/>
                      <a:pt x="39" y="280"/>
                      <a:pt x="40" y="280"/>
                    </a:cubicBezTo>
                    <a:cubicBezTo>
                      <a:pt x="40" y="280"/>
                      <a:pt x="41" y="279"/>
                      <a:pt x="42" y="279"/>
                    </a:cubicBezTo>
                    <a:cubicBezTo>
                      <a:pt x="42" y="279"/>
                      <a:pt x="42" y="278"/>
                      <a:pt x="42" y="278"/>
                    </a:cubicBezTo>
                    <a:cubicBezTo>
                      <a:pt x="43" y="278"/>
                      <a:pt x="43" y="278"/>
                      <a:pt x="43" y="278"/>
                    </a:cubicBezTo>
                    <a:cubicBezTo>
                      <a:pt x="43" y="279"/>
                      <a:pt x="43" y="279"/>
                      <a:pt x="43" y="279"/>
                    </a:cubicBezTo>
                    <a:cubicBezTo>
                      <a:pt x="44" y="279"/>
                      <a:pt x="45" y="279"/>
                      <a:pt x="46" y="279"/>
                    </a:cubicBezTo>
                    <a:cubicBezTo>
                      <a:pt x="46" y="280"/>
                      <a:pt x="46" y="280"/>
                      <a:pt x="47" y="280"/>
                    </a:cubicBezTo>
                    <a:cubicBezTo>
                      <a:pt x="47" y="281"/>
                      <a:pt x="47" y="281"/>
                      <a:pt x="47" y="280"/>
                    </a:cubicBezTo>
                    <a:cubicBezTo>
                      <a:pt x="48" y="280"/>
                      <a:pt x="49" y="280"/>
                      <a:pt x="50" y="280"/>
                    </a:cubicBezTo>
                    <a:cubicBezTo>
                      <a:pt x="50" y="280"/>
                      <a:pt x="54" y="280"/>
                      <a:pt x="54" y="280"/>
                    </a:cubicBezTo>
                    <a:cubicBezTo>
                      <a:pt x="55" y="280"/>
                      <a:pt x="56" y="280"/>
                      <a:pt x="57" y="280"/>
                    </a:cubicBezTo>
                    <a:cubicBezTo>
                      <a:pt x="57" y="280"/>
                      <a:pt x="57" y="280"/>
                      <a:pt x="57" y="280"/>
                    </a:cubicBezTo>
                    <a:cubicBezTo>
                      <a:pt x="57" y="279"/>
                      <a:pt x="58" y="279"/>
                      <a:pt x="59" y="279"/>
                    </a:cubicBezTo>
                    <a:cubicBezTo>
                      <a:pt x="59" y="279"/>
                      <a:pt x="59" y="278"/>
                      <a:pt x="59" y="278"/>
                    </a:cubicBezTo>
                    <a:cubicBezTo>
                      <a:pt x="60" y="278"/>
                      <a:pt x="60" y="278"/>
                      <a:pt x="60" y="278"/>
                    </a:cubicBezTo>
                    <a:cubicBezTo>
                      <a:pt x="60" y="278"/>
                      <a:pt x="60" y="279"/>
                      <a:pt x="60" y="279"/>
                    </a:cubicBezTo>
                    <a:cubicBezTo>
                      <a:pt x="61" y="279"/>
                      <a:pt x="61" y="279"/>
                      <a:pt x="61" y="279"/>
                    </a:cubicBezTo>
                    <a:cubicBezTo>
                      <a:pt x="61" y="279"/>
                      <a:pt x="61" y="279"/>
                      <a:pt x="61" y="279"/>
                    </a:cubicBezTo>
                    <a:cubicBezTo>
                      <a:pt x="61" y="279"/>
                      <a:pt x="61" y="279"/>
                      <a:pt x="61" y="280"/>
                    </a:cubicBezTo>
                    <a:cubicBezTo>
                      <a:pt x="61" y="280"/>
                      <a:pt x="60" y="281"/>
                      <a:pt x="60" y="281"/>
                    </a:cubicBezTo>
                    <a:cubicBezTo>
                      <a:pt x="60" y="281"/>
                      <a:pt x="60" y="281"/>
                      <a:pt x="60" y="281"/>
                    </a:cubicBezTo>
                    <a:cubicBezTo>
                      <a:pt x="60" y="281"/>
                      <a:pt x="60" y="282"/>
                      <a:pt x="60" y="282"/>
                    </a:cubicBezTo>
                    <a:cubicBezTo>
                      <a:pt x="60" y="282"/>
                      <a:pt x="60" y="282"/>
                      <a:pt x="60" y="282"/>
                    </a:cubicBezTo>
                    <a:cubicBezTo>
                      <a:pt x="60" y="282"/>
                      <a:pt x="59" y="282"/>
                      <a:pt x="59" y="283"/>
                    </a:cubicBezTo>
                    <a:cubicBezTo>
                      <a:pt x="59" y="283"/>
                      <a:pt x="58" y="284"/>
                      <a:pt x="58" y="284"/>
                    </a:cubicBezTo>
                    <a:cubicBezTo>
                      <a:pt x="57" y="285"/>
                      <a:pt x="57" y="285"/>
                      <a:pt x="57" y="286"/>
                    </a:cubicBezTo>
                    <a:cubicBezTo>
                      <a:pt x="57" y="286"/>
                      <a:pt x="57" y="286"/>
                      <a:pt x="56" y="286"/>
                    </a:cubicBezTo>
                    <a:cubicBezTo>
                      <a:pt x="56" y="286"/>
                      <a:pt x="56" y="286"/>
                      <a:pt x="56" y="287"/>
                    </a:cubicBezTo>
                    <a:cubicBezTo>
                      <a:pt x="55" y="287"/>
                      <a:pt x="55" y="288"/>
                      <a:pt x="55" y="288"/>
                    </a:cubicBezTo>
                    <a:cubicBezTo>
                      <a:pt x="54" y="289"/>
                      <a:pt x="54" y="290"/>
                      <a:pt x="54" y="290"/>
                    </a:cubicBezTo>
                    <a:cubicBezTo>
                      <a:pt x="54" y="290"/>
                      <a:pt x="54" y="290"/>
                      <a:pt x="54" y="290"/>
                    </a:cubicBezTo>
                    <a:cubicBezTo>
                      <a:pt x="54" y="290"/>
                      <a:pt x="54" y="290"/>
                      <a:pt x="54" y="290"/>
                    </a:cubicBezTo>
                    <a:cubicBezTo>
                      <a:pt x="53" y="290"/>
                      <a:pt x="53" y="290"/>
                      <a:pt x="53" y="290"/>
                    </a:cubicBezTo>
                    <a:cubicBezTo>
                      <a:pt x="53" y="290"/>
                      <a:pt x="53" y="290"/>
                      <a:pt x="53" y="291"/>
                    </a:cubicBezTo>
                    <a:cubicBezTo>
                      <a:pt x="53" y="291"/>
                      <a:pt x="53" y="292"/>
                      <a:pt x="52" y="292"/>
                    </a:cubicBezTo>
                    <a:cubicBezTo>
                      <a:pt x="52" y="292"/>
                      <a:pt x="53" y="292"/>
                      <a:pt x="53" y="292"/>
                    </a:cubicBezTo>
                    <a:cubicBezTo>
                      <a:pt x="54" y="293"/>
                      <a:pt x="54" y="293"/>
                      <a:pt x="55" y="293"/>
                    </a:cubicBezTo>
                    <a:cubicBezTo>
                      <a:pt x="55" y="293"/>
                      <a:pt x="56" y="293"/>
                      <a:pt x="57" y="293"/>
                    </a:cubicBezTo>
                    <a:cubicBezTo>
                      <a:pt x="57" y="293"/>
                      <a:pt x="60" y="294"/>
                      <a:pt x="62" y="294"/>
                    </a:cubicBezTo>
                    <a:cubicBezTo>
                      <a:pt x="63" y="294"/>
                      <a:pt x="69" y="294"/>
                      <a:pt x="71" y="294"/>
                    </a:cubicBezTo>
                    <a:cubicBezTo>
                      <a:pt x="72" y="294"/>
                      <a:pt x="75" y="294"/>
                      <a:pt x="76" y="293"/>
                    </a:cubicBezTo>
                    <a:cubicBezTo>
                      <a:pt x="77" y="293"/>
                      <a:pt x="77" y="292"/>
                      <a:pt x="77" y="292"/>
                    </a:cubicBezTo>
                    <a:cubicBezTo>
                      <a:pt x="77" y="291"/>
                      <a:pt x="77" y="291"/>
                      <a:pt x="77" y="290"/>
                    </a:cubicBezTo>
                    <a:cubicBezTo>
                      <a:pt x="77" y="290"/>
                      <a:pt x="78" y="290"/>
                      <a:pt x="78" y="290"/>
                    </a:cubicBezTo>
                    <a:cubicBezTo>
                      <a:pt x="78" y="290"/>
                      <a:pt x="78" y="290"/>
                      <a:pt x="79" y="289"/>
                    </a:cubicBezTo>
                    <a:cubicBezTo>
                      <a:pt x="80" y="289"/>
                      <a:pt x="80" y="288"/>
                      <a:pt x="80" y="288"/>
                    </a:cubicBezTo>
                    <a:cubicBezTo>
                      <a:pt x="80" y="287"/>
                      <a:pt x="80" y="287"/>
                      <a:pt x="80" y="287"/>
                    </a:cubicBezTo>
                    <a:cubicBezTo>
                      <a:pt x="80" y="286"/>
                      <a:pt x="80" y="286"/>
                      <a:pt x="80" y="285"/>
                    </a:cubicBezTo>
                    <a:cubicBezTo>
                      <a:pt x="80" y="285"/>
                      <a:pt x="80" y="282"/>
                      <a:pt x="80" y="282"/>
                    </a:cubicBezTo>
                    <a:cubicBezTo>
                      <a:pt x="80" y="281"/>
                      <a:pt x="80" y="281"/>
                      <a:pt x="80" y="281"/>
                    </a:cubicBezTo>
                    <a:cubicBezTo>
                      <a:pt x="79" y="281"/>
                      <a:pt x="80" y="281"/>
                      <a:pt x="80" y="280"/>
                    </a:cubicBezTo>
                    <a:cubicBezTo>
                      <a:pt x="80" y="280"/>
                      <a:pt x="80" y="280"/>
                      <a:pt x="80" y="280"/>
                    </a:cubicBezTo>
                    <a:cubicBezTo>
                      <a:pt x="81" y="280"/>
                      <a:pt x="81" y="280"/>
                      <a:pt x="81" y="280"/>
                    </a:cubicBezTo>
                    <a:cubicBezTo>
                      <a:pt x="81" y="280"/>
                      <a:pt x="81" y="280"/>
                      <a:pt x="81" y="279"/>
                    </a:cubicBezTo>
                    <a:cubicBezTo>
                      <a:pt x="81" y="279"/>
                      <a:pt x="81" y="279"/>
                      <a:pt x="81" y="278"/>
                    </a:cubicBezTo>
                    <a:cubicBezTo>
                      <a:pt x="81" y="277"/>
                      <a:pt x="81" y="276"/>
                      <a:pt x="81" y="276"/>
                    </a:cubicBezTo>
                    <a:cubicBezTo>
                      <a:pt x="81" y="276"/>
                      <a:pt x="81" y="275"/>
                      <a:pt x="81" y="274"/>
                    </a:cubicBezTo>
                    <a:cubicBezTo>
                      <a:pt x="81" y="274"/>
                      <a:pt x="81" y="274"/>
                      <a:pt x="80" y="274"/>
                    </a:cubicBezTo>
                    <a:cubicBezTo>
                      <a:pt x="80" y="273"/>
                      <a:pt x="80" y="273"/>
                      <a:pt x="80" y="273"/>
                    </a:cubicBezTo>
                    <a:cubicBezTo>
                      <a:pt x="80" y="272"/>
                      <a:pt x="80" y="271"/>
                      <a:pt x="80" y="270"/>
                    </a:cubicBezTo>
                    <a:cubicBezTo>
                      <a:pt x="80" y="269"/>
                      <a:pt x="79" y="266"/>
                      <a:pt x="78" y="265"/>
                    </a:cubicBezTo>
                    <a:cubicBezTo>
                      <a:pt x="78" y="265"/>
                      <a:pt x="78" y="264"/>
                      <a:pt x="78" y="263"/>
                    </a:cubicBezTo>
                    <a:cubicBezTo>
                      <a:pt x="78" y="262"/>
                      <a:pt x="77" y="260"/>
                      <a:pt x="77" y="259"/>
                    </a:cubicBezTo>
                    <a:cubicBezTo>
                      <a:pt x="77" y="258"/>
                      <a:pt x="77" y="257"/>
                      <a:pt x="77" y="256"/>
                    </a:cubicBezTo>
                    <a:cubicBezTo>
                      <a:pt x="77" y="255"/>
                      <a:pt x="77" y="252"/>
                      <a:pt x="77" y="250"/>
                    </a:cubicBezTo>
                    <a:cubicBezTo>
                      <a:pt x="77" y="249"/>
                      <a:pt x="77" y="246"/>
                      <a:pt x="77" y="245"/>
                    </a:cubicBezTo>
                    <a:cubicBezTo>
                      <a:pt x="77" y="244"/>
                      <a:pt x="77" y="243"/>
                      <a:pt x="77" y="242"/>
                    </a:cubicBezTo>
                    <a:cubicBezTo>
                      <a:pt x="77" y="241"/>
                      <a:pt x="77" y="240"/>
                      <a:pt x="77" y="239"/>
                    </a:cubicBezTo>
                    <a:cubicBezTo>
                      <a:pt x="77" y="239"/>
                      <a:pt x="77" y="236"/>
                      <a:pt x="77" y="235"/>
                    </a:cubicBezTo>
                    <a:cubicBezTo>
                      <a:pt x="77" y="235"/>
                      <a:pt x="77" y="234"/>
                      <a:pt x="77" y="234"/>
                    </a:cubicBezTo>
                    <a:cubicBezTo>
                      <a:pt x="76" y="233"/>
                      <a:pt x="77" y="231"/>
                      <a:pt x="76" y="230"/>
                    </a:cubicBezTo>
                    <a:cubicBezTo>
                      <a:pt x="76" y="228"/>
                      <a:pt x="76" y="225"/>
                      <a:pt x="76" y="224"/>
                    </a:cubicBezTo>
                    <a:cubicBezTo>
                      <a:pt x="76" y="223"/>
                      <a:pt x="76" y="220"/>
                      <a:pt x="75" y="219"/>
                    </a:cubicBezTo>
                    <a:cubicBezTo>
                      <a:pt x="75" y="218"/>
                      <a:pt x="75" y="214"/>
                      <a:pt x="74" y="213"/>
                    </a:cubicBezTo>
                    <a:cubicBezTo>
                      <a:pt x="74" y="212"/>
                      <a:pt x="73" y="207"/>
                      <a:pt x="73" y="205"/>
                    </a:cubicBezTo>
                    <a:cubicBezTo>
                      <a:pt x="73" y="204"/>
                      <a:pt x="73" y="198"/>
                      <a:pt x="73" y="197"/>
                    </a:cubicBezTo>
                    <a:cubicBezTo>
                      <a:pt x="72" y="196"/>
                      <a:pt x="72" y="190"/>
                      <a:pt x="72" y="188"/>
                    </a:cubicBezTo>
                    <a:cubicBezTo>
                      <a:pt x="72" y="186"/>
                      <a:pt x="72" y="181"/>
                      <a:pt x="72" y="180"/>
                    </a:cubicBezTo>
                    <a:cubicBezTo>
                      <a:pt x="72" y="178"/>
                      <a:pt x="72" y="174"/>
                      <a:pt x="72" y="173"/>
                    </a:cubicBezTo>
                    <a:cubicBezTo>
                      <a:pt x="72" y="172"/>
                      <a:pt x="72" y="169"/>
                      <a:pt x="72" y="168"/>
                    </a:cubicBezTo>
                    <a:cubicBezTo>
                      <a:pt x="72" y="167"/>
                      <a:pt x="72" y="165"/>
                      <a:pt x="72" y="164"/>
                    </a:cubicBezTo>
                    <a:cubicBezTo>
                      <a:pt x="71" y="163"/>
                      <a:pt x="71" y="160"/>
                      <a:pt x="71" y="159"/>
                    </a:cubicBezTo>
                    <a:cubicBezTo>
                      <a:pt x="71" y="158"/>
                      <a:pt x="71" y="155"/>
                      <a:pt x="71" y="154"/>
                    </a:cubicBezTo>
                    <a:cubicBezTo>
                      <a:pt x="71" y="153"/>
                      <a:pt x="70" y="150"/>
                      <a:pt x="70" y="149"/>
                    </a:cubicBezTo>
                    <a:cubicBezTo>
                      <a:pt x="70" y="149"/>
                      <a:pt x="70" y="147"/>
                      <a:pt x="70" y="147"/>
                    </a:cubicBezTo>
                    <a:cubicBezTo>
                      <a:pt x="70" y="146"/>
                      <a:pt x="70" y="145"/>
                      <a:pt x="70" y="145"/>
                    </a:cubicBezTo>
                    <a:cubicBezTo>
                      <a:pt x="70" y="144"/>
                      <a:pt x="70" y="144"/>
                      <a:pt x="70" y="143"/>
                    </a:cubicBezTo>
                    <a:cubicBezTo>
                      <a:pt x="71" y="143"/>
                      <a:pt x="70" y="143"/>
                      <a:pt x="71" y="143"/>
                    </a:cubicBezTo>
                    <a:cubicBezTo>
                      <a:pt x="71" y="143"/>
                      <a:pt x="71" y="143"/>
                      <a:pt x="71" y="143"/>
                    </a:cubicBezTo>
                    <a:cubicBezTo>
                      <a:pt x="72" y="143"/>
                      <a:pt x="72" y="142"/>
                      <a:pt x="73" y="141"/>
                    </a:cubicBezTo>
                    <a:cubicBezTo>
                      <a:pt x="73" y="141"/>
                      <a:pt x="73" y="141"/>
                      <a:pt x="73" y="141"/>
                    </a:cubicBezTo>
                    <a:cubicBezTo>
                      <a:pt x="73" y="140"/>
                      <a:pt x="74" y="140"/>
                      <a:pt x="75" y="139"/>
                    </a:cubicBezTo>
                    <a:cubicBezTo>
                      <a:pt x="75" y="139"/>
                      <a:pt x="76" y="138"/>
                      <a:pt x="76" y="137"/>
                    </a:cubicBezTo>
                    <a:cubicBezTo>
                      <a:pt x="76" y="137"/>
                      <a:pt x="77" y="137"/>
                      <a:pt x="77" y="136"/>
                    </a:cubicBezTo>
                    <a:cubicBezTo>
                      <a:pt x="77" y="136"/>
                      <a:pt x="78" y="135"/>
                      <a:pt x="79" y="135"/>
                    </a:cubicBezTo>
                    <a:cubicBezTo>
                      <a:pt x="79" y="134"/>
                      <a:pt x="79" y="134"/>
                      <a:pt x="79" y="134"/>
                    </a:cubicBezTo>
                    <a:cubicBezTo>
                      <a:pt x="79" y="134"/>
                      <a:pt x="79" y="134"/>
                      <a:pt x="80" y="134"/>
                    </a:cubicBezTo>
                    <a:cubicBezTo>
                      <a:pt x="80" y="133"/>
                      <a:pt x="80" y="132"/>
                      <a:pt x="80" y="132"/>
                    </a:cubicBezTo>
                    <a:cubicBezTo>
                      <a:pt x="80" y="132"/>
                      <a:pt x="80" y="131"/>
                      <a:pt x="81" y="131"/>
                    </a:cubicBezTo>
                    <a:cubicBezTo>
                      <a:pt x="81" y="131"/>
                      <a:pt x="81" y="130"/>
                      <a:pt x="81" y="130"/>
                    </a:cubicBezTo>
                    <a:cubicBezTo>
                      <a:pt x="81" y="129"/>
                      <a:pt x="81" y="129"/>
                      <a:pt x="81" y="130"/>
                    </a:cubicBezTo>
                    <a:cubicBezTo>
                      <a:pt x="81" y="130"/>
                      <a:pt x="81" y="130"/>
                      <a:pt x="81" y="129"/>
                    </a:cubicBezTo>
                    <a:cubicBezTo>
                      <a:pt x="81" y="129"/>
                      <a:pt x="81" y="129"/>
                      <a:pt x="81" y="129"/>
                    </a:cubicBezTo>
                    <a:cubicBezTo>
                      <a:pt x="81" y="128"/>
                      <a:pt x="81" y="127"/>
                      <a:pt x="81" y="127"/>
                    </a:cubicBezTo>
                    <a:cubicBezTo>
                      <a:pt x="81" y="127"/>
                      <a:pt x="82" y="126"/>
                      <a:pt x="82" y="125"/>
                    </a:cubicBezTo>
                    <a:cubicBezTo>
                      <a:pt x="82" y="125"/>
                      <a:pt x="82" y="124"/>
                      <a:pt x="83" y="123"/>
                    </a:cubicBezTo>
                    <a:cubicBezTo>
                      <a:pt x="83" y="122"/>
                      <a:pt x="83" y="121"/>
                      <a:pt x="84" y="120"/>
                    </a:cubicBezTo>
                    <a:cubicBezTo>
                      <a:pt x="84" y="119"/>
                      <a:pt x="83" y="117"/>
                      <a:pt x="83" y="117"/>
                    </a:cubicBezTo>
                    <a:cubicBezTo>
                      <a:pt x="83" y="115"/>
                      <a:pt x="84" y="114"/>
                      <a:pt x="84" y="113"/>
                    </a:cubicBezTo>
                    <a:cubicBezTo>
                      <a:pt x="85" y="112"/>
                      <a:pt x="85" y="112"/>
                      <a:pt x="86" y="111"/>
                    </a:cubicBezTo>
                    <a:cubicBezTo>
                      <a:pt x="86" y="110"/>
                      <a:pt x="87" y="108"/>
                      <a:pt x="87" y="108"/>
                    </a:cubicBezTo>
                    <a:cubicBezTo>
                      <a:pt x="87" y="107"/>
                      <a:pt x="88" y="106"/>
                      <a:pt x="88" y="105"/>
                    </a:cubicBezTo>
                    <a:cubicBezTo>
                      <a:pt x="89" y="103"/>
                      <a:pt x="89" y="100"/>
                      <a:pt x="90" y="98"/>
                    </a:cubicBezTo>
                    <a:cubicBezTo>
                      <a:pt x="90" y="97"/>
                      <a:pt x="90" y="96"/>
                      <a:pt x="90" y="95"/>
                    </a:cubicBezTo>
                    <a:close/>
                    <a:moveTo>
                      <a:pt x="53" y="244"/>
                    </a:moveTo>
                    <a:cubicBezTo>
                      <a:pt x="53" y="244"/>
                      <a:pt x="52" y="244"/>
                      <a:pt x="52" y="243"/>
                    </a:cubicBezTo>
                    <a:cubicBezTo>
                      <a:pt x="52" y="243"/>
                      <a:pt x="52" y="242"/>
                      <a:pt x="52" y="241"/>
                    </a:cubicBezTo>
                    <a:cubicBezTo>
                      <a:pt x="52" y="239"/>
                      <a:pt x="52" y="236"/>
                      <a:pt x="53" y="235"/>
                    </a:cubicBezTo>
                    <a:cubicBezTo>
                      <a:pt x="53" y="234"/>
                      <a:pt x="53" y="231"/>
                      <a:pt x="53" y="229"/>
                    </a:cubicBezTo>
                    <a:cubicBezTo>
                      <a:pt x="52" y="228"/>
                      <a:pt x="52" y="223"/>
                      <a:pt x="52" y="223"/>
                    </a:cubicBezTo>
                    <a:cubicBezTo>
                      <a:pt x="52" y="222"/>
                      <a:pt x="51" y="219"/>
                      <a:pt x="51" y="218"/>
                    </a:cubicBezTo>
                    <a:cubicBezTo>
                      <a:pt x="51" y="217"/>
                      <a:pt x="51" y="216"/>
                      <a:pt x="51" y="215"/>
                    </a:cubicBezTo>
                    <a:cubicBezTo>
                      <a:pt x="50" y="215"/>
                      <a:pt x="50" y="211"/>
                      <a:pt x="49" y="211"/>
                    </a:cubicBezTo>
                    <a:cubicBezTo>
                      <a:pt x="49" y="210"/>
                      <a:pt x="49" y="210"/>
                      <a:pt x="49" y="209"/>
                    </a:cubicBezTo>
                    <a:cubicBezTo>
                      <a:pt x="49" y="209"/>
                      <a:pt x="49" y="208"/>
                      <a:pt x="49" y="207"/>
                    </a:cubicBezTo>
                    <a:cubicBezTo>
                      <a:pt x="49" y="207"/>
                      <a:pt x="49" y="204"/>
                      <a:pt x="50" y="203"/>
                    </a:cubicBezTo>
                    <a:cubicBezTo>
                      <a:pt x="50" y="203"/>
                      <a:pt x="50" y="203"/>
                      <a:pt x="50" y="203"/>
                    </a:cubicBezTo>
                    <a:cubicBezTo>
                      <a:pt x="50" y="203"/>
                      <a:pt x="50" y="204"/>
                      <a:pt x="50" y="205"/>
                    </a:cubicBezTo>
                    <a:cubicBezTo>
                      <a:pt x="51" y="206"/>
                      <a:pt x="51" y="206"/>
                      <a:pt x="51" y="206"/>
                    </a:cubicBezTo>
                    <a:cubicBezTo>
                      <a:pt x="51" y="206"/>
                      <a:pt x="51" y="207"/>
                      <a:pt x="51" y="207"/>
                    </a:cubicBezTo>
                    <a:cubicBezTo>
                      <a:pt x="51" y="207"/>
                      <a:pt x="51" y="208"/>
                      <a:pt x="51" y="209"/>
                    </a:cubicBezTo>
                    <a:cubicBezTo>
                      <a:pt x="51" y="210"/>
                      <a:pt x="52" y="211"/>
                      <a:pt x="52" y="213"/>
                    </a:cubicBezTo>
                    <a:cubicBezTo>
                      <a:pt x="52" y="214"/>
                      <a:pt x="52" y="214"/>
                      <a:pt x="52" y="215"/>
                    </a:cubicBezTo>
                    <a:cubicBezTo>
                      <a:pt x="52" y="216"/>
                      <a:pt x="52" y="218"/>
                      <a:pt x="53" y="219"/>
                    </a:cubicBezTo>
                    <a:cubicBezTo>
                      <a:pt x="53" y="221"/>
                      <a:pt x="53" y="223"/>
                      <a:pt x="53" y="224"/>
                    </a:cubicBezTo>
                    <a:cubicBezTo>
                      <a:pt x="53" y="225"/>
                      <a:pt x="54" y="228"/>
                      <a:pt x="54" y="229"/>
                    </a:cubicBezTo>
                    <a:cubicBezTo>
                      <a:pt x="54" y="229"/>
                      <a:pt x="55" y="230"/>
                      <a:pt x="55" y="230"/>
                    </a:cubicBezTo>
                    <a:cubicBezTo>
                      <a:pt x="55" y="231"/>
                      <a:pt x="55" y="234"/>
                      <a:pt x="55" y="236"/>
                    </a:cubicBezTo>
                    <a:cubicBezTo>
                      <a:pt x="55" y="237"/>
                      <a:pt x="55" y="242"/>
                      <a:pt x="55" y="242"/>
                    </a:cubicBezTo>
                    <a:cubicBezTo>
                      <a:pt x="55" y="243"/>
                      <a:pt x="56" y="246"/>
                      <a:pt x="56" y="247"/>
                    </a:cubicBezTo>
                    <a:cubicBezTo>
                      <a:pt x="56" y="248"/>
                      <a:pt x="56" y="249"/>
                      <a:pt x="56" y="250"/>
                    </a:cubicBezTo>
                    <a:cubicBezTo>
                      <a:pt x="56" y="250"/>
                      <a:pt x="56" y="250"/>
                      <a:pt x="55" y="250"/>
                    </a:cubicBezTo>
                    <a:cubicBezTo>
                      <a:pt x="55" y="250"/>
                      <a:pt x="55" y="249"/>
                      <a:pt x="55" y="249"/>
                    </a:cubicBezTo>
                    <a:cubicBezTo>
                      <a:pt x="55" y="248"/>
                      <a:pt x="55" y="248"/>
                      <a:pt x="54" y="248"/>
                    </a:cubicBezTo>
                    <a:cubicBezTo>
                      <a:pt x="54" y="247"/>
                      <a:pt x="53" y="245"/>
                      <a:pt x="53" y="244"/>
                    </a:cubicBezTo>
                    <a:close/>
                    <a:moveTo>
                      <a:pt x="56" y="258"/>
                    </a:moveTo>
                    <a:cubicBezTo>
                      <a:pt x="56" y="258"/>
                      <a:pt x="55" y="258"/>
                      <a:pt x="55" y="258"/>
                    </a:cubicBezTo>
                    <a:cubicBezTo>
                      <a:pt x="55" y="257"/>
                      <a:pt x="55" y="257"/>
                      <a:pt x="55" y="257"/>
                    </a:cubicBezTo>
                    <a:cubicBezTo>
                      <a:pt x="55" y="257"/>
                      <a:pt x="55" y="256"/>
                      <a:pt x="55" y="256"/>
                    </a:cubicBezTo>
                    <a:cubicBezTo>
                      <a:pt x="55" y="256"/>
                      <a:pt x="55" y="255"/>
                      <a:pt x="55" y="255"/>
                    </a:cubicBezTo>
                    <a:cubicBezTo>
                      <a:pt x="56" y="254"/>
                      <a:pt x="56" y="254"/>
                      <a:pt x="56" y="254"/>
                    </a:cubicBezTo>
                    <a:cubicBezTo>
                      <a:pt x="56" y="255"/>
                      <a:pt x="56" y="256"/>
                      <a:pt x="56" y="257"/>
                    </a:cubicBezTo>
                    <a:cubicBezTo>
                      <a:pt x="56" y="257"/>
                      <a:pt x="56" y="258"/>
                      <a:pt x="56" y="258"/>
                    </a:cubicBezTo>
                    <a:cubicBezTo>
                      <a:pt x="56" y="258"/>
                      <a:pt x="56" y="259"/>
                      <a:pt x="56" y="258"/>
                    </a:cubicBezTo>
                    <a:close/>
                    <a:moveTo>
                      <a:pt x="60" y="273"/>
                    </a:moveTo>
                    <a:cubicBezTo>
                      <a:pt x="60" y="273"/>
                      <a:pt x="60" y="273"/>
                      <a:pt x="60" y="273"/>
                    </a:cubicBezTo>
                    <a:cubicBezTo>
                      <a:pt x="60" y="274"/>
                      <a:pt x="60" y="275"/>
                      <a:pt x="60" y="276"/>
                    </a:cubicBezTo>
                    <a:cubicBezTo>
                      <a:pt x="59" y="277"/>
                      <a:pt x="60" y="277"/>
                      <a:pt x="59" y="277"/>
                    </a:cubicBezTo>
                    <a:cubicBezTo>
                      <a:pt x="59" y="277"/>
                      <a:pt x="59" y="277"/>
                      <a:pt x="59" y="276"/>
                    </a:cubicBezTo>
                    <a:cubicBezTo>
                      <a:pt x="59" y="275"/>
                      <a:pt x="59" y="274"/>
                      <a:pt x="59" y="273"/>
                    </a:cubicBezTo>
                    <a:cubicBezTo>
                      <a:pt x="59" y="273"/>
                      <a:pt x="59" y="273"/>
                      <a:pt x="59" y="273"/>
                    </a:cubicBezTo>
                    <a:cubicBezTo>
                      <a:pt x="58" y="273"/>
                      <a:pt x="58" y="273"/>
                      <a:pt x="58" y="272"/>
                    </a:cubicBezTo>
                    <a:cubicBezTo>
                      <a:pt x="58" y="272"/>
                      <a:pt x="58" y="272"/>
                      <a:pt x="58" y="272"/>
                    </a:cubicBezTo>
                    <a:cubicBezTo>
                      <a:pt x="58" y="272"/>
                      <a:pt x="58" y="272"/>
                      <a:pt x="58" y="271"/>
                    </a:cubicBezTo>
                    <a:cubicBezTo>
                      <a:pt x="58" y="271"/>
                      <a:pt x="58" y="271"/>
                      <a:pt x="59" y="271"/>
                    </a:cubicBezTo>
                    <a:cubicBezTo>
                      <a:pt x="59" y="271"/>
                      <a:pt x="59" y="271"/>
                      <a:pt x="59" y="271"/>
                    </a:cubicBezTo>
                    <a:cubicBezTo>
                      <a:pt x="59" y="271"/>
                      <a:pt x="59" y="271"/>
                      <a:pt x="59" y="271"/>
                    </a:cubicBezTo>
                    <a:cubicBezTo>
                      <a:pt x="59" y="271"/>
                      <a:pt x="60" y="272"/>
                      <a:pt x="60" y="272"/>
                    </a:cubicBezTo>
                    <a:cubicBezTo>
                      <a:pt x="60" y="273"/>
                      <a:pt x="60" y="273"/>
                      <a:pt x="60" y="273"/>
                    </a:cubicBezTo>
                    <a:close/>
                  </a:path>
                </a:pathLst>
              </a:custGeom>
              <a:grp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39" name="Freeform 17"/>
              <p:cNvSpPr>
                <a:spLocks/>
              </p:cNvSpPr>
              <p:nvPr/>
            </p:nvSpPr>
            <p:spPr bwMode="auto">
              <a:xfrm>
                <a:off x="3252671" y="3720558"/>
                <a:ext cx="328823" cy="1046972"/>
              </a:xfrm>
              <a:custGeom>
                <a:avLst/>
                <a:gdLst>
                  <a:gd name="T0" fmla="*/ 85 w 89"/>
                  <a:gd name="T1" fmla="*/ 275 h 284"/>
                  <a:gd name="T2" fmla="*/ 84 w 89"/>
                  <a:gd name="T3" fmla="*/ 267 h 284"/>
                  <a:gd name="T4" fmla="*/ 84 w 89"/>
                  <a:gd name="T5" fmla="*/ 253 h 284"/>
                  <a:gd name="T6" fmla="*/ 79 w 89"/>
                  <a:gd name="T7" fmla="*/ 223 h 284"/>
                  <a:gd name="T8" fmla="*/ 78 w 89"/>
                  <a:gd name="T9" fmla="*/ 197 h 284"/>
                  <a:gd name="T10" fmla="*/ 78 w 89"/>
                  <a:gd name="T11" fmla="*/ 165 h 284"/>
                  <a:gd name="T12" fmla="*/ 77 w 89"/>
                  <a:gd name="T13" fmla="*/ 140 h 284"/>
                  <a:gd name="T14" fmla="*/ 74 w 89"/>
                  <a:gd name="T15" fmla="*/ 126 h 284"/>
                  <a:gd name="T16" fmla="*/ 72 w 89"/>
                  <a:gd name="T17" fmla="*/ 118 h 284"/>
                  <a:gd name="T18" fmla="*/ 73 w 89"/>
                  <a:gd name="T19" fmla="*/ 112 h 284"/>
                  <a:gd name="T20" fmla="*/ 77 w 89"/>
                  <a:gd name="T21" fmla="*/ 104 h 284"/>
                  <a:gd name="T22" fmla="*/ 80 w 89"/>
                  <a:gd name="T23" fmla="*/ 95 h 284"/>
                  <a:gd name="T24" fmla="*/ 83 w 89"/>
                  <a:gd name="T25" fmla="*/ 85 h 284"/>
                  <a:gd name="T26" fmla="*/ 85 w 89"/>
                  <a:gd name="T27" fmla="*/ 65 h 284"/>
                  <a:gd name="T28" fmla="*/ 80 w 89"/>
                  <a:gd name="T29" fmla="*/ 52 h 284"/>
                  <a:gd name="T30" fmla="*/ 75 w 89"/>
                  <a:gd name="T31" fmla="*/ 47 h 284"/>
                  <a:gd name="T32" fmla="*/ 59 w 89"/>
                  <a:gd name="T33" fmla="*/ 39 h 284"/>
                  <a:gd name="T34" fmla="*/ 54 w 89"/>
                  <a:gd name="T35" fmla="*/ 31 h 284"/>
                  <a:gd name="T36" fmla="*/ 57 w 89"/>
                  <a:gd name="T37" fmla="*/ 22 h 284"/>
                  <a:gd name="T38" fmla="*/ 55 w 89"/>
                  <a:gd name="T39" fmla="*/ 14 h 284"/>
                  <a:gd name="T40" fmla="*/ 29 w 89"/>
                  <a:gd name="T41" fmla="*/ 10 h 284"/>
                  <a:gd name="T42" fmla="*/ 30 w 89"/>
                  <a:gd name="T43" fmla="*/ 23 h 284"/>
                  <a:gd name="T44" fmla="*/ 34 w 89"/>
                  <a:gd name="T45" fmla="*/ 32 h 284"/>
                  <a:gd name="T46" fmla="*/ 32 w 89"/>
                  <a:gd name="T47" fmla="*/ 38 h 284"/>
                  <a:gd name="T48" fmla="*/ 25 w 89"/>
                  <a:gd name="T49" fmla="*/ 43 h 284"/>
                  <a:gd name="T50" fmla="*/ 17 w 89"/>
                  <a:gd name="T51" fmla="*/ 48 h 284"/>
                  <a:gd name="T52" fmla="*/ 13 w 89"/>
                  <a:gd name="T53" fmla="*/ 51 h 284"/>
                  <a:gd name="T54" fmla="*/ 9 w 89"/>
                  <a:gd name="T55" fmla="*/ 58 h 284"/>
                  <a:gd name="T56" fmla="*/ 6 w 89"/>
                  <a:gd name="T57" fmla="*/ 70 h 284"/>
                  <a:gd name="T58" fmla="*/ 7 w 89"/>
                  <a:gd name="T59" fmla="*/ 94 h 284"/>
                  <a:gd name="T60" fmla="*/ 10 w 89"/>
                  <a:gd name="T61" fmla="*/ 99 h 284"/>
                  <a:gd name="T62" fmla="*/ 19 w 89"/>
                  <a:gd name="T63" fmla="*/ 101 h 284"/>
                  <a:gd name="T64" fmla="*/ 20 w 89"/>
                  <a:gd name="T65" fmla="*/ 112 h 284"/>
                  <a:gd name="T66" fmla="*/ 19 w 89"/>
                  <a:gd name="T67" fmla="*/ 119 h 284"/>
                  <a:gd name="T68" fmla="*/ 18 w 89"/>
                  <a:gd name="T69" fmla="*/ 125 h 284"/>
                  <a:gd name="T70" fmla="*/ 16 w 89"/>
                  <a:gd name="T71" fmla="*/ 136 h 284"/>
                  <a:gd name="T72" fmla="*/ 16 w 89"/>
                  <a:gd name="T73" fmla="*/ 157 h 284"/>
                  <a:gd name="T74" fmla="*/ 18 w 89"/>
                  <a:gd name="T75" fmla="*/ 191 h 284"/>
                  <a:gd name="T76" fmla="*/ 19 w 89"/>
                  <a:gd name="T77" fmla="*/ 224 h 284"/>
                  <a:gd name="T78" fmla="*/ 18 w 89"/>
                  <a:gd name="T79" fmla="*/ 258 h 284"/>
                  <a:gd name="T80" fmla="*/ 15 w 89"/>
                  <a:gd name="T81" fmla="*/ 268 h 284"/>
                  <a:gd name="T82" fmla="*/ 13 w 89"/>
                  <a:gd name="T83" fmla="*/ 273 h 284"/>
                  <a:gd name="T84" fmla="*/ 4 w 89"/>
                  <a:gd name="T85" fmla="*/ 277 h 284"/>
                  <a:gd name="T86" fmla="*/ 0 w 89"/>
                  <a:gd name="T87" fmla="*/ 282 h 284"/>
                  <a:gd name="T88" fmla="*/ 23 w 89"/>
                  <a:gd name="T89" fmla="*/ 282 h 284"/>
                  <a:gd name="T90" fmla="*/ 36 w 89"/>
                  <a:gd name="T91" fmla="*/ 279 h 284"/>
                  <a:gd name="T92" fmla="*/ 37 w 89"/>
                  <a:gd name="T93" fmla="*/ 270 h 284"/>
                  <a:gd name="T94" fmla="*/ 38 w 89"/>
                  <a:gd name="T95" fmla="*/ 259 h 284"/>
                  <a:gd name="T96" fmla="*/ 40 w 89"/>
                  <a:gd name="T97" fmla="*/ 232 h 284"/>
                  <a:gd name="T98" fmla="*/ 44 w 89"/>
                  <a:gd name="T99" fmla="*/ 191 h 284"/>
                  <a:gd name="T100" fmla="*/ 46 w 89"/>
                  <a:gd name="T101" fmla="*/ 169 h 284"/>
                  <a:gd name="T102" fmla="*/ 51 w 89"/>
                  <a:gd name="T103" fmla="*/ 180 h 284"/>
                  <a:gd name="T104" fmla="*/ 55 w 89"/>
                  <a:gd name="T105" fmla="*/ 218 h 284"/>
                  <a:gd name="T106" fmla="*/ 59 w 89"/>
                  <a:gd name="T107" fmla="*/ 250 h 284"/>
                  <a:gd name="T108" fmla="*/ 64 w 89"/>
                  <a:gd name="T109" fmla="*/ 267 h 284"/>
                  <a:gd name="T110" fmla="*/ 66 w 89"/>
                  <a:gd name="T111" fmla="*/ 275 h 284"/>
                  <a:gd name="T112" fmla="*/ 71 w 89"/>
                  <a:gd name="T113" fmla="*/ 281 h 284"/>
                  <a:gd name="T114" fmla="*/ 89 w 89"/>
                  <a:gd name="T115" fmla="*/ 283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9" h="284">
                    <a:moveTo>
                      <a:pt x="89" y="282"/>
                    </a:moveTo>
                    <a:cubicBezTo>
                      <a:pt x="89" y="281"/>
                      <a:pt x="89" y="281"/>
                      <a:pt x="89" y="281"/>
                    </a:cubicBezTo>
                    <a:cubicBezTo>
                      <a:pt x="88" y="280"/>
                      <a:pt x="88" y="280"/>
                      <a:pt x="88" y="280"/>
                    </a:cubicBezTo>
                    <a:cubicBezTo>
                      <a:pt x="88" y="280"/>
                      <a:pt x="88" y="279"/>
                      <a:pt x="87" y="279"/>
                    </a:cubicBezTo>
                    <a:cubicBezTo>
                      <a:pt x="87" y="278"/>
                      <a:pt x="87" y="278"/>
                      <a:pt x="87" y="277"/>
                    </a:cubicBezTo>
                    <a:cubicBezTo>
                      <a:pt x="87" y="277"/>
                      <a:pt x="86" y="276"/>
                      <a:pt x="85" y="275"/>
                    </a:cubicBezTo>
                    <a:cubicBezTo>
                      <a:pt x="85" y="275"/>
                      <a:pt x="84" y="275"/>
                      <a:pt x="84" y="274"/>
                    </a:cubicBezTo>
                    <a:cubicBezTo>
                      <a:pt x="84" y="274"/>
                      <a:pt x="84" y="274"/>
                      <a:pt x="84" y="274"/>
                    </a:cubicBezTo>
                    <a:cubicBezTo>
                      <a:pt x="84" y="273"/>
                      <a:pt x="83" y="273"/>
                      <a:pt x="83" y="273"/>
                    </a:cubicBezTo>
                    <a:cubicBezTo>
                      <a:pt x="83" y="272"/>
                      <a:pt x="83" y="272"/>
                      <a:pt x="82" y="271"/>
                    </a:cubicBezTo>
                    <a:cubicBezTo>
                      <a:pt x="82" y="271"/>
                      <a:pt x="83" y="271"/>
                      <a:pt x="83" y="270"/>
                    </a:cubicBezTo>
                    <a:cubicBezTo>
                      <a:pt x="83" y="269"/>
                      <a:pt x="84" y="268"/>
                      <a:pt x="84" y="267"/>
                    </a:cubicBezTo>
                    <a:cubicBezTo>
                      <a:pt x="84" y="267"/>
                      <a:pt x="84" y="267"/>
                      <a:pt x="84" y="266"/>
                    </a:cubicBezTo>
                    <a:cubicBezTo>
                      <a:pt x="83" y="266"/>
                      <a:pt x="83" y="266"/>
                      <a:pt x="84" y="266"/>
                    </a:cubicBezTo>
                    <a:cubicBezTo>
                      <a:pt x="84" y="266"/>
                      <a:pt x="84" y="265"/>
                      <a:pt x="84" y="265"/>
                    </a:cubicBezTo>
                    <a:cubicBezTo>
                      <a:pt x="84" y="264"/>
                      <a:pt x="84" y="264"/>
                      <a:pt x="84" y="263"/>
                    </a:cubicBezTo>
                    <a:cubicBezTo>
                      <a:pt x="84" y="263"/>
                      <a:pt x="84" y="260"/>
                      <a:pt x="84" y="259"/>
                    </a:cubicBezTo>
                    <a:cubicBezTo>
                      <a:pt x="84" y="258"/>
                      <a:pt x="84" y="254"/>
                      <a:pt x="84" y="253"/>
                    </a:cubicBezTo>
                    <a:cubicBezTo>
                      <a:pt x="84" y="252"/>
                      <a:pt x="83" y="250"/>
                      <a:pt x="83" y="249"/>
                    </a:cubicBezTo>
                    <a:cubicBezTo>
                      <a:pt x="83" y="249"/>
                      <a:pt x="82" y="244"/>
                      <a:pt x="82" y="242"/>
                    </a:cubicBezTo>
                    <a:cubicBezTo>
                      <a:pt x="81" y="240"/>
                      <a:pt x="81" y="237"/>
                      <a:pt x="81" y="236"/>
                    </a:cubicBezTo>
                    <a:cubicBezTo>
                      <a:pt x="81" y="236"/>
                      <a:pt x="81" y="234"/>
                      <a:pt x="80" y="233"/>
                    </a:cubicBezTo>
                    <a:cubicBezTo>
                      <a:pt x="80" y="232"/>
                      <a:pt x="80" y="228"/>
                      <a:pt x="80" y="227"/>
                    </a:cubicBezTo>
                    <a:cubicBezTo>
                      <a:pt x="80" y="226"/>
                      <a:pt x="79" y="224"/>
                      <a:pt x="79" y="223"/>
                    </a:cubicBezTo>
                    <a:cubicBezTo>
                      <a:pt x="79" y="222"/>
                      <a:pt x="79" y="219"/>
                      <a:pt x="79" y="218"/>
                    </a:cubicBezTo>
                    <a:cubicBezTo>
                      <a:pt x="79" y="218"/>
                      <a:pt x="78" y="216"/>
                      <a:pt x="79" y="215"/>
                    </a:cubicBezTo>
                    <a:cubicBezTo>
                      <a:pt x="79" y="213"/>
                      <a:pt x="79" y="211"/>
                      <a:pt x="79" y="210"/>
                    </a:cubicBezTo>
                    <a:cubicBezTo>
                      <a:pt x="78" y="208"/>
                      <a:pt x="78" y="205"/>
                      <a:pt x="78" y="205"/>
                    </a:cubicBezTo>
                    <a:cubicBezTo>
                      <a:pt x="78" y="204"/>
                      <a:pt x="78" y="201"/>
                      <a:pt x="78" y="200"/>
                    </a:cubicBezTo>
                    <a:cubicBezTo>
                      <a:pt x="78" y="199"/>
                      <a:pt x="78" y="197"/>
                      <a:pt x="78" y="197"/>
                    </a:cubicBezTo>
                    <a:cubicBezTo>
                      <a:pt x="78" y="196"/>
                      <a:pt x="78" y="194"/>
                      <a:pt x="78" y="193"/>
                    </a:cubicBezTo>
                    <a:cubicBezTo>
                      <a:pt x="78" y="193"/>
                      <a:pt x="78" y="191"/>
                      <a:pt x="78" y="190"/>
                    </a:cubicBezTo>
                    <a:cubicBezTo>
                      <a:pt x="78" y="189"/>
                      <a:pt x="78" y="185"/>
                      <a:pt x="79" y="184"/>
                    </a:cubicBezTo>
                    <a:cubicBezTo>
                      <a:pt x="79" y="182"/>
                      <a:pt x="79" y="180"/>
                      <a:pt x="79" y="178"/>
                    </a:cubicBezTo>
                    <a:cubicBezTo>
                      <a:pt x="79" y="176"/>
                      <a:pt x="79" y="173"/>
                      <a:pt x="79" y="172"/>
                    </a:cubicBezTo>
                    <a:cubicBezTo>
                      <a:pt x="79" y="171"/>
                      <a:pt x="79" y="167"/>
                      <a:pt x="78" y="165"/>
                    </a:cubicBezTo>
                    <a:cubicBezTo>
                      <a:pt x="78" y="164"/>
                      <a:pt x="78" y="161"/>
                      <a:pt x="78" y="160"/>
                    </a:cubicBezTo>
                    <a:cubicBezTo>
                      <a:pt x="78" y="159"/>
                      <a:pt x="78" y="157"/>
                      <a:pt x="78" y="156"/>
                    </a:cubicBezTo>
                    <a:cubicBezTo>
                      <a:pt x="78" y="155"/>
                      <a:pt x="78" y="154"/>
                      <a:pt x="79" y="153"/>
                    </a:cubicBezTo>
                    <a:cubicBezTo>
                      <a:pt x="79" y="152"/>
                      <a:pt x="79" y="149"/>
                      <a:pt x="79" y="148"/>
                    </a:cubicBezTo>
                    <a:cubicBezTo>
                      <a:pt x="79" y="147"/>
                      <a:pt x="78" y="145"/>
                      <a:pt x="78" y="144"/>
                    </a:cubicBezTo>
                    <a:cubicBezTo>
                      <a:pt x="78" y="142"/>
                      <a:pt x="77" y="141"/>
                      <a:pt x="77" y="140"/>
                    </a:cubicBezTo>
                    <a:cubicBezTo>
                      <a:pt x="77" y="139"/>
                      <a:pt x="77" y="137"/>
                      <a:pt x="77" y="137"/>
                    </a:cubicBezTo>
                    <a:cubicBezTo>
                      <a:pt x="77" y="136"/>
                      <a:pt x="76" y="133"/>
                      <a:pt x="76" y="132"/>
                    </a:cubicBezTo>
                    <a:cubicBezTo>
                      <a:pt x="76" y="132"/>
                      <a:pt x="76" y="131"/>
                      <a:pt x="76" y="131"/>
                    </a:cubicBezTo>
                    <a:cubicBezTo>
                      <a:pt x="75" y="130"/>
                      <a:pt x="75" y="129"/>
                      <a:pt x="75" y="129"/>
                    </a:cubicBezTo>
                    <a:cubicBezTo>
                      <a:pt x="75" y="129"/>
                      <a:pt x="75" y="128"/>
                      <a:pt x="75" y="128"/>
                    </a:cubicBezTo>
                    <a:cubicBezTo>
                      <a:pt x="75" y="128"/>
                      <a:pt x="74" y="127"/>
                      <a:pt x="74" y="126"/>
                    </a:cubicBezTo>
                    <a:cubicBezTo>
                      <a:pt x="74" y="125"/>
                      <a:pt x="74" y="125"/>
                      <a:pt x="74" y="124"/>
                    </a:cubicBezTo>
                    <a:cubicBezTo>
                      <a:pt x="73" y="124"/>
                      <a:pt x="73" y="123"/>
                      <a:pt x="73" y="123"/>
                    </a:cubicBezTo>
                    <a:cubicBezTo>
                      <a:pt x="74" y="122"/>
                      <a:pt x="73" y="122"/>
                      <a:pt x="73" y="121"/>
                    </a:cubicBezTo>
                    <a:cubicBezTo>
                      <a:pt x="73" y="121"/>
                      <a:pt x="73" y="121"/>
                      <a:pt x="73" y="121"/>
                    </a:cubicBezTo>
                    <a:cubicBezTo>
                      <a:pt x="73" y="120"/>
                      <a:pt x="73" y="120"/>
                      <a:pt x="73" y="120"/>
                    </a:cubicBezTo>
                    <a:cubicBezTo>
                      <a:pt x="72" y="119"/>
                      <a:pt x="72" y="119"/>
                      <a:pt x="72" y="118"/>
                    </a:cubicBezTo>
                    <a:cubicBezTo>
                      <a:pt x="72" y="118"/>
                      <a:pt x="72" y="118"/>
                      <a:pt x="72" y="118"/>
                    </a:cubicBezTo>
                    <a:cubicBezTo>
                      <a:pt x="72" y="118"/>
                      <a:pt x="72" y="117"/>
                      <a:pt x="72" y="117"/>
                    </a:cubicBezTo>
                    <a:cubicBezTo>
                      <a:pt x="72" y="116"/>
                      <a:pt x="72" y="116"/>
                      <a:pt x="72" y="115"/>
                    </a:cubicBezTo>
                    <a:cubicBezTo>
                      <a:pt x="72" y="114"/>
                      <a:pt x="72" y="114"/>
                      <a:pt x="72" y="113"/>
                    </a:cubicBezTo>
                    <a:cubicBezTo>
                      <a:pt x="72" y="113"/>
                      <a:pt x="72" y="113"/>
                      <a:pt x="72" y="113"/>
                    </a:cubicBezTo>
                    <a:cubicBezTo>
                      <a:pt x="72" y="113"/>
                      <a:pt x="73" y="113"/>
                      <a:pt x="73" y="112"/>
                    </a:cubicBezTo>
                    <a:cubicBezTo>
                      <a:pt x="74" y="112"/>
                      <a:pt x="75" y="111"/>
                      <a:pt x="75" y="110"/>
                    </a:cubicBezTo>
                    <a:cubicBezTo>
                      <a:pt x="76" y="110"/>
                      <a:pt x="76" y="109"/>
                      <a:pt x="76" y="109"/>
                    </a:cubicBezTo>
                    <a:cubicBezTo>
                      <a:pt x="77" y="109"/>
                      <a:pt x="77" y="108"/>
                      <a:pt x="77" y="107"/>
                    </a:cubicBezTo>
                    <a:cubicBezTo>
                      <a:pt x="77" y="107"/>
                      <a:pt x="77" y="106"/>
                      <a:pt x="77" y="105"/>
                    </a:cubicBezTo>
                    <a:cubicBezTo>
                      <a:pt x="77" y="105"/>
                      <a:pt x="77" y="105"/>
                      <a:pt x="77" y="105"/>
                    </a:cubicBezTo>
                    <a:cubicBezTo>
                      <a:pt x="77" y="104"/>
                      <a:pt x="77" y="104"/>
                      <a:pt x="77" y="104"/>
                    </a:cubicBezTo>
                    <a:cubicBezTo>
                      <a:pt x="78" y="103"/>
                      <a:pt x="78" y="102"/>
                      <a:pt x="78" y="102"/>
                    </a:cubicBezTo>
                    <a:cubicBezTo>
                      <a:pt x="78" y="101"/>
                      <a:pt x="78" y="100"/>
                      <a:pt x="78" y="100"/>
                    </a:cubicBezTo>
                    <a:cubicBezTo>
                      <a:pt x="78" y="100"/>
                      <a:pt x="78" y="99"/>
                      <a:pt x="77" y="99"/>
                    </a:cubicBezTo>
                    <a:cubicBezTo>
                      <a:pt x="77" y="98"/>
                      <a:pt x="77" y="98"/>
                      <a:pt x="77" y="98"/>
                    </a:cubicBezTo>
                    <a:cubicBezTo>
                      <a:pt x="78" y="98"/>
                      <a:pt x="78" y="98"/>
                      <a:pt x="78" y="97"/>
                    </a:cubicBezTo>
                    <a:cubicBezTo>
                      <a:pt x="79" y="97"/>
                      <a:pt x="79" y="96"/>
                      <a:pt x="80" y="95"/>
                    </a:cubicBezTo>
                    <a:cubicBezTo>
                      <a:pt x="80" y="95"/>
                      <a:pt x="80" y="95"/>
                      <a:pt x="80" y="95"/>
                    </a:cubicBezTo>
                    <a:cubicBezTo>
                      <a:pt x="80" y="95"/>
                      <a:pt x="81" y="93"/>
                      <a:pt x="81" y="93"/>
                    </a:cubicBezTo>
                    <a:cubicBezTo>
                      <a:pt x="81" y="93"/>
                      <a:pt x="82" y="92"/>
                      <a:pt x="82" y="92"/>
                    </a:cubicBezTo>
                    <a:cubicBezTo>
                      <a:pt x="82" y="92"/>
                      <a:pt x="82" y="91"/>
                      <a:pt x="82" y="91"/>
                    </a:cubicBezTo>
                    <a:cubicBezTo>
                      <a:pt x="82" y="90"/>
                      <a:pt x="83" y="89"/>
                      <a:pt x="83" y="88"/>
                    </a:cubicBezTo>
                    <a:cubicBezTo>
                      <a:pt x="83" y="88"/>
                      <a:pt x="83" y="86"/>
                      <a:pt x="83" y="85"/>
                    </a:cubicBezTo>
                    <a:cubicBezTo>
                      <a:pt x="84" y="84"/>
                      <a:pt x="84" y="81"/>
                      <a:pt x="85" y="80"/>
                    </a:cubicBezTo>
                    <a:cubicBezTo>
                      <a:pt x="85" y="78"/>
                      <a:pt x="85" y="77"/>
                      <a:pt x="85" y="76"/>
                    </a:cubicBezTo>
                    <a:cubicBezTo>
                      <a:pt x="85" y="74"/>
                      <a:pt x="85" y="71"/>
                      <a:pt x="85" y="70"/>
                    </a:cubicBezTo>
                    <a:cubicBezTo>
                      <a:pt x="85" y="69"/>
                      <a:pt x="85" y="68"/>
                      <a:pt x="86" y="68"/>
                    </a:cubicBezTo>
                    <a:cubicBezTo>
                      <a:pt x="86" y="68"/>
                      <a:pt x="86" y="67"/>
                      <a:pt x="85" y="67"/>
                    </a:cubicBezTo>
                    <a:cubicBezTo>
                      <a:pt x="85" y="66"/>
                      <a:pt x="85" y="65"/>
                      <a:pt x="85" y="65"/>
                    </a:cubicBezTo>
                    <a:cubicBezTo>
                      <a:pt x="85" y="64"/>
                      <a:pt x="83" y="61"/>
                      <a:pt x="83" y="60"/>
                    </a:cubicBezTo>
                    <a:cubicBezTo>
                      <a:pt x="83" y="60"/>
                      <a:pt x="82" y="58"/>
                      <a:pt x="82" y="57"/>
                    </a:cubicBezTo>
                    <a:cubicBezTo>
                      <a:pt x="82" y="57"/>
                      <a:pt x="82" y="57"/>
                      <a:pt x="82" y="57"/>
                    </a:cubicBezTo>
                    <a:cubicBezTo>
                      <a:pt x="82" y="56"/>
                      <a:pt x="82" y="56"/>
                      <a:pt x="82" y="55"/>
                    </a:cubicBezTo>
                    <a:cubicBezTo>
                      <a:pt x="82" y="55"/>
                      <a:pt x="81" y="54"/>
                      <a:pt x="81" y="54"/>
                    </a:cubicBezTo>
                    <a:cubicBezTo>
                      <a:pt x="81" y="53"/>
                      <a:pt x="80" y="53"/>
                      <a:pt x="80" y="52"/>
                    </a:cubicBezTo>
                    <a:cubicBezTo>
                      <a:pt x="80" y="52"/>
                      <a:pt x="80" y="52"/>
                      <a:pt x="79" y="51"/>
                    </a:cubicBezTo>
                    <a:cubicBezTo>
                      <a:pt x="79" y="51"/>
                      <a:pt x="79" y="51"/>
                      <a:pt x="79" y="50"/>
                    </a:cubicBezTo>
                    <a:cubicBezTo>
                      <a:pt x="79" y="50"/>
                      <a:pt x="78" y="49"/>
                      <a:pt x="78" y="49"/>
                    </a:cubicBezTo>
                    <a:cubicBezTo>
                      <a:pt x="77" y="48"/>
                      <a:pt x="77" y="48"/>
                      <a:pt x="77" y="48"/>
                    </a:cubicBezTo>
                    <a:cubicBezTo>
                      <a:pt x="77" y="48"/>
                      <a:pt x="76" y="48"/>
                      <a:pt x="76" y="47"/>
                    </a:cubicBezTo>
                    <a:cubicBezTo>
                      <a:pt x="75" y="47"/>
                      <a:pt x="75" y="47"/>
                      <a:pt x="75" y="47"/>
                    </a:cubicBezTo>
                    <a:cubicBezTo>
                      <a:pt x="75" y="46"/>
                      <a:pt x="74" y="46"/>
                      <a:pt x="74" y="46"/>
                    </a:cubicBezTo>
                    <a:cubicBezTo>
                      <a:pt x="73" y="46"/>
                      <a:pt x="72" y="45"/>
                      <a:pt x="70" y="44"/>
                    </a:cubicBezTo>
                    <a:cubicBezTo>
                      <a:pt x="69" y="43"/>
                      <a:pt x="67" y="42"/>
                      <a:pt x="66" y="42"/>
                    </a:cubicBezTo>
                    <a:cubicBezTo>
                      <a:pt x="65" y="41"/>
                      <a:pt x="63" y="41"/>
                      <a:pt x="63" y="40"/>
                    </a:cubicBezTo>
                    <a:cubicBezTo>
                      <a:pt x="62" y="40"/>
                      <a:pt x="61" y="39"/>
                      <a:pt x="60" y="39"/>
                    </a:cubicBezTo>
                    <a:cubicBezTo>
                      <a:pt x="60" y="39"/>
                      <a:pt x="59" y="39"/>
                      <a:pt x="59" y="39"/>
                    </a:cubicBezTo>
                    <a:cubicBezTo>
                      <a:pt x="58" y="39"/>
                      <a:pt x="58" y="38"/>
                      <a:pt x="57" y="38"/>
                    </a:cubicBezTo>
                    <a:cubicBezTo>
                      <a:pt x="57" y="38"/>
                      <a:pt x="57" y="38"/>
                      <a:pt x="57" y="38"/>
                    </a:cubicBezTo>
                    <a:cubicBezTo>
                      <a:pt x="57" y="38"/>
                      <a:pt x="56" y="37"/>
                      <a:pt x="56" y="37"/>
                    </a:cubicBezTo>
                    <a:cubicBezTo>
                      <a:pt x="56" y="37"/>
                      <a:pt x="55" y="35"/>
                      <a:pt x="55" y="34"/>
                    </a:cubicBezTo>
                    <a:cubicBezTo>
                      <a:pt x="55" y="34"/>
                      <a:pt x="54" y="32"/>
                      <a:pt x="54" y="32"/>
                    </a:cubicBezTo>
                    <a:cubicBezTo>
                      <a:pt x="54" y="32"/>
                      <a:pt x="54" y="32"/>
                      <a:pt x="54" y="31"/>
                    </a:cubicBezTo>
                    <a:cubicBezTo>
                      <a:pt x="54" y="31"/>
                      <a:pt x="54" y="29"/>
                      <a:pt x="54" y="29"/>
                    </a:cubicBezTo>
                    <a:cubicBezTo>
                      <a:pt x="54" y="28"/>
                      <a:pt x="54" y="28"/>
                      <a:pt x="54" y="27"/>
                    </a:cubicBezTo>
                    <a:cubicBezTo>
                      <a:pt x="54" y="27"/>
                      <a:pt x="54" y="25"/>
                      <a:pt x="54" y="25"/>
                    </a:cubicBezTo>
                    <a:cubicBezTo>
                      <a:pt x="54" y="24"/>
                      <a:pt x="54" y="24"/>
                      <a:pt x="55" y="24"/>
                    </a:cubicBezTo>
                    <a:cubicBezTo>
                      <a:pt x="55" y="24"/>
                      <a:pt x="55" y="24"/>
                      <a:pt x="56" y="24"/>
                    </a:cubicBezTo>
                    <a:cubicBezTo>
                      <a:pt x="56" y="23"/>
                      <a:pt x="56" y="23"/>
                      <a:pt x="57" y="22"/>
                    </a:cubicBezTo>
                    <a:cubicBezTo>
                      <a:pt x="57" y="22"/>
                      <a:pt x="57" y="21"/>
                      <a:pt x="57" y="20"/>
                    </a:cubicBezTo>
                    <a:cubicBezTo>
                      <a:pt x="57" y="20"/>
                      <a:pt x="57" y="18"/>
                      <a:pt x="57" y="18"/>
                    </a:cubicBezTo>
                    <a:cubicBezTo>
                      <a:pt x="57" y="17"/>
                      <a:pt x="57" y="16"/>
                      <a:pt x="57" y="16"/>
                    </a:cubicBezTo>
                    <a:cubicBezTo>
                      <a:pt x="57" y="15"/>
                      <a:pt x="56" y="15"/>
                      <a:pt x="56" y="15"/>
                    </a:cubicBezTo>
                    <a:cubicBezTo>
                      <a:pt x="56" y="15"/>
                      <a:pt x="56" y="15"/>
                      <a:pt x="55" y="15"/>
                    </a:cubicBezTo>
                    <a:cubicBezTo>
                      <a:pt x="55" y="15"/>
                      <a:pt x="55" y="14"/>
                      <a:pt x="55" y="14"/>
                    </a:cubicBezTo>
                    <a:cubicBezTo>
                      <a:pt x="55" y="13"/>
                      <a:pt x="55" y="13"/>
                      <a:pt x="55" y="10"/>
                    </a:cubicBezTo>
                    <a:cubicBezTo>
                      <a:pt x="54" y="7"/>
                      <a:pt x="52" y="5"/>
                      <a:pt x="51" y="3"/>
                    </a:cubicBezTo>
                    <a:cubicBezTo>
                      <a:pt x="49" y="2"/>
                      <a:pt x="46" y="1"/>
                      <a:pt x="45" y="0"/>
                    </a:cubicBezTo>
                    <a:cubicBezTo>
                      <a:pt x="43" y="0"/>
                      <a:pt x="39" y="1"/>
                      <a:pt x="38" y="2"/>
                    </a:cubicBezTo>
                    <a:cubicBezTo>
                      <a:pt x="36" y="3"/>
                      <a:pt x="33" y="4"/>
                      <a:pt x="32" y="5"/>
                    </a:cubicBezTo>
                    <a:cubicBezTo>
                      <a:pt x="30" y="6"/>
                      <a:pt x="30" y="8"/>
                      <a:pt x="29" y="10"/>
                    </a:cubicBezTo>
                    <a:cubicBezTo>
                      <a:pt x="29" y="13"/>
                      <a:pt x="30" y="16"/>
                      <a:pt x="30" y="17"/>
                    </a:cubicBezTo>
                    <a:cubicBezTo>
                      <a:pt x="30" y="17"/>
                      <a:pt x="30" y="17"/>
                      <a:pt x="30" y="17"/>
                    </a:cubicBezTo>
                    <a:cubicBezTo>
                      <a:pt x="30" y="17"/>
                      <a:pt x="30" y="17"/>
                      <a:pt x="30" y="18"/>
                    </a:cubicBezTo>
                    <a:cubicBezTo>
                      <a:pt x="29" y="18"/>
                      <a:pt x="29" y="19"/>
                      <a:pt x="29" y="19"/>
                    </a:cubicBezTo>
                    <a:cubicBezTo>
                      <a:pt x="29" y="20"/>
                      <a:pt x="30" y="21"/>
                      <a:pt x="30" y="21"/>
                    </a:cubicBezTo>
                    <a:cubicBezTo>
                      <a:pt x="30" y="22"/>
                      <a:pt x="30" y="22"/>
                      <a:pt x="30" y="23"/>
                    </a:cubicBezTo>
                    <a:cubicBezTo>
                      <a:pt x="30" y="24"/>
                      <a:pt x="31" y="25"/>
                      <a:pt x="31" y="26"/>
                    </a:cubicBezTo>
                    <a:cubicBezTo>
                      <a:pt x="32" y="26"/>
                      <a:pt x="32" y="26"/>
                      <a:pt x="32" y="26"/>
                    </a:cubicBezTo>
                    <a:cubicBezTo>
                      <a:pt x="33" y="27"/>
                      <a:pt x="33" y="27"/>
                      <a:pt x="33" y="27"/>
                    </a:cubicBezTo>
                    <a:cubicBezTo>
                      <a:pt x="33" y="27"/>
                      <a:pt x="33" y="27"/>
                      <a:pt x="33" y="28"/>
                    </a:cubicBezTo>
                    <a:cubicBezTo>
                      <a:pt x="33" y="29"/>
                      <a:pt x="34" y="31"/>
                      <a:pt x="34" y="31"/>
                    </a:cubicBezTo>
                    <a:cubicBezTo>
                      <a:pt x="34" y="31"/>
                      <a:pt x="34" y="32"/>
                      <a:pt x="34" y="32"/>
                    </a:cubicBezTo>
                    <a:cubicBezTo>
                      <a:pt x="34" y="32"/>
                      <a:pt x="34" y="32"/>
                      <a:pt x="34" y="33"/>
                    </a:cubicBezTo>
                    <a:cubicBezTo>
                      <a:pt x="34" y="33"/>
                      <a:pt x="34" y="33"/>
                      <a:pt x="34" y="34"/>
                    </a:cubicBezTo>
                    <a:cubicBezTo>
                      <a:pt x="34" y="34"/>
                      <a:pt x="34" y="34"/>
                      <a:pt x="34" y="34"/>
                    </a:cubicBezTo>
                    <a:cubicBezTo>
                      <a:pt x="34" y="34"/>
                      <a:pt x="34" y="35"/>
                      <a:pt x="34" y="35"/>
                    </a:cubicBezTo>
                    <a:cubicBezTo>
                      <a:pt x="33" y="36"/>
                      <a:pt x="33" y="36"/>
                      <a:pt x="33" y="36"/>
                    </a:cubicBezTo>
                    <a:cubicBezTo>
                      <a:pt x="33" y="37"/>
                      <a:pt x="32" y="38"/>
                      <a:pt x="32" y="38"/>
                    </a:cubicBezTo>
                    <a:cubicBezTo>
                      <a:pt x="32" y="39"/>
                      <a:pt x="32" y="39"/>
                      <a:pt x="32" y="39"/>
                    </a:cubicBezTo>
                    <a:cubicBezTo>
                      <a:pt x="31" y="39"/>
                      <a:pt x="31" y="39"/>
                      <a:pt x="30" y="39"/>
                    </a:cubicBezTo>
                    <a:cubicBezTo>
                      <a:pt x="30" y="39"/>
                      <a:pt x="29" y="40"/>
                      <a:pt x="29" y="40"/>
                    </a:cubicBezTo>
                    <a:cubicBezTo>
                      <a:pt x="28" y="40"/>
                      <a:pt x="28" y="40"/>
                      <a:pt x="28" y="41"/>
                    </a:cubicBezTo>
                    <a:cubicBezTo>
                      <a:pt x="27" y="41"/>
                      <a:pt x="26" y="42"/>
                      <a:pt x="26" y="42"/>
                    </a:cubicBezTo>
                    <a:cubicBezTo>
                      <a:pt x="26" y="42"/>
                      <a:pt x="25" y="42"/>
                      <a:pt x="25" y="43"/>
                    </a:cubicBezTo>
                    <a:cubicBezTo>
                      <a:pt x="25" y="43"/>
                      <a:pt x="24" y="43"/>
                      <a:pt x="24" y="43"/>
                    </a:cubicBezTo>
                    <a:cubicBezTo>
                      <a:pt x="23" y="43"/>
                      <a:pt x="23" y="44"/>
                      <a:pt x="22" y="44"/>
                    </a:cubicBezTo>
                    <a:cubicBezTo>
                      <a:pt x="22" y="44"/>
                      <a:pt x="21" y="45"/>
                      <a:pt x="21" y="45"/>
                    </a:cubicBezTo>
                    <a:cubicBezTo>
                      <a:pt x="21" y="45"/>
                      <a:pt x="20" y="45"/>
                      <a:pt x="19" y="46"/>
                    </a:cubicBezTo>
                    <a:cubicBezTo>
                      <a:pt x="19" y="46"/>
                      <a:pt x="18" y="47"/>
                      <a:pt x="18" y="47"/>
                    </a:cubicBezTo>
                    <a:cubicBezTo>
                      <a:pt x="18" y="47"/>
                      <a:pt x="17" y="48"/>
                      <a:pt x="17" y="48"/>
                    </a:cubicBezTo>
                    <a:cubicBezTo>
                      <a:pt x="17" y="48"/>
                      <a:pt x="17" y="48"/>
                      <a:pt x="17" y="48"/>
                    </a:cubicBezTo>
                    <a:cubicBezTo>
                      <a:pt x="17" y="48"/>
                      <a:pt x="16" y="49"/>
                      <a:pt x="16" y="49"/>
                    </a:cubicBezTo>
                    <a:cubicBezTo>
                      <a:pt x="16" y="49"/>
                      <a:pt x="15" y="50"/>
                      <a:pt x="15" y="50"/>
                    </a:cubicBezTo>
                    <a:cubicBezTo>
                      <a:pt x="15" y="50"/>
                      <a:pt x="15" y="50"/>
                      <a:pt x="15" y="50"/>
                    </a:cubicBezTo>
                    <a:cubicBezTo>
                      <a:pt x="15" y="50"/>
                      <a:pt x="14" y="51"/>
                      <a:pt x="14" y="51"/>
                    </a:cubicBezTo>
                    <a:cubicBezTo>
                      <a:pt x="14" y="51"/>
                      <a:pt x="14" y="51"/>
                      <a:pt x="13" y="51"/>
                    </a:cubicBezTo>
                    <a:cubicBezTo>
                      <a:pt x="13" y="52"/>
                      <a:pt x="13" y="52"/>
                      <a:pt x="12" y="52"/>
                    </a:cubicBezTo>
                    <a:cubicBezTo>
                      <a:pt x="12" y="53"/>
                      <a:pt x="12" y="53"/>
                      <a:pt x="12" y="53"/>
                    </a:cubicBezTo>
                    <a:cubicBezTo>
                      <a:pt x="12" y="53"/>
                      <a:pt x="12" y="53"/>
                      <a:pt x="11" y="54"/>
                    </a:cubicBezTo>
                    <a:cubicBezTo>
                      <a:pt x="11" y="54"/>
                      <a:pt x="11" y="55"/>
                      <a:pt x="11" y="55"/>
                    </a:cubicBezTo>
                    <a:cubicBezTo>
                      <a:pt x="11" y="55"/>
                      <a:pt x="11" y="55"/>
                      <a:pt x="10" y="56"/>
                    </a:cubicBezTo>
                    <a:cubicBezTo>
                      <a:pt x="10" y="56"/>
                      <a:pt x="9" y="58"/>
                      <a:pt x="9" y="58"/>
                    </a:cubicBezTo>
                    <a:cubicBezTo>
                      <a:pt x="9" y="59"/>
                      <a:pt x="9" y="59"/>
                      <a:pt x="9" y="59"/>
                    </a:cubicBezTo>
                    <a:cubicBezTo>
                      <a:pt x="9" y="59"/>
                      <a:pt x="8" y="60"/>
                      <a:pt x="8" y="61"/>
                    </a:cubicBezTo>
                    <a:cubicBezTo>
                      <a:pt x="8" y="61"/>
                      <a:pt x="7" y="63"/>
                      <a:pt x="7" y="63"/>
                    </a:cubicBezTo>
                    <a:cubicBezTo>
                      <a:pt x="7" y="64"/>
                      <a:pt x="7" y="64"/>
                      <a:pt x="7" y="65"/>
                    </a:cubicBezTo>
                    <a:cubicBezTo>
                      <a:pt x="7" y="65"/>
                      <a:pt x="7" y="66"/>
                      <a:pt x="7" y="66"/>
                    </a:cubicBezTo>
                    <a:cubicBezTo>
                      <a:pt x="7" y="67"/>
                      <a:pt x="7" y="70"/>
                      <a:pt x="6" y="70"/>
                    </a:cubicBezTo>
                    <a:cubicBezTo>
                      <a:pt x="6" y="71"/>
                      <a:pt x="6" y="74"/>
                      <a:pt x="6" y="75"/>
                    </a:cubicBezTo>
                    <a:cubicBezTo>
                      <a:pt x="6" y="75"/>
                      <a:pt x="6" y="78"/>
                      <a:pt x="6" y="78"/>
                    </a:cubicBezTo>
                    <a:cubicBezTo>
                      <a:pt x="6" y="79"/>
                      <a:pt x="6" y="80"/>
                      <a:pt x="6" y="81"/>
                    </a:cubicBezTo>
                    <a:cubicBezTo>
                      <a:pt x="6" y="82"/>
                      <a:pt x="6" y="84"/>
                      <a:pt x="6" y="85"/>
                    </a:cubicBezTo>
                    <a:cubicBezTo>
                      <a:pt x="6" y="86"/>
                      <a:pt x="7" y="90"/>
                      <a:pt x="7" y="90"/>
                    </a:cubicBezTo>
                    <a:cubicBezTo>
                      <a:pt x="7" y="91"/>
                      <a:pt x="7" y="93"/>
                      <a:pt x="7" y="94"/>
                    </a:cubicBezTo>
                    <a:cubicBezTo>
                      <a:pt x="7" y="95"/>
                      <a:pt x="7" y="95"/>
                      <a:pt x="7" y="96"/>
                    </a:cubicBezTo>
                    <a:cubicBezTo>
                      <a:pt x="7" y="96"/>
                      <a:pt x="7" y="96"/>
                      <a:pt x="8" y="96"/>
                    </a:cubicBezTo>
                    <a:cubicBezTo>
                      <a:pt x="8" y="97"/>
                      <a:pt x="8" y="97"/>
                      <a:pt x="9" y="98"/>
                    </a:cubicBezTo>
                    <a:cubicBezTo>
                      <a:pt x="9" y="98"/>
                      <a:pt x="9" y="98"/>
                      <a:pt x="9" y="98"/>
                    </a:cubicBezTo>
                    <a:cubicBezTo>
                      <a:pt x="9" y="99"/>
                      <a:pt x="9" y="99"/>
                      <a:pt x="10" y="99"/>
                    </a:cubicBezTo>
                    <a:cubicBezTo>
                      <a:pt x="10" y="99"/>
                      <a:pt x="10" y="99"/>
                      <a:pt x="10" y="99"/>
                    </a:cubicBezTo>
                    <a:cubicBezTo>
                      <a:pt x="10" y="100"/>
                      <a:pt x="10" y="100"/>
                      <a:pt x="11" y="100"/>
                    </a:cubicBezTo>
                    <a:cubicBezTo>
                      <a:pt x="11" y="100"/>
                      <a:pt x="11" y="101"/>
                      <a:pt x="11" y="101"/>
                    </a:cubicBezTo>
                    <a:cubicBezTo>
                      <a:pt x="12" y="101"/>
                      <a:pt x="12" y="101"/>
                      <a:pt x="12" y="101"/>
                    </a:cubicBezTo>
                    <a:cubicBezTo>
                      <a:pt x="12" y="101"/>
                      <a:pt x="13" y="101"/>
                      <a:pt x="14" y="101"/>
                    </a:cubicBezTo>
                    <a:cubicBezTo>
                      <a:pt x="14" y="101"/>
                      <a:pt x="16" y="101"/>
                      <a:pt x="16" y="101"/>
                    </a:cubicBezTo>
                    <a:cubicBezTo>
                      <a:pt x="17" y="101"/>
                      <a:pt x="18" y="101"/>
                      <a:pt x="19" y="101"/>
                    </a:cubicBezTo>
                    <a:cubicBezTo>
                      <a:pt x="19" y="101"/>
                      <a:pt x="19" y="101"/>
                      <a:pt x="19" y="102"/>
                    </a:cubicBezTo>
                    <a:cubicBezTo>
                      <a:pt x="19" y="102"/>
                      <a:pt x="19" y="104"/>
                      <a:pt x="19" y="105"/>
                    </a:cubicBezTo>
                    <a:cubicBezTo>
                      <a:pt x="19" y="105"/>
                      <a:pt x="19" y="107"/>
                      <a:pt x="19" y="108"/>
                    </a:cubicBezTo>
                    <a:cubicBezTo>
                      <a:pt x="19" y="109"/>
                      <a:pt x="19" y="111"/>
                      <a:pt x="19" y="111"/>
                    </a:cubicBezTo>
                    <a:cubicBezTo>
                      <a:pt x="19" y="111"/>
                      <a:pt x="19" y="112"/>
                      <a:pt x="19" y="112"/>
                    </a:cubicBezTo>
                    <a:cubicBezTo>
                      <a:pt x="19" y="112"/>
                      <a:pt x="20" y="112"/>
                      <a:pt x="20" y="112"/>
                    </a:cubicBezTo>
                    <a:cubicBezTo>
                      <a:pt x="20" y="113"/>
                      <a:pt x="20" y="113"/>
                      <a:pt x="20" y="113"/>
                    </a:cubicBezTo>
                    <a:cubicBezTo>
                      <a:pt x="20" y="113"/>
                      <a:pt x="20" y="113"/>
                      <a:pt x="20" y="113"/>
                    </a:cubicBezTo>
                    <a:cubicBezTo>
                      <a:pt x="20" y="113"/>
                      <a:pt x="20" y="113"/>
                      <a:pt x="20" y="114"/>
                    </a:cubicBezTo>
                    <a:cubicBezTo>
                      <a:pt x="20" y="114"/>
                      <a:pt x="19" y="115"/>
                      <a:pt x="19" y="115"/>
                    </a:cubicBezTo>
                    <a:cubicBezTo>
                      <a:pt x="19" y="116"/>
                      <a:pt x="19" y="116"/>
                      <a:pt x="19" y="117"/>
                    </a:cubicBezTo>
                    <a:cubicBezTo>
                      <a:pt x="19" y="117"/>
                      <a:pt x="19" y="118"/>
                      <a:pt x="19" y="119"/>
                    </a:cubicBezTo>
                    <a:cubicBezTo>
                      <a:pt x="19" y="119"/>
                      <a:pt x="19" y="119"/>
                      <a:pt x="19" y="120"/>
                    </a:cubicBezTo>
                    <a:cubicBezTo>
                      <a:pt x="20" y="120"/>
                      <a:pt x="20" y="120"/>
                      <a:pt x="20" y="120"/>
                    </a:cubicBezTo>
                    <a:cubicBezTo>
                      <a:pt x="20" y="120"/>
                      <a:pt x="19" y="120"/>
                      <a:pt x="19" y="121"/>
                    </a:cubicBezTo>
                    <a:cubicBezTo>
                      <a:pt x="19" y="122"/>
                      <a:pt x="19" y="123"/>
                      <a:pt x="19" y="123"/>
                    </a:cubicBezTo>
                    <a:cubicBezTo>
                      <a:pt x="19" y="123"/>
                      <a:pt x="19" y="124"/>
                      <a:pt x="19" y="124"/>
                    </a:cubicBezTo>
                    <a:cubicBezTo>
                      <a:pt x="18" y="125"/>
                      <a:pt x="18" y="125"/>
                      <a:pt x="18" y="125"/>
                    </a:cubicBezTo>
                    <a:cubicBezTo>
                      <a:pt x="18" y="125"/>
                      <a:pt x="18" y="127"/>
                      <a:pt x="18" y="127"/>
                    </a:cubicBezTo>
                    <a:cubicBezTo>
                      <a:pt x="18" y="128"/>
                      <a:pt x="18" y="128"/>
                      <a:pt x="18" y="128"/>
                    </a:cubicBezTo>
                    <a:cubicBezTo>
                      <a:pt x="18" y="129"/>
                      <a:pt x="18" y="129"/>
                      <a:pt x="18" y="130"/>
                    </a:cubicBezTo>
                    <a:cubicBezTo>
                      <a:pt x="17" y="130"/>
                      <a:pt x="17" y="132"/>
                      <a:pt x="17" y="132"/>
                    </a:cubicBezTo>
                    <a:cubicBezTo>
                      <a:pt x="17" y="132"/>
                      <a:pt x="16" y="134"/>
                      <a:pt x="16" y="134"/>
                    </a:cubicBezTo>
                    <a:cubicBezTo>
                      <a:pt x="16" y="135"/>
                      <a:pt x="16" y="135"/>
                      <a:pt x="16" y="136"/>
                    </a:cubicBezTo>
                    <a:cubicBezTo>
                      <a:pt x="16" y="137"/>
                      <a:pt x="16" y="140"/>
                      <a:pt x="16" y="140"/>
                    </a:cubicBezTo>
                    <a:cubicBezTo>
                      <a:pt x="16" y="141"/>
                      <a:pt x="16" y="142"/>
                      <a:pt x="16" y="143"/>
                    </a:cubicBezTo>
                    <a:cubicBezTo>
                      <a:pt x="15" y="144"/>
                      <a:pt x="15" y="146"/>
                      <a:pt x="15" y="147"/>
                    </a:cubicBezTo>
                    <a:cubicBezTo>
                      <a:pt x="15" y="148"/>
                      <a:pt x="15" y="149"/>
                      <a:pt x="15" y="150"/>
                    </a:cubicBezTo>
                    <a:cubicBezTo>
                      <a:pt x="15" y="151"/>
                      <a:pt x="15" y="153"/>
                      <a:pt x="15" y="154"/>
                    </a:cubicBezTo>
                    <a:cubicBezTo>
                      <a:pt x="15" y="155"/>
                      <a:pt x="16" y="156"/>
                      <a:pt x="16" y="157"/>
                    </a:cubicBezTo>
                    <a:cubicBezTo>
                      <a:pt x="16" y="158"/>
                      <a:pt x="16" y="162"/>
                      <a:pt x="16" y="163"/>
                    </a:cubicBezTo>
                    <a:cubicBezTo>
                      <a:pt x="16" y="164"/>
                      <a:pt x="16" y="168"/>
                      <a:pt x="16" y="169"/>
                    </a:cubicBezTo>
                    <a:cubicBezTo>
                      <a:pt x="16" y="170"/>
                      <a:pt x="16" y="172"/>
                      <a:pt x="16" y="174"/>
                    </a:cubicBezTo>
                    <a:cubicBezTo>
                      <a:pt x="17" y="175"/>
                      <a:pt x="17" y="179"/>
                      <a:pt x="17" y="180"/>
                    </a:cubicBezTo>
                    <a:cubicBezTo>
                      <a:pt x="17" y="181"/>
                      <a:pt x="17" y="185"/>
                      <a:pt x="18" y="187"/>
                    </a:cubicBezTo>
                    <a:cubicBezTo>
                      <a:pt x="18" y="188"/>
                      <a:pt x="18" y="190"/>
                      <a:pt x="18" y="191"/>
                    </a:cubicBezTo>
                    <a:cubicBezTo>
                      <a:pt x="18" y="192"/>
                      <a:pt x="18" y="195"/>
                      <a:pt x="19" y="196"/>
                    </a:cubicBezTo>
                    <a:cubicBezTo>
                      <a:pt x="19" y="196"/>
                      <a:pt x="19" y="199"/>
                      <a:pt x="19" y="201"/>
                    </a:cubicBezTo>
                    <a:cubicBezTo>
                      <a:pt x="19" y="203"/>
                      <a:pt x="19" y="206"/>
                      <a:pt x="19" y="207"/>
                    </a:cubicBezTo>
                    <a:cubicBezTo>
                      <a:pt x="19" y="208"/>
                      <a:pt x="19" y="208"/>
                      <a:pt x="19" y="210"/>
                    </a:cubicBezTo>
                    <a:cubicBezTo>
                      <a:pt x="19" y="211"/>
                      <a:pt x="19" y="215"/>
                      <a:pt x="19" y="216"/>
                    </a:cubicBezTo>
                    <a:cubicBezTo>
                      <a:pt x="19" y="217"/>
                      <a:pt x="19" y="223"/>
                      <a:pt x="19" y="224"/>
                    </a:cubicBezTo>
                    <a:cubicBezTo>
                      <a:pt x="19" y="225"/>
                      <a:pt x="19" y="229"/>
                      <a:pt x="19" y="230"/>
                    </a:cubicBezTo>
                    <a:cubicBezTo>
                      <a:pt x="19" y="231"/>
                      <a:pt x="18" y="235"/>
                      <a:pt x="18" y="236"/>
                    </a:cubicBezTo>
                    <a:cubicBezTo>
                      <a:pt x="18" y="236"/>
                      <a:pt x="18" y="237"/>
                      <a:pt x="18" y="238"/>
                    </a:cubicBezTo>
                    <a:cubicBezTo>
                      <a:pt x="18" y="239"/>
                      <a:pt x="18" y="244"/>
                      <a:pt x="18" y="245"/>
                    </a:cubicBezTo>
                    <a:cubicBezTo>
                      <a:pt x="18" y="247"/>
                      <a:pt x="18" y="250"/>
                      <a:pt x="18" y="252"/>
                    </a:cubicBezTo>
                    <a:cubicBezTo>
                      <a:pt x="18" y="253"/>
                      <a:pt x="18" y="257"/>
                      <a:pt x="18" y="258"/>
                    </a:cubicBezTo>
                    <a:cubicBezTo>
                      <a:pt x="18" y="259"/>
                      <a:pt x="18" y="258"/>
                      <a:pt x="18" y="259"/>
                    </a:cubicBezTo>
                    <a:cubicBezTo>
                      <a:pt x="17" y="259"/>
                      <a:pt x="16" y="260"/>
                      <a:pt x="15" y="261"/>
                    </a:cubicBezTo>
                    <a:cubicBezTo>
                      <a:pt x="15" y="262"/>
                      <a:pt x="15" y="263"/>
                      <a:pt x="15" y="264"/>
                    </a:cubicBezTo>
                    <a:cubicBezTo>
                      <a:pt x="15" y="264"/>
                      <a:pt x="15" y="265"/>
                      <a:pt x="15" y="265"/>
                    </a:cubicBezTo>
                    <a:cubicBezTo>
                      <a:pt x="14" y="265"/>
                      <a:pt x="14" y="265"/>
                      <a:pt x="15" y="266"/>
                    </a:cubicBezTo>
                    <a:cubicBezTo>
                      <a:pt x="15" y="267"/>
                      <a:pt x="15" y="268"/>
                      <a:pt x="15" y="268"/>
                    </a:cubicBezTo>
                    <a:cubicBezTo>
                      <a:pt x="15" y="269"/>
                      <a:pt x="15" y="269"/>
                      <a:pt x="15" y="270"/>
                    </a:cubicBezTo>
                    <a:cubicBezTo>
                      <a:pt x="15" y="270"/>
                      <a:pt x="15" y="270"/>
                      <a:pt x="15" y="270"/>
                    </a:cubicBezTo>
                    <a:cubicBezTo>
                      <a:pt x="15" y="270"/>
                      <a:pt x="15" y="270"/>
                      <a:pt x="15" y="271"/>
                    </a:cubicBezTo>
                    <a:cubicBezTo>
                      <a:pt x="14" y="271"/>
                      <a:pt x="14" y="271"/>
                      <a:pt x="14" y="271"/>
                    </a:cubicBezTo>
                    <a:cubicBezTo>
                      <a:pt x="14" y="272"/>
                      <a:pt x="14" y="272"/>
                      <a:pt x="14" y="272"/>
                    </a:cubicBezTo>
                    <a:cubicBezTo>
                      <a:pt x="14" y="272"/>
                      <a:pt x="13" y="273"/>
                      <a:pt x="13" y="273"/>
                    </a:cubicBezTo>
                    <a:cubicBezTo>
                      <a:pt x="13" y="273"/>
                      <a:pt x="12" y="274"/>
                      <a:pt x="12" y="274"/>
                    </a:cubicBezTo>
                    <a:cubicBezTo>
                      <a:pt x="12" y="274"/>
                      <a:pt x="11" y="275"/>
                      <a:pt x="11" y="275"/>
                    </a:cubicBezTo>
                    <a:cubicBezTo>
                      <a:pt x="10" y="275"/>
                      <a:pt x="10" y="275"/>
                      <a:pt x="9" y="275"/>
                    </a:cubicBezTo>
                    <a:cubicBezTo>
                      <a:pt x="9" y="275"/>
                      <a:pt x="8" y="275"/>
                      <a:pt x="8" y="276"/>
                    </a:cubicBezTo>
                    <a:cubicBezTo>
                      <a:pt x="7" y="276"/>
                      <a:pt x="7" y="276"/>
                      <a:pt x="6" y="276"/>
                    </a:cubicBezTo>
                    <a:cubicBezTo>
                      <a:pt x="5" y="276"/>
                      <a:pt x="5" y="277"/>
                      <a:pt x="4" y="277"/>
                    </a:cubicBezTo>
                    <a:cubicBezTo>
                      <a:pt x="3" y="278"/>
                      <a:pt x="2" y="279"/>
                      <a:pt x="2" y="279"/>
                    </a:cubicBezTo>
                    <a:cubicBezTo>
                      <a:pt x="1" y="280"/>
                      <a:pt x="1" y="281"/>
                      <a:pt x="1" y="281"/>
                    </a:cubicBezTo>
                    <a:cubicBezTo>
                      <a:pt x="2" y="281"/>
                      <a:pt x="1" y="281"/>
                      <a:pt x="1" y="281"/>
                    </a:cubicBezTo>
                    <a:cubicBezTo>
                      <a:pt x="1" y="281"/>
                      <a:pt x="1" y="281"/>
                      <a:pt x="1" y="281"/>
                    </a:cubicBezTo>
                    <a:cubicBezTo>
                      <a:pt x="1" y="281"/>
                      <a:pt x="1" y="281"/>
                      <a:pt x="1" y="281"/>
                    </a:cubicBezTo>
                    <a:cubicBezTo>
                      <a:pt x="1" y="281"/>
                      <a:pt x="0" y="281"/>
                      <a:pt x="0" y="282"/>
                    </a:cubicBezTo>
                    <a:cubicBezTo>
                      <a:pt x="0" y="282"/>
                      <a:pt x="0" y="282"/>
                      <a:pt x="0" y="283"/>
                    </a:cubicBezTo>
                    <a:cubicBezTo>
                      <a:pt x="1" y="283"/>
                      <a:pt x="1" y="283"/>
                      <a:pt x="2" y="283"/>
                    </a:cubicBezTo>
                    <a:cubicBezTo>
                      <a:pt x="3" y="283"/>
                      <a:pt x="5" y="283"/>
                      <a:pt x="7" y="284"/>
                    </a:cubicBezTo>
                    <a:cubicBezTo>
                      <a:pt x="10" y="284"/>
                      <a:pt x="13" y="284"/>
                      <a:pt x="15" y="284"/>
                    </a:cubicBezTo>
                    <a:cubicBezTo>
                      <a:pt x="16" y="284"/>
                      <a:pt x="20" y="284"/>
                      <a:pt x="21" y="283"/>
                    </a:cubicBezTo>
                    <a:cubicBezTo>
                      <a:pt x="22" y="283"/>
                      <a:pt x="23" y="282"/>
                      <a:pt x="23" y="282"/>
                    </a:cubicBezTo>
                    <a:cubicBezTo>
                      <a:pt x="24" y="281"/>
                      <a:pt x="25" y="280"/>
                      <a:pt x="25" y="280"/>
                    </a:cubicBezTo>
                    <a:cubicBezTo>
                      <a:pt x="25" y="279"/>
                      <a:pt x="25" y="279"/>
                      <a:pt x="25" y="279"/>
                    </a:cubicBezTo>
                    <a:cubicBezTo>
                      <a:pt x="26" y="279"/>
                      <a:pt x="28" y="280"/>
                      <a:pt x="28" y="280"/>
                    </a:cubicBezTo>
                    <a:cubicBezTo>
                      <a:pt x="28" y="280"/>
                      <a:pt x="29" y="281"/>
                      <a:pt x="30" y="280"/>
                    </a:cubicBezTo>
                    <a:cubicBezTo>
                      <a:pt x="31" y="280"/>
                      <a:pt x="32" y="280"/>
                      <a:pt x="33" y="280"/>
                    </a:cubicBezTo>
                    <a:cubicBezTo>
                      <a:pt x="34" y="279"/>
                      <a:pt x="35" y="279"/>
                      <a:pt x="36" y="279"/>
                    </a:cubicBezTo>
                    <a:cubicBezTo>
                      <a:pt x="36" y="278"/>
                      <a:pt x="37" y="278"/>
                      <a:pt x="38" y="277"/>
                    </a:cubicBezTo>
                    <a:cubicBezTo>
                      <a:pt x="38" y="277"/>
                      <a:pt x="38" y="277"/>
                      <a:pt x="38" y="276"/>
                    </a:cubicBezTo>
                    <a:cubicBezTo>
                      <a:pt x="38" y="276"/>
                      <a:pt x="37" y="273"/>
                      <a:pt x="37" y="273"/>
                    </a:cubicBezTo>
                    <a:cubicBezTo>
                      <a:pt x="37" y="272"/>
                      <a:pt x="37" y="272"/>
                      <a:pt x="37" y="272"/>
                    </a:cubicBezTo>
                    <a:cubicBezTo>
                      <a:pt x="36" y="272"/>
                      <a:pt x="37" y="272"/>
                      <a:pt x="37" y="271"/>
                    </a:cubicBezTo>
                    <a:cubicBezTo>
                      <a:pt x="37" y="271"/>
                      <a:pt x="37" y="271"/>
                      <a:pt x="37" y="270"/>
                    </a:cubicBezTo>
                    <a:cubicBezTo>
                      <a:pt x="37" y="270"/>
                      <a:pt x="37" y="269"/>
                      <a:pt x="37" y="268"/>
                    </a:cubicBezTo>
                    <a:cubicBezTo>
                      <a:pt x="37" y="268"/>
                      <a:pt x="37" y="268"/>
                      <a:pt x="36" y="268"/>
                    </a:cubicBezTo>
                    <a:cubicBezTo>
                      <a:pt x="36" y="268"/>
                      <a:pt x="36" y="267"/>
                      <a:pt x="36" y="266"/>
                    </a:cubicBezTo>
                    <a:cubicBezTo>
                      <a:pt x="36" y="266"/>
                      <a:pt x="36" y="265"/>
                      <a:pt x="36" y="265"/>
                    </a:cubicBezTo>
                    <a:cubicBezTo>
                      <a:pt x="36" y="264"/>
                      <a:pt x="36" y="264"/>
                      <a:pt x="37" y="263"/>
                    </a:cubicBezTo>
                    <a:cubicBezTo>
                      <a:pt x="37" y="262"/>
                      <a:pt x="38" y="260"/>
                      <a:pt x="38" y="259"/>
                    </a:cubicBezTo>
                    <a:cubicBezTo>
                      <a:pt x="38" y="258"/>
                      <a:pt x="38" y="258"/>
                      <a:pt x="38" y="257"/>
                    </a:cubicBezTo>
                    <a:cubicBezTo>
                      <a:pt x="39" y="257"/>
                      <a:pt x="39" y="256"/>
                      <a:pt x="39" y="254"/>
                    </a:cubicBezTo>
                    <a:cubicBezTo>
                      <a:pt x="40" y="253"/>
                      <a:pt x="40" y="250"/>
                      <a:pt x="40" y="249"/>
                    </a:cubicBezTo>
                    <a:cubicBezTo>
                      <a:pt x="40" y="247"/>
                      <a:pt x="40" y="245"/>
                      <a:pt x="40" y="243"/>
                    </a:cubicBezTo>
                    <a:cubicBezTo>
                      <a:pt x="40" y="242"/>
                      <a:pt x="40" y="239"/>
                      <a:pt x="40" y="238"/>
                    </a:cubicBezTo>
                    <a:cubicBezTo>
                      <a:pt x="40" y="237"/>
                      <a:pt x="40" y="233"/>
                      <a:pt x="40" y="232"/>
                    </a:cubicBezTo>
                    <a:cubicBezTo>
                      <a:pt x="40" y="230"/>
                      <a:pt x="40" y="227"/>
                      <a:pt x="40" y="226"/>
                    </a:cubicBezTo>
                    <a:cubicBezTo>
                      <a:pt x="40" y="224"/>
                      <a:pt x="41" y="221"/>
                      <a:pt x="41" y="219"/>
                    </a:cubicBezTo>
                    <a:cubicBezTo>
                      <a:pt x="41" y="217"/>
                      <a:pt x="41" y="212"/>
                      <a:pt x="42" y="210"/>
                    </a:cubicBezTo>
                    <a:cubicBezTo>
                      <a:pt x="42" y="209"/>
                      <a:pt x="42" y="202"/>
                      <a:pt x="42" y="200"/>
                    </a:cubicBezTo>
                    <a:cubicBezTo>
                      <a:pt x="43" y="198"/>
                      <a:pt x="43" y="196"/>
                      <a:pt x="43" y="195"/>
                    </a:cubicBezTo>
                    <a:cubicBezTo>
                      <a:pt x="43" y="194"/>
                      <a:pt x="43" y="192"/>
                      <a:pt x="44" y="191"/>
                    </a:cubicBezTo>
                    <a:cubicBezTo>
                      <a:pt x="44" y="190"/>
                      <a:pt x="44" y="187"/>
                      <a:pt x="44" y="186"/>
                    </a:cubicBezTo>
                    <a:cubicBezTo>
                      <a:pt x="44" y="186"/>
                      <a:pt x="44" y="185"/>
                      <a:pt x="45" y="183"/>
                    </a:cubicBezTo>
                    <a:cubicBezTo>
                      <a:pt x="45" y="182"/>
                      <a:pt x="45" y="178"/>
                      <a:pt x="45" y="177"/>
                    </a:cubicBezTo>
                    <a:cubicBezTo>
                      <a:pt x="45" y="176"/>
                      <a:pt x="45" y="175"/>
                      <a:pt x="45" y="174"/>
                    </a:cubicBezTo>
                    <a:cubicBezTo>
                      <a:pt x="45" y="174"/>
                      <a:pt x="45" y="174"/>
                      <a:pt x="46" y="172"/>
                    </a:cubicBezTo>
                    <a:cubicBezTo>
                      <a:pt x="46" y="171"/>
                      <a:pt x="46" y="169"/>
                      <a:pt x="46" y="169"/>
                    </a:cubicBezTo>
                    <a:cubicBezTo>
                      <a:pt x="47" y="168"/>
                      <a:pt x="47" y="168"/>
                      <a:pt x="47" y="169"/>
                    </a:cubicBezTo>
                    <a:cubicBezTo>
                      <a:pt x="47" y="169"/>
                      <a:pt x="47" y="169"/>
                      <a:pt x="48" y="170"/>
                    </a:cubicBezTo>
                    <a:cubicBezTo>
                      <a:pt x="48" y="170"/>
                      <a:pt x="48" y="171"/>
                      <a:pt x="48" y="172"/>
                    </a:cubicBezTo>
                    <a:cubicBezTo>
                      <a:pt x="48" y="173"/>
                      <a:pt x="49" y="173"/>
                      <a:pt x="49" y="175"/>
                    </a:cubicBezTo>
                    <a:cubicBezTo>
                      <a:pt x="50" y="176"/>
                      <a:pt x="50" y="178"/>
                      <a:pt x="50" y="178"/>
                    </a:cubicBezTo>
                    <a:cubicBezTo>
                      <a:pt x="50" y="179"/>
                      <a:pt x="51" y="180"/>
                      <a:pt x="51" y="180"/>
                    </a:cubicBezTo>
                    <a:cubicBezTo>
                      <a:pt x="51" y="181"/>
                      <a:pt x="51" y="184"/>
                      <a:pt x="52" y="185"/>
                    </a:cubicBezTo>
                    <a:cubicBezTo>
                      <a:pt x="52" y="186"/>
                      <a:pt x="52" y="189"/>
                      <a:pt x="53" y="191"/>
                    </a:cubicBezTo>
                    <a:cubicBezTo>
                      <a:pt x="53" y="192"/>
                      <a:pt x="54" y="198"/>
                      <a:pt x="54" y="199"/>
                    </a:cubicBezTo>
                    <a:cubicBezTo>
                      <a:pt x="54" y="200"/>
                      <a:pt x="54" y="202"/>
                      <a:pt x="54" y="204"/>
                    </a:cubicBezTo>
                    <a:cubicBezTo>
                      <a:pt x="55" y="205"/>
                      <a:pt x="55" y="209"/>
                      <a:pt x="55" y="210"/>
                    </a:cubicBezTo>
                    <a:cubicBezTo>
                      <a:pt x="55" y="210"/>
                      <a:pt x="55" y="216"/>
                      <a:pt x="55" y="218"/>
                    </a:cubicBezTo>
                    <a:cubicBezTo>
                      <a:pt x="56" y="220"/>
                      <a:pt x="56" y="221"/>
                      <a:pt x="56" y="222"/>
                    </a:cubicBezTo>
                    <a:cubicBezTo>
                      <a:pt x="56" y="223"/>
                      <a:pt x="56" y="225"/>
                      <a:pt x="56" y="226"/>
                    </a:cubicBezTo>
                    <a:cubicBezTo>
                      <a:pt x="56" y="227"/>
                      <a:pt x="57" y="231"/>
                      <a:pt x="57" y="231"/>
                    </a:cubicBezTo>
                    <a:cubicBezTo>
                      <a:pt x="57" y="232"/>
                      <a:pt x="57" y="238"/>
                      <a:pt x="58" y="239"/>
                    </a:cubicBezTo>
                    <a:cubicBezTo>
                      <a:pt x="58" y="240"/>
                      <a:pt x="58" y="246"/>
                      <a:pt x="58" y="246"/>
                    </a:cubicBezTo>
                    <a:cubicBezTo>
                      <a:pt x="59" y="247"/>
                      <a:pt x="59" y="249"/>
                      <a:pt x="59" y="250"/>
                    </a:cubicBezTo>
                    <a:cubicBezTo>
                      <a:pt x="59" y="251"/>
                      <a:pt x="59" y="251"/>
                      <a:pt x="59" y="252"/>
                    </a:cubicBezTo>
                    <a:cubicBezTo>
                      <a:pt x="59" y="254"/>
                      <a:pt x="59" y="255"/>
                      <a:pt x="59" y="256"/>
                    </a:cubicBezTo>
                    <a:cubicBezTo>
                      <a:pt x="59" y="257"/>
                      <a:pt x="60" y="259"/>
                      <a:pt x="60" y="260"/>
                    </a:cubicBezTo>
                    <a:cubicBezTo>
                      <a:pt x="61" y="260"/>
                      <a:pt x="61" y="262"/>
                      <a:pt x="62" y="262"/>
                    </a:cubicBezTo>
                    <a:cubicBezTo>
                      <a:pt x="62" y="263"/>
                      <a:pt x="62" y="264"/>
                      <a:pt x="62" y="265"/>
                    </a:cubicBezTo>
                    <a:cubicBezTo>
                      <a:pt x="63" y="265"/>
                      <a:pt x="63" y="267"/>
                      <a:pt x="64" y="267"/>
                    </a:cubicBezTo>
                    <a:cubicBezTo>
                      <a:pt x="64" y="267"/>
                      <a:pt x="64" y="268"/>
                      <a:pt x="64" y="268"/>
                    </a:cubicBezTo>
                    <a:cubicBezTo>
                      <a:pt x="64" y="268"/>
                      <a:pt x="64" y="268"/>
                      <a:pt x="64" y="268"/>
                    </a:cubicBezTo>
                    <a:cubicBezTo>
                      <a:pt x="64" y="269"/>
                      <a:pt x="65" y="270"/>
                      <a:pt x="65" y="271"/>
                    </a:cubicBezTo>
                    <a:cubicBezTo>
                      <a:pt x="65" y="272"/>
                      <a:pt x="66" y="272"/>
                      <a:pt x="66" y="272"/>
                    </a:cubicBezTo>
                    <a:cubicBezTo>
                      <a:pt x="66" y="272"/>
                      <a:pt x="66" y="272"/>
                      <a:pt x="66" y="273"/>
                    </a:cubicBezTo>
                    <a:cubicBezTo>
                      <a:pt x="66" y="273"/>
                      <a:pt x="66" y="274"/>
                      <a:pt x="66" y="275"/>
                    </a:cubicBezTo>
                    <a:cubicBezTo>
                      <a:pt x="66" y="275"/>
                      <a:pt x="66" y="277"/>
                      <a:pt x="66" y="277"/>
                    </a:cubicBezTo>
                    <a:cubicBezTo>
                      <a:pt x="66" y="278"/>
                      <a:pt x="66" y="278"/>
                      <a:pt x="67" y="278"/>
                    </a:cubicBezTo>
                    <a:cubicBezTo>
                      <a:pt x="67" y="279"/>
                      <a:pt x="67" y="279"/>
                      <a:pt x="67" y="279"/>
                    </a:cubicBezTo>
                    <a:cubicBezTo>
                      <a:pt x="68" y="279"/>
                      <a:pt x="69" y="280"/>
                      <a:pt x="69" y="280"/>
                    </a:cubicBezTo>
                    <a:cubicBezTo>
                      <a:pt x="70" y="280"/>
                      <a:pt x="70" y="280"/>
                      <a:pt x="70" y="280"/>
                    </a:cubicBezTo>
                    <a:cubicBezTo>
                      <a:pt x="71" y="280"/>
                      <a:pt x="71" y="280"/>
                      <a:pt x="71" y="281"/>
                    </a:cubicBezTo>
                    <a:cubicBezTo>
                      <a:pt x="70" y="281"/>
                      <a:pt x="70" y="281"/>
                      <a:pt x="70" y="282"/>
                    </a:cubicBezTo>
                    <a:cubicBezTo>
                      <a:pt x="70" y="283"/>
                      <a:pt x="71" y="283"/>
                      <a:pt x="71" y="284"/>
                    </a:cubicBezTo>
                    <a:cubicBezTo>
                      <a:pt x="72" y="284"/>
                      <a:pt x="72" y="284"/>
                      <a:pt x="72" y="284"/>
                    </a:cubicBezTo>
                    <a:cubicBezTo>
                      <a:pt x="73" y="284"/>
                      <a:pt x="75" y="284"/>
                      <a:pt x="76" y="284"/>
                    </a:cubicBezTo>
                    <a:cubicBezTo>
                      <a:pt x="77" y="284"/>
                      <a:pt x="82" y="284"/>
                      <a:pt x="84" y="284"/>
                    </a:cubicBezTo>
                    <a:cubicBezTo>
                      <a:pt x="87" y="284"/>
                      <a:pt x="88" y="283"/>
                      <a:pt x="89" y="283"/>
                    </a:cubicBezTo>
                    <a:cubicBezTo>
                      <a:pt x="89" y="283"/>
                      <a:pt x="89" y="283"/>
                      <a:pt x="89" y="283"/>
                    </a:cubicBezTo>
                    <a:cubicBezTo>
                      <a:pt x="89" y="283"/>
                      <a:pt x="89" y="282"/>
                      <a:pt x="89" y="282"/>
                    </a:cubicBezTo>
                    <a:close/>
                  </a:path>
                </a:pathLst>
              </a:custGeom>
              <a:grp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40" name="Freeform 15"/>
              <p:cNvSpPr>
                <a:spLocks/>
              </p:cNvSpPr>
              <p:nvPr/>
            </p:nvSpPr>
            <p:spPr bwMode="auto">
              <a:xfrm>
                <a:off x="2417658" y="3675745"/>
                <a:ext cx="342852" cy="1105722"/>
              </a:xfrm>
              <a:custGeom>
                <a:avLst/>
                <a:gdLst>
                  <a:gd name="T0" fmla="*/ 90 w 93"/>
                  <a:gd name="T1" fmla="*/ 249 h 300"/>
                  <a:gd name="T2" fmla="*/ 88 w 93"/>
                  <a:gd name="T3" fmla="*/ 228 h 300"/>
                  <a:gd name="T4" fmla="*/ 84 w 93"/>
                  <a:gd name="T5" fmla="*/ 206 h 300"/>
                  <a:gd name="T6" fmla="*/ 81 w 93"/>
                  <a:gd name="T7" fmla="*/ 171 h 300"/>
                  <a:gd name="T8" fmla="*/ 80 w 93"/>
                  <a:gd name="T9" fmla="*/ 152 h 300"/>
                  <a:gd name="T10" fmla="*/ 78 w 93"/>
                  <a:gd name="T11" fmla="*/ 136 h 300"/>
                  <a:gd name="T12" fmla="*/ 75 w 93"/>
                  <a:gd name="T13" fmla="*/ 127 h 300"/>
                  <a:gd name="T14" fmla="*/ 74 w 93"/>
                  <a:gd name="T15" fmla="*/ 119 h 300"/>
                  <a:gd name="T16" fmla="*/ 77 w 93"/>
                  <a:gd name="T17" fmla="*/ 120 h 300"/>
                  <a:gd name="T18" fmla="*/ 77 w 93"/>
                  <a:gd name="T19" fmla="*/ 112 h 300"/>
                  <a:gd name="T20" fmla="*/ 78 w 93"/>
                  <a:gd name="T21" fmla="*/ 88 h 300"/>
                  <a:gd name="T22" fmla="*/ 83 w 93"/>
                  <a:gd name="T23" fmla="*/ 74 h 300"/>
                  <a:gd name="T24" fmla="*/ 81 w 93"/>
                  <a:gd name="T25" fmla="*/ 60 h 300"/>
                  <a:gd name="T26" fmla="*/ 77 w 93"/>
                  <a:gd name="T27" fmla="*/ 46 h 300"/>
                  <a:gd name="T28" fmla="*/ 66 w 93"/>
                  <a:gd name="T29" fmla="*/ 42 h 300"/>
                  <a:gd name="T30" fmla="*/ 59 w 93"/>
                  <a:gd name="T31" fmla="*/ 38 h 300"/>
                  <a:gd name="T32" fmla="*/ 59 w 93"/>
                  <a:gd name="T33" fmla="*/ 27 h 300"/>
                  <a:gd name="T34" fmla="*/ 62 w 93"/>
                  <a:gd name="T35" fmla="*/ 17 h 300"/>
                  <a:gd name="T36" fmla="*/ 38 w 93"/>
                  <a:gd name="T37" fmla="*/ 4 h 300"/>
                  <a:gd name="T38" fmla="*/ 34 w 93"/>
                  <a:gd name="T39" fmla="*/ 28 h 300"/>
                  <a:gd name="T40" fmla="*/ 38 w 93"/>
                  <a:gd name="T41" fmla="*/ 42 h 300"/>
                  <a:gd name="T42" fmla="*/ 28 w 93"/>
                  <a:gd name="T43" fmla="*/ 47 h 300"/>
                  <a:gd name="T44" fmla="*/ 19 w 93"/>
                  <a:gd name="T45" fmla="*/ 49 h 300"/>
                  <a:gd name="T46" fmla="*/ 12 w 93"/>
                  <a:gd name="T47" fmla="*/ 57 h 300"/>
                  <a:gd name="T48" fmla="*/ 5 w 93"/>
                  <a:gd name="T49" fmla="*/ 73 h 300"/>
                  <a:gd name="T50" fmla="*/ 2 w 93"/>
                  <a:gd name="T51" fmla="*/ 98 h 300"/>
                  <a:gd name="T52" fmla="*/ 16 w 93"/>
                  <a:gd name="T53" fmla="*/ 101 h 300"/>
                  <a:gd name="T54" fmla="*/ 19 w 93"/>
                  <a:gd name="T55" fmla="*/ 117 h 300"/>
                  <a:gd name="T56" fmla="*/ 23 w 93"/>
                  <a:gd name="T57" fmla="*/ 124 h 300"/>
                  <a:gd name="T58" fmla="*/ 22 w 93"/>
                  <a:gd name="T59" fmla="*/ 133 h 300"/>
                  <a:gd name="T60" fmla="*/ 19 w 93"/>
                  <a:gd name="T61" fmla="*/ 143 h 300"/>
                  <a:gd name="T62" fmla="*/ 18 w 93"/>
                  <a:gd name="T63" fmla="*/ 154 h 300"/>
                  <a:gd name="T64" fmla="*/ 19 w 93"/>
                  <a:gd name="T65" fmla="*/ 164 h 300"/>
                  <a:gd name="T66" fmla="*/ 24 w 93"/>
                  <a:gd name="T67" fmla="*/ 195 h 300"/>
                  <a:gd name="T68" fmla="*/ 30 w 93"/>
                  <a:gd name="T69" fmla="*/ 239 h 300"/>
                  <a:gd name="T70" fmla="*/ 33 w 93"/>
                  <a:gd name="T71" fmla="*/ 256 h 300"/>
                  <a:gd name="T72" fmla="*/ 30 w 93"/>
                  <a:gd name="T73" fmla="*/ 270 h 300"/>
                  <a:gd name="T74" fmla="*/ 28 w 93"/>
                  <a:gd name="T75" fmla="*/ 278 h 300"/>
                  <a:gd name="T76" fmla="*/ 18 w 93"/>
                  <a:gd name="T77" fmla="*/ 283 h 300"/>
                  <a:gd name="T78" fmla="*/ 13 w 93"/>
                  <a:gd name="T79" fmla="*/ 290 h 300"/>
                  <a:gd name="T80" fmla="*/ 23 w 93"/>
                  <a:gd name="T81" fmla="*/ 292 h 300"/>
                  <a:gd name="T82" fmla="*/ 28 w 93"/>
                  <a:gd name="T83" fmla="*/ 292 h 300"/>
                  <a:gd name="T84" fmla="*/ 33 w 93"/>
                  <a:gd name="T85" fmla="*/ 291 h 300"/>
                  <a:gd name="T86" fmla="*/ 43 w 93"/>
                  <a:gd name="T87" fmla="*/ 288 h 300"/>
                  <a:gd name="T88" fmla="*/ 51 w 93"/>
                  <a:gd name="T89" fmla="*/ 289 h 300"/>
                  <a:gd name="T90" fmla="*/ 56 w 93"/>
                  <a:gd name="T91" fmla="*/ 288 h 300"/>
                  <a:gd name="T92" fmla="*/ 56 w 93"/>
                  <a:gd name="T93" fmla="*/ 280 h 300"/>
                  <a:gd name="T94" fmla="*/ 58 w 93"/>
                  <a:gd name="T95" fmla="*/ 273 h 300"/>
                  <a:gd name="T96" fmla="*/ 55 w 93"/>
                  <a:gd name="T97" fmla="*/ 257 h 300"/>
                  <a:gd name="T98" fmla="*/ 55 w 93"/>
                  <a:gd name="T99" fmla="*/ 238 h 300"/>
                  <a:gd name="T100" fmla="*/ 54 w 93"/>
                  <a:gd name="T101" fmla="*/ 218 h 300"/>
                  <a:gd name="T102" fmla="*/ 54 w 93"/>
                  <a:gd name="T103" fmla="*/ 196 h 300"/>
                  <a:gd name="T104" fmla="*/ 56 w 93"/>
                  <a:gd name="T105" fmla="*/ 198 h 300"/>
                  <a:gd name="T106" fmla="*/ 59 w 93"/>
                  <a:gd name="T107" fmla="*/ 215 h 300"/>
                  <a:gd name="T108" fmla="*/ 61 w 93"/>
                  <a:gd name="T109" fmla="*/ 230 h 300"/>
                  <a:gd name="T110" fmla="*/ 64 w 93"/>
                  <a:gd name="T111" fmla="*/ 257 h 300"/>
                  <a:gd name="T112" fmla="*/ 70 w 93"/>
                  <a:gd name="T113" fmla="*/ 271 h 300"/>
                  <a:gd name="T114" fmla="*/ 66 w 93"/>
                  <a:gd name="T115" fmla="*/ 282 h 300"/>
                  <a:gd name="T116" fmla="*/ 72 w 93"/>
                  <a:gd name="T117" fmla="*/ 290 h 300"/>
                  <a:gd name="T118" fmla="*/ 70 w 93"/>
                  <a:gd name="T119" fmla="*/ 299 h 300"/>
                  <a:gd name="T120" fmla="*/ 90 w 93"/>
                  <a:gd name="T121" fmla="*/ 297 h 300"/>
                  <a:gd name="T122" fmla="*/ 89 w 93"/>
                  <a:gd name="T123" fmla="*/ 288 h 300"/>
                  <a:gd name="T124" fmla="*/ 93 w 93"/>
                  <a:gd name="T125" fmla="*/ 27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 h="300">
                    <a:moveTo>
                      <a:pt x="93" y="276"/>
                    </a:moveTo>
                    <a:cubicBezTo>
                      <a:pt x="92" y="276"/>
                      <a:pt x="92" y="275"/>
                      <a:pt x="92" y="275"/>
                    </a:cubicBezTo>
                    <a:cubicBezTo>
                      <a:pt x="92" y="275"/>
                      <a:pt x="92" y="273"/>
                      <a:pt x="92" y="272"/>
                    </a:cubicBezTo>
                    <a:cubicBezTo>
                      <a:pt x="92" y="272"/>
                      <a:pt x="92" y="267"/>
                      <a:pt x="92" y="266"/>
                    </a:cubicBezTo>
                    <a:cubicBezTo>
                      <a:pt x="91" y="265"/>
                      <a:pt x="91" y="264"/>
                      <a:pt x="91" y="262"/>
                    </a:cubicBezTo>
                    <a:cubicBezTo>
                      <a:pt x="91" y="260"/>
                      <a:pt x="91" y="257"/>
                      <a:pt x="91" y="255"/>
                    </a:cubicBezTo>
                    <a:cubicBezTo>
                      <a:pt x="91" y="254"/>
                      <a:pt x="90" y="249"/>
                      <a:pt x="90" y="249"/>
                    </a:cubicBezTo>
                    <a:cubicBezTo>
                      <a:pt x="90" y="248"/>
                      <a:pt x="90" y="247"/>
                      <a:pt x="90" y="246"/>
                    </a:cubicBezTo>
                    <a:cubicBezTo>
                      <a:pt x="90" y="245"/>
                      <a:pt x="89" y="243"/>
                      <a:pt x="89" y="243"/>
                    </a:cubicBezTo>
                    <a:cubicBezTo>
                      <a:pt x="89" y="242"/>
                      <a:pt x="89" y="241"/>
                      <a:pt x="89" y="241"/>
                    </a:cubicBezTo>
                    <a:cubicBezTo>
                      <a:pt x="89" y="241"/>
                      <a:pt x="89" y="239"/>
                      <a:pt x="89" y="239"/>
                    </a:cubicBezTo>
                    <a:cubicBezTo>
                      <a:pt x="89" y="239"/>
                      <a:pt x="89" y="238"/>
                      <a:pt x="88" y="237"/>
                    </a:cubicBezTo>
                    <a:cubicBezTo>
                      <a:pt x="88" y="237"/>
                      <a:pt x="88" y="233"/>
                      <a:pt x="88" y="232"/>
                    </a:cubicBezTo>
                    <a:cubicBezTo>
                      <a:pt x="88" y="231"/>
                      <a:pt x="88" y="230"/>
                      <a:pt x="88" y="228"/>
                    </a:cubicBezTo>
                    <a:cubicBezTo>
                      <a:pt x="87" y="227"/>
                      <a:pt x="87" y="225"/>
                      <a:pt x="87" y="224"/>
                    </a:cubicBezTo>
                    <a:cubicBezTo>
                      <a:pt x="87" y="223"/>
                      <a:pt x="87" y="222"/>
                      <a:pt x="87" y="221"/>
                    </a:cubicBezTo>
                    <a:cubicBezTo>
                      <a:pt x="87" y="220"/>
                      <a:pt x="87" y="218"/>
                      <a:pt x="87" y="216"/>
                    </a:cubicBezTo>
                    <a:cubicBezTo>
                      <a:pt x="87" y="215"/>
                      <a:pt x="86" y="214"/>
                      <a:pt x="86" y="213"/>
                    </a:cubicBezTo>
                    <a:cubicBezTo>
                      <a:pt x="86" y="212"/>
                      <a:pt x="85" y="210"/>
                      <a:pt x="85" y="210"/>
                    </a:cubicBezTo>
                    <a:cubicBezTo>
                      <a:pt x="84" y="209"/>
                      <a:pt x="84" y="209"/>
                      <a:pt x="84" y="209"/>
                    </a:cubicBezTo>
                    <a:cubicBezTo>
                      <a:pt x="84" y="209"/>
                      <a:pt x="84" y="207"/>
                      <a:pt x="84" y="206"/>
                    </a:cubicBezTo>
                    <a:cubicBezTo>
                      <a:pt x="84" y="204"/>
                      <a:pt x="84" y="201"/>
                      <a:pt x="84" y="200"/>
                    </a:cubicBezTo>
                    <a:cubicBezTo>
                      <a:pt x="84" y="198"/>
                      <a:pt x="85" y="195"/>
                      <a:pt x="85" y="194"/>
                    </a:cubicBezTo>
                    <a:cubicBezTo>
                      <a:pt x="85" y="193"/>
                      <a:pt x="85" y="192"/>
                      <a:pt x="84" y="191"/>
                    </a:cubicBezTo>
                    <a:cubicBezTo>
                      <a:pt x="84" y="190"/>
                      <a:pt x="84" y="187"/>
                      <a:pt x="83" y="185"/>
                    </a:cubicBezTo>
                    <a:cubicBezTo>
                      <a:pt x="83" y="183"/>
                      <a:pt x="82" y="179"/>
                      <a:pt x="82" y="178"/>
                    </a:cubicBezTo>
                    <a:cubicBezTo>
                      <a:pt x="82" y="177"/>
                      <a:pt x="82" y="174"/>
                      <a:pt x="82" y="173"/>
                    </a:cubicBezTo>
                    <a:cubicBezTo>
                      <a:pt x="82" y="173"/>
                      <a:pt x="81" y="171"/>
                      <a:pt x="81" y="171"/>
                    </a:cubicBezTo>
                    <a:cubicBezTo>
                      <a:pt x="81" y="171"/>
                      <a:pt x="81" y="170"/>
                      <a:pt x="81" y="170"/>
                    </a:cubicBezTo>
                    <a:cubicBezTo>
                      <a:pt x="81" y="169"/>
                      <a:pt x="81" y="167"/>
                      <a:pt x="81" y="167"/>
                    </a:cubicBezTo>
                    <a:cubicBezTo>
                      <a:pt x="81" y="167"/>
                      <a:pt x="81" y="164"/>
                      <a:pt x="81" y="162"/>
                    </a:cubicBezTo>
                    <a:cubicBezTo>
                      <a:pt x="81" y="161"/>
                      <a:pt x="81" y="161"/>
                      <a:pt x="81" y="160"/>
                    </a:cubicBezTo>
                    <a:cubicBezTo>
                      <a:pt x="81" y="160"/>
                      <a:pt x="80" y="158"/>
                      <a:pt x="80" y="157"/>
                    </a:cubicBezTo>
                    <a:cubicBezTo>
                      <a:pt x="80" y="156"/>
                      <a:pt x="80" y="154"/>
                      <a:pt x="80" y="154"/>
                    </a:cubicBezTo>
                    <a:cubicBezTo>
                      <a:pt x="80" y="153"/>
                      <a:pt x="80" y="152"/>
                      <a:pt x="80" y="152"/>
                    </a:cubicBezTo>
                    <a:cubicBezTo>
                      <a:pt x="80" y="152"/>
                      <a:pt x="80" y="151"/>
                      <a:pt x="80" y="150"/>
                    </a:cubicBezTo>
                    <a:cubicBezTo>
                      <a:pt x="81" y="149"/>
                      <a:pt x="81" y="147"/>
                      <a:pt x="81" y="146"/>
                    </a:cubicBezTo>
                    <a:cubicBezTo>
                      <a:pt x="80" y="145"/>
                      <a:pt x="80" y="144"/>
                      <a:pt x="80" y="143"/>
                    </a:cubicBezTo>
                    <a:cubicBezTo>
                      <a:pt x="80" y="142"/>
                      <a:pt x="79" y="139"/>
                      <a:pt x="79" y="139"/>
                    </a:cubicBezTo>
                    <a:cubicBezTo>
                      <a:pt x="79" y="138"/>
                      <a:pt x="78" y="137"/>
                      <a:pt x="78" y="137"/>
                    </a:cubicBezTo>
                    <a:cubicBezTo>
                      <a:pt x="78" y="137"/>
                      <a:pt x="78" y="137"/>
                      <a:pt x="78" y="137"/>
                    </a:cubicBezTo>
                    <a:cubicBezTo>
                      <a:pt x="78" y="137"/>
                      <a:pt x="78" y="136"/>
                      <a:pt x="78" y="136"/>
                    </a:cubicBezTo>
                    <a:cubicBezTo>
                      <a:pt x="78" y="136"/>
                      <a:pt x="78" y="135"/>
                      <a:pt x="78" y="135"/>
                    </a:cubicBezTo>
                    <a:cubicBezTo>
                      <a:pt x="78" y="135"/>
                      <a:pt x="78" y="134"/>
                      <a:pt x="77" y="134"/>
                    </a:cubicBezTo>
                    <a:cubicBezTo>
                      <a:pt x="77" y="134"/>
                      <a:pt x="77" y="134"/>
                      <a:pt x="77" y="133"/>
                    </a:cubicBezTo>
                    <a:cubicBezTo>
                      <a:pt x="77" y="133"/>
                      <a:pt x="76" y="131"/>
                      <a:pt x="76" y="130"/>
                    </a:cubicBezTo>
                    <a:cubicBezTo>
                      <a:pt x="76" y="130"/>
                      <a:pt x="76" y="129"/>
                      <a:pt x="76" y="129"/>
                    </a:cubicBezTo>
                    <a:cubicBezTo>
                      <a:pt x="75" y="129"/>
                      <a:pt x="75" y="128"/>
                      <a:pt x="75" y="128"/>
                    </a:cubicBezTo>
                    <a:cubicBezTo>
                      <a:pt x="75" y="127"/>
                      <a:pt x="75" y="127"/>
                      <a:pt x="75" y="127"/>
                    </a:cubicBezTo>
                    <a:cubicBezTo>
                      <a:pt x="75" y="126"/>
                      <a:pt x="75" y="126"/>
                      <a:pt x="75" y="126"/>
                    </a:cubicBezTo>
                    <a:cubicBezTo>
                      <a:pt x="75" y="125"/>
                      <a:pt x="74" y="124"/>
                      <a:pt x="74" y="124"/>
                    </a:cubicBezTo>
                    <a:cubicBezTo>
                      <a:pt x="74" y="124"/>
                      <a:pt x="74" y="124"/>
                      <a:pt x="74" y="124"/>
                    </a:cubicBezTo>
                    <a:cubicBezTo>
                      <a:pt x="74" y="123"/>
                      <a:pt x="74" y="123"/>
                      <a:pt x="74" y="123"/>
                    </a:cubicBezTo>
                    <a:cubicBezTo>
                      <a:pt x="74" y="123"/>
                      <a:pt x="74" y="119"/>
                      <a:pt x="73" y="119"/>
                    </a:cubicBezTo>
                    <a:cubicBezTo>
                      <a:pt x="73" y="119"/>
                      <a:pt x="73" y="119"/>
                      <a:pt x="73" y="119"/>
                    </a:cubicBezTo>
                    <a:cubicBezTo>
                      <a:pt x="73" y="119"/>
                      <a:pt x="73" y="119"/>
                      <a:pt x="74" y="119"/>
                    </a:cubicBezTo>
                    <a:cubicBezTo>
                      <a:pt x="74" y="119"/>
                      <a:pt x="74" y="119"/>
                      <a:pt x="74" y="119"/>
                    </a:cubicBezTo>
                    <a:cubicBezTo>
                      <a:pt x="74" y="119"/>
                      <a:pt x="74" y="122"/>
                      <a:pt x="74" y="122"/>
                    </a:cubicBezTo>
                    <a:cubicBezTo>
                      <a:pt x="74" y="122"/>
                      <a:pt x="74" y="122"/>
                      <a:pt x="74" y="122"/>
                    </a:cubicBezTo>
                    <a:cubicBezTo>
                      <a:pt x="74" y="122"/>
                      <a:pt x="74" y="122"/>
                      <a:pt x="75" y="121"/>
                    </a:cubicBezTo>
                    <a:cubicBezTo>
                      <a:pt x="75" y="121"/>
                      <a:pt x="76" y="121"/>
                      <a:pt x="76" y="121"/>
                    </a:cubicBezTo>
                    <a:cubicBezTo>
                      <a:pt x="76" y="121"/>
                      <a:pt x="76" y="120"/>
                      <a:pt x="76" y="120"/>
                    </a:cubicBezTo>
                    <a:cubicBezTo>
                      <a:pt x="77" y="120"/>
                      <a:pt x="77" y="120"/>
                      <a:pt x="77" y="120"/>
                    </a:cubicBezTo>
                    <a:cubicBezTo>
                      <a:pt x="77" y="119"/>
                      <a:pt x="77" y="119"/>
                      <a:pt x="78" y="118"/>
                    </a:cubicBezTo>
                    <a:cubicBezTo>
                      <a:pt x="78" y="118"/>
                      <a:pt x="79" y="117"/>
                      <a:pt x="79" y="117"/>
                    </a:cubicBezTo>
                    <a:cubicBezTo>
                      <a:pt x="80" y="117"/>
                      <a:pt x="80" y="116"/>
                      <a:pt x="80" y="116"/>
                    </a:cubicBezTo>
                    <a:cubicBezTo>
                      <a:pt x="80" y="116"/>
                      <a:pt x="80" y="116"/>
                      <a:pt x="80" y="115"/>
                    </a:cubicBezTo>
                    <a:cubicBezTo>
                      <a:pt x="80" y="115"/>
                      <a:pt x="80" y="115"/>
                      <a:pt x="79" y="115"/>
                    </a:cubicBezTo>
                    <a:cubicBezTo>
                      <a:pt x="79" y="115"/>
                      <a:pt x="78" y="114"/>
                      <a:pt x="78" y="114"/>
                    </a:cubicBezTo>
                    <a:cubicBezTo>
                      <a:pt x="78" y="114"/>
                      <a:pt x="77" y="113"/>
                      <a:pt x="77" y="112"/>
                    </a:cubicBezTo>
                    <a:cubicBezTo>
                      <a:pt x="77" y="112"/>
                      <a:pt x="76" y="109"/>
                      <a:pt x="76" y="108"/>
                    </a:cubicBezTo>
                    <a:cubicBezTo>
                      <a:pt x="75" y="108"/>
                      <a:pt x="76" y="107"/>
                      <a:pt x="76" y="107"/>
                    </a:cubicBezTo>
                    <a:cubicBezTo>
                      <a:pt x="76" y="106"/>
                      <a:pt x="75" y="104"/>
                      <a:pt x="75" y="103"/>
                    </a:cubicBezTo>
                    <a:cubicBezTo>
                      <a:pt x="75" y="103"/>
                      <a:pt x="75" y="98"/>
                      <a:pt x="75" y="97"/>
                    </a:cubicBezTo>
                    <a:cubicBezTo>
                      <a:pt x="75" y="97"/>
                      <a:pt x="75" y="97"/>
                      <a:pt x="75" y="96"/>
                    </a:cubicBezTo>
                    <a:cubicBezTo>
                      <a:pt x="75" y="96"/>
                      <a:pt x="76" y="93"/>
                      <a:pt x="77" y="92"/>
                    </a:cubicBezTo>
                    <a:cubicBezTo>
                      <a:pt x="77" y="91"/>
                      <a:pt x="78" y="88"/>
                      <a:pt x="78" y="88"/>
                    </a:cubicBezTo>
                    <a:cubicBezTo>
                      <a:pt x="78" y="87"/>
                      <a:pt x="78" y="86"/>
                      <a:pt x="79" y="86"/>
                    </a:cubicBezTo>
                    <a:cubicBezTo>
                      <a:pt x="79" y="85"/>
                      <a:pt x="79" y="85"/>
                      <a:pt x="79" y="84"/>
                    </a:cubicBezTo>
                    <a:cubicBezTo>
                      <a:pt x="80" y="83"/>
                      <a:pt x="80" y="81"/>
                      <a:pt x="81" y="81"/>
                    </a:cubicBezTo>
                    <a:cubicBezTo>
                      <a:pt x="81" y="80"/>
                      <a:pt x="81" y="79"/>
                      <a:pt x="81" y="79"/>
                    </a:cubicBezTo>
                    <a:cubicBezTo>
                      <a:pt x="81" y="78"/>
                      <a:pt x="82" y="77"/>
                      <a:pt x="82" y="77"/>
                    </a:cubicBezTo>
                    <a:cubicBezTo>
                      <a:pt x="82" y="76"/>
                      <a:pt x="82" y="76"/>
                      <a:pt x="82" y="76"/>
                    </a:cubicBezTo>
                    <a:cubicBezTo>
                      <a:pt x="82" y="75"/>
                      <a:pt x="83" y="74"/>
                      <a:pt x="83" y="74"/>
                    </a:cubicBezTo>
                    <a:cubicBezTo>
                      <a:pt x="83" y="74"/>
                      <a:pt x="83" y="74"/>
                      <a:pt x="83" y="73"/>
                    </a:cubicBezTo>
                    <a:cubicBezTo>
                      <a:pt x="83" y="73"/>
                      <a:pt x="83" y="72"/>
                      <a:pt x="83" y="72"/>
                    </a:cubicBezTo>
                    <a:cubicBezTo>
                      <a:pt x="83" y="71"/>
                      <a:pt x="83" y="71"/>
                      <a:pt x="83" y="70"/>
                    </a:cubicBezTo>
                    <a:cubicBezTo>
                      <a:pt x="83" y="70"/>
                      <a:pt x="83" y="69"/>
                      <a:pt x="83" y="69"/>
                    </a:cubicBezTo>
                    <a:cubicBezTo>
                      <a:pt x="83" y="69"/>
                      <a:pt x="83" y="67"/>
                      <a:pt x="82" y="66"/>
                    </a:cubicBezTo>
                    <a:cubicBezTo>
                      <a:pt x="82" y="65"/>
                      <a:pt x="82" y="62"/>
                      <a:pt x="81" y="61"/>
                    </a:cubicBezTo>
                    <a:cubicBezTo>
                      <a:pt x="81" y="61"/>
                      <a:pt x="81" y="60"/>
                      <a:pt x="81" y="60"/>
                    </a:cubicBezTo>
                    <a:cubicBezTo>
                      <a:pt x="81" y="60"/>
                      <a:pt x="81" y="59"/>
                      <a:pt x="81" y="58"/>
                    </a:cubicBezTo>
                    <a:cubicBezTo>
                      <a:pt x="81" y="57"/>
                      <a:pt x="81" y="55"/>
                      <a:pt x="81" y="54"/>
                    </a:cubicBezTo>
                    <a:cubicBezTo>
                      <a:pt x="81" y="53"/>
                      <a:pt x="81" y="52"/>
                      <a:pt x="81" y="52"/>
                    </a:cubicBezTo>
                    <a:cubicBezTo>
                      <a:pt x="80" y="52"/>
                      <a:pt x="80" y="51"/>
                      <a:pt x="80" y="51"/>
                    </a:cubicBezTo>
                    <a:cubicBezTo>
                      <a:pt x="79" y="50"/>
                      <a:pt x="79" y="50"/>
                      <a:pt x="79" y="50"/>
                    </a:cubicBezTo>
                    <a:cubicBezTo>
                      <a:pt x="79" y="49"/>
                      <a:pt x="78" y="49"/>
                      <a:pt x="78" y="48"/>
                    </a:cubicBezTo>
                    <a:cubicBezTo>
                      <a:pt x="78" y="48"/>
                      <a:pt x="78" y="47"/>
                      <a:pt x="77" y="46"/>
                    </a:cubicBezTo>
                    <a:cubicBezTo>
                      <a:pt x="76" y="46"/>
                      <a:pt x="75" y="45"/>
                      <a:pt x="75" y="45"/>
                    </a:cubicBezTo>
                    <a:cubicBezTo>
                      <a:pt x="74" y="45"/>
                      <a:pt x="74" y="44"/>
                      <a:pt x="73" y="44"/>
                    </a:cubicBezTo>
                    <a:cubicBezTo>
                      <a:pt x="73" y="44"/>
                      <a:pt x="72" y="44"/>
                      <a:pt x="72" y="44"/>
                    </a:cubicBezTo>
                    <a:cubicBezTo>
                      <a:pt x="71" y="44"/>
                      <a:pt x="71" y="44"/>
                      <a:pt x="71" y="44"/>
                    </a:cubicBezTo>
                    <a:cubicBezTo>
                      <a:pt x="71" y="44"/>
                      <a:pt x="70" y="43"/>
                      <a:pt x="70" y="43"/>
                    </a:cubicBezTo>
                    <a:cubicBezTo>
                      <a:pt x="69" y="43"/>
                      <a:pt x="68" y="43"/>
                      <a:pt x="68" y="43"/>
                    </a:cubicBezTo>
                    <a:cubicBezTo>
                      <a:pt x="68" y="43"/>
                      <a:pt x="67" y="42"/>
                      <a:pt x="66" y="42"/>
                    </a:cubicBezTo>
                    <a:cubicBezTo>
                      <a:pt x="65" y="42"/>
                      <a:pt x="65" y="42"/>
                      <a:pt x="64" y="42"/>
                    </a:cubicBezTo>
                    <a:cubicBezTo>
                      <a:pt x="64" y="42"/>
                      <a:pt x="63" y="42"/>
                      <a:pt x="62" y="41"/>
                    </a:cubicBezTo>
                    <a:cubicBezTo>
                      <a:pt x="62" y="41"/>
                      <a:pt x="62" y="41"/>
                      <a:pt x="61" y="41"/>
                    </a:cubicBezTo>
                    <a:cubicBezTo>
                      <a:pt x="61" y="40"/>
                      <a:pt x="60" y="40"/>
                      <a:pt x="60" y="41"/>
                    </a:cubicBezTo>
                    <a:cubicBezTo>
                      <a:pt x="60" y="41"/>
                      <a:pt x="60" y="41"/>
                      <a:pt x="60" y="41"/>
                    </a:cubicBezTo>
                    <a:cubicBezTo>
                      <a:pt x="60" y="40"/>
                      <a:pt x="59" y="40"/>
                      <a:pt x="59" y="39"/>
                    </a:cubicBezTo>
                    <a:cubicBezTo>
                      <a:pt x="59" y="39"/>
                      <a:pt x="59" y="39"/>
                      <a:pt x="59" y="38"/>
                    </a:cubicBezTo>
                    <a:cubicBezTo>
                      <a:pt x="59" y="38"/>
                      <a:pt x="59" y="37"/>
                      <a:pt x="58" y="37"/>
                    </a:cubicBezTo>
                    <a:cubicBezTo>
                      <a:pt x="58" y="36"/>
                      <a:pt x="58" y="35"/>
                      <a:pt x="58" y="35"/>
                    </a:cubicBezTo>
                    <a:cubicBezTo>
                      <a:pt x="58" y="35"/>
                      <a:pt x="58" y="35"/>
                      <a:pt x="57" y="35"/>
                    </a:cubicBezTo>
                    <a:cubicBezTo>
                      <a:pt x="57" y="35"/>
                      <a:pt x="57" y="35"/>
                      <a:pt x="57" y="34"/>
                    </a:cubicBezTo>
                    <a:cubicBezTo>
                      <a:pt x="57" y="34"/>
                      <a:pt x="58" y="32"/>
                      <a:pt x="58" y="31"/>
                    </a:cubicBezTo>
                    <a:cubicBezTo>
                      <a:pt x="58" y="30"/>
                      <a:pt x="58" y="27"/>
                      <a:pt x="58" y="27"/>
                    </a:cubicBezTo>
                    <a:cubicBezTo>
                      <a:pt x="58" y="27"/>
                      <a:pt x="58" y="27"/>
                      <a:pt x="59" y="27"/>
                    </a:cubicBezTo>
                    <a:cubicBezTo>
                      <a:pt x="60" y="27"/>
                      <a:pt x="60" y="26"/>
                      <a:pt x="60" y="26"/>
                    </a:cubicBezTo>
                    <a:cubicBezTo>
                      <a:pt x="60" y="26"/>
                      <a:pt x="61" y="25"/>
                      <a:pt x="61" y="25"/>
                    </a:cubicBezTo>
                    <a:cubicBezTo>
                      <a:pt x="61" y="25"/>
                      <a:pt x="61" y="25"/>
                      <a:pt x="61" y="25"/>
                    </a:cubicBezTo>
                    <a:cubicBezTo>
                      <a:pt x="61" y="24"/>
                      <a:pt x="61" y="24"/>
                      <a:pt x="62" y="23"/>
                    </a:cubicBezTo>
                    <a:cubicBezTo>
                      <a:pt x="62" y="23"/>
                      <a:pt x="62" y="22"/>
                      <a:pt x="62" y="21"/>
                    </a:cubicBezTo>
                    <a:cubicBezTo>
                      <a:pt x="62" y="21"/>
                      <a:pt x="62" y="21"/>
                      <a:pt x="62" y="20"/>
                    </a:cubicBezTo>
                    <a:cubicBezTo>
                      <a:pt x="62" y="18"/>
                      <a:pt x="62" y="17"/>
                      <a:pt x="62" y="17"/>
                    </a:cubicBezTo>
                    <a:cubicBezTo>
                      <a:pt x="61" y="16"/>
                      <a:pt x="61" y="16"/>
                      <a:pt x="61" y="16"/>
                    </a:cubicBezTo>
                    <a:cubicBezTo>
                      <a:pt x="61" y="16"/>
                      <a:pt x="61" y="16"/>
                      <a:pt x="61" y="15"/>
                    </a:cubicBezTo>
                    <a:cubicBezTo>
                      <a:pt x="61" y="15"/>
                      <a:pt x="61" y="11"/>
                      <a:pt x="61" y="11"/>
                    </a:cubicBezTo>
                    <a:cubicBezTo>
                      <a:pt x="59" y="6"/>
                      <a:pt x="55" y="3"/>
                      <a:pt x="52" y="1"/>
                    </a:cubicBezTo>
                    <a:cubicBezTo>
                      <a:pt x="49" y="0"/>
                      <a:pt x="47" y="0"/>
                      <a:pt x="44" y="1"/>
                    </a:cubicBezTo>
                    <a:cubicBezTo>
                      <a:pt x="42" y="1"/>
                      <a:pt x="39" y="3"/>
                      <a:pt x="39" y="3"/>
                    </a:cubicBezTo>
                    <a:cubicBezTo>
                      <a:pt x="39" y="3"/>
                      <a:pt x="39" y="3"/>
                      <a:pt x="38" y="4"/>
                    </a:cubicBezTo>
                    <a:cubicBezTo>
                      <a:pt x="37" y="4"/>
                      <a:pt x="36" y="6"/>
                      <a:pt x="36" y="7"/>
                    </a:cubicBezTo>
                    <a:cubicBezTo>
                      <a:pt x="35" y="8"/>
                      <a:pt x="34" y="10"/>
                      <a:pt x="34" y="11"/>
                    </a:cubicBezTo>
                    <a:cubicBezTo>
                      <a:pt x="34" y="12"/>
                      <a:pt x="34" y="14"/>
                      <a:pt x="34" y="15"/>
                    </a:cubicBezTo>
                    <a:cubicBezTo>
                      <a:pt x="34" y="16"/>
                      <a:pt x="34" y="16"/>
                      <a:pt x="34" y="17"/>
                    </a:cubicBezTo>
                    <a:cubicBezTo>
                      <a:pt x="34" y="18"/>
                      <a:pt x="34" y="19"/>
                      <a:pt x="34" y="20"/>
                    </a:cubicBezTo>
                    <a:cubicBezTo>
                      <a:pt x="34" y="21"/>
                      <a:pt x="34" y="22"/>
                      <a:pt x="34" y="23"/>
                    </a:cubicBezTo>
                    <a:cubicBezTo>
                      <a:pt x="34" y="24"/>
                      <a:pt x="34" y="26"/>
                      <a:pt x="34" y="28"/>
                    </a:cubicBezTo>
                    <a:cubicBezTo>
                      <a:pt x="34" y="30"/>
                      <a:pt x="34" y="31"/>
                      <a:pt x="35" y="32"/>
                    </a:cubicBezTo>
                    <a:cubicBezTo>
                      <a:pt x="35" y="34"/>
                      <a:pt x="37" y="35"/>
                      <a:pt x="37" y="36"/>
                    </a:cubicBezTo>
                    <a:cubicBezTo>
                      <a:pt x="38" y="36"/>
                      <a:pt x="38" y="37"/>
                      <a:pt x="38" y="37"/>
                    </a:cubicBezTo>
                    <a:cubicBezTo>
                      <a:pt x="39" y="37"/>
                      <a:pt x="39" y="37"/>
                      <a:pt x="39" y="38"/>
                    </a:cubicBezTo>
                    <a:cubicBezTo>
                      <a:pt x="39" y="38"/>
                      <a:pt x="39" y="38"/>
                      <a:pt x="38" y="38"/>
                    </a:cubicBezTo>
                    <a:cubicBezTo>
                      <a:pt x="38" y="39"/>
                      <a:pt x="38" y="40"/>
                      <a:pt x="38" y="41"/>
                    </a:cubicBezTo>
                    <a:cubicBezTo>
                      <a:pt x="38" y="41"/>
                      <a:pt x="38" y="42"/>
                      <a:pt x="38" y="42"/>
                    </a:cubicBezTo>
                    <a:cubicBezTo>
                      <a:pt x="38" y="42"/>
                      <a:pt x="38" y="42"/>
                      <a:pt x="38" y="43"/>
                    </a:cubicBezTo>
                    <a:cubicBezTo>
                      <a:pt x="38" y="43"/>
                      <a:pt x="38" y="43"/>
                      <a:pt x="38" y="43"/>
                    </a:cubicBezTo>
                    <a:cubicBezTo>
                      <a:pt x="38" y="43"/>
                      <a:pt x="37" y="43"/>
                      <a:pt x="37" y="44"/>
                    </a:cubicBezTo>
                    <a:cubicBezTo>
                      <a:pt x="36" y="44"/>
                      <a:pt x="35" y="45"/>
                      <a:pt x="34" y="45"/>
                    </a:cubicBezTo>
                    <a:cubicBezTo>
                      <a:pt x="33" y="46"/>
                      <a:pt x="33" y="46"/>
                      <a:pt x="32" y="47"/>
                    </a:cubicBezTo>
                    <a:cubicBezTo>
                      <a:pt x="32" y="47"/>
                      <a:pt x="31" y="47"/>
                      <a:pt x="30" y="47"/>
                    </a:cubicBezTo>
                    <a:cubicBezTo>
                      <a:pt x="29" y="47"/>
                      <a:pt x="29" y="47"/>
                      <a:pt x="28" y="47"/>
                    </a:cubicBezTo>
                    <a:cubicBezTo>
                      <a:pt x="27" y="47"/>
                      <a:pt x="26" y="47"/>
                      <a:pt x="25" y="47"/>
                    </a:cubicBezTo>
                    <a:cubicBezTo>
                      <a:pt x="25" y="47"/>
                      <a:pt x="24" y="48"/>
                      <a:pt x="24" y="48"/>
                    </a:cubicBezTo>
                    <a:cubicBezTo>
                      <a:pt x="23" y="48"/>
                      <a:pt x="23" y="48"/>
                      <a:pt x="23" y="48"/>
                    </a:cubicBezTo>
                    <a:cubicBezTo>
                      <a:pt x="22" y="48"/>
                      <a:pt x="22" y="48"/>
                      <a:pt x="22" y="48"/>
                    </a:cubicBezTo>
                    <a:cubicBezTo>
                      <a:pt x="21" y="48"/>
                      <a:pt x="21" y="48"/>
                      <a:pt x="21" y="48"/>
                    </a:cubicBezTo>
                    <a:cubicBezTo>
                      <a:pt x="20" y="48"/>
                      <a:pt x="19" y="49"/>
                      <a:pt x="19" y="49"/>
                    </a:cubicBezTo>
                    <a:cubicBezTo>
                      <a:pt x="19" y="49"/>
                      <a:pt x="19" y="49"/>
                      <a:pt x="19" y="49"/>
                    </a:cubicBezTo>
                    <a:cubicBezTo>
                      <a:pt x="18" y="49"/>
                      <a:pt x="17" y="50"/>
                      <a:pt x="17" y="50"/>
                    </a:cubicBezTo>
                    <a:cubicBezTo>
                      <a:pt x="17" y="50"/>
                      <a:pt x="17" y="50"/>
                      <a:pt x="16" y="50"/>
                    </a:cubicBezTo>
                    <a:cubicBezTo>
                      <a:pt x="16" y="50"/>
                      <a:pt x="15" y="51"/>
                      <a:pt x="15" y="51"/>
                    </a:cubicBezTo>
                    <a:cubicBezTo>
                      <a:pt x="15" y="51"/>
                      <a:pt x="15" y="51"/>
                      <a:pt x="15" y="52"/>
                    </a:cubicBezTo>
                    <a:cubicBezTo>
                      <a:pt x="14" y="52"/>
                      <a:pt x="14" y="53"/>
                      <a:pt x="14" y="53"/>
                    </a:cubicBezTo>
                    <a:cubicBezTo>
                      <a:pt x="14" y="54"/>
                      <a:pt x="13" y="54"/>
                      <a:pt x="13" y="54"/>
                    </a:cubicBezTo>
                    <a:cubicBezTo>
                      <a:pt x="12" y="55"/>
                      <a:pt x="12" y="56"/>
                      <a:pt x="12" y="57"/>
                    </a:cubicBezTo>
                    <a:cubicBezTo>
                      <a:pt x="12" y="58"/>
                      <a:pt x="11" y="60"/>
                      <a:pt x="11" y="60"/>
                    </a:cubicBezTo>
                    <a:cubicBezTo>
                      <a:pt x="11" y="60"/>
                      <a:pt x="11" y="60"/>
                      <a:pt x="10" y="61"/>
                    </a:cubicBezTo>
                    <a:cubicBezTo>
                      <a:pt x="9" y="62"/>
                      <a:pt x="9" y="62"/>
                      <a:pt x="9" y="63"/>
                    </a:cubicBezTo>
                    <a:cubicBezTo>
                      <a:pt x="8" y="63"/>
                      <a:pt x="8" y="65"/>
                      <a:pt x="8" y="66"/>
                    </a:cubicBezTo>
                    <a:cubicBezTo>
                      <a:pt x="8" y="67"/>
                      <a:pt x="7" y="68"/>
                      <a:pt x="7" y="69"/>
                    </a:cubicBezTo>
                    <a:cubicBezTo>
                      <a:pt x="7" y="69"/>
                      <a:pt x="7" y="69"/>
                      <a:pt x="6" y="70"/>
                    </a:cubicBezTo>
                    <a:cubicBezTo>
                      <a:pt x="6" y="70"/>
                      <a:pt x="5" y="73"/>
                      <a:pt x="5" y="73"/>
                    </a:cubicBezTo>
                    <a:cubicBezTo>
                      <a:pt x="5" y="74"/>
                      <a:pt x="4" y="76"/>
                      <a:pt x="4" y="76"/>
                    </a:cubicBezTo>
                    <a:cubicBezTo>
                      <a:pt x="4" y="77"/>
                      <a:pt x="3" y="78"/>
                      <a:pt x="3" y="78"/>
                    </a:cubicBezTo>
                    <a:cubicBezTo>
                      <a:pt x="3" y="79"/>
                      <a:pt x="3" y="79"/>
                      <a:pt x="2" y="80"/>
                    </a:cubicBezTo>
                    <a:cubicBezTo>
                      <a:pt x="2" y="81"/>
                      <a:pt x="2" y="83"/>
                      <a:pt x="1" y="85"/>
                    </a:cubicBezTo>
                    <a:cubicBezTo>
                      <a:pt x="1" y="87"/>
                      <a:pt x="0" y="90"/>
                      <a:pt x="0" y="91"/>
                    </a:cubicBezTo>
                    <a:cubicBezTo>
                      <a:pt x="0" y="93"/>
                      <a:pt x="1" y="95"/>
                      <a:pt x="1" y="96"/>
                    </a:cubicBezTo>
                    <a:cubicBezTo>
                      <a:pt x="1" y="97"/>
                      <a:pt x="2" y="97"/>
                      <a:pt x="2" y="98"/>
                    </a:cubicBezTo>
                    <a:cubicBezTo>
                      <a:pt x="3" y="98"/>
                      <a:pt x="3" y="98"/>
                      <a:pt x="4" y="99"/>
                    </a:cubicBezTo>
                    <a:cubicBezTo>
                      <a:pt x="5" y="99"/>
                      <a:pt x="6" y="99"/>
                      <a:pt x="7" y="99"/>
                    </a:cubicBezTo>
                    <a:cubicBezTo>
                      <a:pt x="7" y="99"/>
                      <a:pt x="7" y="99"/>
                      <a:pt x="7" y="99"/>
                    </a:cubicBezTo>
                    <a:cubicBezTo>
                      <a:pt x="8" y="99"/>
                      <a:pt x="8" y="99"/>
                      <a:pt x="9" y="99"/>
                    </a:cubicBezTo>
                    <a:cubicBezTo>
                      <a:pt x="9" y="99"/>
                      <a:pt x="10" y="100"/>
                      <a:pt x="11" y="100"/>
                    </a:cubicBezTo>
                    <a:cubicBezTo>
                      <a:pt x="11" y="100"/>
                      <a:pt x="12" y="100"/>
                      <a:pt x="13" y="100"/>
                    </a:cubicBezTo>
                    <a:cubicBezTo>
                      <a:pt x="14" y="101"/>
                      <a:pt x="15" y="101"/>
                      <a:pt x="16" y="101"/>
                    </a:cubicBezTo>
                    <a:cubicBezTo>
                      <a:pt x="16" y="101"/>
                      <a:pt x="17" y="101"/>
                      <a:pt x="17" y="101"/>
                    </a:cubicBezTo>
                    <a:cubicBezTo>
                      <a:pt x="17" y="101"/>
                      <a:pt x="18" y="101"/>
                      <a:pt x="18" y="101"/>
                    </a:cubicBezTo>
                    <a:cubicBezTo>
                      <a:pt x="19" y="101"/>
                      <a:pt x="19" y="101"/>
                      <a:pt x="20" y="101"/>
                    </a:cubicBezTo>
                    <a:cubicBezTo>
                      <a:pt x="20" y="101"/>
                      <a:pt x="20" y="101"/>
                      <a:pt x="20" y="101"/>
                    </a:cubicBezTo>
                    <a:cubicBezTo>
                      <a:pt x="20" y="102"/>
                      <a:pt x="20" y="102"/>
                      <a:pt x="20" y="103"/>
                    </a:cubicBezTo>
                    <a:cubicBezTo>
                      <a:pt x="20" y="104"/>
                      <a:pt x="19" y="107"/>
                      <a:pt x="19" y="109"/>
                    </a:cubicBezTo>
                    <a:cubicBezTo>
                      <a:pt x="19" y="111"/>
                      <a:pt x="19" y="115"/>
                      <a:pt x="19" y="117"/>
                    </a:cubicBezTo>
                    <a:cubicBezTo>
                      <a:pt x="19" y="118"/>
                      <a:pt x="19" y="120"/>
                      <a:pt x="19" y="120"/>
                    </a:cubicBezTo>
                    <a:cubicBezTo>
                      <a:pt x="19" y="121"/>
                      <a:pt x="20" y="121"/>
                      <a:pt x="20" y="121"/>
                    </a:cubicBezTo>
                    <a:cubicBezTo>
                      <a:pt x="20" y="122"/>
                      <a:pt x="21" y="122"/>
                      <a:pt x="21" y="123"/>
                    </a:cubicBezTo>
                    <a:cubicBezTo>
                      <a:pt x="21" y="123"/>
                      <a:pt x="22" y="123"/>
                      <a:pt x="22" y="123"/>
                    </a:cubicBezTo>
                    <a:cubicBezTo>
                      <a:pt x="22" y="123"/>
                      <a:pt x="22" y="123"/>
                      <a:pt x="22" y="123"/>
                    </a:cubicBezTo>
                    <a:cubicBezTo>
                      <a:pt x="22" y="124"/>
                      <a:pt x="23" y="124"/>
                      <a:pt x="23" y="124"/>
                    </a:cubicBezTo>
                    <a:cubicBezTo>
                      <a:pt x="23" y="124"/>
                      <a:pt x="23" y="124"/>
                      <a:pt x="23" y="124"/>
                    </a:cubicBezTo>
                    <a:cubicBezTo>
                      <a:pt x="22" y="125"/>
                      <a:pt x="23" y="125"/>
                      <a:pt x="23" y="125"/>
                    </a:cubicBezTo>
                    <a:cubicBezTo>
                      <a:pt x="23" y="125"/>
                      <a:pt x="23" y="125"/>
                      <a:pt x="23" y="125"/>
                    </a:cubicBezTo>
                    <a:cubicBezTo>
                      <a:pt x="22" y="126"/>
                      <a:pt x="22" y="126"/>
                      <a:pt x="23" y="126"/>
                    </a:cubicBezTo>
                    <a:cubicBezTo>
                      <a:pt x="23" y="127"/>
                      <a:pt x="23" y="128"/>
                      <a:pt x="23" y="128"/>
                    </a:cubicBezTo>
                    <a:cubicBezTo>
                      <a:pt x="22" y="128"/>
                      <a:pt x="22" y="128"/>
                      <a:pt x="21" y="129"/>
                    </a:cubicBezTo>
                    <a:cubicBezTo>
                      <a:pt x="21" y="129"/>
                      <a:pt x="21" y="130"/>
                      <a:pt x="21" y="131"/>
                    </a:cubicBezTo>
                    <a:cubicBezTo>
                      <a:pt x="21" y="132"/>
                      <a:pt x="21" y="132"/>
                      <a:pt x="22" y="133"/>
                    </a:cubicBezTo>
                    <a:cubicBezTo>
                      <a:pt x="22" y="133"/>
                      <a:pt x="22" y="133"/>
                      <a:pt x="21" y="133"/>
                    </a:cubicBezTo>
                    <a:cubicBezTo>
                      <a:pt x="21" y="134"/>
                      <a:pt x="21" y="135"/>
                      <a:pt x="21" y="135"/>
                    </a:cubicBezTo>
                    <a:cubicBezTo>
                      <a:pt x="21" y="136"/>
                      <a:pt x="21" y="137"/>
                      <a:pt x="21" y="137"/>
                    </a:cubicBezTo>
                    <a:cubicBezTo>
                      <a:pt x="20" y="138"/>
                      <a:pt x="20" y="138"/>
                      <a:pt x="20" y="139"/>
                    </a:cubicBezTo>
                    <a:cubicBezTo>
                      <a:pt x="20" y="140"/>
                      <a:pt x="20" y="140"/>
                      <a:pt x="20" y="140"/>
                    </a:cubicBezTo>
                    <a:cubicBezTo>
                      <a:pt x="20" y="141"/>
                      <a:pt x="20" y="142"/>
                      <a:pt x="19" y="142"/>
                    </a:cubicBezTo>
                    <a:cubicBezTo>
                      <a:pt x="19" y="142"/>
                      <a:pt x="19" y="143"/>
                      <a:pt x="19" y="143"/>
                    </a:cubicBezTo>
                    <a:cubicBezTo>
                      <a:pt x="19" y="144"/>
                      <a:pt x="18" y="145"/>
                      <a:pt x="18" y="146"/>
                    </a:cubicBezTo>
                    <a:cubicBezTo>
                      <a:pt x="18" y="147"/>
                      <a:pt x="18" y="148"/>
                      <a:pt x="18" y="148"/>
                    </a:cubicBezTo>
                    <a:cubicBezTo>
                      <a:pt x="18" y="148"/>
                      <a:pt x="18" y="149"/>
                      <a:pt x="18" y="150"/>
                    </a:cubicBezTo>
                    <a:cubicBezTo>
                      <a:pt x="18" y="150"/>
                      <a:pt x="18" y="151"/>
                      <a:pt x="18" y="151"/>
                    </a:cubicBezTo>
                    <a:cubicBezTo>
                      <a:pt x="17" y="152"/>
                      <a:pt x="18" y="152"/>
                      <a:pt x="18" y="152"/>
                    </a:cubicBezTo>
                    <a:cubicBezTo>
                      <a:pt x="18" y="153"/>
                      <a:pt x="18" y="153"/>
                      <a:pt x="18" y="154"/>
                    </a:cubicBezTo>
                    <a:cubicBezTo>
                      <a:pt x="18" y="154"/>
                      <a:pt x="18" y="154"/>
                      <a:pt x="18" y="154"/>
                    </a:cubicBezTo>
                    <a:cubicBezTo>
                      <a:pt x="18" y="155"/>
                      <a:pt x="18" y="155"/>
                      <a:pt x="18" y="155"/>
                    </a:cubicBezTo>
                    <a:cubicBezTo>
                      <a:pt x="18" y="156"/>
                      <a:pt x="19" y="156"/>
                      <a:pt x="19" y="156"/>
                    </a:cubicBezTo>
                    <a:cubicBezTo>
                      <a:pt x="19" y="157"/>
                      <a:pt x="19" y="157"/>
                      <a:pt x="19" y="157"/>
                    </a:cubicBezTo>
                    <a:cubicBezTo>
                      <a:pt x="19" y="158"/>
                      <a:pt x="19" y="158"/>
                      <a:pt x="19" y="158"/>
                    </a:cubicBezTo>
                    <a:cubicBezTo>
                      <a:pt x="19" y="159"/>
                      <a:pt x="19" y="160"/>
                      <a:pt x="19" y="160"/>
                    </a:cubicBezTo>
                    <a:cubicBezTo>
                      <a:pt x="20" y="161"/>
                      <a:pt x="20" y="162"/>
                      <a:pt x="19" y="162"/>
                    </a:cubicBezTo>
                    <a:cubicBezTo>
                      <a:pt x="19" y="162"/>
                      <a:pt x="19" y="163"/>
                      <a:pt x="19" y="164"/>
                    </a:cubicBezTo>
                    <a:cubicBezTo>
                      <a:pt x="19" y="165"/>
                      <a:pt x="19" y="166"/>
                      <a:pt x="19" y="167"/>
                    </a:cubicBezTo>
                    <a:cubicBezTo>
                      <a:pt x="19" y="169"/>
                      <a:pt x="20" y="171"/>
                      <a:pt x="20" y="173"/>
                    </a:cubicBezTo>
                    <a:cubicBezTo>
                      <a:pt x="20" y="175"/>
                      <a:pt x="20" y="176"/>
                      <a:pt x="21" y="177"/>
                    </a:cubicBezTo>
                    <a:cubicBezTo>
                      <a:pt x="21" y="179"/>
                      <a:pt x="22" y="182"/>
                      <a:pt x="22" y="183"/>
                    </a:cubicBezTo>
                    <a:cubicBezTo>
                      <a:pt x="22" y="184"/>
                      <a:pt x="23" y="186"/>
                      <a:pt x="23" y="187"/>
                    </a:cubicBezTo>
                    <a:cubicBezTo>
                      <a:pt x="23" y="187"/>
                      <a:pt x="23" y="189"/>
                      <a:pt x="23" y="190"/>
                    </a:cubicBezTo>
                    <a:cubicBezTo>
                      <a:pt x="23" y="191"/>
                      <a:pt x="24" y="194"/>
                      <a:pt x="24" y="195"/>
                    </a:cubicBezTo>
                    <a:cubicBezTo>
                      <a:pt x="24" y="196"/>
                      <a:pt x="24" y="202"/>
                      <a:pt x="24" y="203"/>
                    </a:cubicBezTo>
                    <a:cubicBezTo>
                      <a:pt x="25" y="204"/>
                      <a:pt x="25" y="209"/>
                      <a:pt x="25" y="211"/>
                    </a:cubicBezTo>
                    <a:cubicBezTo>
                      <a:pt x="25" y="212"/>
                      <a:pt x="26" y="217"/>
                      <a:pt x="26" y="219"/>
                    </a:cubicBezTo>
                    <a:cubicBezTo>
                      <a:pt x="26" y="221"/>
                      <a:pt x="27" y="225"/>
                      <a:pt x="27" y="226"/>
                    </a:cubicBezTo>
                    <a:cubicBezTo>
                      <a:pt x="27" y="226"/>
                      <a:pt x="28" y="229"/>
                      <a:pt x="28" y="230"/>
                    </a:cubicBezTo>
                    <a:cubicBezTo>
                      <a:pt x="28" y="230"/>
                      <a:pt x="29" y="233"/>
                      <a:pt x="29" y="235"/>
                    </a:cubicBezTo>
                    <a:cubicBezTo>
                      <a:pt x="29" y="236"/>
                      <a:pt x="30" y="238"/>
                      <a:pt x="30" y="239"/>
                    </a:cubicBezTo>
                    <a:cubicBezTo>
                      <a:pt x="30" y="241"/>
                      <a:pt x="31" y="241"/>
                      <a:pt x="31" y="242"/>
                    </a:cubicBezTo>
                    <a:cubicBezTo>
                      <a:pt x="31" y="242"/>
                      <a:pt x="32" y="244"/>
                      <a:pt x="32" y="244"/>
                    </a:cubicBezTo>
                    <a:cubicBezTo>
                      <a:pt x="32" y="245"/>
                      <a:pt x="33" y="247"/>
                      <a:pt x="33" y="248"/>
                    </a:cubicBezTo>
                    <a:cubicBezTo>
                      <a:pt x="33" y="248"/>
                      <a:pt x="34" y="251"/>
                      <a:pt x="35" y="252"/>
                    </a:cubicBezTo>
                    <a:cubicBezTo>
                      <a:pt x="35" y="252"/>
                      <a:pt x="35" y="252"/>
                      <a:pt x="35" y="252"/>
                    </a:cubicBezTo>
                    <a:cubicBezTo>
                      <a:pt x="35" y="253"/>
                      <a:pt x="35" y="253"/>
                      <a:pt x="35" y="253"/>
                    </a:cubicBezTo>
                    <a:cubicBezTo>
                      <a:pt x="34" y="253"/>
                      <a:pt x="34" y="255"/>
                      <a:pt x="33" y="256"/>
                    </a:cubicBezTo>
                    <a:cubicBezTo>
                      <a:pt x="32" y="257"/>
                      <a:pt x="32" y="258"/>
                      <a:pt x="32" y="259"/>
                    </a:cubicBezTo>
                    <a:cubicBezTo>
                      <a:pt x="32" y="259"/>
                      <a:pt x="31" y="261"/>
                      <a:pt x="31" y="262"/>
                    </a:cubicBezTo>
                    <a:cubicBezTo>
                      <a:pt x="31" y="263"/>
                      <a:pt x="31" y="263"/>
                      <a:pt x="30" y="264"/>
                    </a:cubicBezTo>
                    <a:cubicBezTo>
                      <a:pt x="30" y="265"/>
                      <a:pt x="29" y="266"/>
                      <a:pt x="29" y="267"/>
                    </a:cubicBezTo>
                    <a:cubicBezTo>
                      <a:pt x="29" y="267"/>
                      <a:pt x="29" y="267"/>
                      <a:pt x="29" y="268"/>
                    </a:cubicBezTo>
                    <a:cubicBezTo>
                      <a:pt x="29" y="268"/>
                      <a:pt x="29" y="269"/>
                      <a:pt x="29" y="269"/>
                    </a:cubicBezTo>
                    <a:cubicBezTo>
                      <a:pt x="29" y="269"/>
                      <a:pt x="30" y="270"/>
                      <a:pt x="30" y="270"/>
                    </a:cubicBezTo>
                    <a:cubicBezTo>
                      <a:pt x="30" y="270"/>
                      <a:pt x="32" y="270"/>
                      <a:pt x="32" y="270"/>
                    </a:cubicBezTo>
                    <a:cubicBezTo>
                      <a:pt x="32" y="270"/>
                      <a:pt x="32" y="271"/>
                      <a:pt x="32" y="271"/>
                    </a:cubicBezTo>
                    <a:cubicBezTo>
                      <a:pt x="32" y="271"/>
                      <a:pt x="31" y="272"/>
                      <a:pt x="31" y="272"/>
                    </a:cubicBezTo>
                    <a:cubicBezTo>
                      <a:pt x="31" y="272"/>
                      <a:pt x="31" y="273"/>
                      <a:pt x="30" y="273"/>
                    </a:cubicBezTo>
                    <a:cubicBezTo>
                      <a:pt x="30" y="273"/>
                      <a:pt x="30" y="274"/>
                      <a:pt x="30" y="274"/>
                    </a:cubicBezTo>
                    <a:cubicBezTo>
                      <a:pt x="30" y="274"/>
                      <a:pt x="29" y="275"/>
                      <a:pt x="29" y="276"/>
                    </a:cubicBezTo>
                    <a:cubicBezTo>
                      <a:pt x="28" y="277"/>
                      <a:pt x="28" y="278"/>
                      <a:pt x="28" y="278"/>
                    </a:cubicBezTo>
                    <a:cubicBezTo>
                      <a:pt x="28" y="278"/>
                      <a:pt x="28" y="278"/>
                      <a:pt x="28" y="278"/>
                    </a:cubicBezTo>
                    <a:cubicBezTo>
                      <a:pt x="28" y="278"/>
                      <a:pt x="28" y="278"/>
                      <a:pt x="28" y="278"/>
                    </a:cubicBezTo>
                    <a:cubicBezTo>
                      <a:pt x="28" y="279"/>
                      <a:pt x="27" y="279"/>
                      <a:pt x="27" y="279"/>
                    </a:cubicBezTo>
                    <a:cubicBezTo>
                      <a:pt x="27" y="280"/>
                      <a:pt x="27" y="280"/>
                      <a:pt x="26" y="280"/>
                    </a:cubicBezTo>
                    <a:cubicBezTo>
                      <a:pt x="26" y="281"/>
                      <a:pt x="25" y="281"/>
                      <a:pt x="25" y="282"/>
                    </a:cubicBezTo>
                    <a:cubicBezTo>
                      <a:pt x="24" y="282"/>
                      <a:pt x="23" y="282"/>
                      <a:pt x="22" y="282"/>
                    </a:cubicBezTo>
                    <a:cubicBezTo>
                      <a:pt x="21" y="282"/>
                      <a:pt x="19" y="283"/>
                      <a:pt x="18" y="283"/>
                    </a:cubicBezTo>
                    <a:cubicBezTo>
                      <a:pt x="17" y="284"/>
                      <a:pt x="16" y="284"/>
                      <a:pt x="15" y="284"/>
                    </a:cubicBezTo>
                    <a:cubicBezTo>
                      <a:pt x="15" y="285"/>
                      <a:pt x="14" y="286"/>
                      <a:pt x="14" y="286"/>
                    </a:cubicBezTo>
                    <a:cubicBezTo>
                      <a:pt x="14" y="286"/>
                      <a:pt x="14" y="286"/>
                      <a:pt x="14" y="287"/>
                    </a:cubicBezTo>
                    <a:cubicBezTo>
                      <a:pt x="14" y="287"/>
                      <a:pt x="14" y="287"/>
                      <a:pt x="13" y="287"/>
                    </a:cubicBezTo>
                    <a:cubicBezTo>
                      <a:pt x="13" y="287"/>
                      <a:pt x="13" y="287"/>
                      <a:pt x="13" y="287"/>
                    </a:cubicBezTo>
                    <a:cubicBezTo>
                      <a:pt x="13" y="288"/>
                      <a:pt x="13" y="287"/>
                      <a:pt x="13" y="288"/>
                    </a:cubicBezTo>
                    <a:cubicBezTo>
                      <a:pt x="13" y="288"/>
                      <a:pt x="13" y="289"/>
                      <a:pt x="13" y="290"/>
                    </a:cubicBezTo>
                    <a:cubicBezTo>
                      <a:pt x="13" y="290"/>
                      <a:pt x="13" y="290"/>
                      <a:pt x="13" y="290"/>
                    </a:cubicBezTo>
                    <a:cubicBezTo>
                      <a:pt x="13" y="291"/>
                      <a:pt x="14" y="291"/>
                      <a:pt x="15" y="291"/>
                    </a:cubicBezTo>
                    <a:cubicBezTo>
                      <a:pt x="16" y="291"/>
                      <a:pt x="17" y="292"/>
                      <a:pt x="17" y="292"/>
                    </a:cubicBezTo>
                    <a:cubicBezTo>
                      <a:pt x="18" y="292"/>
                      <a:pt x="18" y="292"/>
                      <a:pt x="18" y="292"/>
                    </a:cubicBezTo>
                    <a:cubicBezTo>
                      <a:pt x="19" y="292"/>
                      <a:pt x="20" y="292"/>
                      <a:pt x="20" y="292"/>
                    </a:cubicBezTo>
                    <a:cubicBezTo>
                      <a:pt x="21" y="292"/>
                      <a:pt x="22" y="292"/>
                      <a:pt x="22" y="292"/>
                    </a:cubicBezTo>
                    <a:cubicBezTo>
                      <a:pt x="23" y="292"/>
                      <a:pt x="23" y="292"/>
                      <a:pt x="23" y="292"/>
                    </a:cubicBezTo>
                    <a:cubicBezTo>
                      <a:pt x="23" y="292"/>
                      <a:pt x="24" y="292"/>
                      <a:pt x="24" y="292"/>
                    </a:cubicBezTo>
                    <a:cubicBezTo>
                      <a:pt x="24" y="292"/>
                      <a:pt x="24" y="292"/>
                      <a:pt x="25" y="292"/>
                    </a:cubicBezTo>
                    <a:cubicBezTo>
                      <a:pt x="25" y="292"/>
                      <a:pt x="25" y="292"/>
                      <a:pt x="26" y="292"/>
                    </a:cubicBezTo>
                    <a:cubicBezTo>
                      <a:pt x="26" y="292"/>
                      <a:pt x="26" y="292"/>
                      <a:pt x="26" y="292"/>
                    </a:cubicBezTo>
                    <a:cubicBezTo>
                      <a:pt x="26" y="292"/>
                      <a:pt x="27" y="292"/>
                      <a:pt x="27" y="292"/>
                    </a:cubicBezTo>
                    <a:cubicBezTo>
                      <a:pt x="28" y="292"/>
                      <a:pt x="28" y="292"/>
                      <a:pt x="28" y="292"/>
                    </a:cubicBezTo>
                    <a:cubicBezTo>
                      <a:pt x="28" y="291"/>
                      <a:pt x="28" y="292"/>
                      <a:pt x="28" y="292"/>
                    </a:cubicBezTo>
                    <a:cubicBezTo>
                      <a:pt x="29" y="292"/>
                      <a:pt x="29" y="292"/>
                      <a:pt x="29" y="292"/>
                    </a:cubicBezTo>
                    <a:cubicBezTo>
                      <a:pt x="30" y="292"/>
                      <a:pt x="30" y="292"/>
                      <a:pt x="30" y="292"/>
                    </a:cubicBezTo>
                    <a:cubicBezTo>
                      <a:pt x="30" y="291"/>
                      <a:pt x="30" y="292"/>
                      <a:pt x="30" y="292"/>
                    </a:cubicBezTo>
                    <a:cubicBezTo>
                      <a:pt x="30" y="292"/>
                      <a:pt x="31" y="292"/>
                      <a:pt x="31" y="292"/>
                    </a:cubicBezTo>
                    <a:cubicBezTo>
                      <a:pt x="32" y="292"/>
                      <a:pt x="32" y="292"/>
                      <a:pt x="32" y="291"/>
                    </a:cubicBezTo>
                    <a:cubicBezTo>
                      <a:pt x="32" y="291"/>
                      <a:pt x="32" y="291"/>
                      <a:pt x="32" y="291"/>
                    </a:cubicBezTo>
                    <a:cubicBezTo>
                      <a:pt x="32" y="291"/>
                      <a:pt x="33" y="291"/>
                      <a:pt x="33" y="291"/>
                    </a:cubicBezTo>
                    <a:cubicBezTo>
                      <a:pt x="33" y="291"/>
                      <a:pt x="34" y="291"/>
                      <a:pt x="34" y="291"/>
                    </a:cubicBezTo>
                    <a:cubicBezTo>
                      <a:pt x="34" y="291"/>
                      <a:pt x="34" y="291"/>
                      <a:pt x="34" y="291"/>
                    </a:cubicBezTo>
                    <a:cubicBezTo>
                      <a:pt x="34" y="291"/>
                      <a:pt x="34" y="291"/>
                      <a:pt x="35" y="291"/>
                    </a:cubicBezTo>
                    <a:cubicBezTo>
                      <a:pt x="36" y="291"/>
                      <a:pt x="36" y="291"/>
                      <a:pt x="36" y="290"/>
                    </a:cubicBezTo>
                    <a:cubicBezTo>
                      <a:pt x="36" y="290"/>
                      <a:pt x="36" y="290"/>
                      <a:pt x="36" y="290"/>
                    </a:cubicBezTo>
                    <a:cubicBezTo>
                      <a:pt x="37" y="290"/>
                      <a:pt x="37" y="290"/>
                      <a:pt x="38" y="289"/>
                    </a:cubicBezTo>
                    <a:cubicBezTo>
                      <a:pt x="40" y="289"/>
                      <a:pt x="42" y="288"/>
                      <a:pt x="43" y="288"/>
                    </a:cubicBezTo>
                    <a:cubicBezTo>
                      <a:pt x="43" y="288"/>
                      <a:pt x="43" y="288"/>
                      <a:pt x="44" y="288"/>
                    </a:cubicBezTo>
                    <a:cubicBezTo>
                      <a:pt x="45" y="288"/>
                      <a:pt x="45" y="289"/>
                      <a:pt x="46" y="289"/>
                    </a:cubicBezTo>
                    <a:cubicBezTo>
                      <a:pt x="47" y="290"/>
                      <a:pt x="47" y="290"/>
                      <a:pt x="47" y="290"/>
                    </a:cubicBezTo>
                    <a:cubicBezTo>
                      <a:pt x="48" y="290"/>
                      <a:pt x="49" y="289"/>
                      <a:pt x="49" y="289"/>
                    </a:cubicBezTo>
                    <a:cubicBezTo>
                      <a:pt x="50" y="289"/>
                      <a:pt x="50" y="289"/>
                      <a:pt x="50" y="289"/>
                    </a:cubicBezTo>
                    <a:cubicBezTo>
                      <a:pt x="50" y="289"/>
                      <a:pt x="50" y="289"/>
                      <a:pt x="50" y="289"/>
                    </a:cubicBezTo>
                    <a:cubicBezTo>
                      <a:pt x="50" y="289"/>
                      <a:pt x="50" y="289"/>
                      <a:pt x="51" y="289"/>
                    </a:cubicBezTo>
                    <a:cubicBezTo>
                      <a:pt x="52" y="289"/>
                      <a:pt x="52" y="289"/>
                      <a:pt x="52" y="289"/>
                    </a:cubicBezTo>
                    <a:cubicBezTo>
                      <a:pt x="52" y="289"/>
                      <a:pt x="52" y="289"/>
                      <a:pt x="52" y="289"/>
                    </a:cubicBezTo>
                    <a:cubicBezTo>
                      <a:pt x="52" y="289"/>
                      <a:pt x="53" y="289"/>
                      <a:pt x="53" y="289"/>
                    </a:cubicBezTo>
                    <a:cubicBezTo>
                      <a:pt x="54" y="289"/>
                      <a:pt x="54" y="289"/>
                      <a:pt x="54" y="289"/>
                    </a:cubicBezTo>
                    <a:cubicBezTo>
                      <a:pt x="54" y="288"/>
                      <a:pt x="54" y="288"/>
                      <a:pt x="54" y="288"/>
                    </a:cubicBezTo>
                    <a:cubicBezTo>
                      <a:pt x="55" y="288"/>
                      <a:pt x="55" y="288"/>
                      <a:pt x="55" y="288"/>
                    </a:cubicBezTo>
                    <a:cubicBezTo>
                      <a:pt x="56" y="288"/>
                      <a:pt x="56" y="288"/>
                      <a:pt x="56" y="288"/>
                    </a:cubicBezTo>
                    <a:cubicBezTo>
                      <a:pt x="56" y="288"/>
                      <a:pt x="56" y="288"/>
                      <a:pt x="57" y="288"/>
                    </a:cubicBezTo>
                    <a:cubicBezTo>
                      <a:pt x="57" y="287"/>
                      <a:pt x="57" y="287"/>
                      <a:pt x="57" y="287"/>
                    </a:cubicBezTo>
                    <a:cubicBezTo>
                      <a:pt x="57" y="286"/>
                      <a:pt x="57" y="285"/>
                      <a:pt x="57" y="284"/>
                    </a:cubicBezTo>
                    <a:cubicBezTo>
                      <a:pt x="57" y="283"/>
                      <a:pt x="57" y="283"/>
                      <a:pt x="56" y="283"/>
                    </a:cubicBezTo>
                    <a:cubicBezTo>
                      <a:pt x="56" y="283"/>
                      <a:pt x="56" y="282"/>
                      <a:pt x="56" y="282"/>
                    </a:cubicBezTo>
                    <a:cubicBezTo>
                      <a:pt x="56" y="282"/>
                      <a:pt x="56" y="282"/>
                      <a:pt x="56" y="281"/>
                    </a:cubicBezTo>
                    <a:cubicBezTo>
                      <a:pt x="56" y="281"/>
                      <a:pt x="56" y="281"/>
                      <a:pt x="56" y="280"/>
                    </a:cubicBezTo>
                    <a:cubicBezTo>
                      <a:pt x="56" y="280"/>
                      <a:pt x="56" y="280"/>
                      <a:pt x="56" y="280"/>
                    </a:cubicBezTo>
                    <a:cubicBezTo>
                      <a:pt x="56" y="279"/>
                      <a:pt x="56" y="278"/>
                      <a:pt x="56" y="278"/>
                    </a:cubicBezTo>
                    <a:cubicBezTo>
                      <a:pt x="56" y="277"/>
                      <a:pt x="56" y="277"/>
                      <a:pt x="56" y="276"/>
                    </a:cubicBezTo>
                    <a:cubicBezTo>
                      <a:pt x="56" y="276"/>
                      <a:pt x="56" y="276"/>
                      <a:pt x="56" y="276"/>
                    </a:cubicBezTo>
                    <a:cubicBezTo>
                      <a:pt x="56" y="276"/>
                      <a:pt x="56" y="276"/>
                      <a:pt x="56" y="275"/>
                    </a:cubicBezTo>
                    <a:cubicBezTo>
                      <a:pt x="56" y="275"/>
                      <a:pt x="56" y="275"/>
                      <a:pt x="56" y="275"/>
                    </a:cubicBezTo>
                    <a:cubicBezTo>
                      <a:pt x="57" y="275"/>
                      <a:pt x="57" y="274"/>
                      <a:pt x="58" y="273"/>
                    </a:cubicBezTo>
                    <a:cubicBezTo>
                      <a:pt x="58" y="272"/>
                      <a:pt x="59" y="272"/>
                      <a:pt x="59" y="271"/>
                    </a:cubicBezTo>
                    <a:cubicBezTo>
                      <a:pt x="59" y="271"/>
                      <a:pt x="60" y="270"/>
                      <a:pt x="60" y="270"/>
                    </a:cubicBezTo>
                    <a:cubicBezTo>
                      <a:pt x="60" y="269"/>
                      <a:pt x="60" y="268"/>
                      <a:pt x="60" y="268"/>
                    </a:cubicBezTo>
                    <a:cubicBezTo>
                      <a:pt x="60" y="267"/>
                      <a:pt x="60" y="267"/>
                      <a:pt x="60" y="266"/>
                    </a:cubicBezTo>
                    <a:cubicBezTo>
                      <a:pt x="59" y="266"/>
                      <a:pt x="58" y="263"/>
                      <a:pt x="58" y="262"/>
                    </a:cubicBezTo>
                    <a:cubicBezTo>
                      <a:pt x="57" y="261"/>
                      <a:pt x="57" y="260"/>
                      <a:pt x="56" y="260"/>
                    </a:cubicBezTo>
                    <a:cubicBezTo>
                      <a:pt x="56" y="259"/>
                      <a:pt x="55" y="257"/>
                      <a:pt x="55" y="257"/>
                    </a:cubicBezTo>
                    <a:cubicBezTo>
                      <a:pt x="54" y="257"/>
                      <a:pt x="54" y="256"/>
                      <a:pt x="54" y="256"/>
                    </a:cubicBezTo>
                    <a:cubicBezTo>
                      <a:pt x="54" y="256"/>
                      <a:pt x="54" y="256"/>
                      <a:pt x="54" y="255"/>
                    </a:cubicBezTo>
                    <a:cubicBezTo>
                      <a:pt x="54" y="255"/>
                      <a:pt x="54" y="255"/>
                      <a:pt x="54" y="254"/>
                    </a:cubicBezTo>
                    <a:cubicBezTo>
                      <a:pt x="54" y="253"/>
                      <a:pt x="54" y="251"/>
                      <a:pt x="55" y="251"/>
                    </a:cubicBezTo>
                    <a:cubicBezTo>
                      <a:pt x="55" y="250"/>
                      <a:pt x="55" y="245"/>
                      <a:pt x="55" y="244"/>
                    </a:cubicBezTo>
                    <a:cubicBezTo>
                      <a:pt x="55" y="243"/>
                      <a:pt x="55" y="241"/>
                      <a:pt x="55" y="240"/>
                    </a:cubicBezTo>
                    <a:cubicBezTo>
                      <a:pt x="55" y="240"/>
                      <a:pt x="55" y="238"/>
                      <a:pt x="55" y="238"/>
                    </a:cubicBezTo>
                    <a:cubicBezTo>
                      <a:pt x="55" y="237"/>
                      <a:pt x="55" y="235"/>
                      <a:pt x="55" y="235"/>
                    </a:cubicBezTo>
                    <a:cubicBezTo>
                      <a:pt x="55" y="234"/>
                      <a:pt x="55" y="233"/>
                      <a:pt x="55" y="233"/>
                    </a:cubicBezTo>
                    <a:cubicBezTo>
                      <a:pt x="55" y="233"/>
                      <a:pt x="55" y="232"/>
                      <a:pt x="55" y="232"/>
                    </a:cubicBezTo>
                    <a:cubicBezTo>
                      <a:pt x="55" y="232"/>
                      <a:pt x="55" y="229"/>
                      <a:pt x="55" y="228"/>
                    </a:cubicBezTo>
                    <a:cubicBezTo>
                      <a:pt x="55" y="227"/>
                      <a:pt x="54" y="223"/>
                      <a:pt x="54" y="222"/>
                    </a:cubicBezTo>
                    <a:cubicBezTo>
                      <a:pt x="54" y="221"/>
                      <a:pt x="54" y="220"/>
                      <a:pt x="54" y="219"/>
                    </a:cubicBezTo>
                    <a:cubicBezTo>
                      <a:pt x="54" y="219"/>
                      <a:pt x="54" y="218"/>
                      <a:pt x="54" y="218"/>
                    </a:cubicBezTo>
                    <a:cubicBezTo>
                      <a:pt x="54" y="217"/>
                      <a:pt x="54" y="216"/>
                      <a:pt x="54" y="215"/>
                    </a:cubicBezTo>
                    <a:cubicBezTo>
                      <a:pt x="54" y="215"/>
                      <a:pt x="55" y="212"/>
                      <a:pt x="55" y="211"/>
                    </a:cubicBezTo>
                    <a:cubicBezTo>
                      <a:pt x="55" y="210"/>
                      <a:pt x="55" y="208"/>
                      <a:pt x="55" y="208"/>
                    </a:cubicBezTo>
                    <a:cubicBezTo>
                      <a:pt x="55" y="208"/>
                      <a:pt x="55" y="206"/>
                      <a:pt x="55" y="205"/>
                    </a:cubicBezTo>
                    <a:cubicBezTo>
                      <a:pt x="55" y="204"/>
                      <a:pt x="55" y="201"/>
                      <a:pt x="55" y="201"/>
                    </a:cubicBezTo>
                    <a:cubicBezTo>
                      <a:pt x="55" y="200"/>
                      <a:pt x="55" y="199"/>
                      <a:pt x="55" y="198"/>
                    </a:cubicBezTo>
                    <a:cubicBezTo>
                      <a:pt x="54" y="198"/>
                      <a:pt x="54" y="197"/>
                      <a:pt x="54" y="196"/>
                    </a:cubicBezTo>
                    <a:cubicBezTo>
                      <a:pt x="54" y="196"/>
                      <a:pt x="54" y="195"/>
                      <a:pt x="54" y="194"/>
                    </a:cubicBezTo>
                    <a:cubicBezTo>
                      <a:pt x="54" y="193"/>
                      <a:pt x="54" y="191"/>
                      <a:pt x="54" y="191"/>
                    </a:cubicBezTo>
                    <a:cubicBezTo>
                      <a:pt x="54" y="191"/>
                      <a:pt x="54" y="191"/>
                      <a:pt x="54" y="191"/>
                    </a:cubicBezTo>
                    <a:cubicBezTo>
                      <a:pt x="54" y="191"/>
                      <a:pt x="54" y="192"/>
                      <a:pt x="54" y="192"/>
                    </a:cubicBezTo>
                    <a:cubicBezTo>
                      <a:pt x="54" y="193"/>
                      <a:pt x="55" y="194"/>
                      <a:pt x="55" y="194"/>
                    </a:cubicBezTo>
                    <a:cubicBezTo>
                      <a:pt x="55" y="195"/>
                      <a:pt x="55" y="197"/>
                      <a:pt x="55" y="197"/>
                    </a:cubicBezTo>
                    <a:cubicBezTo>
                      <a:pt x="55" y="198"/>
                      <a:pt x="56" y="198"/>
                      <a:pt x="56" y="198"/>
                    </a:cubicBezTo>
                    <a:cubicBezTo>
                      <a:pt x="56" y="198"/>
                      <a:pt x="56" y="199"/>
                      <a:pt x="56" y="200"/>
                    </a:cubicBezTo>
                    <a:cubicBezTo>
                      <a:pt x="56" y="201"/>
                      <a:pt x="57" y="202"/>
                      <a:pt x="57" y="203"/>
                    </a:cubicBezTo>
                    <a:cubicBezTo>
                      <a:pt x="57" y="204"/>
                      <a:pt x="57" y="205"/>
                      <a:pt x="57" y="206"/>
                    </a:cubicBezTo>
                    <a:cubicBezTo>
                      <a:pt x="57" y="206"/>
                      <a:pt x="58" y="208"/>
                      <a:pt x="58" y="208"/>
                    </a:cubicBezTo>
                    <a:cubicBezTo>
                      <a:pt x="58" y="209"/>
                      <a:pt x="58" y="210"/>
                      <a:pt x="59" y="211"/>
                    </a:cubicBezTo>
                    <a:cubicBezTo>
                      <a:pt x="59" y="211"/>
                      <a:pt x="59" y="213"/>
                      <a:pt x="59" y="213"/>
                    </a:cubicBezTo>
                    <a:cubicBezTo>
                      <a:pt x="59" y="214"/>
                      <a:pt x="59" y="215"/>
                      <a:pt x="59" y="215"/>
                    </a:cubicBezTo>
                    <a:cubicBezTo>
                      <a:pt x="59" y="216"/>
                      <a:pt x="59" y="216"/>
                      <a:pt x="59" y="217"/>
                    </a:cubicBezTo>
                    <a:cubicBezTo>
                      <a:pt x="59" y="217"/>
                      <a:pt x="60" y="219"/>
                      <a:pt x="60" y="219"/>
                    </a:cubicBezTo>
                    <a:cubicBezTo>
                      <a:pt x="60" y="219"/>
                      <a:pt x="60" y="220"/>
                      <a:pt x="60" y="221"/>
                    </a:cubicBezTo>
                    <a:cubicBezTo>
                      <a:pt x="60" y="222"/>
                      <a:pt x="60" y="223"/>
                      <a:pt x="60" y="224"/>
                    </a:cubicBezTo>
                    <a:cubicBezTo>
                      <a:pt x="60" y="225"/>
                      <a:pt x="60" y="225"/>
                      <a:pt x="60" y="226"/>
                    </a:cubicBezTo>
                    <a:cubicBezTo>
                      <a:pt x="60" y="226"/>
                      <a:pt x="60" y="227"/>
                      <a:pt x="60" y="228"/>
                    </a:cubicBezTo>
                    <a:cubicBezTo>
                      <a:pt x="61" y="228"/>
                      <a:pt x="61" y="229"/>
                      <a:pt x="61" y="230"/>
                    </a:cubicBezTo>
                    <a:cubicBezTo>
                      <a:pt x="61" y="231"/>
                      <a:pt x="61" y="232"/>
                      <a:pt x="61" y="232"/>
                    </a:cubicBezTo>
                    <a:cubicBezTo>
                      <a:pt x="61" y="233"/>
                      <a:pt x="61" y="233"/>
                      <a:pt x="61" y="234"/>
                    </a:cubicBezTo>
                    <a:cubicBezTo>
                      <a:pt x="61" y="235"/>
                      <a:pt x="61" y="235"/>
                      <a:pt x="61" y="235"/>
                    </a:cubicBezTo>
                    <a:cubicBezTo>
                      <a:pt x="61" y="236"/>
                      <a:pt x="62" y="239"/>
                      <a:pt x="62" y="240"/>
                    </a:cubicBezTo>
                    <a:cubicBezTo>
                      <a:pt x="62" y="241"/>
                      <a:pt x="62" y="244"/>
                      <a:pt x="62" y="245"/>
                    </a:cubicBezTo>
                    <a:cubicBezTo>
                      <a:pt x="62" y="247"/>
                      <a:pt x="62" y="249"/>
                      <a:pt x="62" y="251"/>
                    </a:cubicBezTo>
                    <a:cubicBezTo>
                      <a:pt x="62" y="252"/>
                      <a:pt x="63" y="256"/>
                      <a:pt x="64" y="257"/>
                    </a:cubicBezTo>
                    <a:cubicBezTo>
                      <a:pt x="64" y="258"/>
                      <a:pt x="64" y="260"/>
                      <a:pt x="65" y="261"/>
                    </a:cubicBezTo>
                    <a:cubicBezTo>
                      <a:pt x="65" y="262"/>
                      <a:pt x="65" y="263"/>
                      <a:pt x="66" y="264"/>
                    </a:cubicBezTo>
                    <a:cubicBezTo>
                      <a:pt x="66" y="265"/>
                      <a:pt x="67" y="267"/>
                      <a:pt x="67" y="267"/>
                    </a:cubicBezTo>
                    <a:cubicBezTo>
                      <a:pt x="67" y="268"/>
                      <a:pt x="67" y="268"/>
                      <a:pt x="68" y="269"/>
                    </a:cubicBezTo>
                    <a:cubicBezTo>
                      <a:pt x="69" y="269"/>
                      <a:pt x="70" y="270"/>
                      <a:pt x="70" y="270"/>
                    </a:cubicBezTo>
                    <a:cubicBezTo>
                      <a:pt x="71" y="270"/>
                      <a:pt x="71" y="270"/>
                      <a:pt x="70" y="270"/>
                    </a:cubicBezTo>
                    <a:cubicBezTo>
                      <a:pt x="70" y="270"/>
                      <a:pt x="70" y="271"/>
                      <a:pt x="70" y="271"/>
                    </a:cubicBezTo>
                    <a:cubicBezTo>
                      <a:pt x="69" y="271"/>
                      <a:pt x="68" y="272"/>
                      <a:pt x="68" y="272"/>
                    </a:cubicBezTo>
                    <a:cubicBezTo>
                      <a:pt x="67" y="272"/>
                      <a:pt x="67" y="273"/>
                      <a:pt x="67" y="273"/>
                    </a:cubicBezTo>
                    <a:cubicBezTo>
                      <a:pt x="67" y="274"/>
                      <a:pt x="66" y="275"/>
                      <a:pt x="66" y="276"/>
                    </a:cubicBezTo>
                    <a:cubicBezTo>
                      <a:pt x="65" y="276"/>
                      <a:pt x="65" y="277"/>
                      <a:pt x="65" y="277"/>
                    </a:cubicBezTo>
                    <a:cubicBezTo>
                      <a:pt x="64" y="278"/>
                      <a:pt x="64" y="278"/>
                      <a:pt x="64" y="279"/>
                    </a:cubicBezTo>
                    <a:cubicBezTo>
                      <a:pt x="64" y="280"/>
                      <a:pt x="65" y="281"/>
                      <a:pt x="65" y="281"/>
                    </a:cubicBezTo>
                    <a:cubicBezTo>
                      <a:pt x="65" y="281"/>
                      <a:pt x="65" y="282"/>
                      <a:pt x="66" y="282"/>
                    </a:cubicBezTo>
                    <a:cubicBezTo>
                      <a:pt x="66" y="282"/>
                      <a:pt x="66" y="283"/>
                      <a:pt x="67" y="283"/>
                    </a:cubicBezTo>
                    <a:cubicBezTo>
                      <a:pt x="67" y="284"/>
                      <a:pt x="68" y="284"/>
                      <a:pt x="68" y="285"/>
                    </a:cubicBezTo>
                    <a:cubicBezTo>
                      <a:pt x="68" y="285"/>
                      <a:pt x="69" y="286"/>
                      <a:pt x="69" y="286"/>
                    </a:cubicBezTo>
                    <a:cubicBezTo>
                      <a:pt x="69" y="286"/>
                      <a:pt x="70" y="286"/>
                      <a:pt x="70" y="287"/>
                    </a:cubicBezTo>
                    <a:cubicBezTo>
                      <a:pt x="70" y="287"/>
                      <a:pt x="70" y="287"/>
                      <a:pt x="71" y="288"/>
                    </a:cubicBezTo>
                    <a:cubicBezTo>
                      <a:pt x="71" y="288"/>
                      <a:pt x="72" y="289"/>
                      <a:pt x="72" y="289"/>
                    </a:cubicBezTo>
                    <a:cubicBezTo>
                      <a:pt x="72" y="289"/>
                      <a:pt x="72" y="289"/>
                      <a:pt x="72" y="290"/>
                    </a:cubicBezTo>
                    <a:cubicBezTo>
                      <a:pt x="72" y="290"/>
                      <a:pt x="71" y="290"/>
                      <a:pt x="71" y="291"/>
                    </a:cubicBezTo>
                    <a:cubicBezTo>
                      <a:pt x="71" y="292"/>
                      <a:pt x="71" y="294"/>
                      <a:pt x="71" y="294"/>
                    </a:cubicBezTo>
                    <a:cubicBezTo>
                      <a:pt x="71" y="294"/>
                      <a:pt x="71" y="295"/>
                      <a:pt x="71" y="295"/>
                    </a:cubicBezTo>
                    <a:cubicBezTo>
                      <a:pt x="71" y="295"/>
                      <a:pt x="71" y="295"/>
                      <a:pt x="71" y="295"/>
                    </a:cubicBezTo>
                    <a:cubicBezTo>
                      <a:pt x="71" y="295"/>
                      <a:pt x="71" y="295"/>
                      <a:pt x="71" y="296"/>
                    </a:cubicBezTo>
                    <a:cubicBezTo>
                      <a:pt x="70" y="296"/>
                      <a:pt x="70" y="296"/>
                      <a:pt x="70" y="297"/>
                    </a:cubicBezTo>
                    <a:cubicBezTo>
                      <a:pt x="70" y="298"/>
                      <a:pt x="70" y="299"/>
                      <a:pt x="70" y="299"/>
                    </a:cubicBezTo>
                    <a:cubicBezTo>
                      <a:pt x="70" y="299"/>
                      <a:pt x="71" y="300"/>
                      <a:pt x="71" y="300"/>
                    </a:cubicBezTo>
                    <a:cubicBezTo>
                      <a:pt x="71" y="300"/>
                      <a:pt x="72" y="300"/>
                      <a:pt x="73" y="300"/>
                    </a:cubicBezTo>
                    <a:cubicBezTo>
                      <a:pt x="73" y="300"/>
                      <a:pt x="74" y="300"/>
                      <a:pt x="75" y="300"/>
                    </a:cubicBezTo>
                    <a:cubicBezTo>
                      <a:pt x="76" y="300"/>
                      <a:pt x="81" y="300"/>
                      <a:pt x="82" y="300"/>
                    </a:cubicBezTo>
                    <a:cubicBezTo>
                      <a:pt x="83" y="300"/>
                      <a:pt x="86" y="300"/>
                      <a:pt x="87" y="300"/>
                    </a:cubicBezTo>
                    <a:cubicBezTo>
                      <a:pt x="88" y="299"/>
                      <a:pt x="89" y="299"/>
                      <a:pt x="89" y="299"/>
                    </a:cubicBezTo>
                    <a:cubicBezTo>
                      <a:pt x="90" y="298"/>
                      <a:pt x="90" y="298"/>
                      <a:pt x="90" y="297"/>
                    </a:cubicBezTo>
                    <a:cubicBezTo>
                      <a:pt x="90" y="297"/>
                      <a:pt x="90" y="296"/>
                      <a:pt x="90" y="295"/>
                    </a:cubicBezTo>
                    <a:cubicBezTo>
                      <a:pt x="90" y="294"/>
                      <a:pt x="89" y="294"/>
                      <a:pt x="89" y="294"/>
                    </a:cubicBezTo>
                    <a:cubicBezTo>
                      <a:pt x="89" y="293"/>
                      <a:pt x="89" y="293"/>
                      <a:pt x="89" y="292"/>
                    </a:cubicBezTo>
                    <a:cubicBezTo>
                      <a:pt x="90" y="292"/>
                      <a:pt x="89" y="290"/>
                      <a:pt x="89" y="290"/>
                    </a:cubicBezTo>
                    <a:cubicBezTo>
                      <a:pt x="89" y="289"/>
                      <a:pt x="89" y="289"/>
                      <a:pt x="89" y="289"/>
                    </a:cubicBezTo>
                    <a:cubicBezTo>
                      <a:pt x="89" y="289"/>
                      <a:pt x="89" y="288"/>
                      <a:pt x="88" y="288"/>
                    </a:cubicBezTo>
                    <a:cubicBezTo>
                      <a:pt x="88" y="288"/>
                      <a:pt x="89" y="288"/>
                      <a:pt x="89" y="288"/>
                    </a:cubicBezTo>
                    <a:cubicBezTo>
                      <a:pt x="89" y="288"/>
                      <a:pt x="89" y="287"/>
                      <a:pt x="89" y="287"/>
                    </a:cubicBezTo>
                    <a:cubicBezTo>
                      <a:pt x="89" y="286"/>
                      <a:pt x="90" y="285"/>
                      <a:pt x="90" y="284"/>
                    </a:cubicBezTo>
                    <a:cubicBezTo>
                      <a:pt x="90" y="284"/>
                      <a:pt x="90" y="283"/>
                      <a:pt x="90" y="283"/>
                    </a:cubicBezTo>
                    <a:cubicBezTo>
                      <a:pt x="90" y="283"/>
                      <a:pt x="90" y="283"/>
                      <a:pt x="91" y="283"/>
                    </a:cubicBezTo>
                    <a:cubicBezTo>
                      <a:pt x="91" y="282"/>
                      <a:pt x="91" y="282"/>
                      <a:pt x="91" y="282"/>
                    </a:cubicBezTo>
                    <a:cubicBezTo>
                      <a:pt x="91" y="281"/>
                      <a:pt x="92" y="279"/>
                      <a:pt x="92" y="279"/>
                    </a:cubicBezTo>
                    <a:cubicBezTo>
                      <a:pt x="93" y="279"/>
                      <a:pt x="93" y="278"/>
                      <a:pt x="93" y="278"/>
                    </a:cubicBezTo>
                    <a:cubicBezTo>
                      <a:pt x="93" y="278"/>
                      <a:pt x="93" y="278"/>
                      <a:pt x="93" y="277"/>
                    </a:cubicBezTo>
                    <a:cubicBezTo>
                      <a:pt x="93" y="277"/>
                      <a:pt x="93" y="276"/>
                      <a:pt x="93" y="276"/>
                    </a:cubicBezTo>
                    <a:close/>
                  </a:path>
                </a:pathLst>
              </a:custGeom>
              <a:grp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41" name="Freeform 18"/>
              <p:cNvSpPr>
                <a:spLocks noEditPoints="1"/>
              </p:cNvSpPr>
              <p:nvPr/>
            </p:nvSpPr>
            <p:spPr bwMode="auto">
              <a:xfrm>
                <a:off x="1690263" y="3894654"/>
                <a:ext cx="464735" cy="1112735"/>
              </a:xfrm>
              <a:custGeom>
                <a:avLst/>
                <a:gdLst>
                  <a:gd name="T0" fmla="*/ 110 w 126"/>
                  <a:gd name="T1" fmla="*/ 63 h 302"/>
                  <a:gd name="T2" fmla="*/ 104 w 126"/>
                  <a:gd name="T3" fmla="*/ 55 h 302"/>
                  <a:gd name="T4" fmla="*/ 98 w 126"/>
                  <a:gd name="T5" fmla="*/ 44 h 302"/>
                  <a:gd name="T6" fmla="*/ 72 w 126"/>
                  <a:gd name="T7" fmla="*/ 39 h 302"/>
                  <a:gd name="T8" fmla="*/ 70 w 126"/>
                  <a:gd name="T9" fmla="*/ 30 h 302"/>
                  <a:gd name="T10" fmla="*/ 71 w 126"/>
                  <a:gd name="T11" fmla="*/ 19 h 302"/>
                  <a:gd name="T12" fmla="*/ 66 w 126"/>
                  <a:gd name="T13" fmla="*/ 4 h 302"/>
                  <a:gd name="T14" fmla="*/ 46 w 126"/>
                  <a:gd name="T15" fmla="*/ 12 h 302"/>
                  <a:gd name="T16" fmla="*/ 44 w 126"/>
                  <a:gd name="T17" fmla="*/ 27 h 302"/>
                  <a:gd name="T18" fmla="*/ 47 w 126"/>
                  <a:gd name="T19" fmla="*/ 36 h 302"/>
                  <a:gd name="T20" fmla="*/ 39 w 126"/>
                  <a:gd name="T21" fmla="*/ 42 h 302"/>
                  <a:gd name="T22" fmla="*/ 26 w 126"/>
                  <a:gd name="T23" fmla="*/ 45 h 302"/>
                  <a:gd name="T24" fmla="*/ 16 w 126"/>
                  <a:gd name="T25" fmla="*/ 54 h 302"/>
                  <a:gd name="T26" fmla="*/ 13 w 126"/>
                  <a:gd name="T27" fmla="*/ 66 h 302"/>
                  <a:gd name="T28" fmla="*/ 6 w 126"/>
                  <a:gd name="T29" fmla="*/ 81 h 302"/>
                  <a:gd name="T30" fmla="*/ 2 w 126"/>
                  <a:gd name="T31" fmla="*/ 99 h 302"/>
                  <a:gd name="T32" fmla="*/ 13 w 126"/>
                  <a:gd name="T33" fmla="*/ 121 h 302"/>
                  <a:gd name="T34" fmla="*/ 16 w 126"/>
                  <a:gd name="T35" fmla="*/ 126 h 302"/>
                  <a:gd name="T36" fmla="*/ 19 w 126"/>
                  <a:gd name="T37" fmla="*/ 132 h 302"/>
                  <a:gd name="T38" fmla="*/ 20 w 126"/>
                  <a:gd name="T39" fmla="*/ 140 h 302"/>
                  <a:gd name="T40" fmla="*/ 22 w 126"/>
                  <a:gd name="T41" fmla="*/ 168 h 302"/>
                  <a:gd name="T42" fmla="*/ 30 w 126"/>
                  <a:gd name="T43" fmla="*/ 173 h 302"/>
                  <a:gd name="T44" fmla="*/ 35 w 126"/>
                  <a:gd name="T45" fmla="*/ 208 h 302"/>
                  <a:gd name="T46" fmla="*/ 38 w 126"/>
                  <a:gd name="T47" fmla="*/ 242 h 302"/>
                  <a:gd name="T48" fmla="*/ 40 w 126"/>
                  <a:gd name="T49" fmla="*/ 267 h 302"/>
                  <a:gd name="T50" fmla="*/ 42 w 126"/>
                  <a:gd name="T51" fmla="*/ 272 h 302"/>
                  <a:gd name="T52" fmla="*/ 40 w 126"/>
                  <a:gd name="T53" fmla="*/ 279 h 302"/>
                  <a:gd name="T54" fmla="*/ 39 w 126"/>
                  <a:gd name="T55" fmla="*/ 284 h 302"/>
                  <a:gd name="T56" fmla="*/ 31 w 126"/>
                  <a:gd name="T57" fmla="*/ 289 h 302"/>
                  <a:gd name="T58" fmla="*/ 41 w 126"/>
                  <a:gd name="T59" fmla="*/ 295 h 302"/>
                  <a:gd name="T60" fmla="*/ 61 w 126"/>
                  <a:gd name="T61" fmla="*/ 287 h 302"/>
                  <a:gd name="T62" fmla="*/ 63 w 126"/>
                  <a:gd name="T63" fmla="*/ 277 h 302"/>
                  <a:gd name="T64" fmla="*/ 67 w 126"/>
                  <a:gd name="T65" fmla="*/ 283 h 302"/>
                  <a:gd name="T66" fmla="*/ 65 w 126"/>
                  <a:gd name="T67" fmla="*/ 289 h 302"/>
                  <a:gd name="T68" fmla="*/ 62 w 126"/>
                  <a:gd name="T69" fmla="*/ 295 h 302"/>
                  <a:gd name="T70" fmla="*/ 60 w 126"/>
                  <a:gd name="T71" fmla="*/ 301 h 302"/>
                  <a:gd name="T72" fmla="*/ 83 w 126"/>
                  <a:gd name="T73" fmla="*/ 297 h 302"/>
                  <a:gd name="T74" fmla="*/ 85 w 126"/>
                  <a:gd name="T75" fmla="*/ 288 h 302"/>
                  <a:gd name="T76" fmla="*/ 87 w 126"/>
                  <a:gd name="T77" fmla="*/ 282 h 302"/>
                  <a:gd name="T78" fmla="*/ 90 w 126"/>
                  <a:gd name="T79" fmla="*/ 266 h 302"/>
                  <a:gd name="T80" fmla="*/ 91 w 126"/>
                  <a:gd name="T81" fmla="*/ 212 h 302"/>
                  <a:gd name="T82" fmla="*/ 93 w 126"/>
                  <a:gd name="T83" fmla="*/ 169 h 302"/>
                  <a:gd name="T84" fmla="*/ 107 w 126"/>
                  <a:gd name="T85" fmla="*/ 167 h 302"/>
                  <a:gd name="T86" fmla="*/ 107 w 126"/>
                  <a:gd name="T87" fmla="*/ 149 h 302"/>
                  <a:gd name="T88" fmla="*/ 105 w 126"/>
                  <a:gd name="T89" fmla="*/ 129 h 302"/>
                  <a:gd name="T90" fmla="*/ 104 w 126"/>
                  <a:gd name="T91" fmla="*/ 120 h 302"/>
                  <a:gd name="T92" fmla="*/ 124 w 126"/>
                  <a:gd name="T93" fmla="*/ 93 h 302"/>
                  <a:gd name="T94" fmla="*/ 21 w 126"/>
                  <a:gd name="T95" fmla="*/ 98 h 302"/>
                  <a:gd name="T96" fmla="*/ 22 w 126"/>
                  <a:gd name="T97" fmla="*/ 87 h 302"/>
                  <a:gd name="T98" fmla="*/ 41 w 126"/>
                  <a:gd name="T99" fmla="*/ 279 h 302"/>
                  <a:gd name="T100" fmla="*/ 65 w 126"/>
                  <a:gd name="T101" fmla="*/ 251 h 302"/>
                  <a:gd name="T102" fmla="*/ 60 w 126"/>
                  <a:gd name="T103" fmla="*/ 249 h 302"/>
                  <a:gd name="T104" fmla="*/ 61 w 126"/>
                  <a:gd name="T105" fmla="*/ 224 h 302"/>
                  <a:gd name="T106" fmla="*/ 62 w 126"/>
                  <a:gd name="T107" fmla="*/ 202 h 302"/>
                  <a:gd name="T108" fmla="*/ 66 w 126"/>
                  <a:gd name="T109" fmla="*/ 220 h 302"/>
                  <a:gd name="T110" fmla="*/ 69 w 126"/>
                  <a:gd name="T111" fmla="*/ 235 h 302"/>
                  <a:gd name="T112" fmla="*/ 99 w 126"/>
                  <a:gd name="T113" fmla="*/ 98 h 302"/>
                  <a:gd name="T114" fmla="*/ 99 w 126"/>
                  <a:gd name="T115" fmla="*/ 87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 h="302">
                    <a:moveTo>
                      <a:pt x="124" y="83"/>
                    </a:moveTo>
                    <a:cubicBezTo>
                      <a:pt x="122" y="78"/>
                      <a:pt x="118" y="74"/>
                      <a:pt x="117" y="73"/>
                    </a:cubicBezTo>
                    <a:cubicBezTo>
                      <a:pt x="117" y="71"/>
                      <a:pt x="115" y="69"/>
                      <a:pt x="114" y="68"/>
                    </a:cubicBezTo>
                    <a:cubicBezTo>
                      <a:pt x="114" y="67"/>
                      <a:pt x="113" y="67"/>
                      <a:pt x="113" y="67"/>
                    </a:cubicBezTo>
                    <a:cubicBezTo>
                      <a:pt x="113" y="67"/>
                      <a:pt x="113" y="67"/>
                      <a:pt x="112" y="66"/>
                    </a:cubicBezTo>
                    <a:cubicBezTo>
                      <a:pt x="111" y="65"/>
                      <a:pt x="110" y="64"/>
                      <a:pt x="110" y="63"/>
                    </a:cubicBezTo>
                    <a:cubicBezTo>
                      <a:pt x="109" y="63"/>
                      <a:pt x="109" y="62"/>
                      <a:pt x="109" y="62"/>
                    </a:cubicBezTo>
                    <a:cubicBezTo>
                      <a:pt x="108" y="61"/>
                      <a:pt x="108" y="61"/>
                      <a:pt x="108" y="60"/>
                    </a:cubicBezTo>
                    <a:cubicBezTo>
                      <a:pt x="108" y="60"/>
                      <a:pt x="108" y="59"/>
                      <a:pt x="107" y="59"/>
                    </a:cubicBezTo>
                    <a:cubicBezTo>
                      <a:pt x="106" y="58"/>
                      <a:pt x="105" y="57"/>
                      <a:pt x="105" y="57"/>
                    </a:cubicBezTo>
                    <a:cubicBezTo>
                      <a:pt x="105" y="57"/>
                      <a:pt x="104" y="57"/>
                      <a:pt x="104" y="57"/>
                    </a:cubicBezTo>
                    <a:cubicBezTo>
                      <a:pt x="104" y="56"/>
                      <a:pt x="104" y="56"/>
                      <a:pt x="104" y="55"/>
                    </a:cubicBezTo>
                    <a:cubicBezTo>
                      <a:pt x="103" y="55"/>
                      <a:pt x="103" y="55"/>
                      <a:pt x="103" y="54"/>
                    </a:cubicBezTo>
                    <a:cubicBezTo>
                      <a:pt x="103" y="53"/>
                      <a:pt x="103" y="53"/>
                      <a:pt x="103" y="52"/>
                    </a:cubicBezTo>
                    <a:cubicBezTo>
                      <a:pt x="103" y="52"/>
                      <a:pt x="102" y="51"/>
                      <a:pt x="102" y="50"/>
                    </a:cubicBezTo>
                    <a:cubicBezTo>
                      <a:pt x="102" y="50"/>
                      <a:pt x="101" y="48"/>
                      <a:pt x="101" y="47"/>
                    </a:cubicBezTo>
                    <a:cubicBezTo>
                      <a:pt x="100" y="45"/>
                      <a:pt x="99" y="44"/>
                      <a:pt x="99" y="44"/>
                    </a:cubicBezTo>
                    <a:cubicBezTo>
                      <a:pt x="98" y="44"/>
                      <a:pt x="98" y="44"/>
                      <a:pt x="98" y="44"/>
                    </a:cubicBezTo>
                    <a:cubicBezTo>
                      <a:pt x="98" y="44"/>
                      <a:pt x="97" y="44"/>
                      <a:pt x="96" y="44"/>
                    </a:cubicBezTo>
                    <a:cubicBezTo>
                      <a:pt x="95" y="43"/>
                      <a:pt x="94" y="43"/>
                      <a:pt x="94" y="43"/>
                    </a:cubicBezTo>
                    <a:cubicBezTo>
                      <a:pt x="92" y="43"/>
                      <a:pt x="89" y="42"/>
                      <a:pt x="88" y="42"/>
                    </a:cubicBezTo>
                    <a:cubicBezTo>
                      <a:pt x="87" y="42"/>
                      <a:pt x="83" y="41"/>
                      <a:pt x="81" y="41"/>
                    </a:cubicBezTo>
                    <a:cubicBezTo>
                      <a:pt x="80" y="41"/>
                      <a:pt x="76" y="40"/>
                      <a:pt x="75" y="39"/>
                    </a:cubicBezTo>
                    <a:cubicBezTo>
                      <a:pt x="73" y="39"/>
                      <a:pt x="73" y="39"/>
                      <a:pt x="72" y="39"/>
                    </a:cubicBezTo>
                    <a:cubicBezTo>
                      <a:pt x="72" y="39"/>
                      <a:pt x="71" y="39"/>
                      <a:pt x="71" y="38"/>
                    </a:cubicBezTo>
                    <a:cubicBezTo>
                      <a:pt x="70" y="38"/>
                      <a:pt x="68" y="37"/>
                      <a:pt x="68" y="37"/>
                    </a:cubicBezTo>
                    <a:cubicBezTo>
                      <a:pt x="67" y="36"/>
                      <a:pt x="67" y="36"/>
                      <a:pt x="68" y="35"/>
                    </a:cubicBezTo>
                    <a:cubicBezTo>
                      <a:pt x="68" y="34"/>
                      <a:pt x="69" y="30"/>
                      <a:pt x="69" y="30"/>
                    </a:cubicBezTo>
                    <a:cubicBezTo>
                      <a:pt x="69" y="30"/>
                      <a:pt x="69" y="30"/>
                      <a:pt x="69" y="30"/>
                    </a:cubicBezTo>
                    <a:cubicBezTo>
                      <a:pt x="69" y="30"/>
                      <a:pt x="69" y="30"/>
                      <a:pt x="70" y="30"/>
                    </a:cubicBezTo>
                    <a:cubicBezTo>
                      <a:pt x="70" y="29"/>
                      <a:pt x="70" y="29"/>
                      <a:pt x="70" y="28"/>
                    </a:cubicBezTo>
                    <a:cubicBezTo>
                      <a:pt x="71" y="27"/>
                      <a:pt x="71" y="24"/>
                      <a:pt x="71" y="23"/>
                    </a:cubicBezTo>
                    <a:cubicBezTo>
                      <a:pt x="71" y="23"/>
                      <a:pt x="71" y="22"/>
                      <a:pt x="71" y="21"/>
                    </a:cubicBezTo>
                    <a:cubicBezTo>
                      <a:pt x="71" y="21"/>
                      <a:pt x="71" y="21"/>
                      <a:pt x="72" y="20"/>
                    </a:cubicBezTo>
                    <a:cubicBezTo>
                      <a:pt x="72" y="20"/>
                      <a:pt x="71" y="19"/>
                      <a:pt x="71" y="19"/>
                    </a:cubicBezTo>
                    <a:cubicBezTo>
                      <a:pt x="71" y="19"/>
                      <a:pt x="71" y="19"/>
                      <a:pt x="71" y="19"/>
                    </a:cubicBezTo>
                    <a:cubicBezTo>
                      <a:pt x="71" y="19"/>
                      <a:pt x="71" y="18"/>
                      <a:pt x="71" y="18"/>
                    </a:cubicBezTo>
                    <a:cubicBezTo>
                      <a:pt x="71" y="17"/>
                      <a:pt x="71" y="16"/>
                      <a:pt x="71" y="16"/>
                    </a:cubicBezTo>
                    <a:cubicBezTo>
                      <a:pt x="71" y="15"/>
                      <a:pt x="71" y="15"/>
                      <a:pt x="71" y="15"/>
                    </a:cubicBezTo>
                    <a:cubicBezTo>
                      <a:pt x="71" y="15"/>
                      <a:pt x="71" y="14"/>
                      <a:pt x="71" y="13"/>
                    </a:cubicBezTo>
                    <a:cubicBezTo>
                      <a:pt x="71" y="10"/>
                      <a:pt x="71" y="9"/>
                      <a:pt x="70" y="7"/>
                    </a:cubicBezTo>
                    <a:cubicBezTo>
                      <a:pt x="69" y="5"/>
                      <a:pt x="66" y="4"/>
                      <a:pt x="66" y="4"/>
                    </a:cubicBezTo>
                    <a:cubicBezTo>
                      <a:pt x="65" y="4"/>
                      <a:pt x="65" y="2"/>
                      <a:pt x="63" y="2"/>
                    </a:cubicBezTo>
                    <a:cubicBezTo>
                      <a:pt x="64" y="2"/>
                      <a:pt x="59" y="0"/>
                      <a:pt x="53" y="2"/>
                    </a:cubicBezTo>
                    <a:cubicBezTo>
                      <a:pt x="52" y="2"/>
                      <a:pt x="51" y="3"/>
                      <a:pt x="51" y="3"/>
                    </a:cubicBezTo>
                    <a:cubicBezTo>
                      <a:pt x="49" y="3"/>
                      <a:pt x="49" y="4"/>
                      <a:pt x="48" y="5"/>
                    </a:cubicBezTo>
                    <a:cubicBezTo>
                      <a:pt x="48" y="5"/>
                      <a:pt x="47" y="6"/>
                      <a:pt x="46" y="7"/>
                    </a:cubicBezTo>
                    <a:cubicBezTo>
                      <a:pt x="45" y="8"/>
                      <a:pt x="46" y="11"/>
                      <a:pt x="46" y="12"/>
                    </a:cubicBezTo>
                    <a:cubicBezTo>
                      <a:pt x="45" y="14"/>
                      <a:pt x="45" y="18"/>
                      <a:pt x="45" y="18"/>
                    </a:cubicBezTo>
                    <a:cubicBezTo>
                      <a:pt x="45" y="18"/>
                      <a:pt x="45" y="18"/>
                      <a:pt x="44" y="17"/>
                    </a:cubicBezTo>
                    <a:cubicBezTo>
                      <a:pt x="44" y="17"/>
                      <a:pt x="44" y="17"/>
                      <a:pt x="44" y="17"/>
                    </a:cubicBezTo>
                    <a:cubicBezTo>
                      <a:pt x="43" y="17"/>
                      <a:pt x="42" y="19"/>
                      <a:pt x="43" y="20"/>
                    </a:cubicBezTo>
                    <a:cubicBezTo>
                      <a:pt x="43" y="21"/>
                      <a:pt x="42" y="23"/>
                      <a:pt x="43" y="26"/>
                    </a:cubicBezTo>
                    <a:cubicBezTo>
                      <a:pt x="43" y="26"/>
                      <a:pt x="44" y="27"/>
                      <a:pt x="44" y="27"/>
                    </a:cubicBezTo>
                    <a:cubicBezTo>
                      <a:pt x="44" y="28"/>
                      <a:pt x="45" y="28"/>
                      <a:pt x="45" y="28"/>
                    </a:cubicBezTo>
                    <a:cubicBezTo>
                      <a:pt x="46" y="28"/>
                      <a:pt x="46" y="28"/>
                      <a:pt x="46" y="28"/>
                    </a:cubicBezTo>
                    <a:cubicBezTo>
                      <a:pt x="46" y="28"/>
                      <a:pt x="46" y="28"/>
                      <a:pt x="46" y="29"/>
                    </a:cubicBezTo>
                    <a:cubicBezTo>
                      <a:pt x="46" y="30"/>
                      <a:pt x="46" y="31"/>
                      <a:pt x="46" y="32"/>
                    </a:cubicBezTo>
                    <a:cubicBezTo>
                      <a:pt x="47" y="33"/>
                      <a:pt x="47" y="35"/>
                      <a:pt x="47" y="35"/>
                    </a:cubicBezTo>
                    <a:cubicBezTo>
                      <a:pt x="47" y="36"/>
                      <a:pt x="47" y="36"/>
                      <a:pt x="47" y="36"/>
                    </a:cubicBezTo>
                    <a:cubicBezTo>
                      <a:pt x="46" y="36"/>
                      <a:pt x="46" y="37"/>
                      <a:pt x="45" y="37"/>
                    </a:cubicBezTo>
                    <a:cubicBezTo>
                      <a:pt x="45" y="38"/>
                      <a:pt x="45" y="39"/>
                      <a:pt x="45" y="39"/>
                    </a:cubicBezTo>
                    <a:cubicBezTo>
                      <a:pt x="45" y="39"/>
                      <a:pt x="45" y="40"/>
                      <a:pt x="44" y="40"/>
                    </a:cubicBezTo>
                    <a:cubicBezTo>
                      <a:pt x="44" y="40"/>
                      <a:pt x="43" y="41"/>
                      <a:pt x="43" y="41"/>
                    </a:cubicBezTo>
                    <a:cubicBezTo>
                      <a:pt x="42" y="41"/>
                      <a:pt x="42" y="41"/>
                      <a:pt x="41" y="41"/>
                    </a:cubicBezTo>
                    <a:cubicBezTo>
                      <a:pt x="41" y="42"/>
                      <a:pt x="40" y="42"/>
                      <a:pt x="39" y="42"/>
                    </a:cubicBezTo>
                    <a:cubicBezTo>
                      <a:pt x="38" y="42"/>
                      <a:pt x="37" y="43"/>
                      <a:pt x="36" y="43"/>
                    </a:cubicBezTo>
                    <a:cubicBezTo>
                      <a:pt x="35" y="43"/>
                      <a:pt x="35" y="43"/>
                      <a:pt x="34" y="43"/>
                    </a:cubicBezTo>
                    <a:cubicBezTo>
                      <a:pt x="33" y="44"/>
                      <a:pt x="33" y="44"/>
                      <a:pt x="32" y="44"/>
                    </a:cubicBezTo>
                    <a:cubicBezTo>
                      <a:pt x="31" y="44"/>
                      <a:pt x="30" y="44"/>
                      <a:pt x="29" y="45"/>
                    </a:cubicBezTo>
                    <a:cubicBezTo>
                      <a:pt x="28" y="45"/>
                      <a:pt x="27" y="45"/>
                      <a:pt x="27" y="45"/>
                    </a:cubicBezTo>
                    <a:cubicBezTo>
                      <a:pt x="27" y="45"/>
                      <a:pt x="27" y="45"/>
                      <a:pt x="26" y="45"/>
                    </a:cubicBezTo>
                    <a:cubicBezTo>
                      <a:pt x="25" y="45"/>
                      <a:pt x="25" y="46"/>
                      <a:pt x="24" y="46"/>
                    </a:cubicBezTo>
                    <a:cubicBezTo>
                      <a:pt x="23" y="46"/>
                      <a:pt x="21" y="47"/>
                      <a:pt x="20" y="48"/>
                    </a:cubicBezTo>
                    <a:cubicBezTo>
                      <a:pt x="20" y="48"/>
                      <a:pt x="20" y="48"/>
                      <a:pt x="19" y="48"/>
                    </a:cubicBezTo>
                    <a:cubicBezTo>
                      <a:pt x="19" y="48"/>
                      <a:pt x="19" y="48"/>
                      <a:pt x="18" y="49"/>
                    </a:cubicBezTo>
                    <a:cubicBezTo>
                      <a:pt x="18" y="49"/>
                      <a:pt x="17" y="51"/>
                      <a:pt x="17" y="52"/>
                    </a:cubicBezTo>
                    <a:cubicBezTo>
                      <a:pt x="17" y="53"/>
                      <a:pt x="16" y="54"/>
                      <a:pt x="16" y="54"/>
                    </a:cubicBezTo>
                    <a:cubicBezTo>
                      <a:pt x="16" y="55"/>
                      <a:pt x="16" y="55"/>
                      <a:pt x="16" y="56"/>
                    </a:cubicBezTo>
                    <a:cubicBezTo>
                      <a:pt x="15" y="56"/>
                      <a:pt x="15" y="58"/>
                      <a:pt x="14" y="59"/>
                    </a:cubicBezTo>
                    <a:cubicBezTo>
                      <a:pt x="14" y="60"/>
                      <a:pt x="14" y="61"/>
                      <a:pt x="14" y="61"/>
                    </a:cubicBezTo>
                    <a:cubicBezTo>
                      <a:pt x="14" y="61"/>
                      <a:pt x="14" y="61"/>
                      <a:pt x="14" y="62"/>
                    </a:cubicBezTo>
                    <a:cubicBezTo>
                      <a:pt x="14" y="62"/>
                      <a:pt x="13" y="64"/>
                      <a:pt x="13" y="64"/>
                    </a:cubicBezTo>
                    <a:cubicBezTo>
                      <a:pt x="13" y="65"/>
                      <a:pt x="13" y="66"/>
                      <a:pt x="13" y="66"/>
                    </a:cubicBezTo>
                    <a:cubicBezTo>
                      <a:pt x="13" y="67"/>
                      <a:pt x="12" y="68"/>
                      <a:pt x="11" y="69"/>
                    </a:cubicBezTo>
                    <a:cubicBezTo>
                      <a:pt x="11" y="69"/>
                      <a:pt x="11" y="70"/>
                      <a:pt x="11" y="71"/>
                    </a:cubicBezTo>
                    <a:cubicBezTo>
                      <a:pt x="11" y="71"/>
                      <a:pt x="10" y="71"/>
                      <a:pt x="10" y="72"/>
                    </a:cubicBezTo>
                    <a:cubicBezTo>
                      <a:pt x="9" y="72"/>
                      <a:pt x="9" y="74"/>
                      <a:pt x="9" y="74"/>
                    </a:cubicBezTo>
                    <a:cubicBezTo>
                      <a:pt x="8" y="75"/>
                      <a:pt x="8" y="75"/>
                      <a:pt x="8" y="76"/>
                    </a:cubicBezTo>
                    <a:cubicBezTo>
                      <a:pt x="7" y="77"/>
                      <a:pt x="6" y="80"/>
                      <a:pt x="6" y="81"/>
                    </a:cubicBezTo>
                    <a:cubicBezTo>
                      <a:pt x="5" y="81"/>
                      <a:pt x="5" y="82"/>
                      <a:pt x="4" y="82"/>
                    </a:cubicBezTo>
                    <a:cubicBezTo>
                      <a:pt x="4" y="83"/>
                      <a:pt x="3" y="83"/>
                      <a:pt x="2" y="84"/>
                    </a:cubicBezTo>
                    <a:cubicBezTo>
                      <a:pt x="2" y="85"/>
                      <a:pt x="2" y="87"/>
                      <a:pt x="2" y="88"/>
                    </a:cubicBezTo>
                    <a:cubicBezTo>
                      <a:pt x="2" y="89"/>
                      <a:pt x="1" y="91"/>
                      <a:pt x="1" y="92"/>
                    </a:cubicBezTo>
                    <a:cubicBezTo>
                      <a:pt x="0" y="93"/>
                      <a:pt x="1" y="93"/>
                      <a:pt x="1" y="94"/>
                    </a:cubicBezTo>
                    <a:cubicBezTo>
                      <a:pt x="2" y="96"/>
                      <a:pt x="2" y="98"/>
                      <a:pt x="2" y="99"/>
                    </a:cubicBezTo>
                    <a:cubicBezTo>
                      <a:pt x="2" y="100"/>
                      <a:pt x="2" y="101"/>
                      <a:pt x="3" y="101"/>
                    </a:cubicBezTo>
                    <a:cubicBezTo>
                      <a:pt x="3" y="102"/>
                      <a:pt x="3" y="104"/>
                      <a:pt x="3" y="104"/>
                    </a:cubicBezTo>
                    <a:cubicBezTo>
                      <a:pt x="4" y="106"/>
                      <a:pt x="7" y="110"/>
                      <a:pt x="7" y="112"/>
                    </a:cubicBezTo>
                    <a:cubicBezTo>
                      <a:pt x="8" y="113"/>
                      <a:pt x="12" y="119"/>
                      <a:pt x="12" y="120"/>
                    </a:cubicBezTo>
                    <a:cubicBezTo>
                      <a:pt x="12" y="120"/>
                      <a:pt x="12" y="120"/>
                      <a:pt x="12" y="120"/>
                    </a:cubicBezTo>
                    <a:cubicBezTo>
                      <a:pt x="12" y="120"/>
                      <a:pt x="12" y="121"/>
                      <a:pt x="13" y="121"/>
                    </a:cubicBezTo>
                    <a:cubicBezTo>
                      <a:pt x="13" y="122"/>
                      <a:pt x="13" y="122"/>
                      <a:pt x="13" y="122"/>
                    </a:cubicBezTo>
                    <a:cubicBezTo>
                      <a:pt x="13" y="122"/>
                      <a:pt x="13" y="122"/>
                      <a:pt x="14" y="123"/>
                    </a:cubicBezTo>
                    <a:cubicBezTo>
                      <a:pt x="14" y="123"/>
                      <a:pt x="14" y="123"/>
                      <a:pt x="14" y="124"/>
                    </a:cubicBezTo>
                    <a:cubicBezTo>
                      <a:pt x="14" y="124"/>
                      <a:pt x="15" y="125"/>
                      <a:pt x="15" y="125"/>
                    </a:cubicBezTo>
                    <a:cubicBezTo>
                      <a:pt x="15" y="125"/>
                      <a:pt x="15" y="125"/>
                      <a:pt x="15" y="125"/>
                    </a:cubicBezTo>
                    <a:cubicBezTo>
                      <a:pt x="15" y="125"/>
                      <a:pt x="16" y="126"/>
                      <a:pt x="16" y="126"/>
                    </a:cubicBezTo>
                    <a:cubicBezTo>
                      <a:pt x="16" y="126"/>
                      <a:pt x="16" y="126"/>
                      <a:pt x="16" y="126"/>
                    </a:cubicBezTo>
                    <a:cubicBezTo>
                      <a:pt x="16" y="127"/>
                      <a:pt x="16" y="127"/>
                      <a:pt x="16" y="127"/>
                    </a:cubicBezTo>
                    <a:cubicBezTo>
                      <a:pt x="16" y="127"/>
                      <a:pt x="16" y="127"/>
                      <a:pt x="17" y="127"/>
                    </a:cubicBezTo>
                    <a:cubicBezTo>
                      <a:pt x="17" y="127"/>
                      <a:pt x="17" y="127"/>
                      <a:pt x="17" y="128"/>
                    </a:cubicBezTo>
                    <a:cubicBezTo>
                      <a:pt x="17" y="128"/>
                      <a:pt x="18" y="129"/>
                      <a:pt x="18" y="129"/>
                    </a:cubicBezTo>
                    <a:cubicBezTo>
                      <a:pt x="18" y="130"/>
                      <a:pt x="19" y="131"/>
                      <a:pt x="19" y="132"/>
                    </a:cubicBezTo>
                    <a:cubicBezTo>
                      <a:pt x="19" y="132"/>
                      <a:pt x="19" y="132"/>
                      <a:pt x="19" y="132"/>
                    </a:cubicBezTo>
                    <a:cubicBezTo>
                      <a:pt x="20" y="132"/>
                      <a:pt x="19" y="132"/>
                      <a:pt x="19" y="131"/>
                    </a:cubicBezTo>
                    <a:cubicBezTo>
                      <a:pt x="19" y="130"/>
                      <a:pt x="20" y="131"/>
                      <a:pt x="20" y="132"/>
                    </a:cubicBezTo>
                    <a:cubicBezTo>
                      <a:pt x="20" y="132"/>
                      <a:pt x="20" y="132"/>
                      <a:pt x="21" y="132"/>
                    </a:cubicBezTo>
                    <a:cubicBezTo>
                      <a:pt x="21" y="132"/>
                      <a:pt x="21" y="132"/>
                      <a:pt x="21" y="133"/>
                    </a:cubicBezTo>
                    <a:cubicBezTo>
                      <a:pt x="21" y="135"/>
                      <a:pt x="20" y="137"/>
                      <a:pt x="20" y="140"/>
                    </a:cubicBezTo>
                    <a:cubicBezTo>
                      <a:pt x="20" y="142"/>
                      <a:pt x="20" y="149"/>
                      <a:pt x="20" y="150"/>
                    </a:cubicBezTo>
                    <a:cubicBezTo>
                      <a:pt x="20" y="151"/>
                      <a:pt x="20" y="152"/>
                      <a:pt x="20" y="155"/>
                    </a:cubicBezTo>
                    <a:cubicBezTo>
                      <a:pt x="20" y="157"/>
                      <a:pt x="20" y="165"/>
                      <a:pt x="20" y="165"/>
                    </a:cubicBezTo>
                    <a:cubicBezTo>
                      <a:pt x="20" y="166"/>
                      <a:pt x="20" y="166"/>
                      <a:pt x="20" y="167"/>
                    </a:cubicBezTo>
                    <a:cubicBezTo>
                      <a:pt x="20" y="167"/>
                      <a:pt x="21" y="167"/>
                      <a:pt x="21" y="167"/>
                    </a:cubicBezTo>
                    <a:cubicBezTo>
                      <a:pt x="21" y="167"/>
                      <a:pt x="22" y="168"/>
                      <a:pt x="22" y="168"/>
                    </a:cubicBezTo>
                    <a:cubicBezTo>
                      <a:pt x="23" y="168"/>
                      <a:pt x="23" y="169"/>
                      <a:pt x="23" y="169"/>
                    </a:cubicBezTo>
                    <a:cubicBezTo>
                      <a:pt x="24" y="169"/>
                      <a:pt x="25" y="170"/>
                      <a:pt x="25" y="170"/>
                    </a:cubicBezTo>
                    <a:cubicBezTo>
                      <a:pt x="26" y="170"/>
                      <a:pt x="27" y="170"/>
                      <a:pt x="27" y="171"/>
                    </a:cubicBezTo>
                    <a:cubicBezTo>
                      <a:pt x="28" y="171"/>
                      <a:pt x="29" y="171"/>
                      <a:pt x="29" y="171"/>
                    </a:cubicBezTo>
                    <a:cubicBezTo>
                      <a:pt x="30" y="171"/>
                      <a:pt x="30" y="171"/>
                      <a:pt x="30" y="171"/>
                    </a:cubicBezTo>
                    <a:cubicBezTo>
                      <a:pt x="30" y="171"/>
                      <a:pt x="30" y="172"/>
                      <a:pt x="30" y="173"/>
                    </a:cubicBezTo>
                    <a:cubicBezTo>
                      <a:pt x="30" y="174"/>
                      <a:pt x="30" y="176"/>
                      <a:pt x="30" y="178"/>
                    </a:cubicBezTo>
                    <a:cubicBezTo>
                      <a:pt x="31" y="179"/>
                      <a:pt x="31" y="183"/>
                      <a:pt x="31" y="184"/>
                    </a:cubicBezTo>
                    <a:cubicBezTo>
                      <a:pt x="32" y="184"/>
                      <a:pt x="32" y="184"/>
                      <a:pt x="32" y="186"/>
                    </a:cubicBezTo>
                    <a:cubicBezTo>
                      <a:pt x="32" y="187"/>
                      <a:pt x="33" y="192"/>
                      <a:pt x="33" y="195"/>
                    </a:cubicBezTo>
                    <a:cubicBezTo>
                      <a:pt x="33" y="197"/>
                      <a:pt x="34" y="202"/>
                      <a:pt x="35" y="205"/>
                    </a:cubicBezTo>
                    <a:cubicBezTo>
                      <a:pt x="35" y="206"/>
                      <a:pt x="35" y="207"/>
                      <a:pt x="35" y="208"/>
                    </a:cubicBezTo>
                    <a:cubicBezTo>
                      <a:pt x="35" y="208"/>
                      <a:pt x="36" y="212"/>
                      <a:pt x="36" y="214"/>
                    </a:cubicBezTo>
                    <a:cubicBezTo>
                      <a:pt x="36" y="215"/>
                      <a:pt x="36" y="219"/>
                      <a:pt x="36" y="220"/>
                    </a:cubicBezTo>
                    <a:cubicBezTo>
                      <a:pt x="36" y="221"/>
                      <a:pt x="36" y="222"/>
                      <a:pt x="36" y="223"/>
                    </a:cubicBezTo>
                    <a:cubicBezTo>
                      <a:pt x="36" y="224"/>
                      <a:pt x="37" y="232"/>
                      <a:pt x="37" y="234"/>
                    </a:cubicBezTo>
                    <a:cubicBezTo>
                      <a:pt x="37" y="235"/>
                      <a:pt x="37" y="235"/>
                      <a:pt x="37" y="236"/>
                    </a:cubicBezTo>
                    <a:cubicBezTo>
                      <a:pt x="37" y="237"/>
                      <a:pt x="38" y="241"/>
                      <a:pt x="38" y="242"/>
                    </a:cubicBezTo>
                    <a:cubicBezTo>
                      <a:pt x="38" y="244"/>
                      <a:pt x="39" y="246"/>
                      <a:pt x="39" y="247"/>
                    </a:cubicBezTo>
                    <a:cubicBezTo>
                      <a:pt x="39" y="248"/>
                      <a:pt x="39" y="252"/>
                      <a:pt x="39" y="253"/>
                    </a:cubicBezTo>
                    <a:cubicBezTo>
                      <a:pt x="40" y="255"/>
                      <a:pt x="40" y="257"/>
                      <a:pt x="40" y="257"/>
                    </a:cubicBezTo>
                    <a:cubicBezTo>
                      <a:pt x="40" y="258"/>
                      <a:pt x="40" y="259"/>
                      <a:pt x="40" y="261"/>
                    </a:cubicBezTo>
                    <a:cubicBezTo>
                      <a:pt x="41" y="262"/>
                      <a:pt x="41" y="266"/>
                      <a:pt x="41" y="267"/>
                    </a:cubicBezTo>
                    <a:cubicBezTo>
                      <a:pt x="41" y="267"/>
                      <a:pt x="41" y="267"/>
                      <a:pt x="40" y="267"/>
                    </a:cubicBezTo>
                    <a:cubicBezTo>
                      <a:pt x="40" y="267"/>
                      <a:pt x="40" y="267"/>
                      <a:pt x="39" y="268"/>
                    </a:cubicBezTo>
                    <a:cubicBezTo>
                      <a:pt x="39" y="268"/>
                      <a:pt x="39" y="269"/>
                      <a:pt x="40" y="269"/>
                    </a:cubicBezTo>
                    <a:cubicBezTo>
                      <a:pt x="40" y="270"/>
                      <a:pt x="41" y="270"/>
                      <a:pt x="42" y="270"/>
                    </a:cubicBezTo>
                    <a:cubicBezTo>
                      <a:pt x="42" y="270"/>
                      <a:pt x="42" y="270"/>
                      <a:pt x="42" y="270"/>
                    </a:cubicBezTo>
                    <a:cubicBezTo>
                      <a:pt x="42" y="271"/>
                      <a:pt x="42" y="272"/>
                      <a:pt x="42" y="272"/>
                    </a:cubicBezTo>
                    <a:cubicBezTo>
                      <a:pt x="42" y="272"/>
                      <a:pt x="42" y="272"/>
                      <a:pt x="42" y="272"/>
                    </a:cubicBezTo>
                    <a:cubicBezTo>
                      <a:pt x="42" y="272"/>
                      <a:pt x="42" y="273"/>
                      <a:pt x="42" y="273"/>
                    </a:cubicBezTo>
                    <a:cubicBezTo>
                      <a:pt x="42" y="274"/>
                      <a:pt x="41" y="276"/>
                      <a:pt x="41" y="276"/>
                    </a:cubicBezTo>
                    <a:cubicBezTo>
                      <a:pt x="41" y="277"/>
                      <a:pt x="41" y="277"/>
                      <a:pt x="41" y="278"/>
                    </a:cubicBezTo>
                    <a:cubicBezTo>
                      <a:pt x="41" y="278"/>
                      <a:pt x="41" y="278"/>
                      <a:pt x="41" y="278"/>
                    </a:cubicBezTo>
                    <a:cubicBezTo>
                      <a:pt x="41" y="278"/>
                      <a:pt x="41" y="278"/>
                      <a:pt x="41" y="278"/>
                    </a:cubicBezTo>
                    <a:cubicBezTo>
                      <a:pt x="41" y="279"/>
                      <a:pt x="40" y="279"/>
                      <a:pt x="40" y="279"/>
                    </a:cubicBezTo>
                    <a:cubicBezTo>
                      <a:pt x="40" y="280"/>
                      <a:pt x="40" y="280"/>
                      <a:pt x="40" y="280"/>
                    </a:cubicBezTo>
                    <a:cubicBezTo>
                      <a:pt x="41" y="280"/>
                      <a:pt x="40" y="281"/>
                      <a:pt x="40" y="281"/>
                    </a:cubicBezTo>
                    <a:cubicBezTo>
                      <a:pt x="40" y="281"/>
                      <a:pt x="39" y="282"/>
                      <a:pt x="39" y="282"/>
                    </a:cubicBezTo>
                    <a:cubicBezTo>
                      <a:pt x="39" y="283"/>
                      <a:pt x="39" y="283"/>
                      <a:pt x="39" y="283"/>
                    </a:cubicBezTo>
                    <a:cubicBezTo>
                      <a:pt x="39" y="283"/>
                      <a:pt x="39" y="283"/>
                      <a:pt x="39" y="283"/>
                    </a:cubicBezTo>
                    <a:cubicBezTo>
                      <a:pt x="39" y="283"/>
                      <a:pt x="39" y="283"/>
                      <a:pt x="39" y="284"/>
                    </a:cubicBezTo>
                    <a:cubicBezTo>
                      <a:pt x="38" y="284"/>
                      <a:pt x="39" y="284"/>
                      <a:pt x="38" y="284"/>
                    </a:cubicBezTo>
                    <a:cubicBezTo>
                      <a:pt x="38" y="285"/>
                      <a:pt x="37" y="285"/>
                      <a:pt x="36" y="286"/>
                    </a:cubicBezTo>
                    <a:cubicBezTo>
                      <a:pt x="35" y="286"/>
                      <a:pt x="35" y="287"/>
                      <a:pt x="34" y="287"/>
                    </a:cubicBezTo>
                    <a:cubicBezTo>
                      <a:pt x="34" y="287"/>
                      <a:pt x="33" y="287"/>
                      <a:pt x="33" y="288"/>
                    </a:cubicBezTo>
                    <a:cubicBezTo>
                      <a:pt x="32" y="288"/>
                      <a:pt x="32" y="288"/>
                      <a:pt x="32" y="288"/>
                    </a:cubicBezTo>
                    <a:cubicBezTo>
                      <a:pt x="32" y="288"/>
                      <a:pt x="32" y="289"/>
                      <a:pt x="31" y="289"/>
                    </a:cubicBezTo>
                    <a:cubicBezTo>
                      <a:pt x="31" y="290"/>
                      <a:pt x="31" y="291"/>
                      <a:pt x="31" y="291"/>
                    </a:cubicBezTo>
                    <a:cubicBezTo>
                      <a:pt x="31" y="291"/>
                      <a:pt x="31" y="292"/>
                      <a:pt x="31" y="292"/>
                    </a:cubicBezTo>
                    <a:cubicBezTo>
                      <a:pt x="30" y="292"/>
                      <a:pt x="30" y="292"/>
                      <a:pt x="30" y="292"/>
                    </a:cubicBezTo>
                    <a:cubicBezTo>
                      <a:pt x="30" y="292"/>
                      <a:pt x="29" y="293"/>
                      <a:pt x="30" y="294"/>
                    </a:cubicBezTo>
                    <a:cubicBezTo>
                      <a:pt x="30" y="294"/>
                      <a:pt x="30" y="294"/>
                      <a:pt x="32" y="295"/>
                    </a:cubicBezTo>
                    <a:cubicBezTo>
                      <a:pt x="33" y="295"/>
                      <a:pt x="39" y="295"/>
                      <a:pt x="41" y="295"/>
                    </a:cubicBezTo>
                    <a:cubicBezTo>
                      <a:pt x="44" y="295"/>
                      <a:pt x="48" y="294"/>
                      <a:pt x="48" y="293"/>
                    </a:cubicBezTo>
                    <a:cubicBezTo>
                      <a:pt x="51" y="293"/>
                      <a:pt x="52" y="291"/>
                      <a:pt x="52" y="290"/>
                    </a:cubicBezTo>
                    <a:cubicBezTo>
                      <a:pt x="53" y="289"/>
                      <a:pt x="54" y="288"/>
                      <a:pt x="54" y="288"/>
                    </a:cubicBezTo>
                    <a:cubicBezTo>
                      <a:pt x="54" y="288"/>
                      <a:pt x="54" y="288"/>
                      <a:pt x="55" y="288"/>
                    </a:cubicBezTo>
                    <a:cubicBezTo>
                      <a:pt x="55" y="288"/>
                      <a:pt x="56" y="288"/>
                      <a:pt x="57" y="288"/>
                    </a:cubicBezTo>
                    <a:cubicBezTo>
                      <a:pt x="58" y="288"/>
                      <a:pt x="61" y="287"/>
                      <a:pt x="61" y="287"/>
                    </a:cubicBezTo>
                    <a:cubicBezTo>
                      <a:pt x="64" y="285"/>
                      <a:pt x="65" y="285"/>
                      <a:pt x="65" y="284"/>
                    </a:cubicBezTo>
                    <a:cubicBezTo>
                      <a:pt x="65" y="284"/>
                      <a:pt x="64" y="281"/>
                      <a:pt x="64" y="280"/>
                    </a:cubicBezTo>
                    <a:cubicBezTo>
                      <a:pt x="64" y="280"/>
                      <a:pt x="64" y="280"/>
                      <a:pt x="64" y="279"/>
                    </a:cubicBezTo>
                    <a:cubicBezTo>
                      <a:pt x="63" y="279"/>
                      <a:pt x="63" y="279"/>
                      <a:pt x="63" y="279"/>
                    </a:cubicBezTo>
                    <a:cubicBezTo>
                      <a:pt x="63" y="279"/>
                      <a:pt x="63" y="278"/>
                      <a:pt x="63" y="277"/>
                    </a:cubicBezTo>
                    <a:cubicBezTo>
                      <a:pt x="63" y="277"/>
                      <a:pt x="63" y="277"/>
                      <a:pt x="63" y="277"/>
                    </a:cubicBezTo>
                    <a:cubicBezTo>
                      <a:pt x="63" y="277"/>
                      <a:pt x="64" y="277"/>
                      <a:pt x="64" y="277"/>
                    </a:cubicBezTo>
                    <a:cubicBezTo>
                      <a:pt x="64" y="277"/>
                      <a:pt x="65" y="278"/>
                      <a:pt x="65" y="278"/>
                    </a:cubicBezTo>
                    <a:cubicBezTo>
                      <a:pt x="65" y="278"/>
                      <a:pt x="65" y="279"/>
                      <a:pt x="66" y="280"/>
                    </a:cubicBezTo>
                    <a:cubicBezTo>
                      <a:pt x="66" y="280"/>
                      <a:pt x="66" y="281"/>
                      <a:pt x="66" y="281"/>
                    </a:cubicBezTo>
                    <a:cubicBezTo>
                      <a:pt x="66" y="281"/>
                      <a:pt x="66" y="281"/>
                      <a:pt x="66" y="282"/>
                    </a:cubicBezTo>
                    <a:cubicBezTo>
                      <a:pt x="66" y="282"/>
                      <a:pt x="67" y="283"/>
                      <a:pt x="67" y="283"/>
                    </a:cubicBezTo>
                    <a:cubicBezTo>
                      <a:pt x="67" y="283"/>
                      <a:pt x="67" y="284"/>
                      <a:pt x="67" y="284"/>
                    </a:cubicBezTo>
                    <a:cubicBezTo>
                      <a:pt x="67" y="284"/>
                      <a:pt x="67" y="285"/>
                      <a:pt x="67" y="285"/>
                    </a:cubicBezTo>
                    <a:cubicBezTo>
                      <a:pt x="67" y="285"/>
                      <a:pt x="67" y="285"/>
                      <a:pt x="67" y="286"/>
                    </a:cubicBezTo>
                    <a:cubicBezTo>
                      <a:pt x="67" y="286"/>
                      <a:pt x="66" y="287"/>
                      <a:pt x="66" y="287"/>
                    </a:cubicBezTo>
                    <a:cubicBezTo>
                      <a:pt x="66" y="287"/>
                      <a:pt x="66" y="288"/>
                      <a:pt x="65" y="288"/>
                    </a:cubicBezTo>
                    <a:cubicBezTo>
                      <a:pt x="65" y="289"/>
                      <a:pt x="65" y="289"/>
                      <a:pt x="65" y="289"/>
                    </a:cubicBezTo>
                    <a:cubicBezTo>
                      <a:pt x="65" y="289"/>
                      <a:pt x="65" y="289"/>
                      <a:pt x="65" y="290"/>
                    </a:cubicBezTo>
                    <a:cubicBezTo>
                      <a:pt x="65" y="290"/>
                      <a:pt x="64" y="290"/>
                      <a:pt x="63" y="291"/>
                    </a:cubicBezTo>
                    <a:cubicBezTo>
                      <a:pt x="63" y="291"/>
                      <a:pt x="63" y="292"/>
                      <a:pt x="63" y="292"/>
                    </a:cubicBezTo>
                    <a:cubicBezTo>
                      <a:pt x="63" y="293"/>
                      <a:pt x="62" y="293"/>
                      <a:pt x="62" y="294"/>
                    </a:cubicBezTo>
                    <a:cubicBezTo>
                      <a:pt x="62" y="294"/>
                      <a:pt x="62" y="294"/>
                      <a:pt x="62" y="294"/>
                    </a:cubicBezTo>
                    <a:cubicBezTo>
                      <a:pt x="62" y="294"/>
                      <a:pt x="62" y="295"/>
                      <a:pt x="62" y="295"/>
                    </a:cubicBezTo>
                    <a:cubicBezTo>
                      <a:pt x="62" y="295"/>
                      <a:pt x="61" y="295"/>
                      <a:pt x="61" y="295"/>
                    </a:cubicBezTo>
                    <a:cubicBezTo>
                      <a:pt x="61" y="296"/>
                      <a:pt x="61" y="296"/>
                      <a:pt x="61" y="297"/>
                    </a:cubicBezTo>
                    <a:cubicBezTo>
                      <a:pt x="61" y="298"/>
                      <a:pt x="61" y="298"/>
                      <a:pt x="61" y="298"/>
                    </a:cubicBezTo>
                    <a:cubicBezTo>
                      <a:pt x="60" y="298"/>
                      <a:pt x="60" y="299"/>
                      <a:pt x="60" y="299"/>
                    </a:cubicBezTo>
                    <a:cubicBezTo>
                      <a:pt x="59" y="299"/>
                      <a:pt x="60" y="299"/>
                      <a:pt x="60" y="300"/>
                    </a:cubicBezTo>
                    <a:cubicBezTo>
                      <a:pt x="59" y="300"/>
                      <a:pt x="59" y="301"/>
                      <a:pt x="60" y="301"/>
                    </a:cubicBezTo>
                    <a:cubicBezTo>
                      <a:pt x="60" y="301"/>
                      <a:pt x="60" y="301"/>
                      <a:pt x="62" y="302"/>
                    </a:cubicBezTo>
                    <a:cubicBezTo>
                      <a:pt x="64" y="302"/>
                      <a:pt x="65" y="302"/>
                      <a:pt x="67" y="302"/>
                    </a:cubicBezTo>
                    <a:cubicBezTo>
                      <a:pt x="69" y="302"/>
                      <a:pt x="70" y="302"/>
                      <a:pt x="70" y="301"/>
                    </a:cubicBezTo>
                    <a:cubicBezTo>
                      <a:pt x="70" y="301"/>
                      <a:pt x="70" y="301"/>
                      <a:pt x="71" y="301"/>
                    </a:cubicBezTo>
                    <a:cubicBezTo>
                      <a:pt x="72" y="301"/>
                      <a:pt x="76" y="301"/>
                      <a:pt x="77" y="301"/>
                    </a:cubicBezTo>
                    <a:cubicBezTo>
                      <a:pt x="83" y="299"/>
                      <a:pt x="83" y="297"/>
                      <a:pt x="83" y="297"/>
                    </a:cubicBezTo>
                    <a:cubicBezTo>
                      <a:pt x="83" y="296"/>
                      <a:pt x="83" y="296"/>
                      <a:pt x="83" y="296"/>
                    </a:cubicBezTo>
                    <a:cubicBezTo>
                      <a:pt x="84" y="296"/>
                      <a:pt x="84" y="296"/>
                      <a:pt x="84" y="296"/>
                    </a:cubicBezTo>
                    <a:cubicBezTo>
                      <a:pt x="84" y="296"/>
                      <a:pt x="85" y="295"/>
                      <a:pt x="86" y="294"/>
                    </a:cubicBezTo>
                    <a:cubicBezTo>
                      <a:pt x="86" y="294"/>
                      <a:pt x="86" y="293"/>
                      <a:pt x="86" y="293"/>
                    </a:cubicBezTo>
                    <a:cubicBezTo>
                      <a:pt x="86" y="292"/>
                      <a:pt x="86" y="290"/>
                      <a:pt x="86" y="289"/>
                    </a:cubicBezTo>
                    <a:cubicBezTo>
                      <a:pt x="86" y="288"/>
                      <a:pt x="86" y="288"/>
                      <a:pt x="85" y="288"/>
                    </a:cubicBezTo>
                    <a:cubicBezTo>
                      <a:pt x="85" y="288"/>
                      <a:pt x="85" y="288"/>
                      <a:pt x="85" y="288"/>
                    </a:cubicBezTo>
                    <a:cubicBezTo>
                      <a:pt x="85" y="288"/>
                      <a:pt x="85" y="288"/>
                      <a:pt x="86" y="287"/>
                    </a:cubicBezTo>
                    <a:cubicBezTo>
                      <a:pt x="86" y="287"/>
                      <a:pt x="86" y="287"/>
                      <a:pt x="86" y="287"/>
                    </a:cubicBezTo>
                    <a:cubicBezTo>
                      <a:pt x="86" y="286"/>
                      <a:pt x="86" y="286"/>
                      <a:pt x="86" y="286"/>
                    </a:cubicBezTo>
                    <a:cubicBezTo>
                      <a:pt x="86" y="285"/>
                      <a:pt x="86" y="283"/>
                      <a:pt x="86" y="283"/>
                    </a:cubicBezTo>
                    <a:cubicBezTo>
                      <a:pt x="87" y="282"/>
                      <a:pt x="87" y="282"/>
                      <a:pt x="87" y="282"/>
                    </a:cubicBezTo>
                    <a:cubicBezTo>
                      <a:pt x="87" y="282"/>
                      <a:pt x="87" y="282"/>
                      <a:pt x="87" y="281"/>
                    </a:cubicBezTo>
                    <a:cubicBezTo>
                      <a:pt x="87" y="281"/>
                      <a:pt x="87" y="280"/>
                      <a:pt x="88" y="279"/>
                    </a:cubicBezTo>
                    <a:cubicBezTo>
                      <a:pt x="88" y="277"/>
                      <a:pt x="88" y="277"/>
                      <a:pt x="88" y="277"/>
                    </a:cubicBezTo>
                    <a:cubicBezTo>
                      <a:pt x="88" y="277"/>
                      <a:pt x="89" y="277"/>
                      <a:pt x="89" y="276"/>
                    </a:cubicBezTo>
                    <a:cubicBezTo>
                      <a:pt x="89" y="276"/>
                      <a:pt x="89" y="273"/>
                      <a:pt x="89" y="272"/>
                    </a:cubicBezTo>
                    <a:cubicBezTo>
                      <a:pt x="90" y="270"/>
                      <a:pt x="90" y="267"/>
                      <a:pt x="90" y="266"/>
                    </a:cubicBezTo>
                    <a:cubicBezTo>
                      <a:pt x="90" y="265"/>
                      <a:pt x="90" y="261"/>
                      <a:pt x="90" y="259"/>
                    </a:cubicBezTo>
                    <a:cubicBezTo>
                      <a:pt x="90" y="258"/>
                      <a:pt x="91" y="250"/>
                      <a:pt x="91" y="247"/>
                    </a:cubicBezTo>
                    <a:cubicBezTo>
                      <a:pt x="91" y="245"/>
                      <a:pt x="91" y="236"/>
                      <a:pt x="91" y="235"/>
                    </a:cubicBezTo>
                    <a:cubicBezTo>
                      <a:pt x="91" y="234"/>
                      <a:pt x="91" y="223"/>
                      <a:pt x="91" y="221"/>
                    </a:cubicBezTo>
                    <a:cubicBezTo>
                      <a:pt x="91" y="219"/>
                      <a:pt x="91" y="213"/>
                      <a:pt x="91" y="213"/>
                    </a:cubicBezTo>
                    <a:cubicBezTo>
                      <a:pt x="91" y="213"/>
                      <a:pt x="91" y="212"/>
                      <a:pt x="91" y="212"/>
                    </a:cubicBezTo>
                    <a:cubicBezTo>
                      <a:pt x="91" y="211"/>
                      <a:pt x="91" y="198"/>
                      <a:pt x="91" y="196"/>
                    </a:cubicBezTo>
                    <a:cubicBezTo>
                      <a:pt x="91" y="194"/>
                      <a:pt x="90" y="184"/>
                      <a:pt x="90" y="183"/>
                    </a:cubicBezTo>
                    <a:cubicBezTo>
                      <a:pt x="90" y="182"/>
                      <a:pt x="90" y="167"/>
                      <a:pt x="90" y="166"/>
                    </a:cubicBezTo>
                    <a:cubicBezTo>
                      <a:pt x="90" y="166"/>
                      <a:pt x="90" y="166"/>
                      <a:pt x="90" y="166"/>
                    </a:cubicBezTo>
                    <a:cubicBezTo>
                      <a:pt x="90" y="167"/>
                      <a:pt x="91" y="168"/>
                      <a:pt x="91" y="168"/>
                    </a:cubicBezTo>
                    <a:cubicBezTo>
                      <a:pt x="92" y="169"/>
                      <a:pt x="92" y="169"/>
                      <a:pt x="93" y="169"/>
                    </a:cubicBezTo>
                    <a:cubicBezTo>
                      <a:pt x="93" y="169"/>
                      <a:pt x="94" y="170"/>
                      <a:pt x="94" y="170"/>
                    </a:cubicBezTo>
                    <a:cubicBezTo>
                      <a:pt x="95" y="170"/>
                      <a:pt x="96" y="170"/>
                      <a:pt x="97" y="170"/>
                    </a:cubicBezTo>
                    <a:cubicBezTo>
                      <a:pt x="98" y="170"/>
                      <a:pt x="100" y="170"/>
                      <a:pt x="100" y="170"/>
                    </a:cubicBezTo>
                    <a:cubicBezTo>
                      <a:pt x="101" y="170"/>
                      <a:pt x="103" y="169"/>
                      <a:pt x="103" y="169"/>
                    </a:cubicBezTo>
                    <a:cubicBezTo>
                      <a:pt x="104" y="169"/>
                      <a:pt x="105" y="168"/>
                      <a:pt x="106" y="168"/>
                    </a:cubicBezTo>
                    <a:cubicBezTo>
                      <a:pt x="106" y="168"/>
                      <a:pt x="107" y="168"/>
                      <a:pt x="107" y="167"/>
                    </a:cubicBezTo>
                    <a:cubicBezTo>
                      <a:pt x="108" y="167"/>
                      <a:pt x="108" y="167"/>
                      <a:pt x="108" y="167"/>
                    </a:cubicBezTo>
                    <a:cubicBezTo>
                      <a:pt x="108" y="166"/>
                      <a:pt x="107" y="164"/>
                      <a:pt x="107" y="163"/>
                    </a:cubicBezTo>
                    <a:cubicBezTo>
                      <a:pt x="107" y="163"/>
                      <a:pt x="107" y="161"/>
                      <a:pt x="107" y="160"/>
                    </a:cubicBezTo>
                    <a:cubicBezTo>
                      <a:pt x="107" y="159"/>
                      <a:pt x="107" y="158"/>
                      <a:pt x="107" y="156"/>
                    </a:cubicBezTo>
                    <a:cubicBezTo>
                      <a:pt x="107" y="155"/>
                      <a:pt x="107" y="153"/>
                      <a:pt x="107" y="152"/>
                    </a:cubicBezTo>
                    <a:cubicBezTo>
                      <a:pt x="107" y="152"/>
                      <a:pt x="107" y="150"/>
                      <a:pt x="107" y="149"/>
                    </a:cubicBezTo>
                    <a:cubicBezTo>
                      <a:pt x="107" y="148"/>
                      <a:pt x="107" y="147"/>
                      <a:pt x="106" y="145"/>
                    </a:cubicBezTo>
                    <a:cubicBezTo>
                      <a:pt x="106" y="144"/>
                      <a:pt x="106" y="142"/>
                      <a:pt x="106" y="142"/>
                    </a:cubicBezTo>
                    <a:cubicBezTo>
                      <a:pt x="106" y="141"/>
                      <a:pt x="106" y="140"/>
                      <a:pt x="106" y="139"/>
                    </a:cubicBezTo>
                    <a:cubicBezTo>
                      <a:pt x="106" y="137"/>
                      <a:pt x="105" y="132"/>
                      <a:pt x="105" y="131"/>
                    </a:cubicBezTo>
                    <a:cubicBezTo>
                      <a:pt x="105" y="131"/>
                      <a:pt x="105" y="131"/>
                      <a:pt x="105" y="131"/>
                    </a:cubicBezTo>
                    <a:cubicBezTo>
                      <a:pt x="106" y="130"/>
                      <a:pt x="105" y="130"/>
                      <a:pt x="105" y="129"/>
                    </a:cubicBezTo>
                    <a:cubicBezTo>
                      <a:pt x="105" y="129"/>
                      <a:pt x="105" y="128"/>
                      <a:pt x="105" y="127"/>
                    </a:cubicBezTo>
                    <a:cubicBezTo>
                      <a:pt x="105" y="126"/>
                      <a:pt x="104" y="123"/>
                      <a:pt x="104" y="123"/>
                    </a:cubicBezTo>
                    <a:cubicBezTo>
                      <a:pt x="104" y="122"/>
                      <a:pt x="104" y="122"/>
                      <a:pt x="104" y="122"/>
                    </a:cubicBezTo>
                    <a:cubicBezTo>
                      <a:pt x="104" y="122"/>
                      <a:pt x="104" y="122"/>
                      <a:pt x="104" y="122"/>
                    </a:cubicBezTo>
                    <a:cubicBezTo>
                      <a:pt x="104" y="122"/>
                      <a:pt x="104" y="121"/>
                      <a:pt x="104" y="121"/>
                    </a:cubicBezTo>
                    <a:cubicBezTo>
                      <a:pt x="104" y="121"/>
                      <a:pt x="104" y="120"/>
                      <a:pt x="104" y="120"/>
                    </a:cubicBezTo>
                    <a:cubicBezTo>
                      <a:pt x="105" y="119"/>
                      <a:pt x="108" y="116"/>
                      <a:pt x="109" y="115"/>
                    </a:cubicBezTo>
                    <a:cubicBezTo>
                      <a:pt x="110" y="114"/>
                      <a:pt x="115" y="107"/>
                      <a:pt x="116" y="106"/>
                    </a:cubicBezTo>
                    <a:cubicBezTo>
                      <a:pt x="116" y="105"/>
                      <a:pt x="118" y="103"/>
                      <a:pt x="119" y="102"/>
                    </a:cubicBezTo>
                    <a:cubicBezTo>
                      <a:pt x="120" y="101"/>
                      <a:pt x="121" y="99"/>
                      <a:pt x="121" y="98"/>
                    </a:cubicBezTo>
                    <a:cubicBezTo>
                      <a:pt x="122" y="98"/>
                      <a:pt x="123" y="96"/>
                      <a:pt x="123" y="96"/>
                    </a:cubicBezTo>
                    <a:cubicBezTo>
                      <a:pt x="123" y="95"/>
                      <a:pt x="124" y="93"/>
                      <a:pt x="124" y="93"/>
                    </a:cubicBezTo>
                    <a:cubicBezTo>
                      <a:pt x="125" y="92"/>
                      <a:pt x="125" y="91"/>
                      <a:pt x="125" y="90"/>
                    </a:cubicBezTo>
                    <a:cubicBezTo>
                      <a:pt x="126" y="87"/>
                      <a:pt x="124" y="83"/>
                      <a:pt x="124" y="83"/>
                    </a:cubicBezTo>
                    <a:close/>
                    <a:moveTo>
                      <a:pt x="23" y="100"/>
                    </a:moveTo>
                    <a:cubicBezTo>
                      <a:pt x="23" y="101"/>
                      <a:pt x="23" y="102"/>
                      <a:pt x="23" y="102"/>
                    </a:cubicBezTo>
                    <a:cubicBezTo>
                      <a:pt x="23" y="102"/>
                      <a:pt x="22" y="101"/>
                      <a:pt x="22" y="101"/>
                    </a:cubicBezTo>
                    <a:cubicBezTo>
                      <a:pt x="22" y="100"/>
                      <a:pt x="21" y="98"/>
                      <a:pt x="21" y="98"/>
                    </a:cubicBezTo>
                    <a:cubicBezTo>
                      <a:pt x="21" y="97"/>
                      <a:pt x="20" y="96"/>
                      <a:pt x="20" y="96"/>
                    </a:cubicBezTo>
                    <a:cubicBezTo>
                      <a:pt x="20" y="95"/>
                      <a:pt x="20" y="95"/>
                      <a:pt x="20" y="95"/>
                    </a:cubicBezTo>
                    <a:cubicBezTo>
                      <a:pt x="20" y="95"/>
                      <a:pt x="20" y="95"/>
                      <a:pt x="20" y="94"/>
                    </a:cubicBezTo>
                    <a:cubicBezTo>
                      <a:pt x="20" y="94"/>
                      <a:pt x="22" y="93"/>
                      <a:pt x="22" y="93"/>
                    </a:cubicBezTo>
                    <a:cubicBezTo>
                      <a:pt x="22" y="92"/>
                      <a:pt x="22" y="92"/>
                      <a:pt x="22" y="91"/>
                    </a:cubicBezTo>
                    <a:cubicBezTo>
                      <a:pt x="22" y="90"/>
                      <a:pt x="22" y="88"/>
                      <a:pt x="22" y="87"/>
                    </a:cubicBezTo>
                    <a:cubicBezTo>
                      <a:pt x="22" y="87"/>
                      <a:pt x="23" y="87"/>
                      <a:pt x="23" y="87"/>
                    </a:cubicBezTo>
                    <a:cubicBezTo>
                      <a:pt x="23" y="88"/>
                      <a:pt x="23" y="91"/>
                      <a:pt x="23" y="92"/>
                    </a:cubicBezTo>
                    <a:cubicBezTo>
                      <a:pt x="23" y="93"/>
                      <a:pt x="23" y="99"/>
                      <a:pt x="23" y="100"/>
                    </a:cubicBezTo>
                    <a:close/>
                    <a:moveTo>
                      <a:pt x="41" y="279"/>
                    </a:moveTo>
                    <a:cubicBezTo>
                      <a:pt x="41" y="280"/>
                      <a:pt x="40" y="279"/>
                      <a:pt x="41" y="279"/>
                    </a:cubicBezTo>
                    <a:cubicBezTo>
                      <a:pt x="41" y="279"/>
                      <a:pt x="41" y="278"/>
                      <a:pt x="41" y="279"/>
                    </a:cubicBezTo>
                    <a:close/>
                    <a:moveTo>
                      <a:pt x="69" y="238"/>
                    </a:moveTo>
                    <a:cubicBezTo>
                      <a:pt x="68" y="239"/>
                      <a:pt x="67" y="241"/>
                      <a:pt x="67" y="242"/>
                    </a:cubicBezTo>
                    <a:cubicBezTo>
                      <a:pt x="67" y="243"/>
                      <a:pt x="67" y="243"/>
                      <a:pt x="67" y="243"/>
                    </a:cubicBezTo>
                    <a:cubicBezTo>
                      <a:pt x="66" y="244"/>
                      <a:pt x="66" y="245"/>
                      <a:pt x="66" y="245"/>
                    </a:cubicBezTo>
                    <a:cubicBezTo>
                      <a:pt x="66" y="246"/>
                      <a:pt x="66" y="246"/>
                      <a:pt x="66" y="246"/>
                    </a:cubicBezTo>
                    <a:cubicBezTo>
                      <a:pt x="66" y="247"/>
                      <a:pt x="65" y="249"/>
                      <a:pt x="65" y="251"/>
                    </a:cubicBezTo>
                    <a:cubicBezTo>
                      <a:pt x="65" y="252"/>
                      <a:pt x="65" y="256"/>
                      <a:pt x="64" y="257"/>
                    </a:cubicBezTo>
                    <a:cubicBezTo>
                      <a:pt x="64" y="258"/>
                      <a:pt x="64" y="260"/>
                      <a:pt x="64" y="260"/>
                    </a:cubicBezTo>
                    <a:cubicBezTo>
                      <a:pt x="64" y="260"/>
                      <a:pt x="64" y="261"/>
                      <a:pt x="63" y="260"/>
                    </a:cubicBezTo>
                    <a:cubicBezTo>
                      <a:pt x="63" y="259"/>
                      <a:pt x="61" y="256"/>
                      <a:pt x="61" y="255"/>
                    </a:cubicBezTo>
                    <a:cubicBezTo>
                      <a:pt x="60" y="253"/>
                      <a:pt x="60" y="252"/>
                      <a:pt x="60" y="252"/>
                    </a:cubicBezTo>
                    <a:cubicBezTo>
                      <a:pt x="60" y="251"/>
                      <a:pt x="60" y="250"/>
                      <a:pt x="60" y="249"/>
                    </a:cubicBezTo>
                    <a:cubicBezTo>
                      <a:pt x="60" y="249"/>
                      <a:pt x="60" y="244"/>
                      <a:pt x="60" y="242"/>
                    </a:cubicBezTo>
                    <a:cubicBezTo>
                      <a:pt x="60" y="240"/>
                      <a:pt x="60" y="237"/>
                      <a:pt x="60" y="236"/>
                    </a:cubicBezTo>
                    <a:cubicBezTo>
                      <a:pt x="61" y="234"/>
                      <a:pt x="60" y="233"/>
                      <a:pt x="61" y="232"/>
                    </a:cubicBezTo>
                    <a:cubicBezTo>
                      <a:pt x="61" y="231"/>
                      <a:pt x="61" y="230"/>
                      <a:pt x="61" y="229"/>
                    </a:cubicBezTo>
                    <a:cubicBezTo>
                      <a:pt x="61" y="229"/>
                      <a:pt x="61" y="228"/>
                      <a:pt x="61" y="227"/>
                    </a:cubicBezTo>
                    <a:cubicBezTo>
                      <a:pt x="61" y="227"/>
                      <a:pt x="61" y="225"/>
                      <a:pt x="61" y="224"/>
                    </a:cubicBezTo>
                    <a:cubicBezTo>
                      <a:pt x="61" y="223"/>
                      <a:pt x="61" y="221"/>
                      <a:pt x="61" y="219"/>
                    </a:cubicBezTo>
                    <a:cubicBezTo>
                      <a:pt x="62" y="217"/>
                      <a:pt x="62" y="216"/>
                      <a:pt x="62" y="215"/>
                    </a:cubicBezTo>
                    <a:cubicBezTo>
                      <a:pt x="62" y="215"/>
                      <a:pt x="62" y="213"/>
                      <a:pt x="61" y="211"/>
                    </a:cubicBezTo>
                    <a:cubicBezTo>
                      <a:pt x="61" y="210"/>
                      <a:pt x="61" y="205"/>
                      <a:pt x="61" y="204"/>
                    </a:cubicBezTo>
                    <a:cubicBezTo>
                      <a:pt x="61" y="203"/>
                      <a:pt x="61" y="202"/>
                      <a:pt x="61" y="202"/>
                    </a:cubicBezTo>
                    <a:cubicBezTo>
                      <a:pt x="61" y="202"/>
                      <a:pt x="61" y="201"/>
                      <a:pt x="62" y="202"/>
                    </a:cubicBezTo>
                    <a:cubicBezTo>
                      <a:pt x="62" y="203"/>
                      <a:pt x="62" y="204"/>
                      <a:pt x="62" y="205"/>
                    </a:cubicBezTo>
                    <a:cubicBezTo>
                      <a:pt x="62" y="207"/>
                      <a:pt x="63" y="209"/>
                      <a:pt x="63" y="209"/>
                    </a:cubicBezTo>
                    <a:cubicBezTo>
                      <a:pt x="63" y="210"/>
                      <a:pt x="63" y="210"/>
                      <a:pt x="63" y="210"/>
                    </a:cubicBezTo>
                    <a:cubicBezTo>
                      <a:pt x="63" y="211"/>
                      <a:pt x="63" y="211"/>
                      <a:pt x="63" y="212"/>
                    </a:cubicBezTo>
                    <a:cubicBezTo>
                      <a:pt x="63" y="212"/>
                      <a:pt x="64" y="214"/>
                      <a:pt x="65" y="216"/>
                    </a:cubicBezTo>
                    <a:cubicBezTo>
                      <a:pt x="65" y="217"/>
                      <a:pt x="66" y="219"/>
                      <a:pt x="66" y="220"/>
                    </a:cubicBezTo>
                    <a:cubicBezTo>
                      <a:pt x="67" y="220"/>
                      <a:pt x="67" y="222"/>
                      <a:pt x="68" y="223"/>
                    </a:cubicBezTo>
                    <a:cubicBezTo>
                      <a:pt x="68" y="224"/>
                      <a:pt x="68" y="225"/>
                      <a:pt x="68" y="226"/>
                    </a:cubicBezTo>
                    <a:cubicBezTo>
                      <a:pt x="68" y="226"/>
                      <a:pt x="68" y="228"/>
                      <a:pt x="68" y="228"/>
                    </a:cubicBezTo>
                    <a:cubicBezTo>
                      <a:pt x="68" y="229"/>
                      <a:pt x="69" y="230"/>
                      <a:pt x="69" y="231"/>
                    </a:cubicBezTo>
                    <a:cubicBezTo>
                      <a:pt x="69" y="232"/>
                      <a:pt x="69" y="233"/>
                      <a:pt x="69" y="234"/>
                    </a:cubicBezTo>
                    <a:cubicBezTo>
                      <a:pt x="69" y="234"/>
                      <a:pt x="69" y="234"/>
                      <a:pt x="69" y="235"/>
                    </a:cubicBezTo>
                    <a:cubicBezTo>
                      <a:pt x="69" y="235"/>
                      <a:pt x="69" y="236"/>
                      <a:pt x="69" y="236"/>
                    </a:cubicBezTo>
                    <a:cubicBezTo>
                      <a:pt x="69" y="236"/>
                      <a:pt x="69" y="236"/>
                      <a:pt x="69" y="238"/>
                    </a:cubicBezTo>
                    <a:close/>
                    <a:moveTo>
                      <a:pt x="102" y="92"/>
                    </a:moveTo>
                    <a:cubicBezTo>
                      <a:pt x="102" y="93"/>
                      <a:pt x="101" y="94"/>
                      <a:pt x="100" y="95"/>
                    </a:cubicBezTo>
                    <a:cubicBezTo>
                      <a:pt x="100" y="96"/>
                      <a:pt x="99" y="97"/>
                      <a:pt x="99" y="97"/>
                    </a:cubicBezTo>
                    <a:cubicBezTo>
                      <a:pt x="99" y="98"/>
                      <a:pt x="100" y="98"/>
                      <a:pt x="99" y="98"/>
                    </a:cubicBezTo>
                    <a:cubicBezTo>
                      <a:pt x="99" y="99"/>
                      <a:pt x="99" y="99"/>
                      <a:pt x="99" y="98"/>
                    </a:cubicBezTo>
                    <a:cubicBezTo>
                      <a:pt x="99" y="98"/>
                      <a:pt x="98" y="97"/>
                      <a:pt x="98" y="96"/>
                    </a:cubicBezTo>
                    <a:cubicBezTo>
                      <a:pt x="98" y="95"/>
                      <a:pt x="98" y="94"/>
                      <a:pt x="99" y="93"/>
                    </a:cubicBezTo>
                    <a:cubicBezTo>
                      <a:pt x="99" y="91"/>
                      <a:pt x="99" y="90"/>
                      <a:pt x="99" y="89"/>
                    </a:cubicBezTo>
                    <a:cubicBezTo>
                      <a:pt x="99" y="88"/>
                      <a:pt x="99" y="87"/>
                      <a:pt x="99" y="87"/>
                    </a:cubicBezTo>
                    <a:cubicBezTo>
                      <a:pt x="99" y="87"/>
                      <a:pt x="99" y="87"/>
                      <a:pt x="99" y="87"/>
                    </a:cubicBezTo>
                    <a:cubicBezTo>
                      <a:pt x="100" y="87"/>
                      <a:pt x="100" y="87"/>
                      <a:pt x="101" y="87"/>
                    </a:cubicBezTo>
                    <a:cubicBezTo>
                      <a:pt x="101" y="88"/>
                      <a:pt x="102" y="89"/>
                      <a:pt x="102" y="90"/>
                    </a:cubicBezTo>
                    <a:cubicBezTo>
                      <a:pt x="103" y="90"/>
                      <a:pt x="103" y="90"/>
                      <a:pt x="103" y="91"/>
                    </a:cubicBezTo>
                    <a:cubicBezTo>
                      <a:pt x="103" y="91"/>
                      <a:pt x="103" y="91"/>
                      <a:pt x="102" y="92"/>
                    </a:cubicBezTo>
                    <a:close/>
                  </a:path>
                </a:pathLst>
              </a:custGeom>
              <a:grp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42" name="Freeform 15"/>
              <p:cNvSpPr>
                <a:spLocks/>
              </p:cNvSpPr>
              <p:nvPr/>
            </p:nvSpPr>
            <p:spPr bwMode="auto">
              <a:xfrm flipH="1">
                <a:off x="2854098" y="4098247"/>
                <a:ext cx="342852" cy="1105718"/>
              </a:xfrm>
              <a:custGeom>
                <a:avLst/>
                <a:gdLst>
                  <a:gd name="T0" fmla="*/ 90 w 93"/>
                  <a:gd name="T1" fmla="*/ 249 h 300"/>
                  <a:gd name="T2" fmla="*/ 88 w 93"/>
                  <a:gd name="T3" fmla="*/ 228 h 300"/>
                  <a:gd name="T4" fmla="*/ 84 w 93"/>
                  <a:gd name="T5" fmla="*/ 206 h 300"/>
                  <a:gd name="T6" fmla="*/ 81 w 93"/>
                  <a:gd name="T7" fmla="*/ 171 h 300"/>
                  <a:gd name="T8" fmla="*/ 80 w 93"/>
                  <a:gd name="T9" fmla="*/ 152 h 300"/>
                  <a:gd name="T10" fmla="*/ 78 w 93"/>
                  <a:gd name="T11" fmla="*/ 136 h 300"/>
                  <a:gd name="T12" fmla="*/ 75 w 93"/>
                  <a:gd name="T13" fmla="*/ 127 h 300"/>
                  <a:gd name="T14" fmla="*/ 74 w 93"/>
                  <a:gd name="T15" fmla="*/ 119 h 300"/>
                  <a:gd name="T16" fmla="*/ 77 w 93"/>
                  <a:gd name="T17" fmla="*/ 120 h 300"/>
                  <a:gd name="T18" fmla="*/ 77 w 93"/>
                  <a:gd name="T19" fmla="*/ 112 h 300"/>
                  <a:gd name="T20" fmla="*/ 78 w 93"/>
                  <a:gd name="T21" fmla="*/ 88 h 300"/>
                  <a:gd name="T22" fmla="*/ 83 w 93"/>
                  <a:gd name="T23" fmla="*/ 74 h 300"/>
                  <a:gd name="T24" fmla="*/ 81 w 93"/>
                  <a:gd name="T25" fmla="*/ 60 h 300"/>
                  <a:gd name="T26" fmla="*/ 77 w 93"/>
                  <a:gd name="T27" fmla="*/ 46 h 300"/>
                  <a:gd name="T28" fmla="*/ 66 w 93"/>
                  <a:gd name="T29" fmla="*/ 42 h 300"/>
                  <a:gd name="T30" fmla="*/ 59 w 93"/>
                  <a:gd name="T31" fmla="*/ 38 h 300"/>
                  <a:gd name="T32" fmla="*/ 59 w 93"/>
                  <a:gd name="T33" fmla="*/ 27 h 300"/>
                  <a:gd name="T34" fmla="*/ 62 w 93"/>
                  <a:gd name="T35" fmla="*/ 17 h 300"/>
                  <a:gd name="T36" fmla="*/ 38 w 93"/>
                  <a:gd name="T37" fmla="*/ 4 h 300"/>
                  <a:gd name="T38" fmla="*/ 34 w 93"/>
                  <a:gd name="T39" fmla="*/ 28 h 300"/>
                  <a:gd name="T40" fmla="*/ 38 w 93"/>
                  <a:gd name="T41" fmla="*/ 42 h 300"/>
                  <a:gd name="T42" fmla="*/ 28 w 93"/>
                  <a:gd name="T43" fmla="*/ 47 h 300"/>
                  <a:gd name="T44" fmla="*/ 19 w 93"/>
                  <a:gd name="T45" fmla="*/ 49 h 300"/>
                  <a:gd name="T46" fmla="*/ 12 w 93"/>
                  <a:gd name="T47" fmla="*/ 57 h 300"/>
                  <a:gd name="T48" fmla="*/ 5 w 93"/>
                  <a:gd name="T49" fmla="*/ 73 h 300"/>
                  <a:gd name="T50" fmla="*/ 2 w 93"/>
                  <a:gd name="T51" fmla="*/ 98 h 300"/>
                  <a:gd name="T52" fmla="*/ 16 w 93"/>
                  <a:gd name="T53" fmla="*/ 101 h 300"/>
                  <a:gd name="T54" fmla="*/ 19 w 93"/>
                  <a:gd name="T55" fmla="*/ 117 h 300"/>
                  <a:gd name="T56" fmla="*/ 23 w 93"/>
                  <a:gd name="T57" fmla="*/ 124 h 300"/>
                  <a:gd name="T58" fmla="*/ 22 w 93"/>
                  <a:gd name="T59" fmla="*/ 133 h 300"/>
                  <a:gd name="T60" fmla="*/ 19 w 93"/>
                  <a:gd name="T61" fmla="*/ 143 h 300"/>
                  <a:gd name="T62" fmla="*/ 18 w 93"/>
                  <a:gd name="T63" fmla="*/ 154 h 300"/>
                  <a:gd name="T64" fmla="*/ 19 w 93"/>
                  <a:gd name="T65" fmla="*/ 164 h 300"/>
                  <a:gd name="T66" fmla="*/ 24 w 93"/>
                  <a:gd name="T67" fmla="*/ 195 h 300"/>
                  <a:gd name="T68" fmla="*/ 30 w 93"/>
                  <a:gd name="T69" fmla="*/ 239 h 300"/>
                  <a:gd name="T70" fmla="*/ 33 w 93"/>
                  <a:gd name="T71" fmla="*/ 256 h 300"/>
                  <a:gd name="T72" fmla="*/ 30 w 93"/>
                  <a:gd name="T73" fmla="*/ 270 h 300"/>
                  <a:gd name="T74" fmla="*/ 28 w 93"/>
                  <a:gd name="T75" fmla="*/ 278 h 300"/>
                  <a:gd name="T76" fmla="*/ 18 w 93"/>
                  <a:gd name="T77" fmla="*/ 283 h 300"/>
                  <a:gd name="T78" fmla="*/ 13 w 93"/>
                  <a:gd name="T79" fmla="*/ 290 h 300"/>
                  <a:gd name="T80" fmla="*/ 23 w 93"/>
                  <a:gd name="T81" fmla="*/ 292 h 300"/>
                  <a:gd name="T82" fmla="*/ 28 w 93"/>
                  <a:gd name="T83" fmla="*/ 292 h 300"/>
                  <a:gd name="T84" fmla="*/ 33 w 93"/>
                  <a:gd name="T85" fmla="*/ 291 h 300"/>
                  <a:gd name="T86" fmla="*/ 43 w 93"/>
                  <a:gd name="T87" fmla="*/ 288 h 300"/>
                  <a:gd name="T88" fmla="*/ 51 w 93"/>
                  <a:gd name="T89" fmla="*/ 289 h 300"/>
                  <a:gd name="T90" fmla="*/ 56 w 93"/>
                  <a:gd name="T91" fmla="*/ 288 h 300"/>
                  <a:gd name="T92" fmla="*/ 56 w 93"/>
                  <a:gd name="T93" fmla="*/ 280 h 300"/>
                  <a:gd name="T94" fmla="*/ 58 w 93"/>
                  <a:gd name="T95" fmla="*/ 273 h 300"/>
                  <a:gd name="T96" fmla="*/ 55 w 93"/>
                  <a:gd name="T97" fmla="*/ 257 h 300"/>
                  <a:gd name="T98" fmla="*/ 55 w 93"/>
                  <a:gd name="T99" fmla="*/ 238 h 300"/>
                  <a:gd name="T100" fmla="*/ 54 w 93"/>
                  <a:gd name="T101" fmla="*/ 218 h 300"/>
                  <a:gd name="T102" fmla="*/ 54 w 93"/>
                  <a:gd name="T103" fmla="*/ 196 h 300"/>
                  <a:gd name="T104" fmla="*/ 56 w 93"/>
                  <a:gd name="T105" fmla="*/ 198 h 300"/>
                  <a:gd name="T106" fmla="*/ 59 w 93"/>
                  <a:gd name="T107" fmla="*/ 215 h 300"/>
                  <a:gd name="T108" fmla="*/ 61 w 93"/>
                  <a:gd name="T109" fmla="*/ 230 h 300"/>
                  <a:gd name="T110" fmla="*/ 64 w 93"/>
                  <a:gd name="T111" fmla="*/ 257 h 300"/>
                  <a:gd name="T112" fmla="*/ 70 w 93"/>
                  <a:gd name="T113" fmla="*/ 271 h 300"/>
                  <a:gd name="T114" fmla="*/ 66 w 93"/>
                  <a:gd name="T115" fmla="*/ 282 h 300"/>
                  <a:gd name="T116" fmla="*/ 72 w 93"/>
                  <a:gd name="T117" fmla="*/ 290 h 300"/>
                  <a:gd name="T118" fmla="*/ 70 w 93"/>
                  <a:gd name="T119" fmla="*/ 299 h 300"/>
                  <a:gd name="T120" fmla="*/ 90 w 93"/>
                  <a:gd name="T121" fmla="*/ 297 h 300"/>
                  <a:gd name="T122" fmla="*/ 89 w 93"/>
                  <a:gd name="T123" fmla="*/ 288 h 300"/>
                  <a:gd name="T124" fmla="*/ 93 w 93"/>
                  <a:gd name="T125" fmla="*/ 27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 h="300">
                    <a:moveTo>
                      <a:pt x="93" y="276"/>
                    </a:moveTo>
                    <a:cubicBezTo>
                      <a:pt x="92" y="276"/>
                      <a:pt x="92" y="275"/>
                      <a:pt x="92" y="275"/>
                    </a:cubicBezTo>
                    <a:cubicBezTo>
                      <a:pt x="92" y="275"/>
                      <a:pt x="92" y="273"/>
                      <a:pt x="92" y="272"/>
                    </a:cubicBezTo>
                    <a:cubicBezTo>
                      <a:pt x="92" y="272"/>
                      <a:pt x="92" y="267"/>
                      <a:pt x="92" y="266"/>
                    </a:cubicBezTo>
                    <a:cubicBezTo>
                      <a:pt x="91" y="265"/>
                      <a:pt x="91" y="264"/>
                      <a:pt x="91" y="262"/>
                    </a:cubicBezTo>
                    <a:cubicBezTo>
                      <a:pt x="91" y="260"/>
                      <a:pt x="91" y="257"/>
                      <a:pt x="91" y="255"/>
                    </a:cubicBezTo>
                    <a:cubicBezTo>
                      <a:pt x="91" y="254"/>
                      <a:pt x="90" y="249"/>
                      <a:pt x="90" y="249"/>
                    </a:cubicBezTo>
                    <a:cubicBezTo>
                      <a:pt x="90" y="248"/>
                      <a:pt x="90" y="247"/>
                      <a:pt x="90" y="246"/>
                    </a:cubicBezTo>
                    <a:cubicBezTo>
                      <a:pt x="90" y="245"/>
                      <a:pt x="89" y="243"/>
                      <a:pt x="89" y="243"/>
                    </a:cubicBezTo>
                    <a:cubicBezTo>
                      <a:pt x="89" y="242"/>
                      <a:pt x="89" y="241"/>
                      <a:pt x="89" y="241"/>
                    </a:cubicBezTo>
                    <a:cubicBezTo>
                      <a:pt x="89" y="241"/>
                      <a:pt x="89" y="239"/>
                      <a:pt x="89" y="239"/>
                    </a:cubicBezTo>
                    <a:cubicBezTo>
                      <a:pt x="89" y="239"/>
                      <a:pt x="89" y="238"/>
                      <a:pt x="88" y="237"/>
                    </a:cubicBezTo>
                    <a:cubicBezTo>
                      <a:pt x="88" y="237"/>
                      <a:pt x="88" y="233"/>
                      <a:pt x="88" y="232"/>
                    </a:cubicBezTo>
                    <a:cubicBezTo>
                      <a:pt x="88" y="231"/>
                      <a:pt x="88" y="230"/>
                      <a:pt x="88" y="228"/>
                    </a:cubicBezTo>
                    <a:cubicBezTo>
                      <a:pt x="87" y="227"/>
                      <a:pt x="87" y="225"/>
                      <a:pt x="87" y="224"/>
                    </a:cubicBezTo>
                    <a:cubicBezTo>
                      <a:pt x="87" y="223"/>
                      <a:pt x="87" y="222"/>
                      <a:pt x="87" y="221"/>
                    </a:cubicBezTo>
                    <a:cubicBezTo>
                      <a:pt x="87" y="220"/>
                      <a:pt x="87" y="218"/>
                      <a:pt x="87" y="216"/>
                    </a:cubicBezTo>
                    <a:cubicBezTo>
                      <a:pt x="87" y="215"/>
                      <a:pt x="86" y="214"/>
                      <a:pt x="86" y="213"/>
                    </a:cubicBezTo>
                    <a:cubicBezTo>
                      <a:pt x="86" y="212"/>
                      <a:pt x="85" y="210"/>
                      <a:pt x="85" y="210"/>
                    </a:cubicBezTo>
                    <a:cubicBezTo>
                      <a:pt x="84" y="209"/>
                      <a:pt x="84" y="209"/>
                      <a:pt x="84" y="209"/>
                    </a:cubicBezTo>
                    <a:cubicBezTo>
                      <a:pt x="84" y="209"/>
                      <a:pt x="84" y="207"/>
                      <a:pt x="84" y="206"/>
                    </a:cubicBezTo>
                    <a:cubicBezTo>
                      <a:pt x="84" y="204"/>
                      <a:pt x="84" y="201"/>
                      <a:pt x="84" y="200"/>
                    </a:cubicBezTo>
                    <a:cubicBezTo>
                      <a:pt x="84" y="198"/>
                      <a:pt x="85" y="195"/>
                      <a:pt x="85" y="194"/>
                    </a:cubicBezTo>
                    <a:cubicBezTo>
                      <a:pt x="85" y="193"/>
                      <a:pt x="85" y="192"/>
                      <a:pt x="84" y="191"/>
                    </a:cubicBezTo>
                    <a:cubicBezTo>
                      <a:pt x="84" y="190"/>
                      <a:pt x="84" y="187"/>
                      <a:pt x="83" y="185"/>
                    </a:cubicBezTo>
                    <a:cubicBezTo>
                      <a:pt x="83" y="183"/>
                      <a:pt x="82" y="179"/>
                      <a:pt x="82" y="178"/>
                    </a:cubicBezTo>
                    <a:cubicBezTo>
                      <a:pt x="82" y="177"/>
                      <a:pt x="82" y="174"/>
                      <a:pt x="82" y="173"/>
                    </a:cubicBezTo>
                    <a:cubicBezTo>
                      <a:pt x="82" y="173"/>
                      <a:pt x="81" y="171"/>
                      <a:pt x="81" y="171"/>
                    </a:cubicBezTo>
                    <a:cubicBezTo>
                      <a:pt x="81" y="171"/>
                      <a:pt x="81" y="170"/>
                      <a:pt x="81" y="170"/>
                    </a:cubicBezTo>
                    <a:cubicBezTo>
                      <a:pt x="81" y="169"/>
                      <a:pt x="81" y="167"/>
                      <a:pt x="81" y="167"/>
                    </a:cubicBezTo>
                    <a:cubicBezTo>
                      <a:pt x="81" y="167"/>
                      <a:pt x="81" y="164"/>
                      <a:pt x="81" y="162"/>
                    </a:cubicBezTo>
                    <a:cubicBezTo>
                      <a:pt x="81" y="161"/>
                      <a:pt x="81" y="161"/>
                      <a:pt x="81" y="160"/>
                    </a:cubicBezTo>
                    <a:cubicBezTo>
                      <a:pt x="81" y="160"/>
                      <a:pt x="80" y="158"/>
                      <a:pt x="80" y="157"/>
                    </a:cubicBezTo>
                    <a:cubicBezTo>
                      <a:pt x="80" y="156"/>
                      <a:pt x="80" y="154"/>
                      <a:pt x="80" y="154"/>
                    </a:cubicBezTo>
                    <a:cubicBezTo>
                      <a:pt x="80" y="153"/>
                      <a:pt x="80" y="152"/>
                      <a:pt x="80" y="152"/>
                    </a:cubicBezTo>
                    <a:cubicBezTo>
                      <a:pt x="80" y="152"/>
                      <a:pt x="80" y="151"/>
                      <a:pt x="80" y="150"/>
                    </a:cubicBezTo>
                    <a:cubicBezTo>
                      <a:pt x="81" y="149"/>
                      <a:pt x="81" y="147"/>
                      <a:pt x="81" y="146"/>
                    </a:cubicBezTo>
                    <a:cubicBezTo>
                      <a:pt x="80" y="145"/>
                      <a:pt x="80" y="144"/>
                      <a:pt x="80" y="143"/>
                    </a:cubicBezTo>
                    <a:cubicBezTo>
                      <a:pt x="80" y="142"/>
                      <a:pt x="79" y="139"/>
                      <a:pt x="79" y="139"/>
                    </a:cubicBezTo>
                    <a:cubicBezTo>
                      <a:pt x="79" y="138"/>
                      <a:pt x="78" y="137"/>
                      <a:pt x="78" y="137"/>
                    </a:cubicBezTo>
                    <a:cubicBezTo>
                      <a:pt x="78" y="137"/>
                      <a:pt x="78" y="137"/>
                      <a:pt x="78" y="137"/>
                    </a:cubicBezTo>
                    <a:cubicBezTo>
                      <a:pt x="78" y="137"/>
                      <a:pt x="78" y="136"/>
                      <a:pt x="78" y="136"/>
                    </a:cubicBezTo>
                    <a:cubicBezTo>
                      <a:pt x="78" y="136"/>
                      <a:pt x="78" y="135"/>
                      <a:pt x="78" y="135"/>
                    </a:cubicBezTo>
                    <a:cubicBezTo>
                      <a:pt x="78" y="135"/>
                      <a:pt x="78" y="134"/>
                      <a:pt x="77" y="134"/>
                    </a:cubicBezTo>
                    <a:cubicBezTo>
                      <a:pt x="77" y="134"/>
                      <a:pt x="77" y="134"/>
                      <a:pt x="77" y="133"/>
                    </a:cubicBezTo>
                    <a:cubicBezTo>
                      <a:pt x="77" y="133"/>
                      <a:pt x="76" y="131"/>
                      <a:pt x="76" y="130"/>
                    </a:cubicBezTo>
                    <a:cubicBezTo>
                      <a:pt x="76" y="130"/>
                      <a:pt x="76" y="129"/>
                      <a:pt x="76" y="129"/>
                    </a:cubicBezTo>
                    <a:cubicBezTo>
                      <a:pt x="75" y="129"/>
                      <a:pt x="75" y="128"/>
                      <a:pt x="75" y="128"/>
                    </a:cubicBezTo>
                    <a:cubicBezTo>
                      <a:pt x="75" y="127"/>
                      <a:pt x="75" y="127"/>
                      <a:pt x="75" y="127"/>
                    </a:cubicBezTo>
                    <a:cubicBezTo>
                      <a:pt x="75" y="126"/>
                      <a:pt x="75" y="126"/>
                      <a:pt x="75" y="126"/>
                    </a:cubicBezTo>
                    <a:cubicBezTo>
                      <a:pt x="75" y="125"/>
                      <a:pt x="74" y="124"/>
                      <a:pt x="74" y="124"/>
                    </a:cubicBezTo>
                    <a:cubicBezTo>
                      <a:pt x="74" y="124"/>
                      <a:pt x="74" y="124"/>
                      <a:pt x="74" y="124"/>
                    </a:cubicBezTo>
                    <a:cubicBezTo>
                      <a:pt x="74" y="123"/>
                      <a:pt x="74" y="123"/>
                      <a:pt x="74" y="123"/>
                    </a:cubicBezTo>
                    <a:cubicBezTo>
                      <a:pt x="74" y="123"/>
                      <a:pt x="74" y="119"/>
                      <a:pt x="73" y="119"/>
                    </a:cubicBezTo>
                    <a:cubicBezTo>
                      <a:pt x="73" y="119"/>
                      <a:pt x="73" y="119"/>
                      <a:pt x="73" y="119"/>
                    </a:cubicBezTo>
                    <a:cubicBezTo>
                      <a:pt x="73" y="119"/>
                      <a:pt x="73" y="119"/>
                      <a:pt x="74" y="119"/>
                    </a:cubicBezTo>
                    <a:cubicBezTo>
                      <a:pt x="74" y="119"/>
                      <a:pt x="74" y="119"/>
                      <a:pt x="74" y="119"/>
                    </a:cubicBezTo>
                    <a:cubicBezTo>
                      <a:pt x="74" y="119"/>
                      <a:pt x="74" y="122"/>
                      <a:pt x="74" y="122"/>
                    </a:cubicBezTo>
                    <a:cubicBezTo>
                      <a:pt x="74" y="122"/>
                      <a:pt x="74" y="122"/>
                      <a:pt x="74" y="122"/>
                    </a:cubicBezTo>
                    <a:cubicBezTo>
                      <a:pt x="74" y="122"/>
                      <a:pt x="74" y="122"/>
                      <a:pt x="75" y="121"/>
                    </a:cubicBezTo>
                    <a:cubicBezTo>
                      <a:pt x="75" y="121"/>
                      <a:pt x="76" y="121"/>
                      <a:pt x="76" y="121"/>
                    </a:cubicBezTo>
                    <a:cubicBezTo>
                      <a:pt x="76" y="121"/>
                      <a:pt x="76" y="120"/>
                      <a:pt x="76" y="120"/>
                    </a:cubicBezTo>
                    <a:cubicBezTo>
                      <a:pt x="77" y="120"/>
                      <a:pt x="77" y="120"/>
                      <a:pt x="77" y="120"/>
                    </a:cubicBezTo>
                    <a:cubicBezTo>
                      <a:pt x="77" y="119"/>
                      <a:pt x="77" y="119"/>
                      <a:pt x="78" y="118"/>
                    </a:cubicBezTo>
                    <a:cubicBezTo>
                      <a:pt x="78" y="118"/>
                      <a:pt x="79" y="117"/>
                      <a:pt x="79" y="117"/>
                    </a:cubicBezTo>
                    <a:cubicBezTo>
                      <a:pt x="80" y="117"/>
                      <a:pt x="80" y="116"/>
                      <a:pt x="80" y="116"/>
                    </a:cubicBezTo>
                    <a:cubicBezTo>
                      <a:pt x="80" y="116"/>
                      <a:pt x="80" y="116"/>
                      <a:pt x="80" y="115"/>
                    </a:cubicBezTo>
                    <a:cubicBezTo>
                      <a:pt x="80" y="115"/>
                      <a:pt x="80" y="115"/>
                      <a:pt x="79" y="115"/>
                    </a:cubicBezTo>
                    <a:cubicBezTo>
                      <a:pt x="79" y="115"/>
                      <a:pt x="78" y="114"/>
                      <a:pt x="78" y="114"/>
                    </a:cubicBezTo>
                    <a:cubicBezTo>
                      <a:pt x="78" y="114"/>
                      <a:pt x="77" y="113"/>
                      <a:pt x="77" y="112"/>
                    </a:cubicBezTo>
                    <a:cubicBezTo>
                      <a:pt x="77" y="112"/>
                      <a:pt x="76" y="109"/>
                      <a:pt x="76" y="108"/>
                    </a:cubicBezTo>
                    <a:cubicBezTo>
                      <a:pt x="75" y="108"/>
                      <a:pt x="76" y="107"/>
                      <a:pt x="76" y="107"/>
                    </a:cubicBezTo>
                    <a:cubicBezTo>
                      <a:pt x="76" y="106"/>
                      <a:pt x="75" y="104"/>
                      <a:pt x="75" y="103"/>
                    </a:cubicBezTo>
                    <a:cubicBezTo>
                      <a:pt x="75" y="103"/>
                      <a:pt x="75" y="98"/>
                      <a:pt x="75" y="97"/>
                    </a:cubicBezTo>
                    <a:cubicBezTo>
                      <a:pt x="75" y="97"/>
                      <a:pt x="75" y="97"/>
                      <a:pt x="75" y="96"/>
                    </a:cubicBezTo>
                    <a:cubicBezTo>
                      <a:pt x="75" y="96"/>
                      <a:pt x="76" y="93"/>
                      <a:pt x="77" y="92"/>
                    </a:cubicBezTo>
                    <a:cubicBezTo>
                      <a:pt x="77" y="91"/>
                      <a:pt x="78" y="88"/>
                      <a:pt x="78" y="88"/>
                    </a:cubicBezTo>
                    <a:cubicBezTo>
                      <a:pt x="78" y="87"/>
                      <a:pt x="78" y="86"/>
                      <a:pt x="79" y="86"/>
                    </a:cubicBezTo>
                    <a:cubicBezTo>
                      <a:pt x="79" y="85"/>
                      <a:pt x="79" y="85"/>
                      <a:pt x="79" y="84"/>
                    </a:cubicBezTo>
                    <a:cubicBezTo>
                      <a:pt x="80" y="83"/>
                      <a:pt x="80" y="81"/>
                      <a:pt x="81" y="81"/>
                    </a:cubicBezTo>
                    <a:cubicBezTo>
                      <a:pt x="81" y="80"/>
                      <a:pt x="81" y="79"/>
                      <a:pt x="81" y="79"/>
                    </a:cubicBezTo>
                    <a:cubicBezTo>
                      <a:pt x="81" y="78"/>
                      <a:pt x="82" y="77"/>
                      <a:pt x="82" y="77"/>
                    </a:cubicBezTo>
                    <a:cubicBezTo>
                      <a:pt x="82" y="76"/>
                      <a:pt x="82" y="76"/>
                      <a:pt x="82" y="76"/>
                    </a:cubicBezTo>
                    <a:cubicBezTo>
                      <a:pt x="82" y="75"/>
                      <a:pt x="83" y="74"/>
                      <a:pt x="83" y="74"/>
                    </a:cubicBezTo>
                    <a:cubicBezTo>
                      <a:pt x="83" y="74"/>
                      <a:pt x="83" y="74"/>
                      <a:pt x="83" y="73"/>
                    </a:cubicBezTo>
                    <a:cubicBezTo>
                      <a:pt x="83" y="73"/>
                      <a:pt x="83" y="72"/>
                      <a:pt x="83" y="72"/>
                    </a:cubicBezTo>
                    <a:cubicBezTo>
                      <a:pt x="83" y="71"/>
                      <a:pt x="83" y="71"/>
                      <a:pt x="83" y="70"/>
                    </a:cubicBezTo>
                    <a:cubicBezTo>
                      <a:pt x="83" y="70"/>
                      <a:pt x="83" y="69"/>
                      <a:pt x="83" y="69"/>
                    </a:cubicBezTo>
                    <a:cubicBezTo>
                      <a:pt x="83" y="69"/>
                      <a:pt x="83" y="67"/>
                      <a:pt x="82" y="66"/>
                    </a:cubicBezTo>
                    <a:cubicBezTo>
                      <a:pt x="82" y="65"/>
                      <a:pt x="82" y="62"/>
                      <a:pt x="81" y="61"/>
                    </a:cubicBezTo>
                    <a:cubicBezTo>
                      <a:pt x="81" y="61"/>
                      <a:pt x="81" y="60"/>
                      <a:pt x="81" y="60"/>
                    </a:cubicBezTo>
                    <a:cubicBezTo>
                      <a:pt x="81" y="60"/>
                      <a:pt x="81" y="59"/>
                      <a:pt x="81" y="58"/>
                    </a:cubicBezTo>
                    <a:cubicBezTo>
                      <a:pt x="81" y="57"/>
                      <a:pt x="81" y="55"/>
                      <a:pt x="81" y="54"/>
                    </a:cubicBezTo>
                    <a:cubicBezTo>
                      <a:pt x="81" y="53"/>
                      <a:pt x="81" y="52"/>
                      <a:pt x="81" y="52"/>
                    </a:cubicBezTo>
                    <a:cubicBezTo>
                      <a:pt x="80" y="52"/>
                      <a:pt x="80" y="51"/>
                      <a:pt x="80" y="51"/>
                    </a:cubicBezTo>
                    <a:cubicBezTo>
                      <a:pt x="79" y="50"/>
                      <a:pt x="79" y="50"/>
                      <a:pt x="79" y="50"/>
                    </a:cubicBezTo>
                    <a:cubicBezTo>
                      <a:pt x="79" y="49"/>
                      <a:pt x="78" y="49"/>
                      <a:pt x="78" y="48"/>
                    </a:cubicBezTo>
                    <a:cubicBezTo>
                      <a:pt x="78" y="48"/>
                      <a:pt x="78" y="47"/>
                      <a:pt x="77" y="46"/>
                    </a:cubicBezTo>
                    <a:cubicBezTo>
                      <a:pt x="76" y="46"/>
                      <a:pt x="75" y="45"/>
                      <a:pt x="75" y="45"/>
                    </a:cubicBezTo>
                    <a:cubicBezTo>
                      <a:pt x="74" y="45"/>
                      <a:pt x="74" y="44"/>
                      <a:pt x="73" y="44"/>
                    </a:cubicBezTo>
                    <a:cubicBezTo>
                      <a:pt x="73" y="44"/>
                      <a:pt x="72" y="44"/>
                      <a:pt x="72" y="44"/>
                    </a:cubicBezTo>
                    <a:cubicBezTo>
                      <a:pt x="71" y="44"/>
                      <a:pt x="71" y="44"/>
                      <a:pt x="71" y="44"/>
                    </a:cubicBezTo>
                    <a:cubicBezTo>
                      <a:pt x="71" y="44"/>
                      <a:pt x="70" y="43"/>
                      <a:pt x="70" y="43"/>
                    </a:cubicBezTo>
                    <a:cubicBezTo>
                      <a:pt x="69" y="43"/>
                      <a:pt x="68" y="43"/>
                      <a:pt x="68" y="43"/>
                    </a:cubicBezTo>
                    <a:cubicBezTo>
                      <a:pt x="68" y="43"/>
                      <a:pt x="67" y="42"/>
                      <a:pt x="66" y="42"/>
                    </a:cubicBezTo>
                    <a:cubicBezTo>
                      <a:pt x="65" y="42"/>
                      <a:pt x="65" y="42"/>
                      <a:pt x="64" y="42"/>
                    </a:cubicBezTo>
                    <a:cubicBezTo>
                      <a:pt x="64" y="42"/>
                      <a:pt x="63" y="42"/>
                      <a:pt x="62" y="41"/>
                    </a:cubicBezTo>
                    <a:cubicBezTo>
                      <a:pt x="62" y="41"/>
                      <a:pt x="62" y="41"/>
                      <a:pt x="61" y="41"/>
                    </a:cubicBezTo>
                    <a:cubicBezTo>
                      <a:pt x="61" y="40"/>
                      <a:pt x="60" y="40"/>
                      <a:pt x="60" y="41"/>
                    </a:cubicBezTo>
                    <a:cubicBezTo>
                      <a:pt x="60" y="41"/>
                      <a:pt x="60" y="41"/>
                      <a:pt x="60" y="41"/>
                    </a:cubicBezTo>
                    <a:cubicBezTo>
                      <a:pt x="60" y="40"/>
                      <a:pt x="59" y="40"/>
                      <a:pt x="59" y="39"/>
                    </a:cubicBezTo>
                    <a:cubicBezTo>
                      <a:pt x="59" y="39"/>
                      <a:pt x="59" y="39"/>
                      <a:pt x="59" y="38"/>
                    </a:cubicBezTo>
                    <a:cubicBezTo>
                      <a:pt x="59" y="38"/>
                      <a:pt x="59" y="37"/>
                      <a:pt x="58" y="37"/>
                    </a:cubicBezTo>
                    <a:cubicBezTo>
                      <a:pt x="58" y="36"/>
                      <a:pt x="58" y="35"/>
                      <a:pt x="58" y="35"/>
                    </a:cubicBezTo>
                    <a:cubicBezTo>
                      <a:pt x="58" y="35"/>
                      <a:pt x="58" y="35"/>
                      <a:pt x="57" y="35"/>
                    </a:cubicBezTo>
                    <a:cubicBezTo>
                      <a:pt x="57" y="35"/>
                      <a:pt x="57" y="35"/>
                      <a:pt x="57" y="34"/>
                    </a:cubicBezTo>
                    <a:cubicBezTo>
                      <a:pt x="57" y="34"/>
                      <a:pt x="58" y="32"/>
                      <a:pt x="58" y="31"/>
                    </a:cubicBezTo>
                    <a:cubicBezTo>
                      <a:pt x="58" y="30"/>
                      <a:pt x="58" y="27"/>
                      <a:pt x="58" y="27"/>
                    </a:cubicBezTo>
                    <a:cubicBezTo>
                      <a:pt x="58" y="27"/>
                      <a:pt x="58" y="27"/>
                      <a:pt x="59" y="27"/>
                    </a:cubicBezTo>
                    <a:cubicBezTo>
                      <a:pt x="60" y="27"/>
                      <a:pt x="60" y="26"/>
                      <a:pt x="60" y="26"/>
                    </a:cubicBezTo>
                    <a:cubicBezTo>
                      <a:pt x="60" y="26"/>
                      <a:pt x="61" y="25"/>
                      <a:pt x="61" y="25"/>
                    </a:cubicBezTo>
                    <a:cubicBezTo>
                      <a:pt x="61" y="25"/>
                      <a:pt x="61" y="25"/>
                      <a:pt x="61" y="25"/>
                    </a:cubicBezTo>
                    <a:cubicBezTo>
                      <a:pt x="61" y="24"/>
                      <a:pt x="61" y="24"/>
                      <a:pt x="62" y="23"/>
                    </a:cubicBezTo>
                    <a:cubicBezTo>
                      <a:pt x="62" y="23"/>
                      <a:pt x="62" y="22"/>
                      <a:pt x="62" y="21"/>
                    </a:cubicBezTo>
                    <a:cubicBezTo>
                      <a:pt x="62" y="21"/>
                      <a:pt x="62" y="21"/>
                      <a:pt x="62" y="20"/>
                    </a:cubicBezTo>
                    <a:cubicBezTo>
                      <a:pt x="62" y="18"/>
                      <a:pt x="62" y="17"/>
                      <a:pt x="62" y="17"/>
                    </a:cubicBezTo>
                    <a:cubicBezTo>
                      <a:pt x="61" y="16"/>
                      <a:pt x="61" y="16"/>
                      <a:pt x="61" y="16"/>
                    </a:cubicBezTo>
                    <a:cubicBezTo>
                      <a:pt x="61" y="16"/>
                      <a:pt x="61" y="16"/>
                      <a:pt x="61" y="15"/>
                    </a:cubicBezTo>
                    <a:cubicBezTo>
                      <a:pt x="61" y="15"/>
                      <a:pt x="61" y="11"/>
                      <a:pt x="61" y="11"/>
                    </a:cubicBezTo>
                    <a:cubicBezTo>
                      <a:pt x="59" y="6"/>
                      <a:pt x="55" y="3"/>
                      <a:pt x="52" y="1"/>
                    </a:cubicBezTo>
                    <a:cubicBezTo>
                      <a:pt x="49" y="0"/>
                      <a:pt x="47" y="0"/>
                      <a:pt x="44" y="1"/>
                    </a:cubicBezTo>
                    <a:cubicBezTo>
                      <a:pt x="42" y="1"/>
                      <a:pt x="39" y="3"/>
                      <a:pt x="39" y="3"/>
                    </a:cubicBezTo>
                    <a:cubicBezTo>
                      <a:pt x="39" y="3"/>
                      <a:pt x="39" y="3"/>
                      <a:pt x="38" y="4"/>
                    </a:cubicBezTo>
                    <a:cubicBezTo>
                      <a:pt x="37" y="4"/>
                      <a:pt x="36" y="6"/>
                      <a:pt x="36" y="7"/>
                    </a:cubicBezTo>
                    <a:cubicBezTo>
                      <a:pt x="35" y="8"/>
                      <a:pt x="34" y="10"/>
                      <a:pt x="34" y="11"/>
                    </a:cubicBezTo>
                    <a:cubicBezTo>
                      <a:pt x="34" y="12"/>
                      <a:pt x="34" y="14"/>
                      <a:pt x="34" y="15"/>
                    </a:cubicBezTo>
                    <a:cubicBezTo>
                      <a:pt x="34" y="16"/>
                      <a:pt x="34" y="16"/>
                      <a:pt x="34" y="17"/>
                    </a:cubicBezTo>
                    <a:cubicBezTo>
                      <a:pt x="34" y="18"/>
                      <a:pt x="34" y="19"/>
                      <a:pt x="34" y="20"/>
                    </a:cubicBezTo>
                    <a:cubicBezTo>
                      <a:pt x="34" y="21"/>
                      <a:pt x="34" y="22"/>
                      <a:pt x="34" y="23"/>
                    </a:cubicBezTo>
                    <a:cubicBezTo>
                      <a:pt x="34" y="24"/>
                      <a:pt x="34" y="26"/>
                      <a:pt x="34" y="28"/>
                    </a:cubicBezTo>
                    <a:cubicBezTo>
                      <a:pt x="34" y="30"/>
                      <a:pt x="34" y="31"/>
                      <a:pt x="35" y="32"/>
                    </a:cubicBezTo>
                    <a:cubicBezTo>
                      <a:pt x="35" y="34"/>
                      <a:pt x="37" y="35"/>
                      <a:pt x="37" y="36"/>
                    </a:cubicBezTo>
                    <a:cubicBezTo>
                      <a:pt x="38" y="36"/>
                      <a:pt x="38" y="37"/>
                      <a:pt x="38" y="37"/>
                    </a:cubicBezTo>
                    <a:cubicBezTo>
                      <a:pt x="39" y="37"/>
                      <a:pt x="39" y="37"/>
                      <a:pt x="39" y="38"/>
                    </a:cubicBezTo>
                    <a:cubicBezTo>
                      <a:pt x="39" y="38"/>
                      <a:pt x="39" y="38"/>
                      <a:pt x="38" y="38"/>
                    </a:cubicBezTo>
                    <a:cubicBezTo>
                      <a:pt x="38" y="39"/>
                      <a:pt x="38" y="40"/>
                      <a:pt x="38" y="41"/>
                    </a:cubicBezTo>
                    <a:cubicBezTo>
                      <a:pt x="38" y="41"/>
                      <a:pt x="38" y="42"/>
                      <a:pt x="38" y="42"/>
                    </a:cubicBezTo>
                    <a:cubicBezTo>
                      <a:pt x="38" y="42"/>
                      <a:pt x="38" y="42"/>
                      <a:pt x="38" y="43"/>
                    </a:cubicBezTo>
                    <a:cubicBezTo>
                      <a:pt x="38" y="43"/>
                      <a:pt x="38" y="43"/>
                      <a:pt x="38" y="43"/>
                    </a:cubicBezTo>
                    <a:cubicBezTo>
                      <a:pt x="38" y="43"/>
                      <a:pt x="37" y="43"/>
                      <a:pt x="37" y="44"/>
                    </a:cubicBezTo>
                    <a:cubicBezTo>
                      <a:pt x="36" y="44"/>
                      <a:pt x="35" y="45"/>
                      <a:pt x="34" y="45"/>
                    </a:cubicBezTo>
                    <a:cubicBezTo>
                      <a:pt x="33" y="46"/>
                      <a:pt x="33" y="46"/>
                      <a:pt x="32" y="47"/>
                    </a:cubicBezTo>
                    <a:cubicBezTo>
                      <a:pt x="32" y="47"/>
                      <a:pt x="31" y="47"/>
                      <a:pt x="30" y="47"/>
                    </a:cubicBezTo>
                    <a:cubicBezTo>
                      <a:pt x="29" y="47"/>
                      <a:pt x="29" y="47"/>
                      <a:pt x="28" y="47"/>
                    </a:cubicBezTo>
                    <a:cubicBezTo>
                      <a:pt x="27" y="47"/>
                      <a:pt x="26" y="47"/>
                      <a:pt x="25" y="47"/>
                    </a:cubicBezTo>
                    <a:cubicBezTo>
                      <a:pt x="25" y="47"/>
                      <a:pt x="24" y="48"/>
                      <a:pt x="24" y="48"/>
                    </a:cubicBezTo>
                    <a:cubicBezTo>
                      <a:pt x="23" y="48"/>
                      <a:pt x="23" y="48"/>
                      <a:pt x="23" y="48"/>
                    </a:cubicBezTo>
                    <a:cubicBezTo>
                      <a:pt x="22" y="48"/>
                      <a:pt x="22" y="48"/>
                      <a:pt x="22" y="48"/>
                    </a:cubicBezTo>
                    <a:cubicBezTo>
                      <a:pt x="21" y="48"/>
                      <a:pt x="21" y="48"/>
                      <a:pt x="21" y="48"/>
                    </a:cubicBezTo>
                    <a:cubicBezTo>
                      <a:pt x="20" y="48"/>
                      <a:pt x="19" y="49"/>
                      <a:pt x="19" y="49"/>
                    </a:cubicBezTo>
                    <a:cubicBezTo>
                      <a:pt x="19" y="49"/>
                      <a:pt x="19" y="49"/>
                      <a:pt x="19" y="49"/>
                    </a:cubicBezTo>
                    <a:cubicBezTo>
                      <a:pt x="18" y="49"/>
                      <a:pt x="17" y="50"/>
                      <a:pt x="17" y="50"/>
                    </a:cubicBezTo>
                    <a:cubicBezTo>
                      <a:pt x="17" y="50"/>
                      <a:pt x="17" y="50"/>
                      <a:pt x="16" y="50"/>
                    </a:cubicBezTo>
                    <a:cubicBezTo>
                      <a:pt x="16" y="50"/>
                      <a:pt x="15" y="51"/>
                      <a:pt x="15" y="51"/>
                    </a:cubicBezTo>
                    <a:cubicBezTo>
                      <a:pt x="15" y="51"/>
                      <a:pt x="15" y="51"/>
                      <a:pt x="15" y="52"/>
                    </a:cubicBezTo>
                    <a:cubicBezTo>
                      <a:pt x="14" y="52"/>
                      <a:pt x="14" y="53"/>
                      <a:pt x="14" y="53"/>
                    </a:cubicBezTo>
                    <a:cubicBezTo>
                      <a:pt x="14" y="54"/>
                      <a:pt x="13" y="54"/>
                      <a:pt x="13" y="54"/>
                    </a:cubicBezTo>
                    <a:cubicBezTo>
                      <a:pt x="12" y="55"/>
                      <a:pt x="12" y="56"/>
                      <a:pt x="12" y="57"/>
                    </a:cubicBezTo>
                    <a:cubicBezTo>
                      <a:pt x="12" y="58"/>
                      <a:pt x="11" y="60"/>
                      <a:pt x="11" y="60"/>
                    </a:cubicBezTo>
                    <a:cubicBezTo>
                      <a:pt x="11" y="60"/>
                      <a:pt x="11" y="60"/>
                      <a:pt x="10" y="61"/>
                    </a:cubicBezTo>
                    <a:cubicBezTo>
                      <a:pt x="9" y="62"/>
                      <a:pt x="9" y="62"/>
                      <a:pt x="9" y="63"/>
                    </a:cubicBezTo>
                    <a:cubicBezTo>
                      <a:pt x="8" y="63"/>
                      <a:pt x="8" y="65"/>
                      <a:pt x="8" y="66"/>
                    </a:cubicBezTo>
                    <a:cubicBezTo>
                      <a:pt x="8" y="67"/>
                      <a:pt x="7" y="68"/>
                      <a:pt x="7" y="69"/>
                    </a:cubicBezTo>
                    <a:cubicBezTo>
                      <a:pt x="7" y="69"/>
                      <a:pt x="7" y="69"/>
                      <a:pt x="6" y="70"/>
                    </a:cubicBezTo>
                    <a:cubicBezTo>
                      <a:pt x="6" y="70"/>
                      <a:pt x="5" y="73"/>
                      <a:pt x="5" y="73"/>
                    </a:cubicBezTo>
                    <a:cubicBezTo>
                      <a:pt x="5" y="74"/>
                      <a:pt x="4" y="76"/>
                      <a:pt x="4" y="76"/>
                    </a:cubicBezTo>
                    <a:cubicBezTo>
                      <a:pt x="4" y="77"/>
                      <a:pt x="3" y="78"/>
                      <a:pt x="3" y="78"/>
                    </a:cubicBezTo>
                    <a:cubicBezTo>
                      <a:pt x="3" y="79"/>
                      <a:pt x="3" y="79"/>
                      <a:pt x="2" y="80"/>
                    </a:cubicBezTo>
                    <a:cubicBezTo>
                      <a:pt x="2" y="81"/>
                      <a:pt x="2" y="83"/>
                      <a:pt x="1" y="85"/>
                    </a:cubicBezTo>
                    <a:cubicBezTo>
                      <a:pt x="1" y="87"/>
                      <a:pt x="0" y="90"/>
                      <a:pt x="0" y="91"/>
                    </a:cubicBezTo>
                    <a:cubicBezTo>
                      <a:pt x="0" y="93"/>
                      <a:pt x="1" y="95"/>
                      <a:pt x="1" y="96"/>
                    </a:cubicBezTo>
                    <a:cubicBezTo>
                      <a:pt x="1" y="97"/>
                      <a:pt x="2" y="97"/>
                      <a:pt x="2" y="98"/>
                    </a:cubicBezTo>
                    <a:cubicBezTo>
                      <a:pt x="3" y="98"/>
                      <a:pt x="3" y="98"/>
                      <a:pt x="4" y="99"/>
                    </a:cubicBezTo>
                    <a:cubicBezTo>
                      <a:pt x="5" y="99"/>
                      <a:pt x="6" y="99"/>
                      <a:pt x="7" y="99"/>
                    </a:cubicBezTo>
                    <a:cubicBezTo>
                      <a:pt x="7" y="99"/>
                      <a:pt x="7" y="99"/>
                      <a:pt x="7" y="99"/>
                    </a:cubicBezTo>
                    <a:cubicBezTo>
                      <a:pt x="8" y="99"/>
                      <a:pt x="8" y="99"/>
                      <a:pt x="9" y="99"/>
                    </a:cubicBezTo>
                    <a:cubicBezTo>
                      <a:pt x="9" y="99"/>
                      <a:pt x="10" y="100"/>
                      <a:pt x="11" y="100"/>
                    </a:cubicBezTo>
                    <a:cubicBezTo>
                      <a:pt x="11" y="100"/>
                      <a:pt x="12" y="100"/>
                      <a:pt x="13" y="100"/>
                    </a:cubicBezTo>
                    <a:cubicBezTo>
                      <a:pt x="14" y="101"/>
                      <a:pt x="15" y="101"/>
                      <a:pt x="16" y="101"/>
                    </a:cubicBezTo>
                    <a:cubicBezTo>
                      <a:pt x="16" y="101"/>
                      <a:pt x="17" y="101"/>
                      <a:pt x="17" y="101"/>
                    </a:cubicBezTo>
                    <a:cubicBezTo>
                      <a:pt x="17" y="101"/>
                      <a:pt x="18" y="101"/>
                      <a:pt x="18" y="101"/>
                    </a:cubicBezTo>
                    <a:cubicBezTo>
                      <a:pt x="19" y="101"/>
                      <a:pt x="19" y="101"/>
                      <a:pt x="20" y="101"/>
                    </a:cubicBezTo>
                    <a:cubicBezTo>
                      <a:pt x="20" y="101"/>
                      <a:pt x="20" y="101"/>
                      <a:pt x="20" y="101"/>
                    </a:cubicBezTo>
                    <a:cubicBezTo>
                      <a:pt x="20" y="102"/>
                      <a:pt x="20" y="102"/>
                      <a:pt x="20" y="103"/>
                    </a:cubicBezTo>
                    <a:cubicBezTo>
                      <a:pt x="20" y="104"/>
                      <a:pt x="19" y="107"/>
                      <a:pt x="19" y="109"/>
                    </a:cubicBezTo>
                    <a:cubicBezTo>
                      <a:pt x="19" y="111"/>
                      <a:pt x="19" y="115"/>
                      <a:pt x="19" y="117"/>
                    </a:cubicBezTo>
                    <a:cubicBezTo>
                      <a:pt x="19" y="118"/>
                      <a:pt x="19" y="120"/>
                      <a:pt x="19" y="120"/>
                    </a:cubicBezTo>
                    <a:cubicBezTo>
                      <a:pt x="19" y="121"/>
                      <a:pt x="20" y="121"/>
                      <a:pt x="20" y="121"/>
                    </a:cubicBezTo>
                    <a:cubicBezTo>
                      <a:pt x="20" y="122"/>
                      <a:pt x="21" y="122"/>
                      <a:pt x="21" y="123"/>
                    </a:cubicBezTo>
                    <a:cubicBezTo>
                      <a:pt x="21" y="123"/>
                      <a:pt x="22" y="123"/>
                      <a:pt x="22" y="123"/>
                    </a:cubicBezTo>
                    <a:cubicBezTo>
                      <a:pt x="22" y="123"/>
                      <a:pt x="22" y="123"/>
                      <a:pt x="22" y="123"/>
                    </a:cubicBezTo>
                    <a:cubicBezTo>
                      <a:pt x="22" y="124"/>
                      <a:pt x="23" y="124"/>
                      <a:pt x="23" y="124"/>
                    </a:cubicBezTo>
                    <a:cubicBezTo>
                      <a:pt x="23" y="124"/>
                      <a:pt x="23" y="124"/>
                      <a:pt x="23" y="124"/>
                    </a:cubicBezTo>
                    <a:cubicBezTo>
                      <a:pt x="22" y="125"/>
                      <a:pt x="23" y="125"/>
                      <a:pt x="23" y="125"/>
                    </a:cubicBezTo>
                    <a:cubicBezTo>
                      <a:pt x="23" y="125"/>
                      <a:pt x="23" y="125"/>
                      <a:pt x="23" y="125"/>
                    </a:cubicBezTo>
                    <a:cubicBezTo>
                      <a:pt x="22" y="126"/>
                      <a:pt x="22" y="126"/>
                      <a:pt x="23" y="126"/>
                    </a:cubicBezTo>
                    <a:cubicBezTo>
                      <a:pt x="23" y="127"/>
                      <a:pt x="23" y="128"/>
                      <a:pt x="23" y="128"/>
                    </a:cubicBezTo>
                    <a:cubicBezTo>
                      <a:pt x="22" y="128"/>
                      <a:pt x="22" y="128"/>
                      <a:pt x="21" y="129"/>
                    </a:cubicBezTo>
                    <a:cubicBezTo>
                      <a:pt x="21" y="129"/>
                      <a:pt x="21" y="130"/>
                      <a:pt x="21" y="131"/>
                    </a:cubicBezTo>
                    <a:cubicBezTo>
                      <a:pt x="21" y="132"/>
                      <a:pt x="21" y="132"/>
                      <a:pt x="22" y="133"/>
                    </a:cubicBezTo>
                    <a:cubicBezTo>
                      <a:pt x="22" y="133"/>
                      <a:pt x="22" y="133"/>
                      <a:pt x="21" y="133"/>
                    </a:cubicBezTo>
                    <a:cubicBezTo>
                      <a:pt x="21" y="134"/>
                      <a:pt x="21" y="135"/>
                      <a:pt x="21" y="135"/>
                    </a:cubicBezTo>
                    <a:cubicBezTo>
                      <a:pt x="21" y="136"/>
                      <a:pt x="21" y="137"/>
                      <a:pt x="21" y="137"/>
                    </a:cubicBezTo>
                    <a:cubicBezTo>
                      <a:pt x="20" y="138"/>
                      <a:pt x="20" y="138"/>
                      <a:pt x="20" y="139"/>
                    </a:cubicBezTo>
                    <a:cubicBezTo>
                      <a:pt x="20" y="140"/>
                      <a:pt x="20" y="140"/>
                      <a:pt x="20" y="140"/>
                    </a:cubicBezTo>
                    <a:cubicBezTo>
                      <a:pt x="20" y="141"/>
                      <a:pt x="20" y="142"/>
                      <a:pt x="19" y="142"/>
                    </a:cubicBezTo>
                    <a:cubicBezTo>
                      <a:pt x="19" y="142"/>
                      <a:pt x="19" y="143"/>
                      <a:pt x="19" y="143"/>
                    </a:cubicBezTo>
                    <a:cubicBezTo>
                      <a:pt x="19" y="144"/>
                      <a:pt x="18" y="145"/>
                      <a:pt x="18" y="146"/>
                    </a:cubicBezTo>
                    <a:cubicBezTo>
                      <a:pt x="18" y="147"/>
                      <a:pt x="18" y="148"/>
                      <a:pt x="18" y="148"/>
                    </a:cubicBezTo>
                    <a:cubicBezTo>
                      <a:pt x="18" y="148"/>
                      <a:pt x="18" y="149"/>
                      <a:pt x="18" y="150"/>
                    </a:cubicBezTo>
                    <a:cubicBezTo>
                      <a:pt x="18" y="150"/>
                      <a:pt x="18" y="151"/>
                      <a:pt x="18" y="151"/>
                    </a:cubicBezTo>
                    <a:cubicBezTo>
                      <a:pt x="17" y="152"/>
                      <a:pt x="18" y="152"/>
                      <a:pt x="18" y="152"/>
                    </a:cubicBezTo>
                    <a:cubicBezTo>
                      <a:pt x="18" y="153"/>
                      <a:pt x="18" y="153"/>
                      <a:pt x="18" y="154"/>
                    </a:cubicBezTo>
                    <a:cubicBezTo>
                      <a:pt x="18" y="154"/>
                      <a:pt x="18" y="154"/>
                      <a:pt x="18" y="154"/>
                    </a:cubicBezTo>
                    <a:cubicBezTo>
                      <a:pt x="18" y="155"/>
                      <a:pt x="18" y="155"/>
                      <a:pt x="18" y="155"/>
                    </a:cubicBezTo>
                    <a:cubicBezTo>
                      <a:pt x="18" y="156"/>
                      <a:pt x="19" y="156"/>
                      <a:pt x="19" y="156"/>
                    </a:cubicBezTo>
                    <a:cubicBezTo>
                      <a:pt x="19" y="157"/>
                      <a:pt x="19" y="157"/>
                      <a:pt x="19" y="157"/>
                    </a:cubicBezTo>
                    <a:cubicBezTo>
                      <a:pt x="19" y="158"/>
                      <a:pt x="19" y="158"/>
                      <a:pt x="19" y="158"/>
                    </a:cubicBezTo>
                    <a:cubicBezTo>
                      <a:pt x="19" y="159"/>
                      <a:pt x="19" y="160"/>
                      <a:pt x="19" y="160"/>
                    </a:cubicBezTo>
                    <a:cubicBezTo>
                      <a:pt x="20" y="161"/>
                      <a:pt x="20" y="162"/>
                      <a:pt x="19" y="162"/>
                    </a:cubicBezTo>
                    <a:cubicBezTo>
                      <a:pt x="19" y="162"/>
                      <a:pt x="19" y="163"/>
                      <a:pt x="19" y="164"/>
                    </a:cubicBezTo>
                    <a:cubicBezTo>
                      <a:pt x="19" y="165"/>
                      <a:pt x="19" y="166"/>
                      <a:pt x="19" y="167"/>
                    </a:cubicBezTo>
                    <a:cubicBezTo>
                      <a:pt x="19" y="169"/>
                      <a:pt x="20" y="171"/>
                      <a:pt x="20" y="173"/>
                    </a:cubicBezTo>
                    <a:cubicBezTo>
                      <a:pt x="20" y="175"/>
                      <a:pt x="20" y="176"/>
                      <a:pt x="21" y="177"/>
                    </a:cubicBezTo>
                    <a:cubicBezTo>
                      <a:pt x="21" y="179"/>
                      <a:pt x="22" y="182"/>
                      <a:pt x="22" y="183"/>
                    </a:cubicBezTo>
                    <a:cubicBezTo>
                      <a:pt x="22" y="184"/>
                      <a:pt x="23" y="186"/>
                      <a:pt x="23" y="187"/>
                    </a:cubicBezTo>
                    <a:cubicBezTo>
                      <a:pt x="23" y="187"/>
                      <a:pt x="23" y="189"/>
                      <a:pt x="23" y="190"/>
                    </a:cubicBezTo>
                    <a:cubicBezTo>
                      <a:pt x="23" y="191"/>
                      <a:pt x="24" y="194"/>
                      <a:pt x="24" y="195"/>
                    </a:cubicBezTo>
                    <a:cubicBezTo>
                      <a:pt x="24" y="196"/>
                      <a:pt x="24" y="202"/>
                      <a:pt x="24" y="203"/>
                    </a:cubicBezTo>
                    <a:cubicBezTo>
                      <a:pt x="25" y="204"/>
                      <a:pt x="25" y="209"/>
                      <a:pt x="25" y="211"/>
                    </a:cubicBezTo>
                    <a:cubicBezTo>
                      <a:pt x="25" y="212"/>
                      <a:pt x="26" y="217"/>
                      <a:pt x="26" y="219"/>
                    </a:cubicBezTo>
                    <a:cubicBezTo>
                      <a:pt x="26" y="221"/>
                      <a:pt x="27" y="225"/>
                      <a:pt x="27" y="226"/>
                    </a:cubicBezTo>
                    <a:cubicBezTo>
                      <a:pt x="27" y="226"/>
                      <a:pt x="28" y="229"/>
                      <a:pt x="28" y="230"/>
                    </a:cubicBezTo>
                    <a:cubicBezTo>
                      <a:pt x="28" y="230"/>
                      <a:pt x="29" y="233"/>
                      <a:pt x="29" y="235"/>
                    </a:cubicBezTo>
                    <a:cubicBezTo>
                      <a:pt x="29" y="236"/>
                      <a:pt x="30" y="238"/>
                      <a:pt x="30" y="239"/>
                    </a:cubicBezTo>
                    <a:cubicBezTo>
                      <a:pt x="30" y="241"/>
                      <a:pt x="31" y="241"/>
                      <a:pt x="31" y="242"/>
                    </a:cubicBezTo>
                    <a:cubicBezTo>
                      <a:pt x="31" y="242"/>
                      <a:pt x="32" y="244"/>
                      <a:pt x="32" y="244"/>
                    </a:cubicBezTo>
                    <a:cubicBezTo>
                      <a:pt x="32" y="245"/>
                      <a:pt x="33" y="247"/>
                      <a:pt x="33" y="248"/>
                    </a:cubicBezTo>
                    <a:cubicBezTo>
                      <a:pt x="33" y="248"/>
                      <a:pt x="34" y="251"/>
                      <a:pt x="35" y="252"/>
                    </a:cubicBezTo>
                    <a:cubicBezTo>
                      <a:pt x="35" y="252"/>
                      <a:pt x="35" y="252"/>
                      <a:pt x="35" y="252"/>
                    </a:cubicBezTo>
                    <a:cubicBezTo>
                      <a:pt x="35" y="253"/>
                      <a:pt x="35" y="253"/>
                      <a:pt x="35" y="253"/>
                    </a:cubicBezTo>
                    <a:cubicBezTo>
                      <a:pt x="34" y="253"/>
                      <a:pt x="34" y="255"/>
                      <a:pt x="33" y="256"/>
                    </a:cubicBezTo>
                    <a:cubicBezTo>
                      <a:pt x="32" y="257"/>
                      <a:pt x="32" y="258"/>
                      <a:pt x="32" y="259"/>
                    </a:cubicBezTo>
                    <a:cubicBezTo>
                      <a:pt x="32" y="259"/>
                      <a:pt x="31" y="261"/>
                      <a:pt x="31" y="262"/>
                    </a:cubicBezTo>
                    <a:cubicBezTo>
                      <a:pt x="31" y="263"/>
                      <a:pt x="31" y="263"/>
                      <a:pt x="30" y="264"/>
                    </a:cubicBezTo>
                    <a:cubicBezTo>
                      <a:pt x="30" y="265"/>
                      <a:pt x="29" y="266"/>
                      <a:pt x="29" y="267"/>
                    </a:cubicBezTo>
                    <a:cubicBezTo>
                      <a:pt x="29" y="267"/>
                      <a:pt x="29" y="267"/>
                      <a:pt x="29" y="268"/>
                    </a:cubicBezTo>
                    <a:cubicBezTo>
                      <a:pt x="29" y="268"/>
                      <a:pt x="29" y="269"/>
                      <a:pt x="29" y="269"/>
                    </a:cubicBezTo>
                    <a:cubicBezTo>
                      <a:pt x="29" y="269"/>
                      <a:pt x="30" y="270"/>
                      <a:pt x="30" y="270"/>
                    </a:cubicBezTo>
                    <a:cubicBezTo>
                      <a:pt x="30" y="270"/>
                      <a:pt x="32" y="270"/>
                      <a:pt x="32" y="270"/>
                    </a:cubicBezTo>
                    <a:cubicBezTo>
                      <a:pt x="32" y="270"/>
                      <a:pt x="32" y="271"/>
                      <a:pt x="32" y="271"/>
                    </a:cubicBezTo>
                    <a:cubicBezTo>
                      <a:pt x="32" y="271"/>
                      <a:pt x="31" y="272"/>
                      <a:pt x="31" y="272"/>
                    </a:cubicBezTo>
                    <a:cubicBezTo>
                      <a:pt x="31" y="272"/>
                      <a:pt x="31" y="273"/>
                      <a:pt x="30" y="273"/>
                    </a:cubicBezTo>
                    <a:cubicBezTo>
                      <a:pt x="30" y="273"/>
                      <a:pt x="30" y="274"/>
                      <a:pt x="30" y="274"/>
                    </a:cubicBezTo>
                    <a:cubicBezTo>
                      <a:pt x="30" y="274"/>
                      <a:pt x="29" y="275"/>
                      <a:pt x="29" y="276"/>
                    </a:cubicBezTo>
                    <a:cubicBezTo>
                      <a:pt x="28" y="277"/>
                      <a:pt x="28" y="278"/>
                      <a:pt x="28" y="278"/>
                    </a:cubicBezTo>
                    <a:cubicBezTo>
                      <a:pt x="28" y="278"/>
                      <a:pt x="28" y="278"/>
                      <a:pt x="28" y="278"/>
                    </a:cubicBezTo>
                    <a:cubicBezTo>
                      <a:pt x="28" y="278"/>
                      <a:pt x="28" y="278"/>
                      <a:pt x="28" y="278"/>
                    </a:cubicBezTo>
                    <a:cubicBezTo>
                      <a:pt x="28" y="279"/>
                      <a:pt x="27" y="279"/>
                      <a:pt x="27" y="279"/>
                    </a:cubicBezTo>
                    <a:cubicBezTo>
                      <a:pt x="27" y="280"/>
                      <a:pt x="27" y="280"/>
                      <a:pt x="26" y="280"/>
                    </a:cubicBezTo>
                    <a:cubicBezTo>
                      <a:pt x="26" y="281"/>
                      <a:pt x="25" y="281"/>
                      <a:pt x="25" y="282"/>
                    </a:cubicBezTo>
                    <a:cubicBezTo>
                      <a:pt x="24" y="282"/>
                      <a:pt x="23" y="282"/>
                      <a:pt x="22" y="282"/>
                    </a:cubicBezTo>
                    <a:cubicBezTo>
                      <a:pt x="21" y="282"/>
                      <a:pt x="19" y="283"/>
                      <a:pt x="18" y="283"/>
                    </a:cubicBezTo>
                    <a:cubicBezTo>
                      <a:pt x="17" y="284"/>
                      <a:pt x="16" y="284"/>
                      <a:pt x="15" y="284"/>
                    </a:cubicBezTo>
                    <a:cubicBezTo>
                      <a:pt x="15" y="285"/>
                      <a:pt x="14" y="286"/>
                      <a:pt x="14" y="286"/>
                    </a:cubicBezTo>
                    <a:cubicBezTo>
                      <a:pt x="14" y="286"/>
                      <a:pt x="14" y="286"/>
                      <a:pt x="14" y="287"/>
                    </a:cubicBezTo>
                    <a:cubicBezTo>
                      <a:pt x="14" y="287"/>
                      <a:pt x="14" y="287"/>
                      <a:pt x="13" y="287"/>
                    </a:cubicBezTo>
                    <a:cubicBezTo>
                      <a:pt x="13" y="287"/>
                      <a:pt x="13" y="287"/>
                      <a:pt x="13" y="287"/>
                    </a:cubicBezTo>
                    <a:cubicBezTo>
                      <a:pt x="13" y="288"/>
                      <a:pt x="13" y="287"/>
                      <a:pt x="13" y="288"/>
                    </a:cubicBezTo>
                    <a:cubicBezTo>
                      <a:pt x="13" y="288"/>
                      <a:pt x="13" y="289"/>
                      <a:pt x="13" y="290"/>
                    </a:cubicBezTo>
                    <a:cubicBezTo>
                      <a:pt x="13" y="290"/>
                      <a:pt x="13" y="290"/>
                      <a:pt x="13" y="290"/>
                    </a:cubicBezTo>
                    <a:cubicBezTo>
                      <a:pt x="13" y="291"/>
                      <a:pt x="14" y="291"/>
                      <a:pt x="15" y="291"/>
                    </a:cubicBezTo>
                    <a:cubicBezTo>
                      <a:pt x="16" y="291"/>
                      <a:pt x="17" y="292"/>
                      <a:pt x="17" y="292"/>
                    </a:cubicBezTo>
                    <a:cubicBezTo>
                      <a:pt x="18" y="292"/>
                      <a:pt x="18" y="292"/>
                      <a:pt x="18" y="292"/>
                    </a:cubicBezTo>
                    <a:cubicBezTo>
                      <a:pt x="19" y="292"/>
                      <a:pt x="20" y="292"/>
                      <a:pt x="20" y="292"/>
                    </a:cubicBezTo>
                    <a:cubicBezTo>
                      <a:pt x="21" y="292"/>
                      <a:pt x="22" y="292"/>
                      <a:pt x="22" y="292"/>
                    </a:cubicBezTo>
                    <a:cubicBezTo>
                      <a:pt x="23" y="292"/>
                      <a:pt x="23" y="292"/>
                      <a:pt x="23" y="292"/>
                    </a:cubicBezTo>
                    <a:cubicBezTo>
                      <a:pt x="23" y="292"/>
                      <a:pt x="24" y="292"/>
                      <a:pt x="24" y="292"/>
                    </a:cubicBezTo>
                    <a:cubicBezTo>
                      <a:pt x="24" y="292"/>
                      <a:pt x="24" y="292"/>
                      <a:pt x="25" y="292"/>
                    </a:cubicBezTo>
                    <a:cubicBezTo>
                      <a:pt x="25" y="292"/>
                      <a:pt x="25" y="292"/>
                      <a:pt x="26" y="292"/>
                    </a:cubicBezTo>
                    <a:cubicBezTo>
                      <a:pt x="26" y="292"/>
                      <a:pt x="26" y="292"/>
                      <a:pt x="26" y="292"/>
                    </a:cubicBezTo>
                    <a:cubicBezTo>
                      <a:pt x="26" y="292"/>
                      <a:pt x="27" y="292"/>
                      <a:pt x="27" y="292"/>
                    </a:cubicBezTo>
                    <a:cubicBezTo>
                      <a:pt x="28" y="292"/>
                      <a:pt x="28" y="292"/>
                      <a:pt x="28" y="292"/>
                    </a:cubicBezTo>
                    <a:cubicBezTo>
                      <a:pt x="28" y="291"/>
                      <a:pt x="28" y="292"/>
                      <a:pt x="28" y="292"/>
                    </a:cubicBezTo>
                    <a:cubicBezTo>
                      <a:pt x="29" y="292"/>
                      <a:pt x="29" y="292"/>
                      <a:pt x="29" y="292"/>
                    </a:cubicBezTo>
                    <a:cubicBezTo>
                      <a:pt x="30" y="292"/>
                      <a:pt x="30" y="292"/>
                      <a:pt x="30" y="292"/>
                    </a:cubicBezTo>
                    <a:cubicBezTo>
                      <a:pt x="30" y="291"/>
                      <a:pt x="30" y="292"/>
                      <a:pt x="30" y="292"/>
                    </a:cubicBezTo>
                    <a:cubicBezTo>
                      <a:pt x="30" y="292"/>
                      <a:pt x="31" y="292"/>
                      <a:pt x="31" y="292"/>
                    </a:cubicBezTo>
                    <a:cubicBezTo>
                      <a:pt x="32" y="292"/>
                      <a:pt x="32" y="292"/>
                      <a:pt x="32" y="291"/>
                    </a:cubicBezTo>
                    <a:cubicBezTo>
                      <a:pt x="32" y="291"/>
                      <a:pt x="32" y="291"/>
                      <a:pt x="32" y="291"/>
                    </a:cubicBezTo>
                    <a:cubicBezTo>
                      <a:pt x="32" y="291"/>
                      <a:pt x="33" y="291"/>
                      <a:pt x="33" y="291"/>
                    </a:cubicBezTo>
                    <a:cubicBezTo>
                      <a:pt x="33" y="291"/>
                      <a:pt x="34" y="291"/>
                      <a:pt x="34" y="291"/>
                    </a:cubicBezTo>
                    <a:cubicBezTo>
                      <a:pt x="34" y="291"/>
                      <a:pt x="34" y="291"/>
                      <a:pt x="34" y="291"/>
                    </a:cubicBezTo>
                    <a:cubicBezTo>
                      <a:pt x="34" y="291"/>
                      <a:pt x="34" y="291"/>
                      <a:pt x="35" y="291"/>
                    </a:cubicBezTo>
                    <a:cubicBezTo>
                      <a:pt x="36" y="291"/>
                      <a:pt x="36" y="291"/>
                      <a:pt x="36" y="290"/>
                    </a:cubicBezTo>
                    <a:cubicBezTo>
                      <a:pt x="36" y="290"/>
                      <a:pt x="36" y="290"/>
                      <a:pt x="36" y="290"/>
                    </a:cubicBezTo>
                    <a:cubicBezTo>
                      <a:pt x="37" y="290"/>
                      <a:pt x="37" y="290"/>
                      <a:pt x="38" y="289"/>
                    </a:cubicBezTo>
                    <a:cubicBezTo>
                      <a:pt x="40" y="289"/>
                      <a:pt x="42" y="288"/>
                      <a:pt x="43" y="288"/>
                    </a:cubicBezTo>
                    <a:cubicBezTo>
                      <a:pt x="43" y="288"/>
                      <a:pt x="43" y="288"/>
                      <a:pt x="44" y="288"/>
                    </a:cubicBezTo>
                    <a:cubicBezTo>
                      <a:pt x="45" y="288"/>
                      <a:pt x="45" y="289"/>
                      <a:pt x="46" y="289"/>
                    </a:cubicBezTo>
                    <a:cubicBezTo>
                      <a:pt x="47" y="290"/>
                      <a:pt x="47" y="290"/>
                      <a:pt x="47" y="290"/>
                    </a:cubicBezTo>
                    <a:cubicBezTo>
                      <a:pt x="48" y="290"/>
                      <a:pt x="49" y="289"/>
                      <a:pt x="49" y="289"/>
                    </a:cubicBezTo>
                    <a:cubicBezTo>
                      <a:pt x="50" y="289"/>
                      <a:pt x="50" y="289"/>
                      <a:pt x="50" y="289"/>
                    </a:cubicBezTo>
                    <a:cubicBezTo>
                      <a:pt x="50" y="289"/>
                      <a:pt x="50" y="289"/>
                      <a:pt x="50" y="289"/>
                    </a:cubicBezTo>
                    <a:cubicBezTo>
                      <a:pt x="50" y="289"/>
                      <a:pt x="50" y="289"/>
                      <a:pt x="51" y="289"/>
                    </a:cubicBezTo>
                    <a:cubicBezTo>
                      <a:pt x="52" y="289"/>
                      <a:pt x="52" y="289"/>
                      <a:pt x="52" y="289"/>
                    </a:cubicBezTo>
                    <a:cubicBezTo>
                      <a:pt x="52" y="289"/>
                      <a:pt x="52" y="289"/>
                      <a:pt x="52" y="289"/>
                    </a:cubicBezTo>
                    <a:cubicBezTo>
                      <a:pt x="52" y="289"/>
                      <a:pt x="53" y="289"/>
                      <a:pt x="53" y="289"/>
                    </a:cubicBezTo>
                    <a:cubicBezTo>
                      <a:pt x="54" y="289"/>
                      <a:pt x="54" y="289"/>
                      <a:pt x="54" y="289"/>
                    </a:cubicBezTo>
                    <a:cubicBezTo>
                      <a:pt x="54" y="288"/>
                      <a:pt x="54" y="288"/>
                      <a:pt x="54" y="288"/>
                    </a:cubicBezTo>
                    <a:cubicBezTo>
                      <a:pt x="55" y="288"/>
                      <a:pt x="55" y="288"/>
                      <a:pt x="55" y="288"/>
                    </a:cubicBezTo>
                    <a:cubicBezTo>
                      <a:pt x="56" y="288"/>
                      <a:pt x="56" y="288"/>
                      <a:pt x="56" y="288"/>
                    </a:cubicBezTo>
                    <a:cubicBezTo>
                      <a:pt x="56" y="288"/>
                      <a:pt x="56" y="288"/>
                      <a:pt x="57" y="288"/>
                    </a:cubicBezTo>
                    <a:cubicBezTo>
                      <a:pt x="57" y="287"/>
                      <a:pt x="57" y="287"/>
                      <a:pt x="57" y="287"/>
                    </a:cubicBezTo>
                    <a:cubicBezTo>
                      <a:pt x="57" y="286"/>
                      <a:pt x="57" y="285"/>
                      <a:pt x="57" y="284"/>
                    </a:cubicBezTo>
                    <a:cubicBezTo>
                      <a:pt x="57" y="283"/>
                      <a:pt x="57" y="283"/>
                      <a:pt x="56" y="283"/>
                    </a:cubicBezTo>
                    <a:cubicBezTo>
                      <a:pt x="56" y="283"/>
                      <a:pt x="56" y="282"/>
                      <a:pt x="56" y="282"/>
                    </a:cubicBezTo>
                    <a:cubicBezTo>
                      <a:pt x="56" y="282"/>
                      <a:pt x="56" y="282"/>
                      <a:pt x="56" y="281"/>
                    </a:cubicBezTo>
                    <a:cubicBezTo>
                      <a:pt x="56" y="281"/>
                      <a:pt x="56" y="281"/>
                      <a:pt x="56" y="280"/>
                    </a:cubicBezTo>
                    <a:cubicBezTo>
                      <a:pt x="56" y="280"/>
                      <a:pt x="56" y="280"/>
                      <a:pt x="56" y="280"/>
                    </a:cubicBezTo>
                    <a:cubicBezTo>
                      <a:pt x="56" y="279"/>
                      <a:pt x="56" y="278"/>
                      <a:pt x="56" y="278"/>
                    </a:cubicBezTo>
                    <a:cubicBezTo>
                      <a:pt x="56" y="277"/>
                      <a:pt x="56" y="277"/>
                      <a:pt x="56" y="276"/>
                    </a:cubicBezTo>
                    <a:cubicBezTo>
                      <a:pt x="56" y="276"/>
                      <a:pt x="56" y="276"/>
                      <a:pt x="56" y="276"/>
                    </a:cubicBezTo>
                    <a:cubicBezTo>
                      <a:pt x="56" y="276"/>
                      <a:pt x="56" y="276"/>
                      <a:pt x="56" y="275"/>
                    </a:cubicBezTo>
                    <a:cubicBezTo>
                      <a:pt x="56" y="275"/>
                      <a:pt x="56" y="275"/>
                      <a:pt x="56" y="275"/>
                    </a:cubicBezTo>
                    <a:cubicBezTo>
                      <a:pt x="57" y="275"/>
                      <a:pt x="57" y="274"/>
                      <a:pt x="58" y="273"/>
                    </a:cubicBezTo>
                    <a:cubicBezTo>
                      <a:pt x="58" y="272"/>
                      <a:pt x="59" y="272"/>
                      <a:pt x="59" y="271"/>
                    </a:cubicBezTo>
                    <a:cubicBezTo>
                      <a:pt x="59" y="271"/>
                      <a:pt x="60" y="270"/>
                      <a:pt x="60" y="270"/>
                    </a:cubicBezTo>
                    <a:cubicBezTo>
                      <a:pt x="60" y="269"/>
                      <a:pt x="60" y="268"/>
                      <a:pt x="60" y="268"/>
                    </a:cubicBezTo>
                    <a:cubicBezTo>
                      <a:pt x="60" y="267"/>
                      <a:pt x="60" y="267"/>
                      <a:pt x="60" y="266"/>
                    </a:cubicBezTo>
                    <a:cubicBezTo>
                      <a:pt x="59" y="266"/>
                      <a:pt x="58" y="263"/>
                      <a:pt x="58" y="262"/>
                    </a:cubicBezTo>
                    <a:cubicBezTo>
                      <a:pt x="57" y="261"/>
                      <a:pt x="57" y="260"/>
                      <a:pt x="56" y="260"/>
                    </a:cubicBezTo>
                    <a:cubicBezTo>
                      <a:pt x="56" y="259"/>
                      <a:pt x="55" y="257"/>
                      <a:pt x="55" y="257"/>
                    </a:cubicBezTo>
                    <a:cubicBezTo>
                      <a:pt x="54" y="257"/>
                      <a:pt x="54" y="256"/>
                      <a:pt x="54" y="256"/>
                    </a:cubicBezTo>
                    <a:cubicBezTo>
                      <a:pt x="54" y="256"/>
                      <a:pt x="54" y="256"/>
                      <a:pt x="54" y="255"/>
                    </a:cubicBezTo>
                    <a:cubicBezTo>
                      <a:pt x="54" y="255"/>
                      <a:pt x="54" y="255"/>
                      <a:pt x="54" y="254"/>
                    </a:cubicBezTo>
                    <a:cubicBezTo>
                      <a:pt x="54" y="253"/>
                      <a:pt x="54" y="251"/>
                      <a:pt x="55" y="251"/>
                    </a:cubicBezTo>
                    <a:cubicBezTo>
                      <a:pt x="55" y="250"/>
                      <a:pt x="55" y="245"/>
                      <a:pt x="55" y="244"/>
                    </a:cubicBezTo>
                    <a:cubicBezTo>
                      <a:pt x="55" y="243"/>
                      <a:pt x="55" y="241"/>
                      <a:pt x="55" y="240"/>
                    </a:cubicBezTo>
                    <a:cubicBezTo>
                      <a:pt x="55" y="240"/>
                      <a:pt x="55" y="238"/>
                      <a:pt x="55" y="238"/>
                    </a:cubicBezTo>
                    <a:cubicBezTo>
                      <a:pt x="55" y="237"/>
                      <a:pt x="55" y="235"/>
                      <a:pt x="55" y="235"/>
                    </a:cubicBezTo>
                    <a:cubicBezTo>
                      <a:pt x="55" y="234"/>
                      <a:pt x="55" y="233"/>
                      <a:pt x="55" y="233"/>
                    </a:cubicBezTo>
                    <a:cubicBezTo>
                      <a:pt x="55" y="233"/>
                      <a:pt x="55" y="232"/>
                      <a:pt x="55" y="232"/>
                    </a:cubicBezTo>
                    <a:cubicBezTo>
                      <a:pt x="55" y="232"/>
                      <a:pt x="55" y="229"/>
                      <a:pt x="55" y="228"/>
                    </a:cubicBezTo>
                    <a:cubicBezTo>
                      <a:pt x="55" y="227"/>
                      <a:pt x="54" y="223"/>
                      <a:pt x="54" y="222"/>
                    </a:cubicBezTo>
                    <a:cubicBezTo>
                      <a:pt x="54" y="221"/>
                      <a:pt x="54" y="220"/>
                      <a:pt x="54" y="219"/>
                    </a:cubicBezTo>
                    <a:cubicBezTo>
                      <a:pt x="54" y="219"/>
                      <a:pt x="54" y="218"/>
                      <a:pt x="54" y="218"/>
                    </a:cubicBezTo>
                    <a:cubicBezTo>
                      <a:pt x="54" y="217"/>
                      <a:pt x="54" y="216"/>
                      <a:pt x="54" y="215"/>
                    </a:cubicBezTo>
                    <a:cubicBezTo>
                      <a:pt x="54" y="215"/>
                      <a:pt x="55" y="212"/>
                      <a:pt x="55" y="211"/>
                    </a:cubicBezTo>
                    <a:cubicBezTo>
                      <a:pt x="55" y="210"/>
                      <a:pt x="55" y="208"/>
                      <a:pt x="55" y="208"/>
                    </a:cubicBezTo>
                    <a:cubicBezTo>
                      <a:pt x="55" y="208"/>
                      <a:pt x="55" y="206"/>
                      <a:pt x="55" y="205"/>
                    </a:cubicBezTo>
                    <a:cubicBezTo>
                      <a:pt x="55" y="204"/>
                      <a:pt x="55" y="201"/>
                      <a:pt x="55" y="201"/>
                    </a:cubicBezTo>
                    <a:cubicBezTo>
                      <a:pt x="55" y="200"/>
                      <a:pt x="55" y="199"/>
                      <a:pt x="55" y="198"/>
                    </a:cubicBezTo>
                    <a:cubicBezTo>
                      <a:pt x="54" y="198"/>
                      <a:pt x="54" y="197"/>
                      <a:pt x="54" y="196"/>
                    </a:cubicBezTo>
                    <a:cubicBezTo>
                      <a:pt x="54" y="196"/>
                      <a:pt x="54" y="195"/>
                      <a:pt x="54" y="194"/>
                    </a:cubicBezTo>
                    <a:cubicBezTo>
                      <a:pt x="54" y="193"/>
                      <a:pt x="54" y="191"/>
                      <a:pt x="54" y="191"/>
                    </a:cubicBezTo>
                    <a:cubicBezTo>
                      <a:pt x="54" y="191"/>
                      <a:pt x="54" y="191"/>
                      <a:pt x="54" y="191"/>
                    </a:cubicBezTo>
                    <a:cubicBezTo>
                      <a:pt x="54" y="191"/>
                      <a:pt x="54" y="192"/>
                      <a:pt x="54" y="192"/>
                    </a:cubicBezTo>
                    <a:cubicBezTo>
                      <a:pt x="54" y="193"/>
                      <a:pt x="55" y="194"/>
                      <a:pt x="55" y="194"/>
                    </a:cubicBezTo>
                    <a:cubicBezTo>
                      <a:pt x="55" y="195"/>
                      <a:pt x="55" y="197"/>
                      <a:pt x="55" y="197"/>
                    </a:cubicBezTo>
                    <a:cubicBezTo>
                      <a:pt x="55" y="198"/>
                      <a:pt x="56" y="198"/>
                      <a:pt x="56" y="198"/>
                    </a:cubicBezTo>
                    <a:cubicBezTo>
                      <a:pt x="56" y="198"/>
                      <a:pt x="56" y="199"/>
                      <a:pt x="56" y="200"/>
                    </a:cubicBezTo>
                    <a:cubicBezTo>
                      <a:pt x="56" y="201"/>
                      <a:pt x="57" y="202"/>
                      <a:pt x="57" y="203"/>
                    </a:cubicBezTo>
                    <a:cubicBezTo>
                      <a:pt x="57" y="204"/>
                      <a:pt x="57" y="205"/>
                      <a:pt x="57" y="206"/>
                    </a:cubicBezTo>
                    <a:cubicBezTo>
                      <a:pt x="57" y="206"/>
                      <a:pt x="58" y="208"/>
                      <a:pt x="58" y="208"/>
                    </a:cubicBezTo>
                    <a:cubicBezTo>
                      <a:pt x="58" y="209"/>
                      <a:pt x="58" y="210"/>
                      <a:pt x="59" y="211"/>
                    </a:cubicBezTo>
                    <a:cubicBezTo>
                      <a:pt x="59" y="211"/>
                      <a:pt x="59" y="213"/>
                      <a:pt x="59" y="213"/>
                    </a:cubicBezTo>
                    <a:cubicBezTo>
                      <a:pt x="59" y="214"/>
                      <a:pt x="59" y="215"/>
                      <a:pt x="59" y="215"/>
                    </a:cubicBezTo>
                    <a:cubicBezTo>
                      <a:pt x="59" y="216"/>
                      <a:pt x="59" y="216"/>
                      <a:pt x="59" y="217"/>
                    </a:cubicBezTo>
                    <a:cubicBezTo>
                      <a:pt x="59" y="217"/>
                      <a:pt x="60" y="219"/>
                      <a:pt x="60" y="219"/>
                    </a:cubicBezTo>
                    <a:cubicBezTo>
                      <a:pt x="60" y="219"/>
                      <a:pt x="60" y="220"/>
                      <a:pt x="60" y="221"/>
                    </a:cubicBezTo>
                    <a:cubicBezTo>
                      <a:pt x="60" y="222"/>
                      <a:pt x="60" y="223"/>
                      <a:pt x="60" y="224"/>
                    </a:cubicBezTo>
                    <a:cubicBezTo>
                      <a:pt x="60" y="225"/>
                      <a:pt x="60" y="225"/>
                      <a:pt x="60" y="226"/>
                    </a:cubicBezTo>
                    <a:cubicBezTo>
                      <a:pt x="60" y="226"/>
                      <a:pt x="60" y="227"/>
                      <a:pt x="60" y="228"/>
                    </a:cubicBezTo>
                    <a:cubicBezTo>
                      <a:pt x="61" y="228"/>
                      <a:pt x="61" y="229"/>
                      <a:pt x="61" y="230"/>
                    </a:cubicBezTo>
                    <a:cubicBezTo>
                      <a:pt x="61" y="231"/>
                      <a:pt x="61" y="232"/>
                      <a:pt x="61" y="232"/>
                    </a:cubicBezTo>
                    <a:cubicBezTo>
                      <a:pt x="61" y="233"/>
                      <a:pt x="61" y="233"/>
                      <a:pt x="61" y="234"/>
                    </a:cubicBezTo>
                    <a:cubicBezTo>
                      <a:pt x="61" y="235"/>
                      <a:pt x="61" y="235"/>
                      <a:pt x="61" y="235"/>
                    </a:cubicBezTo>
                    <a:cubicBezTo>
                      <a:pt x="61" y="236"/>
                      <a:pt x="62" y="239"/>
                      <a:pt x="62" y="240"/>
                    </a:cubicBezTo>
                    <a:cubicBezTo>
                      <a:pt x="62" y="241"/>
                      <a:pt x="62" y="244"/>
                      <a:pt x="62" y="245"/>
                    </a:cubicBezTo>
                    <a:cubicBezTo>
                      <a:pt x="62" y="247"/>
                      <a:pt x="62" y="249"/>
                      <a:pt x="62" y="251"/>
                    </a:cubicBezTo>
                    <a:cubicBezTo>
                      <a:pt x="62" y="252"/>
                      <a:pt x="63" y="256"/>
                      <a:pt x="64" y="257"/>
                    </a:cubicBezTo>
                    <a:cubicBezTo>
                      <a:pt x="64" y="258"/>
                      <a:pt x="64" y="260"/>
                      <a:pt x="65" y="261"/>
                    </a:cubicBezTo>
                    <a:cubicBezTo>
                      <a:pt x="65" y="262"/>
                      <a:pt x="65" y="263"/>
                      <a:pt x="66" y="264"/>
                    </a:cubicBezTo>
                    <a:cubicBezTo>
                      <a:pt x="66" y="265"/>
                      <a:pt x="67" y="267"/>
                      <a:pt x="67" y="267"/>
                    </a:cubicBezTo>
                    <a:cubicBezTo>
                      <a:pt x="67" y="268"/>
                      <a:pt x="67" y="268"/>
                      <a:pt x="68" y="269"/>
                    </a:cubicBezTo>
                    <a:cubicBezTo>
                      <a:pt x="69" y="269"/>
                      <a:pt x="70" y="270"/>
                      <a:pt x="70" y="270"/>
                    </a:cubicBezTo>
                    <a:cubicBezTo>
                      <a:pt x="71" y="270"/>
                      <a:pt x="71" y="270"/>
                      <a:pt x="70" y="270"/>
                    </a:cubicBezTo>
                    <a:cubicBezTo>
                      <a:pt x="70" y="270"/>
                      <a:pt x="70" y="271"/>
                      <a:pt x="70" y="271"/>
                    </a:cubicBezTo>
                    <a:cubicBezTo>
                      <a:pt x="69" y="271"/>
                      <a:pt x="68" y="272"/>
                      <a:pt x="68" y="272"/>
                    </a:cubicBezTo>
                    <a:cubicBezTo>
                      <a:pt x="67" y="272"/>
                      <a:pt x="67" y="273"/>
                      <a:pt x="67" y="273"/>
                    </a:cubicBezTo>
                    <a:cubicBezTo>
                      <a:pt x="67" y="274"/>
                      <a:pt x="66" y="275"/>
                      <a:pt x="66" y="276"/>
                    </a:cubicBezTo>
                    <a:cubicBezTo>
                      <a:pt x="65" y="276"/>
                      <a:pt x="65" y="277"/>
                      <a:pt x="65" y="277"/>
                    </a:cubicBezTo>
                    <a:cubicBezTo>
                      <a:pt x="64" y="278"/>
                      <a:pt x="64" y="278"/>
                      <a:pt x="64" y="279"/>
                    </a:cubicBezTo>
                    <a:cubicBezTo>
                      <a:pt x="64" y="280"/>
                      <a:pt x="65" y="281"/>
                      <a:pt x="65" y="281"/>
                    </a:cubicBezTo>
                    <a:cubicBezTo>
                      <a:pt x="65" y="281"/>
                      <a:pt x="65" y="282"/>
                      <a:pt x="66" y="282"/>
                    </a:cubicBezTo>
                    <a:cubicBezTo>
                      <a:pt x="66" y="282"/>
                      <a:pt x="66" y="283"/>
                      <a:pt x="67" y="283"/>
                    </a:cubicBezTo>
                    <a:cubicBezTo>
                      <a:pt x="67" y="284"/>
                      <a:pt x="68" y="284"/>
                      <a:pt x="68" y="285"/>
                    </a:cubicBezTo>
                    <a:cubicBezTo>
                      <a:pt x="68" y="285"/>
                      <a:pt x="69" y="286"/>
                      <a:pt x="69" y="286"/>
                    </a:cubicBezTo>
                    <a:cubicBezTo>
                      <a:pt x="69" y="286"/>
                      <a:pt x="70" y="286"/>
                      <a:pt x="70" y="287"/>
                    </a:cubicBezTo>
                    <a:cubicBezTo>
                      <a:pt x="70" y="287"/>
                      <a:pt x="70" y="287"/>
                      <a:pt x="71" y="288"/>
                    </a:cubicBezTo>
                    <a:cubicBezTo>
                      <a:pt x="71" y="288"/>
                      <a:pt x="72" y="289"/>
                      <a:pt x="72" y="289"/>
                    </a:cubicBezTo>
                    <a:cubicBezTo>
                      <a:pt x="72" y="289"/>
                      <a:pt x="72" y="289"/>
                      <a:pt x="72" y="290"/>
                    </a:cubicBezTo>
                    <a:cubicBezTo>
                      <a:pt x="72" y="290"/>
                      <a:pt x="71" y="290"/>
                      <a:pt x="71" y="291"/>
                    </a:cubicBezTo>
                    <a:cubicBezTo>
                      <a:pt x="71" y="292"/>
                      <a:pt x="71" y="294"/>
                      <a:pt x="71" y="294"/>
                    </a:cubicBezTo>
                    <a:cubicBezTo>
                      <a:pt x="71" y="294"/>
                      <a:pt x="71" y="295"/>
                      <a:pt x="71" y="295"/>
                    </a:cubicBezTo>
                    <a:cubicBezTo>
                      <a:pt x="71" y="295"/>
                      <a:pt x="71" y="295"/>
                      <a:pt x="71" y="295"/>
                    </a:cubicBezTo>
                    <a:cubicBezTo>
                      <a:pt x="71" y="295"/>
                      <a:pt x="71" y="295"/>
                      <a:pt x="71" y="296"/>
                    </a:cubicBezTo>
                    <a:cubicBezTo>
                      <a:pt x="70" y="296"/>
                      <a:pt x="70" y="296"/>
                      <a:pt x="70" y="297"/>
                    </a:cubicBezTo>
                    <a:cubicBezTo>
                      <a:pt x="70" y="298"/>
                      <a:pt x="70" y="299"/>
                      <a:pt x="70" y="299"/>
                    </a:cubicBezTo>
                    <a:cubicBezTo>
                      <a:pt x="70" y="299"/>
                      <a:pt x="71" y="300"/>
                      <a:pt x="71" y="300"/>
                    </a:cubicBezTo>
                    <a:cubicBezTo>
                      <a:pt x="71" y="300"/>
                      <a:pt x="72" y="300"/>
                      <a:pt x="73" y="300"/>
                    </a:cubicBezTo>
                    <a:cubicBezTo>
                      <a:pt x="73" y="300"/>
                      <a:pt x="74" y="300"/>
                      <a:pt x="75" y="300"/>
                    </a:cubicBezTo>
                    <a:cubicBezTo>
                      <a:pt x="76" y="300"/>
                      <a:pt x="81" y="300"/>
                      <a:pt x="82" y="300"/>
                    </a:cubicBezTo>
                    <a:cubicBezTo>
                      <a:pt x="83" y="300"/>
                      <a:pt x="86" y="300"/>
                      <a:pt x="87" y="300"/>
                    </a:cubicBezTo>
                    <a:cubicBezTo>
                      <a:pt x="88" y="299"/>
                      <a:pt x="89" y="299"/>
                      <a:pt x="89" y="299"/>
                    </a:cubicBezTo>
                    <a:cubicBezTo>
                      <a:pt x="90" y="298"/>
                      <a:pt x="90" y="298"/>
                      <a:pt x="90" y="297"/>
                    </a:cubicBezTo>
                    <a:cubicBezTo>
                      <a:pt x="90" y="297"/>
                      <a:pt x="90" y="296"/>
                      <a:pt x="90" y="295"/>
                    </a:cubicBezTo>
                    <a:cubicBezTo>
                      <a:pt x="90" y="294"/>
                      <a:pt x="89" y="294"/>
                      <a:pt x="89" y="294"/>
                    </a:cubicBezTo>
                    <a:cubicBezTo>
                      <a:pt x="89" y="293"/>
                      <a:pt x="89" y="293"/>
                      <a:pt x="89" y="292"/>
                    </a:cubicBezTo>
                    <a:cubicBezTo>
                      <a:pt x="90" y="292"/>
                      <a:pt x="89" y="290"/>
                      <a:pt x="89" y="290"/>
                    </a:cubicBezTo>
                    <a:cubicBezTo>
                      <a:pt x="89" y="289"/>
                      <a:pt x="89" y="289"/>
                      <a:pt x="89" y="289"/>
                    </a:cubicBezTo>
                    <a:cubicBezTo>
                      <a:pt x="89" y="289"/>
                      <a:pt x="89" y="288"/>
                      <a:pt x="88" y="288"/>
                    </a:cubicBezTo>
                    <a:cubicBezTo>
                      <a:pt x="88" y="288"/>
                      <a:pt x="89" y="288"/>
                      <a:pt x="89" y="288"/>
                    </a:cubicBezTo>
                    <a:cubicBezTo>
                      <a:pt x="89" y="288"/>
                      <a:pt x="89" y="287"/>
                      <a:pt x="89" y="287"/>
                    </a:cubicBezTo>
                    <a:cubicBezTo>
                      <a:pt x="89" y="286"/>
                      <a:pt x="90" y="285"/>
                      <a:pt x="90" y="284"/>
                    </a:cubicBezTo>
                    <a:cubicBezTo>
                      <a:pt x="90" y="284"/>
                      <a:pt x="90" y="283"/>
                      <a:pt x="90" y="283"/>
                    </a:cubicBezTo>
                    <a:cubicBezTo>
                      <a:pt x="90" y="283"/>
                      <a:pt x="90" y="283"/>
                      <a:pt x="91" y="283"/>
                    </a:cubicBezTo>
                    <a:cubicBezTo>
                      <a:pt x="91" y="282"/>
                      <a:pt x="91" y="282"/>
                      <a:pt x="91" y="282"/>
                    </a:cubicBezTo>
                    <a:cubicBezTo>
                      <a:pt x="91" y="281"/>
                      <a:pt x="92" y="279"/>
                      <a:pt x="92" y="279"/>
                    </a:cubicBezTo>
                    <a:cubicBezTo>
                      <a:pt x="93" y="279"/>
                      <a:pt x="93" y="278"/>
                      <a:pt x="93" y="278"/>
                    </a:cubicBezTo>
                    <a:cubicBezTo>
                      <a:pt x="93" y="278"/>
                      <a:pt x="93" y="278"/>
                      <a:pt x="93" y="277"/>
                    </a:cubicBezTo>
                    <a:cubicBezTo>
                      <a:pt x="93" y="277"/>
                      <a:pt x="93" y="276"/>
                      <a:pt x="93" y="276"/>
                    </a:cubicBezTo>
                    <a:close/>
                  </a:path>
                </a:pathLst>
              </a:custGeom>
              <a:grp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grpSp>
      </p:grpSp>
      <p:sp>
        <p:nvSpPr>
          <p:cNvPr id="30722" name="Title 1"/>
          <p:cNvSpPr>
            <a:spLocks noGrp="1"/>
          </p:cNvSpPr>
          <p:nvPr>
            <p:ph type="title"/>
          </p:nvPr>
        </p:nvSpPr>
        <p:spPr/>
        <p:txBody>
          <a:bodyPr>
            <a:normAutofit/>
          </a:bodyPr>
          <a:lstStyle/>
          <a:p>
            <a:r>
              <a:rPr lang="es-ES" altLang="en-US" dirty="0" err="1"/>
              <a:t>Grwpiau</a:t>
            </a:r>
            <a:r>
              <a:rPr lang="es-ES" altLang="en-US" dirty="0"/>
              <a:t> y </a:t>
            </a:r>
            <a:r>
              <a:rPr lang="es-ES" altLang="en-US" dirty="0" err="1"/>
              <a:t>gellir</a:t>
            </a:r>
            <a:r>
              <a:rPr lang="es-ES" altLang="en-US" dirty="0"/>
              <a:t> </a:t>
            </a:r>
            <a:r>
              <a:rPr lang="es-ES" altLang="en-US" dirty="0" err="1"/>
              <a:t>eu</a:t>
            </a:r>
            <a:r>
              <a:rPr lang="es-ES" altLang="en-US" dirty="0"/>
              <a:t> </a:t>
            </a:r>
            <a:r>
              <a:rPr lang="es-ES" altLang="en-US" dirty="0" err="1"/>
              <a:t>cynorthwyo</a:t>
            </a:r>
            <a:endParaRPr lang="en-GB" altLang="en-US" dirty="0"/>
          </a:p>
        </p:txBody>
      </p:sp>
      <p:sp>
        <p:nvSpPr>
          <p:cNvPr id="3" name="Content Placeholder 2"/>
          <p:cNvSpPr>
            <a:spLocks noGrp="1"/>
          </p:cNvSpPr>
          <p:nvPr>
            <p:ph idx="4294967295"/>
          </p:nvPr>
        </p:nvSpPr>
        <p:spPr>
          <a:xfrm>
            <a:off x="431800" y="1376363"/>
            <a:ext cx="8280400" cy="4519612"/>
          </a:xfrm>
          <a:prstGeom prst="rect">
            <a:avLst/>
          </a:prstGeom>
          <a:solidFill>
            <a:srgbClr val="582F7A">
              <a:alpha val="60000"/>
            </a:srgbClr>
          </a:solidFill>
        </p:spPr>
        <p:txBody>
          <a:bodyPr numCol="1" anchor="ctr">
            <a:noAutofit/>
          </a:bodyPr>
          <a:lstStyle/>
          <a:p>
            <a:pPr algn="ctr">
              <a:spcBef>
                <a:spcPts val="100"/>
              </a:spcBef>
              <a:spcAft>
                <a:spcPts val="100"/>
              </a:spcAft>
              <a:defRPr/>
            </a:pPr>
            <a:r>
              <a:rPr lang="en-GB" sz="2000" b="1" dirty="0" err="1">
                <a:solidFill>
                  <a:schemeClr val="bg1"/>
                </a:solidFill>
              </a:rPr>
              <a:t>Pobl</a:t>
            </a:r>
            <a:r>
              <a:rPr lang="en-GB" sz="2000" b="1" dirty="0">
                <a:solidFill>
                  <a:schemeClr val="bg1"/>
                </a:solidFill>
              </a:rPr>
              <a:t> ag </a:t>
            </a:r>
            <a:r>
              <a:rPr lang="en-GB" sz="2000" b="1" dirty="0" err="1">
                <a:solidFill>
                  <a:schemeClr val="bg1"/>
                </a:solidFill>
              </a:rPr>
              <a:t>anableddau</a:t>
            </a:r>
            <a:r>
              <a:rPr lang="en-GB" sz="2000" b="1" dirty="0">
                <a:solidFill>
                  <a:schemeClr val="bg1"/>
                </a:solidFill>
              </a:rPr>
              <a:t> </a:t>
            </a:r>
            <a:r>
              <a:rPr lang="en-GB" sz="2000" b="1" dirty="0" err="1">
                <a:solidFill>
                  <a:schemeClr val="bg1"/>
                </a:solidFill>
              </a:rPr>
              <a:t>corfforol</a:t>
            </a:r>
            <a:endParaRPr lang="en-GB" sz="2000" b="1" dirty="0">
              <a:solidFill>
                <a:schemeClr val="bg1"/>
              </a:solidFill>
            </a:endParaRPr>
          </a:p>
          <a:p>
            <a:pPr algn="ctr">
              <a:spcBef>
                <a:spcPts val="100"/>
              </a:spcBef>
              <a:spcAft>
                <a:spcPts val="100"/>
              </a:spcAft>
              <a:defRPr/>
            </a:pPr>
            <a:r>
              <a:rPr lang="en-GB" sz="2000" b="1" dirty="0" err="1">
                <a:solidFill>
                  <a:schemeClr val="bg1"/>
                </a:solidFill>
              </a:rPr>
              <a:t>Pobl</a:t>
            </a:r>
            <a:r>
              <a:rPr lang="en-GB" sz="2000" b="1" dirty="0">
                <a:solidFill>
                  <a:schemeClr val="bg1"/>
                </a:solidFill>
              </a:rPr>
              <a:t> â </a:t>
            </a:r>
            <a:r>
              <a:rPr lang="en-GB" sz="2000" b="1" dirty="0" err="1">
                <a:solidFill>
                  <a:schemeClr val="bg1"/>
                </a:solidFill>
              </a:rPr>
              <a:t>symudedd</a:t>
            </a:r>
            <a:r>
              <a:rPr lang="en-GB" sz="2000" b="1" dirty="0">
                <a:solidFill>
                  <a:schemeClr val="bg1"/>
                </a:solidFill>
              </a:rPr>
              <a:t> </a:t>
            </a:r>
            <a:r>
              <a:rPr lang="en-GB" sz="2000" b="1" dirty="0" err="1">
                <a:solidFill>
                  <a:schemeClr val="bg1"/>
                </a:solidFill>
              </a:rPr>
              <a:t>cyfyngedig</a:t>
            </a:r>
            <a:endParaRPr lang="en-GB" sz="2000" b="1" dirty="0">
              <a:solidFill>
                <a:schemeClr val="bg1"/>
              </a:solidFill>
            </a:endParaRPr>
          </a:p>
          <a:p>
            <a:pPr algn="ctr">
              <a:spcBef>
                <a:spcPts val="100"/>
              </a:spcBef>
              <a:spcAft>
                <a:spcPts val="100"/>
              </a:spcAft>
              <a:defRPr/>
            </a:pPr>
            <a:r>
              <a:rPr lang="en-GB" sz="2000" b="1" dirty="0" err="1">
                <a:solidFill>
                  <a:schemeClr val="bg1"/>
                </a:solidFill>
              </a:rPr>
              <a:t>Pobl</a:t>
            </a:r>
            <a:r>
              <a:rPr lang="en-GB" sz="2000" b="1" dirty="0">
                <a:solidFill>
                  <a:schemeClr val="bg1"/>
                </a:solidFill>
              </a:rPr>
              <a:t> ag </a:t>
            </a:r>
            <a:r>
              <a:rPr lang="en-GB" sz="2000" b="1" dirty="0" err="1">
                <a:solidFill>
                  <a:schemeClr val="bg1"/>
                </a:solidFill>
              </a:rPr>
              <a:t>anabledd</a:t>
            </a:r>
            <a:r>
              <a:rPr lang="en-GB" sz="2000" b="1" dirty="0">
                <a:solidFill>
                  <a:schemeClr val="bg1"/>
                </a:solidFill>
              </a:rPr>
              <a:t> </a:t>
            </a:r>
            <a:r>
              <a:rPr lang="en-GB" sz="2000" b="1" dirty="0" err="1">
                <a:solidFill>
                  <a:schemeClr val="bg1"/>
                </a:solidFill>
              </a:rPr>
              <a:t>datblygiadol</a:t>
            </a:r>
            <a:r>
              <a:rPr lang="en-GB" sz="2000" b="1" dirty="0">
                <a:solidFill>
                  <a:schemeClr val="bg1"/>
                </a:solidFill>
              </a:rPr>
              <a:t>/</a:t>
            </a:r>
            <a:r>
              <a:rPr lang="en-GB" sz="2000" b="1" dirty="0" err="1">
                <a:solidFill>
                  <a:schemeClr val="bg1"/>
                </a:solidFill>
              </a:rPr>
              <a:t>dysgu</a:t>
            </a:r>
            <a:endParaRPr lang="en-GB" sz="2000" b="1" dirty="0">
              <a:solidFill>
                <a:schemeClr val="bg1"/>
              </a:solidFill>
            </a:endParaRPr>
          </a:p>
          <a:p>
            <a:pPr algn="ctr">
              <a:spcBef>
                <a:spcPts val="100"/>
              </a:spcBef>
              <a:spcAft>
                <a:spcPts val="100"/>
              </a:spcAft>
              <a:defRPr/>
            </a:pPr>
            <a:r>
              <a:rPr lang="en-GB" sz="2000" b="1" dirty="0" err="1">
                <a:solidFill>
                  <a:schemeClr val="bg1"/>
                </a:solidFill>
              </a:rPr>
              <a:t>Pobl</a:t>
            </a:r>
            <a:r>
              <a:rPr lang="en-GB" sz="2000" b="1" dirty="0">
                <a:solidFill>
                  <a:schemeClr val="bg1"/>
                </a:solidFill>
              </a:rPr>
              <a:t> ag </a:t>
            </a:r>
            <a:r>
              <a:rPr lang="en-GB" sz="2000" b="1" dirty="0" err="1">
                <a:solidFill>
                  <a:schemeClr val="bg1"/>
                </a:solidFill>
              </a:rPr>
              <a:t>epilepsi</a:t>
            </a:r>
            <a:endParaRPr lang="en-GB" sz="2000" b="1" dirty="0">
              <a:solidFill>
                <a:schemeClr val="bg1"/>
              </a:solidFill>
            </a:endParaRPr>
          </a:p>
          <a:p>
            <a:pPr algn="ctr">
              <a:spcBef>
                <a:spcPts val="100"/>
              </a:spcBef>
              <a:spcAft>
                <a:spcPts val="100"/>
              </a:spcAft>
              <a:defRPr/>
            </a:pPr>
            <a:r>
              <a:rPr lang="en-GB" sz="2000" b="1" dirty="0" err="1">
                <a:solidFill>
                  <a:schemeClr val="bg1"/>
                </a:solidFill>
              </a:rPr>
              <a:t>Pobl</a:t>
            </a:r>
            <a:r>
              <a:rPr lang="en-GB" sz="2000" b="1" dirty="0">
                <a:solidFill>
                  <a:schemeClr val="bg1"/>
                </a:solidFill>
              </a:rPr>
              <a:t> â </a:t>
            </a:r>
            <a:r>
              <a:rPr lang="en-GB" sz="2000" b="1" dirty="0" err="1">
                <a:solidFill>
                  <a:schemeClr val="bg1"/>
                </a:solidFill>
              </a:rPr>
              <a:t>chyflyrau</a:t>
            </a:r>
            <a:r>
              <a:rPr lang="en-GB" sz="2000" b="1" dirty="0">
                <a:solidFill>
                  <a:schemeClr val="bg1"/>
                </a:solidFill>
              </a:rPr>
              <a:t> </a:t>
            </a:r>
            <a:r>
              <a:rPr lang="en-GB" sz="2000" b="1" dirty="0" err="1">
                <a:solidFill>
                  <a:schemeClr val="bg1"/>
                </a:solidFill>
              </a:rPr>
              <a:t>tymor</a:t>
            </a:r>
            <a:r>
              <a:rPr lang="en-GB" sz="2000" b="1" dirty="0">
                <a:solidFill>
                  <a:schemeClr val="bg1"/>
                </a:solidFill>
              </a:rPr>
              <a:t> </a:t>
            </a:r>
            <a:r>
              <a:rPr lang="en-GB" sz="2000" b="1" dirty="0" err="1">
                <a:solidFill>
                  <a:schemeClr val="bg1"/>
                </a:solidFill>
              </a:rPr>
              <a:t>hir</a:t>
            </a:r>
            <a:r>
              <a:rPr lang="en-GB" sz="2000" b="1" dirty="0">
                <a:solidFill>
                  <a:schemeClr val="bg1"/>
                </a:solidFill>
              </a:rPr>
              <a:t> </a:t>
            </a:r>
            <a:r>
              <a:rPr lang="en-GB" sz="2000" b="1" dirty="0" err="1">
                <a:solidFill>
                  <a:schemeClr val="bg1"/>
                </a:solidFill>
              </a:rPr>
              <a:t>cyfyngol</a:t>
            </a:r>
            <a:endParaRPr lang="en-GB" sz="2000" b="1" dirty="0">
              <a:solidFill>
                <a:schemeClr val="bg1"/>
              </a:solidFill>
            </a:endParaRPr>
          </a:p>
          <a:p>
            <a:pPr algn="ctr">
              <a:spcBef>
                <a:spcPts val="100"/>
              </a:spcBef>
              <a:spcAft>
                <a:spcPts val="100"/>
              </a:spcAft>
              <a:defRPr/>
            </a:pPr>
            <a:r>
              <a:rPr lang="en-GB" sz="2000" b="1" dirty="0" err="1">
                <a:solidFill>
                  <a:schemeClr val="bg1"/>
                </a:solidFill>
              </a:rPr>
              <a:t>Pobl</a:t>
            </a:r>
            <a:r>
              <a:rPr lang="en-GB" sz="2000" b="1" dirty="0">
                <a:solidFill>
                  <a:schemeClr val="bg1"/>
                </a:solidFill>
              </a:rPr>
              <a:t> ag </a:t>
            </a:r>
            <a:r>
              <a:rPr lang="en-GB" sz="2000" b="1" dirty="0" err="1">
                <a:solidFill>
                  <a:schemeClr val="bg1"/>
                </a:solidFill>
              </a:rPr>
              <a:t>anghenion</a:t>
            </a:r>
            <a:r>
              <a:rPr lang="en-GB" sz="2000" b="1" dirty="0">
                <a:solidFill>
                  <a:schemeClr val="bg1"/>
                </a:solidFill>
              </a:rPr>
              <a:t> </a:t>
            </a:r>
            <a:r>
              <a:rPr lang="en-GB" sz="2000" b="1" dirty="0" err="1">
                <a:solidFill>
                  <a:schemeClr val="bg1"/>
                </a:solidFill>
              </a:rPr>
              <a:t>synhwyraidd</a:t>
            </a:r>
            <a:endParaRPr lang="en-GB" sz="2000" b="1" dirty="0">
              <a:solidFill>
                <a:schemeClr val="bg1"/>
              </a:solidFill>
            </a:endParaRPr>
          </a:p>
          <a:p>
            <a:pPr algn="ctr">
              <a:spcBef>
                <a:spcPts val="100"/>
              </a:spcBef>
              <a:spcAft>
                <a:spcPts val="100"/>
              </a:spcAft>
              <a:defRPr/>
            </a:pPr>
            <a:r>
              <a:rPr lang="en-GB" sz="2000" b="1" dirty="0" err="1">
                <a:solidFill>
                  <a:schemeClr val="bg1"/>
                </a:solidFill>
              </a:rPr>
              <a:t>Pobl</a:t>
            </a:r>
            <a:r>
              <a:rPr lang="en-GB" sz="2000" b="1" dirty="0">
                <a:solidFill>
                  <a:schemeClr val="bg1"/>
                </a:solidFill>
              </a:rPr>
              <a:t> ag </a:t>
            </a:r>
            <a:r>
              <a:rPr lang="en-GB" sz="2000" b="1" dirty="0" err="1">
                <a:solidFill>
                  <a:schemeClr val="bg1"/>
                </a:solidFill>
              </a:rPr>
              <a:t>anawsterau</a:t>
            </a:r>
            <a:r>
              <a:rPr lang="en-GB" sz="2000" b="1" dirty="0">
                <a:solidFill>
                  <a:schemeClr val="bg1"/>
                </a:solidFill>
              </a:rPr>
              <a:t> </a:t>
            </a:r>
            <a:r>
              <a:rPr lang="en-GB" sz="2000" b="1" dirty="0" err="1">
                <a:solidFill>
                  <a:schemeClr val="bg1"/>
                </a:solidFill>
              </a:rPr>
              <a:t>cyfathrebu</a:t>
            </a:r>
            <a:endParaRPr lang="en-GB" sz="2000" b="1" dirty="0">
              <a:solidFill>
                <a:schemeClr val="bg1"/>
              </a:solidFill>
            </a:endParaRPr>
          </a:p>
          <a:p>
            <a:pPr algn="ctr">
              <a:spcBef>
                <a:spcPts val="100"/>
              </a:spcBef>
              <a:spcAft>
                <a:spcPts val="100"/>
              </a:spcAft>
              <a:defRPr/>
            </a:pPr>
            <a:r>
              <a:rPr lang="en-GB" sz="2000" b="1" dirty="0" err="1">
                <a:solidFill>
                  <a:schemeClr val="bg1"/>
                </a:solidFill>
              </a:rPr>
              <a:t>Pobl</a:t>
            </a:r>
            <a:r>
              <a:rPr lang="en-GB" sz="2000" b="1" dirty="0">
                <a:solidFill>
                  <a:schemeClr val="bg1"/>
                </a:solidFill>
              </a:rPr>
              <a:t> â </a:t>
            </a:r>
            <a:r>
              <a:rPr lang="en-GB" sz="2000" b="1" dirty="0" err="1">
                <a:solidFill>
                  <a:schemeClr val="bg1"/>
                </a:solidFill>
              </a:rPr>
              <a:t>phroblemau</a:t>
            </a:r>
            <a:r>
              <a:rPr lang="en-GB" sz="2000" b="1" dirty="0">
                <a:solidFill>
                  <a:schemeClr val="bg1"/>
                </a:solidFill>
              </a:rPr>
              <a:t> </a:t>
            </a:r>
            <a:r>
              <a:rPr lang="en-GB" sz="2000" b="1" dirty="0" err="1">
                <a:solidFill>
                  <a:schemeClr val="bg1"/>
                </a:solidFill>
              </a:rPr>
              <a:t>iechyd</a:t>
            </a:r>
            <a:r>
              <a:rPr lang="en-GB" sz="2000" b="1" dirty="0">
                <a:solidFill>
                  <a:schemeClr val="bg1"/>
                </a:solidFill>
              </a:rPr>
              <a:t> </a:t>
            </a:r>
            <a:r>
              <a:rPr lang="en-GB" sz="2000" b="1" dirty="0" err="1">
                <a:solidFill>
                  <a:schemeClr val="bg1"/>
                </a:solidFill>
              </a:rPr>
              <a:t>meddwl</a:t>
            </a:r>
            <a:endParaRPr lang="en-GB" sz="2000" b="1" dirty="0">
              <a:solidFill>
                <a:schemeClr val="bg1"/>
              </a:solidFill>
            </a:endParaRPr>
          </a:p>
          <a:p>
            <a:pPr algn="ctr">
              <a:spcBef>
                <a:spcPts val="100"/>
              </a:spcBef>
              <a:spcAft>
                <a:spcPts val="100"/>
              </a:spcAft>
              <a:defRPr/>
            </a:pPr>
            <a:r>
              <a:rPr lang="en-GB" sz="2000" b="1" dirty="0" err="1">
                <a:solidFill>
                  <a:schemeClr val="bg1"/>
                </a:solidFill>
              </a:rPr>
              <a:t>Pobl</a:t>
            </a:r>
            <a:r>
              <a:rPr lang="en-GB" sz="2000" b="1" dirty="0">
                <a:solidFill>
                  <a:schemeClr val="bg1"/>
                </a:solidFill>
              </a:rPr>
              <a:t> â </a:t>
            </a:r>
            <a:r>
              <a:rPr lang="en-GB" sz="2000" b="1" dirty="0" err="1">
                <a:solidFill>
                  <a:schemeClr val="bg1"/>
                </a:solidFill>
              </a:rPr>
              <a:t>dibyniaeth</a:t>
            </a:r>
            <a:r>
              <a:rPr lang="en-GB" sz="2000" b="1" dirty="0">
                <a:solidFill>
                  <a:schemeClr val="bg1"/>
                </a:solidFill>
              </a:rPr>
              <a:t> </a:t>
            </a:r>
            <a:r>
              <a:rPr lang="en-GB" sz="2000" b="1" dirty="0" err="1">
                <a:solidFill>
                  <a:schemeClr val="bg1"/>
                </a:solidFill>
              </a:rPr>
              <a:t>ar</a:t>
            </a:r>
            <a:r>
              <a:rPr lang="en-GB" sz="2000" b="1" dirty="0">
                <a:solidFill>
                  <a:schemeClr val="bg1"/>
                </a:solidFill>
              </a:rPr>
              <a:t> </a:t>
            </a:r>
            <a:r>
              <a:rPr lang="en-GB" sz="2000" b="1" dirty="0" err="1">
                <a:solidFill>
                  <a:schemeClr val="bg1"/>
                </a:solidFill>
              </a:rPr>
              <a:t>gyffuriau</a:t>
            </a:r>
            <a:r>
              <a:rPr lang="en-GB" sz="2000" b="1" dirty="0">
                <a:solidFill>
                  <a:schemeClr val="bg1"/>
                </a:solidFill>
              </a:rPr>
              <a:t> </a:t>
            </a:r>
            <a:r>
              <a:rPr lang="en-GB" sz="2000" b="1" dirty="0" err="1">
                <a:solidFill>
                  <a:schemeClr val="bg1"/>
                </a:solidFill>
              </a:rPr>
              <a:t>neu</a:t>
            </a:r>
            <a:r>
              <a:rPr lang="en-GB" sz="2000" b="1" dirty="0">
                <a:solidFill>
                  <a:schemeClr val="bg1"/>
                </a:solidFill>
              </a:rPr>
              <a:t> alcohol</a:t>
            </a:r>
          </a:p>
          <a:p>
            <a:pPr algn="ctr">
              <a:spcBef>
                <a:spcPts val="100"/>
              </a:spcBef>
              <a:spcAft>
                <a:spcPts val="100"/>
              </a:spcAft>
              <a:defRPr/>
            </a:pPr>
            <a:r>
              <a:rPr lang="en-GB" sz="2000" b="1" dirty="0" err="1">
                <a:solidFill>
                  <a:schemeClr val="bg1"/>
                </a:solidFill>
              </a:rPr>
              <a:t>Pobl</a:t>
            </a:r>
            <a:r>
              <a:rPr lang="en-GB" sz="2000" b="1" dirty="0">
                <a:solidFill>
                  <a:schemeClr val="bg1"/>
                </a:solidFill>
              </a:rPr>
              <a:t> </a:t>
            </a:r>
            <a:r>
              <a:rPr lang="en-GB" sz="2000" b="1" dirty="0" err="1">
                <a:solidFill>
                  <a:schemeClr val="bg1"/>
                </a:solidFill>
              </a:rPr>
              <a:t>sy’n</a:t>
            </a:r>
            <a:r>
              <a:rPr lang="en-GB" sz="2000" b="1" dirty="0">
                <a:solidFill>
                  <a:schemeClr val="bg1"/>
                </a:solidFill>
              </a:rPr>
              <a:t> </a:t>
            </a:r>
            <a:r>
              <a:rPr lang="en-GB" sz="2000" b="1" dirty="0" err="1">
                <a:solidFill>
                  <a:schemeClr val="bg1"/>
                </a:solidFill>
              </a:rPr>
              <a:t>dioddef</a:t>
            </a:r>
            <a:r>
              <a:rPr lang="en-GB" sz="2000" b="1" dirty="0">
                <a:solidFill>
                  <a:schemeClr val="bg1"/>
                </a:solidFill>
              </a:rPr>
              <a:t> </a:t>
            </a:r>
            <a:r>
              <a:rPr lang="en-GB" sz="2000" b="1" dirty="0" err="1">
                <a:solidFill>
                  <a:schemeClr val="bg1"/>
                </a:solidFill>
              </a:rPr>
              <a:t>trais</a:t>
            </a:r>
            <a:r>
              <a:rPr lang="en-GB" sz="2000" b="1" dirty="0">
                <a:solidFill>
                  <a:schemeClr val="bg1"/>
                </a:solidFill>
              </a:rPr>
              <a:t> </a:t>
            </a:r>
            <a:r>
              <a:rPr lang="en-GB" sz="2000" b="1" dirty="0" err="1">
                <a:solidFill>
                  <a:schemeClr val="bg1"/>
                </a:solidFill>
              </a:rPr>
              <a:t>domestig</a:t>
            </a:r>
            <a:endParaRPr lang="en-GB" sz="2000" b="1" dirty="0">
              <a:solidFill>
                <a:schemeClr val="bg1"/>
              </a:solidFill>
            </a:endParaRPr>
          </a:p>
          <a:p>
            <a:pPr algn="ctr">
              <a:spcBef>
                <a:spcPts val="100"/>
              </a:spcBef>
              <a:spcAft>
                <a:spcPts val="100"/>
              </a:spcAft>
              <a:defRPr/>
            </a:pPr>
            <a:r>
              <a:rPr lang="en-GB" sz="2000" b="1" dirty="0" err="1">
                <a:solidFill>
                  <a:schemeClr val="bg1"/>
                </a:solidFill>
              </a:rPr>
              <a:t>Pobl</a:t>
            </a:r>
            <a:r>
              <a:rPr lang="en-GB" sz="2000" b="1" dirty="0">
                <a:solidFill>
                  <a:schemeClr val="bg1"/>
                </a:solidFill>
              </a:rPr>
              <a:t> </a:t>
            </a:r>
            <a:r>
              <a:rPr lang="en-GB" sz="2000" b="1" dirty="0" err="1">
                <a:solidFill>
                  <a:schemeClr val="bg1"/>
                </a:solidFill>
              </a:rPr>
              <a:t>sydd</a:t>
            </a:r>
            <a:r>
              <a:rPr lang="en-GB" sz="2000" b="1" dirty="0">
                <a:solidFill>
                  <a:schemeClr val="bg1"/>
                </a:solidFill>
              </a:rPr>
              <a:t> </a:t>
            </a:r>
            <a:r>
              <a:rPr lang="en-GB" sz="2000" b="1" dirty="0" err="1">
                <a:solidFill>
                  <a:schemeClr val="bg1"/>
                </a:solidFill>
              </a:rPr>
              <a:t>wedi</a:t>
            </a:r>
            <a:r>
              <a:rPr lang="en-GB" sz="2000" b="1" dirty="0">
                <a:solidFill>
                  <a:schemeClr val="bg1"/>
                </a:solidFill>
              </a:rPr>
              <a:t> </a:t>
            </a:r>
            <a:r>
              <a:rPr lang="en-GB" sz="2000" b="1" dirty="0" err="1">
                <a:solidFill>
                  <a:schemeClr val="bg1"/>
                </a:solidFill>
              </a:rPr>
              <a:t>cael</a:t>
            </a:r>
            <a:r>
              <a:rPr lang="en-GB" sz="2000" b="1" dirty="0">
                <a:solidFill>
                  <a:schemeClr val="bg1"/>
                </a:solidFill>
              </a:rPr>
              <a:t> </a:t>
            </a:r>
            <a:r>
              <a:rPr lang="en-GB" sz="2000" b="1" dirty="0" err="1">
                <a:solidFill>
                  <a:schemeClr val="bg1"/>
                </a:solidFill>
              </a:rPr>
              <a:t>strôc</a:t>
            </a:r>
            <a:endParaRPr lang="en-GB" sz="2000" b="1" dirty="0">
              <a:solidFill>
                <a:schemeClr val="bg1"/>
              </a:solidFill>
            </a:endParaRPr>
          </a:p>
          <a:p>
            <a:pPr algn="ctr">
              <a:spcBef>
                <a:spcPts val="100"/>
              </a:spcBef>
              <a:spcAft>
                <a:spcPts val="100"/>
              </a:spcAft>
              <a:defRPr/>
            </a:pPr>
            <a:r>
              <a:rPr lang="en-GB" sz="2000" b="1" dirty="0" err="1">
                <a:solidFill>
                  <a:schemeClr val="bg1"/>
                </a:solidFill>
              </a:rPr>
              <a:t>Pobl</a:t>
            </a:r>
            <a:r>
              <a:rPr lang="en-GB" sz="2000" b="1" dirty="0">
                <a:solidFill>
                  <a:schemeClr val="bg1"/>
                </a:solidFill>
              </a:rPr>
              <a:t> â </a:t>
            </a:r>
            <a:r>
              <a:rPr lang="en-GB" sz="2000" b="1" dirty="0" err="1">
                <a:solidFill>
                  <a:schemeClr val="bg1"/>
                </a:solidFill>
              </a:rPr>
              <a:t>phroblemau</a:t>
            </a:r>
            <a:r>
              <a:rPr lang="en-GB" sz="2000" b="1" dirty="0">
                <a:solidFill>
                  <a:schemeClr val="bg1"/>
                </a:solidFill>
              </a:rPr>
              <a:t> </a:t>
            </a:r>
            <a:r>
              <a:rPr lang="en-GB" sz="2000" b="1" dirty="0" err="1">
                <a:solidFill>
                  <a:schemeClr val="bg1"/>
                </a:solidFill>
              </a:rPr>
              <a:t>cof</a:t>
            </a:r>
            <a:r>
              <a:rPr lang="en-GB" sz="2000" b="1" dirty="0">
                <a:solidFill>
                  <a:schemeClr val="bg1"/>
                </a:solidFill>
              </a:rPr>
              <a:t> </a:t>
            </a:r>
            <a:r>
              <a:rPr lang="en-GB" sz="2000" b="1" dirty="0" err="1">
                <a:solidFill>
                  <a:schemeClr val="bg1"/>
                </a:solidFill>
              </a:rPr>
              <a:t>tymor</a:t>
            </a:r>
            <a:r>
              <a:rPr lang="en-GB" sz="2000" b="1" dirty="0">
                <a:solidFill>
                  <a:schemeClr val="bg1"/>
                </a:solidFill>
              </a:rPr>
              <a:t> </a:t>
            </a:r>
            <a:r>
              <a:rPr lang="en-GB" sz="2000" b="1" dirty="0" err="1" smtClean="0">
                <a:solidFill>
                  <a:schemeClr val="bg1"/>
                </a:solidFill>
              </a:rPr>
              <a:t>byr</a:t>
            </a:r>
            <a:endParaRPr lang="en-GB" sz="2000" b="1" dirty="0" smtClean="0">
              <a:solidFill>
                <a:schemeClr val="bg1"/>
              </a:solidFill>
            </a:endParaRPr>
          </a:p>
          <a:p>
            <a:pPr algn="ctr">
              <a:spcBef>
                <a:spcPts val="100"/>
              </a:spcBef>
              <a:spcAft>
                <a:spcPts val="100"/>
              </a:spcAft>
              <a:defRPr/>
            </a:pPr>
            <a:r>
              <a:rPr lang="en-GB" sz="2000" b="1" dirty="0" err="1" smtClean="0">
                <a:solidFill>
                  <a:schemeClr val="bg1"/>
                </a:solidFill>
              </a:rPr>
              <a:t>Gofalwyr</a:t>
            </a:r>
            <a:endParaRPr lang="en-GB" sz="2000" dirty="0"/>
          </a:p>
        </p:txBody>
      </p:sp>
      <p:sp>
        <p:nvSpPr>
          <p:cNvPr id="2" name="Multiply 1"/>
          <p:cNvSpPr/>
          <p:nvPr/>
        </p:nvSpPr>
        <p:spPr>
          <a:xfrm>
            <a:off x="2610686" y="1468553"/>
            <a:ext cx="3826349" cy="4036734"/>
          </a:xfrm>
          <a:prstGeom prst="mathMultiply">
            <a:avLst/>
          </a:prstGeom>
          <a:solidFill>
            <a:srgbClr val="D63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20" name="Rounded Rectangle 30719"/>
          <p:cNvSpPr/>
          <p:nvPr/>
        </p:nvSpPr>
        <p:spPr>
          <a:xfrm>
            <a:off x="431799" y="1376363"/>
            <a:ext cx="8280401" cy="4500562"/>
          </a:xfrm>
          <a:prstGeom prst="roundRect">
            <a:avLst>
              <a:gd name="adj" fmla="val 0"/>
            </a:avLst>
          </a:prstGeom>
          <a:solidFill>
            <a:srgbClr val="69A83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Arial" panose="020B0604020202020204" pitchFamily="34" charset="0"/>
                <a:cs typeface="Arial" panose="020B0604020202020204" pitchFamily="34" charset="0"/>
              </a:rPr>
              <a:t>Gall </a:t>
            </a:r>
            <a:r>
              <a:rPr lang="en-GB" sz="4000" dirty="0" err="1">
                <a:latin typeface="Arial" panose="020B0604020202020204" pitchFamily="34" charset="0"/>
                <a:cs typeface="Arial" panose="020B0604020202020204" pitchFamily="34" charset="0"/>
              </a:rPr>
              <a:t>technoleg</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gynorthwyol</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glyfar</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helpu</a:t>
            </a:r>
            <a:r>
              <a:rPr lang="en-GB" sz="4000"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unrhyw</a:t>
            </a:r>
            <a:r>
              <a:rPr lang="en-GB" sz="4000" b="1" dirty="0">
                <a:latin typeface="Arial" panose="020B0604020202020204" pitchFamily="34" charset="0"/>
                <a:cs typeface="Arial" panose="020B0604020202020204" pitchFamily="34" charset="0"/>
              </a:rPr>
              <a:t> un a </a:t>
            </a:r>
            <a:r>
              <a:rPr lang="en-GB" sz="4000" b="1" dirty="0" err="1">
                <a:latin typeface="Arial" panose="020B0604020202020204" pitchFamily="34" charset="0"/>
                <a:cs typeface="Arial" panose="020B0604020202020204" pitchFamily="34" charset="0"/>
              </a:rPr>
              <a:t>phawb</a:t>
            </a:r>
            <a:r>
              <a:rPr lang="en-GB" sz="4000" b="1"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os</a:t>
            </a:r>
            <a:r>
              <a:rPr lang="en-GB" sz="4000" dirty="0">
                <a:latin typeface="Arial" panose="020B0604020202020204" pitchFamily="34" charset="0"/>
                <a:cs typeface="Arial" panose="020B0604020202020204" pitchFamily="34" charset="0"/>
              </a:rPr>
              <a:t> </a:t>
            </a:r>
            <a:r>
              <a:rPr lang="en-GB" sz="4000" dirty="0" err="1" smtClean="0">
                <a:latin typeface="Arial" panose="020B0604020202020204" pitchFamily="34" charset="0"/>
                <a:cs typeface="Arial" panose="020B0604020202020204" pitchFamily="34" charset="0"/>
              </a:rPr>
              <a:t>cânt</a:t>
            </a:r>
            <a:r>
              <a:rPr lang="en-GB" sz="4000" dirty="0" smtClean="0">
                <a:latin typeface="Arial" panose="020B0604020202020204" pitchFamily="34" charset="0"/>
                <a:cs typeface="Arial" panose="020B0604020202020204" pitchFamily="34" charset="0"/>
              </a:rPr>
              <a:t> </a:t>
            </a:r>
            <a:r>
              <a:rPr lang="en-GB" sz="4000" dirty="0" err="1" smtClean="0">
                <a:latin typeface="Arial" panose="020B0604020202020204" pitchFamily="34" charset="0"/>
                <a:cs typeface="Arial" panose="020B0604020202020204" pitchFamily="34" charset="0"/>
              </a:rPr>
              <a:t>eu</a:t>
            </a:r>
            <a:r>
              <a:rPr lang="en-GB" sz="4000" dirty="0" smtClean="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dewis</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yn</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gywir</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ganddyn</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nhw</a:t>
            </a:r>
            <a:r>
              <a:rPr lang="en-GB" sz="4000" dirty="0">
                <a:latin typeface="Arial" panose="020B0604020202020204" pitchFamily="34" charset="0"/>
                <a:cs typeface="Arial" panose="020B0604020202020204" pitchFamily="34" charset="0"/>
              </a:rPr>
              <a:t> an </a:t>
            </a:r>
            <a:r>
              <a:rPr lang="en-GB" sz="4000" dirty="0" err="1">
                <a:latin typeface="Arial" panose="020B0604020202020204" pitchFamily="34" charset="0"/>
                <a:cs typeface="Arial" panose="020B0604020202020204" pitchFamily="34" charset="0"/>
              </a:rPr>
              <a:t>ar</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eu</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cyfer</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nhw</a:t>
            </a:r>
            <a:endParaRPr lang="en-GB"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0084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down)">
                                      <p:cBhvr>
                                        <p:cTn id="19" dur="500"/>
                                        <p:tgtEl>
                                          <p:spTgt spid="3">
                                            <p:txEl>
                                              <p:pRg st="2" end="2"/>
                                            </p:tx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down)">
                                      <p:cBhvr>
                                        <p:cTn id="23" dur="500"/>
                                        <p:tgtEl>
                                          <p:spTgt spid="3">
                                            <p:txEl>
                                              <p:pRg st="3" end="3"/>
                                            </p:tx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wipe(down)">
                                      <p:cBhvr>
                                        <p:cTn id="31" dur="500"/>
                                        <p:tgtEl>
                                          <p:spTgt spid="3">
                                            <p:txEl>
                                              <p:pRg st="5" end="5"/>
                                            </p:txEl>
                                          </p:spTgt>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wipe(down)">
                                      <p:cBhvr>
                                        <p:cTn id="35" dur="500"/>
                                        <p:tgtEl>
                                          <p:spTgt spid="3">
                                            <p:txEl>
                                              <p:pRg st="6" end="6"/>
                                            </p:txEl>
                                          </p:spTgt>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wipe(down)">
                                      <p:cBhvr>
                                        <p:cTn id="39" dur="500"/>
                                        <p:tgtEl>
                                          <p:spTgt spid="3">
                                            <p:txEl>
                                              <p:pRg st="7" end="7"/>
                                            </p:txEl>
                                          </p:spTgt>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wipe(down)">
                                      <p:cBhvr>
                                        <p:cTn id="43" dur="500"/>
                                        <p:tgtEl>
                                          <p:spTgt spid="3">
                                            <p:txEl>
                                              <p:pRg st="8" end="8"/>
                                            </p:txEl>
                                          </p:spTgt>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wipe(down)">
                                      <p:cBhvr>
                                        <p:cTn id="47" dur="500"/>
                                        <p:tgtEl>
                                          <p:spTgt spid="3">
                                            <p:txEl>
                                              <p:pRg st="9" end="9"/>
                                            </p:txEl>
                                          </p:spTgt>
                                        </p:tgtEl>
                                      </p:cBhvr>
                                    </p:animEffect>
                                  </p:childTnLst>
                                </p:cTn>
                              </p:par>
                            </p:childTnLst>
                          </p:cTn>
                        </p:par>
                        <p:par>
                          <p:cTn id="48" fill="hold">
                            <p:stCondLst>
                              <p:cond delay="5500"/>
                            </p:stCondLst>
                            <p:childTnLst>
                              <p:par>
                                <p:cTn id="49" presetID="22" presetClass="entr" presetSubtype="4" fill="hold" grpId="0" nodeType="after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wipe(down)">
                                      <p:cBhvr>
                                        <p:cTn id="51" dur="500"/>
                                        <p:tgtEl>
                                          <p:spTgt spid="3">
                                            <p:txEl>
                                              <p:pRg st="10" end="10"/>
                                            </p:txEl>
                                          </p:spTgt>
                                        </p:tgtEl>
                                      </p:cBhvr>
                                    </p:animEffect>
                                  </p:childTnLst>
                                </p:cTn>
                              </p:par>
                            </p:childTnLst>
                          </p:cTn>
                        </p:par>
                        <p:par>
                          <p:cTn id="52" fill="hold">
                            <p:stCondLst>
                              <p:cond delay="6000"/>
                            </p:stCondLst>
                            <p:childTnLst>
                              <p:par>
                                <p:cTn id="53" presetID="22" presetClass="entr" presetSubtype="4" fill="hold" grpId="0" nodeType="after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Effect transition="in" filter="wipe(down)">
                                      <p:cBhvr>
                                        <p:cTn id="55" dur="500"/>
                                        <p:tgtEl>
                                          <p:spTgt spid="3">
                                            <p:txEl>
                                              <p:pRg st="11" end="11"/>
                                            </p:txEl>
                                          </p:spTgt>
                                        </p:tgtEl>
                                      </p:cBhvr>
                                    </p:animEffect>
                                  </p:childTnLst>
                                </p:cTn>
                              </p:par>
                            </p:childTnLst>
                          </p:cTn>
                        </p:par>
                        <p:par>
                          <p:cTn id="56" fill="hold">
                            <p:stCondLst>
                              <p:cond delay="6500"/>
                            </p:stCondLst>
                            <p:childTnLst>
                              <p:par>
                                <p:cTn id="57" presetID="22" presetClass="entr" presetSubtype="4" fill="hold" grpId="0" nodeType="after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animEffect transition="in" filter="wipe(down)">
                                      <p:cBhvr>
                                        <p:cTn id="59" dur="500"/>
                                        <p:tgtEl>
                                          <p:spTgt spid="3">
                                            <p:txEl>
                                              <p:pRg st="12" end="1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grpId="0" nodeType="clickEffect">
                                  <p:stCondLst>
                                    <p:cond delay="0"/>
                                  </p:stCondLst>
                                  <p:childTnLst>
                                    <p:set>
                                      <p:cBhvr>
                                        <p:cTn id="63" dur="1" fill="hold">
                                          <p:stCondLst>
                                            <p:cond delay="0"/>
                                          </p:stCondLst>
                                        </p:cTn>
                                        <p:tgtEl>
                                          <p:spTgt spid="2"/>
                                        </p:tgtEl>
                                        <p:attrNameLst>
                                          <p:attrName>style.visibility</p:attrName>
                                        </p:attrNameLst>
                                      </p:cBhvr>
                                      <p:to>
                                        <p:strVal val="visible"/>
                                      </p:to>
                                    </p:set>
                                    <p:anim calcmode="lin" valueType="num">
                                      <p:cBhvr>
                                        <p:cTn id="64" dur="1000" fill="hold"/>
                                        <p:tgtEl>
                                          <p:spTgt spid="2"/>
                                        </p:tgtEl>
                                        <p:attrNameLst>
                                          <p:attrName>ppt_w</p:attrName>
                                        </p:attrNameLst>
                                      </p:cBhvr>
                                      <p:tavLst>
                                        <p:tav tm="0">
                                          <p:val>
                                            <p:fltVal val="0"/>
                                          </p:val>
                                        </p:tav>
                                        <p:tav tm="100000">
                                          <p:val>
                                            <p:strVal val="#ppt_w"/>
                                          </p:val>
                                        </p:tav>
                                      </p:tavLst>
                                    </p:anim>
                                    <p:anim calcmode="lin" valueType="num">
                                      <p:cBhvr>
                                        <p:cTn id="65" dur="1000" fill="hold"/>
                                        <p:tgtEl>
                                          <p:spTgt spid="2"/>
                                        </p:tgtEl>
                                        <p:attrNameLst>
                                          <p:attrName>ppt_h</p:attrName>
                                        </p:attrNameLst>
                                      </p:cBhvr>
                                      <p:tavLst>
                                        <p:tav tm="0">
                                          <p:val>
                                            <p:fltVal val="0"/>
                                          </p:val>
                                        </p:tav>
                                        <p:tav tm="100000">
                                          <p:val>
                                            <p:strVal val="#ppt_h"/>
                                          </p:val>
                                        </p:tav>
                                      </p:tavLst>
                                    </p:anim>
                                    <p:anim calcmode="lin" valueType="num">
                                      <p:cBhvr>
                                        <p:cTn id="66" dur="1000" fill="hold"/>
                                        <p:tgtEl>
                                          <p:spTgt spid="2"/>
                                        </p:tgtEl>
                                        <p:attrNameLst>
                                          <p:attrName>style.rotation</p:attrName>
                                        </p:attrNameLst>
                                      </p:cBhvr>
                                      <p:tavLst>
                                        <p:tav tm="0">
                                          <p:val>
                                            <p:fltVal val="90"/>
                                          </p:val>
                                        </p:tav>
                                        <p:tav tm="100000">
                                          <p:val>
                                            <p:fltVal val="0"/>
                                          </p:val>
                                        </p:tav>
                                      </p:tavLst>
                                    </p:anim>
                                    <p:animEffect transition="in" filter="fade">
                                      <p:cBhvr>
                                        <p:cTn id="67" dur="1000"/>
                                        <p:tgtEl>
                                          <p:spTgt spid="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3">
                                            <p:txEl>
                                              <p:pRg st="0" end="0"/>
                                            </p:txEl>
                                          </p:spTgt>
                                        </p:tgtEl>
                                      </p:cBhvr>
                                    </p:animEffect>
                                    <p:set>
                                      <p:cBhvr>
                                        <p:cTn id="72" dur="1" fill="hold">
                                          <p:stCondLst>
                                            <p:cond delay="499"/>
                                          </p:stCondLst>
                                        </p:cTn>
                                        <p:tgtEl>
                                          <p:spTgt spid="3">
                                            <p:txEl>
                                              <p:pRg st="0" end="0"/>
                                            </p:txEl>
                                          </p:spTgt>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3">
                                            <p:txEl>
                                              <p:pRg st="1" end="1"/>
                                            </p:txEl>
                                          </p:spTgt>
                                        </p:tgtEl>
                                      </p:cBhvr>
                                    </p:animEffect>
                                    <p:set>
                                      <p:cBhvr>
                                        <p:cTn id="75" dur="1" fill="hold">
                                          <p:stCondLst>
                                            <p:cond delay="499"/>
                                          </p:stCondLst>
                                        </p:cTn>
                                        <p:tgtEl>
                                          <p:spTgt spid="3">
                                            <p:txEl>
                                              <p:pRg st="1" end="1"/>
                                            </p:txEl>
                                          </p:spTgt>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3">
                                            <p:txEl>
                                              <p:pRg st="2" end="2"/>
                                            </p:txEl>
                                          </p:spTgt>
                                        </p:tgtEl>
                                      </p:cBhvr>
                                    </p:animEffect>
                                    <p:set>
                                      <p:cBhvr>
                                        <p:cTn id="78" dur="1" fill="hold">
                                          <p:stCondLst>
                                            <p:cond delay="499"/>
                                          </p:stCondLst>
                                        </p:cTn>
                                        <p:tgtEl>
                                          <p:spTgt spid="3">
                                            <p:txEl>
                                              <p:pRg st="2" end="2"/>
                                            </p:txEl>
                                          </p:spTgt>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3">
                                            <p:txEl>
                                              <p:pRg st="3" end="3"/>
                                            </p:txEl>
                                          </p:spTgt>
                                        </p:tgtEl>
                                      </p:cBhvr>
                                    </p:animEffect>
                                    <p:set>
                                      <p:cBhvr>
                                        <p:cTn id="81" dur="1" fill="hold">
                                          <p:stCondLst>
                                            <p:cond delay="499"/>
                                          </p:stCondLst>
                                        </p:cTn>
                                        <p:tgtEl>
                                          <p:spTgt spid="3">
                                            <p:txEl>
                                              <p:pRg st="3" end="3"/>
                                            </p:txEl>
                                          </p:spTgt>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3">
                                            <p:txEl>
                                              <p:pRg st="4" end="4"/>
                                            </p:txEl>
                                          </p:spTgt>
                                        </p:tgtEl>
                                      </p:cBhvr>
                                    </p:animEffect>
                                    <p:set>
                                      <p:cBhvr>
                                        <p:cTn id="84" dur="1" fill="hold">
                                          <p:stCondLst>
                                            <p:cond delay="499"/>
                                          </p:stCondLst>
                                        </p:cTn>
                                        <p:tgtEl>
                                          <p:spTgt spid="3">
                                            <p:txEl>
                                              <p:pRg st="4" end="4"/>
                                            </p:txEl>
                                          </p:spTgt>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3">
                                            <p:txEl>
                                              <p:pRg st="5" end="5"/>
                                            </p:txEl>
                                          </p:spTgt>
                                        </p:tgtEl>
                                      </p:cBhvr>
                                    </p:animEffect>
                                    <p:set>
                                      <p:cBhvr>
                                        <p:cTn id="87" dur="1" fill="hold">
                                          <p:stCondLst>
                                            <p:cond delay="499"/>
                                          </p:stCondLst>
                                        </p:cTn>
                                        <p:tgtEl>
                                          <p:spTgt spid="3">
                                            <p:txEl>
                                              <p:pRg st="5" end="5"/>
                                            </p:txEl>
                                          </p:spTgt>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3">
                                            <p:txEl>
                                              <p:pRg st="6" end="6"/>
                                            </p:txEl>
                                          </p:spTgt>
                                        </p:tgtEl>
                                      </p:cBhvr>
                                    </p:animEffect>
                                    <p:set>
                                      <p:cBhvr>
                                        <p:cTn id="90" dur="1" fill="hold">
                                          <p:stCondLst>
                                            <p:cond delay="499"/>
                                          </p:stCondLst>
                                        </p:cTn>
                                        <p:tgtEl>
                                          <p:spTgt spid="3">
                                            <p:txEl>
                                              <p:pRg st="6" end="6"/>
                                            </p:txEl>
                                          </p:spTgt>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3">
                                            <p:txEl>
                                              <p:pRg st="7" end="7"/>
                                            </p:txEl>
                                          </p:spTgt>
                                        </p:tgtEl>
                                      </p:cBhvr>
                                    </p:animEffect>
                                    <p:set>
                                      <p:cBhvr>
                                        <p:cTn id="93" dur="1" fill="hold">
                                          <p:stCondLst>
                                            <p:cond delay="499"/>
                                          </p:stCondLst>
                                        </p:cTn>
                                        <p:tgtEl>
                                          <p:spTgt spid="3">
                                            <p:txEl>
                                              <p:pRg st="7" end="7"/>
                                            </p:txEl>
                                          </p:spTgt>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3">
                                            <p:txEl>
                                              <p:pRg st="8" end="8"/>
                                            </p:txEl>
                                          </p:spTgt>
                                        </p:tgtEl>
                                      </p:cBhvr>
                                    </p:animEffect>
                                    <p:set>
                                      <p:cBhvr>
                                        <p:cTn id="96" dur="1" fill="hold">
                                          <p:stCondLst>
                                            <p:cond delay="499"/>
                                          </p:stCondLst>
                                        </p:cTn>
                                        <p:tgtEl>
                                          <p:spTgt spid="3">
                                            <p:txEl>
                                              <p:pRg st="8" end="8"/>
                                            </p:txEl>
                                          </p:spTgt>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3">
                                            <p:txEl>
                                              <p:pRg st="9" end="9"/>
                                            </p:txEl>
                                          </p:spTgt>
                                        </p:tgtEl>
                                      </p:cBhvr>
                                    </p:animEffect>
                                    <p:set>
                                      <p:cBhvr>
                                        <p:cTn id="99" dur="1" fill="hold">
                                          <p:stCondLst>
                                            <p:cond delay="499"/>
                                          </p:stCondLst>
                                        </p:cTn>
                                        <p:tgtEl>
                                          <p:spTgt spid="3">
                                            <p:txEl>
                                              <p:pRg st="9" end="9"/>
                                            </p:txEl>
                                          </p:spTgt>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3">
                                            <p:txEl>
                                              <p:pRg st="10" end="10"/>
                                            </p:txEl>
                                          </p:spTgt>
                                        </p:tgtEl>
                                      </p:cBhvr>
                                    </p:animEffect>
                                    <p:set>
                                      <p:cBhvr>
                                        <p:cTn id="102" dur="1" fill="hold">
                                          <p:stCondLst>
                                            <p:cond delay="499"/>
                                          </p:stCondLst>
                                        </p:cTn>
                                        <p:tgtEl>
                                          <p:spTgt spid="3">
                                            <p:txEl>
                                              <p:pRg st="10" end="10"/>
                                            </p:txEl>
                                          </p:spTgt>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3">
                                            <p:txEl>
                                              <p:pRg st="11" end="11"/>
                                            </p:txEl>
                                          </p:spTgt>
                                        </p:tgtEl>
                                      </p:cBhvr>
                                    </p:animEffect>
                                    <p:set>
                                      <p:cBhvr>
                                        <p:cTn id="105" dur="1" fill="hold">
                                          <p:stCondLst>
                                            <p:cond delay="499"/>
                                          </p:stCondLst>
                                        </p:cTn>
                                        <p:tgtEl>
                                          <p:spTgt spid="3">
                                            <p:txEl>
                                              <p:pRg st="11" end="11"/>
                                            </p:txEl>
                                          </p:spTgt>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3">
                                            <p:txEl>
                                              <p:pRg st="12" end="12"/>
                                            </p:txEl>
                                          </p:spTgt>
                                        </p:tgtEl>
                                      </p:cBhvr>
                                    </p:animEffect>
                                    <p:set>
                                      <p:cBhvr>
                                        <p:cTn id="108" dur="1" fill="hold">
                                          <p:stCondLst>
                                            <p:cond delay="499"/>
                                          </p:stCondLst>
                                        </p:cTn>
                                        <p:tgtEl>
                                          <p:spTgt spid="3">
                                            <p:txEl>
                                              <p:pRg st="12" end="12"/>
                                            </p:txEl>
                                          </p:spTgt>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3">
                                            <p:bg/>
                                          </p:spTgt>
                                        </p:tgtEl>
                                      </p:cBhvr>
                                    </p:animEffect>
                                    <p:set>
                                      <p:cBhvr>
                                        <p:cTn id="111" dur="1" fill="hold">
                                          <p:stCondLst>
                                            <p:cond delay="499"/>
                                          </p:stCondLst>
                                        </p:cTn>
                                        <p:tgtEl>
                                          <p:spTgt spid="3">
                                            <p:bg/>
                                          </p:spTgt>
                                        </p:tgtEl>
                                        <p:attrNameLst>
                                          <p:attrName>style.visibility</p:attrName>
                                        </p:attrNameLst>
                                      </p:cBhvr>
                                      <p:to>
                                        <p:strVal val="hidden"/>
                                      </p:to>
                                    </p:set>
                                  </p:childTnLst>
                                </p:cTn>
                              </p:par>
                              <p:par>
                                <p:cTn id="112" presetID="31" presetClass="exit" presetSubtype="0" fill="hold" grpId="1" nodeType="withEffect">
                                  <p:stCondLst>
                                    <p:cond delay="0"/>
                                  </p:stCondLst>
                                  <p:childTnLst>
                                    <p:anim calcmode="lin" valueType="num">
                                      <p:cBhvr>
                                        <p:cTn id="113" dur="1000"/>
                                        <p:tgtEl>
                                          <p:spTgt spid="2"/>
                                        </p:tgtEl>
                                        <p:attrNameLst>
                                          <p:attrName>ppt_w</p:attrName>
                                        </p:attrNameLst>
                                      </p:cBhvr>
                                      <p:tavLst>
                                        <p:tav tm="0">
                                          <p:val>
                                            <p:strVal val="ppt_w"/>
                                          </p:val>
                                        </p:tav>
                                        <p:tav tm="100000">
                                          <p:val>
                                            <p:fltVal val="0"/>
                                          </p:val>
                                        </p:tav>
                                      </p:tavLst>
                                    </p:anim>
                                    <p:anim calcmode="lin" valueType="num">
                                      <p:cBhvr>
                                        <p:cTn id="114" dur="1000"/>
                                        <p:tgtEl>
                                          <p:spTgt spid="2"/>
                                        </p:tgtEl>
                                        <p:attrNameLst>
                                          <p:attrName>ppt_h</p:attrName>
                                        </p:attrNameLst>
                                      </p:cBhvr>
                                      <p:tavLst>
                                        <p:tav tm="0">
                                          <p:val>
                                            <p:strVal val="ppt_h"/>
                                          </p:val>
                                        </p:tav>
                                        <p:tav tm="100000">
                                          <p:val>
                                            <p:fltVal val="0"/>
                                          </p:val>
                                        </p:tav>
                                      </p:tavLst>
                                    </p:anim>
                                    <p:anim calcmode="lin" valueType="num">
                                      <p:cBhvr>
                                        <p:cTn id="115" dur="1000"/>
                                        <p:tgtEl>
                                          <p:spTgt spid="2"/>
                                        </p:tgtEl>
                                        <p:attrNameLst>
                                          <p:attrName>style.rotation</p:attrName>
                                        </p:attrNameLst>
                                      </p:cBhvr>
                                      <p:tavLst>
                                        <p:tav tm="0">
                                          <p:val>
                                            <p:fltVal val="0"/>
                                          </p:val>
                                        </p:tav>
                                        <p:tav tm="100000">
                                          <p:val>
                                            <p:fltVal val="90"/>
                                          </p:val>
                                        </p:tav>
                                      </p:tavLst>
                                    </p:anim>
                                    <p:animEffect transition="out" filter="fade">
                                      <p:cBhvr>
                                        <p:cTn id="116" dur="1000"/>
                                        <p:tgtEl>
                                          <p:spTgt spid="2"/>
                                        </p:tgtEl>
                                      </p:cBhvr>
                                    </p:animEffect>
                                    <p:set>
                                      <p:cBhvr>
                                        <p:cTn id="117" dur="1" fill="hold">
                                          <p:stCondLst>
                                            <p:cond delay="999"/>
                                          </p:stCondLst>
                                        </p:cTn>
                                        <p:tgtEl>
                                          <p:spTgt spid="2"/>
                                        </p:tgtEl>
                                        <p:attrNameLst>
                                          <p:attrName>style.visibility</p:attrName>
                                        </p:attrNameLst>
                                      </p:cBhvr>
                                      <p:to>
                                        <p:strVal val="hidden"/>
                                      </p:to>
                                    </p:set>
                                  </p:childTnLst>
                                </p:cTn>
                              </p:par>
                              <p:par>
                                <p:cTn id="118" presetID="10" presetClass="entr" presetSubtype="0" fill="hold" grpId="0" nodeType="withEffect">
                                  <p:stCondLst>
                                    <p:cond delay="0"/>
                                  </p:stCondLst>
                                  <p:childTnLst>
                                    <p:set>
                                      <p:cBhvr>
                                        <p:cTn id="119" dur="1" fill="hold">
                                          <p:stCondLst>
                                            <p:cond delay="0"/>
                                          </p:stCondLst>
                                        </p:cTn>
                                        <p:tgtEl>
                                          <p:spTgt spid="30720"/>
                                        </p:tgtEl>
                                        <p:attrNameLst>
                                          <p:attrName>style.visibility</p:attrName>
                                        </p:attrNameLst>
                                      </p:cBhvr>
                                      <p:to>
                                        <p:strVal val="visible"/>
                                      </p:to>
                                    </p:set>
                                    <p:animEffect transition="in" filter="fade">
                                      <p:cBhvr>
                                        <p:cTn id="120" dur="500"/>
                                        <p:tgtEl>
                                          <p:spTgt spid="30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3" grpId="1" uiExpand="1" build="p" animBg="1"/>
      <p:bldP spid="2" grpId="0" animBg="1"/>
      <p:bldP spid="2" grpId="1" animBg="1"/>
      <p:bldP spid="3072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6546" name="Picture 2" descr="http://www.presentationmagazine.com/powerpoint-templates/00225/468slide1.jpg"/>
          <p:cNvPicPr>
            <a:picLocks noChangeAspect="1" noChangeArrowheads="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t="9610"/>
          <a:stretch/>
        </p:blipFill>
        <p:spPr bwMode="auto">
          <a:xfrm>
            <a:off x="431800" y="1376363"/>
            <a:ext cx="8280400" cy="45005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GB" dirty="0" err="1"/>
              <a:t>Senarios</a:t>
            </a:r>
            <a:r>
              <a:rPr lang="en-GB" dirty="0"/>
              <a:t> a </a:t>
            </a:r>
            <a:r>
              <a:rPr lang="en-GB" dirty="0" err="1"/>
              <a:t>gwasanaethau</a:t>
            </a:r>
            <a:r>
              <a:rPr lang="en-GB" dirty="0"/>
              <a:t> </a:t>
            </a:r>
            <a:r>
              <a:rPr lang="en-GB" dirty="0" err="1"/>
              <a:t>cymhwyso</a:t>
            </a:r>
            <a:endParaRPr lang="en-GB" dirty="0"/>
          </a:p>
        </p:txBody>
      </p:sp>
      <p:sp>
        <p:nvSpPr>
          <p:cNvPr id="10" name="Content Placeholder 9"/>
          <p:cNvSpPr>
            <a:spLocks noGrp="1"/>
          </p:cNvSpPr>
          <p:nvPr>
            <p:ph sz="half" idx="4294967295"/>
          </p:nvPr>
        </p:nvSpPr>
        <p:spPr>
          <a:xfrm>
            <a:off x="431800" y="1376364"/>
            <a:ext cx="8280400" cy="4500562"/>
          </a:xfrm>
          <a:prstGeom prst="rect">
            <a:avLst/>
          </a:prstGeom>
          <a:solidFill>
            <a:srgbClr val="582F7A">
              <a:alpha val="89804"/>
            </a:srgbClr>
          </a:solidFill>
        </p:spPr>
        <p:txBody>
          <a:bodyPr anchor="ctr">
            <a:noAutofit/>
          </a:bodyPr>
          <a:lstStyle/>
          <a:p>
            <a:pPr algn="ctr">
              <a:spcBef>
                <a:spcPts val="100"/>
              </a:spcBef>
              <a:spcAft>
                <a:spcPts val="100"/>
              </a:spcAft>
            </a:pPr>
            <a:r>
              <a:rPr lang="en-GB" sz="2400" b="1" dirty="0" err="1">
                <a:solidFill>
                  <a:schemeClr val="bg1"/>
                </a:solidFill>
              </a:rPr>
              <a:t>Cartrefi</a:t>
            </a:r>
            <a:r>
              <a:rPr lang="en-GB" sz="2400" b="1" dirty="0">
                <a:solidFill>
                  <a:schemeClr val="bg1"/>
                </a:solidFill>
              </a:rPr>
              <a:t> </a:t>
            </a:r>
            <a:r>
              <a:rPr lang="en-GB" sz="2400" b="1" dirty="0" err="1">
                <a:solidFill>
                  <a:schemeClr val="bg1"/>
                </a:solidFill>
              </a:rPr>
              <a:t>teuluol</a:t>
            </a:r>
            <a:endParaRPr lang="en-GB" sz="2400" b="1" dirty="0">
              <a:solidFill>
                <a:schemeClr val="bg1"/>
              </a:solidFill>
            </a:endParaRPr>
          </a:p>
          <a:p>
            <a:pPr algn="ctr">
              <a:spcBef>
                <a:spcPts val="100"/>
              </a:spcBef>
              <a:spcAft>
                <a:spcPts val="100"/>
              </a:spcAft>
            </a:pPr>
            <a:r>
              <a:rPr lang="en-GB" sz="2400" b="1" dirty="0" err="1">
                <a:solidFill>
                  <a:schemeClr val="bg1"/>
                </a:solidFill>
              </a:rPr>
              <a:t>Gwasanaethau</a:t>
            </a:r>
            <a:r>
              <a:rPr lang="en-GB" sz="2400" b="1" dirty="0">
                <a:solidFill>
                  <a:schemeClr val="bg1"/>
                </a:solidFill>
              </a:rPr>
              <a:t> ail-</a:t>
            </a:r>
            <a:r>
              <a:rPr lang="en-GB" sz="2400" b="1" dirty="0" err="1">
                <a:solidFill>
                  <a:schemeClr val="bg1"/>
                </a:solidFill>
              </a:rPr>
              <a:t>alluogi</a:t>
            </a:r>
            <a:r>
              <a:rPr lang="en-GB" sz="2400" b="1" dirty="0">
                <a:solidFill>
                  <a:schemeClr val="bg1"/>
                </a:solidFill>
              </a:rPr>
              <a:t> ac </a:t>
            </a:r>
            <a:r>
              <a:rPr lang="en-GB" sz="2400" b="1" dirty="0" err="1">
                <a:solidFill>
                  <a:schemeClr val="bg1"/>
                </a:solidFill>
              </a:rPr>
              <a:t>adsefydlu</a:t>
            </a:r>
            <a:endParaRPr lang="en-GB" sz="2400" b="1" dirty="0">
              <a:solidFill>
                <a:schemeClr val="bg1"/>
              </a:solidFill>
            </a:endParaRPr>
          </a:p>
          <a:p>
            <a:pPr algn="ctr">
              <a:spcBef>
                <a:spcPts val="100"/>
              </a:spcBef>
              <a:spcAft>
                <a:spcPts val="100"/>
              </a:spcAft>
            </a:pPr>
            <a:r>
              <a:rPr lang="en-GB" sz="2400" b="1" dirty="0" err="1">
                <a:solidFill>
                  <a:schemeClr val="bg1"/>
                </a:solidFill>
              </a:rPr>
              <a:t>Derbyn</a:t>
            </a:r>
            <a:r>
              <a:rPr lang="en-GB" sz="2400" b="1" dirty="0">
                <a:solidFill>
                  <a:schemeClr val="bg1"/>
                </a:solidFill>
              </a:rPr>
              <a:t>/</a:t>
            </a:r>
            <a:r>
              <a:rPr lang="en-GB" sz="2400" b="1" dirty="0" err="1">
                <a:solidFill>
                  <a:schemeClr val="bg1"/>
                </a:solidFill>
              </a:rPr>
              <a:t>aildderbyn</a:t>
            </a:r>
            <a:r>
              <a:rPr lang="en-GB" sz="2400" b="1" dirty="0">
                <a:solidFill>
                  <a:schemeClr val="bg1"/>
                </a:solidFill>
              </a:rPr>
              <a:t> </a:t>
            </a:r>
            <a:r>
              <a:rPr lang="en-GB" sz="2400" b="1" dirty="0" err="1">
                <a:solidFill>
                  <a:schemeClr val="bg1"/>
                </a:solidFill>
              </a:rPr>
              <a:t>i</a:t>
            </a:r>
            <a:r>
              <a:rPr lang="en-GB" sz="2400" b="1" dirty="0">
                <a:solidFill>
                  <a:schemeClr val="bg1"/>
                </a:solidFill>
              </a:rPr>
              <a:t> </a:t>
            </a:r>
            <a:r>
              <a:rPr lang="en-GB" sz="2400" b="1" dirty="0" err="1">
                <a:solidFill>
                  <a:schemeClr val="bg1"/>
                </a:solidFill>
              </a:rPr>
              <a:t>ysbyty</a:t>
            </a:r>
            <a:endParaRPr lang="en-GB" sz="2400" b="1" dirty="0">
              <a:solidFill>
                <a:schemeClr val="bg1"/>
              </a:solidFill>
            </a:endParaRPr>
          </a:p>
          <a:p>
            <a:pPr algn="ctr">
              <a:spcBef>
                <a:spcPts val="100"/>
              </a:spcBef>
              <a:spcAft>
                <a:spcPts val="100"/>
              </a:spcAft>
            </a:pPr>
            <a:r>
              <a:rPr lang="en-GB" sz="2400" b="1" dirty="0" err="1">
                <a:solidFill>
                  <a:schemeClr val="bg1"/>
                </a:solidFill>
              </a:rPr>
              <a:t>Gwasanaethau</a:t>
            </a:r>
            <a:r>
              <a:rPr lang="en-GB" sz="2400" b="1" dirty="0">
                <a:solidFill>
                  <a:schemeClr val="bg1"/>
                </a:solidFill>
              </a:rPr>
              <a:t> </a:t>
            </a:r>
            <a:r>
              <a:rPr lang="en-GB" sz="2400" b="1" dirty="0" err="1">
                <a:solidFill>
                  <a:schemeClr val="bg1"/>
                </a:solidFill>
              </a:rPr>
              <a:t>gofal</a:t>
            </a:r>
            <a:r>
              <a:rPr lang="en-GB" sz="2400" b="1" dirty="0">
                <a:solidFill>
                  <a:schemeClr val="bg1"/>
                </a:solidFill>
              </a:rPr>
              <a:t> </a:t>
            </a:r>
            <a:r>
              <a:rPr lang="en-GB" sz="2400" b="1" dirty="0" err="1">
                <a:solidFill>
                  <a:schemeClr val="bg1"/>
                </a:solidFill>
              </a:rPr>
              <a:t>canolraddol</a:t>
            </a:r>
            <a:endParaRPr lang="en-GB" sz="2400" b="1" dirty="0">
              <a:solidFill>
                <a:schemeClr val="bg1"/>
              </a:solidFill>
            </a:endParaRPr>
          </a:p>
          <a:p>
            <a:pPr algn="ctr">
              <a:spcBef>
                <a:spcPts val="100"/>
              </a:spcBef>
              <a:spcAft>
                <a:spcPts val="100"/>
              </a:spcAft>
            </a:pPr>
            <a:r>
              <a:rPr lang="en-GB" sz="2400" b="1" dirty="0" err="1">
                <a:solidFill>
                  <a:schemeClr val="bg1"/>
                </a:solidFill>
              </a:rPr>
              <a:t>Iechyd</a:t>
            </a:r>
            <a:r>
              <a:rPr lang="en-GB" sz="2400" b="1" dirty="0">
                <a:solidFill>
                  <a:schemeClr val="bg1"/>
                </a:solidFill>
              </a:rPr>
              <a:t> </a:t>
            </a:r>
            <a:r>
              <a:rPr lang="en-GB" sz="2400" b="1" dirty="0" err="1">
                <a:solidFill>
                  <a:schemeClr val="bg1"/>
                </a:solidFill>
              </a:rPr>
              <a:t>meddwl</a:t>
            </a:r>
            <a:r>
              <a:rPr lang="en-GB" sz="2400" b="1" dirty="0">
                <a:solidFill>
                  <a:schemeClr val="bg1"/>
                </a:solidFill>
              </a:rPr>
              <a:t> a </a:t>
            </a:r>
            <a:r>
              <a:rPr lang="en-GB" sz="2400" b="1" dirty="0" err="1">
                <a:solidFill>
                  <a:schemeClr val="bg1"/>
                </a:solidFill>
              </a:rPr>
              <a:t>chamddefnyddio</a:t>
            </a:r>
            <a:r>
              <a:rPr lang="en-GB" sz="2400" b="1" dirty="0">
                <a:solidFill>
                  <a:schemeClr val="bg1"/>
                </a:solidFill>
              </a:rPr>
              <a:t> </a:t>
            </a:r>
            <a:r>
              <a:rPr lang="en-GB" sz="2400" b="1" dirty="0" err="1">
                <a:solidFill>
                  <a:schemeClr val="bg1"/>
                </a:solidFill>
              </a:rPr>
              <a:t>sylweddau</a:t>
            </a:r>
            <a:endParaRPr lang="en-GB" sz="2400" b="1" dirty="0">
              <a:solidFill>
                <a:schemeClr val="bg1"/>
              </a:solidFill>
            </a:endParaRPr>
          </a:p>
          <a:p>
            <a:pPr algn="ctr">
              <a:spcBef>
                <a:spcPts val="100"/>
              </a:spcBef>
              <a:spcAft>
                <a:spcPts val="100"/>
              </a:spcAft>
            </a:pPr>
            <a:r>
              <a:rPr lang="en-GB" sz="2400" b="1" dirty="0">
                <a:solidFill>
                  <a:schemeClr val="bg1"/>
                </a:solidFill>
              </a:rPr>
              <a:t>Tai </a:t>
            </a:r>
            <a:r>
              <a:rPr lang="en-GB" sz="2400" b="1" dirty="0" err="1">
                <a:solidFill>
                  <a:schemeClr val="bg1"/>
                </a:solidFill>
              </a:rPr>
              <a:t>gwarchod</a:t>
            </a:r>
            <a:r>
              <a:rPr lang="en-GB" sz="2400" b="1" dirty="0">
                <a:solidFill>
                  <a:schemeClr val="bg1"/>
                </a:solidFill>
              </a:rPr>
              <a:t> a </a:t>
            </a:r>
            <a:r>
              <a:rPr lang="en-GB" sz="2400" b="1" dirty="0" err="1">
                <a:solidFill>
                  <a:schemeClr val="bg1"/>
                </a:solidFill>
              </a:rPr>
              <a:t>thai</a:t>
            </a:r>
            <a:r>
              <a:rPr lang="en-GB" sz="2400" b="1" dirty="0">
                <a:solidFill>
                  <a:schemeClr val="bg1"/>
                </a:solidFill>
              </a:rPr>
              <a:t> â </a:t>
            </a:r>
            <a:r>
              <a:rPr lang="en-GB" sz="2400" b="1" dirty="0" err="1">
                <a:solidFill>
                  <a:schemeClr val="bg1"/>
                </a:solidFill>
              </a:rPr>
              <a:t>chymorth</a:t>
            </a:r>
            <a:endParaRPr lang="en-GB" sz="2400" b="1" dirty="0">
              <a:solidFill>
                <a:schemeClr val="bg1"/>
              </a:solidFill>
            </a:endParaRPr>
          </a:p>
          <a:p>
            <a:pPr algn="ctr">
              <a:spcBef>
                <a:spcPts val="100"/>
              </a:spcBef>
              <a:spcAft>
                <a:spcPts val="100"/>
              </a:spcAft>
            </a:pPr>
            <a:r>
              <a:rPr lang="en-GB" sz="2400" b="1" dirty="0" err="1">
                <a:solidFill>
                  <a:schemeClr val="bg1"/>
                </a:solidFill>
              </a:rPr>
              <a:t>Carchardai</a:t>
            </a:r>
            <a:r>
              <a:rPr lang="en-GB" sz="2400" b="1" dirty="0">
                <a:solidFill>
                  <a:schemeClr val="bg1"/>
                </a:solidFill>
              </a:rPr>
              <a:t> a </a:t>
            </a:r>
            <a:r>
              <a:rPr lang="en-GB" sz="2400" b="1" dirty="0" err="1">
                <a:solidFill>
                  <a:schemeClr val="bg1"/>
                </a:solidFill>
              </a:rPr>
              <a:t>dalfeydd</a:t>
            </a:r>
            <a:endParaRPr lang="en-GB" sz="2400" b="1" dirty="0">
              <a:solidFill>
                <a:schemeClr val="bg1"/>
              </a:solidFill>
            </a:endParaRPr>
          </a:p>
          <a:p>
            <a:pPr algn="ctr">
              <a:spcBef>
                <a:spcPts val="100"/>
              </a:spcBef>
              <a:spcAft>
                <a:spcPts val="100"/>
              </a:spcAft>
            </a:pPr>
            <a:r>
              <a:rPr lang="en-GB" sz="2400" b="1" dirty="0" err="1">
                <a:solidFill>
                  <a:schemeClr val="bg1"/>
                </a:solidFill>
              </a:rPr>
              <a:t>Gwestai</a:t>
            </a:r>
            <a:r>
              <a:rPr lang="en-GB" sz="2400" b="1" dirty="0">
                <a:solidFill>
                  <a:schemeClr val="bg1"/>
                </a:solidFill>
              </a:rPr>
              <a:t> a </a:t>
            </a:r>
            <a:r>
              <a:rPr lang="en-GB" sz="2400" b="1" dirty="0" err="1">
                <a:solidFill>
                  <a:schemeClr val="bg1"/>
                </a:solidFill>
              </a:rPr>
              <a:t>hostelau</a:t>
            </a:r>
            <a:endParaRPr lang="en-GB" sz="2400" b="1" dirty="0">
              <a:solidFill>
                <a:schemeClr val="bg1"/>
              </a:solidFill>
            </a:endParaRPr>
          </a:p>
          <a:p>
            <a:pPr algn="ctr">
              <a:spcBef>
                <a:spcPts val="100"/>
              </a:spcBef>
              <a:spcAft>
                <a:spcPts val="100"/>
              </a:spcAft>
            </a:pPr>
            <a:r>
              <a:rPr lang="en-GB" sz="2400" b="1" dirty="0">
                <a:solidFill>
                  <a:schemeClr val="bg1"/>
                </a:solidFill>
              </a:rPr>
              <a:t>Cam-</a:t>
            </a:r>
            <a:r>
              <a:rPr lang="en-GB" sz="2400" b="1" dirty="0" err="1">
                <a:solidFill>
                  <a:schemeClr val="bg1"/>
                </a:solidFill>
              </a:rPr>
              <a:t>drin</a:t>
            </a:r>
            <a:r>
              <a:rPr lang="en-GB" sz="2400" b="1" dirty="0">
                <a:solidFill>
                  <a:schemeClr val="bg1"/>
                </a:solidFill>
              </a:rPr>
              <a:t> </a:t>
            </a:r>
            <a:r>
              <a:rPr lang="en-GB" sz="2400" b="1" dirty="0" err="1">
                <a:solidFill>
                  <a:schemeClr val="bg1"/>
                </a:solidFill>
              </a:rPr>
              <a:t>domestig</a:t>
            </a:r>
            <a:r>
              <a:rPr lang="en-GB" sz="2400" b="1" dirty="0">
                <a:solidFill>
                  <a:schemeClr val="bg1"/>
                </a:solidFill>
              </a:rPr>
              <a:t> a </a:t>
            </a:r>
            <a:r>
              <a:rPr lang="en-GB" sz="2400" b="1" dirty="0" err="1">
                <a:solidFill>
                  <a:schemeClr val="bg1"/>
                </a:solidFill>
              </a:rPr>
              <a:t>llochesau</a:t>
            </a:r>
            <a:endParaRPr lang="en-GB" sz="2400" b="1" dirty="0">
              <a:solidFill>
                <a:schemeClr val="bg1"/>
              </a:solidFill>
            </a:endParaRPr>
          </a:p>
          <a:p>
            <a:pPr algn="ctr">
              <a:spcBef>
                <a:spcPts val="100"/>
              </a:spcBef>
              <a:spcAft>
                <a:spcPts val="100"/>
              </a:spcAft>
            </a:pPr>
            <a:r>
              <a:rPr lang="en-GB" sz="2400" b="1" dirty="0" err="1">
                <a:solidFill>
                  <a:schemeClr val="bg1"/>
                </a:solidFill>
              </a:rPr>
              <a:t>Cartrefi</a:t>
            </a:r>
            <a:r>
              <a:rPr lang="en-GB" sz="2400" b="1" dirty="0">
                <a:solidFill>
                  <a:schemeClr val="bg1"/>
                </a:solidFill>
              </a:rPr>
              <a:t> </a:t>
            </a:r>
            <a:r>
              <a:rPr lang="en-GB" sz="2400" b="1" dirty="0" err="1">
                <a:solidFill>
                  <a:schemeClr val="bg1"/>
                </a:solidFill>
              </a:rPr>
              <a:t>gofal</a:t>
            </a:r>
            <a:r>
              <a:rPr lang="en-GB" sz="2400" b="1" dirty="0">
                <a:solidFill>
                  <a:schemeClr val="bg1"/>
                </a:solidFill>
              </a:rPr>
              <a:t> </a:t>
            </a:r>
            <a:r>
              <a:rPr lang="en-GB" sz="2400" b="1" dirty="0" err="1">
                <a:solidFill>
                  <a:schemeClr val="bg1"/>
                </a:solidFill>
              </a:rPr>
              <a:t>preswyl</a:t>
            </a:r>
            <a:endParaRPr lang="en-GB" sz="2400" b="1" dirty="0">
              <a:solidFill>
                <a:schemeClr val="bg1"/>
              </a:solidFill>
            </a:endParaRPr>
          </a:p>
          <a:p>
            <a:pPr algn="ctr">
              <a:spcBef>
                <a:spcPts val="100"/>
              </a:spcBef>
              <a:spcAft>
                <a:spcPts val="100"/>
              </a:spcAft>
            </a:pPr>
            <a:r>
              <a:rPr lang="en-GB" sz="2400" b="1" dirty="0" err="1">
                <a:solidFill>
                  <a:schemeClr val="bg1"/>
                </a:solidFill>
              </a:rPr>
              <a:t>Gwasanaethau</a:t>
            </a:r>
            <a:r>
              <a:rPr lang="en-GB" sz="2400" b="1" dirty="0">
                <a:solidFill>
                  <a:schemeClr val="bg1"/>
                </a:solidFill>
              </a:rPr>
              <a:t> </a:t>
            </a:r>
            <a:r>
              <a:rPr lang="en-GB" sz="2400" b="1" dirty="0" err="1">
                <a:solidFill>
                  <a:schemeClr val="bg1"/>
                </a:solidFill>
              </a:rPr>
              <a:t>gofal</a:t>
            </a:r>
            <a:r>
              <a:rPr lang="en-GB" sz="2400" b="1" dirty="0">
                <a:solidFill>
                  <a:schemeClr val="bg1"/>
                </a:solidFill>
              </a:rPr>
              <a:t> </a:t>
            </a:r>
            <a:r>
              <a:rPr lang="en-GB" sz="2400" b="1" dirty="0" err="1">
                <a:solidFill>
                  <a:schemeClr val="bg1"/>
                </a:solidFill>
              </a:rPr>
              <a:t>diwedd</a:t>
            </a:r>
            <a:r>
              <a:rPr lang="en-GB" sz="2400" b="1" dirty="0">
                <a:solidFill>
                  <a:schemeClr val="bg1"/>
                </a:solidFill>
              </a:rPr>
              <a:t> </a:t>
            </a:r>
            <a:r>
              <a:rPr lang="en-GB" sz="2400" b="1" dirty="0" err="1">
                <a:solidFill>
                  <a:schemeClr val="bg1"/>
                </a:solidFill>
              </a:rPr>
              <a:t>oes</a:t>
            </a:r>
            <a:r>
              <a:rPr lang="en-GB" sz="2400" b="1" dirty="0">
                <a:solidFill>
                  <a:schemeClr val="bg1"/>
                </a:solidFill>
              </a:rPr>
              <a:t> </a:t>
            </a:r>
            <a:r>
              <a:rPr lang="en-GB" sz="2400" b="1" dirty="0" err="1">
                <a:solidFill>
                  <a:schemeClr val="bg1"/>
                </a:solidFill>
              </a:rPr>
              <a:t>neu</a:t>
            </a:r>
            <a:r>
              <a:rPr lang="en-GB" sz="2400" b="1" dirty="0">
                <a:solidFill>
                  <a:schemeClr val="bg1"/>
                </a:solidFill>
              </a:rPr>
              <a:t> </a:t>
            </a:r>
            <a:r>
              <a:rPr lang="en-GB" sz="2400" b="1" dirty="0" err="1">
                <a:solidFill>
                  <a:schemeClr val="bg1"/>
                </a:solidFill>
              </a:rPr>
              <a:t>ofal</a:t>
            </a:r>
            <a:r>
              <a:rPr lang="en-GB" sz="2400" b="1" dirty="0">
                <a:solidFill>
                  <a:schemeClr val="bg1"/>
                </a:solidFill>
              </a:rPr>
              <a:t> </a:t>
            </a:r>
            <a:r>
              <a:rPr lang="en-GB" sz="2400" b="1" dirty="0" err="1">
                <a:solidFill>
                  <a:schemeClr val="bg1"/>
                </a:solidFill>
              </a:rPr>
              <a:t>lliniarol</a:t>
            </a:r>
            <a:endParaRPr lang="en-GB" sz="2400" b="1" dirty="0">
              <a:solidFill>
                <a:schemeClr val="bg1"/>
              </a:solidFill>
            </a:endParaRPr>
          </a:p>
        </p:txBody>
      </p:sp>
    </p:spTree>
    <p:extLst>
      <p:ext uri="{BB962C8B-B14F-4D97-AF65-F5344CB8AC3E}">
        <p14:creationId xmlns:p14="http://schemas.microsoft.com/office/powerpoint/2010/main" val="303651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wipe(left)">
                                      <p:cBhvr>
                                        <p:cTn id="10" dur="500"/>
                                        <p:tgtEl>
                                          <p:spTgt spid="10">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wipe(left)">
                                      <p:cBhvr>
                                        <p:cTn id="14" dur="500"/>
                                        <p:tgtEl>
                                          <p:spTgt spid="10">
                                            <p:txEl>
                                              <p:pRg st="1" end="1"/>
                                            </p:txEl>
                                          </p:spTgt>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animEffect transition="in" filter="wipe(left)">
                                      <p:cBhvr>
                                        <p:cTn id="18" dur="500"/>
                                        <p:tgtEl>
                                          <p:spTgt spid="10">
                                            <p:txEl>
                                              <p:pRg st="2" end="2"/>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left)">
                                      <p:cBhvr>
                                        <p:cTn id="22" dur="500"/>
                                        <p:tgtEl>
                                          <p:spTgt spid="10">
                                            <p:txEl>
                                              <p:pRg st="3" end="3"/>
                                            </p:txEl>
                                          </p:spTgt>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10">
                                            <p:txEl>
                                              <p:pRg st="4" end="4"/>
                                            </p:txEl>
                                          </p:spTgt>
                                        </p:tgtEl>
                                        <p:attrNameLst>
                                          <p:attrName>style.visibility</p:attrName>
                                        </p:attrNameLst>
                                      </p:cBhvr>
                                      <p:to>
                                        <p:strVal val="visible"/>
                                      </p:to>
                                    </p:set>
                                    <p:animEffect transition="in" filter="wipe(left)">
                                      <p:cBhvr>
                                        <p:cTn id="26" dur="500"/>
                                        <p:tgtEl>
                                          <p:spTgt spid="10">
                                            <p:txEl>
                                              <p:pRg st="4" end="4"/>
                                            </p:txEl>
                                          </p:spTgt>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10">
                                            <p:txEl>
                                              <p:pRg st="5" end="5"/>
                                            </p:txEl>
                                          </p:spTgt>
                                        </p:tgtEl>
                                        <p:attrNameLst>
                                          <p:attrName>style.visibility</p:attrName>
                                        </p:attrNameLst>
                                      </p:cBhvr>
                                      <p:to>
                                        <p:strVal val="visible"/>
                                      </p:to>
                                    </p:set>
                                    <p:animEffect transition="in" filter="wipe(left)">
                                      <p:cBhvr>
                                        <p:cTn id="30" dur="500"/>
                                        <p:tgtEl>
                                          <p:spTgt spid="10">
                                            <p:txEl>
                                              <p:pRg st="5" end="5"/>
                                            </p:txEl>
                                          </p:spTgt>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10">
                                            <p:txEl>
                                              <p:pRg st="6" end="6"/>
                                            </p:txEl>
                                          </p:spTgt>
                                        </p:tgtEl>
                                        <p:attrNameLst>
                                          <p:attrName>style.visibility</p:attrName>
                                        </p:attrNameLst>
                                      </p:cBhvr>
                                      <p:to>
                                        <p:strVal val="visible"/>
                                      </p:to>
                                    </p:set>
                                    <p:animEffect transition="in" filter="wipe(left)">
                                      <p:cBhvr>
                                        <p:cTn id="34" dur="500"/>
                                        <p:tgtEl>
                                          <p:spTgt spid="10">
                                            <p:txEl>
                                              <p:pRg st="6" end="6"/>
                                            </p:txEl>
                                          </p:spTgt>
                                        </p:tgtEl>
                                      </p:cBhvr>
                                    </p:animEffect>
                                  </p:childTnLst>
                                </p:cTn>
                              </p:par>
                            </p:childTnLst>
                          </p:cTn>
                        </p:par>
                        <p:par>
                          <p:cTn id="35" fill="hold">
                            <p:stCondLst>
                              <p:cond delay="3500"/>
                            </p:stCondLst>
                            <p:childTnLst>
                              <p:par>
                                <p:cTn id="36" presetID="22" presetClass="entr" presetSubtype="8" fill="hold" grpId="0" nodeType="afterEffect">
                                  <p:stCondLst>
                                    <p:cond delay="0"/>
                                  </p:stCondLst>
                                  <p:childTnLst>
                                    <p:set>
                                      <p:cBhvr>
                                        <p:cTn id="37" dur="1" fill="hold">
                                          <p:stCondLst>
                                            <p:cond delay="0"/>
                                          </p:stCondLst>
                                        </p:cTn>
                                        <p:tgtEl>
                                          <p:spTgt spid="10">
                                            <p:txEl>
                                              <p:pRg st="7" end="7"/>
                                            </p:txEl>
                                          </p:spTgt>
                                        </p:tgtEl>
                                        <p:attrNameLst>
                                          <p:attrName>style.visibility</p:attrName>
                                        </p:attrNameLst>
                                      </p:cBhvr>
                                      <p:to>
                                        <p:strVal val="visible"/>
                                      </p:to>
                                    </p:set>
                                    <p:animEffect transition="in" filter="wipe(left)">
                                      <p:cBhvr>
                                        <p:cTn id="38" dur="500"/>
                                        <p:tgtEl>
                                          <p:spTgt spid="10">
                                            <p:txEl>
                                              <p:pRg st="7" end="7"/>
                                            </p:txEl>
                                          </p:spTgt>
                                        </p:tgtEl>
                                      </p:cBhvr>
                                    </p:animEffect>
                                  </p:childTnLst>
                                </p:cTn>
                              </p:par>
                            </p:childTnLst>
                          </p:cTn>
                        </p:par>
                        <p:par>
                          <p:cTn id="39" fill="hold">
                            <p:stCondLst>
                              <p:cond delay="4000"/>
                            </p:stCondLst>
                            <p:childTnLst>
                              <p:par>
                                <p:cTn id="40" presetID="22" presetClass="entr" presetSubtype="8" fill="hold" grpId="0" nodeType="afterEffect">
                                  <p:stCondLst>
                                    <p:cond delay="0"/>
                                  </p:stCondLst>
                                  <p:childTnLst>
                                    <p:set>
                                      <p:cBhvr>
                                        <p:cTn id="41" dur="1" fill="hold">
                                          <p:stCondLst>
                                            <p:cond delay="0"/>
                                          </p:stCondLst>
                                        </p:cTn>
                                        <p:tgtEl>
                                          <p:spTgt spid="10">
                                            <p:txEl>
                                              <p:pRg st="8" end="8"/>
                                            </p:txEl>
                                          </p:spTgt>
                                        </p:tgtEl>
                                        <p:attrNameLst>
                                          <p:attrName>style.visibility</p:attrName>
                                        </p:attrNameLst>
                                      </p:cBhvr>
                                      <p:to>
                                        <p:strVal val="visible"/>
                                      </p:to>
                                    </p:set>
                                    <p:animEffect transition="in" filter="wipe(left)">
                                      <p:cBhvr>
                                        <p:cTn id="42" dur="500"/>
                                        <p:tgtEl>
                                          <p:spTgt spid="10">
                                            <p:txEl>
                                              <p:pRg st="8" end="8"/>
                                            </p:txEl>
                                          </p:spTgt>
                                        </p:tgtEl>
                                      </p:cBhvr>
                                    </p:animEffect>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10">
                                            <p:txEl>
                                              <p:pRg st="9" end="9"/>
                                            </p:txEl>
                                          </p:spTgt>
                                        </p:tgtEl>
                                        <p:attrNameLst>
                                          <p:attrName>style.visibility</p:attrName>
                                        </p:attrNameLst>
                                      </p:cBhvr>
                                      <p:to>
                                        <p:strVal val="visible"/>
                                      </p:to>
                                    </p:set>
                                    <p:animEffect transition="in" filter="wipe(left)">
                                      <p:cBhvr>
                                        <p:cTn id="46" dur="500"/>
                                        <p:tgtEl>
                                          <p:spTgt spid="10">
                                            <p:txEl>
                                              <p:pRg st="9" end="9"/>
                                            </p:txEl>
                                          </p:spTgt>
                                        </p:tgtEl>
                                      </p:cBhvr>
                                    </p:animEffect>
                                  </p:childTnLst>
                                </p:cTn>
                              </p:par>
                            </p:childTnLst>
                          </p:cTn>
                        </p:par>
                        <p:par>
                          <p:cTn id="47" fill="hold">
                            <p:stCondLst>
                              <p:cond delay="5000"/>
                            </p:stCondLst>
                            <p:childTnLst>
                              <p:par>
                                <p:cTn id="48" presetID="22" presetClass="entr" presetSubtype="8" fill="hold" grpId="0" nodeType="afterEffect">
                                  <p:stCondLst>
                                    <p:cond delay="0"/>
                                  </p:stCondLst>
                                  <p:childTnLst>
                                    <p:set>
                                      <p:cBhvr>
                                        <p:cTn id="49" dur="1" fill="hold">
                                          <p:stCondLst>
                                            <p:cond delay="0"/>
                                          </p:stCondLst>
                                        </p:cTn>
                                        <p:tgtEl>
                                          <p:spTgt spid="10">
                                            <p:txEl>
                                              <p:pRg st="10" end="10"/>
                                            </p:txEl>
                                          </p:spTgt>
                                        </p:tgtEl>
                                        <p:attrNameLst>
                                          <p:attrName>style.visibility</p:attrName>
                                        </p:attrNameLst>
                                      </p:cBhvr>
                                      <p:to>
                                        <p:strVal val="visible"/>
                                      </p:to>
                                    </p:set>
                                    <p:animEffect transition="in" filter="wipe(left)">
                                      <p:cBhvr>
                                        <p:cTn id="50" dur="500"/>
                                        <p:tgtEl>
                                          <p:spTgt spid="1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a:t>Materion</a:t>
            </a:r>
            <a:r>
              <a:rPr lang="en-GB" dirty="0"/>
              <a:t> </a:t>
            </a:r>
            <a:r>
              <a:rPr lang="en-GB" dirty="0" err="1"/>
              <a:t>sy’n</a:t>
            </a:r>
            <a:r>
              <a:rPr lang="en-GB" dirty="0"/>
              <a:t> </a:t>
            </a:r>
            <a:r>
              <a:rPr lang="en-GB" dirty="0" err="1"/>
              <a:t>ymwneud</a:t>
            </a:r>
            <a:r>
              <a:rPr lang="en-GB" dirty="0"/>
              <a:t> â </a:t>
            </a:r>
            <a:r>
              <a:rPr lang="en-GB" dirty="0" err="1"/>
              <a:t>moeseg</a:t>
            </a:r>
            <a:r>
              <a:rPr lang="en-GB" dirty="0"/>
              <a:t> a </a:t>
            </a:r>
            <a:r>
              <a:rPr lang="en-GB" dirty="0" err="1"/>
              <a:t>dewis</a:t>
            </a:r>
            <a:r>
              <a:rPr lang="en-GB" dirty="0"/>
              <a:t>… </a:t>
            </a:r>
            <a:r>
              <a:rPr lang="en-GB" dirty="0" err="1"/>
              <a:t>trafodwch</a:t>
            </a:r>
            <a:r>
              <a:rPr lang="en-GB" dirty="0"/>
              <a:t>!</a:t>
            </a:r>
          </a:p>
        </p:txBody>
      </p:sp>
      <p:pic>
        <p:nvPicPr>
          <p:cNvPr id="5" name="Picture 4"/>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5468" t="15958" r="12911" b="6575"/>
          <a:stretch/>
        </p:blipFill>
        <p:spPr>
          <a:xfrm>
            <a:off x="1794076" y="1192191"/>
            <a:ext cx="6041985" cy="4901407"/>
          </a:xfrm>
          <a:prstGeom prst="rect">
            <a:avLst/>
          </a:prstGeom>
        </p:spPr>
      </p:pic>
    </p:spTree>
    <p:extLst>
      <p:ext uri="{BB962C8B-B14F-4D97-AF65-F5344CB8AC3E}">
        <p14:creationId xmlns:p14="http://schemas.microsoft.com/office/powerpoint/2010/main" val="183395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a:t>Rhai</a:t>
            </a:r>
            <a:r>
              <a:rPr lang="en-GB" dirty="0"/>
              <a:t> </a:t>
            </a:r>
            <a:r>
              <a:rPr lang="en-GB" dirty="0" err="1"/>
              <a:t>enghreifftiau</a:t>
            </a:r>
            <a:r>
              <a:rPr lang="en-GB" dirty="0"/>
              <a:t> </a:t>
            </a:r>
            <a:r>
              <a:rPr lang="en-GB" dirty="0" err="1"/>
              <a:t>i’w</a:t>
            </a:r>
            <a:r>
              <a:rPr lang="en-GB" dirty="0"/>
              <a:t> </a:t>
            </a:r>
            <a:r>
              <a:rPr lang="en-GB" dirty="0" err="1"/>
              <a:t>hystyried</a:t>
            </a:r>
            <a:endParaRPr lang="en-GB" dirty="0"/>
          </a:p>
        </p:txBody>
      </p:sp>
      <p:sp>
        <p:nvSpPr>
          <p:cNvPr id="3" name="Content Placeholder 2"/>
          <p:cNvSpPr>
            <a:spLocks noGrp="1"/>
          </p:cNvSpPr>
          <p:nvPr>
            <p:ph idx="1"/>
          </p:nvPr>
        </p:nvSpPr>
        <p:spPr>
          <a:prstGeom prst="rect">
            <a:avLst/>
          </a:prstGeom>
        </p:spPr>
        <p:txBody>
          <a:bodyPr>
            <a:normAutofit fontScale="77500" lnSpcReduction="20000"/>
          </a:bodyPr>
          <a:lstStyle/>
          <a:p>
            <a:pPr marL="514350" indent="-514350">
              <a:buFont typeface="Times New Roman" pitchFamily="16" charset="0"/>
              <a:buAutoNum type="arabicPeriod"/>
            </a:pPr>
            <a:r>
              <a:rPr lang="cy-GB" dirty="0"/>
              <a:t>Doris, sy’n unig, a ddim yn cymryd ei meddyginiaeth ar gyfer pwysedd gwaed yn iawn</a:t>
            </a:r>
          </a:p>
          <a:p>
            <a:pPr marL="514350" indent="-514350">
              <a:buFont typeface="Times New Roman" pitchFamily="16" charset="0"/>
              <a:buAutoNum type="arabicPeriod"/>
            </a:pPr>
            <a:r>
              <a:rPr lang="cy-GB" dirty="0"/>
              <a:t>Mrs Jones, gwraig tŷ sy’n dioddef ymosodiadau epileptig yn rheolaidd yn ei chartref </a:t>
            </a:r>
          </a:p>
          <a:p>
            <a:pPr marL="514350" indent="-514350">
              <a:buFont typeface="Times New Roman" pitchFamily="16" charset="0"/>
              <a:buAutoNum type="arabicPeriod"/>
            </a:pPr>
            <a:r>
              <a:rPr lang="cy-GB" dirty="0"/>
              <a:t>Elizabeth, menyw fregus, 93 oed, sy’n byw ar ei phen ei hun ac sydd wedi dychwelyd adref o’r ysbyty</a:t>
            </a:r>
          </a:p>
          <a:p>
            <a:pPr marL="514350" indent="-514350">
              <a:buFont typeface="Times New Roman" pitchFamily="16" charset="0"/>
              <a:buAutoNum type="arabicPeriod"/>
            </a:pPr>
            <a:r>
              <a:rPr lang="cy-GB" dirty="0"/>
              <a:t>Henry, gweddw sy’n byw ar ei ben ei hun ac sy’n hollol fyddar</a:t>
            </a:r>
          </a:p>
          <a:p>
            <a:pPr marL="514350" indent="-514350">
              <a:buFont typeface="Times New Roman" pitchFamily="16" charset="0"/>
              <a:buAutoNum type="arabicPeriod"/>
            </a:pPr>
            <a:r>
              <a:rPr lang="cy-GB" dirty="0"/>
              <a:t>Joanna, merch feichiog, 24 oed, â diabetes math 1, sydd â phroblem â cham-drin alcohol</a:t>
            </a:r>
          </a:p>
        </p:txBody>
      </p:sp>
    </p:spTree>
    <p:extLst>
      <p:ext uri="{BB962C8B-B14F-4D97-AF65-F5344CB8AC3E}">
        <p14:creationId xmlns:p14="http://schemas.microsoft.com/office/powerpoint/2010/main" val="21444841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Gwella</a:t>
            </a:r>
            <a:r>
              <a:rPr lang="en-GB" dirty="0"/>
              <a:t> </a:t>
            </a:r>
            <a:r>
              <a:rPr lang="en-GB" dirty="0" err="1"/>
              <a:t>bywyd</a:t>
            </a:r>
            <a:r>
              <a:rPr lang="en-GB" dirty="0"/>
              <a:t> Doris</a:t>
            </a:r>
          </a:p>
        </p:txBody>
      </p:sp>
      <p:sp>
        <p:nvSpPr>
          <p:cNvPr id="3" name="Content Placeholder 2"/>
          <p:cNvSpPr>
            <a:spLocks noGrp="1"/>
          </p:cNvSpPr>
          <p:nvPr>
            <p:ph idx="1"/>
          </p:nvPr>
        </p:nvSpPr>
        <p:spPr>
          <a:prstGeom prst="rect">
            <a:avLst/>
          </a:prstGeom>
        </p:spPr>
        <p:txBody>
          <a:bodyPr>
            <a:normAutofit fontScale="70000" lnSpcReduction="20000"/>
          </a:bodyPr>
          <a:lstStyle/>
          <a:p>
            <a:pPr>
              <a:spcAft>
                <a:spcPts val="600"/>
              </a:spcAft>
            </a:pPr>
            <a:r>
              <a:rPr lang="cy-GB" dirty="0"/>
              <a:t>Mae Doris yn 82 oed ac roedd yn briod â Bill am 59 mlynedd</a:t>
            </a:r>
          </a:p>
          <a:p>
            <a:pPr>
              <a:spcAft>
                <a:spcPts val="600"/>
              </a:spcAft>
            </a:pPr>
            <a:r>
              <a:rPr lang="cy-GB" dirty="0"/>
              <a:t>Bu farw Bill y llynedd ar ôl salwch hir</a:t>
            </a:r>
          </a:p>
          <a:p>
            <a:pPr>
              <a:spcAft>
                <a:spcPts val="600"/>
              </a:spcAft>
            </a:pPr>
            <a:r>
              <a:rPr lang="cy-GB" dirty="0"/>
              <a:t>Mae bellach yn byw ar ei phen ei hun mewn tŷ teras oddeutu 200 milltir i ffwrdd o’i 3 o blant a 6 o wyrion</a:t>
            </a:r>
          </a:p>
          <a:p>
            <a:pPr>
              <a:spcAft>
                <a:spcPts val="600"/>
              </a:spcAft>
            </a:pPr>
            <a:r>
              <a:rPr lang="cy-GB" dirty="0"/>
              <a:t>Mae’n mynd i’r eglwys ar ddydd Sul ac i’r siopau lleol ar ddydd Mawrth (i gasglu ei phensiwn) ac ar ddydd Gwener</a:t>
            </a:r>
          </a:p>
          <a:p>
            <a:pPr>
              <a:spcAft>
                <a:spcPts val="600"/>
              </a:spcAft>
            </a:pPr>
            <a:r>
              <a:rPr lang="cy-GB" dirty="0"/>
              <a:t>Ei hunig ymwelwyr yw’r Groes Goch Brydeinig sy’n dod â phrydau wedi’u rhewi iddi ddwywaith yr wythnos, a’r dyn llaeth sy’n casglu arian unwaith yr wythnos</a:t>
            </a:r>
          </a:p>
          <a:p>
            <a:pPr>
              <a:spcAft>
                <a:spcPts val="600"/>
              </a:spcAft>
            </a:pPr>
            <a:r>
              <a:rPr lang="cy-GB" dirty="0"/>
              <a:t>Mae’n dioddef pwysedd gwaed uchel ond roedd yn arfer bod dan reolaeth. Nid yw wedi archebu presgripsiwn ers </a:t>
            </a:r>
            <a:r>
              <a:rPr lang="cy-GB" dirty="0" smtClean="0"/>
              <a:t>deufis</a:t>
            </a:r>
            <a:endParaRPr lang="en-GB" dirty="0"/>
          </a:p>
        </p:txBody>
      </p:sp>
    </p:spTree>
    <p:extLst>
      <p:ext uri="{BB962C8B-B14F-4D97-AF65-F5344CB8AC3E}">
        <p14:creationId xmlns:p14="http://schemas.microsoft.com/office/powerpoint/2010/main" val="305612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Title"/>
          <p:cNvSpPr>
            <a:spLocks noGrp="1"/>
          </p:cNvSpPr>
          <p:nvPr>
            <p:ph type="title"/>
          </p:nvPr>
        </p:nvSpPr>
        <p:spPr/>
        <p:txBody>
          <a:bodyPr>
            <a:normAutofit fontScale="90000"/>
          </a:bodyPr>
          <a:lstStyle/>
          <a:p>
            <a:r>
              <a:rPr lang="en-GB" dirty="0" err="1"/>
              <a:t>Arwahanrwydd</a:t>
            </a:r>
            <a:r>
              <a:rPr lang="en-GB" dirty="0"/>
              <a:t> </a:t>
            </a:r>
            <a:r>
              <a:rPr lang="en-GB" dirty="0" err="1"/>
              <a:t>cymdeithasol</a:t>
            </a:r>
            <a:r>
              <a:rPr lang="en-GB" dirty="0"/>
              <a:t> ac </a:t>
            </a:r>
            <a:r>
              <a:rPr lang="en-GB" dirty="0" err="1"/>
              <a:t>unigedd</a:t>
            </a:r>
            <a:r>
              <a:rPr lang="en-GB" dirty="0"/>
              <a:t> – </a:t>
            </a:r>
            <a:r>
              <a:rPr lang="en-GB" dirty="0" err="1"/>
              <a:t>Effaith</a:t>
            </a:r>
            <a:endParaRPr lang="en-GB" dirty="0"/>
          </a:p>
        </p:txBody>
      </p:sp>
      <p:sp>
        <p:nvSpPr>
          <p:cNvPr id="3" name="Due to feeling lonely"/>
          <p:cNvSpPr/>
          <p:nvPr/>
        </p:nvSpPr>
        <p:spPr>
          <a:xfrm>
            <a:off x="431800" y="1376363"/>
            <a:ext cx="6142515" cy="542584"/>
          </a:xfrm>
          <a:prstGeom prst="rect">
            <a:avLst/>
          </a:prstGeom>
        </p:spPr>
        <p:txBody>
          <a:bodyPr wrap="none">
            <a:spAutoFit/>
          </a:bodyPr>
          <a:lstStyle/>
          <a:p>
            <a:pPr>
              <a:lnSpc>
                <a:spcPct val="110000"/>
              </a:lnSpc>
              <a:defRPr/>
            </a:pPr>
            <a:r>
              <a:rPr lang="cy-GB" sz="2800" dirty="0">
                <a:solidFill>
                  <a:srgbClr val="69A830"/>
                </a:solidFill>
                <a:latin typeface="Calibri" panose="020F0502020204030204" pitchFamily="34" charset="0"/>
                <a:cs typeface="MV Boli" panose="02000500030200090000" pitchFamily="2" charset="0"/>
              </a:rPr>
              <a:t>Arolwg o bobl hŷn. Yn sgil teimlo’n unig…</a:t>
            </a:r>
          </a:p>
        </p:txBody>
      </p:sp>
      <p:sp>
        <p:nvSpPr>
          <p:cNvPr id="10" name="lost touch with f&amp;r"/>
          <p:cNvSpPr/>
          <p:nvPr/>
        </p:nvSpPr>
        <p:spPr>
          <a:xfrm>
            <a:off x="1045889" y="3827010"/>
            <a:ext cx="7200000" cy="1800000"/>
          </a:xfrm>
          <a:prstGeom prst="rect">
            <a:avLst/>
          </a:prstGeom>
          <a:solidFill>
            <a:srgbClr val="69A83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200" dirty="0" err="1">
                <a:solidFill>
                  <a:srgbClr val="582F7A"/>
                </a:solidFill>
              </a:rPr>
              <a:t>wedi</a:t>
            </a:r>
            <a:r>
              <a:rPr lang="en-GB" sz="3200" dirty="0">
                <a:solidFill>
                  <a:srgbClr val="582F7A"/>
                </a:solidFill>
              </a:rPr>
              <a:t> </a:t>
            </a:r>
            <a:r>
              <a:rPr lang="en-GB" sz="3200" dirty="0" err="1">
                <a:solidFill>
                  <a:srgbClr val="582F7A"/>
                </a:solidFill>
              </a:rPr>
              <a:t>colli</a:t>
            </a:r>
            <a:r>
              <a:rPr lang="en-GB" sz="3200" dirty="0">
                <a:solidFill>
                  <a:srgbClr val="582F7A"/>
                </a:solidFill>
              </a:rPr>
              <a:t> </a:t>
            </a:r>
            <a:r>
              <a:rPr lang="en-GB" sz="3200" dirty="0" err="1">
                <a:solidFill>
                  <a:srgbClr val="582F7A"/>
                </a:solidFill>
              </a:rPr>
              <a:t>cysylltiad</a:t>
            </a:r>
            <a:r>
              <a:rPr lang="en-GB" sz="3200" dirty="0">
                <a:solidFill>
                  <a:srgbClr val="582F7A"/>
                </a:solidFill>
              </a:rPr>
              <a:t> </a:t>
            </a:r>
            <a:r>
              <a:rPr lang="en-GB" sz="3200" dirty="0" err="1">
                <a:solidFill>
                  <a:srgbClr val="582F7A"/>
                </a:solidFill>
              </a:rPr>
              <a:t>gyda</a:t>
            </a:r>
            <a:r>
              <a:rPr lang="en-GB" sz="3200" dirty="0">
                <a:solidFill>
                  <a:srgbClr val="582F7A"/>
                </a:solidFill>
              </a:rPr>
              <a:t> </a:t>
            </a:r>
            <a:r>
              <a:rPr lang="en-GB" sz="3200" dirty="0" err="1">
                <a:solidFill>
                  <a:srgbClr val="582F7A"/>
                </a:solidFill>
              </a:rPr>
              <a:t>ffrindiau</a:t>
            </a:r>
            <a:r>
              <a:rPr lang="en-GB" sz="3200" dirty="0">
                <a:solidFill>
                  <a:srgbClr val="582F7A"/>
                </a:solidFill>
              </a:rPr>
              <a:t> a </a:t>
            </a:r>
            <a:r>
              <a:rPr lang="en-GB" sz="3200" dirty="0" err="1">
                <a:solidFill>
                  <a:srgbClr val="582F7A"/>
                </a:solidFill>
              </a:rPr>
              <a:t>pherthnasau</a:t>
            </a:r>
            <a:endParaRPr lang="en-GB" sz="3200" dirty="0">
              <a:solidFill>
                <a:srgbClr val="582F7A"/>
              </a:solidFill>
            </a:endParaRPr>
          </a:p>
        </p:txBody>
      </p:sp>
      <p:sp>
        <p:nvSpPr>
          <p:cNvPr id="5" name="Almost 1 in 5"/>
          <p:cNvSpPr/>
          <p:nvPr/>
        </p:nvSpPr>
        <p:spPr>
          <a:xfrm>
            <a:off x="1045889" y="2027010"/>
            <a:ext cx="7200000" cy="1800000"/>
          </a:xfrm>
          <a:prstGeom prst="rect">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dirty="0"/>
              <a:t>Mae </a:t>
            </a:r>
            <a:r>
              <a:rPr lang="en-GB" sz="6600" dirty="0" err="1"/>
              <a:t>bron</a:t>
            </a:r>
            <a:r>
              <a:rPr lang="en-GB" sz="6600" dirty="0"/>
              <a:t> 1 o bob 5</a:t>
            </a:r>
            <a:endParaRPr lang="en-GB" sz="6600" dirty="0">
              <a:solidFill>
                <a:schemeClr val="bg1"/>
              </a:solidFill>
            </a:endParaRPr>
          </a:p>
        </p:txBody>
      </p:sp>
      <p:sp>
        <p:nvSpPr>
          <p:cNvPr id="14" name="don't go out as much"/>
          <p:cNvSpPr/>
          <p:nvPr/>
        </p:nvSpPr>
        <p:spPr>
          <a:xfrm>
            <a:off x="1045889" y="3827010"/>
            <a:ext cx="7200000" cy="1800000"/>
          </a:xfrm>
          <a:prstGeom prst="rect">
            <a:avLst/>
          </a:prstGeom>
          <a:solidFill>
            <a:srgbClr val="69A83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sv-SE" sz="3200" dirty="0">
                <a:solidFill>
                  <a:srgbClr val="582F7A"/>
                </a:solidFill>
              </a:rPr>
              <a:t>ddim yn mynd allan gymaint</a:t>
            </a:r>
            <a:endParaRPr lang="en-GB" sz="3200" dirty="0">
              <a:solidFill>
                <a:srgbClr val="582F7A"/>
              </a:solidFill>
            </a:endParaRPr>
          </a:p>
        </p:txBody>
      </p:sp>
      <p:sp>
        <p:nvSpPr>
          <p:cNvPr id="15" name="Almost HALF"/>
          <p:cNvSpPr/>
          <p:nvPr/>
        </p:nvSpPr>
        <p:spPr>
          <a:xfrm>
            <a:off x="1045889" y="2027010"/>
            <a:ext cx="7200000" cy="1800000"/>
          </a:xfrm>
          <a:prstGeom prst="rect">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dirty="0"/>
              <a:t>Mae </a:t>
            </a:r>
            <a:r>
              <a:rPr lang="en-GB" sz="6600" dirty="0" err="1"/>
              <a:t>bron</a:t>
            </a:r>
            <a:r>
              <a:rPr lang="en-GB" sz="6600" dirty="0"/>
              <a:t> </a:t>
            </a:r>
            <a:r>
              <a:rPr lang="en-GB" sz="6600" dirty="0" err="1"/>
              <a:t>i</a:t>
            </a:r>
            <a:r>
              <a:rPr lang="en-GB" sz="6600" dirty="0"/>
              <a:t>  </a:t>
            </a:r>
            <a:r>
              <a:rPr lang="en-GB" sz="6600" dirty="0" err="1"/>
              <a:t>hanner</a:t>
            </a:r>
            <a:endParaRPr lang="en-GB" sz="6600" dirty="0">
              <a:solidFill>
                <a:schemeClr val="bg1"/>
              </a:solidFill>
            </a:endParaRPr>
          </a:p>
        </p:txBody>
      </p:sp>
      <p:sp>
        <p:nvSpPr>
          <p:cNvPr id="16" name="gave up on their hobbies"/>
          <p:cNvSpPr/>
          <p:nvPr/>
        </p:nvSpPr>
        <p:spPr>
          <a:xfrm>
            <a:off x="1045889" y="3827010"/>
            <a:ext cx="7200000" cy="1800000"/>
          </a:xfrm>
          <a:prstGeom prst="rect">
            <a:avLst/>
          </a:prstGeom>
          <a:solidFill>
            <a:srgbClr val="69A83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200" dirty="0" err="1">
                <a:solidFill>
                  <a:srgbClr val="582F7A"/>
                </a:solidFill>
              </a:rPr>
              <a:t>wedi</a:t>
            </a:r>
            <a:r>
              <a:rPr lang="en-GB" sz="3200" dirty="0">
                <a:solidFill>
                  <a:srgbClr val="582F7A"/>
                </a:solidFill>
              </a:rPr>
              <a:t> </a:t>
            </a:r>
            <a:r>
              <a:rPr lang="en-GB" sz="3200" dirty="0" err="1">
                <a:solidFill>
                  <a:srgbClr val="582F7A"/>
                </a:solidFill>
              </a:rPr>
              <a:t>rhoi’r</a:t>
            </a:r>
            <a:r>
              <a:rPr lang="en-GB" sz="3200" dirty="0">
                <a:solidFill>
                  <a:srgbClr val="582F7A"/>
                </a:solidFill>
              </a:rPr>
              <a:t> </a:t>
            </a:r>
            <a:r>
              <a:rPr lang="en-GB" sz="3200" dirty="0" err="1">
                <a:solidFill>
                  <a:srgbClr val="582F7A"/>
                </a:solidFill>
              </a:rPr>
              <a:t>gorau</a:t>
            </a:r>
            <a:r>
              <a:rPr lang="en-GB" sz="3200" dirty="0">
                <a:solidFill>
                  <a:srgbClr val="582F7A"/>
                </a:solidFill>
              </a:rPr>
              <a:t> </a:t>
            </a:r>
            <a:r>
              <a:rPr lang="en-GB" sz="3200" dirty="0" err="1">
                <a:solidFill>
                  <a:srgbClr val="582F7A"/>
                </a:solidFill>
              </a:rPr>
              <a:t>i’w</a:t>
            </a:r>
            <a:r>
              <a:rPr lang="en-GB" sz="3200" dirty="0">
                <a:solidFill>
                  <a:srgbClr val="582F7A"/>
                </a:solidFill>
              </a:rPr>
              <a:t> </a:t>
            </a:r>
            <a:r>
              <a:rPr lang="en-GB" sz="3200" dirty="0" err="1">
                <a:solidFill>
                  <a:srgbClr val="582F7A"/>
                </a:solidFill>
              </a:rPr>
              <a:t>diddordebau</a:t>
            </a:r>
            <a:endParaRPr lang="en-GB" sz="3200" dirty="0">
              <a:solidFill>
                <a:srgbClr val="582F7A"/>
              </a:solidFill>
            </a:endParaRPr>
          </a:p>
        </p:txBody>
      </p:sp>
      <p:sp>
        <p:nvSpPr>
          <p:cNvPr id="18" name="1 in 4"/>
          <p:cNvSpPr/>
          <p:nvPr/>
        </p:nvSpPr>
        <p:spPr>
          <a:xfrm>
            <a:off x="1045889" y="2027010"/>
            <a:ext cx="7200000" cy="1800000"/>
          </a:xfrm>
          <a:prstGeom prst="rect">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dirty="0"/>
              <a:t>Mae </a:t>
            </a:r>
            <a:r>
              <a:rPr lang="en-GB" sz="6600" dirty="0" err="1"/>
              <a:t>bron</a:t>
            </a:r>
            <a:r>
              <a:rPr lang="en-GB" sz="6600" dirty="0"/>
              <a:t> 1 o bob 4</a:t>
            </a:r>
            <a:endParaRPr lang="en-GB" sz="6600" dirty="0">
              <a:solidFill>
                <a:schemeClr val="bg1"/>
              </a:solidFill>
            </a:endParaRPr>
          </a:p>
        </p:txBody>
      </p:sp>
      <p:sp>
        <p:nvSpPr>
          <p:cNvPr id="19" name="don't leave house for days"/>
          <p:cNvSpPr/>
          <p:nvPr/>
        </p:nvSpPr>
        <p:spPr>
          <a:xfrm>
            <a:off x="1061130" y="3827010"/>
            <a:ext cx="7200000" cy="1800000"/>
          </a:xfrm>
          <a:prstGeom prst="rect">
            <a:avLst/>
          </a:prstGeom>
          <a:solidFill>
            <a:srgbClr val="69A83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cy-GB" sz="3200" dirty="0">
                <a:solidFill>
                  <a:srgbClr val="582F7A"/>
                </a:solidFill>
              </a:rPr>
              <a:t>ddim yn gadael y tŷ am ddyddiau</a:t>
            </a:r>
            <a:endParaRPr lang="en-GB" sz="3200" dirty="0">
              <a:solidFill>
                <a:srgbClr val="582F7A"/>
              </a:solidFill>
            </a:endParaRPr>
          </a:p>
        </p:txBody>
      </p:sp>
      <p:sp>
        <p:nvSpPr>
          <p:cNvPr id="20" name="1 in 5"/>
          <p:cNvSpPr/>
          <p:nvPr/>
        </p:nvSpPr>
        <p:spPr>
          <a:xfrm>
            <a:off x="1061130" y="2027010"/>
            <a:ext cx="7200000" cy="1800000"/>
          </a:xfrm>
          <a:prstGeom prst="rect">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6600" dirty="0"/>
              <a:t>Mae bron 1 o bob 5</a:t>
            </a:r>
            <a:endParaRPr lang="en-GB" sz="6600" dirty="0">
              <a:solidFill>
                <a:schemeClr val="bg1"/>
              </a:solidFill>
            </a:endParaRPr>
          </a:p>
        </p:txBody>
      </p:sp>
      <p:sp>
        <p:nvSpPr>
          <p:cNvPr id="21" name="don't eat properly"/>
          <p:cNvSpPr/>
          <p:nvPr/>
        </p:nvSpPr>
        <p:spPr>
          <a:xfrm>
            <a:off x="1045889" y="3827010"/>
            <a:ext cx="7200000" cy="1800000"/>
          </a:xfrm>
          <a:prstGeom prst="rect">
            <a:avLst/>
          </a:prstGeom>
          <a:solidFill>
            <a:srgbClr val="69A83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200" dirty="0" err="1" smtClean="0">
                <a:solidFill>
                  <a:srgbClr val="582F7A"/>
                </a:solidFill>
              </a:rPr>
              <a:t>Ddim</a:t>
            </a:r>
            <a:r>
              <a:rPr lang="en-GB" sz="3200" dirty="0" smtClean="0">
                <a:solidFill>
                  <a:srgbClr val="582F7A"/>
                </a:solidFill>
              </a:rPr>
              <a:t> </a:t>
            </a:r>
            <a:r>
              <a:rPr lang="en-GB" sz="3200" dirty="0" err="1" smtClean="0">
                <a:solidFill>
                  <a:srgbClr val="582F7A"/>
                </a:solidFill>
              </a:rPr>
              <a:t>yn</a:t>
            </a:r>
            <a:r>
              <a:rPr lang="en-GB" sz="3200" dirty="0" smtClean="0">
                <a:solidFill>
                  <a:srgbClr val="582F7A"/>
                </a:solidFill>
              </a:rPr>
              <a:t> </a:t>
            </a:r>
            <a:r>
              <a:rPr lang="en-GB" sz="3200" dirty="0" err="1">
                <a:solidFill>
                  <a:srgbClr val="582F7A"/>
                </a:solidFill>
              </a:rPr>
              <a:t>bwyta’n</a:t>
            </a:r>
            <a:r>
              <a:rPr lang="en-GB" sz="3200" dirty="0">
                <a:solidFill>
                  <a:srgbClr val="582F7A"/>
                </a:solidFill>
              </a:rPr>
              <a:t> </a:t>
            </a:r>
            <a:r>
              <a:rPr lang="en-GB" sz="3200" dirty="0" err="1">
                <a:solidFill>
                  <a:srgbClr val="582F7A"/>
                </a:solidFill>
              </a:rPr>
              <a:t>iawn</a:t>
            </a:r>
            <a:endParaRPr lang="en-GB" sz="3200" dirty="0">
              <a:solidFill>
                <a:srgbClr val="582F7A"/>
              </a:solidFill>
            </a:endParaRPr>
          </a:p>
        </p:txBody>
      </p:sp>
      <p:sp>
        <p:nvSpPr>
          <p:cNvPr id="22" name="Almost 1 in 10"/>
          <p:cNvSpPr/>
          <p:nvPr/>
        </p:nvSpPr>
        <p:spPr>
          <a:xfrm>
            <a:off x="1045889" y="2027010"/>
            <a:ext cx="7200000" cy="1800000"/>
          </a:xfrm>
          <a:prstGeom prst="rect">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a:t>Mae </a:t>
            </a:r>
            <a:r>
              <a:rPr lang="en-GB" sz="5400" dirty="0" err="1"/>
              <a:t>bron</a:t>
            </a:r>
            <a:r>
              <a:rPr lang="en-GB" sz="5400" dirty="0"/>
              <a:t> 1 o bob </a:t>
            </a:r>
            <a:r>
              <a:rPr lang="en-GB" sz="5400" dirty="0" smtClean="0"/>
              <a:t>10</a:t>
            </a:r>
            <a:endParaRPr lang="pl-PL" sz="5400" dirty="0">
              <a:solidFill>
                <a:schemeClr val="bg1"/>
              </a:solidFill>
            </a:endParaRPr>
          </a:p>
        </p:txBody>
      </p:sp>
    </p:spTree>
    <p:extLst>
      <p:ext uri="{BB962C8B-B14F-4D97-AF65-F5344CB8AC3E}">
        <p14:creationId xmlns:p14="http://schemas.microsoft.com/office/powerpoint/2010/main" val="1254127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15"/>
                                        </p:tgtEl>
                                      </p:cBhvr>
                                    </p:animEffect>
                                    <p:set>
                                      <p:cBhvr>
                                        <p:cTn id="29" dur="1" fill="hold">
                                          <p:stCondLst>
                                            <p:cond delay="499"/>
                                          </p:stCondLst>
                                        </p:cTn>
                                        <p:tgtEl>
                                          <p:spTgt spid="15"/>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19"/>
                                        </p:tgtEl>
                                      </p:cBhvr>
                                    </p:animEffect>
                                    <p:set>
                                      <p:cBhvr>
                                        <p:cTn id="60" dur="1" fill="hold">
                                          <p:stCondLst>
                                            <p:cond delay="499"/>
                                          </p:stCondLst>
                                        </p:cTn>
                                        <p:tgtEl>
                                          <p:spTgt spid="19"/>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5" grpId="0" animBg="1"/>
      <p:bldP spid="5" grpId="1" animBg="1"/>
      <p:bldP spid="14" grpId="0" animBg="1"/>
      <p:bldP spid="14" grpId="1" animBg="1"/>
      <p:bldP spid="15" grpId="0" animBg="1"/>
      <p:bldP spid="15" grpId="1" animBg="1"/>
      <p:bldP spid="16" grpId="0" animBg="1"/>
      <p:bldP spid="16" grpId="1" animBg="1"/>
      <p:bldP spid="18" grpId="0" animBg="1"/>
      <p:bldP spid="18" grpId="1" animBg="1"/>
      <p:bldP spid="19" grpId="0" animBg="1"/>
      <p:bldP spid="19" grpId="1" animBg="1"/>
      <p:bldP spid="20" grpId="0" animBg="1"/>
      <p:bldP spid="20" grpId="1" animBg="1"/>
      <p:bldP spid="21" grpId="0" animBg="1"/>
      <p:bldP spid="2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a:t>Technolegau</a:t>
            </a:r>
            <a:r>
              <a:rPr lang="en-GB" dirty="0"/>
              <a:t> </a:t>
            </a:r>
            <a:r>
              <a:rPr lang="en-GB" dirty="0" err="1"/>
              <a:t>ar</a:t>
            </a:r>
            <a:r>
              <a:rPr lang="en-GB" dirty="0"/>
              <a:t> </a:t>
            </a:r>
            <a:r>
              <a:rPr lang="en-GB" dirty="0" err="1"/>
              <a:t>gyfer</a:t>
            </a:r>
            <a:r>
              <a:rPr lang="en-GB" dirty="0"/>
              <a:t> </a:t>
            </a:r>
            <a:r>
              <a:rPr lang="en-GB" dirty="0" err="1"/>
              <a:t>cyfathrebu</a:t>
            </a:r>
            <a:endParaRPr lang="en-GB" dirty="0"/>
          </a:p>
        </p:txBody>
      </p:sp>
      <p:sp>
        <p:nvSpPr>
          <p:cNvPr id="3" name="Content Placeholder 2"/>
          <p:cNvSpPr>
            <a:spLocks noGrp="1"/>
          </p:cNvSpPr>
          <p:nvPr>
            <p:ph idx="1"/>
          </p:nvPr>
        </p:nvSpPr>
        <p:spPr>
          <a:prstGeom prst="rect">
            <a:avLst/>
          </a:prstGeom>
        </p:spPr>
        <p:txBody>
          <a:bodyPr>
            <a:normAutofit/>
          </a:bodyPr>
          <a:lstStyle/>
          <a:p>
            <a:pPr marL="457200" indent="-457200">
              <a:spcBef>
                <a:spcPts val="0"/>
              </a:spcBef>
              <a:spcAft>
                <a:spcPts val="600"/>
              </a:spcAft>
              <a:buClr>
                <a:srgbClr val="69A830"/>
              </a:buClr>
              <a:buSzPct val="128000"/>
              <a:buFont typeface="Arial" panose="020B0604020202020204" pitchFamily="34" charset="0"/>
              <a:buChar char="•"/>
              <a:defRPr/>
            </a:pPr>
            <a:r>
              <a:rPr lang="en-GB" sz="2400" dirty="0"/>
              <a:t>Gall </a:t>
            </a:r>
            <a:r>
              <a:rPr lang="en-GB" sz="2400" dirty="0" err="1"/>
              <a:t>cyrraedd</a:t>
            </a:r>
            <a:r>
              <a:rPr lang="en-GB" sz="2400" dirty="0"/>
              <a:t> </a:t>
            </a:r>
            <a:r>
              <a:rPr lang="en-GB" sz="2400" dirty="0" err="1"/>
              <a:t>pobl</a:t>
            </a:r>
            <a:r>
              <a:rPr lang="en-GB" sz="2400" dirty="0"/>
              <a:t> </a:t>
            </a:r>
            <a:r>
              <a:rPr lang="en-GB" sz="2400" dirty="0" err="1"/>
              <a:t>bregus</a:t>
            </a:r>
            <a:r>
              <a:rPr lang="en-GB" sz="2400" dirty="0"/>
              <a:t> </a:t>
            </a:r>
            <a:r>
              <a:rPr lang="en-GB" sz="2400" dirty="0" err="1"/>
              <a:t>fod</a:t>
            </a:r>
            <a:r>
              <a:rPr lang="en-GB" sz="2400" dirty="0"/>
              <a:t> </a:t>
            </a:r>
            <a:r>
              <a:rPr lang="en-GB" sz="2400" dirty="0" err="1"/>
              <a:t>yn</a:t>
            </a:r>
            <a:r>
              <a:rPr lang="en-GB" sz="2400" dirty="0"/>
              <a:t> </a:t>
            </a:r>
            <a:r>
              <a:rPr lang="en-GB" sz="2400" dirty="0" err="1"/>
              <a:t>anodd</a:t>
            </a:r>
            <a:r>
              <a:rPr lang="en-GB" sz="2400" dirty="0"/>
              <a:t> </a:t>
            </a:r>
            <a:r>
              <a:rPr lang="en-GB" sz="2400" dirty="0" err="1"/>
              <a:t>os</a:t>
            </a:r>
            <a:r>
              <a:rPr lang="en-GB" sz="2400" dirty="0"/>
              <a:t> </a:t>
            </a:r>
            <a:r>
              <a:rPr lang="en-GB" sz="2400" dirty="0" err="1"/>
              <a:t>nad</a:t>
            </a:r>
            <a:r>
              <a:rPr lang="en-GB" sz="2400" dirty="0"/>
              <a:t> </a:t>
            </a:r>
            <a:r>
              <a:rPr lang="en-GB" sz="2400" dirty="0" err="1"/>
              <a:t>ydynt</a:t>
            </a:r>
            <a:r>
              <a:rPr lang="en-GB" sz="2400" dirty="0"/>
              <a:t> </a:t>
            </a:r>
            <a:r>
              <a:rPr lang="en-GB" sz="2400" dirty="0" err="1"/>
              <a:t>yn</a:t>
            </a:r>
            <a:r>
              <a:rPr lang="en-GB" sz="2400" dirty="0"/>
              <a:t> </a:t>
            </a:r>
            <a:r>
              <a:rPr lang="en-GB" sz="2400" dirty="0" err="1"/>
              <a:t>gyfforddus</a:t>
            </a:r>
            <a:r>
              <a:rPr lang="en-GB" sz="2400" dirty="0"/>
              <a:t> â </a:t>
            </a:r>
            <a:r>
              <a:rPr lang="en-GB" sz="2400" dirty="0" err="1"/>
              <a:t>thechnoleg</a:t>
            </a:r>
            <a:r>
              <a:rPr lang="en-GB" sz="2400" dirty="0"/>
              <a:t> </a:t>
            </a:r>
            <a:r>
              <a:rPr lang="en-GB" sz="2400" dirty="0" err="1"/>
              <a:t>fodern</a:t>
            </a:r>
            <a:endParaRPr lang="en-GB" sz="2400" dirty="0"/>
          </a:p>
          <a:p>
            <a:pPr marL="457200" indent="-457200">
              <a:spcBef>
                <a:spcPts val="0"/>
              </a:spcBef>
              <a:spcAft>
                <a:spcPts val="600"/>
              </a:spcAft>
              <a:buClr>
                <a:srgbClr val="69A830"/>
              </a:buClr>
              <a:buSzPct val="128000"/>
              <a:buFont typeface="Arial" panose="020B0604020202020204" pitchFamily="34" charset="0"/>
              <a:buChar char="•"/>
              <a:defRPr/>
            </a:pPr>
            <a:r>
              <a:rPr lang="en-GB" sz="2400" dirty="0" err="1"/>
              <a:t>Efallai</a:t>
            </a:r>
            <a:r>
              <a:rPr lang="en-GB" sz="2400" dirty="0"/>
              <a:t> </a:t>
            </a:r>
            <a:r>
              <a:rPr lang="en-GB" sz="2400" dirty="0" err="1"/>
              <a:t>mai’r</a:t>
            </a:r>
            <a:r>
              <a:rPr lang="en-GB" sz="2400" dirty="0"/>
              <a:t> </a:t>
            </a:r>
            <a:r>
              <a:rPr lang="en-GB" sz="2400" dirty="0" err="1"/>
              <a:t>teledu</a:t>
            </a:r>
            <a:r>
              <a:rPr lang="en-GB" sz="2400" dirty="0"/>
              <a:t> </a:t>
            </a:r>
            <a:r>
              <a:rPr lang="en-GB" sz="2400" dirty="0" err="1"/>
              <a:t>yw</a:t>
            </a:r>
            <a:r>
              <a:rPr lang="en-GB" sz="2400" dirty="0"/>
              <a:t> </a:t>
            </a:r>
            <a:r>
              <a:rPr lang="en-GB" sz="2400" dirty="0" err="1"/>
              <a:t>eu</a:t>
            </a:r>
            <a:r>
              <a:rPr lang="en-GB" sz="2400" dirty="0"/>
              <a:t> </a:t>
            </a:r>
            <a:r>
              <a:rPr lang="en-GB" sz="2400" dirty="0" err="1"/>
              <a:t>hunig</a:t>
            </a:r>
            <a:r>
              <a:rPr lang="en-GB" sz="2400" dirty="0"/>
              <a:t> </a:t>
            </a:r>
            <a:r>
              <a:rPr lang="en-GB" sz="2400" dirty="0" err="1"/>
              <a:t>gwmni</a:t>
            </a:r>
            <a:endParaRPr lang="en-GB" sz="2400" dirty="0"/>
          </a:p>
          <a:p>
            <a:pPr marL="457200" indent="-457200">
              <a:spcBef>
                <a:spcPts val="0"/>
              </a:spcBef>
              <a:spcAft>
                <a:spcPts val="600"/>
              </a:spcAft>
              <a:buClr>
                <a:srgbClr val="69A830"/>
              </a:buClr>
              <a:buSzPct val="128000"/>
              <a:buFont typeface="Arial" panose="020B0604020202020204" pitchFamily="34" charset="0"/>
              <a:buChar char="•"/>
              <a:defRPr/>
            </a:pPr>
            <a:r>
              <a:rPr lang="en-GB" sz="2400" dirty="0"/>
              <a:t>Mae </a:t>
            </a:r>
            <a:r>
              <a:rPr lang="en-GB" sz="2400" dirty="0" err="1"/>
              <a:t>pobl</a:t>
            </a:r>
            <a:r>
              <a:rPr lang="en-GB" sz="2400" dirty="0"/>
              <a:t> </a:t>
            </a:r>
            <a:r>
              <a:rPr lang="en-GB" sz="2400" dirty="0" err="1"/>
              <a:t>ifanc</a:t>
            </a:r>
            <a:r>
              <a:rPr lang="en-GB" sz="2400" dirty="0"/>
              <a:t> </a:t>
            </a:r>
            <a:r>
              <a:rPr lang="en-GB" sz="2400" dirty="0" err="1"/>
              <a:t>yn</a:t>
            </a:r>
            <a:r>
              <a:rPr lang="en-GB" sz="2400" dirty="0"/>
              <a:t> </a:t>
            </a:r>
            <a:r>
              <a:rPr lang="en-GB" sz="2400" dirty="0" err="1"/>
              <a:t>fwy</a:t>
            </a:r>
            <a:r>
              <a:rPr lang="en-GB" sz="2400" dirty="0"/>
              <a:t> </a:t>
            </a:r>
            <a:r>
              <a:rPr lang="en-GB" sz="2400" dirty="0" err="1"/>
              <a:t>cyfforddus</a:t>
            </a:r>
            <a:r>
              <a:rPr lang="en-GB" sz="2400" dirty="0"/>
              <a:t> </a:t>
            </a:r>
            <a:r>
              <a:rPr lang="en-GB" sz="2400" dirty="0" err="1"/>
              <a:t>â’r</a:t>
            </a:r>
            <a:r>
              <a:rPr lang="en-GB" sz="2400" dirty="0"/>
              <a:t> </a:t>
            </a:r>
            <a:r>
              <a:rPr lang="en-GB" sz="2400" dirty="0" err="1"/>
              <a:t>technolegau</a:t>
            </a:r>
            <a:r>
              <a:rPr lang="en-GB" sz="2400" dirty="0"/>
              <a:t> </a:t>
            </a:r>
            <a:r>
              <a:rPr lang="en-GB" sz="2400" dirty="0" err="1"/>
              <a:t>a’r</a:t>
            </a:r>
            <a:r>
              <a:rPr lang="en-GB" sz="2400" dirty="0"/>
              <a:t> </a:t>
            </a:r>
            <a:r>
              <a:rPr lang="en-GB" sz="2400" dirty="0" err="1"/>
              <a:t>moddau</a:t>
            </a:r>
            <a:r>
              <a:rPr lang="en-GB" sz="2400" dirty="0"/>
              <a:t> </a:t>
            </a:r>
            <a:r>
              <a:rPr lang="en-GB" sz="2400" dirty="0" err="1"/>
              <a:t>hyn</a:t>
            </a:r>
            <a:r>
              <a:rPr lang="en-GB" sz="2400" dirty="0"/>
              <a:t> o </a:t>
            </a:r>
            <a:r>
              <a:rPr lang="en-GB" sz="2400" dirty="0" err="1"/>
              <a:t>gyfathrebu</a:t>
            </a:r>
            <a:endParaRPr lang="en-GB" sz="24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9273" y="3998114"/>
            <a:ext cx="2325208" cy="1676167"/>
          </a:xfrm>
          <a:prstGeom prst="rect">
            <a:avLst/>
          </a:prstGeom>
        </p:spPr>
      </p:pic>
      <p:sp>
        <p:nvSpPr>
          <p:cNvPr id="7" name="TextBox 6"/>
          <p:cNvSpPr txBox="1"/>
          <p:nvPr/>
        </p:nvSpPr>
        <p:spPr>
          <a:xfrm>
            <a:off x="727828" y="3937899"/>
            <a:ext cx="4555419" cy="1938992"/>
          </a:xfrm>
          <a:prstGeom prst="rect">
            <a:avLst/>
          </a:prstGeom>
          <a:noFill/>
        </p:spPr>
        <p:txBody>
          <a:bodyPr wrap="square" rtlCol="0">
            <a:spAutoFit/>
          </a:bodyPr>
          <a:lstStyle/>
          <a:p>
            <a:r>
              <a:rPr lang="en-GB" sz="2400" dirty="0">
                <a:solidFill>
                  <a:srgbClr val="582F7A"/>
                </a:solidFill>
                <a:latin typeface="Arial" panose="020B0604020202020204" pitchFamily="34" charset="0"/>
                <a:cs typeface="Arial" panose="020B0604020202020204" pitchFamily="34" charset="0"/>
              </a:rPr>
              <a:t>Mae </a:t>
            </a:r>
            <a:r>
              <a:rPr lang="en-GB" sz="2400" dirty="0" err="1">
                <a:solidFill>
                  <a:srgbClr val="582F7A"/>
                </a:solidFill>
                <a:latin typeface="Arial" panose="020B0604020202020204" pitchFamily="34" charset="0"/>
                <a:cs typeface="Arial" panose="020B0604020202020204" pitchFamily="34" charset="0"/>
              </a:rPr>
              <a:t>cynhyrchion</a:t>
            </a:r>
            <a:r>
              <a:rPr lang="en-GB" sz="2400" dirty="0">
                <a:solidFill>
                  <a:srgbClr val="582F7A"/>
                </a:solidFill>
                <a:latin typeface="Arial" panose="020B0604020202020204" pitchFamily="34" charset="0"/>
                <a:cs typeface="Arial" panose="020B0604020202020204" pitchFamily="34" charset="0"/>
              </a:rPr>
              <a:t> </a:t>
            </a:r>
            <a:r>
              <a:rPr lang="en-GB" sz="2400" dirty="0" err="1">
                <a:solidFill>
                  <a:srgbClr val="582F7A"/>
                </a:solidFill>
                <a:latin typeface="Arial" panose="020B0604020202020204" pitchFamily="34" charset="0"/>
                <a:cs typeface="Arial" panose="020B0604020202020204" pitchFamily="34" charset="0"/>
              </a:rPr>
              <a:t>fel</a:t>
            </a:r>
            <a:r>
              <a:rPr lang="en-GB" sz="2400" dirty="0">
                <a:solidFill>
                  <a:srgbClr val="582F7A"/>
                </a:solidFill>
                <a:latin typeface="Arial" panose="020B0604020202020204" pitchFamily="34" charset="0"/>
                <a:cs typeface="Arial" panose="020B0604020202020204" pitchFamily="34" charset="0"/>
              </a:rPr>
              <a:t> </a:t>
            </a:r>
            <a:r>
              <a:rPr lang="en-GB" sz="2400" dirty="0" err="1">
                <a:solidFill>
                  <a:srgbClr val="582F7A"/>
                </a:solidFill>
                <a:latin typeface="Arial" panose="020B0604020202020204" pitchFamily="34" charset="0"/>
                <a:cs typeface="Arial" panose="020B0604020202020204" pitchFamily="34" charset="0"/>
              </a:rPr>
              <a:t>Speakset</a:t>
            </a:r>
            <a:r>
              <a:rPr lang="en-GB" sz="2400" dirty="0">
                <a:solidFill>
                  <a:srgbClr val="582F7A"/>
                </a:solidFill>
                <a:latin typeface="Arial" panose="020B0604020202020204" pitchFamily="34" charset="0"/>
                <a:cs typeface="Arial" panose="020B0604020202020204" pitchFamily="34" charset="0"/>
              </a:rPr>
              <a:t> </a:t>
            </a:r>
            <a:r>
              <a:rPr lang="en-GB" sz="2400" dirty="0" err="1">
                <a:solidFill>
                  <a:srgbClr val="582F7A"/>
                </a:solidFill>
                <a:latin typeface="Arial" panose="020B0604020202020204" pitchFamily="34" charset="0"/>
                <a:cs typeface="Arial" panose="020B0604020202020204" pitchFamily="34" charset="0"/>
              </a:rPr>
              <a:t>neu</a:t>
            </a:r>
            <a:r>
              <a:rPr lang="en-GB" sz="2400" dirty="0">
                <a:solidFill>
                  <a:srgbClr val="582F7A"/>
                </a:solidFill>
                <a:latin typeface="Arial" panose="020B0604020202020204" pitchFamily="34" charset="0"/>
                <a:cs typeface="Arial" panose="020B0604020202020204" pitchFamily="34" charset="0"/>
              </a:rPr>
              <a:t> V-Connect Companion </a:t>
            </a:r>
            <a:r>
              <a:rPr lang="en-GB" sz="2400" dirty="0" err="1">
                <a:solidFill>
                  <a:srgbClr val="582F7A"/>
                </a:solidFill>
                <a:latin typeface="Arial" panose="020B0604020202020204" pitchFamily="34" charset="0"/>
                <a:cs typeface="Arial" panose="020B0604020202020204" pitchFamily="34" charset="0"/>
              </a:rPr>
              <a:t>yn</a:t>
            </a:r>
            <a:r>
              <a:rPr lang="en-GB" sz="2400" dirty="0">
                <a:solidFill>
                  <a:srgbClr val="582F7A"/>
                </a:solidFill>
                <a:latin typeface="Arial" panose="020B0604020202020204" pitchFamily="34" charset="0"/>
                <a:cs typeface="Arial" panose="020B0604020202020204" pitchFamily="34" charset="0"/>
              </a:rPr>
              <a:t> </a:t>
            </a:r>
            <a:r>
              <a:rPr lang="en-GB" sz="2400" dirty="0" err="1">
                <a:solidFill>
                  <a:srgbClr val="582F7A"/>
                </a:solidFill>
                <a:latin typeface="Arial" panose="020B0604020202020204" pitchFamily="34" charset="0"/>
                <a:cs typeface="Arial" panose="020B0604020202020204" pitchFamily="34" charset="0"/>
              </a:rPr>
              <a:t>caniatáu</a:t>
            </a:r>
            <a:r>
              <a:rPr lang="en-GB" sz="2400" dirty="0">
                <a:solidFill>
                  <a:srgbClr val="582F7A"/>
                </a:solidFill>
                <a:latin typeface="Arial" panose="020B0604020202020204" pitchFamily="34" charset="0"/>
                <a:cs typeface="Arial" panose="020B0604020202020204" pitchFamily="34" charset="0"/>
              </a:rPr>
              <a:t> </a:t>
            </a:r>
            <a:r>
              <a:rPr lang="en-GB" sz="2400" dirty="0" err="1">
                <a:solidFill>
                  <a:srgbClr val="582F7A"/>
                </a:solidFill>
                <a:latin typeface="Arial" panose="020B0604020202020204" pitchFamily="34" charset="0"/>
                <a:cs typeface="Arial" panose="020B0604020202020204" pitchFamily="34" charset="0"/>
              </a:rPr>
              <a:t>i</a:t>
            </a:r>
            <a:r>
              <a:rPr lang="en-GB" sz="2400" dirty="0">
                <a:solidFill>
                  <a:srgbClr val="582F7A"/>
                </a:solidFill>
                <a:latin typeface="Arial" panose="020B0604020202020204" pitchFamily="34" charset="0"/>
                <a:cs typeface="Arial" panose="020B0604020202020204" pitchFamily="34" charset="0"/>
              </a:rPr>
              <a:t> </a:t>
            </a:r>
            <a:r>
              <a:rPr lang="en-GB" sz="2400" dirty="0" err="1">
                <a:solidFill>
                  <a:srgbClr val="582F7A"/>
                </a:solidFill>
                <a:latin typeface="Arial" panose="020B0604020202020204" pitchFamily="34" charset="0"/>
                <a:cs typeface="Arial" panose="020B0604020202020204" pitchFamily="34" charset="0"/>
              </a:rPr>
              <a:t>bobl</a:t>
            </a:r>
            <a:r>
              <a:rPr lang="en-GB" sz="2400" dirty="0">
                <a:solidFill>
                  <a:srgbClr val="582F7A"/>
                </a:solidFill>
                <a:latin typeface="Arial" panose="020B0604020202020204" pitchFamily="34" charset="0"/>
                <a:cs typeface="Arial" panose="020B0604020202020204" pitchFamily="34" charset="0"/>
              </a:rPr>
              <a:t> </a:t>
            </a:r>
            <a:r>
              <a:rPr lang="en-GB" sz="2400" dirty="0" err="1">
                <a:solidFill>
                  <a:srgbClr val="582F7A"/>
                </a:solidFill>
                <a:latin typeface="Arial" panose="020B0604020202020204" pitchFamily="34" charset="0"/>
                <a:cs typeface="Arial" panose="020B0604020202020204" pitchFamily="34" charset="0"/>
              </a:rPr>
              <a:t>gynnal</a:t>
            </a:r>
            <a:r>
              <a:rPr lang="en-GB" sz="2400" dirty="0">
                <a:solidFill>
                  <a:srgbClr val="582F7A"/>
                </a:solidFill>
                <a:latin typeface="Arial" panose="020B0604020202020204" pitchFamily="34" charset="0"/>
                <a:cs typeface="Arial" panose="020B0604020202020204" pitchFamily="34" charset="0"/>
              </a:rPr>
              <a:t> </a:t>
            </a:r>
            <a:r>
              <a:rPr lang="en-GB" sz="2400" dirty="0" err="1">
                <a:solidFill>
                  <a:srgbClr val="582F7A"/>
                </a:solidFill>
                <a:latin typeface="Arial" panose="020B0604020202020204" pitchFamily="34" charset="0"/>
                <a:cs typeface="Arial" panose="020B0604020202020204" pitchFamily="34" charset="0"/>
              </a:rPr>
              <a:t>sgyrsiau</a:t>
            </a:r>
            <a:r>
              <a:rPr lang="en-GB" sz="2400" dirty="0">
                <a:solidFill>
                  <a:srgbClr val="582F7A"/>
                </a:solidFill>
                <a:latin typeface="Arial" panose="020B0604020202020204" pitchFamily="34" charset="0"/>
                <a:cs typeface="Arial" panose="020B0604020202020204" pitchFamily="34" charset="0"/>
              </a:rPr>
              <a:t> </a:t>
            </a:r>
            <a:r>
              <a:rPr lang="en-GB" sz="2400" dirty="0" err="1">
                <a:solidFill>
                  <a:srgbClr val="582F7A"/>
                </a:solidFill>
                <a:latin typeface="Arial" panose="020B0604020202020204" pitchFamily="34" charset="0"/>
                <a:cs typeface="Arial" panose="020B0604020202020204" pitchFamily="34" charset="0"/>
              </a:rPr>
              <a:t>fideo</a:t>
            </a:r>
            <a:r>
              <a:rPr lang="en-GB" sz="2400" dirty="0">
                <a:solidFill>
                  <a:srgbClr val="582F7A"/>
                </a:solidFill>
                <a:latin typeface="Arial" panose="020B0604020202020204" pitchFamily="34" charset="0"/>
                <a:cs typeface="Arial" panose="020B0604020202020204" pitchFamily="34" charset="0"/>
              </a:rPr>
              <a:t> </a:t>
            </a:r>
            <a:r>
              <a:rPr lang="en-GB" sz="2400" dirty="0" err="1">
                <a:solidFill>
                  <a:srgbClr val="582F7A"/>
                </a:solidFill>
                <a:latin typeface="Arial" panose="020B0604020202020204" pitchFamily="34" charset="0"/>
                <a:cs typeface="Arial" panose="020B0604020202020204" pitchFamily="34" charset="0"/>
              </a:rPr>
              <a:t>gan</a:t>
            </a:r>
            <a:r>
              <a:rPr lang="en-GB" sz="2400" dirty="0">
                <a:solidFill>
                  <a:srgbClr val="582F7A"/>
                </a:solidFill>
                <a:latin typeface="Arial" panose="020B0604020202020204" pitchFamily="34" charset="0"/>
                <a:cs typeface="Arial" panose="020B0604020202020204" pitchFamily="34" charset="0"/>
              </a:rPr>
              <a:t> </a:t>
            </a:r>
            <a:r>
              <a:rPr lang="en-GB" sz="2400" dirty="0" err="1">
                <a:solidFill>
                  <a:srgbClr val="582F7A"/>
                </a:solidFill>
                <a:latin typeface="Arial" panose="020B0604020202020204" pitchFamily="34" charset="0"/>
                <a:cs typeface="Arial" panose="020B0604020202020204" pitchFamily="34" charset="0"/>
              </a:rPr>
              <a:t>ddefnyddio</a:t>
            </a:r>
            <a:r>
              <a:rPr lang="en-GB" sz="2400" dirty="0">
                <a:solidFill>
                  <a:srgbClr val="582F7A"/>
                </a:solidFill>
                <a:latin typeface="Arial" panose="020B0604020202020204" pitchFamily="34" charset="0"/>
                <a:cs typeface="Arial" panose="020B0604020202020204" pitchFamily="34" charset="0"/>
              </a:rPr>
              <a:t> </a:t>
            </a:r>
            <a:r>
              <a:rPr lang="en-GB" sz="2400" dirty="0" err="1">
                <a:solidFill>
                  <a:srgbClr val="582F7A"/>
                </a:solidFill>
                <a:latin typeface="Arial" panose="020B0604020202020204" pitchFamily="34" charset="0"/>
                <a:cs typeface="Arial" panose="020B0604020202020204" pitchFamily="34" charset="0"/>
              </a:rPr>
              <a:t>eu</a:t>
            </a:r>
            <a:r>
              <a:rPr lang="en-GB" sz="2400" dirty="0">
                <a:solidFill>
                  <a:srgbClr val="582F7A"/>
                </a:solidFill>
                <a:latin typeface="Arial" panose="020B0604020202020204" pitchFamily="34" charset="0"/>
                <a:cs typeface="Arial" panose="020B0604020202020204" pitchFamily="34" charset="0"/>
              </a:rPr>
              <a:t> </a:t>
            </a:r>
            <a:r>
              <a:rPr lang="en-GB" sz="2400" dirty="0" err="1">
                <a:solidFill>
                  <a:srgbClr val="582F7A"/>
                </a:solidFill>
                <a:latin typeface="Arial" panose="020B0604020202020204" pitchFamily="34" charset="0"/>
                <a:cs typeface="Arial" panose="020B0604020202020204" pitchFamily="34" charset="0"/>
              </a:rPr>
              <a:t>teledu</a:t>
            </a:r>
            <a:r>
              <a:rPr lang="en-GB" sz="2400" dirty="0">
                <a:solidFill>
                  <a:srgbClr val="582F7A"/>
                </a:solidFill>
                <a:latin typeface="Arial" panose="020B0604020202020204" pitchFamily="34" charset="0"/>
                <a:cs typeface="Arial" panose="020B0604020202020204" pitchFamily="34" charset="0"/>
              </a:rPr>
              <a:t> </a:t>
            </a:r>
            <a:r>
              <a:rPr lang="en-GB" sz="2400" dirty="0" err="1">
                <a:solidFill>
                  <a:srgbClr val="582F7A"/>
                </a:solidFill>
                <a:latin typeface="Arial" panose="020B0604020202020204" pitchFamily="34" charset="0"/>
                <a:cs typeface="Arial" panose="020B0604020202020204" pitchFamily="34" charset="0"/>
              </a:rPr>
              <a:t>eu</a:t>
            </a:r>
            <a:r>
              <a:rPr lang="en-GB" sz="2400" dirty="0">
                <a:solidFill>
                  <a:srgbClr val="582F7A"/>
                </a:solidFill>
                <a:latin typeface="Arial" panose="020B0604020202020204" pitchFamily="34" charset="0"/>
                <a:cs typeface="Arial" panose="020B0604020202020204" pitchFamily="34" charset="0"/>
              </a:rPr>
              <a:t> </a:t>
            </a:r>
            <a:r>
              <a:rPr lang="en-GB" sz="2400" dirty="0" err="1">
                <a:solidFill>
                  <a:srgbClr val="582F7A"/>
                </a:solidFill>
                <a:latin typeface="Arial" panose="020B0604020202020204" pitchFamily="34" charset="0"/>
                <a:cs typeface="Arial" panose="020B0604020202020204" pitchFamily="34" charset="0"/>
              </a:rPr>
              <a:t>hunain</a:t>
            </a:r>
            <a:r>
              <a:rPr lang="en-GB" sz="2400" dirty="0">
                <a:solidFill>
                  <a:srgbClr val="582F7A"/>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9259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GB" dirty="0" err="1"/>
              <a:t>Amcanion</a:t>
            </a:r>
            <a:r>
              <a:rPr lang="en-GB" dirty="0"/>
              <a:t> </a:t>
            </a:r>
            <a:r>
              <a:rPr lang="en-GB" dirty="0" err="1"/>
              <a:t>dysgu</a:t>
            </a:r>
            <a:r>
              <a:rPr lang="en-GB" dirty="0"/>
              <a:t> (1)</a:t>
            </a:r>
          </a:p>
        </p:txBody>
      </p:sp>
      <p:sp>
        <p:nvSpPr>
          <p:cNvPr id="3" name="Content Placeholder 2"/>
          <p:cNvSpPr>
            <a:spLocks noGrp="1"/>
          </p:cNvSpPr>
          <p:nvPr>
            <p:ph idx="1"/>
          </p:nvPr>
        </p:nvSpPr>
        <p:spPr>
          <a:prstGeom prst="rect">
            <a:avLst/>
          </a:prstGeom>
        </p:spPr>
        <p:txBody>
          <a:bodyPr>
            <a:noAutofit/>
          </a:bodyPr>
          <a:lstStyle/>
          <a:p>
            <a:pPr marL="457200" indent="-457200">
              <a:spcBef>
                <a:spcPts val="300"/>
              </a:spcBef>
              <a:spcAft>
                <a:spcPts val="300"/>
              </a:spcAft>
              <a:buFont typeface="Arial" panose="020B0604020202020204" pitchFamily="34" charset="0"/>
              <a:buChar char="•"/>
            </a:pPr>
            <a:r>
              <a:rPr lang="en-GB" sz="2800" dirty="0" err="1"/>
              <a:t>Sylweddoli</a:t>
            </a:r>
            <a:r>
              <a:rPr lang="en-GB" sz="2800" dirty="0"/>
              <a:t> bod </a:t>
            </a:r>
            <a:r>
              <a:rPr lang="en-GB" sz="2800" dirty="0" err="1"/>
              <a:t>technoleg</a:t>
            </a:r>
            <a:r>
              <a:rPr lang="en-GB" sz="2800" dirty="0"/>
              <a:t> </a:t>
            </a:r>
            <a:r>
              <a:rPr lang="en-GB" sz="2800" dirty="0" err="1"/>
              <a:t>ym</a:t>
            </a:r>
            <a:r>
              <a:rPr lang="en-GB" sz="2800" dirty="0"/>
              <a:t> </a:t>
            </a:r>
            <a:r>
              <a:rPr lang="en-GB" sz="2800" dirty="0" err="1"/>
              <a:t>mhob</a:t>
            </a:r>
            <a:r>
              <a:rPr lang="en-GB" sz="2800" dirty="0"/>
              <a:t> man </a:t>
            </a:r>
            <a:r>
              <a:rPr lang="en-GB" sz="2800" dirty="0" err="1"/>
              <a:t>o’n</a:t>
            </a:r>
            <a:r>
              <a:rPr lang="en-GB" sz="2800" dirty="0"/>
              <a:t> </a:t>
            </a:r>
            <a:r>
              <a:rPr lang="en-GB" sz="2800" dirty="0" err="1"/>
              <a:t>cwmpas</a:t>
            </a:r>
            <a:r>
              <a:rPr lang="en-GB" sz="2800" dirty="0"/>
              <a:t> a </a:t>
            </a:r>
            <a:r>
              <a:rPr lang="en-GB" sz="2800" dirty="0" err="1"/>
              <a:t>chaiff</a:t>
            </a:r>
            <a:r>
              <a:rPr lang="en-GB" sz="2800" dirty="0"/>
              <a:t> </a:t>
            </a:r>
            <a:r>
              <a:rPr lang="en-GB" sz="2800" dirty="0" err="1"/>
              <a:t>ei</a:t>
            </a:r>
            <a:r>
              <a:rPr lang="en-GB" sz="2800" dirty="0"/>
              <a:t> </a:t>
            </a:r>
            <a:r>
              <a:rPr lang="en-GB" sz="2800" dirty="0" err="1"/>
              <a:t>defnyddio</a:t>
            </a:r>
            <a:r>
              <a:rPr lang="en-GB" sz="2800" dirty="0"/>
              <a:t> </a:t>
            </a:r>
            <a:r>
              <a:rPr lang="en-GB" sz="2800" dirty="0" err="1"/>
              <a:t>i</a:t>
            </a:r>
            <a:r>
              <a:rPr lang="en-GB" sz="2800" dirty="0"/>
              <a:t> </a:t>
            </a:r>
            <a:r>
              <a:rPr lang="en-GB" sz="2800" dirty="0" err="1"/>
              <a:t>wneud</a:t>
            </a:r>
            <a:r>
              <a:rPr lang="en-GB" sz="2800" dirty="0"/>
              <a:t> </a:t>
            </a:r>
            <a:r>
              <a:rPr lang="en-GB" sz="2800" dirty="0" err="1"/>
              <a:t>bywyd</a:t>
            </a:r>
            <a:r>
              <a:rPr lang="en-GB" sz="2800" dirty="0"/>
              <a:t> </a:t>
            </a:r>
            <a:r>
              <a:rPr lang="en-GB" sz="2800" dirty="0" err="1"/>
              <a:t>yn</a:t>
            </a:r>
            <a:r>
              <a:rPr lang="en-GB" sz="2800" dirty="0"/>
              <a:t> </a:t>
            </a:r>
            <a:r>
              <a:rPr lang="en-GB" sz="2800" dirty="0" err="1"/>
              <a:t>fwy</a:t>
            </a:r>
            <a:r>
              <a:rPr lang="en-GB" sz="2800" dirty="0"/>
              <a:t> </a:t>
            </a:r>
            <a:r>
              <a:rPr lang="en-GB" sz="2800" dirty="0" err="1"/>
              <a:t>diogel</a:t>
            </a:r>
            <a:r>
              <a:rPr lang="en-GB" sz="2800" dirty="0"/>
              <a:t> ac </a:t>
            </a:r>
            <a:r>
              <a:rPr lang="en-GB" sz="2800" dirty="0" err="1"/>
              <a:t>yn</a:t>
            </a:r>
            <a:r>
              <a:rPr lang="en-GB" sz="2800" dirty="0"/>
              <a:t> haws </a:t>
            </a:r>
            <a:r>
              <a:rPr lang="en-GB" sz="2800" dirty="0" err="1"/>
              <a:t>i</a:t>
            </a:r>
            <a:r>
              <a:rPr lang="en-GB" sz="2800" dirty="0"/>
              <a:t> </a:t>
            </a:r>
            <a:r>
              <a:rPr lang="en-GB" sz="2800" dirty="0" err="1"/>
              <a:t>bawb</a:t>
            </a:r>
            <a:endParaRPr lang="en-GB" sz="2800" dirty="0"/>
          </a:p>
          <a:p>
            <a:pPr marL="457200" indent="-457200">
              <a:spcBef>
                <a:spcPts val="300"/>
              </a:spcBef>
              <a:spcAft>
                <a:spcPts val="300"/>
              </a:spcAft>
              <a:buFont typeface="Arial" panose="020B0604020202020204" pitchFamily="34" charset="0"/>
              <a:buChar char="•"/>
            </a:pPr>
            <a:r>
              <a:rPr lang="en-GB" sz="2800" dirty="0" err="1"/>
              <a:t>Deall</a:t>
            </a:r>
            <a:r>
              <a:rPr lang="en-GB" sz="2800" dirty="0"/>
              <a:t> pam </a:t>
            </a:r>
            <a:r>
              <a:rPr lang="en-GB" sz="2800" dirty="0" err="1"/>
              <a:t>mae</a:t>
            </a:r>
            <a:r>
              <a:rPr lang="en-GB" sz="2800" dirty="0"/>
              <a:t> </a:t>
            </a:r>
            <a:r>
              <a:rPr lang="en-GB" sz="2800" dirty="0" err="1"/>
              <a:t>angen</a:t>
            </a:r>
            <a:r>
              <a:rPr lang="en-GB" sz="2800" dirty="0"/>
              <a:t> </a:t>
            </a:r>
            <a:r>
              <a:rPr lang="en-GB" sz="2800" dirty="0" err="1"/>
              <a:t>i</a:t>
            </a:r>
            <a:r>
              <a:rPr lang="en-GB" sz="2800" dirty="0"/>
              <a:t> </a:t>
            </a:r>
            <a:r>
              <a:rPr lang="en-GB" sz="2800" dirty="0" err="1"/>
              <a:t>ni</a:t>
            </a:r>
            <a:r>
              <a:rPr lang="en-GB" sz="2800" dirty="0"/>
              <a:t> </a:t>
            </a:r>
            <a:r>
              <a:rPr lang="en-GB" sz="2800" dirty="0" err="1"/>
              <a:t>ystyried</a:t>
            </a:r>
            <a:r>
              <a:rPr lang="en-GB" sz="2800" dirty="0"/>
              <a:t> </a:t>
            </a:r>
            <a:r>
              <a:rPr lang="en-GB" sz="2800" dirty="0" err="1"/>
              <a:t>defnyddio</a:t>
            </a:r>
            <a:r>
              <a:rPr lang="en-GB" sz="2800" dirty="0"/>
              <a:t> </a:t>
            </a:r>
            <a:r>
              <a:rPr lang="en-GB" sz="2800" dirty="0" err="1"/>
              <a:t>technoleg</a:t>
            </a:r>
            <a:r>
              <a:rPr lang="en-GB" sz="2800" dirty="0"/>
              <a:t> </a:t>
            </a:r>
            <a:r>
              <a:rPr lang="en-GB" sz="2800" dirty="0" err="1"/>
              <a:t>i</a:t>
            </a:r>
            <a:r>
              <a:rPr lang="en-GB" sz="2800" dirty="0"/>
              <a:t> </a:t>
            </a:r>
            <a:r>
              <a:rPr lang="en-GB" sz="2800" dirty="0" err="1"/>
              <a:t>helpu</a:t>
            </a:r>
            <a:r>
              <a:rPr lang="en-GB" sz="2800" dirty="0"/>
              <a:t> </a:t>
            </a:r>
            <a:r>
              <a:rPr lang="en-GB" sz="2800" dirty="0" err="1"/>
              <a:t>pobl</a:t>
            </a:r>
            <a:r>
              <a:rPr lang="en-GB" sz="2800" dirty="0"/>
              <a:t> </a:t>
            </a:r>
            <a:r>
              <a:rPr lang="en-GB" sz="2800" dirty="0" err="1"/>
              <a:t>i</a:t>
            </a:r>
            <a:r>
              <a:rPr lang="en-GB" sz="2800" dirty="0"/>
              <a:t> </a:t>
            </a:r>
            <a:r>
              <a:rPr lang="en-GB" sz="2800" dirty="0" err="1"/>
              <a:t>fyw</a:t>
            </a:r>
            <a:r>
              <a:rPr lang="en-GB" sz="2800" dirty="0"/>
              <a:t> </a:t>
            </a:r>
            <a:r>
              <a:rPr lang="en-GB" sz="2800" dirty="0" err="1"/>
              <a:t>bywydau</a:t>
            </a:r>
            <a:r>
              <a:rPr lang="en-GB" sz="2800" dirty="0"/>
              <a:t> </a:t>
            </a:r>
            <a:r>
              <a:rPr lang="en-GB" sz="2800" dirty="0" err="1"/>
              <a:t>boddhaus</a:t>
            </a:r>
            <a:endParaRPr lang="en-GB" sz="2800" dirty="0"/>
          </a:p>
          <a:p>
            <a:pPr marL="457200" indent="-457200">
              <a:spcBef>
                <a:spcPts val="300"/>
              </a:spcBef>
              <a:spcAft>
                <a:spcPts val="300"/>
              </a:spcAft>
              <a:buFont typeface="Arial" panose="020B0604020202020204" pitchFamily="34" charset="0"/>
              <a:buChar char="•"/>
            </a:pPr>
            <a:r>
              <a:rPr lang="en-GB" sz="2800" dirty="0"/>
              <a:t>Cael </a:t>
            </a:r>
            <a:r>
              <a:rPr lang="en-GB" sz="2800" dirty="0" err="1"/>
              <a:t>eich</a:t>
            </a:r>
            <a:r>
              <a:rPr lang="en-GB" sz="2800" dirty="0"/>
              <a:t> </a:t>
            </a:r>
            <a:r>
              <a:rPr lang="en-GB" sz="2800" dirty="0" err="1"/>
              <a:t>ysbrydoli</a:t>
            </a:r>
            <a:r>
              <a:rPr lang="en-GB" sz="2800" dirty="0"/>
              <a:t> </a:t>
            </a:r>
            <a:r>
              <a:rPr lang="en-GB" sz="2800" dirty="0" err="1"/>
              <a:t>gan</a:t>
            </a:r>
            <a:r>
              <a:rPr lang="en-GB" sz="2800" dirty="0"/>
              <a:t> y </a:t>
            </a:r>
            <a:r>
              <a:rPr lang="en-GB" sz="2800" dirty="0" err="1"/>
              <a:t>ffyrdd</a:t>
            </a:r>
            <a:r>
              <a:rPr lang="en-GB" sz="2800" dirty="0"/>
              <a:t> y </a:t>
            </a:r>
            <a:r>
              <a:rPr lang="en-GB" sz="2800" dirty="0" err="1"/>
              <a:t>gellir</a:t>
            </a:r>
            <a:r>
              <a:rPr lang="en-GB" sz="2800" dirty="0"/>
              <a:t> </a:t>
            </a:r>
            <a:r>
              <a:rPr lang="en-GB" sz="2800" dirty="0" err="1"/>
              <a:t>defnyddio</a:t>
            </a:r>
            <a:r>
              <a:rPr lang="en-GB" sz="2800" dirty="0"/>
              <a:t> </a:t>
            </a:r>
            <a:r>
              <a:rPr lang="en-GB" sz="2800" dirty="0" err="1"/>
              <a:t>gwasanaethau</a:t>
            </a:r>
            <a:r>
              <a:rPr lang="en-GB" sz="2800" dirty="0"/>
              <a:t> a </a:t>
            </a:r>
            <a:r>
              <a:rPr lang="en-GB" sz="2800" dirty="0" err="1"/>
              <a:t>chynhyrchion</a:t>
            </a:r>
            <a:r>
              <a:rPr lang="en-GB" sz="2800" dirty="0"/>
              <a:t> </a:t>
            </a:r>
            <a:r>
              <a:rPr lang="en-GB" sz="2800" dirty="0" err="1"/>
              <a:t>gwahanol</a:t>
            </a:r>
            <a:r>
              <a:rPr lang="en-GB" sz="2800" dirty="0"/>
              <a:t> </a:t>
            </a:r>
            <a:r>
              <a:rPr lang="en-GB" sz="2800" dirty="0" err="1"/>
              <a:t>i</a:t>
            </a:r>
            <a:r>
              <a:rPr lang="en-GB" sz="2800" dirty="0"/>
              <a:t> </a:t>
            </a:r>
            <a:r>
              <a:rPr lang="en-GB" sz="2800" dirty="0" err="1"/>
              <a:t>gynorthwyo</a:t>
            </a:r>
            <a:r>
              <a:rPr lang="en-GB" sz="2800" dirty="0"/>
              <a:t> </a:t>
            </a:r>
            <a:r>
              <a:rPr lang="en-GB" sz="2800" dirty="0" err="1"/>
              <a:t>byw’n</a:t>
            </a:r>
            <a:r>
              <a:rPr lang="en-GB" sz="2800" dirty="0"/>
              <a:t> </a:t>
            </a:r>
            <a:r>
              <a:rPr lang="en-GB" sz="2800" dirty="0" err="1"/>
              <a:t>annibynnol</a:t>
            </a:r>
            <a:r>
              <a:rPr lang="en-GB" sz="2800" dirty="0"/>
              <a:t> </a:t>
            </a:r>
            <a:endParaRPr lang="en-GB" sz="2800" dirty="0" smtClean="0"/>
          </a:p>
        </p:txBody>
      </p:sp>
    </p:spTree>
    <p:extLst>
      <p:ext uri="{BB962C8B-B14F-4D97-AF65-F5344CB8AC3E}">
        <p14:creationId xmlns:p14="http://schemas.microsoft.com/office/powerpoint/2010/main" val="208103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a:t>Rheoli’r</a:t>
            </a:r>
            <a:r>
              <a:rPr lang="en-GB" dirty="0"/>
              <a:t> </a:t>
            </a:r>
            <a:r>
              <a:rPr lang="en-GB" dirty="0" err="1"/>
              <a:t>risgiau</a:t>
            </a:r>
            <a:r>
              <a:rPr lang="en-GB" dirty="0"/>
              <a:t> </a:t>
            </a:r>
            <a:r>
              <a:rPr lang="en-GB" dirty="0" err="1"/>
              <a:t>ar</a:t>
            </a:r>
            <a:r>
              <a:rPr lang="en-GB" dirty="0"/>
              <a:t> </a:t>
            </a:r>
            <a:r>
              <a:rPr lang="en-GB" dirty="0" err="1"/>
              <a:t>gyfer</a:t>
            </a:r>
            <a:r>
              <a:rPr lang="en-GB" dirty="0"/>
              <a:t> David a </a:t>
            </a:r>
            <a:r>
              <a:rPr lang="en-GB" dirty="0" err="1"/>
              <a:t>Mair</a:t>
            </a:r>
            <a:r>
              <a:rPr lang="en-GB" dirty="0"/>
              <a:t> Jones</a:t>
            </a:r>
          </a:p>
        </p:txBody>
      </p:sp>
      <p:sp>
        <p:nvSpPr>
          <p:cNvPr id="3" name="Content Placeholder 2"/>
          <p:cNvSpPr>
            <a:spLocks noGrp="1"/>
          </p:cNvSpPr>
          <p:nvPr>
            <p:ph idx="1"/>
          </p:nvPr>
        </p:nvSpPr>
        <p:spPr>
          <a:prstGeom prst="rect">
            <a:avLst/>
          </a:prstGeom>
        </p:spPr>
        <p:txBody>
          <a:bodyPr>
            <a:normAutofit fontScale="77500" lnSpcReduction="20000"/>
          </a:bodyPr>
          <a:lstStyle/>
          <a:p>
            <a:pPr>
              <a:spcAft>
                <a:spcPts val="0"/>
              </a:spcAft>
            </a:pPr>
            <a:r>
              <a:rPr lang="en-GB" dirty="0"/>
              <a:t>Mae </a:t>
            </a:r>
            <a:r>
              <a:rPr lang="en-GB" dirty="0" err="1"/>
              <a:t>Mair</a:t>
            </a:r>
            <a:r>
              <a:rPr lang="en-GB" dirty="0"/>
              <a:t> </a:t>
            </a:r>
            <a:r>
              <a:rPr lang="en-GB" dirty="0" err="1"/>
              <a:t>wedi</a:t>
            </a:r>
            <a:r>
              <a:rPr lang="en-GB" dirty="0"/>
              <a:t> </a:t>
            </a:r>
            <a:r>
              <a:rPr lang="en-GB" dirty="0" err="1"/>
              <a:t>cael</a:t>
            </a:r>
            <a:r>
              <a:rPr lang="en-GB" dirty="0"/>
              <a:t> diagnosis o </a:t>
            </a:r>
            <a:r>
              <a:rPr lang="en-GB" dirty="0" err="1"/>
              <a:t>epilepsi</a:t>
            </a:r>
            <a:r>
              <a:rPr lang="en-GB" dirty="0"/>
              <a:t> tonic </a:t>
            </a:r>
            <a:r>
              <a:rPr lang="en-GB" dirty="0" err="1"/>
              <a:t>clonic</a:t>
            </a:r>
            <a:r>
              <a:rPr lang="en-GB" dirty="0"/>
              <a:t> ac </a:t>
            </a:r>
            <a:r>
              <a:rPr lang="en-GB" dirty="0" err="1"/>
              <a:t>mae’n</a:t>
            </a:r>
            <a:r>
              <a:rPr lang="en-GB" dirty="0"/>
              <a:t> </a:t>
            </a:r>
            <a:r>
              <a:rPr lang="en-GB" dirty="0" err="1"/>
              <a:t>cael</a:t>
            </a:r>
            <a:r>
              <a:rPr lang="en-GB" dirty="0"/>
              <a:t> </a:t>
            </a:r>
            <a:r>
              <a:rPr lang="en-GB" dirty="0" err="1"/>
              <a:t>sawl</a:t>
            </a:r>
            <a:r>
              <a:rPr lang="en-GB" dirty="0"/>
              <a:t> </a:t>
            </a:r>
            <a:r>
              <a:rPr lang="en-GB" dirty="0" err="1"/>
              <a:t>trawiad</a:t>
            </a:r>
            <a:r>
              <a:rPr lang="en-GB" dirty="0"/>
              <a:t> </a:t>
            </a:r>
            <a:r>
              <a:rPr lang="en-GB" dirty="0" err="1"/>
              <a:t>yr</a:t>
            </a:r>
            <a:r>
              <a:rPr lang="en-GB" dirty="0"/>
              <a:t> </a:t>
            </a:r>
            <a:r>
              <a:rPr lang="en-GB" dirty="0" err="1"/>
              <a:t>wythnos</a:t>
            </a:r>
            <a:r>
              <a:rPr lang="en-GB" dirty="0"/>
              <a:t>, </a:t>
            </a:r>
            <a:r>
              <a:rPr lang="en-GB" dirty="0" err="1"/>
              <a:t>rhai</a:t>
            </a:r>
            <a:r>
              <a:rPr lang="en-GB" dirty="0"/>
              <a:t> </a:t>
            </a:r>
            <a:r>
              <a:rPr lang="en-GB" dirty="0" err="1"/>
              <a:t>yn</a:t>
            </a:r>
            <a:r>
              <a:rPr lang="en-GB" dirty="0"/>
              <a:t> </a:t>
            </a:r>
            <a:r>
              <a:rPr lang="en-GB" dirty="0" err="1"/>
              <a:t>ystod</a:t>
            </a:r>
            <a:r>
              <a:rPr lang="en-GB" dirty="0"/>
              <a:t> y </a:t>
            </a:r>
            <a:r>
              <a:rPr lang="en-GB" dirty="0" err="1"/>
              <a:t>dydd</a:t>
            </a:r>
            <a:r>
              <a:rPr lang="en-GB" dirty="0"/>
              <a:t>, a </a:t>
            </a:r>
            <a:r>
              <a:rPr lang="en-GB" dirty="0" err="1"/>
              <a:t>rhai</a:t>
            </a:r>
            <a:r>
              <a:rPr lang="en-GB" dirty="0"/>
              <a:t> </a:t>
            </a:r>
            <a:r>
              <a:rPr lang="en-GB" dirty="0" err="1"/>
              <a:t>yn</a:t>
            </a:r>
            <a:r>
              <a:rPr lang="en-GB" dirty="0"/>
              <a:t> </a:t>
            </a:r>
            <a:r>
              <a:rPr lang="en-GB" dirty="0" err="1"/>
              <a:t>ystod</a:t>
            </a:r>
            <a:r>
              <a:rPr lang="en-GB" dirty="0"/>
              <a:t> y </a:t>
            </a:r>
            <a:r>
              <a:rPr lang="en-GB" dirty="0" err="1"/>
              <a:t>nos</a:t>
            </a:r>
            <a:r>
              <a:rPr lang="en-GB" dirty="0"/>
              <a:t>; </a:t>
            </a:r>
            <a:r>
              <a:rPr lang="en-GB" dirty="0" err="1"/>
              <a:t>mae’n</a:t>
            </a:r>
            <a:r>
              <a:rPr lang="en-GB" dirty="0"/>
              <a:t> </a:t>
            </a:r>
            <a:r>
              <a:rPr lang="en-GB" dirty="0" err="1"/>
              <a:t>byw</a:t>
            </a:r>
            <a:r>
              <a:rPr lang="en-GB" dirty="0"/>
              <a:t> </a:t>
            </a:r>
            <a:r>
              <a:rPr lang="en-GB" dirty="0" err="1"/>
              <a:t>gyda’i</a:t>
            </a:r>
            <a:r>
              <a:rPr lang="en-GB" dirty="0"/>
              <a:t> </a:t>
            </a:r>
            <a:r>
              <a:rPr lang="en-GB" dirty="0" err="1"/>
              <a:t>gwr</a:t>
            </a:r>
            <a:r>
              <a:rPr lang="en-GB" dirty="0"/>
              <a:t> </a:t>
            </a:r>
            <a:r>
              <a:rPr lang="en-GB" dirty="0" err="1"/>
              <a:t>sy’n</a:t>
            </a:r>
            <a:r>
              <a:rPr lang="en-GB" dirty="0"/>
              <a:t> </a:t>
            </a:r>
            <a:r>
              <a:rPr lang="en-GB" dirty="0" err="1"/>
              <a:t>gweithio</a:t>
            </a:r>
            <a:r>
              <a:rPr lang="en-GB" dirty="0"/>
              <a:t> </a:t>
            </a:r>
            <a:r>
              <a:rPr lang="en-GB" dirty="0" err="1"/>
              <a:t>oriau</a:t>
            </a:r>
            <a:r>
              <a:rPr lang="en-GB" dirty="0"/>
              <a:t> </a:t>
            </a:r>
            <a:r>
              <a:rPr lang="en-GB" dirty="0" err="1"/>
              <a:t>hir</a:t>
            </a:r>
            <a:r>
              <a:rPr lang="en-GB" dirty="0"/>
              <a:t> </a:t>
            </a:r>
            <a:r>
              <a:rPr lang="en-GB" dirty="0" err="1"/>
              <a:t>mewn</a:t>
            </a:r>
            <a:r>
              <a:rPr lang="en-GB" dirty="0"/>
              <a:t> </a:t>
            </a:r>
            <a:r>
              <a:rPr lang="en-GB" dirty="0" err="1"/>
              <a:t>ffatri</a:t>
            </a:r>
            <a:r>
              <a:rPr lang="en-GB" dirty="0"/>
              <a:t> </a:t>
            </a:r>
            <a:r>
              <a:rPr lang="en-GB" dirty="0" err="1"/>
              <a:t>sydd</a:t>
            </a:r>
            <a:r>
              <a:rPr lang="en-GB" dirty="0"/>
              <a:t> 10 </a:t>
            </a:r>
            <a:r>
              <a:rPr lang="en-GB" dirty="0" err="1"/>
              <a:t>milltir</a:t>
            </a:r>
            <a:r>
              <a:rPr lang="en-GB" dirty="0"/>
              <a:t> </a:t>
            </a:r>
            <a:r>
              <a:rPr lang="en-GB" dirty="0" err="1"/>
              <a:t>i</a:t>
            </a:r>
            <a:r>
              <a:rPr lang="en-GB" dirty="0"/>
              <a:t> </a:t>
            </a:r>
            <a:r>
              <a:rPr lang="en-GB" dirty="0" err="1"/>
              <a:t>ffwrdd</a:t>
            </a:r>
            <a:r>
              <a:rPr lang="en-GB" dirty="0"/>
              <a:t> </a:t>
            </a:r>
            <a:r>
              <a:rPr lang="en-GB" dirty="0" err="1"/>
              <a:t>o’u</a:t>
            </a:r>
            <a:r>
              <a:rPr lang="en-GB" dirty="0"/>
              <a:t> </a:t>
            </a:r>
            <a:r>
              <a:rPr lang="en-GB" dirty="0" err="1"/>
              <a:t>cartref</a:t>
            </a:r>
            <a:r>
              <a:rPr lang="en-GB" dirty="0"/>
              <a:t> </a:t>
            </a:r>
            <a:r>
              <a:rPr lang="en-GB" dirty="0" err="1"/>
              <a:t>yn</a:t>
            </a:r>
            <a:r>
              <a:rPr lang="en-GB" dirty="0"/>
              <a:t> y Rhondda. </a:t>
            </a:r>
          </a:p>
          <a:p>
            <a:pPr>
              <a:spcAft>
                <a:spcPts val="0"/>
              </a:spcAft>
            </a:pPr>
            <a:r>
              <a:rPr lang="en-GB" dirty="0"/>
              <a:t>Mae </a:t>
            </a:r>
            <a:r>
              <a:rPr lang="en-GB" dirty="0" err="1"/>
              <a:t>Mair</a:t>
            </a:r>
            <a:r>
              <a:rPr lang="en-GB" dirty="0"/>
              <a:t> </a:t>
            </a:r>
            <a:r>
              <a:rPr lang="en-GB" dirty="0" err="1"/>
              <a:t>yn</a:t>
            </a:r>
            <a:r>
              <a:rPr lang="en-GB" dirty="0"/>
              <a:t> </a:t>
            </a:r>
            <a:r>
              <a:rPr lang="en-GB" dirty="0" err="1"/>
              <a:t>annibynnol</a:t>
            </a:r>
            <a:r>
              <a:rPr lang="en-GB" dirty="0"/>
              <a:t> </a:t>
            </a:r>
            <a:r>
              <a:rPr lang="en-GB" dirty="0" err="1"/>
              <a:t>iawn</a:t>
            </a:r>
            <a:r>
              <a:rPr lang="en-GB" dirty="0"/>
              <a:t> ac </a:t>
            </a:r>
            <a:r>
              <a:rPr lang="en-GB" dirty="0" err="1"/>
              <a:t>yn</a:t>
            </a:r>
            <a:r>
              <a:rPr lang="en-GB" dirty="0"/>
              <a:t> </a:t>
            </a:r>
            <a:r>
              <a:rPr lang="en-GB" dirty="0" err="1"/>
              <a:t>treulio’i</a:t>
            </a:r>
            <a:r>
              <a:rPr lang="en-GB" dirty="0"/>
              <a:t> </a:t>
            </a:r>
            <a:r>
              <a:rPr lang="en-GB" dirty="0" err="1"/>
              <a:t>diwrnodau</a:t>
            </a:r>
            <a:r>
              <a:rPr lang="en-GB" dirty="0"/>
              <a:t> </a:t>
            </a:r>
            <a:r>
              <a:rPr lang="en-GB" dirty="0" err="1"/>
              <a:t>ar</a:t>
            </a:r>
            <a:r>
              <a:rPr lang="en-GB" dirty="0"/>
              <a:t> </a:t>
            </a:r>
            <a:r>
              <a:rPr lang="en-GB" dirty="0" err="1"/>
              <a:t>ei</a:t>
            </a:r>
            <a:r>
              <a:rPr lang="en-GB" dirty="0"/>
              <a:t> </a:t>
            </a:r>
            <a:r>
              <a:rPr lang="en-GB" dirty="0" err="1"/>
              <a:t>phen</a:t>
            </a:r>
            <a:r>
              <a:rPr lang="en-GB" dirty="0"/>
              <a:t> </a:t>
            </a:r>
            <a:r>
              <a:rPr lang="en-GB" dirty="0" err="1"/>
              <a:t>ei</a:t>
            </a:r>
            <a:r>
              <a:rPr lang="en-GB" dirty="0"/>
              <a:t> </a:t>
            </a:r>
            <a:r>
              <a:rPr lang="en-GB" dirty="0" err="1"/>
              <a:t>hun</a:t>
            </a:r>
            <a:r>
              <a:rPr lang="en-GB" dirty="0"/>
              <a:t> </a:t>
            </a:r>
            <a:r>
              <a:rPr lang="en-GB" dirty="0" err="1"/>
              <a:t>adref</a:t>
            </a:r>
            <a:r>
              <a:rPr lang="en-GB" dirty="0"/>
              <a:t>, </a:t>
            </a:r>
            <a:r>
              <a:rPr lang="en-GB" dirty="0" err="1"/>
              <a:t>yn</a:t>
            </a:r>
            <a:r>
              <a:rPr lang="en-GB" dirty="0"/>
              <a:t> </a:t>
            </a:r>
            <a:r>
              <a:rPr lang="en-GB" dirty="0" err="1"/>
              <a:t>aml</a:t>
            </a:r>
            <a:r>
              <a:rPr lang="en-GB" dirty="0"/>
              <a:t> </a:t>
            </a:r>
            <a:r>
              <a:rPr lang="en-GB" dirty="0" err="1"/>
              <a:t>yn</a:t>
            </a:r>
            <a:r>
              <a:rPr lang="en-GB" dirty="0"/>
              <a:t> </a:t>
            </a:r>
            <a:r>
              <a:rPr lang="en-GB" dirty="0" err="1"/>
              <a:t>coginio</a:t>
            </a:r>
            <a:r>
              <a:rPr lang="en-GB" dirty="0"/>
              <a:t> ac </a:t>
            </a:r>
            <a:r>
              <a:rPr lang="en-GB" dirty="0" err="1"/>
              <a:t>yn</a:t>
            </a:r>
            <a:r>
              <a:rPr lang="en-GB" dirty="0"/>
              <a:t> </a:t>
            </a:r>
            <a:r>
              <a:rPr lang="en-GB" dirty="0" err="1"/>
              <a:t>gofalu</a:t>
            </a:r>
            <a:r>
              <a:rPr lang="en-GB" dirty="0"/>
              <a:t> am </a:t>
            </a:r>
            <a:r>
              <a:rPr lang="en-GB" dirty="0" err="1"/>
              <a:t>eu</a:t>
            </a:r>
            <a:r>
              <a:rPr lang="en-GB" dirty="0"/>
              <a:t> </a:t>
            </a:r>
            <a:r>
              <a:rPr lang="en-GB" dirty="0" err="1"/>
              <a:t>hanifeiliaid</a:t>
            </a:r>
            <a:r>
              <a:rPr lang="en-GB" dirty="0"/>
              <a:t> </a:t>
            </a:r>
            <a:r>
              <a:rPr lang="en-GB" dirty="0" err="1"/>
              <a:t>anwes</a:t>
            </a:r>
            <a:r>
              <a:rPr lang="en-GB" dirty="0"/>
              <a:t> </a:t>
            </a:r>
            <a:r>
              <a:rPr lang="en-GB" dirty="0" err="1"/>
              <a:t>a’u</a:t>
            </a:r>
            <a:r>
              <a:rPr lang="en-GB" dirty="0"/>
              <a:t> </a:t>
            </a:r>
            <a:r>
              <a:rPr lang="en-GB" dirty="0" err="1"/>
              <a:t>gardd</a:t>
            </a:r>
            <a:r>
              <a:rPr lang="en-GB" dirty="0"/>
              <a:t>. </a:t>
            </a:r>
            <a:r>
              <a:rPr lang="en-GB" dirty="0" err="1"/>
              <a:t>Nid</a:t>
            </a:r>
            <a:r>
              <a:rPr lang="en-GB" dirty="0"/>
              <a:t> </a:t>
            </a:r>
            <a:r>
              <a:rPr lang="en-GB" dirty="0" err="1"/>
              <a:t>oes</a:t>
            </a:r>
            <a:r>
              <a:rPr lang="en-GB" dirty="0"/>
              <a:t> </a:t>
            </a:r>
            <a:r>
              <a:rPr lang="en-GB" dirty="0" err="1"/>
              <a:t>angen</a:t>
            </a:r>
            <a:r>
              <a:rPr lang="en-GB" dirty="0"/>
              <a:t> </a:t>
            </a:r>
            <a:r>
              <a:rPr lang="en-GB" dirty="0" err="1"/>
              <a:t>meddyginiaeth</a:t>
            </a:r>
            <a:r>
              <a:rPr lang="en-GB" dirty="0"/>
              <a:t> </a:t>
            </a:r>
            <a:r>
              <a:rPr lang="en-GB" dirty="0" err="1"/>
              <a:t>achub</a:t>
            </a:r>
            <a:r>
              <a:rPr lang="en-GB" dirty="0"/>
              <a:t> pan </a:t>
            </a:r>
            <a:r>
              <a:rPr lang="en-GB" dirty="0" err="1"/>
              <a:t>mae’n</a:t>
            </a:r>
            <a:r>
              <a:rPr lang="en-GB" dirty="0"/>
              <a:t> </a:t>
            </a:r>
            <a:r>
              <a:rPr lang="en-GB" dirty="0" err="1"/>
              <a:t>cael</a:t>
            </a:r>
            <a:r>
              <a:rPr lang="en-GB" dirty="0"/>
              <a:t> </a:t>
            </a:r>
            <a:r>
              <a:rPr lang="en-GB" dirty="0" err="1"/>
              <a:t>trawiad</a:t>
            </a:r>
            <a:r>
              <a:rPr lang="en-GB" dirty="0"/>
              <a:t>, </a:t>
            </a:r>
            <a:r>
              <a:rPr lang="en-GB" dirty="0" err="1"/>
              <a:t>ond</a:t>
            </a:r>
            <a:r>
              <a:rPr lang="en-GB" dirty="0"/>
              <a:t> </a:t>
            </a:r>
            <a:r>
              <a:rPr lang="en-GB" dirty="0" err="1"/>
              <a:t>mae</a:t>
            </a:r>
            <a:r>
              <a:rPr lang="en-GB" dirty="0"/>
              <a:t> </a:t>
            </a:r>
            <a:r>
              <a:rPr lang="en-GB" dirty="0" err="1"/>
              <a:t>ei</a:t>
            </a:r>
            <a:r>
              <a:rPr lang="en-GB" dirty="0"/>
              <a:t> </a:t>
            </a:r>
            <a:r>
              <a:rPr lang="en-GB" dirty="0" err="1"/>
              <a:t>hepilepsi</a:t>
            </a:r>
            <a:r>
              <a:rPr lang="en-GB" dirty="0"/>
              <a:t> </a:t>
            </a:r>
            <a:r>
              <a:rPr lang="en-GB" dirty="0" err="1"/>
              <a:t>wedi</a:t>
            </a:r>
            <a:r>
              <a:rPr lang="en-GB" dirty="0"/>
              <a:t> </a:t>
            </a:r>
            <a:r>
              <a:rPr lang="en-GB" dirty="0" err="1"/>
              <a:t>arwain</a:t>
            </a:r>
            <a:r>
              <a:rPr lang="en-GB" dirty="0"/>
              <a:t> at </a:t>
            </a:r>
            <a:r>
              <a:rPr lang="en-GB" dirty="0" err="1"/>
              <a:t>fynd</a:t>
            </a:r>
            <a:r>
              <a:rPr lang="en-GB" dirty="0"/>
              <a:t> </a:t>
            </a:r>
            <a:r>
              <a:rPr lang="en-GB" dirty="0" err="1"/>
              <a:t>i’r</a:t>
            </a:r>
            <a:r>
              <a:rPr lang="en-GB" dirty="0"/>
              <a:t> </a:t>
            </a:r>
            <a:r>
              <a:rPr lang="en-GB" dirty="0" err="1"/>
              <a:t>ysbyty</a:t>
            </a:r>
            <a:r>
              <a:rPr lang="en-GB" dirty="0"/>
              <a:t> </a:t>
            </a:r>
            <a:r>
              <a:rPr lang="en-GB" dirty="0" err="1"/>
              <a:t>yn</a:t>
            </a:r>
            <a:r>
              <a:rPr lang="en-GB" dirty="0"/>
              <a:t> y </a:t>
            </a:r>
            <a:r>
              <a:rPr lang="en-GB" dirty="0" err="1"/>
              <a:t>gorffennol</a:t>
            </a:r>
            <a:r>
              <a:rPr lang="en-GB" dirty="0"/>
              <a:t>.  </a:t>
            </a:r>
          </a:p>
          <a:p>
            <a:pPr>
              <a:spcAft>
                <a:spcPts val="0"/>
              </a:spcAft>
            </a:pPr>
            <a:r>
              <a:rPr lang="en-GB" dirty="0"/>
              <a:t>Mae David </a:t>
            </a:r>
            <a:r>
              <a:rPr lang="en-GB" dirty="0" err="1"/>
              <a:t>yn</a:t>
            </a:r>
            <a:r>
              <a:rPr lang="en-GB" dirty="0"/>
              <a:t> </a:t>
            </a:r>
            <a:r>
              <a:rPr lang="en-GB" dirty="0" err="1"/>
              <a:t>ystyried</a:t>
            </a:r>
            <a:r>
              <a:rPr lang="en-GB" dirty="0"/>
              <a:t> </a:t>
            </a:r>
            <a:r>
              <a:rPr lang="en-GB" dirty="0" err="1"/>
              <a:t>rhoi’r</a:t>
            </a:r>
            <a:r>
              <a:rPr lang="en-GB" dirty="0"/>
              <a:t> </a:t>
            </a:r>
            <a:r>
              <a:rPr lang="en-GB" dirty="0" err="1"/>
              <a:t>gorau</a:t>
            </a:r>
            <a:r>
              <a:rPr lang="en-GB" dirty="0"/>
              <a:t> </a:t>
            </a:r>
            <a:r>
              <a:rPr lang="en-GB" dirty="0" err="1"/>
              <a:t>i</a:t>
            </a:r>
            <a:r>
              <a:rPr lang="en-GB" dirty="0"/>
              <a:t> </a:t>
            </a:r>
            <a:r>
              <a:rPr lang="en-GB" dirty="0" err="1"/>
              <a:t>weithio</a:t>
            </a:r>
            <a:r>
              <a:rPr lang="en-GB" dirty="0"/>
              <a:t> </a:t>
            </a:r>
            <a:r>
              <a:rPr lang="en-GB" dirty="0" err="1"/>
              <a:t>i</a:t>
            </a:r>
            <a:r>
              <a:rPr lang="en-GB" dirty="0"/>
              <a:t> </a:t>
            </a:r>
            <a:r>
              <a:rPr lang="en-GB" dirty="0" err="1"/>
              <a:t>sicrhau</a:t>
            </a:r>
            <a:r>
              <a:rPr lang="en-GB" dirty="0"/>
              <a:t> </a:t>
            </a:r>
            <a:r>
              <a:rPr lang="en-GB" dirty="0" err="1"/>
              <a:t>na</a:t>
            </a:r>
            <a:r>
              <a:rPr lang="en-GB" dirty="0"/>
              <a:t> </a:t>
            </a:r>
            <a:r>
              <a:rPr lang="en-GB" dirty="0" err="1"/>
              <a:t>fydd</a:t>
            </a:r>
            <a:r>
              <a:rPr lang="en-GB" dirty="0"/>
              <a:t> </a:t>
            </a:r>
            <a:r>
              <a:rPr lang="en-GB" dirty="0" err="1"/>
              <a:t>ei</a:t>
            </a:r>
            <a:r>
              <a:rPr lang="en-GB" dirty="0"/>
              <a:t> </a:t>
            </a:r>
            <a:r>
              <a:rPr lang="en-GB" dirty="0" err="1"/>
              <a:t>wraig</a:t>
            </a:r>
            <a:r>
              <a:rPr lang="en-GB" dirty="0"/>
              <a:t> </a:t>
            </a:r>
            <a:r>
              <a:rPr lang="en-GB" dirty="0" err="1"/>
              <a:t>yn</a:t>
            </a:r>
            <a:r>
              <a:rPr lang="en-GB" dirty="0"/>
              <a:t> </a:t>
            </a:r>
            <a:r>
              <a:rPr lang="en-GB" dirty="0" err="1"/>
              <a:t>dioddef</a:t>
            </a:r>
            <a:r>
              <a:rPr lang="en-GB" dirty="0"/>
              <a:t> </a:t>
            </a:r>
            <a:r>
              <a:rPr lang="en-GB" dirty="0" err="1"/>
              <a:t>unrhyw</a:t>
            </a:r>
            <a:r>
              <a:rPr lang="en-GB" dirty="0"/>
              <a:t> </a:t>
            </a:r>
            <a:r>
              <a:rPr lang="en-GB" dirty="0" err="1"/>
              <a:t>niwed</a:t>
            </a:r>
            <a:r>
              <a:rPr lang="en-GB" dirty="0"/>
              <a:t> </a:t>
            </a:r>
            <a:r>
              <a:rPr lang="en-GB" dirty="0" err="1"/>
              <a:t>wrth</a:t>
            </a:r>
            <a:r>
              <a:rPr lang="en-GB" dirty="0"/>
              <a:t> </a:t>
            </a:r>
            <a:r>
              <a:rPr lang="en-GB" dirty="0" err="1"/>
              <a:t>gael</a:t>
            </a:r>
            <a:r>
              <a:rPr lang="en-GB" dirty="0"/>
              <a:t> </a:t>
            </a:r>
            <a:r>
              <a:rPr lang="en-GB" dirty="0" err="1"/>
              <a:t>trawiad</a:t>
            </a:r>
            <a:r>
              <a:rPr lang="en-GB" dirty="0" smtClean="0"/>
              <a:t>.</a:t>
            </a:r>
            <a:endParaRPr lang="en-GB" dirty="0"/>
          </a:p>
        </p:txBody>
      </p:sp>
    </p:spTree>
    <p:extLst>
      <p:ext uri="{BB962C8B-B14F-4D97-AF65-F5344CB8AC3E}">
        <p14:creationId xmlns:p14="http://schemas.microsoft.com/office/powerpoint/2010/main" val="32730627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Problemau</a:t>
            </a:r>
            <a:r>
              <a:rPr lang="en-GB" dirty="0"/>
              <a:t> a </a:t>
            </a:r>
            <a:r>
              <a:rPr lang="en-GB" dirty="0" err="1"/>
              <a:t>amlygwyd</a:t>
            </a:r>
            <a:endParaRPr lang="en-GB" dirty="0"/>
          </a:p>
        </p:txBody>
      </p:sp>
      <p:sp>
        <p:nvSpPr>
          <p:cNvPr id="3" name="Content Placeholder 2"/>
          <p:cNvSpPr>
            <a:spLocks noGrp="1"/>
          </p:cNvSpPr>
          <p:nvPr>
            <p:ph idx="1"/>
          </p:nvPr>
        </p:nvSpPr>
        <p:spPr>
          <a:xfrm>
            <a:off x="431801" y="1376363"/>
            <a:ext cx="8280400" cy="4135271"/>
          </a:xfrm>
          <a:prstGeom prst="rect">
            <a:avLst/>
          </a:prstGeom>
        </p:spPr>
        <p:txBody>
          <a:bodyPr>
            <a:noAutofit/>
          </a:bodyPr>
          <a:lstStyle/>
          <a:p>
            <a:pPr>
              <a:spcAft>
                <a:spcPts val="300"/>
              </a:spcAft>
            </a:pPr>
            <a:r>
              <a:rPr lang="en-GB" sz="2000" b="1" dirty="0" err="1">
                <a:solidFill>
                  <a:srgbClr val="582F7A"/>
                </a:solidFill>
              </a:rPr>
              <a:t>Risgiau</a:t>
            </a:r>
            <a:r>
              <a:rPr lang="en-GB" sz="2000" b="1" dirty="0">
                <a:solidFill>
                  <a:srgbClr val="582F7A"/>
                </a:solidFill>
              </a:rPr>
              <a:t> </a:t>
            </a:r>
            <a:r>
              <a:rPr lang="en-GB" sz="2000" b="1" dirty="0" err="1">
                <a:solidFill>
                  <a:srgbClr val="582F7A"/>
                </a:solidFill>
              </a:rPr>
              <a:t>sy’n</a:t>
            </a:r>
            <a:r>
              <a:rPr lang="en-GB" sz="2000" b="1" dirty="0">
                <a:solidFill>
                  <a:srgbClr val="582F7A"/>
                </a:solidFill>
              </a:rPr>
              <a:t> </a:t>
            </a:r>
            <a:r>
              <a:rPr lang="en-GB" sz="2000" b="1" dirty="0" err="1">
                <a:solidFill>
                  <a:srgbClr val="582F7A"/>
                </a:solidFill>
              </a:rPr>
              <a:t>gysylltiedig</a:t>
            </a:r>
            <a:r>
              <a:rPr lang="en-GB" sz="2000" b="1" dirty="0">
                <a:solidFill>
                  <a:srgbClr val="582F7A"/>
                </a:solidFill>
              </a:rPr>
              <a:t> â </a:t>
            </a:r>
            <a:r>
              <a:rPr lang="en-GB" sz="2000" b="1" dirty="0" err="1">
                <a:solidFill>
                  <a:srgbClr val="582F7A"/>
                </a:solidFill>
              </a:rPr>
              <a:t>thrawiadau</a:t>
            </a:r>
            <a:r>
              <a:rPr lang="en-GB" sz="2000" b="1" dirty="0">
                <a:solidFill>
                  <a:srgbClr val="582F7A"/>
                </a:solidFill>
              </a:rPr>
              <a:t> </a:t>
            </a:r>
            <a:r>
              <a:rPr lang="en-GB" sz="2000" b="1" dirty="0" err="1">
                <a:solidFill>
                  <a:srgbClr val="582F7A"/>
                </a:solidFill>
              </a:rPr>
              <a:t>yn</a:t>
            </a:r>
            <a:r>
              <a:rPr lang="en-GB" sz="2000" b="1" dirty="0">
                <a:solidFill>
                  <a:srgbClr val="582F7A"/>
                </a:solidFill>
              </a:rPr>
              <a:t> </a:t>
            </a:r>
            <a:r>
              <a:rPr lang="en-GB" sz="2000" b="1" dirty="0" err="1">
                <a:solidFill>
                  <a:srgbClr val="582F7A"/>
                </a:solidFill>
              </a:rPr>
              <a:t>ystod</a:t>
            </a:r>
            <a:r>
              <a:rPr lang="en-GB" sz="2000" b="1" dirty="0">
                <a:solidFill>
                  <a:srgbClr val="582F7A"/>
                </a:solidFill>
              </a:rPr>
              <a:t> y </a:t>
            </a:r>
            <a:r>
              <a:rPr lang="en-GB" sz="2000" b="1" dirty="0" err="1">
                <a:solidFill>
                  <a:srgbClr val="582F7A"/>
                </a:solidFill>
              </a:rPr>
              <a:t>dydd</a:t>
            </a:r>
            <a:endParaRPr lang="en-GB" sz="2000" b="1" dirty="0">
              <a:solidFill>
                <a:srgbClr val="582F7A"/>
              </a:solidFill>
            </a:endParaRPr>
          </a:p>
          <a:p>
            <a:pPr>
              <a:spcAft>
                <a:spcPts val="300"/>
              </a:spcAft>
            </a:pPr>
            <a:r>
              <a:rPr lang="en-GB" sz="2000" dirty="0" err="1"/>
              <a:t>Nid</a:t>
            </a:r>
            <a:r>
              <a:rPr lang="en-GB" sz="2000" dirty="0"/>
              <a:t> </a:t>
            </a:r>
            <a:r>
              <a:rPr lang="en-GB" sz="2000" dirty="0" err="1"/>
              <a:t>yw</a:t>
            </a:r>
            <a:r>
              <a:rPr lang="en-GB" sz="2000" dirty="0"/>
              <a:t> </a:t>
            </a:r>
            <a:r>
              <a:rPr lang="en-GB" sz="2000" dirty="0" err="1"/>
              <a:t>Mair</a:t>
            </a:r>
            <a:r>
              <a:rPr lang="en-GB" sz="2000" dirty="0"/>
              <a:t> </a:t>
            </a:r>
            <a:r>
              <a:rPr lang="en-GB" sz="2000" dirty="0" err="1"/>
              <a:t>wedi</a:t>
            </a:r>
            <a:r>
              <a:rPr lang="en-GB" sz="2000" dirty="0"/>
              <a:t> bod </a:t>
            </a:r>
            <a:r>
              <a:rPr lang="en-GB" sz="2000" dirty="0" err="1"/>
              <a:t>yn</a:t>
            </a:r>
            <a:r>
              <a:rPr lang="en-GB" sz="2000" dirty="0"/>
              <a:t> </a:t>
            </a:r>
            <a:r>
              <a:rPr lang="en-GB" sz="2000" dirty="0" err="1"/>
              <a:t>dweud</a:t>
            </a:r>
            <a:r>
              <a:rPr lang="en-GB" sz="2000" dirty="0"/>
              <a:t> </a:t>
            </a:r>
            <a:r>
              <a:rPr lang="en-GB" sz="2000" dirty="0" err="1"/>
              <a:t>wrth</a:t>
            </a:r>
            <a:r>
              <a:rPr lang="en-GB" sz="2000" dirty="0"/>
              <a:t> neb am </a:t>
            </a:r>
            <a:r>
              <a:rPr lang="en-GB" sz="2000" dirty="0" err="1"/>
              <a:t>eu</a:t>
            </a:r>
            <a:r>
              <a:rPr lang="en-GB" sz="2000" dirty="0"/>
              <a:t> </a:t>
            </a:r>
            <a:r>
              <a:rPr lang="en-GB" sz="2000" dirty="0" err="1"/>
              <a:t>trawiadau</a:t>
            </a:r>
            <a:r>
              <a:rPr lang="en-GB" sz="2000" dirty="0"/>
              <a:t> ac </a:t>
            </a:r>
            <a:r>
              <a:rPr lang="en-GB" sz="2000" dirty="0" err="1"/>
              <a:t>mae’n</a:t>
            </a:r>
            <a:r>
              <a:rPr lang="en-GB" sz="2000" dirty="0"/>
              <a:t> </a:t>
            </a:r>
            <a:r>
              <a:rPr lang="en-GB" sz="2000" dirty="0" err="1"/>
              <a:t>parhau</a:t>
            </a:r>
            <a:r>
              <a:rPr lang="en-GB" sz="2000" dirty="0"/>
              <a:t> </a:t>
            </a:r>
            <a:r>
              <a:rPr lang="en-GB" sz="2000" dirty="0" err="1"/>
              <a:t>â’u</a:t>
            </a:r>
            <a:r>
              <a:rPr lang="en-GB" sz="2000" dirty="0"/>
              <a:t> </a:t>
            </a:r>
            <a:r>
              <a:rPr lang="en-GB" sz="2000" dirty="0" err="1"/>
              <a:t>gweithgareddau</a:t>
            </a:r>
            <a:r>
              <a:rPr lang="en-GB" sz="2000" dirty="0"/>
              <a:t> </a:t>
            </a:r>
            <a:r>
              <a:rPr lang="en-GB" sz="2000" dirty="0" err="1"/>
              <a:t>dyddiol</a:t>
            </a:r>
            <a:r>
              <a:rPr lang="en-GB" sz="2000" dirty="0"/>
              <a:t> </a:t>
            </a:r>
            <a:r>
              <a:rPr lang="en-GB" sz="2000" dirty="0" err="1"/>
              <a:t>ar</a:t>
            </a:r>
            <a:r>
              <a:rPr lang="en-GB" sz="2000" dirty="0"/>
              <a:t> </a:t>
            </a:r>
            <a:r>
              <a:rPr lang="en-GB" sz="2000" dirty="0" err="1"/>
              <a:t>ôl</a:t>
            </a:r>
            <a:r>
              <a:rPr lang="en-GB" sz="2000" dirty="0"/>
              <a:t> </a:t>
            </a:r>
            <a:r>
              <a:rPr lang="en-GB" sz="2000" dirty="0" err="1"/>
              <a:t>dioddef</a:t>
            </a:r>
            <a:r>
              <a:rPr lang="en-GB" sz="2000" dirty="0"/>
              <a:t> </a:t>
            </a:r>
            <a:r>
              <a:rPr lang="en-GB" sz="2000" dirty="0" err="1"/>
              <a:t>trawiad</a:t>
            </a:r>
            <a:r>
              <a:rPr lang="en-GB" sz="2000" dirty="0"/>
              <a:t>. Dim </a:t>
            </a:r>
            <a:r>
              <a:rPr lang="en-GB" sz="2000" dirty="0" err="1"/>
              <a:t>ond</a:t>
            </a:r>
            <a:r>
              <a:rPr lang="en-GB" sz="2000" dirty="0"/>
              <a:t> pan </a:t>
            </a:r>
            <a:r>
              <a:rPr lang="en-GB" sz="2000" dirty="0" err="1"/>
              <a:t>fydd</a:t>
            </a:r>
            <a:r>
              <a:rPr lang="en-GB" sz="2000" dirty="0"/>
              <a:t> </a:t>
            </a:r>
            <a:r>
              <a:rPr lang="en-GB" sz="2000" dirty="0" err="1"/>
              <a:t>ei</a:t>
            </a:r>
            <a:r>
              <a:rPr lang="en-GB" sz="2000" dirty="0"/>
              <a:t> </a:t>
            </a:r>
            <a:r>
              <a:rPr lang="en-GB" sz="2000" dirty="0" err="1"/>
              <a:t>gŵr</a:t>
            </a:r>
            <a:r>
              <a:rPr lang="en-GB" sz="2000" dirty="0"/>
              <a:t> </a:t>
            </a:r>
            <a:r>
              <a:rPr lang="en-GB" sz="2000" dirty="0" err="1"/>
              <a:t>yn</a:t>
            </a:r>
            <a:r>
              <a:rPr lang="en-GB" sz="2000" dirty="0"/>
              <a:t> </a:t>
            </a:r>
            <a:r>
              <a:rPr lang="en-GB" sz="2000" dirty="0" err="1"/>
              <a:t>dychwelyd</a:t>
            </a:r>
            <a:r>
              <a:rPr lang="en-GB" sz="2000" dirty="0"/>
              <a:t> </a:t>
            </a:r>
            <a:r>
              <a:rPr lang="en-GB" sz="2000" dirty="0" err="1"/>
              <a:t>o’r</a:t>
            </a:r>
            <a:r>
              <a:rPr lang="en-GB" sz="2000" dirty="0"/>
              <a:t> </a:t>
            </a:r>
            <a:r>
              <a:rPr lang="en-GB" sz="2000" dirty="0" err="1"/>
              <a:t>gwaith</a:t>
            </a:r>
            <a:r>
              <a:rPr lang="en-GB" sz="2000" dirty="0"/>
              <a:t> y </a:t>
            </a:r>
            <a:r>
              <a:rPr lang="en-GB" sz="2000" dirty="0" err="1"/>
              <a:t>caiff</a:t>
            </a:r>
            <a:r>
              <a:rPr lang="en-GB" sz="2000" dirty="0"/>
              <a:t> help </a:t>
            </a:r>
            <a:r>
              <a:rPr lang="en-GB" sz="2000" dirty="0" err="1"/>
              <a:t>ei</a:t>
            </a:r>
            <a:r>
              <a:rPr lang="en-GB" sz="2000" dirty="0"/>
              <a:t> </a:t>
            </a:r>
            <a:r>
              <a:rPr lang="en-GB" sz="2000" dirty="0" err="1"/>
              <a:t>roi</a:t>
            </a:r>
            <a:r>
              <a:rPr lang="en-GB" sz="2000" dirty="0"/>
              <a:t>. Mae </a:t>
            </a:r>
            <a:r>
              <a:rPr lang="en-GB" sz="2000" dirty="0" err="1"/>
              <a:t>risg</a:t>
            </a:r>
            <a:r>
              <a:rPr lang="en-GB" sz="2000" dirty="0"/>
              <a:t> o </a:t>
            </a:r>
            <a:r>
              <a:rPr lang="en-GB" sz="2000" dirty="0" err="1"/>
              <a:t>niwed</a:t>
            </a:r>
            <a:r>
              <a:rPr lang="en-GB" sz="2000" dirty="0"/>
              <a:t> </a:t>
            </a:r>
            <a:r>
              <a:rPr lang="en-GB" sz="2000" dirty="0" err="1"/>
              <a:t>personol</a:t>
            </a:r>
            <a:r>
              <a:rPr lang="en-GB" sz="2000" dirty="0"/>
              <a:t> pan </a:t>
            </a:r>
            <a:r>
              <a:rPr lang="en-GB" sz="2000" dirty="0" err="1"/>
              <a:t>fydd</a:t>
            </a:r>
            <a:r>
              <a:rPr lang="en-GB" sz="2000" dirty="0"/>
              <a:t> </a:t>
            </a:r>
            <a:r>
              <a:rPr lang="en-GB" sz="2000" dirty="0" err="1"/>
              <a:t>trawiad</a:t>
            </a:r>
            <a:r>
              <a:rPr lang="en-GB" sz="2000" dirty="0"/>
              <a:t> </a:t>
            </a:r>
            <a:r>
              <a:rPr lang="en-GB" sz="2000" dirty="0" err="1"/>
              <a:t>yn</a:t>
            </a:r>
            <a:r>
              <a:rPr lang="en-GB" sz="2000" dirty="0"/>
              <a:t> </a:t>
            </a:r>
            <a:r>
              <a:rPr lang="en-GB" sz="2000" dirty="0" err="1"/>
              <a:t>digwydd</a:t>
            </a:r>
            <a:r>
              <a:rPr lang="en-GB" sz="2000" dirty="0"/>
              <a:t>. </a:t>
            </a:r>
          </a:p>
          <a:p>
            <a:pPr lvl="0">
              <a:spcAft>
                <a:spcPts val="300"/>
              </a:spcAft>
            </a:pPr>
            <a:r>
              <a:rPr lang="en-GB" sz="2000" b="1" dirty="0" err="1">
                <a:solidFill>
                  <a:srgbClr val="582F7A"/>
                </a:solidFill>
              </a:rPr>
              <a:t>Risgiau</a:t>
            </a:r>
            <a:r>
              <a:rPr lang="en-GB" sz="2000" b="1" dirty="0">
                <a:solidFill>
                  <a:srgbClr val="582F7A"/>
                </a:solidFill>
              </a:rPr>
              <a:t> </a:t>
            </a:r>
            <a:r>
              <a:rPr lang="en-GB" sz="2000" b="1" dirty="0" err="1">
                <a:solidFill>
                  <a:srgbClr val="582F7A"/>
                </a:solidFill>
              </a:rPr>
              <a:t>sy’n</a:t>
            </a:r>
            <a:r>
              <a:rPr lang="en-GB" sz="2000" b="1" dirty="0">
                <a:solidFill>
                  <a:srgbClr val="582F7A"/>
                </a:solidFill>
              </a:rPr>
              <a:t> </a:t>
            </a:r>
            <a:r>
              <a:rPr lang="en-GB" sz="2000" b="1" dirty="0" err="1">
                <a:solidFill>
                  <a:srgbClr val="582F7A"/>
                </a:solidFill>
              </a:rPr>
              <a:t>dilyn</a:t>
            </a:r>
            <a:r>
              <a:rPr lang="en-GB" sz="2000" b="1" dirty="0">
                <a:solidFill>
                  <a:srgbClr val="582F7A"/>
                </a:solidFill>
              </a:rPr>
              <a:t> </a:t>
            </a:r>
            <a:r>
              <a:rPr lang="en-GB" sz="2000" b="1" dirty="0" err="1">
                <a:solidFill>
                  <a:srgbClr val="582F7A"/>
                </a:solidFill>
              </a:rPr>
              <a:t>trawiad</a:t>
            </a:r>
            <a:r>
              <a:rPr lang="en-GB" sz="2000" b="1" dirty="0">
                <a:solidFill>
                  <a:srgbClr val="582F7A"/>
                </a:solidFill>
              </a:rPr>
              <a:t> </a:t>
            </a:r>
            <a:r>
              <a:rPr lang="en-GB" sz="2000" b="1" dirty="0" err="1">
                <a:solidFill>
                  <a:srgbClr val="582F7A"/>
                </a:solidFill>
              </a:rPr>
              <a:t>yn</a:t>
            </a:r>
            <a:r>
              <a:rPr lang="en-GB" sz="2000" b="1" dirty="0">
                <a:solidFill>
                  <a:srgbClr val="582F7A"/>
                </a:solidFill>
              </a:rPr>
              <a:t> </a:t>
            </a:r>
            <a:r>
              <a:rPr lang="en-GB" sz="2000" b="1" dirty="0" err="1">
                <a:solidFill>
                  <a:srgbClr val="582F7A"/>
                </a:solidFill>
              </a:rPr>
              <a:t>ystod</a:t>
            </a:r>
            <a:r>
              <a:rPr lang="en-GB" sz="2000" b="1" dirty="0">
                <a:solidFill>
                  <a:srgbClr val="582F7A"/>
                </a:solidFill>
              </a:rPr>
              <a:t> y </a:t>
            </a:r>
            <a:r>
              <a:rPr lang="en-GB" sz="2000" b="1" dirty="0" err="1">
                <a:solidFill>
                  <a:srgbClr val="582F7A"/>
                </a:solidFill>
              </a:rPr>
              <a:t>nos</a:t>
            </a:r>
            <a:endParaRPr lang="en-GB" sz="2000" b="1" dirty="0">
              <a:solidFill>
                <a:srgbClr val="582F7A"/>
              </a:solidFill>
            </a:endParaRPr>
          </a:p>
          <a:p>
            <a:pPr>
              <a:spcAft>
                <a:spcPts val="300"/>
              </a:spcAft>
            </a:pPr>
            <a:r>
              <a:rPr lang="en-GB" sz="2000" dirty="0" err="1"/>
              <a:t>Nid</a:t>
            </a:r>
            <a:r>
              <a:rPr lang="en-GB" sz="2000" dirty="0"/>
              <a:t> </a:t>
            </a:r>
            <a:r>
              <a:rPr lang="en-GB" sz="2000" dirty="0" err="1"/>
              <a:t>yw</a:t>
            </a:r>
            <a:r>
              <a:rPr lang="en-GB" sz="2000" dirty="0"/>
              <a:t> David </a:t>
            </a:r>
            <a:r>
              <a:rPr lang="en-GB" sz="2000" dirty="0" err="1"/>
              <a:t>yn</a:t>
            </a:r>
            <a:r>
              <a:rPr lang="en-GB" sz="2000" dirty="0"/>
              <a:t> </a:t>
            </a:r>
            <a:r>
              <a:rPr lang="en-GB" sz="2000" dirty="0" err="1"/>
              <a:t>cysgu’n</a:t>
            </a:r>
            <a:r>
              <a:rPr lang="en-GB" sz="2000" dirty="0"/>
              <a:t> </a:t>
            </a:r>
            <a:r>
              <a:rPr lang="en-GB" sz="2000" dirty="0" err="1"/>
              <a:t>dda</a:t>
            </a:r>
            <a:r>
              <a:rPr lang="en-GB" sz="2000" dirty="0"/>
              <a:t> </a:t>
            </a:r>
            <a:r>
              <a:rPr lang="en-GB" sz="2000" dirty="0" err="1"/>
              <a:t>oherwydd</a:t>
            </a:r>
            <a:r>
              <a:rPr lang="en-GB" sz="2000" dirty="0"/>
              <a:t> bod </a:t>
            </a:r>
            <a:r>
              <a:rPr lang="en-GB" sz="2000" dirty="0" err="1"/>
              <a:t>angen</a:t>
            </a:r>
            <a:r>
              <a:rPr lang="en-GB" sz="2000" dirty="0"/>
              <a:t> </a:t>
            </a:r>
            <a:r>
              <a:rPr lang="en-GB" sz="2000" dirty="0" err="1"/>
              <a:t>iddo</a:t>
            </a:r>
            <a:r>
              <a:rPr lang="en-GB" sz="2000" dirty="0"/>
              <a:t> </a:t>
            </a:r>
            <a:r>
              <a:rPr lang="en-GB" sz="2000" dirty="0" err="1"/>
              <a:t>ddeffro</a:t>
            </a:r>
            <a:r>
              <a:rPr lang="en-GB" sz="2000" dirty="0"/>
              <a:t> </a:t>
            </a:r>
            <a:r>
              <a:rPr lang="en-GB" sz="2000" dirty="0" err="1"/>
              <a:t>os</a:t>
            </a:r>
            <a:r>
              <a:rPr lang="en-GB" sz="2000" dirty="0"/>
              <a:t> </a:t>
            </a:r>
            <a:r>
              <a:rPr lang="en-GB" sz="2000" dirty="0" err="1"/>
              <a:t>bydd</a:t>
            </a:r>
            <a:r>
              <a:rPr lang="en-GB" sz="2000" dirty="0"/>
              <a:t> </a:t>
            </a:r>
            <a:r>
              <a:rPr lang="en-GB" sz="2000" dirty="0" err="1"/>
              <a:t>ei</a:t>
            </a:r>
            <a:r>
              <a:rPr lang="en-GB" sz="2000" dirty="0"/>
              <a:t> </a:t>
            </a:r>
            <a:r>
              <a:rPr lang="en-GB" sz="2000" dirty="0" err="1"/>
              <a:t>wraig</a:t>
            </a:r>
            <a:r>
              <a:rPr lang="en-GB" sz="2000" dirty="0"/>
              <a:t> </a:t>
            </a:r>
            <a:r>
              <a:rPr lang="en-GB" sz="2000" dirty="0" err="1"/>
              <a:t>yn</a:t>
            </a:r>
            <a:r>
              <a:rPr lang="en-GB" sz="2000" dirty="0"/>
              <a:t> </a:t>
            </a:r>
            <a:r>
              <a:rPr lang="en-GB" sz="2000" dirty="0" err="1"/>
              <a:t>cael</a:t>
            </a:r>
            <a:r>
              <a:rPr lang="en-GB" sz="2000" dirty="0"/>
              <a:t> </a:t>
            </a:r>
            <a:r>
              <a:rPr lang="en-GB" sz="2000" dirty="0" err="1"/>
              <a:t>trawiad</a:t>
            </a:r>
            <a:r>
              <a:rPr lang="en-GB" sz="2000" dirty="0"/>
              <a:t>. </a:t>
            </a:r>
            <a:r>
              <a:rPr lang="en-GB" sz="2000" dirty="0" err="1"/>
              <a:t>Mae’n</a:t>
            </a:r>
            <a:r>
              <a:rPr lang="en-GB" sz="2000" dirty="0"/>
              <a:t> </a:t>
            </a:r>
            <a:r>
              <a:rPr lang="en-GB" sz="2000" dirty="0" err="1"/>
              <a:t>flinedig</a:t>
            </a:r>
            <a:r>
              <a:rPr lang="en-GB" sz="2000" dirty="0"/>
              <a:t> </a:t>
            </a:r>
            <a:r>
              <a:rPr lang="en-GB" sz="2000" dirty="0" err="1"/>
              <a:t>yn</a:t>
            </a:r>
            <a:r>
              <a:rPr lang="en-GB" sz="2000" dirty="0"/>
              <a:t> </a:t>
            </a:r>
            <a:r>
              <a:rPr lang="en-GB" sz="2000" dirty="0" err="1"/>
              <a:t>ystod</a:t>
            </a:r>
            <a:r>
              <a:rPr lang="en-GB" sz="2000" dirty="0"/>
              <a:t> y </a:t>
            </a:r>
            <a:r>
              <a:rPr lang="en-GB" sz="2000" dirty="0" err="1"/>
              <a:t>dydd</a:t>
            </a:r>
            <a:r>
              <a:rPr lang="en-GB" sz="2000" dirty="0"/>
              <a:t> a </a:t>
            </a:r>
            <a:r>
              <a:rPr lang="en-GB" sz="2000" dirty="0" err="1"/>
              <a:t>gallai</a:t>
            </a:r>
            <a:r>
              <a:rPr lang="en-GB" sz="2000" dirty="0"/>
              <a:t> </a:t>
            </a:r>
            <a:r>
              <a:rPr lang="en-GB" sz="2000" dirty="0" err="1"/>
              <a:t>gael</a:t>
            </a:r>
            <a:r>
              <a:rPr lang="en-GB" sz="2000" dirty="0"/>
              <a:t> </a:t>
            </a:r>
            <a:r>
              <a:rPr lang="en-GB" sz="2000" dirty="0" err="1"/>
              <a:t>damwain</a:t>
            </a:r>
            <a:r>
              <a:rPr lang="en-GB" sz="2000" dirty="0"/>
              <a:t> </a:t>
            </a:r>
            <a:r>
              <a:rPr lang="en-GB" sz="2000" dirty="0" err="1"/>
              <a:t>yn</a:t>
            </a:r>
            <a:r>
              <a:rPr lang="en-GB" sz="2000" dirty="0"/>
              <a:t> y </a:t>
            </a:r>
            <a:r>
              <a:rPr lang="en-GB" sz="2000" dirty="0" err="1"/>
              <a:t>gwaith</a:t>
            </a:r>
            <a:r>
              <a:rPr lang="en-GB" sz="2000" dirty="0"/>
              <a:t>. </a:t>
            </a:r>
            <a:r>
              <a:rPr lang="en-GB" sz="2000" dirty="0" err="1"/>
              <a:t>Bydd</a:t>
            </a:r>
            <a:r>
              <a:rPr lang="en-GB" sz="2000" dirty="0"/>
              <a:t> </a:t>
            </a:r>
            <a:r>
              <a:rPr lang="en-GB" sz="2000" dirty="0" err="1"/>
              <a:t>yn</a:t>
            </a:r>
            <a:r>
              <a:rPr lang="en-GB" sz="2000" dirty="0"/>
              <a:t> </a:t>
            </a:r>
            <a:r>
              <a:rPr lang="en-GB" sz="2000" dirty="0" err="1"/>
              <a:t>cysgu’n</a:t>
            </a:r>
            <a:r>
              <a:rPr lang="en-GB" sz="2000" dirty="0"/>
              <a:t> </a:t>
            </a:r>
            <a:r>
              <a:rPr lang="en-GB" sz="2000" dirty="0" err="1"/>
              <a:t>dda</a:t>
            </a:r>
            <a:r>
              <a:rPr lang="en-GB" sz="2000" dirty="0"/>
              <a:t> dim </a:t>
            </a:r>
            <a:r>
              <a:rPr lang="en-GB" sz="2000" dirty="0" err="1"/>
              <a:t>ond</a:t>
            </a:r>
            <a:r>
              <a:rPr lang="en-GB" sz="2000" dirty="0"/>
              <a:t> pan </a:t>
            </a:r>
            <a:r>
              <a:rPr lang="en-GB" sz="2000" dirty="0" err="1"/>
              <a:t>fydd</a:t>
            </a:r>
            <a:r>
              <a:rPr lang="en-GB" sz="2000" dirty="0"/>
              <a:t> </a:t>
            </a:r>
            <a:r>
              <a:rPr lang="en-GB" sz="2000" dirty="0" err="1"/>
              <a:t>yn</a:t>
            </a:r>
            <a:r>
              <a:rPr lang="en-GB" sz="2000" dirty="0"/>
              <a:t> </a:t>
            </a:r>
            <a:r>
              <a:rPr lang="en-GB" sz="2000" dirty="0" err="1"/>
              <a:t>hyderus</a:t>
            </a:r>
            <a:r>
              <a:rPr lang="en-GB" sz="2000" dirty="0"/>
              <a:t> y </a:t>
            </a:r>
            <a:r>
              <a:rPr lang="en-GB" sz="2000" dirty="0" err="1"/>
              <a:t>bydd</a:t>
            </a:r>
            <a:r>
              <a:rPr lang="en-GB" sz="2000" dirty="0"/>
              <a:t> </a:t>
            </a:r>
            <a:r>
              <a:rPr lang="en-GB" sz="2000" dirty="0" err="1"/>
              <a:t>yn</a:t>
            </a:r>
            <a:r>
              <a:rPr lang="en-GB" sz="2000" dirty="0"/>
              <a:t> </a:t>
            </a:r>
            <a:r>
              <a:rPr lang="en-GB" sz="2000" dirty="0" err="1"/>
              <a:t>deffro</a:t>
            </a:r>
            <a:r>
              <a:rPr lang="en-GB" sz="2000" dirty="0"/>
              <a:t> pan </a:t>
            </a:r>
            <a:r>
              <a:rPr lang="en-GB" sz="2000" dirty="0" err="1"/>
              <a:t>fydd</a:t>
            </a:r>
            <a:r>
              <a:rPr lang="en-GB" sz="2000" dirty="0"/>
              <a:t> </a:t>
            </a:r>
            <a:r>
              <a:rPr lang="en-GB" sz="2000" dirty="0" err="1"/>
              <a:t>ei</a:t>
            </a:r>
            <a:r>
              <a:rPr lang="en-GB" sz="2000" dirty="0"/>
              <a:t> </a:t>
            </a:r>
            <a:r>
              <a:rPr lang="en-GB" sz="2000" dirty="0" err="1"/>
              <a:t>wraig</a:t>
            </a:r>
            <a:r>
              <a:rPr lang="en-GB" sz="2000" dirty="0"/>
              <a:t> </a:t>
            </a:r>
            <a:r>
              <a:rPr lang="en-GB" sz="2000" dirty="0" err="1"/>
              <a:t>yn</a:t>
            </a:r>
            <a:r>
              <a:rPr lang="en-GB" sz="2000" dirty="0"/>
              <a:t> </a:t>
            </a:r>
            <a:r>
              <a:rPr lang="en-GB" sz="2000" dirty="0" err="1"/>
              <a:t>anhwylus</a:t>
            </a:r>
            <a:r>
              <a:rPr lang="en-GB" sz="2000" dirty="0"/>
              <a:t>. </a:t>
            </a:r>
          </a:p>
          <a:p>
            <a:pPr lvl="0">
              <a:spcAft>
                <a:spcPts val="300"/>
              </a:spcAft>
            </a:pPr>
            <a:r>
              <a:rPr lang="en-GB" sz="2000" b="1" dirty="0" err="1">
                <a:solidFill>
                  <a:srgbClr val="582F7A"/>
                </a:solidFill>
              </a:rPr>
              <a:t>Risg</a:t>
            </a:r>
            <a:r>
              <a:rPr lang="en-GB" sz="2000" b="1" dirty="0">
                <a:solidFill>
                  <a:srgbClr val="582F7A"/>
                </a:solidFill>
              </a:rPr>
              <a:t> o </a:t>
            </a:r>
            <a:r>
              <a:rPr lang="en-GB" sz="2000" b="1" dirty="0" err="1">
                <a:solidFill>
                  <a:srgbClr val="582F7A"/>
                </a:solidFill>
              </a:rPr>
              <a:t>dân</a:t>
            </a:r>
            <a:endParaRPr lang="en-GB" sz="2000" b="1" dirty="0">
              <a:solidFill>
                <a:srgbClr val="582F7A"/>
              </a:solidFill>
            </a:endParaRPr>
          </a:p>
          <a:p>
            <a:r>
              <a:rPr lang="en-GB" sz="2000" dirty="0"/>
              <a:t>Mae </a:t>
            </a:r>
            <a:r>
              <a:rPr lang="en-GB" sz="2000" dirty="0" err="1"/>
              <a:t>Mair</a:t>
            </a:r>
            <a:r>
              <a:rPr lang="en-GB" sz="2000" dirty="0"/>
              <a:t> </a:t>
            </a:r>
            <a:r>
              <a:rPr lang="en-GB" sz="2000" dirty="0" err="1"/>
              <a:t>yn</a:t>
            </a:r>
            <a:r>
              <a:rPr lang="en-GB" sz="2000" dirty="0"/>
              <a:t> </a:t>
            </a:r>
            <a:r>
              <a:rPr lang="en-GB" sz="2000" dirty="0" err="1"/>
              <a:t>mwynhau</a:t>
            </a:r>
            <a:r>
              <a:rPr lang="en-GB" sz="2000" dirty="0"/>
              <a:t> </a:t>
            </a:r>
            <a:r>
              <a:rPr lang="en-GB" sz="2000" dirty="0" err="1"/>
              <a:t>coginio</a:t>
            </a:r>
            <a:r>
              <a:rPr lang="en-GB" sz="2000" dirty="0"/>
              <a:t> </a:t>
            </a:r>
            <a:r>
              <a:rPr lang="en-GB" sz="2000" dirty="0" err="1"/>
              <a:t>brecwast</a:t>
            </a:r>
            <a:r>
              <a:rPr lang="en-GB" sz="2000" dirty="0"/>
              <a:t>, </a:t>
            </a:r>
            <a:r>
              <a:rPr lang="en-GB" sz="2000" dirty="0" err="1"/>
              <a:t>cinio</a:t>
            </a:r>
            <a:r>
              <a:rPr lang="en-GB" sz="2000" dirty="0"/>
              <a:t> a </a:t>
            </a:r>
            <a:r>
              <a:rPr lang="en-GB" sz="2000" dirty="0" err="1"/>
              <a:t>swper</a:t>
            </a:r>
            <a:r>
              <a:rPr lang="en-GB" sz="2000" dirty="0"/>
              <a:t>. </a:t>
            </a:r>
            <a:r>
              <a:rPr lang="en-GB" sz="2000" dirty="0" err="1"/>
              <a:t>Os</a:t>
            </a:r>
            <a:r>
              <a:rPr lang="en-GB" sz="2000" dirty="0"/>
              <a:t> </a:t>
            </a:r>
            <a:r>
              <a:rPr lang="en-GB" sz="2000" dirty="0" err="1"/>
              <a:t>bydd</a:t>
            </a:r>
            <a:r>
              <a:rPr lang="en-GB" sz="2000" dirty="0"/>
              <a:t> </a:t>
            </a:r>
            <a:r>
              <a:rPr lang="en-GB" sz="2000" dirty="0" err="1"/>
              <a:t>yn</a:t>
            </a:r>
            <a:r>
              <a:rPr lang="en-GB" sz="2000" dirty="0"/>
              <a:t> </a:t>
            </a:r>
            <a:r>
              <a:rPr lang="en-GB" sz="2000" dirty="0" err="1"/>
              <a:t>cael</a:t>
            </a:r>
            <a:r>
              <a:rPr lang="en-GB" sz="2000" dirty="0"/>
              <a:t> </a:t>
            </a:r>
            <a:r>
              <a:rPr lang="en-GB" sz="2000" dirty="0" err="1"/>
              <a:t>trawiad</a:t>
            </a:r>
            <a:r>
              <a:rPr lang="en-GB" sz="2000" dirty="0"/>
              <a:t> </a:t>
            </a:r>
            <a:r>
              <a:rPr lang="en-GB" sz="2000" dirty="0" err="1"/>
              <a:t>wrth</a:t>
            </a:r>
            <a:r>
              <a:rPr lang="en-GB" sz="2000" dirty="0"/>
              <a:t> </a:t>
            </a:r>
            <a:r>
              <a:rPr lang="en-GB" sz="2000" dirty="0" err="1"/>
              <a:t>gyflawni’r</a:t>
            </a:r>
            <a:r>
              <a:rPr lang="en-GB" sz="2000" dirty="0"/>
              <a:t> </a:t>
            </a:r>
            <a:r>
              <a:rPr lang="en-GB" sz="2000" dirty="0" err="1"/>
              <a:t>tasgau</a:t>
            </a:r>
            <a:r>
              <a:rPr lang="en-GB" sz="2000" dirty="0"/>
              <a:t> </a:t>
            </a:r>
            <a:r>
              <a:rPr lang="en-GB" sz="2000" dirty="0" err="1"/>
              <a:t>hyn</a:t>
            </a:r>
            <a:r>
              <a:rPr lang="en-GB" sz="2000" dirty="0"/>
              <a:t>, </a:t>
            </a:r>
            <a:r>
              <a:rPr lang="en-GB" sz="2000" dirty="0" err="1"/>
              <a:t>mae</a:t>
            </a:r>
            <a:r>
              <a:rPr lang="en-GB" sz="2000" dirty="0"/>
              <a:t> </a:t>
            </a:r>
            <a:r>
              <a:rPr lang="en-GB" sz="2000" dirty="0" err="1"/>
              <a:t>risg</a:t>
            </a:r>
            <a:r>
              <a:rPr lang="en-GB" sz="2000" dirty="0"/>
              <a:t> </a:t>
            </a:r>
            <a:r>
              <a:rPr lang="en-GB" sz="2000" dirty="0" err="1"/>
              <a:t>uchel</a:t>
            </a:r>
            <a:r>
              <a:rPr lang="en-GB" sz="2000" dirty="0"/>
              <a:t> y </a:t>
            </a:r>
            <a:r>
              <a:rPr lang="en-GB" sz="2000" dirty="0" err="1"/>
              <a:t>bydd</a:t>
            </a:r>
            <a:r>
              <a:rPr lang="en-GB" sz="2000" dirty="0"/>
              <a:t> </a:t>
            </a:r>
            <a:r>
              <a:rPr lang="en-GB" sz="2000" dirty="0" err="1"/>
              <a:t>tân</a:t>
            </a:r>
            <a:r>
              <a:rPr lang="en-GB" sz="2000" dirty="0"/>
              <a:t> </a:t>
            </a:r>
            <a:r>
              <a:rPr lang="en-GB" sz="2000" dirty="0" err="1"/>
              <a:t>yn</a:t>
            </a:r>
            <a:r>
              <a:rPr lang="en-GB" sz="2000" dirty="0"/>
              <a:t> y </a:t>
            </a:r>
            <a:r>
              <a:rPr lang="en-GB" sz="2000" dirty="0" err="1"/>
              <a:t>cartref</a:t>
            </a:r>
            <a:r>
              <a:rPr lang="en-GB" sz="2000" dirty="0" smtClean="0"/>
              <a:t>.</a:t>
            </a:r>
            <a:endParaRPr lang="en-GB" sz="2000" dirty="0"/>
          </a:p>
        </p:txBody>
      </p:sp>
    </p:spTree>
    <p:extLst>
      <p:ext uri="{BB962C8B-B14F-4D97-AF65-F5344CB8AC3E}">
        <p14:creationId xmlns:p14="http://schemas.microsoft.com/office/powerpoint/2010/main" val="11401149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Diogelu</a:t>
            </a:r>
            <a:r>
              <a:rPr lang="en-GB" dirty="0"/>
              <a:t> Elizabeth</a:t>
            </a:r>
          </a:p>
        </p:txBody>
      </p:sp>
      <p:sp>
        <p:nvSpPr>
          <p:cNvPr id="3" name="Content Placeholder 2"/>
          <p:cNvSpPr>
            <a:spLocks noGrp="1"/>
          </p:cNvSpPr>
          <p:nvPr>
            <p:ph idx="1"/>
          </p:nvPr>
        </p:nvSpPr>
        <p:spPr>
          <a:xfrm>
            <a:off x="431800" y="1376363"/>
            <a:ext cx="8280400" cy="4135271"/>
          </a:xfrm>
          <a:prstGeom prst="rect">
            <a:avLst/>
          </a:prstGeom>
        </p:spPr>
        <p:txBody>
          <a:bodyPr>
            <a:noAutofit/>
          </a:bodyPr>
          <a:lstStyle/>
          <a:p>
            <a:pPr>
              <a:spcAft>
                <a:spcPts val="600"/>
              </a:spcAft>
            </a:pPr>
            <a:r>
              <a:rPr lang="cy-GB" sz="2400" dirty="0"/>
              <a:t>Mae Elizabeth yn 93 oed. Mae’n dychwelyd adref i’w thŷ teras ym Mangor ar ôl treulio wythnos yn Ysbyty Gwynedd gyda haint ar yr ysgyfaint.</a:t>
            </a:r>
          </a:p>
          <a:p>
            <a:pPr>
              <a:spcAft>
                <a:spcPts val="600"/>
              </a:spcAft>
            </a:pPr>
            <a:r>
              <a:rPr lang="cy-GB" sz="2400" dirty="0"/>
              <a:t>Mae ei golwg yn dirywio ac mae wedi mynd yn fregus iawn sy’n ei rhoi mewn perygl o gwympiadau, a chymryd y feddyginiaeth anghywir ar gyfer angina a diabetes math 2.</a:t>
            </a:r>
          </a:p>
          <a:p>
            <a:pPr>
              <a:spcAft>
                <a:spcPts val="600"/>
              </a:spcAft>
            </a:pPr>
            <a:r>
              <a:rPr lang="cy-GB" sz="2400" dirty="0" smtClean="0"/>
              <a:t>Bydd </a:t>
            </a:r>
            <a:r>
              <a:rPr lang="cy-GB" sz="2400" dirty="0"/>
              <a:t>y tîm galluogi lleol yn darparu cymorth yn ystod y dydd iddi, ond mae pryder y gall gwympo yn ystod y nos a dioddef arhosiad hir a fydd yn rhoi ei hannibyniaeth mewn perygl. </a:t>
            </a:r>
            <a:r>
              <a:rPr lang="cy-GB" sz="2400" dirty="0" smtClean="0"/>
              <a:t>Mae </a:t>
            </a:r>
            <a:r>
              <a:rPr lang="cy-GB" sz="2400" dirty="0"/>
              <a:t>ganddi nifer o ffrindiau yn y gymuned leol ac nid yw’n dymuno ystyried gofal preswyl.</a:t>
            </a:r>
          </a:p>
        </p:txBody>
      </p:sp>
    </p:spTree>
    <p:extLst>
      <p:ext uri="{BB962C8B-B14F-4D97-AF65-F5344CB8AC3E}">
        <p14:creationId xmlns:p14="http://schemas.microsoft.com/office/powerpoint/2010/main" val="3758132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Rheoli</a:t>
            </a:r>
            <a:r>
              <a:rPr lang="en-GB" dirty="0"/>
              <a:t> </a:t>
            </a:r>
            <a:r>
              <a:rPr lang="en-GB" dirty="0" err="1"/>
              <a:t>risgiau</a:t>
            </a:r>
            <a:r>
              <a:rPr lang="en-GB" dirty="0"/>
              <a:t> Elizabeth</a:t>
            </a:r>
          </a:p>
        </p:txBody>
      </p:sp>
      <p:sp>
        <p:nvSpPr>
          <p:cNvPr id="3" name="Content Placeholder 2"/>
          <p:cNvSpPr>
            <a:spLocks noGrp="1"/>
          </p:cNvSpPr>
          <p:nvPr>
            <p:ph idx="1"/>
          </p:nvPr>
        </p:nvSpPr>
        <p:spPr>
          <a:xfrm>
            <a:off x="431801" y="1741620"/>
            <a:ext cx="5156199" cy="4135271"/>
          </a:xfrm>
          <a:prstGeom prst="rect">
            <a:avLst/>
          </a:prstGeom>
        </p:spPr>
        <p:txBody>
          <a:bodyPr>
            <a:normAutofit fontScale="70000" lnSpcReduction="20000"/>
          </a:bodyPr>
          <a:lstStyle/>
          <a:p>
            <a:pPr>
              <a:spcAft>
                <a:spcPts val="600"/>
              </a:spcAft>
            </a:pPr>
            <a:r>
              <a:rPr lang="en-GB" dirty="0"/>
              <a:t>Mae </a:t>
            </a:r>
            <a:r>
              <a:rPr lang="en-GB" dirty="0" err="1"/>
              <a:t>angen</a:t>
            </a:r>
            <a:r>
              <a:rPr lang="en-GB" dirty="0"/>
              <a:t> </a:t>
            </a:r>
            <a:r>
              <a:rPr lang="en-GB" dirty="0" err="1"/>
              <a:t>lleihau’r</a:t>
            </a:r>
            <a:r>
              <a:rPr lang="en-GB" dirty="0"/>
              <a:t> </a:t>
            </a:r>
            <a:r>
              <a:rPr lang="en-GB" dirty="0" err="1"/>
              <a:t>tebygolrwydd</a:t>
            </a:r>
            <a:r>
              <a:rPr lang="en-GB" dirty="0"/>
              <a:t> o </a:t>
            </a:r>
            <a:r>
              <a:rPr lang="en-GB" dirty="0" err="1"/>
              <a:t>gwympo</a:t>
            </a:r>
            <a:r>
              <a:rPr lang="en-GB" dirty="0"/>
              <a:t> </a:t>
            </a:r>
            <a:r>
              <a:rPr lang="en-GB" dirty="0" err="1"/>
              <a:t>trwy</a:t>
            </a:r>
            <a:r>
              <a:rPr lang="en-GB" dirty="0"/>
              <a:t> </a:t>
            </a:r>
            <a:r>
              <a:rPr lang="en-GB" dirty="0" err="1"/>
              <a:t>gynnig</a:t>
            </a:r>
            <a:r>
              <a:rPr lang="en-GB" dirty="0"/>
              <a:t> </a:t>
            </a:r>
            <a:r>
              <a:rPr lang="en-GB" dirty="0" err="1"/>
              <a:t>amrywiaeth</a:t>
            </a:r>
            <a:r>
              <a:rPr lang="en-GB" dirty="0"/>
              <a:t> o </a:t>
            </a:r>
            <a:r>
              <a:rPr lang="en-GB" dirty="0" err="1"/>
              <a:t>ddyfeisiau</a:t>
            </a:r>
            <a:r>
              <a:rPr lang="en-GB" dirty="0"/>
              <a:t> </a:t>
            </a:r>
            <a:r>
              <a:rPr lang="en-GB" dirty="0" err="1"/>
              <a:t>annibynnol</a:t>
            </a:r>
            <a:r>
              <a:rPr lang="en-GB" dirty="0"/>
              <a:t> </a:t>
            </a:r>
            <a:r>
              <a:rPr lang="en-GB" dirty="0" err="1"/>
              <a:t>iddi</a:t>
            </a:r>
            <a:r>
              <a:rPr lang="en-GB" dirty="0"/>
              <a:t>, </a:t>
            </a:r>
            <a:r>
              <a:rPr lang="en-GB" dirty="0" err="1"/>
              <a:t>gan</a:t>
            </a:r>
            <a:r>
              <a:rPr lang="en-GB" dirty="0"/>
              <a:t> </a:t>
            </a:r>
            <a:r>
              <a:rPr lang="en-GB" dirty="0" err="1"/>
              <a:t>gynnwys</a:t>
            </a:r>
            <a:r>
              <a:rPr lang="en-GB" dirty="0"/>
              <a:t> </a:t>
            </a:r>
            <a:r>
              <a:rPr lang="en-GB" dirty="0" err="1"/>
              <a:t>golau</a:t>
            </a:r>
            <a:r>
              <a:rPr lang="en-GB" dirty="0"/>
              <a:t> </a:t>
            </a:r>
            <a:r>
              <a:rPr lang="en-GB" dirty="0" err="1"/>
              <a:t>sy’n</a:t>
            </a:r>
            <a:r>
              <a:rPr lang="en-GB" dirty="0"/>
              <a:t> </a:t>
            </a:r>
            <a:r>
              <a:rPr lang="en-GB" dirty="0" err="1"/>
              <a:t>cael</a:t>
            </a:r>
            <a:r>
              <a:rPr lang="en-GB" dirty="0"/>
              <a:t> </a:t>
            </a:r>
            <a:r>
              <a:rPr lang="en-GB" dirty="0" err="1"/>
              <a:t>ei</a:t>
            </a:r>
            <a:r>
              <a:rPr lang="en-GB" dirty="0"/>
              <a:t> </a:t>
            </a:r>
            <a:r>
              <a:rPr lang="en-GB" dirty="0" err="1"/>
              <a:t>gynnau</a:t>
            </a:r>
            <a:r>
              <a:rPr lang="en-GB" dirty="0"/>
              <a:t> </a:t>
            </a:r>
            <a:r>
              <a:rPr lang="en-GB" dirty="0" err="1"/>
              <a:t>trwy</a:t>
            </a:r>
            <a:r>
              <a:rPr lang="en-GB" dirty="0"/>
              <a:t> </a:t>
            </a:r>
            <a:r>
              <a:rPr lang="en-GB" dirty="0" err="1"/>
              <a:t>symud</a:t>
            </a:r>
            <a:r>
              <a:rPr lang="en-GB" dirty="0"/>
              <a:t>, </a:t>
            </a:r>
            <a:r>
              <a:rPr lang="en-GB" dirty="0" err="1"/>
              <a:t>cymhorthion</a:t>
            </a:r>
            <a:r>
              <a:rPr lang="en-GB" dirty="0"/>
              <a:t> </a:t>
            </a:r>
            <a:r>
              <a:rPr lang="en-GB" dirty="0" err="1"/>
              <a:t>cerdded</a:t>
            </a:r>
            <a:r>
              <a:rPr lang="en-GB" dirty="0"/>
              <a:t> a </a:t>
            </a:r>
            <a:r>
              <a:rPr lang="en-GB" dirty="0" err="1"/>
              <a:t>negeseuon</a:t>
            </a:r>
            <a:r>
              <a:rPr lang="en-GB" dirty="0"/>
              <a:t> </a:t>
            </a:r>
            <a:r>
              <a:rPr lang="en-GB" dirty="0" err="1"/>
              <a:t>i’w</a:t>
            </a:r>
            <a:r>
              <a:rPr lang="en-GB" dirty="0"/>
              <a:t> </a:t>
            </a:r>
            <a:r>
              <a:rPr lang="en-GB" dirty="0" err="1"/>
              <a:t>hatgoffa</a:t>
            </a:r>
            <a:r>
              <a:rPr lang="en-GB" dirty="0"/>
              <a:t> am </a:t>
            </a:r>
            <a:r>
              <a:rPr lang="en-GB" dirty="0" err="1"/>
              <a:t>feddyginiaeth</a:t>
            </a:r>
            <a:r>
              <a:rPr lang="en-GB" dirty="0"/>
              <a:t>.</a:t>
            </a:r>
          </a:p>
          <a:p>
            <a:pPr>
              <a:spcAft>
                <a:spcPts val="600"/>
              </a:spcAft>
            </a:pPr>
            <a:r>
              <a:rPr lang="en-GB" dirty="0" err="1"/>
              <a:t>Gellir</a:t>
            </a:r>
            <a:r>
              <a:rPr lang="en-GB" dirty="0"/>
              <a:t> </a:t>
            </a:r>
            <a:r>
              <a:rPr lang="en-GB" dirty="0" err="1"/>
              <a:t>hybu</a:t>
            </a:r>
            <a:r>
              <a:rPr lang="en-GB" dirty="0"/>
              <a:t> </a:t>
            </a:r>
            <a:r>
              <a:rPr lang="en-GB" dirty="0" err="1"/>
              <a:t>ei</a:t>
            </a:r>
            <a:r>
              <a:rPr lang="en-GB" dirty="0"/>
              <a:t> </a:t>
            </a:r>
            <a:r>
              <a:rPr lang="en-GB" dirty="0" err="1"/>
              <a:t>hyder</a:t>
            </a:r>
            <a:r>
              <a:rPr lang="en-GB" dirty="0"/>
              <a:t> </a:t>
            </a:r>
            <a:r>
              <a:rPr lang="en-GB" dirty="0" err="1"/>
              <a:t>trwy</a:t>
            </a:r>
            <a:r>
              <a:rPr lang="en-GB" dirty="0"/>
              <a:t> </a:t>
            </a:r>
            <a:r>
              <a:rPr lang="en-GB" dirty="0" err="1"/>
              <a:t>sicrhau</a:t>
            </a:r>
            <a:r>
              <a:rPr lang="en-GB" dirty="0"/>
              <a:t> bod </a:t>
            </a:r>
            <a:r>
              <a:rPr lang="en-GB" dirty="0" err="1"/>
              <a:t>cwymp</a:t>
            </a:r>
            <a:r>
              <a:rPr lang="en-GB" dirty="0"/>
              <a:t> </a:t>
            </a:r>
            <a:r>
              <a:rPr lang="en-GB" dirty="0" err="1"/>
              <a:t>yn</a:t>
            </a:r>
            <a:r>
              <a:rPr lang="en-GB" dirty="0"/>
              <a:t> </a:t>
            </a:r>
            <a:r>
              <a:rPr lang="en-GB" dirty="0" err="1"/>
              <a:t>cael</a:t>
            </a:r>
            <a:r>
              <a:rPr lang="en-GB" dirty="0"/>
              <a:t> </a:t>
            </a:r>
            <a:r>
              <a:rPr lang="en-GB" dirty="0" err="1"/>
              <a:t>ei</a:t>
            </a:r>
            <a:r>
              <a:rPr lang="en-GB" dirty="0"/>
              <a:t> </a:t>
            </a:r>
            <a:r>
              <a:rPr lang="en-GB" dirty="0" err="1"/>
              <a:t>ganfod</a:t>
            </a:r>
            <a:r>
              <a:rPr lang="en-GB" dirty="0"/>
              <a:t> </a:t>
            </a:r>
            <a:r>
              <a:rPr lang="en-GB" dirty="0" err="1"/>
              <a:t>yn</a:t>
            </a:r>
            <a:r>
              <a:rPr lang="en-GB" dirty="0"/>
              <a:t> </a:t>
            </a:r>
            <a:r>
              <a:rPr lang="en-GB" dirty="0" err="1"/>
              <a:t>gyflym</a:t>
            </a:r>
            <a:r>
              <a:rPr lang="en-GB" dirty="0"/>
              <a:t> </a:t>
            </a:r>
            <a:r>
              <a:rPr lang="en-GB" dirty="0" err="1"/>
              <a:t>sy’n</a:t>
            </a:r>
            <a:r>
              <a:rPr lang="en-GB" dirty="0"/>
              <a:t> </a:t>
            </a:r>
            <a:r>
              <a:rPr lang="en-GB" dirty="0" err="1"/>
              <a:t>galluogi</a:t>
            </a:r>
            <a:r>
              <a:rPr lang="en-GB" dirty="0"/>
              <a:t> </a:t>
            </a:r>
            <a:r>
              <a:rPr lang="en-GB" dirty="0" err="1"/>
              <a:t>ymateb</a:t>
            </a:r>
            <a:r>
              <a:rPr lang="en-GB" dirty="0"/>
              <a:t> </a:t>
            </a:r>
            <a:r>
              <a:rPr lang="en-GB" dirty="0" err="1"/>
              <a:t>mewn</a:t>
            </a:r>
            <a:r>
              <a:rPr lang="en-GB" dirty="0"/>
              <a:t> </a:t>
            </a:r>
            <a:r>
              <a:rPr lang="en-GB" dirty="0" err="1"/>
              <a:t>argyfwng</a:t>
            </a:r>
            <a:r>
              <a:rPr lang="en-GB" dirty="0"/>
              <a:t>.</a:t>
            </a:r>
          </a:p>
          <a:p>
            <a:pPr>
              <a:spcAft>
                <a:spcPts val="600"/>
              </a:spcAft>
            </a:pPr>
            <a:r>
              <a:rPr lang="en-GB" dirty="0"/>
              <a:t>Gall monitor </a:t>
            </a:r>
            <a:r>
              <a:rPr lang="en-GB" dirty="0" err="1"/>
              <a:t>sy’n</a:t>
            </a:r>
            <a:r>
              <a:rPr lang="en-GB" dirty="0"/>
              <a:t> </a:t>
            </a:r>
            <a:r>
              <a:rPr lang="en-GB" dirty="0" err="1"/>
              <a:t>nodi</a:t>
            </a:r>
            <a:r>
              <a:rPr lang="en-GB" dirty="0"/>
              <a:t> pan </a:t>
            </a:r>
            <a:r>
              <a:rPr lang="en-GB" dirty="0" err="1"/>
              <a:t>fydd</a:t>
            </a:r>
            <a:r>
              <a:rPr lang="en-GB" dirty="0"/>
              <a:t> </a:t>
            </a:r>
            <a:r>
              <a:rPr lang="en-GB" dirty="0" err="1"/>
              <a:t>yn</a:t>
            </a:r>
            <a:r>
              <a:rPr lang="en-GB" dirty="0"/>
              <a:t> y </a:t>
            </a:r>
            <a:r>
              <a:rPr lang="en-GB" dirty="0" err="1"/>
              <a:t>gwely</a:t>
            </a:r>
            <a:r>
              <a:rPr lang="en-GB" dirty="0"/>
              <a:t> </a:t>
            </a:r>
            <a:r>
              <a:rPr lang="en-GB" dirty="0" err="1"/>
              <a:t>ganu</a:t>
            </a:r>
            <a:r>
              <a:rPr lang="en-GB" dirty="0"/>
              <a:t> </a:t>
            </a:r>
            <a:r>
              <a:rPr lang="en-GB" dirty="0" err="1"/>
              <a:t>larwm</a:t>
            </a:r>
            <a:r>
              <a:rPr lang="en-GB" dirty="0"/>
              <a:t> </a:t>
            </a:r>
            <a:r>
              <a:rPr lang="en-GB" dirty="0" err="1"/>
              <a:t>os</a:t>
            </a:r>
            <a:r>
              <a:rPr lang="en-GB" dirty="0"/>
              <a:t> </a:t>
            </a:r>
            <a:r>
              <a:rPr lang="en-GB" dirty="0" err="1"/>
              <a:t>bydd</a:t>
            </a:r>
            <a:r>
              <a:rPr lang="en-GB" dirty="0"/>
              <a:t> </a:t>
            </a:r>
            <a:r>
              <a:rPr lang="en-GB" dirty="0" err="1"/>
              <a:t>yn</a:t>
            </a:r>
            <a:r>
              <a:rPr lang="en-GB" dirty="0"/>
              <a:t> </a:t>
            </a:r>
            <a:r>
              <a:rPr lang="en-GB" dirty="0" err="1"/>
              <a:t>gadael</a:t>
            </a:r>
            <a:r>
              <a:rPr lang="en-GB" dirty="0"/>
              <a:t> </a:t>
            </a:r>
            <a:r>
              <a:rPr lang="en-GB" dirty="0" err="1"/>
              <a:t>ei</a:t>
            </a:r>
            <a:r>
              <a:rPr lang="en-GB" dirty="0"/>
              <a:t> </a:t>
            </a:r>
            <a:r>
              <a:rPr lang="en-GB" dirty="0" err="1"/>
              <a:t>gwely</a:t>
            </a:r>
            <a:r>
              <a:rPr lang="en-GB" dirty="0"/>
              <a:t> </a:t>
            </a:r>
            <a:r>
              <a:rPr lang="en-GB" dirty="0" err="1"/>
              <a:t>yn</a:t>
            </a:r>
            <a:r>
              <a:rPr lang="en-GB" dirty="0"/>
              <a:t> </a:t>
            </a:r>
            <a:r>
              <a:rPr lang="en-GB" dirty="0" err="1"/>
              <a:t>ystod</a:t>
            </a:r>
            <a:r>
              <a:rPr lang="en-GB" dirty="0"/>
              <a:t> y </a:t>
            </a:r>
            <a:r>
              <a:rPr lang="en-GB" dirty="0" err="1"/>
              <a:t>nos</a:t>
            </a:r>
            <a:r>
              <a:rPr lang="en-GB" dirty="0"/>
              <a:t> </a:t>
            </a:r>
            <a:r>
              <a:rPr lang="en-GB" dirty="0" err="1"/>
              <a:t>ond</a:t>
            </a:r>
            <a:r>
              <a:rPr lang="en-GB" dirty="0"/>
              <a:t> </a:t>
            </a:r>
            <a:r>
              <a:rPr lang="en-GB" dirty="0" err="1"/>
              <a:t>yn</a:t>
            </a:r>
            <a:r>
              <a:rPr lang="en-GB" dirty="0"/>
              <a:t> </a:t>
            </a:r>
            <a:r>
              <a:rPr lang="en-GB" dirty="0" err="1"/>
              <a:t>methu</a:t>
            </a:r>
            <a:r>
              <a:rPr lang="en-GB" dirty="0"/>
              <a:t> </a:t>
            </a:r>
            <a:r>
              <a:rPr lang="en-GB" dirty="0" err="1"/>
              <a:t>dychwelyd</a:t>
            </a:r>
            <a:r>
              <a:rPr lang="en-GB" dirty="0"/>
              <a:t> o </a:t>
            </a:r>
            <a:r>
              <a:rPr lang="en-GB" dirty="0" err="1"/>
              <a:t>fewn</a:t>
            </a:r>
            <a:r>
              <a:rPr lang="en-GB" dirty="0"/>
              <a:t> </a:t>
            </a:r>
            <a:r>
              <a:rPr lang="en-GB" dirty="0" err="1"/>
              <a:t>amser</a:t>
            </a:r>
            <a:r>
              <a:rPr lang="en-GB" dirty="0"/>
              <a:t> </a:t>
            </a:r>
            <a:r>
              <a:rPr lang="en-GB" dirty="0" err="1"/>
              <a:t>priodol</a:t>
            </a:r>
            <a:r>
              <a:rPr lang="en-GB" dirty="0" smtClean="0"/>
              <a:t>.</a:t>
            </a:r>
            <a:endParaRPr lang="en-GB" dirty="0"/>
          </a:p>
        </p:txBody>
      </p:sp>
      <p:pic>
        <p:nvPicPr>
          <p:cNvPr id="4" name="Nightlights"/>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658827" y="1413862"/>
            <a:ext cx="1505502" cy="1708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Walking frame" descr="https://encrypted-tbn2.gstatic.com/images?q=tbn:ANd9GcSGJMNnJp3HZmdwwZOu2v1XUnJMwICm7LQwTqyXJXG5UBR0nqx69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5156" y="1463984"/>
            <a:ext cx="1328335" cy="16083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194" name="Pill dispenser" descr="AdvancePillDispense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068" t="5073" r="5542" b="11415"/>
          <a:stretch/>
        </p:blipFill>
        <p:spPr bwMode="auto">
          <a:xfrm>
            <a:off x="5804536" y="3178638"/>
            <a:ext cx="1214084" cy="126123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AutoShape 4" descr="data:image/jpeg;base64,/9j/4AAQSkZJRgABAQAAAQABAAD/2wCEAAkGBxQTEhUUEhQUFBQWFRgYFxgUGBcUFhQWFRQXGBgYFxUYHSggGBomHBQXITEhJSkrLi4uFx8zODQsNygtLiwBCgoKDg0OFxAQGC0dHB0sLCwsLCwvLCwsLCwsLCwsLCwsLCwsLCssLCwsLCwsLDcsLCwsLCssLCwsLCssLDcrLP/AABEIAMABBgMBIgACEQEDEQH/xAAcAAABBQEBAQAAAAAAAAAAAAAAAwQFBgcBAgj/xABGEAACAQIDBAYFCAkDAwUAAAABAgMAEQQSIQUGMVETQWFxkaEHIjKBsSMzQlJicpLBFCRDY3OistHwNOHxFRaCJTVTg6P/xAAaAQEBAQEBAQEAAAAAAAAAAAAAAQIDBAUG/8QAJREBAQACAQQDAAEFAAAAAAAAAAECEQMEEjFBEyFRBRUyQnGx/9oADAMBAAIRAxEAPwDcaKKKApli8UV0W1+0X/OnGIlsKhpHub+FWB0u0260B7jb40ou1F61ce4H4GmAU0ZDT6TaUTaMZ+mB966/GnCSA8CD3G9QZQ8jSZhHWP7+NNCx0VX0dhwdx77j+a9KrjJB9IH7y/mLU0qboqJTabdaA/dNvIj86WXaqdYce6/wqCQopsmOjPB19+h8DTgGg7RXL12gKKKKAooooCiiigKKKKAooooCiiigKKKKAooooCiiigK4xtXaa4yWw/z3UDLGzEm3+d1UnefeNwHTCN68bWlYC5Tjot+sWOtqtzHW9UnbWxpoJ3xGHUyQyHNIiayRSXuzKOMiHjbiNdCDTLevpy5be36UifaE0mrzSt3u3wvamj4gg6s/fdreN/8AL1bZYsNiBe2R+to9NftIdL+FRWL2BIvsMkg5D1W/C35GuW3i7kXDtBx7E0g7nYH41IwbyYtPZxEv/kQ4/mvUbPhiD66EH7Q/OkOiGlha3C2lr8abWZX9WvC7+Ytfa6KT7yZT4qR8KnV36ZCRPhXGW2YxOHC3534ceF6zgKw+lflccDzuKc4bac8fsm63JsdQTmDEsDxa4BvWu5ucuU9tMw2/GEY2Z3jPKRGFu8i4FTGE2pDL81LG55KwJ/Dx/wCKx4bQJRkMagEk3t62Ym7MGJJNxpa9Qz7VMWIjMds0bAg/a/4J8a3jbfDrhy23T6CkkUC7FQNNWIUa9WulekjHFfFf9qxjbG2XxwVZpI4wgJCtfK7k8eFgQvC/51H4TZc4AaCRb2BtDPlYdlgRcjh48bV9LHobcZbdVfn+9ab4szjg7e/X43pVNoSDjlPeLfCsMwu820o7ZZpWHVnUSg9fEgmpLC+kzFLpLFDJ7miNuelx5Vi9Bn61VnPj7bQm1eaH/wASD8bUqm00PWR3j+1UjdXelcZGz5DEVfKVLBr6A5lPLW1Tqy34V48sLjdV2l34WFMUh4MviL+FK3qtkA9QrqacCR3Eis6FkoqBXFSDg599j8aVTaUg45T7iKaVM0VGLtXmh9xB+NqVTakZ4kr3g/EVA+opCPFoeDqfeKWBoO0UVy9B2iiigKKKKAooooPLNaorFSXPdUnKNNTTAwCrAzNcFOmwxpNoTVRE7S2Fh5zeWMZ/rp6j+9l4++oHE7myD5jEAj6sy6/jTj4CrkUPKvJFZuMrnlxY3zGc4vYmNT2oC45wssg/DofKoPEoFPykTxn7aMnmQK2OulvDt1rPxz05Xpp6rFBBE3BvA1xtncmB/wA51rmL2LhpfnMPCx5lAD4ixqMn3Kwh9lZIz9iRiB7mvU7K53p8vVZRtJWiQubG3C3OqzsXCmWUtp6tzqbXtYG3PVhWwba9HBlQpFiytzcdJHm4dqkfCoVfRpiMPH8k0c8nA2PRjKNSVzdZNevo5jM53NTjyxxv6qMsDfV/OkDHzFWDE7FxkfzmEmHaq9IPFL1GyYkDRwU7HUr5MK/RzPDLxdvNrKejeLEyKbq7rpbRjw5WpPGY92XKzaXvwANwLXuBfhTv1G+r7tPhUTtbQ2Xi1gPf/l/dXPmsxxuTfHu3T1szHSAsY3ZQDYW4aDl4VrWy5phEnSOc5FzbS1xoDrqbVR9w9gGRwSLxxAM32mvoPeT5GtBkjr8B/L9de/sxuvb7nT8U1uuNt10tmkHG3rANra9rgcbUvht6M3Up0Btqh9a9hr9LThVc2liEgniZixMgdAqqzk6A2U9RLWA4CxPKnMuEd3VnKrlBsFJuC1rhn0J05W115V4sOp5cMZe66sdfjxvpak26n0lYd1iPyp5hMfHILowIuQeogjjcdVUvamK6KMsePAd9UiLaLjO4NuIWxIJJFr6e817+i63k5Le/ws6OZ2Se2p/98YHOUMxUqxUko2UkG2jAG4uDUjhduYaT5vEQt2B1v4Gsh2JKiAkSRLKbWEiErkJsymTqupvZR1ceqnH6FESHMUMgIyZBKF6MKoS4Ww9cm1rnU35178ea6enk/juPG6lrZBrw1HZr8K4NOBI7iR8Kx6PCrHb5PFwEaZonZrnKLMchPEnMbdQFvavXiXefFwMBHipmXKpvMqnMSNbB1va+nHqNb+ae3n/p2V/tybSuKkHB299j8RSqbSlHHK3eCPMVkOB9JGJX5xIZR2Axnyv8KsGA9JGHewlSSE87dIvfddbe6rOXGuWfQ82PrbRF2ueuP8JB+NqWXa6dYZe8X+FV3A7SimGaGRJB9gg27xxFOc1dPqvHlLj9WLDHj4zwdfebHwNLhgeGtVcj30hipAilhpytpr1U0i40VDbr415YbyG7KxFz1iwIv260VFSOK4H3fE0zp5ieB93xNM6sHrMedMU23Flldm6NYXMcucWysLcr3BzrYi/Gnhqr7Q2XI3TMoVhIrXjRgxaRZD0bC9h7EjXv1otaxkvljO2eFr6S/V+VdsD1VWzJiVBJY3ztnujHLG2IGWRCboAsR4DtuLiq5jsa36UkJxb4bDyYjElpoiiFpVSIxxl2BVbgsftEVe1Pk+mi9Cprz+jdtUmXfkxHEq8JlTClVzq56Se/RDNbJkuekvo19NBrUj/33hRqenyZ1TOsbSIXeNZFHqXIJDgWtxBFW8eX4k5cf1Ymw5pMxEdVM8PvPhGzWxMXqmzZ26PKb2sc9tbipSPEBuBVudjfiLjUdhFZssbmUpqVrlqfZhXCimptTIV5lQMLOFYHqdQw8waeHDivJw1WZGldxm6eCk9vCQ35quQ+KWqHl9GeALhwsyEcAJWZfBr/ABq7mA14MZ5Vq8mVmt/SdsQ+A2IkCFIPVBte442vbh316kw8v1UfuI+BtUoVrhFfM5/43h5su673/t2w5ssUJJFb2omXuBt4imzxRnrI7/8AerGK44vxAPeAfjXhz/hZ/jk6zqf2Mh36m9cRKb93bxPnULiMEQqgEezcjrBPV26WrZ59g4V2zvh4y4+lbWojam4mGmYvmmjZuJjf1eFtEYEAaV6+HosuPDW919DpOu48M95Rj74NuRHcffSZjI599h7hWl4j0at+yxh7pYwfNT+VRmJ3Bxy+wcPN3MUJ9zD866fHyT0+nj1nS5+9Kbh8bKhGV2FhYWZhYaG1uFuzspym3sQBlYh1HUyhwdOHO3DutUji93cYnzmDltzjAk/oJqInjy+3HKh+0jL8RWd5TzHTXDl4y/4evtaNrdJh0dram+W9gctgBfS4Gpt6opripoSPkoijZrm7lgBb2VueF+zlx40xMyfXpNph/wDIPKm7V+PCezmCVkYNGxRhwZCVI94q9bs78MT0eJIJ6pNFzdjDgG7eus7R8xspdzyQE/CpzZm5uMxeVVhbDxZgWllBQC3WFNmY8tK68VyleHrpw5YXettjw+LDi4NM9rS3IQd5r1hNmrh4/aZgoHHiTb4nlTENclj117K/OaXDdBfkCebt5WFFK7qD9XXtZv6j/aisiQxXA+74mmdPMVwPu/OmlUcqhbx7RlhVTC+RmlykkBgR61xY91X2s43w4R/xvyaoH2G29ihx6N/cyHyJFOJd4hIpTEYXpEb2h6kqt3q9qpu08RIMbg4wWETCQsB7JZRpc9gvpUfgknxGIxQXFSQmKYquUB1K8RdW4Wt1caktPpfek2a5YtD0ZfLmsJIw2QqVuFOXQouvIUthti4IgiCUrmxceLIV1cdJGwORQdVQ2916ohxeJw88EM8qYgTlgpEeQr0YBJbnx4Dtqb2jGFRmEXSsPoAqGPO1+u3Adda+TJn48fxJYnceVhKseIjtJienBZHuhLuxGRi0ZPrccovbWrTupgDBhIYWCq0aZWCtnW9ybq3I8bW00HVWVw70xx2DJjMMeHrJIB3aXFWODbsoTpBiQU5yhbDsJ0N/fWsuXLKarOPHjjdxo9FUnC7zzWHqxSDmjEf3p7FvaPpxSL3ZXHkQfKsbjotNFQkO9GHbi4XscFPiKkYNoRv7Lq33SG+Bqh3nNdD0kJBzr0DQeyw5V5KKa4a5RHDhxXk4avdF6KRaA14MRp1mruertDEiuWp/mHKvGRTRTMUFzzv36/GnbYcV4bDVFlpjJhkb2o4270U/EUmuz4R+xhH/ANaf2p+2HNJmIinbF78v14RQPZCr90AfChjevRWk5nABJ4AVdJbb5RG2pcxEY7z2VGySagWNjoPcL28jSmcnMx4sdO6muIPA8mHxt+dRGg7tr+rR9xPixNcpbYS2w8X8NfMXoqBfE8D7vzppTvE8PCmgqjhrOt8OEX8f8mrRqzne/wDZfxvyaoILaOMkXG4SIMRG6yMyjgzLwueOl72FJbtYgvNjFsoCTkDKoUte+rfWNWFYwbEgEjUE9RtY25aaVCYvdoF2eHETYcsxYhMpUseLEWuT3msxXjbbRjF4MOrNKWkMbAgKoyjNmX6V9LcOFLwQxRLM2FHTMZCzIsgYmS+qgsbLr1U0w27s/Twyz4lZ+hLZfU6N/WFiDbQjUG/HSpSeFYEdoICzM2YpEArO31jc2oiJxG9hCukuFxUJZGAJQst2Ugagc6h5sBJ/07BxhGZhOuYKM1lOfMTbgLHr51LYvez5ORJcPioGZGUF0OS7LYesOq/XUPOkiYDAKMyt063sctlsxa5+r18qosb7oYT2kjaM2veGR04DkCeVedxsY82ER3NySw16gGIAF9eoddS4mjKlkZGspIysDwU24d1RW52OMmEWV8iFixOUCNBdyNBw428aCdKc6iN4JhBGJRB0oDKHy6MisbZgOLakC3bUxf8Azsqv77OogW8rwnpVyuLlL63EnVlIvx0vagk8DtEkRmOWZekBZblrWUgHQ6DU2pDb+9eNwzYdYnjczSZPlkBHAW1SxHHqowkjloQZY2+TJbLl9c8LqLXyjTXs4ConfL/UbPH78nwy0FrTe/aCW6TBxTDrOHnKn3JKNe69Oo/SLGvz+FxkPaYukX8UZPwpo3bVU2rvk2FmMU+HYDijRvcOh4MAQPeOo02NGwu/+z5NBiolPKQmEjvEgFqnsNjo5BeN1cfYZX/pJrG131wMukot2Sxhh42NeocNsqU3jMCtzicwsPwkWq7G05x/mldvWUw7MkTXD4/GRjqHSiZPB7/GnUeN2pH7OKw8/ZNBkJ7LxEeNqbRphrlZ8m+G0Et0mBjlHWcPiLH3LIuvdTiP0jxqbT4bGQdrQ9Iv4oyaovFdvVWwnpB2fJwxUSnlITEf5wLVO4XaUUgvG6OPsOr/ANJop5nNdz0iZB3d+lejQKFhUVt8gR6dZ1qRqI3hPqDtYUEHIaa4k+r4fGlpTrTbEHT3r/UKDUdnLaKMckX+kUUtCtlHcPhXKgTxXDwppTzE8DTOqCs33vPzP8b8mrSKzje39j/F/I0FL3z2k6YmGFXkRZI1s0ZsUkLlVa30l1FwerlSZw+2YRo8c471byOU1431wkj47DFEZgqRliB6q2l1u3AVdumVl9Vlbh7JB+FYFRg3l2grKkuAZidBlDKD77FR7zVuGIyx55cqWGZ7HMqWGvrW1A5jlSjE5eu1qjdvf6PE/wAGT+n/AHoOLvXhcxQzZGBsRJdPDNbQ9Rp2ZIJ1y3ilU/RurA+6qRuTsWHF4c/pKZzG2RGDFWVLA5cw4gXNr8L09m9HWHYkxyzRHq9l/OwPnVExPubgycwhMZ5xOyW7RrbypTF7uRvh1w6u8cakscuUljrYkkdTG/DqqsYKRsHjI8KJJJnZlzySFsoVgWCxxkkA6asdeVW7brYgIThSmddcji4kHINcZW5c+FBGxbuzCZZOnBQyK8gAZcxVMp01BB0NudPd6MPM8IEIVrSIXjYXEihgeI1BU2Ityqu/97YmM2xGBcW4kBh8Rbzp3gvSJhnIDLKhJsPVz3PUPVufKgm8JEc8N8PkyxHXNdYybeplvqSCdf8Aeojez/W7OH7xz4ZatMT3ANiL66ix946j2VVt5/8A3HZw7ZT5D+1Ba5OBqN2jsiLEoEnXMFN1IOVlJ5MOo8qkZOFeIeuoKfifRvAfm5pU7GCyAfA1E4r0bTfQmhk+8GQ/AjqrTK5VRmeyZY8FOmHi+VxLSKk0n7OIEjNFEp4tpYuf+LFvLtqRZxhopBHI0avExAKvJdvk3uNAwAseojtqmwettbvxb+TNS/pNf9cPZDHbsPrH86qlot/8VGxSVI2ZSQwIKMCDYg2vUrhfSUv7SBx2owPkbVZ4tmQyxRmaGKRsi3Z1BYnKNS3EmmGJ3HwT/smQ/u3ZfI3HlU+kNRvhs+fSW3dLHfzsRTwbs4GZVkSFQCMytEWj06mGUiq/tjdnDYBP0j18RZgqRS5Qmdj6rOQLsoA4ddS24GNknjllmcuzTceAACrZVXgqjlRVg9HMbR7VlgEs0kK4POElkaQK7SKLjN2fE1pMvtHvrPPR6L7Zxh+rhIh4sp/KtDbie+rB4NQu8Z9VB9qppqg94zqneaogpDrSJW7IObr8a9M2tdwq3nhHORP6hUGrCiiigQxHA+6mdPMRwPupnVAazje3jB/FP9JrRm4Gs43u44f+If6TQUXfnFN+lwQk5oZEQNG18pLSFSw+q1jxFe8R6OUXWHEyR/eW/wDMpU13efZkk+0YOjUlUjjZ24KqiQnU89NBV1kItYHlWBSYd29pREdHi0dLj23cgDtVwT4GrJtKMnBSrM6reJw7qGKre12C+0R2VJt7PhUVvOf1HE/wmpsU/Y+8Mez0MeSWZHbN0vqKraAeoASLaX1N9danMFv5hGPrF0v9ZbjxW9ePRegOGcEAgzHQgEeyoOhqL3TwkWLnxS4iKORUJy+qEYDO49pADwA66o8zMJtqxTxevEzKA66i6xEEHkew2rQZD6w93xqO2XsLD4dj0MQQniblmI5ZmJqRc6266CoelHEOsMGV2U9KdVJB0Tsq0x4ZMqPkTOFFnyjONLe1a9MN4EwxCLjOjIJOTOSDewvlIsb8OupTMbWtp1WoFYhoP866qu3xfaeAHJJT5NVqjGlVfa+u1cIOULnxL0Fix+KSNC8rZEBF26hcgC/Zc1Ttub7vA+RMPYHUNI1xIPrJk0I95qX9ILWwEva0Y8ZBUB6PMGk8E0c6iWNZBlV9Qhy65etePVSQK4b0kr+0w7D7jBvI2qXwm/eDa2Z3j++p7OsaV5xO4WDb2Vki+45I8GvUViPRqP2WJYfxIwfNSKfSIXZuDddpRORdJJnkjdTmR1bO11YaHu40n6Rj+vSDkkY/lFXrdrd1MILLJJITrZrCNW+sifRPVe/Cmc2OwX6dIksSDEDIBJL6yscgIyg6IRe1BZ8KLIo5KB4AUrTcSH/mvXTHsqCr+k5v1RRzmXyVjXfRmtsITzlfyp7vdshsZCERgjK2cZvZc2K5Sfo8eNG4+z5IMKElUo4ke4NvrHrHEdtUT3ow12ptM/VTDr4qT+VaAaofooT9c2s/7yFfwo/96vhqq8tUDvEfWTuNTzVXt4m9dfumqICl9ji+LgH7xT4G/wCVNQaebsi+Nh+8fKNj/ag1GiiioG+J4H3U1p1iT+VNao8vwNUXeTY2JnWJsPF0mR7tdlTS1tMx1q+Wr0hsLAaUGWzLiYx8rhJ1A6wmcD3pemo2rDezHIeTeqfBq18S0niI0cWkRXHJ1DDzFZ0MtjnQ6q4NJ7XwfTYeWFWCmRcoJ1AuRer/AIndHAyXvho1J647xH+Qio2f0fQfspsRF2ZhIPBxe3vpoU7YWy1wkQjjBIvcs3F20uewacKa7C2CmFeV1Z26UgkMAMupJsRx4+VW2XcbEr81io37JEK+ak/CmM2wtoR8YElHOKRSfB7Gmggp9a/VQ/td3Hs7zTeWeWP53DTx9pja34gLVEbaigxi5GxMkY61QqA33wRc916giPSewJwlrEF31Go4oBV3ceqPdVD/AOxXH+nxunUHDL/SSPKnGFwm1oXBYjFRg+squhJHMZgDeqLxGdBVWx+u2IOzCsfF3FWiE+qL6HkeIqrTa7aTswg/qP8AegW9Ix/UX7ZIv66jvRWPkpz+8H9AqY32wLTYbo0sLyIzM5CoiLqzux4KBVPwm9MWCHQ4NBMoN5JZCVMr2sSij2UFgBer6Gn0VRsL6SIz85A47UYMPPWpbCb7YNzbpChOlnVl87WqaROR8fGso3p12nL/AB4x5JWrw8fdWU7YGbaj9uKX32Zf7VYNcA0rmQcq9UVkVrfLbrYNIzGiu0hYDOTZcoGthx486fbqY6SfDJLKQXYsTYWFgxAAHcKq3pVbXDD+IfNBVk3HW2Bw/avxJ/vVFj9EIu20254u34U/3q7iqT6Gl/V8c/1sdL5Koq6iqONVa3hPyn/hVmIqq7wH5RuxRVVBrUjuSM2NU8lkPkF/OoxmsCe+pf0ep+tE8oT5stBpVFFFQReNws2fPEykEAMkl7EjgykeyfdTVpp19rDkjnE6t/KbGp6igrx2si+2ssf30a34gLUtBtKF9FlQnlmF/DjU0RTXEbNif240bvUGgRFFIPu1B9DPGf3bsnkDakjsWZfm8XJ3Sqkg8bA+dUPKKj2hxq9WHl7s0RPjmFJnaUy/O4SYdsZSUeRB8qCUzV0PUSN4cPwdmjPKWN4/Mi1PcPjYpPm5I3+6wNA8E1NcVgIJfnYYn++inztSxFcoILEbk4F+EJjPOJ3j/lBt5VHy+j9R81ip15CQJIPKxq20XpoUSfdDGp7EsEw5HNE3mCPOqltDYO0YcccU2BklUQhPkWR+GugDX8q2nPXQ9TQxaXeyNNMTBiIL6WmhcDuN1saT6bZeI4rhmJ7AjeIsa25pLizajkRmv41D4/dXAT6y4TDuefRqrfiWxpoZJNuNgZPYzx/w5Mw9wa9RuK9Go/Z4n3SJf3XU/l1Vp2K9E+zz8z+kYY/uJm4/dfN4VHy+jPEp/p9pyfdniDj8SkU1UQu7GBxEEfR4hkky6I6EksvJgRfT4d1VrbWCfCSyzxQvPiJXdlkEbPFhUYm2UWOaW1tToKuM27m2or2TC4odXRydGxHc9vjTGXaeNh/1GzcUnNo16VfFL1BnsO+eNjNjLm7JUF/gDUrhfSPMPnIY37UYr5G9WR978HIck3qnrWeOxH4lrn/S9mYj2UgN+uNih/kIqip7y7SG0EEkSlWw6tnjOrGNiCZFI4hSLEcqvu6aWweHH7tfheouDceBJFkglmjZTpqsikHiCCOBFwRerLHGEUKoAVVsANAAo4AcrVKJL0NL/wCmyN9bFzt5gflVwqo+hhf/AEeMn6Ukx/8A1I/KrfWleTVS263yj9wq3Gqdts/KP3gUEFiD1c/+T5VM+jiJ3xcrjSONAh+07Wa3uFvGoLHOFBY62B/49+g99aVuPsj9GwiK3zj/ACkh5u/rH42oLBRRRUBRRRQFFFFAUUUUHLV21FFB5eMHQgHvF6jsVu9hpNXgjJ5hQD4jWpOiggG3VjHzUuIi+7IxA/8AFrikzsjGJ83i1ccp4lP8yFTVjooK0z45Paw8Mo5xSFD+Fx+dJnbpX57DYmPtCdKvjHf4VaaKCsQ7x4Vjbp0U8pLxnwcCpKOQMLqysOakHzp7iMHG+jojfeUH41FTbo4RtRCIzziJjPipFXYd2rlRzbruvzOMxMfYzCZfBwT51w4HHpwlw8w+2jRt4qbeVB42tshXWV4wUxDxlVkV3Qhstl1BsALDq6qZ4v8ATI5gsWd8Pk9ZnKu2YxyEkX9fNnEQA4esb3uAHLY/Fp85gi3bBKr/AMr5TXDvLCvzqzwn97E4H4lBHnWpWbjtGxb2TRqqYmBRMWjQr0ioQWUl3cuQMotow9smwXSpfaW8Qw8nRyRyksB0HRjpDiH+lGqj2XW1zmsMpzXsDZXDbZw8uiTwv9nMpIt15TrSuIwQeSGW5vCXKgWIJkjyG57ATwpuVNWEVxmFxWZG6CYhirI4RyGF8y2N72sQSLi6nXQ1FY/0ebLmFzg4l67xExeaEClcTufhWFssq6MLpK6tlcMpjDXuI/XYheFyeZpbZe76QvJIXeVpAou9gqhYViIWNfUFwgJ01vSyLuq5iPRPADfD4vGYc9QzrIgPYGFz49VMJ/R/tKMEQ4+GYWNhPGYzwtxW9WTBbCngWEJIsxX5xWIjjB6NwJEBDENmYcCDYAULtDFQRktDMxEcCgODKAVBErnoiWZyber12HCnb+J3fp7uJsWTBbNhw82XpI8+bIcy3aVmFjbXRhUwaaYXGOz2YxCNkV41GdZrG1y6tawuT1X1HKndTWmvLhqk7Xb13+9V2NUTajat941FI7D2f+kYqND7KHpH5WQ6A97W8K1dRVT9Huz8sLTMLNMbjsjHs/mffVtqAooooCiiigKKKKAooooCiiigKKKKAooooCiiigKKKKAooooOUFb8de+u0UEfjNh4eX5yCJu9RfxqObc+AfNGaE/upXUfhvarDRQVv/oOJT5rGM3ZPGjjuzLY14KY9OMWHm7UZoj4MD8as9FXYqn/AFd1+ewmITtUCZfFDfyrse8eGvrKIzykDRn+YCrVScsCsLMqsO0A/GmxEwyI/rKyP1ZlIbTlcdVKmk5918Kxv0KqeaXQ+K2pBt2cvzWJxEfYW6QeDg02HDnQ1RMXhjNKkK8ZJCNOpeLnwHnVul2XjACFmhkH24yp8Uax8KN3N2zDI000gklIyjKuVI1vchdb3PWTyoLDBEFUKosFAAHIClKBRUBRRRQf/9k="/>
          <p:cNvSpPr>
            <a:spLocks noChangeAspect="1" noChangeArrowheads="1"/>
          </p:cNvSpPr>
          <p:nvPr/>
        </p:nvSpPr>
        <p:spPr bwMode="auto">
          <a:xfrm>
            <a:off x="155575" y="-1965325"/>
            <a:ext cx="5581650" cy="4095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Clock/Reminder"/>
          <p:cNvPicPr>
            <a:picLocks noChangeAspect="1"/>
          </p:cNvPicPr>
          <p:nvPr/>
        </p:nvPicPr>
        <p:blipFill>
          <a:blip r:embed="rId6"/>
          <a:stretch>
            <a:fillRect/>
          </a:stretch>
        </p:blipFill>
        <p:spPr>
          <a:xfrm>
            <a:off x="7130990" y="3282814"/>
            <a:ext cx="1404332" cy="1221152"/>
          </a:xfrm>
          <a:prstGeom prst="rect">
            <a:avLst/>
          </a:prstGeom>
          <a:ln>
            <a:noFill/>
          </a:ln>
        </p:spPr>
      </p:pic>
      <p:sp>
        <p:nvSpPr>
          <p:cNvPr id="8" name="AutoShape 6" descr="data:image/jpeg;base64,/9j/4AAQSkZJRgABAQAAAQABAAD/2wCEAAkGBxITEhQUExQWFhUUFRQUFxgYFxUUGBcUFBQXFxQUFBcYHCggGBolHBQUITEhJSkrLy4uFx8zODMsNygtLisBCgoKDg0OGhAQGiwlHyQsLCwsLCwsLCwsLCwsLCwsLCwsLCwsLCwsLCwsLCwsLCwsLCwsLCwsLCwsLCwsLCwsLP/AABEIALsBDQMBIgACEQEDEQH/xAAcAAACAwEBAQEAAAAAAAAAAAAEBQIDBgEABwj/xAA9EAABAgQEAwUGBQMEAgMAAAABAAIDBBEhBRIxQVFhcSIygZHRE6GxweHwBiNCUmIHFPFTcoKSQ8IVJKL/xAAYAQEBAQEBAAAAAAAAAAAAAAABAAIDBP/EACURAQEAAgIDAQABBAMAAAAAAAABAhEhMRJBUQMyEyJhcQRCgf/aAAwDAQACEQMRAD8A1r3jgrKVC7GhhVMBC5tvZLolrLKDQiALJQRwVMXRERAUNEKgFmBZCTLsrCeXvRkVtaBBzjCbbD48lmmBpIt034FHRZVjhwPEfd0qfh7zoa9bL0L2jTcrl5a7jevlcnJVw6fuHz4IWBDe01BI5rRSMVrtSiI2GjVluW3hwRjvtXRdJzY0cKHjsmOYdUhnWUNAKHh6KiVjvaaDTgfuy1uX+I1Z2fxIii2XLunPRXyAa8V33HD1R2RHjfa8p6IY+BtF2a8Dp4cEE6G5poR5rVFqEmHN0oCt7muWf9FMGdI3tz9dla7F2aUv4EKTsPa7byJVT8C4HwPqsd9Nf7SbFES1QeRt7irf/jGHUU6IV8nEZtbzQ7p5zbCo++BRcfrXl8HPw6mhHihIjojNKgeYU4GIuOor7vomEGIw6mh4Gyx4764O/pU2bedRXpZEtax9j5FHxJVh2A6WQUzK/tNetleNx75W5elb8LZt6hAxpVzLtPlf3Kb4sRvEfBWQo5Oopz2TM564Xj9CNxQjvCvNFwMR/YfBXnD4bxXXpZCRcJy3b9V05Z4EPmGxLPHiqzgp7zbt4b+Sphzbm2eKjjumMpO7tNeXqmTTNBXH3dGwpt1Nj1sfFHZIcb+L/ilkeVcw0I++S14y9M7+tdFbUaIfLRFNbVRitW0Hhuui3aIeEy6vcbKQeJohCFfHdsqsu3n6JCMKFW+ynEYDaitou5E9KA3QSP5DgdfAqmYgNcLa8HWPgd0zDV1zdi2qxZtqVlJqViMO/wA1fK4o8dl1aJ88EC1acDce9DRJOG/+DvMHwXG/nZ035S9qRLiNQeXLmq42G5LEdHDflyKul4MWEeLN3N7VOoGgRbokN4vFbfYuHwJVpE2UtNRqjBi1B2x4hEPgQ6GjwfFp+GqBGGl51Hl9Vq533GfGfUX4wHWo4Dw9VdBisOporG4Nl0APuQseXI0aetK/BZtneRkvo0aW0tRQfF4JE2XcTUHxrRFQ4j2a36q76XXY8MJXXSbT3gCq2Ym39Qp0uFZ/etPdIT4zHsb2Fj4Y39Jy/BL5iDEboKjl6JvUnRWMlTurdp1plmzbwdSPvgmEvME976+SdRJGGdWjrv5oKPhX7T4H1T4QeSyCGHShUI8m06WS+JCew3B++BV0PEcvePgdfNVx+wy/EXwHsNfgpsnP3DxVoxFjrCx52/yqI8pnvp98Fz1r+Na77djezfzPLVK5iWc01Z9fJEOw97bi/MK6DHp3r9FTP/xeICDiLge1Y8R802bibiBmGamhVcSBDiaUr7/EIP8AtYjbMcKLpKzpvWaqUdiuEJeissuznsI1qriuoFbENFRDhFxvpv6BWltSxhJr9hXNhURGUCwCiaA3N7nwGp5LXQVtYpBiuAUg1ZaVBqkCrcqiWqSNAVWYDf2hW5F3KpBzKjVvZPJDTEoD32B3MCjvqmYClRGltnYmGsPc14Gx99kFFlorTQV6b+9ax8u06hUulSO6bcDcLnl+UvTUyZlkaMNSfgiYM1xJ+KaRoI/U2n/6b6hLJqQOo04i4+i53DKf5allGCaY4XDShphjD3SR7wl5kImu3FEQARrfqjy3xYfHXQaJhzjo2vT0KqGG0N9eGifQJpumiJIDhcVC3jPlZt+wkgzD2W1HP1RsHEGnWx93mrIskNjTrceqVzMPLtXpcLXlrtnx30dgg6Kp8VoWb9vEHdNuWiKlp0nvDxHzVvfS1rswjRM1qWS2PhLXaWPmPJN5drXaGvJEhg2VqncZR2GRG6i3n7ldAmC2w99x9FoYhAQMzLtdtTmNUXxi3VDJ9v6rc9QvRGMfegPNARsLeDVva+Krgtc03NPj4ost6O5FsbDydDXloq/YxW2uPemUvNjceI18QjWPaRUEFYn5y+zc2ryIaYei4hpVLogLjQf4C9enENkLzyGp+XVemJxjDk/VlJaD2QafyNvFHOk2lpYRUEUPNK5nB4raeycHN/04gzCnBhtSm2i1oKo024Nq8ezJFA112V5vFLHjb5IVsPKcjMwvUw4lXNcNSYRra5sUyGHuyCjTlJqYbyHHiACdL8weJKEgZgHBgIuQ6HFrlu7SG+wFeB5IaiyXjZXCG0luW5a9pdmbQ9x9QKWNzz1RbMSFO2wsfWgaSBmP8CaZhzol0SFkywgWgOBJhxe0HCvdY6oFqttThfVTmG0cWGlaNIgxKezca0Hs4lLcNkaI+WxRhoIlYbjajqULqVIDtDvw0KYGGk0vhr3B3YLdOw89mtP/ABPAqN70p12qbEiw3hrasNgGPByODaVLX1tYjyPRWgemGuZVfLscWguoCRUhpzDwO6n7JSC0XUT7FdEBS2Fou0RXsVz2alsMWqmJJg6WPJHGGuZVDZW6C5vebUcW/Mbqt8gHiraO6WPknKpiyzTfQ8RYrNxlMrOR5Mt5+4+SBdNFptb74LWRoJNntzjj3Xjx3Qj8GY/uOB/i7suHquOf5X/q6Y5z2QMnHHvef0RsCGHaffgrouEFnGvB2vghIkMtN6hc/wC6fya4vQp2HMOovx0QkfDiNLjyP1UmYgW21VrZkP38FqZ4XrseOXsniWrTUeBC8zFHizrj3+acukw/UePoqI2D0v3vcfqtS5M6iEtMNfprw3RjJbilTpemm22hCthT5ZZ1/itTHEW01ENUTUBju8PHdRh4i12h9Vxxqq5a6UhPOSbm3Zf4pa6Ka3HmtSyXLtvFTdhsM94VPFWvLtb100MdxNhqfvyV0GXDRz3Ktl5elz3j7uSsyr0uSnKuEK/2a62Es0wO2EpRJNrxRzQRzFUW1imGqOyGYw2IyroZzgAkQ3ag0p2HAVb4cT4L4bKNIZdxBrAiObYfwLRqb6EeK1+VCzuGw4tM7QSNDuDqOtwDQ1Utszhr3AgQXOYQaGDGzEU1LWOFbgfVMoOIwY2aHEYWOFiyKAPI1I24qL5OPDJDyY0I9mtxEa06klt3Guw15A2AZBdko3/7EIFrWtcMsRlMrQQaGuXWwIvoKXUPiYZFggmWNQBaG9xy77mt9KadaWVkti7Mwhxh7KIbAHuu3q0+I1ol2Gzz2szQIj5gBzi+HENIobmNctb28R0TaXmZebblc0EijsjwMw1uOI1FRbUK0jDKuFpVzIQAAAAA0AsApUQAuVeIRVFEwwpBV6ivdCCrLFJXlXKKzKV6ikgqosu123iiMq9lUgcRjgKVzjg7Xwdql0xLh9gaH9rv/U6FPcqpjSrXaouMpl0ysbCzWgFDz0QzpQtNwa/ei1Lpd7bAhw4Ov71QYQdYih4O0PRy4X/jz06T9L7J4E65tjce9Gtm2kWN+G6DxGRc06FvI79ClL6g7grl/Uyx4rfjL0cTVHainMa+aVTUoaV1HEajqERKzDtHCo4pvLwG0qDVbk8+Wb/bwyf9m7UacUzkJnL3+1z9QnMeUDrix5aHqEojyxBpofj04rpOP5MWb6O4b2uFQu5Ugl47mG3iNk9lJlrxUeI4LppjbSlcopkKNFup4KYaoAKbXISQau0Ugu0SkaLtFLKvUUkaIDEsKbGymrmuaatc03HEDqEyovUUmQn4WSK10eDZotGYXE8AH0u73E9EVBkIsUvbEDSxwtGacsS4qGuFAbc6bLSFqDlMKhQnuexpBdWoqaCpBdlbWgqRUpW3MOl3sYBEiGI7jQN8BT5oqi46Js255aDqVm/xti8eUg+1ZCMY6UBaxjDSuaIXGpb0QjyYm2NaXFzQ0VJc4hrQBxcbIWSxCXjtL4caHGaDSrHNiNrWlBlJvVfnL8S/i2PNmsxF9rQ2htrDgQ+AAFC8jiT4lKcPiR4NIsOIYNbtdmLS8jQNaAS7bUUuo6fql5Lb0IFtaEXO9DUKxsTY2PPfod1jv6bYtiExCrPwMrQAWRnEsMQ84R0POgHJbNxzWAtxNh4DUqCYC4WLsKHQUqT1UqKCksXMquAXixSUZV7KrqLykHexDxIQOt0cQqXw7qQJzCG0F28DceSEiQ4Z70Fh6Zh805Ywb7qJkuARcdnZEZWD/pOHR/qFFkCE01Bit/6uHyTx0rTUUUXyopUiyP6c+HyoKExju5EFeDhRVRoAcKOH+eIVk5JBmV7bBxod77IOaDwcpOXgRfwvomwbKp6Vyuy68D68CvQ8PtUup0Q0Wb7RDe0QaE7eJVUaOBZ8Q15Gi54bay0+qOZVR9kkshipbZ9xxTyFFDhUGq3LsWOGEqXw6IpccEgO1WheLV4JSVF6i5VdqpPUXl1eQlcV1ATQnkNVU0ZhUm3AG3idT7kSqokuCaix4jfqN0phMe/qTBY8wJGH/dRwCTlIbBhAauiRNABytbXSvztzprE49CTPxR+gF0OQl+GY1/Mdfl1O31bHPwRKTAY2JDcyG05nMgH2cOIaggxmMFXUItwqn+Hy0KCxsOXhtYxugaMrR5alJYDCf6UQQ10SdiCJGc2gLGshQoFO77JlKdkUpUU5IjAfwbKS7vaS7TMxgc3to49oejDoCeIFuK+giFubn3DoFIoG1DIWhNzzvTkNlNTIXKKDlF6i6vKStzqLmdW0CrfC4KT2q8WqLFbWykryKQYol1qmyCjTZNm2H7j/AOoPx+KUsnYwYK1vsBcnoFnpr8SxsxyNa0fyFXeN6BMy0Cp34nXzSjFJf2jvy9dzt15lG4uVzfxRFtmEMjStHCnW6JlMfqSPZjwd2T0qEijSbIQq92Yn7sEunJ5wvZjeJ18Aucyu29cNNiGOsLDCMN5J0ylpp70kmMXeHNfELaft0NOoqCs4MWJLsm9i43JQj8zqm55rfkNDMaxJwiOa0ZRW1OB5paS517lM8Sggva47saUvjTN6DZYlNj6tJRWCzh4+qbw3ZdFnXMIV0tNubbUcPRccM9dt5Y76aiFHBVpSmBGBFQfvmrxiDW716XXo25jDDUTDUoUYOFWmqsStKMpXaq2ii5iRpxrlMFVUUgVJNeK8F0oKK8urygiVwqRUaJTy9ReovVUHKLlF2q9VSVkFTD10qqPMtbrrsNSegUlhHBLsRxhkIUPad+0fM6BRizDnfxbwBuepGngkOLQWsNW3qbtHE7hGWWoZNvDHHOfWJTLsBo3rx6o+YnWt/kTsPmdkklsNLu040bw9V2an2wwWwxU6ch1KLlubik+iJmaJu80HD14qiJihI7AyineNvILNTeJgULjndsNh09UFNz0R5ubcAs4z3TfkNZ3FmN7vad+4/fwWbxGZfENzVGQ5Um7rIWO4A0HGgHqnKmQww+Ta2GCbk39FTPzbQKDyCg+I91BW3khXS97rFvHDUn0xxYFzIJG7OnDVBQmNAuASa/YRmMx8kKF/t+QWbe55OlU6G33qfyOGvavcfNII8VwNKUTZrF18mHClKrjnPLprG6Imx3A1r6JnKxs3I8PRUzGHlnT71VTBluNRuuWNyxvLd1TmA1wNW1B9x5HimEHEqUEQZTxHdJ+XRJYWJbPtzU3xQ7mD5L1Y5Se3KytODVdWfkptzLC44cOidwIwcK6Lcyl6FmlhCjRSJXqrQeXlwuXgpOry6uFQeUSF2q6lIVXV0rxUnKKER4AqTQBLpvGmNOVvaNaF36W9Tv4KRoe051d66D/iPmraqjEsUeLMbQH9R+Q9UgfHObMXHNx1KdTMfOC1oqOJ0HRBeyhQu081P3YLjnMre28bNOMixojbDLzO6TzEwGH9zvmip7GHEW/LbxOp6DVY6dxahIZru43J9E2fRKfRp21YjqV/QDfxWfxbFi4ZWjKOAQkEPfp5/VWRYLWEVuVrck4WrarlpEkiu3ij8rWeqF/vdaDXj8lFsBz7mw5/ILMvw6Rm54/pCqwyW7YLrkVKvmg1jeHPdL4UckmnRWueV6N5uba0GnkPmkMSZc40HkPmr4su4jtWHvVsjCGYAbkDzKb2PQ7G2D8lp/Syvw18kqz1TfGJGLFjOLKBrQG1J5VNB4pbFdKQOzFe0uP7jTyGyi+rSMzkse021NyOnEJwyIHCoNQskJmmisgzDgatPUbHqFxuXgtTJpYsVvVKpmWJ7tuX1V0lMB5pSjuB36HdM2yg3Vd5mf2sqYRrQ6q6Axw38FpXy7SKEJROyZZfUcfVcr+Vx5bmcvC+Vis6Hn8kcyORqs9/cgLwnnDU1C3j+0jN/OtZBxFhsTQovVY5kUO0KYyEWK3Tu89F3xz2xZpoQF1Uw44OquC6B5cXiF5ScLV6iqjzTW667AXJ8ELFiPddxyN4A38XbdB5pAiNNBth2ncBr48PFZzHo0bR5ozYNqAeTjqfhyTEz7B2YYqfnzO5VcZgpWM4UF6beSPKCys7Be42aCRzsFY92QfmPsL0rYdEXiOJtLaQwGtH6zYeA1KzE3ibGk5e079z7/8AUbLHjbdtSyQ2mMfOWjQGj9zreQ3SF+N9p1O079zr0/2jZIJuZe83JTLC5IZau3P3VO+TVUePEiG9SVTCk93eXqmM3GaxtPclDphzzRvu+axnlzo4wwizLWCg4aBAQ2uiOJJoKW+iJhyYF3mp4bfVBOnaVpuaJvPZhrAgMYK6nifuyHmZ8DS/w+qCixnvsL8tlKHKbuNVqRgDNPc8/PgmkgwMhim5JqgIjquo0VOwFz4BNYWGRnN7X5bQOrvQKNAR3lzg1oLnHQBOcLwfIWuiGrgagA2FOPErNYr+IYErVsPtxN6Gpr/Jyj+HsdjPgTk3Fd3GZIYFgDlqaDqWIX+FH4g/HOXPDlx2szqvOgNT3Rv1WDjRHPJc8lzjck3JUQF1aD9SzOCm7mDqPRACXLdRfmttRA4hJMeK6O4+qxJJ2Kz8J4Njtv8AeiZQMSLLPNRx1I68RzSiba5poRSnv6IZsweqxlNc4tS74yawzoI7NCOKGjRa8/gkEKKW3abHUbH0Kd4f+aOHEHULON8mrNAJqRrdvl6IOHLOrSlOq2MKTa3n1UZuSa8c9ijL8fcM/Rm4UvluNd+HknEjOg2Njw9EHFgOYaEeiqcFnHK4mzbRNbXRTY8hLMPna2cb7H1TSi9OOW5w5WaQj4lDZZ5IOtMrjXpQX8EmxDHnm0MZR+40Lv8Ai3bx8kxn3wy3K/w4g8QkkvhpefzHUbXbcc1XPVWtx7CsTdUtyl5P6tTX+R3RE419M0Q0bw+SsiTUKCMkNuZ3AfElZ/HZs0BiurwYNPHinLdgxWRcUJtCADRq86DpxQE/ibRv7R3E90dBos9GxMuzNFhsApQYLnUrorGSG7qyan3PNzX72Q/sHG5t1RrYDW395QM9PihDfP0VbxypPgYhrPu6KEw7KAK6aBAS0AuOZ+nvP0T2LHa0WoNFiTbduiqLKE9629N1ZDiMZp9UHP4jU2+qoloL330HFUnPAt4Wz06XVA8vVQlJMHKXXOtEREhNYPnueiqhTNw1ozOpoLm637HoaaN5KhofENIYt+41p9fBHQJBoaYky8BovkrYf7jv0WV/E349BBhSgygW9pSn/QfNVu+gfRMQlZAViOzPPi48gBoFifxD+NpiYq1n5UPgO8Rzd8lmokRziXOJcTqSaleAVJpWuALWzEX2WFQ2DWNEqfMn5BZNxotV+M4fsoUnB3EIuI5nKPVVUZYlcqvFeDSdEh+xYkbwQkRy8SvUXBsNMQg8UcK/LolMzhj20qOydDT7utXBhgCtFeWAihFQV0xjNrHw4AabC/3siWa1aaOH3fiFZMNAc4bf5QjDQj72TlhL12zjnpoMPns3ZdZ3uPNvoj1m4w7NdxccjxCfybyWNJ1IBPkjDLbeU0lGghwof8JJNyhYb+BWhQGLn8tyz+mEs2sbqkBeAfv3JvKe2c2/ZGxOtOfBRwmXbQOpcjXUrmPTDms7Joj88NcnLItnZhsPvXd51PJARZ1zrvORnXtH0XGjs5/1EVJNysjiUw4k1JNKrWuRafz2OhoLYQoNzueazU7NOfxJKqLq6owsAbYUW7l8En1XhcuG1LgC6ovwRszOtGlz7vNKIbjX/kfgERKMDn0Nwucyu9Ruxwl8Q8vIBejS7WAE3PPRMX20SDGYhrSulVrWhLtx03VwA4/dFcIL3bUHOyHwNoz14J/F0WpGbdkjZRrTU3P3oi2xA1tVTFKlgkIRJjK8ZmhuYA6V4niidm8RdK4eY5zO7MLjoXf7eXNL8c/EEtIgw4IDn8BSx/mVZ/UfEIsKF+W8tqaWppdfKCfemzY3oxxjG48y6sRxpswHsjw3S8NXWqaU4orpXWaKQrCZX2keEz9z2jwrf3J1/UGYzzr2j/xtaynhU/FUfglgM7Br+4nxylTx0VnJkn/UKKZCWFKkm48E5lMIqLmnJF4VCFSaJi9qxcmpH//Z"/>
          <p:cNvSpPr>
            <a:spLocks noChangeAspect="1" noChangeArrowheads="1"/>
          </p:cNvSpPr>
          <p:nvPr/>
        </p:nvSpPr>
        <p:spPr bwMode="auto">
          <a:xfrm>
            <a:off x="155575" y="-1096963"/>
            <a:ext cx="3305175" cy="22955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Bed sensor"/>
          <p:cNvPicPr>
            <a:picLocks noChangeAspect="1"/>
          </p:cNvPicPr>
          <p:nvPr/>
        </p:nvPicPr>
        <p:blipFill>
          <a:blip r:embed="rId7"/>
          <a:stretch>
            <a:fillRect/>
          </a:stretch>
        </p:blipFill>
        <p:spPr>
          <a:xfrm>
            <a:off x="6222819" y="4614229"/>
            <a:ext cx="1816343" cy="1262662"/>
          </a:xfrm>
          <a:prstGeom prst="rect">
            <a:avLst/>
          </a:prstGeom>
          <a:ln>
            <a:noFill/>
          </a:ln>
        </p:spPr>
      </p:pic>
    </p:spTree>
    <p:extLst>
      <p:ext uri="{BB962C8B-B14F-4D97-AF65-F5344CB8AC3E}">
        <p14:creationId xmlns:p14="http://schemas.microsoft.com/office/powerpoint/2010/main" val="376391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par>
                          <p:cTn id="25" fill="hold">
                            <p:stCondLst>
                              <p:cond delay="1000"/>
                            </p:stCondLst>
                            <p:childTnLst>
                              <p:par>
                                <p:cTn id="26" presetID="22" presetClass="entr" presetSubtype="4" fill="hold" nodeType="afterEffect">
                                  <p:stCondLst>
                                    <p:cond delay="0"/>
                                  </p:stCondLst>
                                  <p:childTnLst>
                                    <p:set>
                                      <p:cBhvr>
                                        <p:cTn id="27" dur="1" fill="hold">
                                          <p:stCondLst>
                                            <p:cond delay="0"/>
                                          </p:stCondLst>
                                        </p:cTn>
                                        <p:tgtEl>
                                          <p:spTgt spid="8194"/>
                                        </p:tgtEl>
                                        <p:attrNameLst>
                                          <p:attrName>style.visibility</p:attrName>
                                        </p:attrNameLst>
                                      </p:cBhvr>
                                      <p:to>
                                        <p:strVal val="visible"/>
                                      </p:to>
                                    </p:set>
                                    <p:animEffect transition="in" filter="wipe(down)">
                                      <p:cBhvr>
                                        <p:cTn id="28" dur="500"/>
                                        <p:tgtEl>
                                          <p:spTgt spid="8194"/>
                                        </p:tgtEl>
                                      </p:cBhvr>
                                    </p:animEffect>
                                  </p:childTnLst>
                                </p:cTn>
                              </p:par>
                              <p:par>
                                <p:cTn id="29" presetID="2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Cadw</a:t>
            </a:r>
            <a:r>
              <a:rPr lang="en-GB" dirty="0"/>
              <a:t> </a:t>
            </a:r>
            <a:r>
              <a:rPr lang="en-GB" dirty="0" err="1"/>
              <a:t>Henry’n</a:t>
            </a:r>
            <a:r>
              <a:rPr lang="en-GB" dirty="0"/>
              <a:t> </a:t>
            </a:r>
            <a:r>
              <a:rPr lang="en-GB" dirty="0" err="1"/>
              <a:t>ddiogel</a:t>
            </a:r>
            <a:endParaRPr lang="en-GB" dirty="0"/>
          </a:p>
        </p:txBody>
      </p:sp>
      <p:sp>
        <p:nvSpPr>
          <p:cNvPr id="3" name="Content Placeholder 2"/>
          <p:cNvSpPr>
            <a:spLocks noGrp="1"/>
          </p:cNvSpPr>
          <p:nvPr>
            <p:ph idx="1"/>
          </p:nvPr>
        </p:nvSpPr>
        <p:spPr>
          <a:xfrm>
            <a:off x="431801" y="1376363"/>
            <a:ext cx="8280400" cy="4135271"/>
          </a:xfrm>
          <a:prstGeom prst="rect">
            <a:avLst/>
          </a:prstGeom>
        </p:spPr>
        <p:txBody>
          <a:bodyPr>
            <a:noAutofit/>
          </a:bodyPr>
          <a:lstStyle/>
          <a:p>
            <a:r>
              <a:rPr lang="en-GB" sz="2400" dirty="0"/>
              <a:t>Mae Henry </a:t>
            </a:r>
            <a:r>
              <a:rPr lang="en-GB" sz="2400" dirty="0" err="1"/>
              <a:t>yn</a:t>
            </a:r>
            <a:r>
              <a:rPr lang="en-GB" sz="2400" dirty="0"/>
              <a:t> 88 </a:t>
            </a:r>
            <a:r>
              <a:rPr lang="en-GB" sz="2400" dirty="0" err="1"/>
              <a:t>oed</a:t>
            </a:r>
            <a:r>
              <a:rPr lang="en-GB" sz="2400" dirty="0"/>
              <a:t>, a </a:t>
            </a:r>
            <a:r>
              <a:rPr lang="en-GB" sz="2400" dirty="0" err="1"/>
              <a:t>bu</a:t>
            </a:r>
            <a:r>
              <a:rPr lang="en-GB" sz="2400" dirty="0"/>
              <a:t> </a:t>
            </a:r>
            <a:r>
              <a:rPr lang="en-GB" sz="2400" dirty="0" err="1"/>
              <a:t>farw</a:t>
            </a:r>
            <a:r>
              <a:rPr lang="en-GB" sz="2400" dirty="0"/>
              <a:t> </a:t>
            </a:r>
            <a:r>
              <a:rPr lang="en-GB" sz="2400" dirty="0" err="1"/>
              <a:t>ei</a:t>
            </a:r>
            <a:r>
              <a:rPr lang="en-GB" sz="2400" dirty="0"/>
              <a:t> </a:t>
            </a:r>
            <a:r>
              <a:rPr lang="en-GB" sz="2400" dirty="0" err="1"/>
              <a:t>wraig</a:t>
            </a:r>
            <a:r>
              <a:rPr lang="en-GB" sz="2400" dirty="0"/>
              <a:t> o 60 </a:t>
            </a:r>
            <a:r>
              <a:rPr lang="en-GB" sz="2400" dirty="0" err="1"/>
              <a:t>mlynedd</a:t>
            </a:r>
            <a:r>
              <a:rPr lang="en-GB" sz="2400" dirty="0"/>
              <a:t>, rai </a:t>
            </a:r>
            <a:r>
              <a:rPr lang="en-GB" sz="2400" dirty="0" err="1"/>
              <a:t>misoedd</a:t>
            </a:r>
            <a:r>
              <a:rPr lang="en-GB" sz="2400" dirty="0"/>
              <a:t> </a:t>
            </a:r>
            <a:r>
              <a:rPr lang="en-GB" sz="2400" dirty="0" err="1"/>
              <a:t>yn</a:t>
            </a:r>
            <a:r>
              <a:rPr lang="en-GB" sz="2400" dirty="0"/>
              <a:t> </a:t>
            </a:r>
            <a:r>
              <a:rPr lang="en-GB" sz="2400" dirty="0" err="1"/>
              <a:t>ôl</a:t>
            </a:r>
            <a:r>
              <a:rPr lang="en-GB" sz="2400" dirty="0"/>
              <a:t>. Mae </a:t>
            </a:r>
            <a:r>
              <a:rPr lang="en-GB" sz="2400" dirty="0" err="1"/>
              <a:t>nawr</a:t>
            </a:r>
            <a:r>
              <a:rPr lang="en-GB" sz="2400" dirty="0"/>
              <a:t> </a:t>
            </a:r>
            <a:r>
              <a:rPr lang="en-GB" sz="2400" dirty="0" err="1"/>
              <a:t>yn</a:t>
            </a:r>
            <a:r>
              <a:rPr lang="en-GB" sz="2400" dirty="0"/>
              <a:t> </a:t>
            </a:r>
            <a:r>
              <a:rPr lang="en-GB" sz="2400" dirty="0" err="1"/>
              <a:t>byw</a:t>
            </a:r>
            <a:r>
              <a:rPr lang="en-GB" sz="2400" dirty="0"/>
              <a:t> </a:t>
            </a:r>
            <a:r>
              <a:rPr lang="en-GB" sz="2400" dirty="0" err="1"/>
              <a:t>ar</a:t>
            </a:r>
            <a:r>
              <a:rPr lang="en-GB" sz="2400" dirty="0"/>
              <a:t> </a:t>
            </a:r>
            <a:r>
              <a:rPr lang="en-GB" sz="2400" dirty="0" err="1"/>
              <a:t>ei</a:t>
            </a:r>
            <a:r>
              <a:rPr lang="en-GB" sz="2400" dirty="0"/>
              <a:t> ben </a:t>
            </a:r>
            <a:r>
              <a:rPr lang="en-GB" sz="2400" dirty="0" err="1"/>
              <a:t>ei</a:t>
            </a:r>
            <a:r>
              <a:rPr lang="en-GB" sz="2400" dirty="0"/>
              <a:t> </a:t>
            </a:r>
            <a:r>
              <a:rPr lang="en-GB" sz="2400" dirty="0" err="1"/>
              <a:t>hun</a:t>
            </a:r>
            <a:r>
              <a:rPr lang="en-GB" sz="2400" dirty="0"/>
              <a:t> </a:t>
            </a:r>
            <a:r>
              <a:rPr lang="en-GB" sz="2400" dirty="0" err="1"/>
              <a:t>yn</a:t>
            </a:r>
            <a:r>
              <a:rPr lang="en-GB" sz="2400" dirty="0"/>
              <a:t> </a:t>
            </a:r>
            <a:r>
              <a:rPr lang="en-GB" sz="2400" dirty="0" err="1" smtClean="0"/>
              <a:t>Aberaeron</a:t>
            </a:r>
            <a:r>
              <a:rPr lang="en-GB" sz="2400" dirty="0" smtClean="0"/>
              <a:t>. Mae </a:t>
            </a:r>
            <a:r>
              <a:rPr lang="en-GB" sz="2400" dirty="0" err="1"/>
              <a:t>ganddo</a:t>
            </a:r>
            <a:r>
              <a:rPr lang="en-GB" sz="2400" dirty="0"/>
              <a:t> </a:t>
            </a:r>
            <a:r>
              <a:rPr lang="en-GB" sz="2400" dirty="0" err="1"/>
              <a:t>ddau</a:t>
            </a:r>
            <a:r>
              <a:rPr lang="en-GB" sz="2400" dirty="0"/>
              <a:t> fab - </a:t>
            </a:r>
            <a:r>
              <a:rPr lang="en-GB" sz="2400" dirty="0" err="1"/>
              <a:t>mae</a:t>
            </a:r>
            <a:r>
              <a:rPr lang="en-GB" sz="2400" dirty="0"/>
              <a:t> un </a:t>
            </a:r>
            <a:r>
              <a:rPr lang="en-GB" sz="2400" dirty="0" err="1"/>
              <a:t>yn</a:t>
            </a:r>
            <a:r>
              <a:rPr lang="en-GB" sz="2400" dirty="0"/>
              <a:t> </a:t>
            </a:r>
            <a:r>
              <a:rPr lang="en-GB" sz="2400" dirty="0" err="1"/>
              <a:t>byw</a:t>
            </a:r>
            <a:r>
              <a:rPr lang="en-GB" sz="2400" dirty="0"/>
              <a:t> </a:t>
            </a:r>
            <a:r>
              <a:rPr lang="en-GB" sz="2400" dirty="0" err="1"/>
              <a:t>yng</a:t>
            </a:r>
            <a:r>
              <a:rPr lang="en-GB" sz="2400" dirty="0"/>
              <a:t> </a:t>
            </a:r>
            <a:r>
              <a:rPr lang="en-GB" sz="2400" dirty="0" err="1"/>
              <a:t>Nghaerdydd</a:t>
            </a:r>
            <a:r>
              <a:rPr lang="en-GB" sz="2400" dirty="0"/>
              <a:t> ac </a:t>
            </a:r>
            <a:r>
              <a:rPr lang="en-GB" sz="2400" dirty="0" err="1"/>
              <a:t>mae’r</a:t>
            </a:r>
            <a:r>
              <a:rPr lang="en-GB" sz="2400" dirty="0"/>
              <a:t> </a:t>
            </a:r>
            <a:r>
              <a:rPr lang="en-GB" sz="2400" dirty="0" err="1"/>
              <a:t>llall</a:t>
            </a:r>
            <a:r>
              <a:rPr lang="en-GB" sz="2400" dirty="0"/>
              <a:t> </a:t>
            </a:r>
            <a:r>
              <a:rPr lang="en-GB" sz="2400" dirty="0" err="1"/>
              <a:t>yn</a:t>
            </a:r>
            <a:r>
              <a:rPr lang="en-GB" sz="2400" dirty="0"/>
              <a:t> </a:t>
            </a:r>
            <a:r>
              <a:rPr lang="en-GB" sz="2400" dirty="0" err="1"/>
              <a:t>byw</a:t>
            </a:r>
            <a:r>
              <a:rPr lang="en-GB" sz="2400" dirty="0"/>
              <a:t> </a:t>
            </a:r>
            <a:r>
              <a:rPr lang="en-GB" sz="2400" dirty="0" err="1"/>
              <a:t>dramor</a:t>
            </a:r>
            <a:r>
              <a:rPr lang="en-GB" sz="2400" dirty="0"/>
              <a:t>. Mae un </a:t>
            </a:r>
            <a:r>
              <a:rPr lang="en-GB" sz="2400" dirty="0" err="1"/>
              <a:t>ohonynt</a:t>
            </a:r>
            <a:r>
              <a:rPr lang="en-GB" sz="2400" dirty="0"/>
              <a:t> </a:t>
            </a:r>
            <a:r>
              <a:rPr lang="en-GB" sz="2400" dirty="0" err="1"/>
              <a:t>yn</a:t>
            </a:r>
            <a:r>
              <a:rPr lang="en-GB" sz="2400" dirty="0"/>
              <a:t> </a:t>
            </a:r>
            <a:r>
              <a:rPr lang="en-GB" sz="2400" dirty="0" err="1"/>
              <a:t>pryderu</a:t>
            </a:r>
            <a:r>
              <a:rPr lang="en-GB" sz="2400" dirty="0"/>
              <a:t> bod </a:t>
            </a:r>
            <a:r>
              <a:rPr lang="en-GB" sz="2400" dirty="0" err="1"/>
              <a:t>ei</a:t>
            </a:r>
            <a:r>
              <a:rPr lang="en-GB" sz="2400" dirty="0"/>
              <a:t> </a:t>
            </a:r>
            <a:r>
              <a:rPr lang="en-GB" sz="2400" dirty="0" err="1"/>
              <a:t>ddiffyg</a:t>
            </a:r>
            <a:r>
              <a:rPr lang="en-GB" sz="2400" dirty="0"/>
              <a:t> </a:t>
            </a:r>
            <a:r>
              <a:rPr lang="en-GB" sz="2400" dirty="0" err="1"/>
              <a:t>clyw</a:t>
            </a:r>
            <a:r>
              <a:rPr lang="en-GB" sz="2400" dirty="0"/>
              <a:t> </a:t>
            </a:r>
            <a:r>
              <a:rPr lang="en-GB" sz="2400" dirty="0" err="1"/>
              <a:t>gwael</a:t>
            </a:r>
            <a:r>
              <a:rPr lang="en-GB" sz="2400" dirty="0"/>
              <a:t> </a:t>
            </a:r>
            <a:r>
              <a:rPr lang="en-GB" sz="2400" dirty="0" err="1"/>
              <a:t>yn</a:t>
            </a:r>
            <a:r>
              <a:rPr lang="en-GB" sz="2400" dirty="0"/>
              <a:t> </a:t>
            </a:r>
            <a:r>
              <a:rPr lang="en-GB" sz="2400" dirty="0" err="1"/>
              <a:t>achosi</a:t>
            </a:r>
            <a:r>
              <a:rPr lang="en-GB" sz="2400" dirty="0"/>
              <a:t> </a:t>
            </a:r>
            <a:r>
              <a:rPr lang="en-GB" sz="2400" dirty="0" err="1"/>
              <a:t>iddo</a:t>
            </a:r>
            <a:r>
              <a:rPr lang="en-GB" sz="2400" dirty="0"/>
              <a:t> </a:t>
            </a:r>
            <a:r>
              <a:rPr lang="en-GB" sz="2400" dirty="0" err="1"/>
              <a:t>fod</a:t>
            </a:r>
            <a:r>
              <a:rPr lang="en-GB" sz="2400" dirty="0"/>
              <a:t> </a:t>
            </a:r>
            <a:r>
              <a:rPr lang="en-GB" sz="2400" dirty="0" err="1"/>
              <a:t>yn</a:t>
            </a:r>
            <a:r>
              <a:rPr lang="en-GB" sz="2400" dirty="0"/>
              <a:t> </a:t>
            </a:r>
            <a:r>
              <a:rPr lang="en-GB" sz="2400" dirty="0" err="1"/>
              <a:t>unig</a:t>
            </a:r>
            <a:r>
              <a:rPr lang="en-GB" sz="2400" dirty="0"/>
              <a:t> </a:t>
            </a:r>
            <a:r>
              <a:rPr lang="en-GB" sz="2400" dirty="0" err="1"/>
              <a:t>yn</a:t>
            </a:r>
            <a:r>
              <a:rPr lang="en-GB" sz="2400" dirty="0"/>
              <a:t> </a:t>
            </a:r>
            <a:r>
              <a:rPr lang="en-GB" sz="2400" dirty="0" err="1"/>
              <a:t>gymdeithasol</a:t>
            </a:r>
            <a:r>
              <a:rPr lang="en-GB" sz="2400" dirty="0"/>
              <a:t> </a:t>
            </a:r>
            <a:r>
              <a:rPr lang="en-GB" sz="2400" dirty="0" err="1"/>
              <a:t>oherwydd</a:t>
            </a:r>
            <a:r>
              <a:rPr lang="en-GB" sz="2400" dirty="0"/>
              <a:t> </a:t>
            </a:r>
            <a:r>
              <a:rPr lang="en-GB" sz="2400" dirty="0" err="1"/>
              <a:t>ei</a:t>
            </a:r>
            <a:r>
              <a:rPr lang="en-GB" sz="2400" dirty="0"/>
              <a:t> </a:t>
            </a:r>
            <a:r>
              <a:rPr lang="en-GB" sz="2400" dirty="0" err="1"/>
              <a:t>fod</a:t>
            </a:r>
            <a:r>
              <a:rPr lang="en-GB" sz="2400" dirty="0"/>
              <a:t> </a:t>
            </a:r>
            <a:r>
              <a:rPr lang="en-GB" sz="2400" dirty="0" err="1"/>
              <a:t>yn</a:t>
            </a:r>
            <a:r>
              <a:rPr lang="en-GB" sz="2400" dirty="0"/>
              <a:t> </a:t>
            </a:r>
            <a:r>
              <a:rPr lang="en-GB" sz="2400" dirty="0" err="1"/>
              <a:t>ei</a:t>
            </a:r>
            <a:r>
              <a:rPr lang="en-GB" sz="2400" dirty="0"/>
              <a:t> </a:t>
            </a:r>
            <a:r>
              <a:rPr lang="en-GB" sz="2400" dirty="0" err="1"/>
              <a:t>chael</a:t>
            </a:r>
            <a:r>
              <a:rPr lang="en-GB" sz="2400" dirty="0"/>
              <a:t> </a:t>
            </a:r>
            <a:r>
              <a:rPr lang="en-GB" sz="2400" dirty="0" err="1"/>
              <a:t>hi’n</a:t>
            </a:r>
            <a:r>
              <a:rPr lang="en-GB" sz="2400" dirty="0"/>
              <a:t> </a:t>
            </a:r>
            <a:r>
              <a:rPr lang="en-GB" sz="2400" dirty="0" err="1"/>
              <a:t>anodd</a:t>
            </a:r>
            <a:r>
              <a:rPr lang="en-GB" sz="2400" dirty="0"/>
              <a:t> </a:t>
            </a:r>
            <a:r>
              <a:rPr lang="en-GB" sz="2400" dirty="0" err="1"/>
              <a:t>defnyddio’r</a:t>
            </a:r>
            <a:r>
              <a:rPr lang="en-GB" sz="2400" dirty="0"/>
              <a:t> </a:t>
            </a:r>
            <a:r>
              <a:rPr lang="en-GB" sz="2400" dirty="0" err="1"/>
              <a:t>ffôn</a:t>
            </a:r>
            <a:r>
              <a:rPr lang="en-GB" sz="2400" dirty="0"/>
              <a:t> a </a:t>
            </a:r>
            <a:r>
              <a:rPr lang="en-GB" sz="2400" dirty="0" err="1"/>
              <a:t>chlywed</a:t>
            </a:r>
            <a:r>
              <a:rPr lang="en-GB" sz="2400" dirty="0"/>
              <a:t> y </a:t>
            </a:r>
            <a:r>
              <a:rPr lang="en-GB" sz="2400" dirty="0" err="1" smtClean="0"/>
              <a:t>teledu</a:t>
            </a:r>
            <a:r>
              <a:rPr lang="en-GB" sz="2400" dirty="0" smtClean="0"/>
              <a:t>. </a:t>
            </a:r>
          </a:p>
          <a:p>
            <a:r>
              <a:rPr lang="en-GB" sz="2400" dirty="0" smtClean="0"/>
              <a:t>Y </a:t>
            </a:r>
            <a:r>
              <a:rPr lang="en-GB" sz="2400" dirty="0" err="1"/>
              <a:t>pryder</a:t>
            </a:r>
            <a:r>
              <a:rPr lang="en-GB" sz="2400" dirty="0"/>
              <a:t> </a:t>
            </a:r>
            <a:r>
              <a:rPr lang="en-GB" sz="2400" dirty="0" err="1"/>
              <a:t>arall</a:t>
            </a:r>
            <a:r>
              <a:rPr lang="en-GB" sz="2400" dirty="0"/>
              <a:t> </a:t>
            </a:r>
            <a:r>
              <a:rPr lang="en-GB" sz="2400" dirty="0" err="1"/>
              <a:t>yw</a:t>
            </a:r>
            <a:r>
              <a:rPr lang="en-GB" sz="2400" dirty="0"/>
              <a:t> bod </a:t>
            </a:r>
            <a:r>
              <a:rPr lang="en-GB" sz="2400" dirty="0" err="1"/>
              <a:t>ei</a:t>
            </a:r>
            <a:r>
              <a:rPr lang="en-GB" sz="2400" dirty="0"/>
              <a:t> </a:t>
            </a:r>
            <a:r>
              <a:rPr lang="en-GB" sz="2400" dirty="0" err="1"/>
              <a:t>ddiogelwch</a:t>
            </a:r>
            <a:r>
              <a:rPr lang="en-GB" sz="2400" dirty="0"/>
              <a:t> </a:t>
            </a:r>
            <a:r>
              <a:rPr lang="en-GB" sz="2400" dirty="0" err="1"/>
              <a:t>mewn</a:t>
            </a:r>
            <a:r>
              <a:rPr lang="en-GB" sz="2400" dirty="0"/>
              <a:t> </a:t>
            </a:r>
            <a:r>
              <a:rPr lang="en-GB" sz="2400" dirty="0" err="1"/>
              <a:t>perygl</a:t>
            </a:r>
            <a:r>
              <a:rPr lang="en-GB" sz="2400" dirty="0"/>
              <a:t> </a:t>
            </a:r>
            <a:r>
              <a:rPr lang="en-GB" sz="2400" dirty="0" err="1"/>
              <a:t>oherwydd</a:t>
            </a:r>
            <a:r>
              <a:rPr lang="en-GB" sz="2400" dirty="0"/>
              <a:t> </a:t>
            </a:r>
            <a:r>
              <a:rPr lang="en-GB" sz="2400" dirty="0" err="1"/>
              <a:t>ei</a:t>
            </a:r>
            <a:r>
              <a:rPr lang="en-GB" sz="2400" dirty="0"/>
              <a:t> </a:t>
            </a:r>
            <a:r>
              <a:rPr lang="en-GB" sz="2400" dirty="0" err="1"/>
              <a:t>fod</a:t>
            </a:r>
            <a:r>
              <a:rPr lang="en-GB" sz="2400" dirty="0"/>
              <a:t> </a:t>
            </a:r>
            <a:r>
              <a:rPr lang="en-GB" sz="2400" dirty="0" err="1"/>
              <a:t>yn</a:t>
            </a:r>
            <a:r>
              <a:rPr lang="en-GB" sz="2400" dirty="0"/>
              <a:t> </a:t>
            </a:r>
            <a:r>
              <a:rPr lang="en-GB" sz="2400" dirty="0" err="1"/>
              <a:t>gadael</a:t>
            </a:r>
            <a:r>
              <a:rPr lang="en-GB" sz="2400" dirty="0"/>
              <a:t> y </a:t>
            </a:r>
            <a:r>
              <a:rPr lang="en-GB" sz="2400" dirty="0" err="1"/>
              <a:t>drws</a:t>
            </a:r>
            <a:r>
              <a:rPr lang="en-GB" sz="2400" dirty="0"/>
              <a:t> </a:t>
            </a:r>
            <a:r>
              <a:rPr lang="en-GB" sz="2400" dirty="0" err="1"/>
              <a:t>ar</a:t>
            </a:r>
            <a:r>
              <a:rPr lang="en-GB" sz="2400" dirty="0"/>
              <a:t> </a:t>
            </a:r>
            <a:r>
              <a:rPr lang="en-GB" sz="2400" dirty="0" err="1"/>
              <a:t>agor</a:t>
            </a:r>
            <a:r>
              <a:rPr lang="en-GB" sz="2400" dirty="0"/>
              <a:t> </a:t>
            </a:r>
            <a:r>
              <a:rPr lang="en-GB" sz="2400" dirty="0" err="1"/>
              <a:t>rhag</a:t>
            </a:r>
            <a:r>
              <a:rPr lang="en-GB" sz="2400" dirty="0"/>
              <a:t> </a:t>
            </a:r>
            <a:r>
              <a:rPr lang="en-GB" sz="2400" dirty="0" err="1"/>
              <a:t>ofn</a:t>
            </a:r>
            <a:r>
              <a:rPr lang="en-GB" sz="2400" dirty="0"/>
              <a:t> </a:t>
            </a:r>
            <a:r>
              <a:rPr lang="en-GB" sz="2400" dirty="0" err="1"/>
              <a:t>na</a:t>
            </a:r>
            <a:r>
              <a:rPr lang="en-GB" sz="2400" dirty="0"/>
              <a:t> </a:t>
            </a:r>
            <a:r>
              <a:rPr lang="en-GB" sz="2400" dirty="0" err="1"/>
              <a:t>fydd</a:t>
            </a:r>
            <a:r>
              <a:rPr lang="en-GB" sz="2400" dirty="0"/>
              <a:t> </a:t>
            </a:r>
            <a:r>
              <a:rPr lang="en-GB" sz="2400" dirty="0" err="1"/>
              <a:t>yn</a:t>
            </a:r>
            <a:r>
              <a:rPr lang="en-GB" sz="2400" dirty="0"/>
              <a:t> </a:t>
            </a:r>
            <a:r>
              <a:rPr lang="en-GB" sz="2400" dirty="0" err="1"/>
              <a:t>clywed</a:t>
            </a:r>
            <a:r>
              <a:rPr lang="en-GB" sz="2400" dirty="0"/>
              <a:t> </a:t>
            </a:r>
            <a:r>
              <a:rPr lang="en-GB" sz="2400" dirty="0" err="1"/>
              <a:t>cloch</a:t>
            </a:r>
            <a:r>
              <a:rPr lang="en-GB" sz="2400" dirty="0"/>
              <a:t> y </a:t>
            </a:r>
            <a:r>
              <a:rPr lang="en-GB" sz="2400" dirty="0" err="1"/>
              <a:t>drws</a:t>
            </a:r>
            <a:r>
              <a:rPr lang="en-GB" sz="2400" dirty="0"/>
              <a:t>, ac y </a:t>
            </a:r>
            <a:r>
              <a:rPr lang="en-GB" sz="2400" dirty="0" err="1"/>
              <a:t>bydd</a:t>
            </a:r>
            <a:r>
              <a:rPr lang="en-GB" sz="2400" dirty="0"/>
              <a:t> </a:t>
            </a:r>
            <a:r>
              <a:rPr lang="en-GB" sz="2400" dirty="0" err="1"/>
              <a:t>yn</a:t>
            </a:r>
            <a:r>
              <a:rPr lang="en-GB" sz="2400" dirty="0"/>
              <a:t> </a:t>
            </a:r>
            <a:r>
              <a:rPr lang="en-GB" sz="2400" dirty="0" err="1"/>
              <a:t>araf</a:t>
            </a:r>
            <a:r>
              <a:rPr lang="en-GB" sz="2400" dirty="0"/>
              <a:t> </a:t>
            </a:r>
            <a:r>
              <a:rPr lang="en-GB" sz="2400" dirty="0" err="1"/>
              <a:t>yn</a:t>
            </a:r>
            <a:r>
              <a:rPr lang="en-GB" sz="2400" dirty="0"/>
              <a:t> </a:t>
            </a:r>
            <a:r>
              <a:rPr lang="en-GB" sz="2400" dirty="0" err="1"/>
              <a:t>ymateb</a:t>
            </a:r>
            <a:r>
              <a:rPr lang="en-GB" sz="2400" dirty="0"/>
              <a:t> </a:t>
            </a:r>
            <a:r>
              <a:rPr lang="en-GB" sz="2400" dirty="0" err="1"/>
              <a:t>i</a:t>
            </a:r>
            <a:r>
              <a:rPr lang="en-GB" sz="2400" dirty="0"/>
              <a:t> </a:t>
            </a:r>
            <a:r>
              <a:rPr lang="en-GB" sz="2400" dirty="0" err="1"/>
              <a:t>broblemau</a:t>
            </a:r>
            <a:r>
              <a:rPr lang="en-GB" sz="2400" dirty="0"/>
              <a:t> </a:t>
            </a:r>
            <a:r>
              <a:rPr lang="en-GB" sz="2400" dirty="0" err="1"/>
              <a:t>amgylcheddol</a:t>
            </a:r>
            <a:r>
              <a:rPr lang="en-GB" sz="2400" dirty="0"/>
              <a:t> </a:t>
            </a:r>
            <a:r>
              <a:rPr lang="en-GB" sz="2400" dirty="0" err="1"/>
              <a:t>oherwydd</a:t>
            </a:r>
            <a:r>
              <a:rPr lang="en-GB" sz="2400" dirty="0"/>
              <a:t> </a:t>
            </a:r>
            <a:r>
              <a:rPr lang="en-GB" sz="2400" dirty="0" err="1"/>
              <a:t>na</a:t>
            </a:r>
            <a:r>
              <a:rPr lang="en-GB" sz="2400" dirty="0"/>
              <a:t> </a:t>
            </a:r>
            <a:r>
              <a:rPr lang="en-GB" sz="2400" dirty="0" err="1"/>
              <a:t>fydd</a:t>
            </a:r>
            <a:r>
              <a:rPr lang="en-GB" sz="2400" dirty="0"/>
              <a:t> </a:t>
            </a:r>
            <a:r>
              <a:rPr lang="en-GB" sz="2400" dirty="0" err="1"/>
              <a:t>yn</a:t>
            </a:r>
            <a:r>
              <a:rPr lang="en-GB" sz="2400" dirty="0"/>
              <a:t> </a:t>
            </a:r>
            <a:r>
              <a:rPr lang="en-GB" sz="2400" dirty="0" err="1"/>
              <a:t>clywed</a:t>
            </a:r>
            <a:r>
              <a:rPr lang="en-GB" sz="2400" dirty="0"/>
              <a:t> y </a:t>
            </a:r>
            <a:r>
              <a:rPr lang="en-GB" sz="2400" dirty="0" err="1"/>
              <a:t>larwm</a:t>
            </a:r>
            <a:r>
              <a:rPr lang="en-GB" sz="2400" dirty="0"/>
              <a:t> </a:t>
            </a:r>
            <a:r>
              <a:rPr lang="en-GB" sz="2400" dirty="0" err="1"/>
              <a:t>mwg</a:t>
            </a:r>
            <a:r>
              <a:rPr lang="en-GB" sz="2400" dirty="0"/>
              <a:t> </a:t>
            </a:r>
            <a:r>
              <a:rPr lang="en-GB" sz="2400" dirty="0" err="1"/>
              <a:t>neu</a:t>
            </a:r>
            <a:r>
              <a:rPr lang="en-GB" sz="2400" dirty="0"/>
              <a:t> </a:t>
            </a:r>
            <a:r>
              <a:rPr lang="en-GB" sz="2400" dirty="0" err="1"/>
              <a:t>sŵn</a:t>
            </a:r>
            <a:r>
              <a:rPr lang="en-GB" sz="2400" dirty="0"/>
              <a:t> </a:t>
            </a:r>
            <a:r>
              <a:rPr lang="en-GB" sz="2400" dirty="0" err="1"/>
              <a:t>dŵr</a:t>
            </a:r>
            <a:r>
              <a:rPr lang="en-GB" sz="2400" dirty="0"/>
              <a:t> </a:t>
            </a:r>
            <a:r>
              <a:rPr lang="en-GB" sz="2400" dirty="0" err="1"/>
              <a:t>yn</a:t>
            </a:r>
            <a:r>
              <a:rPr lang="en-GB" sz="2400" dirty="0"/>
              <a:t> </a:t>
            </a:r>
            <a:r>
              <a:rPr lang="en-GB" sz="2400" dirty="0" err="1"/>
              <a:t>diferu</a:t>
            </a:r>
            <a:r>
              <a:rPr lang="en-GB" sz="2400" dirty="0"/>
              <a:t> </a:t>
            </a:r>
            <a:r>
              <a:rPr lang="en-GB" sz="2400" dirty="0" err="1"/>
              <a:t>os</a:t>
            </a:r>
            <a:r>
              <a:rPr lang="en-GB" sz="2400" dirty="0"/>
              <a:t> </a:t>
            </a:r>
            <a:r>
              <a:rPr lang="en-GB" sz="2400" dirty="0" err="1"/>
              <a:t>na</a:t>
            </a:r>
            <a:r>
              <a:rPr lang="en-GB" sz="2400" dirty="0"/>
              <a:t> </a:t>
            </a:r>
            <a:r>
              <a:rPr lang="en-GB" sz="2400" dirty="0" err="1"/>
              <a:t>fydd</a:t>
            </a:r>
            <a:r>
              <a:rPr lang="en-GB" sz="2400" dirty="0"/>
              <a:t> </a:t>
            </a:r>
            <a:r>
              <a:rPr lang="en-GB" sz="2400" dirty="0" err="1"/>
              <a:t>wedi</a:t>
            </a:r>
            <a:r>
              <a:rPr lang="en-GB" sz="2400" dirty="0"/>
              <a:t> </a:t>
            </a:r>
            <a:r>
              <a:rPr lang="en-GB" sz="2400" dirty="0" err="1"/>
              <a:t>troi’r</a:t>
            </a:r>
            <a:r>
              <a:rPr lang="en-GB" sz="2400" dirty="0"/>
              <a:t> </a:t>
            </a:r>
            <a:r>
              <a:rPr lang="en-GB" sz="2400" dirty="0" err="1"/>
              <a:t>tapiau</a:t>
            </a:r>
            <a:r>
              <a:rPr lang="en-GB" sz="2400" dirty="0"/>
              <a:t> </a:t>
            </a:r>
            <a:r>
              <a:rPr lang="en-GB" sz="2400" dirty="0" err="1"/>
              <a:t>i</a:t>
            </a:r>
            <a:r>
              <a:rPr lang="en-GB" sz="2400" dirty="0"/>
              <a:t> </a:t>
            </a:r>
            <a:r>
              <a:rPr lang="en-GB" sz="2400" dirty="0" err="1"/>
              <a:t>ffwrdd</a:t>
            </a:r>
            <a:r>
              <a:rPr lang="en-GB" sz="2400" dirty="0"/>
              <a:t>. </a:t>
            </a:r>
          </a:p>
        </p:txBody>
      </p:sp>
    </p:spTree>
    <p:extLst>
      <p:ext uri="{BB962C8B-B14F-4D97-AF65-F5344CB8AC3E}">
        <p14:creationId xmlns:p14="http://schemas.microsoft.com/office/powerpoint/2010/main" val="417368165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Rhai</a:t>
            </a:r>
            <a:r>
              <a:rPr lang="en-GB" dirty="0"/>
              <a:t> </a:t>
            </a:r>
            <a:r>
              <a:rPr lang="en-GB" dirty="0" err="1"/>
              <a:t>technolegau</a:t>
            </a:r>
            <a:r>
              <a:rPr lang="en-GB" dirty="0"/>
              <a:t> </a:t>
            </a:r>
            <a:r>
              <a:rPr lang="en-GB" dirty="0" err="1"/>
              <a:t>ar</a:t>
            </a:r>
            <a:r>
              <a:rPr lang="en-GB" dirty="0"/>
              <a:t> </a:t>
            </a:r>
            <a:r>
              <a:rPr lang="en-GB" dirty="0" err="1"/>
              <a:t>gyfer</a:t>
            </a:r>
            <a:r>
              <a:rPr lang="en-GB" dirty="0"/>
              <a:t> Henry</a:t>
            </a:r>
          </a:p>
        </p:txBody>
      </p:sp>
      <p:sp>
        <p:nvSpPr>
          <p:cNvPr id="3" name="Content Placeholder 2"/>
          <p:cNvSpPr>
            <a:spLocks noGrp="1"/>
          </p:cNvSpPr>
          <p:nvPr>
            <p:ph idx="1"/>
          </p:nvPr>
        </p:nvSpPr>
        <p:spPr>
          <a:xfrm>
            <a:off x="431801" y="1741620"/>
            <a:ext cx="4871719" cy="4135271"/>
          </a:xfrm>
          <a:prstGeom prst="rect">
            <a:avLst/>
          </a:prstGeom>
        </p:spPr>
        <p:txBody>
          <a:bodyPr>
            <a:normAutofit fontScale="70000" lnSpcReduction="20000"/>
          </a:bodyPr>
          <a:lstStyle/>
          <a:p>
            <a:r>
              <a:rPr lang="en-GB" dirty="0">
                <a:latin typeface="Calibri" panose="020F0502020204030204" pitchFamily="34" charset="0"/>
              </a:rPr>
              <a:t>Mae </a:t>
            </a:r>
            <a:r>
              <a:rPr lang="en-GB" dirty="0" err="1">
                <a:latin typeface="Calibri" panose="020F0502020204030204" pitchFamily="34" charset="0"/>
              </a:rPr>
              <a:t>llawer</a:t>
            </a:r>
            <a:r>
              <a:rPr lang="en-GB" dirty="0">
                <a:latin typeface="Calibri" panose="020F0502020204030204" pitchFamily="34" charset="0"/>
              </a:rPr>
              <a:t> o </a:t>
            </a:r>
            <a:r>
              <a:rPr lang="en-GB" dirty="0" err="1">
                <a:latin typeface="Calibri" panose="020F0502020204030204" pitchFamily="34" charset="0"/>
              </a:rPr>
              <a:t>ffonau</a:t>
            </a:r>
            <a:r>
              <a:rPr lang="en-GB" dirty="0">
                <a:latin typeface="Calibri" panose="020F0502020204030204" pitchFamily="34" charset="0"/>
              </a:rPr>
              <a:t> â </a:t>
            </a:r>
            <a:r>
              <a:rPr lang="en-GB" dirty="0" err="1">
                <a:latin typeface="Calibri" panose="020F0502020204030204" pitchFamily="34" charset="0"/>
              </a:rPr>
              <a:t>nodweddion</a:t>
            </a:r>
            <a:r>
              <a:rPr lang="en-GB" dirty="0">
                <a:latin typeface="Calibri" panose="020F0502020204030204" pitchFamily="34" charset="0"/>
              </a:rPr>
              <a:t> </a:t>
            </a:r>
            <a:r>
              <a:rPr lang="en-GB" dirty="0" err="1">
                <a:latin typeface="Calibri" panose="020F0502020204030204" pitchFamily="34" charset="0"/>
              </a:rPr>
              <a:t>i</a:t>
            </a:r>
            <a:r>
              <a:rPr lang="en-GB" dirty="0">
                <a:latin typeface="Calibri" panose="020F0502020204030204" pitchFamily="34" charset="0"/>
              </a:rPr>
              <a:t> </a:t>
            </a:r>
            <a:r>
              <a:rPr lang="en-GB" dirty="0" err="1">
                <a:latin typeface="Calibri" panose="020F0502020204030204" pitchFamily="34" charset="0"/>
              </a:rPr>
              <a:t>helpu</a:t>
            </a:r>
            <a:r>
              <a:rPr lang="en-GB" dirty="0">
                <a:latin typeface="Calibri" panose="020F0502020204030204" pitchFamily="34" charset="0"/>
              </a:rPr>
              <a:t> </a:t>
            </a:r>
            <a:r>
              <a:rPr lang="en-GB" dirty="0" err="1">
                <a:latin typeface="Calibri" panose="020F0502020204030204" pitchFamily="34" charset="0"/>
              </a:rPr>
              <a:t>pobl</a:t>
            </a:r>
            <a:r>
              <a:rPr lang="en-GB" dirty="0">
                <a:latin typeface="Calibri" panose="020F0502020204030204" pitchFamily="34" charset="0"/>
              </a:rPr>
              <a:t> </a:t>
            </a:r>
            <a:r>
              <a:rPr lang="en-GB" dirty="0" err="1">
                <a:latin typeface="Calibri" panose="020F0502020204030204" pitchFamily="34" charset="0"/>
              </a:rPr>
              <a:t>sy’n</a:t>
            </a:r>
            <a:r>
              <a:rPr lang="en-GB" dirty="0">
                <a:latin typeface="Calibri" panose="020F0502020204030204" pitchFamily="34" charset="0"/>
              </a:rPr>
              <a:t> </a:t>
            </a:r>
            <a:r>
              <a:rPr lang="en-GB" dirty="0" err="1">
                <a:latin typeface="Calibri" panose="020F0502020204030204" pitchFamily="34" charset="0"/>
              </a:rPr>
              <a:t>colli</a:t>
            </a:r>
            <a:r>
              <a:rPr lang="en-GB" dirty="0">
                <a:latin typeface="Calibri" panose="020F0502020204030204" pitchFamily="34" charset="0"/>
              </a:rPr>
              <a:t> </a:t>
            </a:r>
            <a:r>
              <a:rPr lang="en-GB" dirty="0" err="1">
                <a:latin typeface="Calibri" panose="020F0502020204030204" pitchFamily="34" charset="0"/>
              </a:rPr>
              <a:t>eu</a:t>
            </a:r>
            <a:r>
              <a:rPr lang="en-GB" dirty="0">
                <a:latin typeface="Calibri" panose="020F0502020204030204" pitchFamily="34" charset="0"/>
              </a:rPr>
              <a:t> </a:t>
            </a:r>
            <a:r>
              <a:rPr lang="en-GB" dirty="0" err="1">
                <a:latin typeface="Calibri" panose="020F0502020204030204" pitchFamily="34" charset="0"/>
              </a:rPr>
              <a:t>clyw</a:t>
            </a:r>
            <a:r>
              <a:rPr lang="en-GB" dirty="0">
                <a:latin typeface="Calibri" panose="020F0502020204030204" pitchFamily="34" charset="0"/>
              </a:rPr>
              <a:t> – </a:t>
            </a:r>
            <a:r>
              <a:rPr lang="en-GB" dirty="0" err="1">
                <a:latin typeface="Calibri" panose="020F0502020204030204" pitchFamily="34" charset="0"/>
              </a:rPr>
              <a:t>mae</a:t>
            </a:r>
            <a:r>
              <a:rPr lang="en-GB" dirty="0">
                <a:latin typeface="Calibri" panose="020F0502020204030204" pitchFamily="34" charset="0"/>
              </a:rPr>
              <a:t>  </a:t>
            </a:r>
            <a:r>
              <a:rPr lang="en-GB" dirty="0" err="1">
                <a:latin typeface="Calibri" panose="020F0502020204030204" pitchFamily="34" charset="0"/>
              </a:rPr>
              <a:t>fersiynau</a:t>
            </a:r>
            <a:r>
              <a:rPr lang="en-GB" dirty="0">
                <a:latin typeface="Calibri" panose="020F0502020204030204" pitchFamily="34" charset="0"/>
              </a:rPr>
              <a:t> </a:t>
            </a:r>
            <a:r>
              <a:rPr lang="en-GB" dirty="0" err="1">
                <a:latin typeface="Calibri" panose="020F0502020204030204" pitchFamily="34" charset="0"/>
              </a:rPr>
              <a:t>ar</a:t>
            </a:r>
            <a:r>
              <a:rPr lang="en-GB" dirty="0">
                <a:latin typeface="Calibri" panose="020F0502020204030204" pitchFamily="34" charset="0"/>
              </a:rPr>
              <a:t> </a:t>
            </a:r>
            <a:r>
              <a:rPr lang="en-GB" dirty="0" err="1">
                <a:latin typeface="Calibri" panose="020F0502020204030204" pitchFamily="34" charset="0"/>
              </a:rPr>
              <a:t>gyfer</a:t>
            </a:r>
            <a:r>
              <a:rPr lang="en-GB" dirty="0">
                <a:latin typeface="Calibri" panose="020F0502020204030204" pitchFamily="34" charset="0"/>
              </a:rPr>
              <a:t> </a:t>
            </a:r>
            <a:r>
              <a:rPr lang="en-GB" dirty="0" err="1">
                <a:latin typeface="Calibri" panose="020F0502020204030204" pitchFamily="34" charset="0"/>
              </a:rPr>
              <a:t>ffonau</a:t>
            </a:r>
            <a:r>
              <a:rPr lang="en-GB" dirty="0">
                <a:latin typeface="Calibri" panose="020F0502020204030204" pitchFamily="34" charset="0"/>
              </a:rPr>
              <a:t> </a:t>
            </a:r>
            <a:r>
              <a:rPr lang="en-GB" dirty="0" err="1">
                <a:latin typeface="Calibri" panose="020F0502020204030204" pitchFamily="34" charset="0"/>
              </a:rPr>
              <a:t>heb</a:t>
            </a:r>
            <a:r>
              <a:rPr lang="en-GB" dirty="0">
                <a:latin typeface="Calibri" panose="020F0502020204030204" pitchFamily="34" charset="0"/>
              </a:rPr>
              <a:t> </a:t>
            </a:r>
            <a:r>
              <a:rPr lang="en-GB" dirty="0" err="1">
                <a:latin typeface="Calibri" panose="020F0502020204030204" pitchFamily="34" charset="0"/>
              </a:rPr>
              <a:t>gordyn</a:t>
            </a:r>
            <a:r>
              <a:rPr lang="en-GB" dirty="0">
                <a:latin typeface="Calibri" panose="020F0502020204030204" pitchFamily="34" charset="0"/>
              </a:rPr>
              <a:t>/</a:t>
            </a:r>
            <a:r>
              <a:rPr lang="en-GB" dirty="0" err="1">
                <a:latin typeface="Calibri" panose="020F0502020204030204" pitchFamily="34" charset="0"/>
              </a:rPr>
              <a:t>ffonau</a:t>
            </a:r>
            <a:r>
              <a:rPr lang="en-GB" dirty="0">
                <a:latin typeface="Calibri" panose="020F0502020204030204" pitchFamily="34" charset="0"/>
              </a:rPr>
              <a:t> </a:t>
            </a:r>
            <a:r>
              <a:rPr lang="en-GB" dirty="0" err="1">
                <a:latin typeface="Calibri" panose="020F0502020204030204" pitchFamily="34" charset="0"/>
              </a:rPr>
              <a:t>symudol</a:t>
            </a:r>
            <a:endParaRPr lang="en-GB" dirty="0">
              <a:latin typeface="Calibri" panose="020F0502020204030204" pitchFamily="34" charset="0"/>
            </a:endParaRPr>
          </a:p>
          <a:p>
            <a:r>
              <a:rPr lang="en-GB" dirty="0">
                <a:latin typeface="Calibri" panose="020F0502020204030204" pitchFamily="34" charset="0"/>
              </a:rPr>
              <a:t>Mae </a:t>
            </a:r>
            <a:r>
              <a:rPr lang="en-GB" dirty="0" err="1">
                <a:latin typeface="Calibri" panose="020F0502020204030204" pitchFamily="34" charset="0"/>
              </a:rPr>
              <a:t>seinchwyddwyr</a:t>
            </a:r>
            <a:r>
              <a:rPr lang="en-GB" dirty="0">
                <a:latin typeface="Calibri" panose="020F0502020204030204" pitchFamily="34" charset="0"/>
              </a:rPr>
              <a:t> </a:t>
            </a:r>
            <a:r>
              <a:rPr lang="en-GB" dirty="0" err="1">
                <a:latin typeface="Calibri" panose="020F0502020204030204" pitchFamily="34" charset="0"/>
              </a:rPr>
              <a:t>ar</a:t>
            </a:r>
            <a:r>
              <a:rPr lang="en-GB" dirty="0">
                <a:latin typeface="Calibri" panose="020F0502020204030204" pitchFamily="34" charset="0"/>
              </a:rPr>
              <a:t> </a:t>
            </a:r>
            <a:r>
              <a:rPr lang="en-GB" dirty="0" err="1">
                <a:latin typeface="Calibri" panose="020F0502020204030204" pitchFamily="34" charset="0"/>
              </a:rPr>
              <a:t>gyfer</a:t>
            </a:r>
            <a:r>
              <a:rPr lang="en-GB" dirty="0">
                <a:latin typeface="Calibri" panose="020F0502020204030204" pitchFamily="34" charset="0"/>
              </a:rPr>
              <a:t> y </a:t>
            </a:r>
            <a:r>
              <a:rPr lang="en-GB" dirty="0" err="1">
                <a:latin typeface="Calibri" panose="020F0502020204030204" pitchFamily="34" charset="0"/>
              </a:rPr>
              <a:t>teledu</a:t>
            </a:r>
            <a:r>
              <a:rPr lang="en-GB" dirty="0">
                <a:latin typeface="Calibri" panose="020F0502020204030204" pitchFamily="34" charset="0"/>
              </a:rPr>
              <a:t> </a:t>
            </a:r>
            <a:r>
              <a:rPr lang="en-GB" dirty="0" err="1">
                <a:latin typeface="Calibri" panose="020F0502020204030204" pitchFamily="34" charset="0"/>
              </a:rPr>
              <a:t>yn</a:t>
            </a:r>
            <a:r>
              <a:rPr lang="en-GB" dirty="0">
                <a:latin typeface="Calibri" panose="020F0502020204030204" pitchFamily="34" charset="0"/>
              </a:rPr>
              <a:t> </a:t>
            </a:r>
            <a:r>
              <a:rPr lang="en-GB" dirty="0" err="1">
                <a:latin typeface="Calibri" panose="020F0502020204030204" pitchFamily="34" charset="0"/>
              </a:rPr>
              <a:t>golygu</a:t>
            </a:r>
            <a:r>
              <a:rPr lang="en-GB" dirty="0">
                <a:latin typeface="Calibri" panose="020F0502020204030204" pitchFamily="34" charset="0"/>
              </a:rPr>
              <a:t> y gall </a:t>
            </a:r>
            <a:r>
              <a:rPr lang="en-GB" dirty="0" err="1">
                <a:latin typeface="Calibri" panose="020F0502020204030204" pitchFamily="34" charset="0"/>
              </a:rPr>
              <a:t>pobl</a:t>
            </a:r>
            <a:r>
              <a:rPr lang="en-GB" dirty="0">
                <a:latin typeface="Calibri" panose="020F0502020204030204" pitchFamily="34" charset="0"/>
              </a:rPr>
              <a:t> </a:t>
            </a:r>
            <a:r>
              <a:rPr lang="en-GB" dirty="0" err="1">
                <a:latin typeface="Calibri" panose="020F0502020204030204" pitchFamily="34" charset="0"/>
              </a:rPr>
              <a:t>sy’n</a:t>
            </a:r>
            <a:r>
              <a:rPr lang="en-GB" dirty="0">
                <a:latin typeface="Calibri" panose="020F0502020204030204" pitchFamily="34" charset="0"/>
              </a:rPr>
              <a:t> </a:t>
            </a:r>
            <a:r>
              <a:rPr lang="en-GB" dirty="0" err="1">
                <a:latin typeface="Calibri" panose="020F0502020204030204" pitchFamily="34" charset="0"/>
              </a:rPr>
              <a:t>colli</a:t>
            </a:r>
            <a:r>
              <a:rPr lang="en-GB" dirty="0">
                <a:latin typeface="Calibri" panose="020F0502020204030204" pitchFamily="34" charset="0"/>
              </a:rPr>
              <a:t> </a:t>
            </a:r>
            <a:r>
              <a:rPr lang="en-GB" dirty="0" err="1">
                <a:latin typeface="Calibri" panose="020F0502020204030204" pitchFamily="34" charset="0"/>
              </a:rPr>
              <a:t>eu</a:t>
            </a:r>
            <a:r>
              <a:rPr lang="en-GB" dirty="0">
                <a:latin typeface="Calibri" panose="020F0502020204030204" pitchFamily="34" charset="0"/>
              </a:rPr>
              <a:t> </a:t>
            </a:r>
            <a:r>
              <a:rPr lang="en-GB" dirty="0" err="1">
                <a:latin typeface="Calibri" panose="020F0502020204030204" pitchFamily="34" charset="0"/>
              </a:rPr>
              <a:t>clyw</a:t>
            </a:r>
            <a:r>
              <a:rPr lang="en-GB" dirty="0">
                <a:latin typeface="Calibri" panose="020F0502020204030204" pitchFamily="34" charset="0"/>
              </a:rPr>
              <a:t> </a:t>
            </a:r>
            <a:r>
              <a:rPr lang="en-GB" dirty="0" err="1">
                <a:latin typeface="Calibri" panose="020F0502020204030204" pitchFamily="34" charset="0"/>
              </a:rPr>
              <a:t>gadw</a:t>
            </a:r>
            <a:r>
              <a:rPr lang="en-GB" dirty="0">
                <a:latin typeface="Calibri" panose="020F0502020204030204" pitchFamily="34" charset="0"/>
              </a:rPr>
              <a:t> </a:t>
            </a:r>
            <a:r>
              <a:rPr lang="en-GB" dirty="0" err="1">
                <a:latin typeface="Calibri" panose="020F0502020204030204" pitchFamily="34" charset="0"/>
              </a:rPr>
              <a:t>mewn</a:t>
            </a:r>
            <a:r>
              <a:rPr lang="en-GB" dirty="0">
                <a:latin typeface="Calibri" panose="020F0502020204030204" pitchFamily="34" charset="0"/>
              </a:rPr>
              <a:t> </a:t>
            </a:r>
            <a:r>
              <a:rPr lang="en-GB" dirty="0" err="1">
                <a:latin typeface="Calibri" panose="020F0502020204030204" pitchFamily="34" charset="0"/>
              </a:rPr>
              <a:t>cysylltiad</a:t>
            </a:r>
            <a:r>
              <a:rPr lang="en-GB" dirty="0">
                <a:latin typeface="Calibri" panose="020F0502020204030204" pitchFamily="34" charset="0"/>
              </a:rPr>
              <a:t> </a:t>
            </a:r>
            <a:r>
              <a:rPr lang="en-GB" dirty="0" err="1">
                <a:latin typeface="Calibri" panose="020F0502020204030204" pitchFamily="34" charset="0"/>
              </a:rPr>
              <a:t>â’r</a:t>
            </a:r>
            <a:r>
              <a:rPr lang="en-GB" dirty="0">
                <a:latin typeface="Calibri" panose="020F0502020204030204" pitchFamily="34" charset="0"/>
              </a:rPr>
              <a:t> </a:t>
            </a:r>
            <a:r>
              <a:rPr lang="en-GB" dirty="0" err="1">
                <a:latin typeface="Calibri" panose="020F0502020204030204" pitchFamily="34" charset="0"/>
              </a:rPr>
              <a:t>newyddion</a:t>
            </a:r>
            <a:r>
              <a:rPr lang="en-GB" dirty="0">
                <a:latin typeface="Calibri" panose="020F0502020204030204" pitchFamily="34" charset="0"/>
              </a:rPr>
              <a:t>, y </a:t>
            </a:r>
            <a:r>
              <a:rPr lang="en-GB" dirty="0" err="1">
                <a:latin typeface="Calibri" panose="020F0502020204030204" pitchFamily="34" charset="0"/>
              </a:rPr>
              <a:t>tywydd</a:t>
            </a:r>
            <a:r>
              <a:rPr lang="en-GB" dirty="0">
                <a:latin typeface="Calibri" panose="020F0502020204030204" pitchFamily="34" charset="0"/>
              </a:rPr>
              <a:t>, </a:t>
            </a:r>
            <a:r>
              <a:rPr lang="en-GB" dirty="0" err="1">
                <a:latin typeface="Calibri" panose="020F0502020204030204" pitchFamily="34" charset="0"/>
              </a:rPr>
              <a:t>chwaraeon</a:t>
            </a:r>
            <a:r>
              <a:rPr lang="en-GB" dirty="0">
                <a:latin typeface="Calibri" panose="020F0502020204030204" pitchFamily="34" charset="0"/>
              </a:rPr>
              <a:t> a </a:t>
            </a:r>
            <a:r>
              <a:rPr lang="en-GB" dirty="0" err="1">
                <a:latin typeface="Calibri" panose="020F0502020204030204" pitchFamily="34" charset="0"/>
              </a:rPr>
              <a:t>rhaglenni</a:t>
            </a:r>
            <a:r>
              <a:rPr lang="en-GB" dirty="0">
                <a:latin typeface="Calibri" panose="020F0502020204030204" pitchFamily="34" charset="0"/>
              </a:rPr>
              <a:t> </a:t>
            </a:r>
            <a:r>
              <a:rPr lang="en-GB" dirty="0" err="1">
                <a:latin typeface="Calibri" panose="020F0502020204030204" pitchFamily="34" charset="0"/>
              </a:rPr>
              <a:t>eraill</a:t>
            </a:r>
            <a:endParaRPr lang="en-GB" dirty="0">
              <a:latin typeface="Calibri" panose="020F0502020204030204" pitchFamily="34" charset="0"/>
            </a:endParaRPr>
          </a:p>
          <a:p>
            <a:r>
              <a:rPr lang="en-GB" dirty="0">
                <a:latin typeface="Calibri" panose="020F0502020204030204" pitchFamily="34" charset="0"/>
              </a:rPr>
              <a:t>Mae </a:t>
            </a:r>
            <a:r>
              <a:rPr lang="en-GB" dirty="0" err="1">
                <a:latin typeface="Calibri" panose="020F0502020204030204" pitchFamily="34" charset="0"/>
              </a:rPr>
              <a:t>larymau</a:t>
            </a:r>
            <a:r>
              <a:rPr lang="en-GB" dirty="0">
                <a:latin typeface="Calibri" panose="020F0502020204030204" pitchFamily="34" charset="0"/>
              </a:rPr>
              <a:t> a </a:t>
            </a:r>
            <a:r>
              <a:rPr lang="en-GB" dirty="0" err="1">
                <a:latin typeface="Calibri" panose="020F0502020204030204" pitchFamily="34" charset="0"/>
              </a:rPr>
              <a:t>chlychau</a:t>
            </a:r>
            <a:r>
              <a:rPr lang="en-GB" dirty="0">
                <a:latin typeface="Calibri" panose="020F0502020204030204" pitchFamily="34" charset="0"/>
              </a:rPr>
              <a:t> </a:t>
            </a:r>
            <a:r>
              <a:rPr lang="en-GB" dirty="0" err="1">
                <a:latin typeface="Calibri" panose="020F0502020204030204" pitchFamily="34" charset="0"/>
              </a:rPr>
              <a:t>sy’n</a:t>
            </a:r>
            <a:r>
              <a:rPr lang="en-GB" dirty="0">
                <a:latin typeface="Calibri" panose="020F0502020204030204" pitchFamily="34" charset="0"/>
              </a:rPr>
              <a:t> </a:t>
            </a:r>
            <a:r>
              <a:rPr lang="en-GB" dirty="0" err="1">
                <a:latin typeface="Calibri" panose="020F0502020204030204" pitchFamily="34" charset="0"/>
              </a:rPr>
              <a:t>gweithio</a:t>
            </a:r>
            <a:r>
              <a:rPr lang="en-GB" dirty="0">
                <a:latin typeface="Calibri" panose="020F0502020204030204" pitchFamily="34" charset="0"/>
              </a:rPr>
              <a:t> </a:t>
            </a:r>
            <a:r>
              <a:rPr lang="en-GB" dirty="0" err="1">
                <a:latin typeface="Calibri" panose="020F0502020204030204" pitchFamily="34" charset="0"/>
              </a:rPr>
              <a:t>gydag</a:t>
            </a:r>
            <a:r>
              <a:rPr lang="en-GB" dirty="0">
                <a:latin typeface="Calibri" panose="020F0502020204030204" pitchFamily="34" charset="0"/>
              </a:rPr>
              <a:t> </a:t>
            </a:r>
            <a:r>
              <a:rPr lang="en-GB" dirty="0" err="1">
                <a:latin typeface="Calibri" panose="020F0502020204030204" pitchFamily="34" charset="0"/>
              </a:rPr>
              <a:t>ysgydwyr</a:t>
            </a:r>
            <a:r>
              <a:rPr lang="en-GB" dirty="0">
                <a:latin typeface="Calibri" panose="020F0502020204030204" pitchFamily="34" charset="0"/>
              </a:rPr>
              <a:t> </a:t>
            </a:r>
            <a:r>
              <a:rPr lang="en-GB" dirty="0" err="1">
                <a:latin typeface="Calibri" panose="020F0502020204030204" pitchFamily="34" charset="0"/>
              </a:rPr>
              <a:t>gobenyddion</a:t>
            </a:r>
            <a:r>
              <a:rPr lang="en-GB" dirty="0">
                <a:latin typeface="Calibri" panose="020F0502020204030204" pitchFamily="34" charset="0"/>
              </a:rPr>
              <a:t> a </a:t>
            </a:r>
            <a:r>
              <a:rPr lang="en-GB" dirty="0" err="1">
                <a:latin typeface="Calibri" panose="020F0502020204030204" pitchFamily="34" charset="0"/>
              </a:rPr>
              <a:t>golau’n</a:t>
            </a:r>
            <a:r>
              <a:rPr lang="en-GB" dirty="0">
                <a:latin typeface="Calibri" panose="020F0502020204030204" pitchFamily="34" charset="0"/>
              </a:rPr>
              <a:t> </a:t>
            </a:r>
            <a:r>
              <a:rPr lang="en-GB" dirty="0" err="1">
                <a:latin typeface="Calibri" panose="020F0502020204030204" pitchFamily="34" charset="0"/>
              </a:rPr>
              <a:t>fflachio</a:t>
            </a:r>
            <a:r>
              <a:rPr lang="en-GB" dirty="0">
                <a:latin typeface="Calibri" panose="020F0502020204030204" pitchFamily="34" charset="0"/>
              </a:rPr>
              <a:t> </a:t>
            </a:r>
            <a:r>
              <a:rPr lang="en-GB" dirty="0" err="1">
                <a:latin typeface="Calibri" panose="020F0502020204030204" pitchFamily="34" charset="0"/>
              </a:rPr>
              <a:t>i</a:t>
            </a:r>
            <a:r>
              <a:rPr lang="en-GB" dirty="0">
                <a:latin typeface="Calibri" panose="020F0502020204030204" pitchFamily="34" charset="0"/>
              </a:rPr>
              <a:t> </a:t>
            </a:r>
            <a:r>
              <a:rPr lang="en-GB" dirty="0" err="1">
                <a:latin typeface="Calibri" panose="020F0502020204030204" pitchFamily="34" charset="0"/>
              </a:rPr>
              <a:t>rybuddio</a:t>
            </a:r>
            <a:r>
              <a:rPr lang="en-GB" dirty="0">
                <a:latin typeface="Calibri" panose="020F0502020204030204" pitchFamily="34" charset="0"/>
              </a:rPr>
              <a:t>. </a:t>
            </a: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3834" b="9994"/>
          <a:stretch/>
        </p:blipFill>
        <p:spPr bwMode="auto">
          <a:xfrm>
            <a:off x="6150538" y="4243210"/>
            <a:ext cx="2155733" cy="164206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220" name="Picture 4" descr="A231 Libra door chime"/>
          <p:cNvPicPr>
            <a:picLocks noChangeAspect="1" noChangeArrowheads="1"/>
          </p:cNvPicPr>
          <p:nvPr/>
        </p:nvPicPr>
        <p:blipFill rotWithShape="1">
          <a:blip r:embed="rId4">
            <a:extLst>
              <a:ext uri="{28A0092B-C50C-407E-A947-70E740481C1C}">
                <a14:useLocalDpi xmlns:a14="http://schemas.microsoft.com/office/drawing/2010/main" val="0"/>
              </a:ext>
            </a:extLst>
          </a:blip>
          <a:srcRect l="12868" r="6893"/>
          <a:stretch/>
        </p:blipFill>
        <p:spPr bwMode="auto">
          <a:xfrm>
            <a:off x="7346096" y="2680825"/>
            <a:ext cx="1360450" cy="16954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222" name="Picture 6" descr="T497 Powertel 49 pl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2915" y="1443523"/>
            <a:ext cx="1695490" cy="16954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224" name="Picture 8"/>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671431" y="3139013"/>
            <a:ext cx="1558188" cy="110419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226" name="Picture 10" descr="L429 Soundbox"/>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68255" y="1536786"/>
            <a:ext cx="1723532" cy="143342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34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9222"/>
                                        </p:tgtEl>
                                        <p:attrNameLst>
                                          <p:attrName>style.visibility</p:attrName>
                                        </p:attrNameLst>
                                      </p:cBhvr>
                                      <p:to>
                                        <p:strVal val="visible"/>
                                      </p:to>
                                    </p:set>
                                    <p:animEffect transition="in" filter="fade">
                                      <p:cBhvr>
                                        <p:cTn id="21" dur="500"/>
                                        <p:tgtEl>
                                          <p:spTgt spid="9222"/>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9226"/>
                                        </p:tgtEl>
                                        <p:attrNameLst>
                                          <p:attrName>style.visibility</p:attrName>
                                        </p:attrNameLst>
                                      </p:cBhvr>
                                      <p:to>
                                        <p:strVal val="visible"/>
                                      </p:to>
                                    </p:set>
                                    <p:animEffect transition="in" filter="fade">
                                      <p:cBhvr>
                                        <p:cTn id="25" dur="500"/>
                                        <p:tgtEl>
                                          <p:spTgt spid="9226"/>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9224"/>
                                        </p:tgtEl>
                                        <p:attrNameLst>
                                          <p:attrName>style.visibility</p:attrName>
                                        </p:attrNameLst>
                                      </p:cBhvr>
                                      <p:to>
                                        <p:strVal val="visible"/>
                                      </p:to>
                                    </p:set>
                                    <p:animEffect transition="in" filter="fade">
                                      <p:cBhvr>
                                        <p:cTn id="29" dur="500"/>
                                        <p:tgtEl>
                                          <p:spTgt spid="9224"/>
                                        </p:tgtEl>
                                      </p:cBhvr>
                                    </p:animEffect>
                                  </p:childTnLst>
                                </p:cTn>
                              </p:par>
                              <p:par>
                                <p:cTn id="30" presetID="10" presetClass="entr" presetSubtype="0" fill="hold" nodeType="withEffect">
                                  <p:stCondLst>
                                    <p:cond delay="0"/>
                                  </p:stCondLst>
                                  <p:childTnLst>
                                    <p:set>
                                      <p:cBhvr>
                                        <p:cTn id="31" dur="1" fill="hold">
                                          <p:stCondLst>
                                            <p:cond delay="0"/>
                                          </p:stCondLst>
                                        </p:cTn>
                                        <p:tgtEl>
                                          <p:spTgt spid="9220"/>
                                        </p:tgtEl>
                                        <p:attrNameLst>
                                          <p:attrName>style.visibility</p:attrName>
                                        </p:attrNameLst>
                                      </p:cBhvr>
                                      <p:to>
                                        <p:strVal val="visible"/>
                                      </p:to>
                                    </p:set>
                                    <p:animEffect transition="in" filter="fade">
                                      <p:cBhvr>
                                        <p:cTn id="32" dur="500"/>
                                        <p:tgtEl>
                                          <p:spTgt spid="9220"/>
                                        </p:tgtEl>
                                      </p:cBhvr>
                                    </p:animEffect>
                                  </p:childTnLst>
                                </p:cTn>
                              </p:par>
                              <p:par>
                                <p:cTn id="33" presetID="10" presetClass="entr" presetSubtype="0" fill="hold" nodeType="withEffect">
                                  <p:stCondLst>
                                    <p:cond delay="0"/>
                                  </p:stCondLst>
                                  <p:childTnLst>
                                    <p:set>
                                      <p:cBhvr>
                                        <p:cTn id="34" dur="1" fill="hold">
                                          <p:stCondLst>
                                            <p:cond delay="0"/>
                                          </p:stCondLst>
                                        </p:cTn>
                                        <p:tgtEl>
                                          <p:spTgt spid="9218"/>
                                        </p:tgtEl>
                                        <p:attrNameLst>
                                          <p:attrName>style.visibility</p:attrName>
                                        </p:attrNameLst>
                                      </p:cBhvr>
                                      <p:to>
                                        <p:strVal val="visible"/>
                                      </p:to>
                                    </p:set>
                                    <p:animEffect transition="in" filter="fade">
                                      <p:cBhvr>
                                        <p:cTn id="35"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Joanna </a:t>
            </a:r>
            <a:r>
              <a:rPr lang="en-GB" dirty="0" err="1"/>
              <a:t>a’i</a:t>
            </a:r>
            <a:r>
              <a:rPr lang="en-GB" dirty="0"/>
              <a:t> diabetes</a:t>
            </a:r>
          </a:p>
        </p:txBody>
      </p:sp>
      <p:sp>
        <p:nvSpPr>
          <p:cNvPr id="3" name="Content Placeholder 2"/>
          <p:cNvSpPr>
            <a:spLocks noGrp="1"/>
          </p:cNvSpPr>
          <p:nvPr>
            <p:ph idx="1"/>
          </p:nvPr>
        </p:nvSpPr>
        <p:spPr>
          <a:prstGeom prst="rect">
            <a:avLst/>
          </a:prstGeom>
        </p:spPr>
        <p:txBody>
          <a:bodyPr>
            <a:normAutofit fontScale="70000" lnSpcReduction="20000"/>
          </a:bodyPr>
          <a:lstStyle/>
          <a:p>
            <a:r>
              <a:rPr lang="en-GB" dirty="0"/>
              <a:t>Mae Joanna </a:t>
            </a:r>
            <a:r>
              <a:rPr lang="en-GB" dirty="0" err="1"/>
              <a:t>yn</a:t>
            </a:r>
            <a:r>
              <a:rPr lang="en-GB" dirty="0"/>
              <a:t> 24 </a:t>
            </a:r>
            <a:r>
              <a:rPr lang="en-GB" dirty="0" err="1"/>
              <a:t>oed</a:t>
            </a:r>
            <a:r>
              <a:rPr lang="en-GB" dirty="0"/>
              <a:t> ac </a:t>
            </a:r>
            <a:r>
              <a:rPr lang="en-GB" dirty="0" err="1"/>
              <a:t>mae</a:t>
            </a:r>
            <a:r>
              <a:rPr lang="en-GB" dirty="0"/>
              <a:t> </a:t>
            </a:r>
            <a:r>
              <a:rPr lang="en-GB" dirty="0" err="1"/>
              <a:t>ganddi</a:t>
            </a:r>
            <a:r>
              <a:rPr lang="en-GB" dirty="0"/>
              <a:t> </a:t>
            </a:r>
            <a:r>
              <a:rPr lang="en-GB" dirty="0" err="1"/>
              <a:t>ddiabetes</a:t>
            </a:r>
            <a:r>
              <a:rPr lang="en-GB" dirty="0"/>
              <a:t> math 1 </a:t>
            </a:r>
            <a:r>
              <a:rPr lang="en-GB" dirty="0" err="1"/>
              <a:t>ers</a:t>
            </a:r>
            <a:r>
              <a:rPr lang="en-GB" dirty="0"/>
              <a:t> </a:t>
            </a:r>
            <a:r>
              <a:rPr lang="en-GB" dirty="0" err="1"/>
              <a:t>plentyndod</a:t>
            </a:r>
            <a:r>
              <a:rPr lang="en-GB" dirty="0"/>
              <a:t>. Mae </a:t>
            </a:r>
            <a:r>
              <a:rPr lang="en-GB" dirty="0" err="1"/>
              <a:t>angen</a:t>
            </a:r>
            <a:r>
              <a:rPr lang="en-GB" dirty="0"/>
              <a:t> </a:t>
            </a:r>
            <a:r>
              <a:rPr lang="en-GB" dirty="0" err="1"/>
              <a:t>iddi</a:t>
            </a:r>
            <a:r>
              <a:rPr lang="en-GB" dirty="0"/>
              <a:t> </a:t>
            </a:r>
            <a:r>
              <a:rPr lang="en-GB" dirty="0" err="1"/>
              <a:t>gael</a:t>
            </a:r>
            <a:r>
              <a:rPr lang="en-GB" dirty="0"/>
              <a:t> </a:t>
            </a:r>
            <a:r>
              <a:rPr lang="en-GB" dirty="0" err="1"/>
              <a:t>pigiad</a:t>
            </a:r>
            <a:r>
              <a:rPr lang="en-GB" dirty="0"/>
              <a:t> o </a:t>
            </a:r>
            <a:r>
              <a:rPr lang="en-GB" dirty="0" err="1"/>
              <a:t>inswlin</a:t>
            </a:r>
            <a:r>
              <a:rPr lang="en-GB" dirty="0"/>
              <a:t> </a:t>
            </a:r>
            <a:r>
              <a:rPr lang="en-GB" dirty="0" err="1"/>
              <a:t>ddwywaith</a:t>
            </a:r>
            <a:r>
              <a:rPr lang="en-GB" dirty="0"/>
              <a:t> y </a:t>
            </a:r>
            <a:r>
              <a:rPr lang="en-GB" dirty="0" err="1"/>
              <a:t>dydd</a:t>
            </a:r>
            <a:r>
              <a:rPr lang="en-GB" dirty="0"/>
              <a:t> o </a:t>
            </a:r>
            <a:r>
              <a:rPr lang="en-GB" dirty="0" err="1"/>
              <a:t>leiaf</a:t>
            </a:r>
            <a:r>
              <a:rPr lang="en-GB" dirty="0"/>
              <a:t> </a:t>
            </a:r>
            <a:r>
              <a:rPr lang="en-GB" dirty="0" err="1"/>
              <a:t>i</a:t>
            </a:r>
            <a:r>
              <a:rPr lang="en-GB" dirty="0"/>
              <a:t> </a:t>
            </a:r>
            <a:r>
              <a:rPr lang="en-GB" dirty="0" err="1"/>
              <a:t>gadw</a:t>
            </a:r>
            <a:r>
              <a:rPr lang="en-GB" dirty="0"/>
              <a:t> </a:t>
            </a:r>
            <a:r>
              <a:rPr lang="en-GB" dirty="0" err="1"/>
              <a:t>ei</a:t>
            </a:r>
            <a:r>
              <a:rPr lang="en-GB" dirty="0"/>
              <a:t> </a:t>
            </a:r>
            <a:r>
              <a:rPr lang="en-GB" dirty="0" err="1"/>
              <a:t>lefelau</a:t>
            </a:r>
            <a:r>
              <a:rPr lang="en-GB" dirty="0"/>
              <a:t> </a:t>
            </a:r>
            <a:r>
              <a:rPr lang="en-GB" dirty="0" err="1"/>
              <a:t>siwgr</a:t>
            </a:r>
            <a:r>
              <a:rPr lang="en-GB" dirty="0"/>
              <a:t> </a:t>
            </a:r>
            <a:r>
              <a:rPr lang="en-GB" dirty="0" err="1"/>
              <a:t>gwaed</a:t>
            </a:r>
            <a:r>
              <a:rPr lang="en-GB" dirty="0"/>
              <a:t> </a:t>
            </a:r>
            <a:r>
              <a:rPr lang="en-GB" dirty="0" err="1"/>
              <a:t>ar</a:t>
            </a:r>
            <a:r>
              <a:rPr lang="en-GB" dirty="0"/>
              <a:t> y </a:t>
            </a:r>
            <a:r>
              <a:rPr lang="en-GB" dirty="0" err="1"/>
              <a:t>lefel</a:t>
            </a:r>
            <a:r>
              <a:rPr lang="en-GB" dirty="0"/>
              <a:t> </a:t>
            </a:r>
            <a:r>
              <a:rPr lang="en-GB" dirty="0" err="1"/>
              <a:t>gywir</a:t>
            </a:r>
            <a:r>
              <a:rPr lang="en-GB" dirty="0"/>
              <a:t>, ac </a:t>
            </a:r>
            <a:r>
              <a:rPr lang="en-GB" dirty="0" err="1"/>
              <a:t>osgoi</a:t>
            </a:r>
            <a:r>
              <a:rPr lang="en-GB" dirty="0"/>
              <a:t> </a:t>
            </a:r>
            <a:r>
              <a:rPr lang="en-GB" dirty="0" err="1"/>
              <a:t>digwyddiadau</a:t>
            </a:r>
            <a:r>
              <a:rPr lang="en-GB" dirty="0"/>
              <a:t>  hypo- </a:t>
            </a:r>
            <a:r>
              <a:rPr lang="en-GB" dirty="0" err="1"/>
              <a:t>neu</a:t>
            </a:r>
            <a:r>
              <a:rPr lang="en-GB" dirty="0"/>
              <a:t> hyperglycaemic </a:t>
            </a:r>
            <a:r>
              <a:rPr lang="en-GB" dirty="0" err="1"/>
              <a:t>peryglus</a:t>
            </a:r>
            <a:r>
              <a:rPr lang="en-GB" dirty="0"/>
              <a:t>.</a:t>
            </a:r>
          </a:p>
          <a:p>
            <a:r>
              <a:rPr lang="en-GB" dirty="0" err="1"/>
              <a:t>Mae’n</a:t>
            </a:r>
            <a:r>
              <a:rPr lang="en-GB" dirty="0"/>
              <a:t> </a:t>
            </a:r>
            <a:r>
              <a:rPr lang="en-GB" dirty="0" err="1"/>
              <a:t>hynod</a:t>
            </a:r>
            <a:r>
              <a:rPr lang="en-GB" dirty="0"/>
              <a:t> o </a:t>
            </a:r>
            <a:r>
              <a:rPr lang="en-GB" dirty="0" err="1"/>
              <a:t>annibynnol</a:t>
            </a:r>
            <a:r>
              <a:rPr lang="en-GB" dirty="0"/>
              <a:t>, ac </a:t>
            </a:r>
            <a:r>
              <a:rPr lang="en-GB" dirty="0" err="1"/>
              <a:t>yn</a:t>
            </a:r>
            <a:r>
              <a:rPr lang="en-GB" dirty="0"/>
              <a:t> </a:t>
            </a:r>
            <a:r>
              <a:rPr lang="en-GB" dirty="0" err="1"/>
              <a:t>ychydig</a:t>
            </a:r>
            <a:r>
              <a:rPr lang="en-GB" dirty="0"/>
              <a:t> o rebel. </a:t>
            </a:r>
            <a:r>
              <a:rPr lang="en-GB" dirty="0" err="1"/>
              <a:t>Dewisodd</a:t>
            </a:r>
            <a:r>
              <a:rPr lang="en-GB" dirty="0"/>
              <a:t> </a:t>
            </a:r>
            <a:r>
              <a:rPr lang="en-GB" dirty="0" err="1"/>
              <a:t>symud</a:t>
            </a:r>
            <a:r>
              <a:rPr lang="en-GB" dirty="0"/>
              <a:t> </a:t>
            </a:r>
            <a:r>
              <a:rPr lang="en-GB" dirty="0" err="1"/>
              <a:t>allan</a:t>
            </a:r>
            <a:r>
              <a:rPr lang="en-GB" dirty="0"/>
              <a:t> o </a:t>
            </a:r>
            <a:r>
              <a:rPr lang="en-GB" dirty="0" err="1"/>
              <a:t>gartref</a:t>
            </a:r>
            <a:r>
              <a:rPr lang="en-GB" dirty="0"/>
              <a:t> </a:t>
            </a:r>
            <a:r>
              <a:rPr lang="en-GB" dirty="0" err="1"/>
              <a:t>ei</a:t>
            </a:r>
            <a:r>
              <a:rPr lang="en-GB" dirty="0"/>
              <a:t> </a:t>
            </a:r>
            <a:r>
              <a:rPr lang="en-GB" dirty="0" err="1"/>
              <a:t>theulu'r</a:t>
            </a:r>
            <a:r>
              <a:rPr lang="en-GB" dirty="0"/>
              <a:t> </a:t>
            </a:r>
            <a:r>
              <a:rPr lang="en-GB" dirty="0" err="1"/>
              <a:t>llynedd</a:t>
            </a:r>
            <a:r>
              <a:rPr lang="en-GB" dirty="0"/>
              <a:t> ac </a:t>
            </a:r>
            <a:r>
              <a:rPr lang="en-GB" dirty="0" err="1"/>
              <a:t>mae</a:t>
            </a:r>
            <a:r>
              <a:rPr lang="en-GB" dirty="0"/>
              <a:t> </a:t>
            </a:r>
            <a:r>
              <a:rPr lang="en-GB" dirty="0" err="1"/>
              <a:t>nawr</a:t>
            </a:r>
            <a:r>
              <a:rPr lang="en-GB" dirty="0"/>
              <a:t> </a:t>
            </a:r>
            <a:r>
              <a:rPr lang="en-GB" dirty="0" err="1"/>
              <a:t>yn</a:t>
            </a:r>
            <a:r>
              <a:rPr lang="en-GB" dirty="0"/>
              <a:t> </a:t>
            </a:r>
            <a:r>
              <a:rPr lang="en-GB" dirty="0" err="1"/>
              <a:t>byw</a:t>
            </a:r>
            <a:r>
              <a:rPr lang="en-GB" dirty="0"/>
              <a:t> </a:t>
            </a:r>
            <a:r>
              <a:rPr lang="en-GB" dirty="0" err="1"/>
              <a:t>gyda</a:t>
            </a:r>
            <a:r>
              <a:rPr lang="en-GB" dirty="0"/>
              <a:t> </a:t>
            </a:r>
            <a:r>
              <a:rPr lang="en-GB" dirty="0" err="1"/>
              <a:t>grŵp</a:t>
            </a:r>
            <a:r>
              <a:rPr lang="en-GB" dirty="0"/>
              <a:t> o </a:t>
            </a:r>
            <a:r>
              <a:rPr lang="en-GB" dirty="0" err="1"/>
              <a:t>gyn-fyfyrwyr</a:t>
            </a:r>
            <a:r>
              <a:rPr lang="en-GB" dirty="0"/>
              <a:t> </a:t>
            </a:r>
            <a:r>
              <a:rPr lang="en-GB" dirty="0" err="1"/>
              <a:t>yr</a:t>
            </a:r>
            <a:r>
              <a:rPr lang="en-GB" dirty="0"/>
              <a:t> </a:t>
            </a:r>
            <a:r>
              <a:rPr lang="en-GB" dirty="0" err="1"/>
              <a:t>oedd</a:t>
            </a:r>
            <a:r>
              <a:rPr lang="en-GB" dirty="0"/>
              <a:t> </a:t>
            </a:r>
            <a:r>
              <a:rPr lang="en-GB" dirty="0" err="1"/>
              <a:t>hi’n</a:t>
            </a:r>
            <a:r>
              <a:rPr lang="en-GB" dirty="0"/>
              <a:t> </a:t>
            </a:r>
            <a:r>
              <a:rPr lang="en-GB" dirty="0" err="1"/>
              <a:t>ffrindiau</a:t>
            </a:r>
            <a:r>
              <a:rPr lang="en-GB" dirty="0"/>
              <a:t> â </a:t>
            </a:r>
            <a:r>
              <a:rPr lang="en-GB" dirty="0" err="1"/>
              <a:t>nhw</a:t>
            </a:r>
            <a:r>
              <a:rPr lang="en-GB" dirty="0"/>
              <a:t> </a:t>
            </a:r>
            <a:r>
              <a:rPr lang="en-GB" dirty="0" err="1"/>
              <a:t>mewn</a:t>
            </a:r>
            <a:r>
              <a:rPr lang="en-GB" dirty="0"/>
              <a:t> </a:t>
            </a:r>
            <a:r>
              <a:rPr lang="en-GB" dirty="0" err="1"/>
              <a:t>fflat</a:t>
            </a:r>
            <a:r>
              <a:rPr lang="en-GB" dirty="0"/>
              <a:t> </a:t>
            </a:r>
            <a:r>
              <a:rPr lang="en-GB" dirty="0" err="1"/>
              <a:t>yn</a:t>
            </a:r>
            <a:r>
              <a:rPr lang="en-GB" dirty="0"/>
              <a:t> </a:t>
            </a:r>
            <a:r>
              <a:rPr lang="en-GB" dirty="0" err="1"/>
              <a:t>Abertawe</a:t>
            </a:r>
            <a:r>
              <a:rPr lang="en-GB" dirty="0"/>
              <a:t>, </a:t>
            </a:r>
            <a:r>
              <a:rPr lang="en-GB" dirty="0" err="1"/>
              <a:t>sydd</a:t>
            </a:r>
            <a:r>
              <a:rPr lang="en-GB" dirty="0"/>
              <a:t> </a:t>
            </a:r>
            <a:r>
              <a:rPr lang="en-GB" dirty="0" err="1"/>
              <a:t>heb</a:t>
            </a:r>
            <a:r>
              <a:rPr lang="en-GB" dirty="0"/>
              <a:t> </a:t>
            </a:r>
            <a:r>
              <a:rPr lang="en-GB" dirty="0" err="1"/>
              <a:t>linell</a:t>
            </a:r>
            <a:r>
              <a:rPr lang="en-GB" dirty="0"/>
              <a:t> </a:t>
            </a:r>
            <a:r>
              <a:rPr lang="en-GB" dirty="0" err="1"/>
              <a:t>ffôn</a:t>
            </a:r>
            <a:r>
              <a:rPr lang="en-GB" dirty="0"/>
              <a:t> dir.</a:t>
            </a:r>
          </a:p>
          <a:p>
            <a:r>
              <a:rPr lang="en-GB" dirty="0" err="1"/>
              <a:t>Mae’n</a:t>
            </a:r>
            <a:r>
              <a:rPr lang="en-GB" dirty="0"/>
              <a:t> </a:t>
            </a:r>
            <a:r>
              <a:rPr lang="en-GB" dirty="0" err="1"/>
              <a:t>feichiog</a:t>
            </a:r>
            <a:r>
              <a:rPr lang="en-GB" dirty="0"/>
              <a:t> ac </a:t>
            </a:r>
            <a:r>
              <a:rPr lang="en-GB" dirty="0" err="1"/>
              <a:t>yn</a:t>
            </a:r>
            <a:r>
              <a:rPr lang="en-GB" dirty="0"/>
              <a:t> </a:t>
            </a:r>
            <a:r>
              <a:rPr lang="en-GB" dirty="0" err="1"/>
              <a:t>deall</a:t>
            </a:r>
            <a:r>
              <a:rPr lang="en-GB" dirty="0"/>
              <a:t> y </a:t>
            </a:r>
            <a:r>
              <a:rPr lang="en-GB" dirty="0" err="1"/>
              <a:t>risgiau</a:t>
            </a:r>
            <a:r>
              <a:rPr lang="en-GB" dirty="0"/>
              <a:t> </a:t>
            </a:r>
            <a:r>
              <a:rPr lang="en-GB" dirty="0" err="1"/>
              <a:t>i’w</a:t>
            </a:r>
            <a:r>
              <a:rPr lang="en-GB" dirty="0"/>
              <a:t> </a:t>
            </a:r>
            <a:r>
              <a:rPr lang="en-GB" dirty="0" err="1"/>
              <a:t>plentyn</a:t>
            </a:r>
            <a:r>
              <a:rPr lang="en-GB" dirty="0"/>
              <a:t> </a:t>
            </a:r>
            <a:r>
              <a:rPr lang="en-GB" dirty="0" err="1"/>
              <a:t>heb</a:t>
            </a:r>
            <a:r>
              <a:rPr lang="en-GB" dirty="0"/>
              <a:t> </a:t>
            </a:r>
            <a:r>
              <a:rPr lang="en-GB" dirty="0" err="1"/>
              <a:t>ei</a:t>
            </a:r>
            <a:r>
              <a:rPr lang="en-GB" dirty="0"/>
              <a:t> </a:t>
            </a:r>
            <a:r>
              <a:rPr lang="en-GB" dirty="0" err="1"/>
              <a:t>eni</a:t>
            </a:r>
            <a:r>
              <a:rPr lang="en-GB" dirty="0"/>
              <a:t> </a:t>
            </a:r>
            <a:r>
              <a:rPr lang="en-GB" dirty="0" err="1"/>
              <a:t>os</a:t>
            </a:r>
            <a:r>
              <a:rPr lang="en-GB" dirty="0"/>
              <a:t> </a:t>
            </a:r>
            <a:r>
              <a:rPr lang="en-GB" dirty="0" err="1"/>
              <a:t>na</a:t>
            </a:r>
            <a:r>
              <a:rPr lang="en-GB" dirty="0"/>
              <a:t> </a:t>
            </a:r>
            <a:r>
              <a:rPr lang="en-GB" dirty="0" err="1"/>
              <a:t>fydd</a:t>
            </a:r>
            <a:r>
              <a:rPr lang="en-GB" dirty="0"/>
              <a:t> </a:t>
            </a:r>
            <a:r>
              <a:rPr lang="en-GB" dirty="0" err="1"/>
              <a:t>yn</a:t>
            </a:r>
            <a:r>
              <a:rPr lang="en-GB" dirty="0"/>
              <a:t> </a:t>
            </a:r>
            <a:r>
              <a:rPr lang="en-GB" dirty="0" err="1"/>
              <a:t>addasu</a:t>
            </a:r>
            <a:r>
              <a:rPr lang="en-GB" dirty="0"/>
              <a:t> </a:t>
            </a:r>
            <a:r>
              <a:rPr lang="en-GB" dirty="0" err="1"/>
              <a:t>ei</a:t>
            </a:r>
            <a:r>
              <a:rPr lang="en-GB" dirty="0"/>
              <a:t> </a:t>
            </a:r>
            <a:r>
              <a:rPr lang="en-GB" dirty="0" err="1"/>
              <a:t>hymddygiad</a:t>
            </a:r>
            <a:r>
              <a:rPr lang="en-GB" dirty="0"/>
              <a:t> ac </a:t>
            </a:r>
            <a:r>
              <a:rPr lang="en-GB" dirty="0" err="1"/>
              <a:t>yn</a:t>
            </a:r>
            <a:r>
              <a:rPr lang="en-GB" dirty="0"/>
              <a:t> </a:t>
            </a:r>
            <a:r>
              <a:rPr lang="en-GB" dirty="0" err="1"/>
              <a:t>cymryd</a:t>
            </a:r>
            <a:r>
              <a:rPr lang="en-GB" dirty="0"/>
              <a:t> </a:t>
            </a:r>
            <a:r>
              <a:rPr lang="en-GB" dirty="0" err="1"/>
              <a:t>mwy</a:t>
            </a:r>
            <a:r>
              <a:rPr lang="en-GB" dirty="0"/>
              <a:t> o </a:t>
            </a:r>
            <a:r>
              <a:rPr lang="en-GB" dirty="0" err="1"/>
              <a:t>reolaeth</a:t>
            </a:r>
            <a:r>
              <a:rPr lang="en-GB" dirty="0"/>
              <a:t> </a:t>
            </a:r>
            <a:r>
              <a:rPr lang="en-GB" dirty="0" err="1"/>
              <a:t>dros</a:t>
            </a:r>
            <a:r>
              <a:rPr lang="en-GB" dirty="0"/>
              <a:t> </a:t>
            </a:r>
            <a:r>
              <a:rPr lang="en-GB" dirty="0" err="1"/>
              <a:t>ei</a:t>
            </a:r>
            <a:r>
              <a:rPr lang="en-GB" dirty="0"/>
              <a:t> </a:t>
            </a:r>
            <a:r>
              <a:rPr lang="en-GB" dirty="0" err="1"/>
              <a:t>ffordd</a:t>
            </a:r>
            <a:r>
              <a:rPr lang="en-GB" dirty="0"/>
              <a:t> o </a:t>
            </a:r>
            <a:r>
              <a:rPr lang="en-GB" dirty="0" err="1"/>
              <a:t>fyw</a:t>
            </a:r>
            <a:r>
              <a:rPr lang="en-GB" dirty="0"/>
              <a:t>. </a:t>
            </a:r>
            <a:r>
              <a:rPr lang="en-GB" dirty="0" err="1"/>
              <a:t>Fel</a:t>
            </a:r>
            <a:r>
              <a:rPr lang="en-GB" dirty="0"/>
              <a:t> </a:t>
            </a:r>
            <a:r>
              <a:rPr lang="en-GB" dirty="0" err="1"/>
              <a:t>ei</a:t>
            </a:r>
            <a:r>
              <a:rPr lang="en-GB" dirty="0"/>
              <a:t> </a:t>
            </a:r>
            <a:r>
              <a:rPr lang="en-GB" dirty="0" err="1"/>
              <a:t>ffrindiau</a:t>
            </a:r>
            <a:r>
              <a:rPr lang="en-GB" dirty="0"/>
              <a:t>, </a:t>
            </a:r>
            <a:r>
              <a:rPr lang="en-GB" dirty="0" err="1"/>
              <a:t>mae</a:t>
            </a:r>
            <a:r>
              <a:rPr lang="en-GB" dirty="0"/>
              <a:t> hi bob </a:t>
            </a:r>
            <a:r>
              <a:rPr lang="en-GB" dirty="0" err="1"/>
              <a:t>amser</a:t>
            </a:r>
            <a:r>
              <a:rPr lang="en-GB" dirty="0"/>
              <a:t> </a:t>
            </a:r>
            <a:r>
              <a:rPr lang="en-GB" dirty="0" err="1"/>
              <a:t>yn</a:t>
            </a:r>
            <a:r>
              <a:rPr lang="en-GB" dirty="0"/>
              <a:t> </a:t>
            </a:r>
            <a:r>
              <a:rPr lang="en-GB" dirty="0" err="1"/>
              <a:t>cadw</a:t>
            </a:r>
            <a:r>
              <a:rPr lang="en-GB" dirty="0"/>
              <a:t> </a:t>
            </a:r>
            <a:r>
              <a:rPr lang="en-GB" dirty="0" err="1"/>
              <a:t>ffôn</a:t>
            </a:r>
            <a:r>
              <a:rPr lang="en-GB" dirty="0"/>
              <a:t> </a:t>
            </a:r>
            <a:r>
              <a:rPr lang="en-GB" dirty="0" err="1"/>
              <a:t>clyfar</a:t>
            </a:r>
            <a:r>
              <a:rPr lang="en-GB" dirty="0"/>
              <a:t> </a:t>
            </a:r>
            <a:r>
              <a:rPr lang="en-GB" dirty="0" err="1"/>
              <a:t>wrth</a:t>
            </a:r>
            <a:r>
              <a:rPr lang="en-GB" dirty="0"/>
              <a:t> </a:t>
            </a:r>
            <a:r>
              <a:rPr lang="en-GB" dirty="0" err="1"/>
              <a:t>ei</a:t>
            </a:r>
            <a:r>
              <a:rPr lang="en-GB" dirty="0"/>
              <a:t> </a:t>
            </a:r>
            <a:r>
              <a:rPr lang="en-GB" dirty="0" err="1"/>
              <a:t>hochr</a:t>
            </a:r>
            <a:r>
              <a:rPr lang="en-GB" dirty="0"/>
              <a:t>. </a:t>
            </a:r>
          </a:p>
        </p:txBody>
      </p:sp>
    </p:spTree>
    <p:extLst>
      <p:ext uri="{BB962C8B-B14F-4D97-AF65-F5344CB8AC3E}">
        <p14:creationId xmlns:p14="http://schemas.microsoft.com/office/powerpoint/2010/main" val="363330599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Helpu Joanna i helpu ei hun</a:t>
            </a:r>
            <a:endParaRPr lang="en-GB" dirty="0"/>
          </a:p>
        </p:txBody>
      </p:sp>
      <p:sp>
        <p:nvSpPr>
          <p:cNvPr id="3" name="Content Placeholder 2"/>
          <p:cNvSpPr>
            <a:spLocks noGrp="1"/>
          </p:cNvSpPr>
          <p:nvPr>
            <p:ph idx="1"/>
          </p:nvPr>
        </p:nvSpPr>
        <p:spPr>
          <a:xfrm>
            <a:off x="431801" y="1741620"/>
            <a:ext cx="4713688" cy="4135271"/>
          </a:xfrm>
          <a:prstGeom prst="rect">
            <a:avLst/>
          </a:prstGeom>
        </p:spPr>
        <p:txBody>
          <a:bodyPr>
            <a:normAutofit fontScale="55000" lnSpcReduction="20000"/>
          </a:bodyPr>
          <a:lstStyle/>
          <a:p>
            <a:pPr>
              <a:lnSpc>
                <a:spcPct val="120000"/>
              </a:lnSpc>
              <a:spcAft>
                <a:spcPts val="600"/>
              </a:spcAft>
            </a:pPr>
            <a:r>
              <a:rPr lang="en-GB" dirty="0"/>
              <a:t>Mae </a:t>
            </a:r>
            <a:r>
              <a:rPr lang="en-GB" dirty="0" err="1"/>
              <a:t>angen</a:t>
            </a:r>
            <a:r>
              <a:rPr lang="en-GB" dirty="0"/>
              <a:t> </a:t>
            </a:r>
            <a:r>
              <a:rPr lang="en-GB" dirty="0" err="1"/>
              <a:t>i</a:t>
            </a:r>
            <a:r>
              <a:rPr lang="en-GB" dirty="0"/>
              <a:t> Joanna </a:t>
            </a:r>
            <a:r>
              <a:rPr lang="en-GB" dirty="0" err="1"/>
              <a:t>wirio</a:t>
            </a:r>
            <a:r>
              <a:rPr lang="en-GB" dirty="0"/>
              <a:t> </a:t>
            </a:r>
            <a:r>
              <a:rPr lang="en-GB" dirty="0" err="1"/>
              <a:t>ei</a:t>
            </a:r>
            <a:r>
              <a:rPr lang="en-GB" dirty="0"/>
              <a:t> </a:t>
            </a:r>
            <a:r>
              <a:rPr lang="en-GB" dirty="0" err="1"/>
              <a:t>lefelau</a:t>
            </a:r>
            <a:r>
              <a:rPr lang="en-GB" dirty="0"/>
              <a:t> </a:t>
            </a:r>
            <a:r>
              <a:rPr lang="en-GB" dirty="0" err="1"/>
              <a:t>glwcos</a:t>
            </a:r>
            <a:r>
              <a:rPr lang="en-GB" dirty="0"/>
              <a:t> </a:t>
            </a:r>
            <a:r>
              <a:rPr lang="en-GB" dirty="0" err="1"/>
              <a:t>gwaed</a:t>
            </a:r>
            <a:r>
              <a:rPr lang="en-GB" dirty="0"/>
              <a:t> </a:t>
            </a:r>
            <a:r>
              <a:rPr lang="en-GB" dirty="0" err="1"/>
              <a:t>yn</a:t>
            </a:r>
            <a:r>
              <a:rPr lang="en-GB" dirty="0"/>
              <a:t> </a:t>
            </a:r>
            <a:r>
              <a:rPr lang="en-GB" dirty="0" err="1"/>
              <a:t>rheolaidd</a:t>
            </a:r>
            <a:r>
              <a:rPr lang="en-GB" dirty="0"/>
              <a:t>, </a:t>
            </a:r>
            <a:r>
              <a:rPr lang="en-GB" dirty="0" err="1"/>
              <a:t>yn</a:t>
            </a:r>
            <a:r>
              <a:rPr lang="en-GB" dirty="0"/>
              <a:t> </a:t>
            </a:r>
            <a:r>
              <a:rPr lang="en-GB" dirty="0" err="1"/>
              <a:t>ogystal</a:t>
            </a:r>
            <a:r>
              <a:rPr lang="en-GB" dirty="0"/>
              <a:t> â </a:t>
            </a:r>
            <a:r>
              <a:rPr lang="en-GB" dirty="0" err="1"/>
              <a:t>chymryd</a:t>
            </a:r>
            <a:r>
              <a:rPr lang="en-GB" dirty="0"/>
              <a:t> </a:t>
            </a:r>
            <a:r>
              <a:rPr lang="en-GB" dirty="0" err="1"/>
              <a:t>ei</a:t>
            </a:r>
            <a:r>
              <a:rPr lang="en-GB" dirty="0"/>
              <a:t> </a:t>
            </a:r>
            <a:r>
              <a:rPr lang="en-GB" dirty="0" err="1"/>
              <a:t>meddyginiaeth</a:t>
            </a:r>
            <a:r>
              <a:rPr lang="en-GB" dirty="0"/>
              <a:t> </a:t>
            </a:r>
            <a:r>
              <a:rPr lang="en-GB" dirty="0" err="1"/>
              <a:t>ar</a:t>
            </a:r>
            <a:r>
              <a:rPr lang="en-GB" dirty="0"/>
              <a:t> </a:t>
            </a:r>
            <a:r>
              <a:rPr lang="en-GB" dirty="0" err="1"/>
              <a:t>amser</a:t>
            </a:r>
            <a:r>
              <a:rPr lang="en-GB" dirty="0"/>
              <a:t>, </a:t>
            </a:r>
            <a:r>
              <a:rPr lang="en-GB" dirty="0" err="1"/>
              <a:t>mynd</a:t>
            </a:r>
            <a:r>
              <a:rPr lang="en-GB" dirty="0"/>
              <a:t> </a:t>
            </a:r>
            <a:r>
              <a:rPr lang="en-GB" dirty="0" err="1"/>
              <a:t>i’w</a:t>
            </a:r>
            <a:r>
              <a:rPr lang="en-GB" dirty="0"/>
              <a:t> </a:t>
            </a:r>
            <a:r>
              <a:rPr lang="en-GB" dirty="0" err="1"/>
              <a:t>hapwyntiadau</a:t>
            </a:r>
            <a:r>
              <a:rPr lang="en-GB" dirty="0"/>
              <a:t> </a:t>
            </a:r>
            <a:r>
              <a:rPr lang="en-GB" dirty="0" err="1"/>
              <a:t>yn</a:t>
            </a:r>
            <a:r>
              <a:rPr lang="en-GB" dirty="0"/>
              <a:t> y </a:t>
            </a:r>
            <a:r>
              <a:rPr lang="en-GB" dirty="0" err="1"/>
              <a:t>clinig</a:t>
            </a:r>
            <a:r>
              <a:rPr lang="en-GB" dirty="0"/>
              <a:t> a </a:t>
            </a:r>
            <a:r>
              <a:rPr lang="en-GB" dirty="0" err="1"/>
              <a:t>rheoli</a:t>
            </a:r>
            <a:r>
              <a:rPr lang="en-GB" dirty="0"/>
              <a:t> faint o </a:t>
            </a:r>
            <a:r>
              <a:rPr lang="en-GB" dirty="0" err="1"/>
              <a:t>galorïau</a:t>
            </a:r>
            <a:r>
              <a:rPr lang="en-GB" dirty="0"/>
              <a:t> y </a:t>
            </a:r>
            <a:r>
              <a:rPr lang="en-GB" dirty="0" err="1"/>
              <a:t>mae’n</a:t>
            </a:r>
            <a:r>
              <a:rPr lang="en-GB" dirty="0"/>
              <a:t> </a:t>
            </a:r>
            <a:r>
              <a:rPr lang="en-GB" dirty="0" err="1"/>
              <a:t>eu</a:t>
            </a:r>
            <a:r>
              <a:rPr lang="en-GB" dirty="0"/>
              <a:t> </a:t>
            </a:r>
            <a:r>
              <a:rPr lang="en-GB" dirty="0" err="1"/>
              <a:t>bwyta</a:t>
            </a:r>
            <a:r>
              <a:rPr lang="en-GB" dirty="0"/>
              <a:t>. Mae </a:t>
            </a:r>
            <a:r>
              <a:rPr lang="en-GB" dirty="0" err="1"/>
              <a:t>angen</a:t>
            </a:r>
            <a:r>
              <a:rPr lang="en-GB" dirty="0"/>
              <a:t> </a:t>
            </a:r>
            <a:r>
              <a:rPr lang="en-GB" dirty="0" err="1"/>
              <a:t>iddi</a:t>
            </a:r>
            <a:r>
              <a:rPr lang="en-GB" dirty="0"/>
              <a:t> </a:t>
            </a:r>
            <a:r>
              <a:rPr lang="en-GB" dirty="0" err="1"/>
              <a:t>fod</a:t>
            </a:r>
            <a:r>
              <a:rPr lang="en-GB" dirty="0"/>
              <a:t> </a:t>
            </a:r>
            <a:r>
              <a:rPr lang="en-GB" dirty="0" err="1"/>
              <a:t>yn</a:t>
            </a:r>
            <a:r>
              <a:rPr lang="en-GB" dirty="0"/>
              <a:t> </a:t>
            </a:r>
            <a:r>
              <a:rPr lang="en-GB" dirty="0" err="1"/>
              <a:t>ymwybodol</a:t>
            </a:r>
            <a:r>
              <a:rPr lang="en-GB" dirty="0"/>
              <a:t> o </a:t>
            </a:r>
            <a:r>
              <a:rPr lang="en-GB" dirty="0" err="1"/>
              <a:t>ostyngiadau</a:t>
            </a:r>
            <a:r>
              <a:rPr lang="en-GB" dirty="0"/>
              <a:t> </a:t>
            </a:r>
            <a:r>
              <a:rPr lang="en-GB" dirty="0" err="1"/>
              <a:t>sydyn</a:t>
            </a:r>
            <a:r>
              <a:rPr lang="en-GB" dirty="0"/>
              <a:t> </a:t>
            </a:r>
            <a:r>
              <a:rPr lang="en-GB" dirty="0" err="1"/>
              <a:t>yn</a:t>
            </a:r>
            <a:r>
              <a:rPr lang="en-GB" dirty="0"/>
              <a:t> </a:t>
            </a:r>
            <a:r>
              <a:rPr lang="en-GB" dirty="0" err="1"/>
              <a:t>ei</a:t>
            </a:r>
            <a:r>
              <a:rPr lang="en-GB" dirty="0"/>
              <a:t> </a:t>
            </a:r>
            <a:r>
              <a:rPr lang="en-GB" dirty="0" err="1"/>
              <a:t>lefelau</a:t>
            </a:r>
            <a:r>
              <a:rPr lang="en-GB" dirty="0"/>
              <a:t> </a:t>
            </a:r>
            <a:r>
              <a:rPr lang="en-GB" dirty="0" err="1"/>
              <a:t>er</a:t>
            </a:r>
            <a:r>
              <a:rPr lang="en-GB" dirty="0"/>
              <a:t> </a:t>
            </a:r>
            <a:r>
              <a:rPr lang="en-GB" dirty="0" err="1"/>
              <a:t>mwyn</a:t>
            </a:r>
            <a:r>
              <a:rPr lang="en-GB" dirty="0"/>
              <a:t> </a:t>
            </a:r>
            <a:r>
              <a:rPr lang="en-GB" dirty="0" err="1"/>
              <a:t>iddi</a:t>
            </a:r>
            <a:r>
              <a:rPr lang="en-GB" dirty="0"/>
              <a:t> </a:t>
            </a:r>
            <a:r>
              <a:rPr lang="en-GB" dirty="0" err="1"/>
              <a:t>allu</a:t>
            </a:r>
            <a:r>
              <a:rPr lang="en-GB" dirty="0"/>
              <a:t> </a:t>
            </a:r>
            <a:r>
              <a:rPr lang="en-GB" dirty="0" err="1"/>
              <a:t>ymateb</a:t>
            </a:r>
            <a:r>
              <a:rPr lang="en-GB" dirty="0"/>
              <a:t> </a:t>
            </a:r>
            <a:r>
              <a:rPr lang="en-GB" dirty="0" err="1"/>
              <a:t>yn</a:t>
            </a:r>
            <a:r>
              <a:rPr lang="en-GB" dirty="0"/>
              <a:t> </a:t>
            </a:r>
            <a:r>
              <a:rPr lang="en-GB" dirty="0" err="1"/>
              <a:t>gyflym</a:t>
            </a:r>
            <a:r>
              <a:rPr lang="en-GB" dirty="0"/>
              <a:t>.  </a:t>
            </a:r>
          </a:p>
          <a:p>
            <a:pPr>
              <a:lnSpc>
                <a:spcPct val="120000"/>
              </a:lnSpc>
              <a:spcAft>
                <a:spcPts val="600"/>
              </a:spcAft>
            </a:pPr>
            <a:r>
              <a:rPr lang="en-GB" dirty="0"/>
              <a:t>Mae offer </a:t>
            </a:r>
            <a:r>
              <a:rPr lang="en-GB" dirty="0" err="1"/>
              <a:t>atgoffa</a:t>
            </a:r>
            <a:r>
              <a:rPr lang="en-GB" dirty="0"/>
              <a:t> </a:t>
            </a:r>
            <a:r>
              <a:rPr lang="en-GB" dirty="0" err="1"/>
              <a:t>neu</a:t>
            </a:r>
            <a:r>
              <a:rPr lang="en-GB" dirty="0"/>
              <a:t> </a:t>
            </a:r>
            <a:r>
              <a:rPr lang="en-GB" dirty="0" err="1"/>
              <a:t>rybuddion</a:t>
            </a:r>
            <a:r>
              <a:rPr lang="en-GB" dirty="0"/>
              <a:t> </a:t>
            </a:r>
            <a:r>
              <a:rPr lang="en-GB" dirty="0" err="1"/>
              <a:t>symptomau</a:t>
            </a:r>
            <a:r>
              <a:rPr lang="en-GB" dirty="0"/>
              <a:t> y </a:t>
            </a:r>
            <a:r>
              <a:rPr lang="en-GB" dirty="0" err="1"/>
              <a:t>gellir</a:t>
            </a:r>
            <a:r>
              <a:rPr lang="en-GB" dirty="0"/>
              <a:t> </a:t>
            </a:r>
            <a:r>
              <a:rPr lang="en-GB" dirty="0" err="1"/>
              <a:t>eu</a:t>
            </a:r>
            <a:r>
              <a:rPr lang="en-GB" dirty="0"/>
              <a:t> </a:t>
            </a:r>
            <a:r>
              <a:rPr lang="en-GB" dirty="0" err="1"/>
              <a:t>gwisgo</a:t>
            </a:r>
            <a:r>
              <a:rPr lang="en-GB" dirty="0"/>
              <a:t> </a:t>
            </a:r>
            <a:r>
              <a:rPr lang="en-GB" dirty="0" err="1"/>
              <a:t>ar</a:t>
            </a:r>
            <a:r>
              <a:rPr lang="en-GB" dirty="0"/>
              <a:t> </a:t>
            </a:r>
            <a:r>
              <a:rPr lang="en-GB" dirty="0" err="1"/>
              <a:t>yr</a:t>
            </a:r>
            <a:r>
              <a:rPr lang="en-GB" dirty="0"/>
              <a:t> </a:t>
            </a:r>
            <a:r>
              <a:rPr lang="en-GB" dirty="0" err="1"/>
              <a:t>arddwrn</a:t>
            </a:r>
            <a:r>
              <a:rPr lang="en-GB" dirty="0"/>
              <a:t>, </a:t>
            </a:r>
            <a:r>
              <a:rPr lang="en-GB" dirty="0" err="1"/>
              <a:t>ond</a:t>
            </a:r>
            <a:r>
              <a:rPr lang="en-GB" dirty="0"/>
              <a:t> </a:t>
            </a:r>
            <a:r>
              <a:rPr lang="en-GB" dirty="0" err="1"/>
              <a:t>gallai</a:t>
            </a:r>
            <a:r>
              <a:rPr lang="en-GB" dirty="0"/>
              <a:t> Joanna </a:t>
            </a:r>
            <a:r>
              <a:rPr lang="en-GB" dirty="0" err="1"/>
              <a:t>ddefnyddio</a:t>
            </a:r>
            <a:r>
              <a:rPr lang="en-GB" dirty="0"/>
              <a:t> </a:t>
            </a:r>
            <a:r>
              <a:rPr lang="en-GB" dirty="0" err="1"/>
              <a:t>ei</a:t>
            </a:r>
            <a:r>
              <a:rPr lang="en-GB" dirty="0"/>
              <a:t> </a:t>
            </a:r>
            <a:r>
              <a:rPr lang="en-GB" dirty="0" err="1"/>
              <a:t>ffôn</a:t>
            </a:r>
            <a:r>
              <a:rPr lang="en-GB" dirty="0"/>
              <a:t> </a:t>
            </a:r>
            <a:r>
              <a:rPr lang="en-GB" dirty="0" err="1"/>
              <a:t>clyfar</a:t>
            </a:r>
            <a:r>
              <a:rPr lang="en-GB" dirty="0"/>
              <a:t> ac </a:t>
            </a:r>
            <a:r>
              <a:rPr lang="en-GB" dirty="0" err="1"/>
              <a:t>ap</a:t>
            </a:r>
            <a:r>
              <a:rPr lang="en-GB" dirty="0"/>
              <a:t> </a:t>
            </a:r>
            <a:r>
              <a:rPr lang="en-GB" dirty="0" err="1"/>
              <a:t>i</a:t>
            </a:r>
            <a:r>
              <a:rPr lang="en-GB" dirty="0"/>
              <a:t> </a:t>
            </a:r>
            <a:r>
              <a:rPr lang="en-GB" dirty="0" err="1"/>
              <a:t>reoli</a:t>
            </a:r>
            <a:r>
              <a:rPr lang="en-GB" dirty="0"/>
              <a:t> </a:t>
            </a:r>
            <a:r>
              <a:rPr lang="en-GB" dirty="0" err="1"/>
              <a:t>ei</a:t>
            </a:r>
            <a:r>
              <a:rPr lang="en-GB" dirty="0"/>
              <a:t> </a:t>
            </a:r>
            <a:r>
              <a:rPr lang="en-GB" dirty="0" err="1"/>
              <a:t>chyflwr</a:t>
            </a:r>
            <a:r>
              <a:rPr lang="en-GB" dirty="0"/>
              <a:t> </a:t>
            </a:r>
            <a:r>
              <a:rPr lang="en-GB" dirty="0" err="1"/>
              <a:t>yn</a:t>
            </a:r>
            <a:r>
              <a:rPr lang="en-GB" dirty="0"/>
              <a:t> haws.</a:t>
            </a:r>
          </a:p>
        </p:txBody>
      </p:sp>
      <p:sp>
        <p:nvSpPr>
          <p:cNvPr id="4" name="AutoShape 2" descr="Hypoglycaemia Low Blood Sugar Alarm Watc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44" name="Picture 4" descr="https://www.prlog.org/11631355-hypomo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493" b="19145"/>
          <a:stretch/>
        </p:blipFill>
        <p:spPr bwMode="auto">
          <a:xfrm>
            <a:off x="6819900" y="3016844"/>
            <a:ext cx="2096772" cy="140098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46" name="Picture 6" descr="Cadex Medication Reminder and Medical Alert Wat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5489" y="1470744"/>
            <a:ext cx="1394159" cy="1642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2" descr="iPhone Screenshot 1"/>
          <p:cNvPicPr>
            <a:picLocks noChangeAspect="1" noChangeArrowheads="1"/>
          </p:cNvPicPr>
          <p:nvPr/>
        </p:nvPicPr>
        <p:blipFill rotWithShape="1">
          <a:blip r:embed="rId5">
            <a:extLst>
              <a:ext uri="{28A0092B-C50C-407E-A947-70E740481C1C}">
                <a14:useLocalDpi xmlns:a14="http://schemas.microsoft.com/office/drawing/2010/main" val="0"/>
              </a:ext>
            </a:extLst>
          </a:blip>
          <a:srcRect t="32518" b="6993"/>
          <a:stretch/>
        </p:blipFill>
        <p:spPr bwMode="auto">
          <a:xfrm>
            <a:off x="5145489" y="3441714"/>
            <a:ext cx="1548548" cy="225098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48" name="Picture 8" descr="http://ecx.images-amazon.com/images/I/31bcZjc3su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8309" y="1382891"/>
            <a:ext cx="1316114" cy="16743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2" descr="iPhone Screenshot 1"/>
          <p:cNvPicPr>
            <a:picLocks noChangeAspect="1" noChangeArrowheads="1"/>
          </p:cNvPicPr>
          <p:nvPr/>
        </p:nvPicPr>
        <p:blipFill rotWithShape="1">
          <a:blip r:embed="rId5">
            <a:extLst>
              <a:ext uri="{28A0092B-C50C-407E-A947-70E740481C1C}">
                <a14:useLocalDpi xmlns:a14="http://schemas.microsoft.com/office/drawing/2010/main" val="0"/>
              </a:ext>
            </a:extLst>
          </a:blip>
          <a:srcRect b="67242"/>
          <a:stretch/>
        </p:blipFill>
        <p:spPr bwMode="auto">
          <a:xfrm>
            <a:off x="6819900" y="4567206"/>
            <a:ext cx="1584523" cy="103314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0231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a:t>Gwasanaethau</a:t>
            </a:r>
            <a:r>
              <a:rPr lang="en-GB" dirty="0"/>
              <a:t> </a:t>
            </a:r>
            <a:r>
              <a:rPr lang="en-GB" dirty="0" err="1"/>
              <a:t>yn</a:t>
            </a:r>
            <a:r>
              <a:rPr lang="en-GB" dirty="0"/>
              <a:t> </a:t>
            </a:r>
            <a:r>
              <a:rPr lang="en-GB" dirty="0" err="1"/>
              <a:t>eich</a:t>
            </a:r>
            <a:r>
              <a:rPr lang="en-GB" dirty="0"/>
              <a:t> </a:t>
            </a:r>
            <a:r>
              <a:rPr lang="en-GB" dirty="0" err="1"/>
              <a:t>ardal</a:t>
            </a:r>
            <a:endParaRPr lang="en-GB" dirty="0"/>
          </a:p>
        </p:txBody>
      </p:sp>
      <p:sp>
        <p:nvSpPr>
          <p:cNvPr id="3" name="Content Placeholder 2"/>
          <p:cNvSpPr>
            <a:spLocks noGrp="1"/>
          </p:cNvSpPr>
          <p:nvPr>
            <p:ph idx="1"/>
          </p:nvPr>
        </p:nvSpPr>
        <p:spPr>
          <a:prstGeom prst="rect">
            <a:avLst/>
          </a:prstGeom>
        </p:spPr>
        <p:txBody>
          <a:bodyPr>
            <a:normAutofit fontScale="85000" lnSpcReduction="20000"/>
          </a:bodyPr>
          <a:lstStyle/>
          <a:p>
            <a:r>
              <a:rPr lang="en-GB" dirty="0" err="1"/>
              <a:t>Gellid</a:t>
            </a:r>
            <a:r>
              <a:rPr lang="en-GB" dirty="0"/>
              <a:t> </a:t>
            </a:r>
            <a:r>
              <a:rPr lang="en-GB" dirty="0" err="1"/>
              <a:t>newid</a:t>
            </a:r>
            <a:r>
              <a:rPr lang="en-GB" dirty="0"/>
              <a:t> y </a:t>
            </a:r>
            <a:r>
              <a:rPr lang="en-GB" dirty="0" err="1"/>
              <a:t>sleid</a:t>
            </a:r>
            <a:r>
              <a:rPr lang="en-GB" dirty="0"/>
              <a:t> hon </a:t>
            </a:r>
            <a:r>
              <a:rPr lang="en-GB" dirty="0" err="1"/>
              <a:t>i</a:t>
            </a:r>
            <a:r>
              <a:rPr lang="en-GB" dirty="0"/>
              <a:t> </a:t>
            </a:r>
            <a:r>
              <a:rPr lang="en-GB" dirty="0" err="1"/>
              <a:t>roi</a:t>
            </a:r>
            <a:r>
              <a:rPr lang="en-GB" dirty="0"/>
              <a:t> </a:t>
            </a:r>
            <a:r>
              <a:rPr lang="en-GB" dirty="0" err="1"/>
              <a:t>manylion</a:t>
            </a:r>
            <a:r>
              <a:rPr lang="en-GB" dirty="0"/>
              <a:t> am </a:t>
            </a:r>
            <a:r>
              <a:rPr lang="en-GB" dirty="0" err="1"/>
              <a:t>wasanaethau</a:t>
            </a:r>
            <a:r>
              <a:rPr lang="en-GB" dirty="0"/>
              <a:t> </a:t>
            </a:r>
            <a:r>
              <a:rPr lang="en-GB" dirty="0" err="1"/>
              <a:t>teleofal</a:t>
            </a:r>
            <a:r>
              <a:rPr lang="en-GB" dirty="0"/>
              <a:t> ac offer </a:t>
            </a:r>
            <a:r>
              <a:rPr lang="en-GB" dirty="0" err="1"/>
              <a:t>cymunedol</a:t>
            </a:r>
            <a:r>
              <a:rPr lang="en-GB" dirty="0"/>
              <a:t> </a:t>
            </a:r>
            <a:r>
              <a:rPr lang="en-GB" dirty="0" err="1"/>
              <a:t>sydd</a:t>
            </a:r>
            <a:r>
              <a:rPr lang="en-GB" dirty="0"/>
              <a:t> </a:t>
            </a:r>
            <a:r>
              <a:rPr lang="en-GB" dirty="0" err="1"/>
              <a:t>ar</a:t>
            </a:r>
            <a:r>
              <a:rPr lang="en-GB" dirty="0"/>
              <a:t> </a:t>
            </a:r>
            <a:r>
              <a:rPr lang="en-GB" dirty="0" err="1"/>
              <a:t>gael</a:t>
            </a:r>
            <a:r>
              <a:rPr lang="en-GB" dirty="0"/>
              <a:t> </a:t>
            </a:r>
            <a:r>
              <a:rPr lang="en-GB" dirty="0" err="1"/>
              <a:t>yn</a:t>
            </a:r>
            <a:r>
              <a:rPr lang="en-GB" dirty="0"/>
              <a:t> </a:t>
            </a:r>
            <a:r>
              <a:rPr lang="en-GB" dirty="0" err="1"/>
              <a:t>lleol</a:t>
            </a:r>
            <a:r>
              <a:rPr lang="en-GB" dirty="0"/>
              <a:t>.</a:t>
            </a:r>
          </a:p>
          <a:p>
            <a:r>
              <a:rPr lang="en-GB" dirty="0" err="1"/>
              <a:t>Byddai</a:t>
            </a:r>
            <a:r>
              <a:rPr lang="en-GB" dirty="0"/>
              <a:t> </a:t>
            </a:r>
            <a:r>
              <a:rPr lang="en-GB" dirty="0" err="1"/>
              <a:t>hyn</a:t>
            </a:r>
            <a:r>
              <a:rPr lang="en-GB" dirty="0"/>
              <a:t> </a:t>
            </a:r>
            <a:r>
              <a:rPr lang="en-GB" dirty="0" err="1"/>
              <a:t>yn</a:t>
            </a:r>
            <a:r>
              <a:rPr lang="en-GB" dirty="0"/>
              <a:t> </a:t>
            </a:r>
            <a:r>
              <a:rPr lang="en-GB" dirty="0" err="1"/>
              <a:t>cynnwys</a:t>
            </a:r>
            <a:r>
              <a:rPr lang="en-GB" dirty="0"/>
              <a:t> y </a:t>
            </a:r>
            <a:r>
              <a:rPr lang="en-GB" dirty="0" err="1"/>
              <a:t>llwybrau</a:t>
            </a:r>
            <a:r>
              <a:rPr lang="en-GB" dirty="0"/>
              <a:t> </a:t>
            </a:r>
            <a:r>
              <a:rPr lang="en-GB" dirty="0" err="1"/>
              <a:t>cyfeirio</a:t>
            </a:r>
            <a:r>
              <a:rPr lang="en-GB" dirty="0"/>
              <a:t>, </a:t>
            </a:r>
            <a:r>
              <a:rPr lang="en-GB" dirty="0" err="1"/>
              <a:t>unrhyw</a:t>
            </a:r>
            <a:r>
              <a:rPr lang="en-GB" dirty="0"/>
              <a:t> </a:t>
            </a:r>
            <a:r>
              <a:rPr lang="en-GB" dirty="0" err="1"/>
              <a:t>gyfyngiadau</a:t>
            </a:r>
            <a:r>
              <a:rPr lang="en-GB" dirty="0"/>
              <a:t> </a:t>
            </a:r>
            <a:r>
              <a:rPr lang="en-GB" dirty="0" err="1"/>
              <a:t>ar</a:t>
            </a:r>
            <a:r>
              <a:rPr lang="en-GB" dirty="0"/>
              <a:t> </a:t>
            </a:r>
            <a:r>
              <a:rPr lang="en-GB" dirty="0" err="1"/>
              <a:t>ddarpariaeth</a:t>
            </a:r>
            <a:r>
              <a:rPr lang="en-GB" dirty="0"/>
              <a:t> </a:t>
            </a:r>
            <a:r>
              <a:rPr lang="en-GB" dirty="0" err="1"/>
              <a:t>gwasanaethau</a:t>
            </a:r>
            <a:r>
              <a:rPr lang="en-GB" dirty="0"/>
              <a:t> (</a:t>
            </a:r>
            <a:r>
              <a:rPr lang="en-GB" dirty="0" err="1"/>
              <a:t>e.e</a:t>
            </a:r>
            <a:r>
              <a:rPr lang="en-GB" dirty="0"/>
              <a:t>. </a:t>
            </a:r>
            <a:r>
              <a:rPr lang="en-GB" dirty="0" err="1"/>
              <a:t>p’un</a:t>
            </a:r>
            <a:r>
              <a:rPr lang="en-GB" dirty="0"/>
              <a:t> </a:t>
            </a:r>
            <a:r>
              <a:rPr lang="en-GB" dirty="0" err="1"/>
              <a:t>ai</a:t>
            </a:r>
            <a:r>
              <a:rPr lang="en-GB" dirty="0"/>
              <a:t> a </a:t>
            </a:r>
            <a:r>
              <a:rPr lang="en-GB" dirty="0" err="1"/>
              <a:t>yw</a:t>
            </a:r>
            <a:r>
              <a:rPr lang="en-GB" dirty="0"/>
              <a:t> </a:t>
            </a:r>
            <a:r>
              <a:rPr lang="en-GB" dirty="0" err="1"/>
              <a:t>gosodiadau</a:t>
            </a:r>
            <a:r>
              <a:rPr lang="en-GB" dirty="0"/>
              <a:t> y </a:t>
            </a:r>
            <a:r>
              <a:rPr lang="en-GB" dirty="0" err="1"/>
              <a:t>tu</a:t>
            </a:r>
            <a:r>
              <a:rPr lang="en-GB" dirty="0"/>
              <a:t> </a:t>
            </a:r>
            <a:r>
              <a:rPr lang="en-GB" dirty="0" err="1"/>
              <a:t>allan</a:t>
            </a:r>
            <a:r>
              <a:rPr lang="en-GB" dirty="0"/>
              <a:t> </a:t>
            </a:r>
            <a:r>
              <a:rPr lang="en-GB" dirty="0" err="1"/>
              <a:t>i</a:t>
            </a:r>
            <a:r>
              <a:rPr lang="en-GB" dirty="0"/>
              <a:t> </a:t>
            </a:r>
            <a:r>
              <a:rPr lang="en-GB" dirty="0" err="1"/>
              <a:t>oriau</a:t>
            </a:r>
            <a:r>
              <a:rPr lang="en-GB" dirty="0"/>
              <a:t> </a:t>
            </a:r>
            <a:r>
              <a:rPr lang="en-GB" dirty="0" err="1"/>
              <a:t>gwaith</a:t>
            </a:r>
            <a:r>
              <a:rPr lang="en-GB" dirty="0"/>
              <a:t> </a:t>
            </a:r>
            <a:r>
              <a:rPr lang="en-GB" dirty="0" err="1"/>
              <a:t>yn</a:t>
            </a:r>
            <a:r>
              <a:rPr lang="en-GB" dirty="0"/>
              <a:t> </a:t>
            </a:r>
            <a:r>
              <a:rPr lang="en-GB" dirty="0" err="1"/>
              <a:t>bosibl</a:t>
            </a:r>
            <a:r>
              <a:rPr lang="en-GB" dirty="0"/>
              <a:t>, ac </a:t>
            </a:r>
            <a:r>
              <a:rPr lang="en-GB" dirty="0" err="1"/>
              <a:t>argaeledd</a:t>
            </a:r>
            <a:r>
              <a:rPr lang="en-GB" dirty="0"/>
              <a:t> </a:t>
            </a:r>
            <a:r>
              <a:rPr lang="en-GB" dirty="0" err="1"/>
              <a:t>gwasanaeth</a:t>
            </a:r>
            <a:r>
              <a:rPr lang="en-GB" dirty="0"/>
              <a:t> </a:t>
            </a:r>
            <a:r>
              <a:rPr lang="en-GB" dirty="0" err="1"/>
              <a:t>ymateb</a:t>
            </a:r>
            <a:r>
              <a:rPr lang="en-GB" dirty="0"/>
              <a:t> </a:t>
            </a:r>
            <a:r>
              <a:rPr lang="en-GB" dirty="0" err="1"/>
              <a:t>mewn</a:t>
            </a:r>
            <a:r>
              <a:rPr lang="en-GB" dirty="0"/>
              <a:t> </a:t>
            </a:r>
            <a:r>
              <a:rPr lang="en-GB" dirty="0" err="1"/>
              <a:t>argyfwng</a:t>
            </a:r>
            <a:r>
              <a:rPr lang="en-GB" dirty="0"/>
              <a:t>).</a:t>
            </a:r>
          </a:p>
          <a:p>
            <a:r>
              <a:rPr lang="en-GB" dirty="0" err="1"/>
              <a:t>Dylid</a:t>
            </a:r>
            <a:r>
              <a:rPr lang="en-GB" dirty="0"/>
              <a:t> </a:t>
            </a:r>
            <a:r>
              <a:rPr lang="en-GB" dirty="0" err="1"/>
              <a:t>nodi</a:t>
            </a:r>
            <a:r>
              <a:rPr lang="en-GB" dirty="0"/>
              <a:t> </a:t>
            </a:r>
            <a:r>
              <a:rPr lang="en-GB" dirty="0" err="1"/>
              <a:t>cymhwyster</a:t>
            </a:r>
            <a:r>
              <a:rPr lang="en-GB" dirty="0"/>
              <a:t> </a:t>
            </a:r>
            <a:r>
              <a:rPr lang="en-GB" dirty="0" err="1"/>
              <a:t>ar</a:t>
            </a:r>
            <a:r>
              <a:rPr lang="en-GB" dirty="0"/>
              <a:t> </a:t>
            </a:r>
            <a:r>
              <a:rPr lang="en-GB" dirty="0" err="1"/>
              <a:t>gyfer</a:t>
            </a:r>
            <a:r>
              <a:rPr lang="en-GB" dirty="0"/>
              <a:t> </a:t>
            </a:r>
            <a:r>
              <a:rPr lang="en-GB" dirty="0" err="1"/>
              <a:t>gwasanaethau</a:t>
            </a:r>
            <a:r>
              <a:rPr lang="en-GB" dirty="0"/>
              <a:t> </a:t>
            </a:r>
            <a:r>
              <a:rPr lang="en-GB" dirty="0" err="1"/>
              <a:t>rhad</a:t>
            </a:r>
            <a:r>
              <a:rPr lang="en-GB" dirty="0"/>
              <a:t> ac am </a:t>
            </a:r>
            <a:r>
              <a:rPr lang="en-GB" dirty="0" err="1"/>
              <a:t>ddim</a:t>
            </a:r>
            <a:r>
              <a:rPr lang="en-GB" dirty="0"/>
              <a:t> (</a:t>
            </a:r>
            <a:r>
              <a:rPr lang="en-GB" dirty="0" err="1"/>
              <a:t>os</a:t>
            </a:r>
            <a:r>
              <a:rPr lang="en-GB" dirty="0"/>
              <a:t> </a:t>
            </a:r>
            <a:r>
              <a:rPr lang="en-GB" dirty="0" err="1"/>
              <a:t>yw’n</a:t>
            </a:r>
            <a:r>
              <a:rPr lang="en-GB" dirty="0"/>
              <a:t> </a:t>
            </a:r>
            <a:r>
              <a:rPr lang="en-GB" dirty="0" err="1"/>
              <a:t>briodol</a:t>
            </a:r>
            <a:r>
              <a:rPr lang="en-GB" dirty="0"/>
              <a:t>) </a:t>
            </a:r>
            <a:r>
              <a:rPr lang="en-GB" dirty="0" err="1"/>
              <a:t>a’r</a:t>
            </a:r>
            <a:r>
              <a:rPr lang="en-GB" dirty="0"/>
              <a:t> </a:t>
            </a:r>
            <a:r>
              <a:rPr lang="en-GB" dirty="0" err="1"/>
              <a:t>fras</a:t>
            </a:r>
            <a:r>
              <a:rPr lang="en-GB" dirty="0"/>
              <a:t> </a:t>
            </a:r>
            <a:r>
              <a:rPr lang="en-GB" dirty="0" err="1"/>
              <a:t>gost</a:t>
            </a:r>
            <a:r>
              <a:rPr lang="en-GB" dirty="0"/>
              <a:t> </a:t>
            </a:r>
            <a:r>
              <a:rPr lang="en-GB" dirty="0" err="1"/>
              <a:t>wythnosol</a:t>
            </a:r>
            <a:r>
              <a:rPr lang="en-GB" dirty="0"/>
              <a:t> </a:t>
            </a:r>
            <a:r>
              <a:rPr lang="en-GB" dirty="0" err="1"/>
              <a:t>ar</a:t>
            </a:r>
            <a:r>
              <a:rPr lang="en-GB" dirty="0"/>
              <a:t> </a:t>
            </a:r>
            <a:r>
              <a:rPr lang="en-GB" dirty="0" err="1"/>
              <a:t>gyfer</a:t>
            </a:r>
            <a:r>
              <a:rPr lang="en-GB" dirty="0"/>
              <a:t> y </a:t>
            </a:r>
            <a:r>
              <a:rPr lang="en-GB" dirty="0" err="1"/>
              <a:t>rheiny</a:t>
            </a:r>
            <a:r>
              <a:rPr lang="en-GB" dirty="0"/>
              <a:t> </a:t>
            </a:r>
            <a:r>
              <a:rPr lang="en-GB" dirty="0" err="1"/>
              <a:t>sy’n</a:t>
            </a:r>
            <a:r>
              <a:rPr lang="en-GB" dirty="0"/>
              <a:t> </a:t>
            </a:r>
            <a:r>
              <a:rPr lang="en-GB" dirty="0" err="1"/>
              <a:t>hunangyllido</a:t>
            </a:r>
            <a:r>
              <a:rPr lang="en-GB" dirty="0"/>
              <a:t>.</a:t>
            </a:r>
          </a:p>
        </p:txBody>
      </p:sp>
    </p:spTree>
    <p:extLst>
      <p:ext uri="{BB962C8B-B14F-4D97-AF65-F5344CB8AC3E}">
        <p14:creationId xmlns:p14="http://schemas.microsoft.com/office/powerpoint/2010/main" val="3439763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Autofit/>
          </a:bodyPr>
          <a:lstStyle/>
          <a:p>
            <a:r>
              <a:rPr lang="en-GB" dirty="0" err="1"/>
              <a:t>Sesiwn</a:t>
            </a:r>
            <a:r>
              <a:rPr lang="en-GB" dirty="0"/>
              <a:t> 4: Cael y </a:t>
            </a:r>
            <a:r>
              <a:rPr lang="en-GB" dirty="0" err="1"/>
              <a:t>wybodaeth</a:t>
            </a:r>
            <a:r>
              <a:rPr lang="en-GB" dirty="0"/>
              <a:t> </a:t>
            </a:r>
            <a:r>
              <a:rPr lang="en-GB" dirty="0" err="1"/>
              <a:t>ddiweddaraf</a:t>
            </a:r>
            <a:r>
              <a:rPr lang="en-GB" dirty="0"/>
              <a:t> a </a:t>
            </a:r>
            <a:r>
              <a:rPr lang="en-GB" dirty="0" err="1"/>
              <a:t>thueddiadau</a:t>
            </a:r>
            <a:r>
              <a:rPr lang="en-GB" dirty="0"/>
              <a:t> </a:t>
            </a:r>
            <a:r>
              <a:rPr lang="en-GB" dirty="0" err="1"/>
              <a:t>yn</a:t>
            </a:r>
            <a:r>
              <a:rPr lang="en-GB" dirty="0"/>
              <a:t> y </a:t>
            </a:r>
            <a:r>
              <a:rPr lang="en-GB" dirty="0" err="1"/>
              <a:t>dyfodol</a:t>
            </a:r>
            <a:endParaRPr lang="en-GB" dirty="0"/>
          </a:p>
        </p:txBody>
      </p:sp>
    </p:spTree>
    <p:extLst>
      <p:ext uri="{BB962C8B-B14F-4D97-AF65-F5344CB8AC3E}">
        <p14:creationId xmlns:p14="http://schemas.microsoft.com/office/powerpoint/2010/main" val="37517330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GB" dirty="0" err="1"/>
              <a:t>Amcanion</a:t>
            </a:r>
            <a:r>
              <a:rPr lang="en-GB" dirty="0"/>
              <a:t> </a:t>
            </a:r>
            <a:r>
              <a:rPr lang="en-GB" dirty="0" err="1"/>
              <a:t>dysgu</a:t>
            </a:r>
            <a:r>
              <a:rPr lang="en-GB" dirty="0"/>
              <a:t> (2)</a:t>
            </a:r>
          </a:p>
        </p:txBody>
      </p:sp>
      <p:sp>
        <p:nvSpPr>
          <p:cNvPr id="3" name="Content Placeholder 2"/>
          <p:cNvSpPr>
            <a:spLocks noGrp="1"/>
          </p:cNvSpPr>
          <p:nvPr>
            <p:ph idx="1"/>
          </p:nvPr>
        </p:nvSpPr>
        <p:spPr>
          <a:prstGeom prst="rect">
            <a:avLst/>
          </a:prstGeom>
        </p:spPr>
        <p:txBody>
          <a:bodyPr>
            <a:noAutofit/>
          </a:bodyPr>
          <a:lstStyle/>
          <a:p>
            <a:pPr marL="457200" indent="-457200">
              <a:spcBef>
                <a:spcPts val="300"/>
              </a:spcBef>
              <a:spcAft>
                <a:spcPts val="300"/>
              </a:spcAft>
              <a:buFont typeface="Arial" panose="020B0604020202020204" pitchFamily="34" charset="0"/>
              <a:buChar char="•"/>
            </a:pPr>
            <a:r>
              <a:rPr lang="en-GB" sz="2800" dirty="0" err="1"/>
              <a:t>Gallu</a:t>
            </a:r>
            <a:r>
              <a:rPr lang="en-GB" sz="2800" dirty="0"/>
              <a:t> </a:t>
            </a:r>
            <a:r>
              <a:rPr lang="en-GB" sz="2800" dirty="0" err="1"/>
              <a:t>adnabod</a:t>
            </a:r>
            <a:r>
              <a:rPr lang="en-GB" sz="2800" dirty="0"/>
              <a:t> </a:t>
            </a:r>
            <a:r>
              <a:rPr lang="en-GB" sz="2800" dirty="0" err="1"/>
              <a:t>opsiynau</a:t>
            </a:r>
            <a:r>
              <a:rPr lang="en-GB" sz="2800" dirty="0"/>
              <a:t> </a:t>
            </a:r>
            <a:r>
              <a:rPr lang="en-GB" sz="2800" dirty="0" err="1"/>
              <a:t>gwahanol</a:t>
            </a:r>
            <a:r>
              <a:rPr lang="en-GB" sz="2800" dirty="0"/>
              <a:t> at </a:t>
            </a:r>
            <a:r>
              <a:rPr lang="en-GB" sz="2800" dirty="0" err="1"/>
              <a:t>gyfer</a:t>
            </a:r>
            <a:r>
              <a:rPr lang="en-GB" sz="2800" dirty="0"/>
              <a:t> </a:t>
            </a:r>
            <a:r>
              <a:rPr lang="en-GB" sz="2800" dirty="0" err="1"/>
              <a:t>cymorth</a:t>
            </a:r>
            <a:r>
              <a:rPr lang="en-GB" sz="2800" dirty="0"/>
              <a:t> </a:t>
            </a:r>
            <a:r>
              <a:rPr lang="en-GB" sz="2800" dirty="0" err="1"/>
              <a:t>gan</a:t>
            </a:r>
            <a:r>
              <a:rPr lang="en-GB" sz="2800" dirty="0"/>
              <a:t> </a:t>
            </a:r>
            <a:r>
              <a:rPr lang="en-GB" sz="2800" dirty="0" err="1"/>
              <a:t>ddefnyddio</a:t>
            </a:r>
            <a:r>
              <a:rPr lang="en-GB" sz="2800" dirty="0"/>
              <a:t> </a:t>
            </a:r>
            <a:r>
              <a:rPr lang="en-GB" sz="2800" dirty="0" err="1"/>
              <a:t>technoleg</a:t>
            </a:r>
            <a:r>
              <a:rPr lang="en-GB" sz="2800" dirty="0"/>
              <a:t> </a:t>
            </a:r>
            <a:r>
              <a:rPr lang="en-GB" sz="2800" dirty="0" err="1"/>
              <a:t>yn</a:t>
            </a:r>
            <a:r>
              <a:rPr lang="en-GB" sz="2800" dirty="0"/>
              <a:t> </a:t>
            </a:r>
            <a:r>
              <a:rPr lang="en-GB" sz="2800" dirty="0" err="1"/>
              <a:t>seiliedig</a:t>
            </a:r>
            <a:r>
              <a:rPr lang="en-GB" sz="2800" dirty="0"/>
              <a:t> </a:t>
            </a:r>
            <a:r>
              <a:rPr lang="en-GB" sz="2800" dirty="0" err="1"/>
              <a:t>ar</a:t>
            </a:r>
            <a:r>
              <a:rPr lang="en-GB" sz="2800" dirty="0"/>
              <a:t> </a:t>
            </a:r>
            <a:r>
              <a:rPr lang="en-GB" sz="2800" dirty="0" err="1"/>
              <a:t>ddull</a:t>
            </a:r>
            <a:r>
              <a:rPr lang="en-GB" sz="2800" dirty="0"/>
              <a:t> </a:t>
            </a:r>
            <a:r>
              <a:rPr lang="en-GB" sz="2800" dirty="0" err="1"/>
              <a:t>sy’n</a:t>
            </a:r>
            <a:r>
              <a:rPr lang="en-GB" sz="2800" dirty="0"/>
              <a:t> </a:t>
            </a:r>
            <a:r>
              <a:rPr lang="en-GB" sz="2800" dirty="0" err="1"/>
              <a:t>canolbwyntio</a:t>
            </a:r>
            <a:r>
              <a:rPr lang="en-GB" sz="2800" dirty="0"/>
              <a:t> </a:t>
            </a:r>
            <a:r>
              <a:rPr lang="en-GB" sz="2800" dirty="0" err="1"/>
              <a:t>ar</a:t>
            </a:r>
            <a:r>
              <a:rPr lang="en-GB" sz="2800" dirty="0"/>
              <a:t> </a:t>
            </a:r>
            <a:r>
              <a:rPr lang="en-GB" sz="2800" dirty="0" err="1"/>
              <a:t>yr</a:t>
            </a:r>
            <a:r>
              <a:rPr lang="en-GB" sz="2800" dirty="0"/>
              <a:t> </a:t>
            </a:r>
            <a:r>
              <a:rPr lang="en-GB" sz="2800" dirty="0" err="1"/>
              <a:t>unigolyn</a:t>
            </a:r>
            <a:r>
              <a:rPr lang="en-GB" sz="2800" dirty="0"/>
              <a:t> </a:t>
            </a:r>
          </a:p>
          <a:p>
            <a:pPr marL="457200" indent="-457200">
              <a:spcBef>
                <a:spcPts val="300"/>
              </a:spcBef>
              <a:spcAft>
                <a:spcPts val="300"/>
              </a:spcAft>
              <a:buFont typeface="Arial" panose="020B0604020202020204" pitchFamily="34" charset="0"/>
              <a:buChar char="•"/>
            </a:pPr>
            <a:r>
              <a:rPr lang="en-GB" sz="2800" dirty="0" err="1"/>
              <a:t>Darganfod</a:t>
            </a:r>
            <a:r>
              <a:rPr lang="en-GB" sz="2800" dirty="0"/>
              <a:t> </a:t>
            </a:r>
            <a:r>
              <a:rPr lang="en-GB" sz="2800" dirty="0" err="1"/>
              <a:t>mwy</a:t>
            </a:r>
            <a:r>
              <a:rPr lang="en-GB" sz="2800" dirty="0"/>
              <a:t> am </a:t>
            </a:r>
            <a:r>
              <a:rPr lang="en-GB" sz="2800" dirty="0" err="1"/>
              <a:t>ddarpariaeth</a:t>
            </a:r>
            <a:r>
              <a:rPr lang="en-GB" sz="2800" dirty="0"/>
              <a:t> </a:t>
            </a:r>
            <a:r>
              <a:rPr lang="en-GB" sz="2800" dirty="0" err="1"/>
              <a:t>gwasanaethau</a:t>
            </a:r>
            <a:r>
              <a:rPr lang="en-GB" sz="2800" dirty="0"/>
              <a:t> </a:t>
            </a:r>
            <a:r>
              <a:rPr lang="en-GB" sz="2800" dirty="0" err="1"/>
              <a:t>lleol</a:t>
            </a:r>
            <a:r>
              <a:rPr lang="en-GB" sz="2800" dirty="0"/>
              <a:t> a </a:t>
            </a:r>
            <a:r>
              <a:rPr lang="en-GB" sz="2800" dirty="0" err="1"/>
              <a:t>llwybrau</a:t>
            </a:r>
            <a:r>
              <a:rPr lang="en-GB" sz="2800" dirty="0"/>
              <a:t> </a:t>
            </a:r>
            <a:r>
              <a:rPr lang="en-GB" sz="2800" dirty="0" err="1"/>
              <a:t>cyfeirio</a:t>
            </a:r>
            <a:endParaRPr lang="en-GB" sz="2800" dirty="0"/>
          </a:p>
          <a:p>
            <a:pPr marL="457200" indent="-457200">
              <a:spcBef>
                <a:spcPts val="300"/>
              </a:spcBef>
              <a:spcAft>
                <a:spcPts val="300"/>
              </a:spcAft>
              <a:buFont typeface="Arial" panose="020B0604020202020204" pitchFamily="34" charset="0"/>
              <a:buChar char="•"/>
            </a:pPr>
            <a:r>
              <a:rPr lang="en-GB" sz="2800" dirty="0"/>
              <a:t>Bod </a:t>
            </a:r>
            <a:r>
              <a:rPr lang="en-GB" sz="2800" dirty="0" err="1"/>
              <a:t>yn</a:t>
            </a:r>
            <a:r>
              <a:rPr lang="en-GB" sz="2800" dirty="0"/>
              <a:t> </a:t>
            </a:r>
            <a:r>
              <a:rPr lang="en-GB" sz="2800" dirty="0" err="1"/>
              <a:t>ymwybodol</a:t>
            </a:r>
            <a:r>
              <a:rPr lang="en-GB" sz="2800" dirty="0"/>
              <a:t> o </a:t>
            </a:r>
            <a:r>
              <a:rPr lang="en-GB" sz="2800" dirty="0" err="1"/>
              <a:t>ddatblygiadau</a:t>
            </a:r>
            <a:r>
              <a:rPr lang="en-GB" sz="2800" dirty="0"/>
              <a:t> </a:t>
            </a:r>
            <a:r>
              <a:rPr lang="en-GB" sz="2800" dirty="0" err="1"/>
              <a:t>yn</a:t>
            </a:r>
            <a:r>
              <a:rPr lang="en-GB" sz="2800" dirty="0"/>
              <a:t> y </a:t>
            </a:r>
            <a:r>
              <a:rPr lang="en-GB" sz="2800" dirty="0" err="1"/>
              <a:t>dyfodol</a:t>
            </a:r>
            <a:r>
              <a:rPr lang="en-GB" sz="2800" dirty="0"/>
              <a:t> a </a:t>
            </a:r>
            <a:r>
              <a:rPr lang="en-GB" sz="2800" dirty="0" err="1"/>
              <a:t>sut</a:t>
            </a:r>
            <a:r>
              <a:rPr lang="en-GB" sz="2800" dirty="0"/>
              <a:t> </a:t>
            </a:r>
            <a:r>
              <a:rPr lang="en-GB" sz="2800" dirty="0" err="1"/>
              <a:t>i</a:t>
            </a:r>
            <a:r>
              <a:rPr lang="en-GB" sz="2800" dirty="0"/>
              <a:t> </a:t>
            </a:r>
            <a:r>
              <a:rPr lang="en-GB" sz="2800" dirty="0" err="1"/>
              <a:t>gael</a:t>
            </a:r>
            <a:r>
              <a:rPr lang="en-GB" sz="2800" dirty="0"/>
              <a:t> </a:t>
            </a:r>
            <a:r>
              <a:rPr lang="en-GB" sz="2800" dirty="0" err="1"/>
              <a:t>gwybodaeth</a:t>
            </a:r>
            <a:r>
              <a:rPr lang="en-GB" sz="2800" dirty="0"/>
              <a:t> </a:t>
            </a:r>
            <a:r>
              <a:rPr lang="en-GB" sz="2800" dirty="0" err="1"/>
              <a:t>gyfredol</a:t>
            </a:r>
            <a:r>
              <a:rPr lang="en-GB" sz="2800" dirty="0"/>
              <a:t> am y </a:t>
            </a:r>
            <a:r>
              <a:rPr lang="en-GB" sz="2800" dirty="0" err="1"/>
              <a:t>datblygiadau</a:t>
            </a:r>
            <a:r>
              <a:rPr lang="en-GB" sz="2800" dirty="0"/>
              <a:t> </a:t>
            </a:r>
            <a:r>
              <a:rPr lang="en-GB" sz="2800" dirty="0" err="1"/>
              <a:t>diweddaraf</a:t>
            </a:r>
            <a:r>
              <a:rPr lang="en-GB" sz="2800" dirty="0"/>
              <a:t> </a:t>
            </a:r>
          </a:p>
        </p:txBody>
      </p:sp>
    </p:spTree>
    <p:extLst>
      <p:ext uri="{BB962C8B-B14F-4D97-AF65-F5344CB8AC3E}">
        <p14:creationId xmlns:p14="http://schemas.microsoft.com/office/powerpoint/2010/main" val="380217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Cymorth</a:t>
            </a:r>
            <a:r>
              <a:rPr lang="en-GB" dirty="0"/>
              <a:t> </a:t>
            </a:r>
            <a:r>
              <a:rPr lang="en-GB" dirty="0" err="1"/>
              <a:t>technoleg</a:t>
            </a:r>
            <a:r>
              <a:rPr lang="en-GB" dirty="0"/>
              <a:t> </a:t>
            </a:r>
            <a:r>
              <a:rPr lang="en-GB" dirty="0" err="1"/>
              <a:t>yng</a:t>
            </a:r>
            <a:r>
              <a:rPr lang="en-GB" dirty="0"/>
              <a:t> </a:t>
            </a:r>
            <a:r>
              <a:rPr lang="en-GB" dirty="0" err="1"/>
              <a:t>Nghymru</a:t>
            </a:r>
            <a:endParaRPr lang="en-GB" dirty="0"/>
          </a:p>
        </p:txBody>
      </p:sp>
      <p:sp>
        <p:nvSpPr>
          <p:cNvPr id="3" name="Content Placeholder 2"/>
          <p:cNvSpPr>
            <a:spLocks noGrp="1"/>
          </p:cNvSpPr>
          <p:nvPr>
            <p:ph idx="1"/>
          </p:nvPr>
        </p:nvSpPr>
        <p:spPr>
          <a:xfrm>
            <a:off x="431801" y="1376363"/>
            <a:ext cx="8280400" cy="4500562"/>
          </a:xfrm>
          <a:prstGeom prst="rect">
            <a:avLst/>
          </a:prstGeom>
        </p:spPr>
        <p:txBody>
          <a:bodyPr>
            <a:noAutofit/>
          </a:bodyPr>
          <a:lstStyle/>
          <a:p>
            <a:pPr marL="342900" indent="-342900">
              <a:lnSpc>
                <a:spcPct val="80000"/>
              </a:lnSpc>
              <a:spcAft>
                <a:spcPts val="400"/>
              </a:spcAft>
              <a:buFont typeface="Arial" panose="020B0604020202020204" pitchFamily="34" charset="0"/>
              <a:buChar char="•"/>
            </a:pPr>
            <a:r>
              <a:rPr lang="en-GB" sz="2200" dirty="0"/>
              <a:t>Mae </a:t>
            </a:r>
            <a:r>
              <a:rPr lang="en-GB" sz="2200" dirty="0" err="1"/>
              <a:t>pawb</a:t>
            </a:r>
            <a:r>
              <a:rPr lang="en-GB" sz="2200" dirty="0"/>
              <a:t>, </a:t>
            </a:r>
            <a:r>
              <a:rPr lang="en-GB" sz="2200" dirty="0" err="1"/>
              <a:t>gan</a:t>
            </a:r>
            <a:r>
              <a:rPr lang="en-GB" sz="2200" dirty="0"/>
              <a:t> </a:t>
            </a:r>
            <a:r>
              <a:rPr lang="en-GB" sz="2200" dirty="0" err="1"/>
              <a:t>gynnwys</a:t>
            </a:r>
            <a:r>
              <a:rPr lang="en-GB" sz="2200" dirty="0"/>
              <a:t> </a:t>
            </a:r>
            <a:r>
              <a:rPr lang="en-GB" sz="2200" dirty="0" err="1"/>
              <a:t>gofalwyr</a:t>
            </a:r>
            <a:r>
              <a:rPr lang="en-GB" sz="2200" dirty="0"/>
              <a:t>, </a:t>
            </a:r>
            <a:r>
              <a:rPr lang="en-GB" sz="2200" dirty="0" err="1"/>
              <a:t>yn</a:t>
            </a:r>
            <a:r>
              <a:rPr lang="en-GB" sz="2200" dirty="0"/>
              <a:t> </a:t>
            </a:r>
            <a:r>
              <a:rPr lang="en-GB" sz="2200" dirty="0" err="1"/>
              <a:t>gymwys</a:t>
            </a:r>
            <a:r>
              <a:rPr lang="en-GB" sz="2200" dirty="0"/>
              <a:t> </a:t>
            </a:r>
            <a:r>
              <a:rPr lang="en-GB" sz="2200" dirty="0" err="1"/>
              <a:t>ar</a:t>
            </a:r>
            <a:r>
              <a:rPr lang="en-GB" sz="2200" dirty="0"/>
              <a:t> </a:t>
            </a:r>
            <a:r>
              <a:rPr lang="en-GB" sz="2200" dirty="0" err="1"/>
              <a:t>gyfer</a:t>
            </a:r>
            <a:r>
              <a:rPr lang="en-GB" sz="2200" dirty="0"/>
              <a:t> </a:t>
            </a:r>
            <a:r>
              <a:rPr lang="en-GB" sz="2200" dirty="0" err="1"/>
              <a:t>asesiad</a:t>
            </a:r>
            <a:r>
              <a:rPr lang="en-GB" sz="2200" dirty="0"/>
              <a:t> </a:t>
            </a:r>
            <a:r>
              <a:rPr lang="en-GB" sz="2200" dirty="0" err="1"/>
              <a:t>yr</a:t>
            </a:r>
            <a:r>
              <a:rPr lang="en-GB" sz="2200" dirty="0"/>
              <a:t> </a:t>
            </a:r>
            <a:r>
              <a:rPr lang="en-GB" sz="2200" dirty="0" err="1"/>
              <a:t>awdurdod</a:t>
            </a:r>
            <a:r>
              <a:rPr lang="en-GB" sz="2200" dirty="0"/>
              <a:t> </a:t>
            </a:r>
            <a:r>
              <a:rPr lang="en-GB" sz="2200" dirty="0" err="1"/>
              <a:t>lleol</a:t>
            </a:r>
            <a:r>
              <a:rPr lang="en-GB" sz="2200" dirty="0"/>
              <a:t> o </a:t>
            </a:r>
            <a:r>
              <a:rPr lang="en-GB" sz="2200" dirty="0" err="1"/>
              <a:t>anghenion</a:t>
            </a:r>
            <a:r>
              <a:rPr lang="en-GB" sz="2200" dirty="0"/>
              <a:t>/</a:t>
            </a:r>
            <a:r>
              <a:rPr lang="en-GB" sz="2200" dirty="0" err="1"/>
              <a:t>risgiau</a:t>
            </a:r>
            <a:r>
              <a:rPr lang="en-GB" sz="2200" dirty="0"/>
              <a:t> </a:t>
            </a:r>
            <a:r>
              <a:rPr lang="en-GB" sz="2200" dirty="0" err="1"/>
              <a:t>heb</a:t>
            </a:r>
            <a:r>
              <a:rPr lang="en-GB" sz="2200" dirty="0"/>
              <a:t> </a:t>
            </a:r>
            <a:r>
              <a:rPr lang="en-GB" sz="2200" dirty="0" err="1"/>
              <a:t>eu</a:t>
            </a:r>
            <a:r>
              <a:rPr lang="en-GB" sz="2200" dirty="0"/>
              <a:t> </a:t>
            </a:r>
            <a:r>
              <a:rPr lang="en-GB" sz="2200" dirty="0" err="1"/>
              <a:t>bodloni</a:t>
            </a:r>
            <a:r>
              <a:rPr lang="en-GB" sz="2200" dirty="0"/>
              <a:t> – </a:t>
            </a:r>
            <a:r>
              <a:rPr lang="en-GB" sz="2200" dirty="0" err="1"/>
              <a:t>ond</a:t>
            </a:r>
            <a:r>
              <a:rPr lang="en-GB" sz="2200" dirty="0"/>
              <a:t> </a:t>
            </a:r>
            <a:r>
              <a:rPr lang="en-GB" sz="2200" dirty="0" err="1"/>
              <a:t>ni</a:t>
            </a:r>
            <a:r>
              <a:rPr lang="en-GB" sz="2200" dirty="0"/>
              <a:t> </a:t>
            </a:r>
            <a:r>
              <a:rPr lang="en-GB" sz="2200" dirty="0" err="1"/>
              <a:t>fydd</a:t>
            </a:r>
            <a:r>
              <a:rPr lang="en-GB" sz="2200" dirty="0"/>
              <a:t> </a:t>
            </a:r>
            <a:r>
              <a:rPr lang="en-GB" sz="2200" dirty="0" err="1"/>
              <a:t>pawb</a:t>
            </a:r>
            <a:r>
              <a:rPr lang="en-GB" sz="2200" dirty="0"/>
              <a:t> </a:t>
            </a:r>
            <a:r>
              <a:rPr lang="en-GB" sz="2200" dirty="0" err="1"/>
              <a:t>yn</a:t>
            </a:r>
            <a:r>
              <a:rPr lang="en-GB" sz="2200" dirty="0"/>
              <a:t> </a:t>
            </a:r>
            <a:r>
              <a:rPr lang="en-GB" sz="2200" dirty="0" err="1"/>
              <a:t>cael</a:t>
            </a:r>
            <a:r>
              <a:rPr lang="en-GB" sz="2200" dirty="0"/>
              <a:t> </a:t>
            </a:r>
            <a:r>
              <a:rPr lang="en-GB" sz="2200" dirty="0" err="1"/>
              <a:t>cynnig</a:t>
            </a:r>
            <a:r>
              <a:rPr lang="en-GB" sz="2200" dirty="0"/>
              <a:t> </a:t>
            </a:r>
            <a:r>
              <a:rPr lang="en-GB" sz="2200" dirty="0" err="1"/>
              <a:t>rhyw</a:t>
            </a:r>
            <a:r>
              <a:rPr lang="en-GB" sz="2200" dirty="0"/>
              <a:t> </a:t>
            </a:r>
            <a:r>
              <a:rPr lang="en-GB" sz="2200" dirty="0" err="1"/>
              <a:t>fath</a:t>
            </a:r>
            <a:r>
              <a:rPr lang="en-GB" sz="2200" dirty="0"/>
              <a:t> o </a:t>
            </a:r>
            <a:r>
              <a:rPr lang="en-GB" sz="2200" dirty="0" err="1"/>
              <a:t>wasanaeth</a:t>
            </a:r>
            <a:r>
              <a:rPr lang="en-GB" sz="2200" dirty="0"/>
              <a:t> </a:t>
            </a:r>
            <a:r>
              <a:rPr lang="en-GB" sz="2200" dirty="0" err="1"/>
              <a:t>cymdeithasol</a:t>
            </a:r>
            <a:r>
              <a:rPr lang="en-GB" sz="2200" dirty="0"/>
              <a:t> </a:t>
            </a:r>
          </a:p>
          <a:p>
            <a:pPr marL="342900" indent="-342900">
              <a:lnSpc>
                <a:spcPct val="80000"/>
              </a:lnSpc>
              <a:spcAft>
                <a:spcPts val="400"/>
              </a:spcAft>
              <a:buFont typeface="Arial" panose="020B0604020202020204" pitchFamily="34" charset="0"/>
              <a:buChar char="•"/>
            </a:pPr>
            <a:r>
              <a:rPr lang="en-GB" sz="2200" dirty="0" err="1"/>
              <a:t>Bydd</a:t>
            </a:r>
            <a:r>
              <a:rPr lang="en-GB" sz="2200" dirty="0"/>
              <a:t> </a:t>
            </a:r>
            <a:r>
              <a:rPr lang="en-GB" sz="2200" dirty="0" err="1"/>
              <a:t>llawer</a:t>
            </a:r>
            <a:r>
              <a:rPr lang="en-GB" sz="2200" dirty="0"/>
              <a:t>, </a:t>
            </a:r>
            <a:r>
              <a:rPr lang="en-GB" sz="2200" dirty="0" err="1"/>
              <a:t>gyda</a:t>
            </a:r>
            <a:r>
              <a:rPr lang="en-GB" sz="2200" dirty="0"/>
              <a:t> help </a:t>
            </a:r>
            <a:r>
              <a:rPr lang="en-GB" sz="2200" dirty="0" err="1"/>
              <a:t>eu</a:t>
            </a:r>
            <a:r>
              <a:rPr lang="en-GB" sz="2200" dirty="0"/>
              <a:t> </a:t>
            </a:r>
            <a:r>
              <a:rPr lang="en-GB" sz="2200" dirty="0" err="1"/>
              <a:t>teuluoedd</a:t>
            </a:r>
            <a:r>
              <a:rPr lang="en-GB" sz="2200" dirty="0"/>
              <a:t> ac </a:t>
            </a:r>
            <a:r>
              <a:rPr lang="en-GB" sz="2200" dirty="0" err="1"/>
              <a:t>eiriolwyr</a:t>
            </a:r>
            <a:r>
              <a:rPr lang="en-GB" sz="2200" dirty="0"/>
              <a:t> </a:t>
            </a:r>
            <a:r>
              <a:rPr lang="en-GB" sz="2200" dirty="0" err="1"/>
              <a:t>eraill</a:t>
            </a:r>
            <a:r>
              <a:rPr lang="en-GB" sz="2200" dirty="0"/>
              <a:t>, </a:t>
            </a:r>
            <a:r>
              <a:rPr lang="en-GB" sz="2200" dirty="0" err="1"/>
              <a:t>yn</a:t>
            </a:r>
            <a:r>
              <a:rPr lang="en-GB" sz="2200" dirty="0"/>
              <a:t> </a:t>
            </a:r>
            <a:r>
              <a:rPr lang="en-GB" sz="2200" dirty="0" err="1"/>
              <a:t>gallu</a:t>
            </a:r>
            <a:r>
              <a:rPr lang="en-GB" sz="2200" dirty="0"/>
              <a:t> </a:t>
            </a:r>
            <a:r>
              <a:rPr lang="en-GB" sz="2200" dirty="0" err="1"/>
              <a:t>amlygu</a:t>
            </a:r>
            <a:r>
              <a:rPr lang="en-GB" sz="2200" dirty="0"/>
              <a:t> a </a:t>
            </a:r>
            <a:r>
              <a:rPr lang="en-GB" sz="2200" dirty="0" err="1"/>
              <a:t>phrynu</a:t>
            </a:r>
            <a:r>
              <a:rPr lang="en-GB" sz="2200" dirty="0"/>
              <a:t> </a:t>
            </a:r>
            <a:r>
              <a:rPr lang="en-GB" sz="2200" dirty="0" err="1"/>
              <a:t>i</a:t>
            </a:r>
            <a:r>
              <a:rPr lang="en-GB" sz="2200" dirty="0"/>
              <a:t> </a:t>
            </a:r>
            <a:r>
              <a:rPr lang="en-GB" sz="2200" dirty="0" err="1"/>
              <a:t>mewn</a:t>
            </a:r>
            <a:r>
              <a:rPr lang="en-GB" sz="2200" dirty="0"/>
              <a:t> </a:t>
            </a:r>
            <a:r>
              <a:rPr lang="en-GB" sz="2200" dirty="0" err="1"/>
              <a:t>i</a:t>
            </a:r>
            <a:r>
              <a:rPr lang="en-GB" sz="2200" dirty="0"/>
              <a:t> </a:t>
            </a:r>
            <a:r>
              <a:rPr lang="en-GB" sz="2200" dirty="0" err="1"/>
              <a:t>wasanaethau</a:t>
            </a:r>
            <a:r>
              <a:rPr lang="en-GB" sz="2200" dirty="0"/>
              <a:t> </a:t>
            </a:r>
            <a:r>
              <a:rPr lang="en-GB" sz="2200" dirty="0" err="1"/>
              <a:t>lleol</a:t>
            </a:r>
            <a:r>
              <a:rPr lang="en-GB" sz="2200" dirty="0"/>
              <a:t> </a:t>
            </a:r>
            <a:r>
              <a:rPr lang="en-GB" sz="2200" dirty="0" err="1"/>
              <a:t>neu</a:t>
            </a:r>
            <a:r>
              <a:rPr lang="en-GB" sz="2200" dirty="0"/>
              <a:t> </a:t>
            </a:r>
            <a:r>
              <a:rPr lang="en-GB" sz="2200" dirty="0" err="1"/>
              <a:t>brynu</a:t>
            </a:r>
            <a:r>
              <a:rPr lang="en-GB" sz="2200" dirty="0"/>
              <a:t> </a:t>
            </a:r>
            <a:r>
              <a:rPr lang="en-GB" sz="2200" dirty="0" err="1"/>
              <a:t>eitemau</a:t>
            </a:r>
            <a:r>
              <a:rPr lang="en-GB" sz="2200" dirty="0"/>
              <a:t> </a:t>
            </a:r>
            <a:r>
              <a:rPr lang="en-GB" sz="2200" dirty="0" err="1"/>
              <a:t>technoleg</a:t>
            </a:r>
            <a:r>
              <a:rPr lang="en-GB" sz="2200" dirty="0"/>
              <a:t> </a:t>
            </a:r>
            <a:r>
              <a:rPr lang="en-GB" sz="2200" dirty="0" err="1"/>
              <a:t>naill</a:t>
            </a:r>
            <a:r>
              <a:rPr lang="en-GB" sz="2200" dirty="0"/>
              <a:t> </a:t>
            </a:r>
            <a:r>
              <a:rPr lang="en-GB" sz="2200" dirty="0" err="1"/>
              <a:t>ai</a:t>
            </a:r>
            <a:r>
              <a:rPr lang="en-GB" sz="2200" dirty="0"/>
              <a:t> o </a:t>
            </a:r>
            <a:r>
              <a:rPr lang="en-GB" sz="2200" dirty="0" err="1"/>
              <a:t>siopau</a:t>
            </a:r>
            <a:r>
              <a:rPr lang="en-GB" sz="2200" dirty="0"/>
              <a:t> </a:t>
            </a:r>
            <a:r>
              <a:rPr lang="en-GB" sz="2200" dirty="0" err="1"/>
              <a:t>fel</a:t>
            </a:r>
            <a:r>
              <a:rPr lang="en-GB" sz="2200" dirty="0"/>
              <a:t> </a:t>
            </a:r>
            <a:r>
              <a:rPr lang="en-GB" sz="2200" dirty="0" err="1"/>
              <a:t>fferyllfeydd</a:t>
            </a:r>
            <a:r>
              <a:rPr lang="en-GB" sz="2200" dirty="0"/>
              <a:t>, </a:t>
            </a:r>
            <a:r>
              <a:rPr lang="en-GB" sz="2200" dirty="0" err="1"/>
              <a:t>archebu</a:t>
            </a:r>
            <a:r>
              <a:rPr lang="en-GB" sz="2200" dirty="0"/>
              <a:t> </a:t>
            </a:r>
            <a:r>
              <a:rPr lang="en-GB" sz="2200" dirty="0" err="1"/>
              <a:t>drwy’r</a:t>
            </a:r>
            <a:r>
              <a:rPr lang="en-GB" sz="2200" dirty="0"/>
              <a:t> post, </a:t>
            </a:r>
            <a:r>
              <a:rPr lang="en-GB" sz="2200" dirty="0" err="1"/>
              <a:t>neu</a:t>
            </a:r>
            <a:r>
              <a:rPr lang="en-GB" sz="2200" dirty="0"/>
              <a:t> o </a:t>
            </a:r>
            <a:r>
              <a:rPr lang="en-GB" sz="2200" dirty="0" err="1"/>
              <a:t>warysau</a:t>
            </a:r>
            <a:r>
              <a:rPr lang="en-GB" sz="2200" dirty="0"/>
              <a:t> </a:t>
            </a:r>
            <a:r>
              <a:rPr lang="en-GB" sz="2200" dirty="0" err="1"/>
              <a:t>manwerthu</a:t>
            </a:r>
            <a:r>
              <a:rPr lang="en-GB" sz="2200" dirty="0"/>
              <a:t> </a:t>
            </a:r>
            <a:r>
              <a:rPr lang="en-GB" sz="2200" dirty="0" err="1"/>
              <a:t>ar-lein</a:t>
            </a:r>
            <a:r>
              <a:rPr lang="en-GB" sz="2200" dirty="0"/>
              <a:t>. </a:t>
            </a:r>
          </a:p>
          <a:p>
            <a:pPr marL="342900" indent="-342900">
              <a:lnSpc>
                <a:spcPct val="80000"/>
              </a:lnSpc>
              <a:spcAft>
                <a:spcPts val="400"/>
              </a:spcAft>
              <a:buFont typeface="Arial" panose="020B0604020202020204" pitchFamily="34" charset="0"/>
              <a:buChar char="•"/>
            </a:pPr>
            <a:r>
              <a:rPr lang="en-GB" sz="2200" dirty="0"/>
              <a:t>Gallant </a:t>
            </a:r>
            <a:r>
              <a:rPr lang="en-GB" sz="2200" dirty="0" err="1"/>
              <a:t>hefyd</a:t>
            </a:r>
            <a:r>
              <a:rPr lang="en-GB" sz="2200" dirty="0"/>
              <a:t> </a:t>
            </a:r>
            <a:r>
              <a:rPr lang="en-GB" sz="2200" dirty="0" err="1"/>
              <a:t>fanteisio</a:t>
            </a:r>
            <a:r>
              <a:rPr lang="en-GB" sz="2200" dirty="0"/>
              <a:t> </a:t>
            </a:r>
            <a:r>
              <a:rPr lang="en-GB" sz="2200" dirty="0" err="1"/>
              <a:t>ar</a:t>
            </a:r>
            <a:r>
              <a:rPr lang="en-GB" sz="2200" dirty="0"/>
              <a:t> </a:t>
            </a:r>
            <a:r>
              <a:rPr lang="en-GB" sz="2200" dirty="0" err="1"/>
              <a:t>adnoddau</a:t>
            </a:r>
            <a:r>
              <a:rPr lang="en-GB" sz="2200" dirty="0"/>
              <a:t> </a:t>
            </a:r>
            <a:r>
              <a:rPr lang="en-GB" sz="2200" dirty="0" err="1"/>
              <a:t>ar-lein</a:t>
            </a:r>
            <a:r>
              <a:rPr lang="en-GB" sz="2200" dirty="0"/>
              <a:t> </a:t>
            </a:r>
            <a:r>
              <a:rPr lang="en-GB" sz="2200" dirty="0" err="1"/>
              <a:t>rhad</a:t>
            </a:r>
            <a:r>
              <a:rPr lang="en-GB" sz="2200" dirty="0"/>
              <a:t> ac am </a:t>
            </a:r>
            <a:r>
              <a:rPr lang="en-GB" sz="2200" dirty="0" err="1"/>
              <a:t>ddim</a:t>
            </a:r>
            <a:r>
              <a:rPr lang="en-GB" sz="2200" dirty="0"/>
              <a:t> a all </a:t>
            </a:r>
            <a:r>
              <a:rPr lang="en-GB" sz="2200" dirty="0" err="1"/>
              <a:t>eu</a:t>
            </a:r>
            <a:r>
              <a:rPr lang="en-GB" sz="2200" dirty="0"/>
              <a:t> </a:t>
            </a:r>
            <a:r>
              <a:rPr lang="en-GB" sz="2200" dirty="0" err="1"/>
              <a:t>helpu</a:t>
            </a:r>
            <a:r>
              <a:rPr lang="en-GB" sz="2200" dirty="0"/>
              <a:t> </a:t>
            </a:r>
            <a:r>
              <a:rPr lang="en-GB" sz="2200" dirty="0" err="1"/>
              <a:t>i</a:t>
            </a:r>
            <a:r>
              <a:rPr lang="en-GB" sz="2200" dirty="0"/>
              <a:t> </a:t>
            </a:r>
            <a:r>
              <a:rPr lang="en-GB" sz="2200" dirty="0" err="1"/>
              <a:t>ddod</a:t>
            </a:r>
            <a:r>
              <a:rPr lang="en-GB" sz="2200" dirty="0"/>
              <a:t> o </a:t>
            </a:r>
            <a:r>
              <a:rPr lang="en-GB" sz="2200" dirty="0" err="1"/>
              <a:t>hyd</a:t>
            </a:r>
            <a:r>
              <a:rPr lang="en-GB" sz="2200" dirty="0"/>
              <a:t> </a:t>
            </a:r>
            <a:r>
              <a:rPr lang="en-GB" sz="2200" dirty="0" err="1"/>
              <a:t>i</a:t>
            </a:r>
            <a:r>
              <a:rPr lang="en-GB" sz="2200" dirty="0"/>
              <a:t> </a:t>
            </a:r>
            <a:r>
              <a:rPr lang="en-GB" sz="2200" dirty="0" err="1"/>
              <a:t>ddyfeisiau</a:t>
            </a:r>
            <a:r>
              <a:rPr lang="en-GB" sz="2200" dirty="0"/>
              <a:t> </a:t>
            </a:r>
            <a:r>
              <a:rPr lang="en-GB" sz="2200" dirty="0" err="1"/>
              <a:t>neu</a:t>
            </a:r>
            <a:r>
              <a:rPr lang="en-GB" sz="2200" dirty="0"/>
              <a:t> </a:t>
            </a:r>
            <a:r>
              <a:rPr lang="en-GB" sz="2200" dirty="0" err="1"/>
              <a:t>systemau</a:t>
            </a:r>
            <a:r>
              <a:rPr lang="en-GB" sz="2200" dirty="0"/>
              <a:t> </a:t>
            </a:r>
            <a:r>
              <a:rPr lang="en-GB" sz="2200" dirty="0" err="1"/>
              <a:t>technoleg</a:t>
            </a:r>
            <a:r>
              <a:rPr lang="en-GB" sz="2200" dirty="0"/>
              <a:t> </a:t>
            </a:r>
            <a:r>
              <a:rPr lang="en-GB" sz="2200" dirty="0" err="1"/>
              <a:t>sy’n</a:t>
            </a:r>
            <a:r>
              <a:rPr lang="en-GB" sz="2200" dirty="0"/>
              <a:t> </a:t>
            </a:r>
            <a:r>
              <a:rPr lang="en-GB" sz="2200" dirty="0" err="1"/>
              <a:t>addas</a:t>
            </a:r>
            <a:r>
              <a:rPr lang="en-GB" sz="2200" dirty="0"/>
              <a:t> </a:t>
            </a:r>
            <a:r>
              <a:rPr lang="en-GB" sz="2200" dirty="0" err="1"/>
              <a:t>ar</a:t>
            </a:r>
            <a:r>
              <a:rPr lang="en-GB" sz="2200" dirty="0"/>
              <a:t> </a:t>
            </a:r>
            <a:r>
              <a:rPr lang="en-GB" sz="2200" dirty="0" err="1"/>
              <a:t>gyfer</a:t>
            </a:r>
            <a:r>
              <a:rPr lang="en-GB" sz="2200" dirty="0"/>
              <a:t> </a:t>
            </a:r>
            <a:r>
              <a:rPr lang="en-GB" sz="2200" dirty="0" err="1"/>
              <a:t>eu</a:t>
            </a:r>
            <a:r>
              <a:rPr lang="en-GB" sz="2200" dirty="0"/>
              <a:t> </a:t>
            </a:r>
            <a:r>
              <a:rPr lang="en-GB" sz="2200" dirty="0" err="1"/>
              <a:t>hanghenion</a:t>
            </a:r>
            <a:endParaRPr lang="en-GB" sz="2200" dirty="0"/>
          </a:p>
          <a:p>
            <a:pPr marL="342900" indent="-342900">
              <a:lnSpc>
                <a:spcPct val="80000"/>
              </a:lnSpc>
              <a:spcAft>
                <a:spcPts val="400"/>
              </a:spcAft>
              <a:buFont typeface="Arial" panose="020B0604020202020204" pitchFamily="34" charset="0"/>
              <a:buChar char="•"/>
            </a:pPr>
            <a:r>
              <a:rPr lang="en-GB" sz="2200" dirty="0"/>
              <a:t>Mae </a:t>
            </a:r>
            <a:r>
              <a:rPr lang="en-GB" sz="2200" dirty="0" err="1"/>
              <a:t>rhai</a:t>
            </a:r>
            <a:r>
              <a:rPr lang="en-GB" sz="2200" dirty="0"/>
              <a:t> </a:t>
            </a:r>
            <a:r>
              <a:rPr lang="en-GB" sz="2200" dirty="0" err="1"/>
              <a:t>yn</a:t>
            </a:r>
            <a:r>
              <a:rPr lang="en-GB" sz="2200" dirty="0"/>
              <a:t> </a:t>
            </a:r>
            <a:r>
              <a:rPr lang="en-GB" sz="2200" dirty="0" err="1"/>
              <a:t>cynnig</a:t>
            </a:r>
            <a:r>
              <a:rPr lang="en-GB" sz="2200" dirty="0"/>
              <a:t> </a:t>
            </a:r>
            <a:r>
              <a:rPr lang="en-GB" sz="2200" dirty="0" err="1"/>
              <a:t>cyngor</a:t>
            </a:r>
            <a:r>
              <a:rPr lang="en-GB" sz="2200" dirty="0"/>
              <a:t> a </a:t>
            </a:r>
            <a:r>
              <a:rPr lang="en-GB" sz="2200" dirty="0" err="1"/>
              <a:t>siop</a:t>
            </a:r>
            <a:r>
              <a:rPr lang="en-GB" sz="2200" dirty="0"/>
              <a:t> </a:t>
            </a:r>
            <a:r>
              <a:rPr lang="en-GB" sz="2200" dirty="0" err="1"/>
              <a:t>manwerthu</a:t>
            </a:r>
            <a:r>
              <a:rPr lang="en-GB" sz="2200" dirty="0"/>
              <a:t>, </a:t>
            </a:r>
            <a:r>
              <a:rPr lang="en-GB" sz="2200" dirty="0" err="1"/>
              <a:t>sy’n</a:t>
            </a:r>
            <a:r>
              <a:rPr lang="en-GB" sz="2200" dirty="0"/>
              <a:t> </a:t>
            </a:r>
            <a:r>
              <a:rPr lang="en-GB" sz="2200" dirty="0" err="1"/>
              <a:t>cadw</a:t>
            </a:r>
            <a:r>
              <a:rPr lang="en-GB" sz="2200" dirty="0"/>
              <a:t>  </a:t>
            </a:r>
            <a:r>
              <a:rPr lang="en-GB" sz="2200" dirty="0" err="1"/>
              <a:t>amrywiaeth</a:t>
            </a:r>
            <a:r>
              <a:rPr lang="en-GB" sz="2200" dirty="0"/>
              <a:t> </a:t>
            </a:r>
            <a:r>
              <a:rPr lang="en-GB" sz="2200" dirty="0" err="1"/>
              <a:t>gyfyngedig</a:t>
            </a:r>
            <a:r>
              <a:rPr lang="en-GB" sz="2200" dirty="0"/>
              <a:t> o </a:t>
            </a:r>
            <a:r>
              <a:rPr lang="en-GB" sz="2200" dirty="0" err="1"/>
              <a:t>gynhyrchion</a:t>
            </a:r>
            <a:r>
              <a:rPr lang="en-GB" sz="2200" dirty="0"/>
              <a:t> </a:t>
            </a:r>
            <a:r>
              <a:rPr lang="en-GB" sz="2200" dirty="0" err="1"/>
              <a:t>mewn</a:t>
            </a:r>
            <a:r>
              <a:rPr lang="en-GB" sz="2200" dirty="0"/>
              <a:t> </a:t>
            </a:r>
            <a:r>
              <a:rPr lang="en-GB" sz="2200" dirty="0" err="1"/>
              <a:t>stoc</a:t>
            </a:r>
            <a:endParaRPr lang="en-GB" sz="2200" dirty="0"/>
          </a:p>
          <a:p>
            <a:pPr marL="342900" indent="-342900">
              <a:lnSpc>
                <a:spcPct val="80000"/>
              </a:lnSpc>
              <a:spcAft>
                <a:spcPts val="400"/>
              </a:spcAft>
              <a:buFont typeface="Arial" panose="020B0604020202020204" pitchFamily="34" charset="0"/>
              <a:buChar char="•"/>
            </a:pPr>
            <a:r>
              <a:rPr lang="en-GB" sz="2200" dirty="0"/>
              <a:t>Mae </a:t>
            </a:r>
            <a:r>
              <a:rPr lang="en-GB" sz="2200" dirty="0" err="1"/>
              <a:t>rhai</a:t>
            </a:r>
            <a:r>
              <a:rPr lang="en-GB" sz="2200" dirty="0"/>
              <a:t> </a:t>
            </a:r>
            <a:r>
              <a:rPr lang="en-GB" sz="2200" dirty="0" err="1"/>
              <a:t>eraill</a:t>
            </a:r>
            <a:r>
              <a:rPr lang="en-GB" sz="2200" dirty="0"/>
              <a:t> </a:t>
            </a:r>
            <a:r>
              <a:rPr lang="en-GB" sz="2200" dirty="0" err="1"/>
              <a:t>yn</a:t>
            </a:r>
            <a:r>
              <a:rPr lang="en-GB" sz="2200" dirty="0"/>
              <a:t> </a:t>
            </a:r>
            <a:r>
              <a:rPr lang="en-GB" sz="2200" dirty="0" err="1"/>
              <a:t>annibynnol</a:t>
            </a:r>
            <a:r>
              <a:rPr lang="en-GB" sz="2200" dirty="0"/>
              <a:t> </a:t>
            </a:r>
            <a:r>
              <a:rPr lang="en-GB" sz="2200" dirty="0" err="1"/>
              <a:t>ond</a:t>
            </a:r>
            <a:r>
              <a:rPr lang="en-GB" sz="2200" dirty="0"/>
              <a:t> gallant </a:t>
            </a:r>
            <a:r>
              <a:rPr lang="en-GB" sz="2200" dirty="0" err="1"/>
              <a:t>helpu</a:t>
            </a:r>
            <a:r>
              <a:rPr lang="en-GB" sz="2200" dirty="0"/>
              <a:t> </a:t>
            </a:r>
            <a:r>
              <a:rPr lang="en-GB" sz="2200" dirty="0" err="1"/>
              <a:t>pobl</a:t>
            </a:r>
            <a:r>
              <a:rPr lang="en-GB" sz="2200" dirty="0"/>
              <a:t> </a:t>
            </a:r>
            <a:r>
              <a:rPr lang="en-GB" sz="2200" dirty="0" err="1"/>
              <a:t>i</a:t>
            </a:r>
            <a:r>
              <a:rPr lang="en-GB" sz="2200" dirty="0"/>
              <a:t> </a:t>
            </a:r>
            <a:r>
              <a:rPr lang="en-GB" sz="2200" dirty="0" err="1"/>
              <a:t>ddod</a:t>
            </a:r>
            <a:r>
              <a:rPr lang="en-GB" sz="2200" dirty="0"/>
              <a:t> o </a:t>
            </a:r>
            <a:r>
              <a:rPr lang="en-GB" sz="2200" dirty="0" err="1"/>
              <a:t>hyd</a:t>
            </a:r>
            <a:r>
              <a:rPr lang="en-GB" sz="2200" dirty="0"/>
              <a:t> </a:t>
            </a:r>
            <a:r>
              <a:rPr lang="en-GB" sz="2200" dirty="0" err="1"/>
              <a:t>i’r</a:t>
            </a:r>
            <a:r>
              <a:rPr lang="en-GB" sz="2200" dirty="0"/>
              <a:t> </a:t>
            </a:r>
            <a:r>
              <a:rPr lang="en-GB" sz="2200" dirty="0" err="1"/>
              <a:t>cynhyrchion</a:t>
            </a:r>
            <a:r>
              <a:rPr lang="en-GB" sz="2200" dirty="0"/>
              <a:t> </a:t>
            </a:r>
            <a:r>
              <a:rPr lang="en-GB" sz="2200" dirty="0" err="1"/>
              <a:t>mwyaf</a:t>
            </a:r>
            <a:r>
              <a:rPr lang="en-GB" sz="2200" dirty="0"/>
              <a:t> </a:t>
            </a:r>
            <a:r>
              <a:rPr lang="en-GB" sz="2200" dirty="0" err="1"/>
              <a:t>priodol</a:t>
            </a:r>
            <a:r>
              <a:rPr lang="en-GB" sz="2200" dirty="0"/>
              <a:t> a </a:t>
            </a:r>
            <a:r>
              <a:rPr lang="en-GB" sz="2200" dirty="0" err="1"/>
              <a:t>ble</a:t>
            </a:r>
            <a:r>
              <a:rPr lang="en-GB" sz="2200" dirty="0"/>
              <a:t> y </a:t>
            </a:r>
            <a:r>
              <a:rPr lang="en-GB" sz="2200" dirty="0" err="1"/>
              <a:t>gellir</a:t>
            </a:r>
            <a:r>
              <a:rPr lang="en-GB" sz="2200" dirty="0"/>
              <a:t> </a:t>
            </a:r>
            <a:r>
              <a:rPr lang="en-GB" sz="2200" dirty="0" err="1"/>
              <a:t>eu</a:t>
            </a:r>
            <a:r>
              <a:rPr lang="en-GB" sz="2200" dirty="0"/>
              <a:t> </a:t>
            </a:r>
            <a:r>
              <a:rPr lang="en-GB" sz="2200" dirty="0" err="1"/>
              <a:t>prynu</a:t>
            </a:r>
            <a:endParaRPr lang="en-GB" sz="2200" dirty="0"/>
          </a:p>
        </p:txBody>
      </p:sp>
    </p:spTree>
    <p:extLst>
      <p:ext uri="{BB962C8B-B14F-4D97-AF65-F5344CB8AC3E}">
        <p14:creationId xmlns:p14="http://schemas.microsoft.com/office/powerpoint/2010/main" val="79163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p:cNvSpPr>
            <a:spLocks noGrp="1"/>
          </p:cNvSpPr>
          <p:nvPr>
            <p:ph type="title"/>
          </p:nvPr>
        </p:nvSpPr>
        <p:spPr/>
        <p:txBody>
          <a:bodyPr/>
          <a:lstStyle/>
          <a:p>
            <a:r>
              <a:rPr lang="en-GB" dirty="0"/>
              <a:t>Cael </a:t>
            </a:r>
            <a:r>
              <a:rPr lang="en-GB" dirty="0" err="1"/>
              <a:t>gwybodaeth</a:t>
            </a:r>
            <a:r>
              <a:rPr lang="en-GB" dirty="0"/>
              <a:t> </a:t>
            </a:r>
            <a:r>
              <a:rPr lang="en-GB" dirty="0" err="1"/>
              <a:t>gyfredol</a:t>
            </a:r>
            <a:r>
              <a:rPr lang="en-GB" dirty="0"/>
              <a:t> a </a:t>
            </a:r>
            <a:r>
              <a:rPr lang="en-GB" dirty="0" err="1"/>
              <a:t>diweddar</a:t>
            </a:r>
            <a:endParaRPr lang="en-GB" dirty="0"/>
          </a:p>
        </p:txBody>
      </p:sp>
      <p:sp>
        <p:nvSpPr>
          <p:cNvPr id="6" name="Content Placeholder 5"/>
          <p:cNvSpPr>
            <a:spLocks noGrp="1"/>
          </p:cNvSpPr>
          <p:nvPr>
            <p:ph idx="1"/>
          </p:nvPr>
        </p:nvSpPr>
        <p:spPr/>
        <p:txBody>
          <a:bodyPr>
            <a:normAutofit fontScale="62500" lnSpcReduction="20000"/>
          </a:bodyPr>
          <a:lstStyle/>
          <a:p>
            <a:pPr marL="457200" indent="-457200">
              <a:lnSpc>
                <a:spcPct val="120000"/>
              </a:lnSpc>
              <a:spcAft>
                <a:spcPts val="400"/>
              </a:spcAft>
              <a:buFont typeface="Arial" panose="020B0604020202020204" pitchFamily="34" charset="0"/>
              <a:buChar char="•"/>
            </a:pPr>
            <a:r>
              <a:rPr lang="en-GB" dirty="0" err="1"/>
              <a:t>TelecareAware</a:t>
            </a:r>
            <a:r>
              <a:rPr lang="en-GB" dirty="0"/>
              <a:t> (</a:t>
            </a:r>
            <a:r>
              <a:rPr lang="en-GB" dirty="0">
                <a:solidFill>
                  <a:srgbClr val="582F7A"/>
                </a:solidFill>
              </a:rPr>
              <a:t>www.telecareaware.com</a:t>
            </a:r>
            <a:r>
              <a:rPr lang="en-GB" dirty="0"/>
              <a:t>) – </a:t>
            </a:r>
            <a:r>
              <a:rPr lang="en-GB" dirty="0" err="1"/>
              <a:t>Newyddion</a:t>
            </a:r>
            <a:r>
              <a:rPr lang="en-GB" dirty="0"/>
              <a:t> a </a:t>
            </a:r>
            <a:r>
              <a:rPr lang="en-GB" dirty="0" err="1"/>
              <a:t>gwybodaeth</a:t>
            </a:r>
            <a:r>
              <a:rPr lang="en-GB" dirty="0"/>
              <a:t> </a:t>
            </a:r>
            <a:r>
              <a:rPr lang="en-GB" dirty="0" err="1"/>
              <a:t>gyffredinol</a:t>
            </a:r>
            <a:r>
              <a:rPr lang="en-GB" dirty="0"/>
              <a:t> am </a:t>
            </a:r>
            <a:r>
              <a:rPr lang="en-GB" dirty="0" err="1"/>
              <a:t>teleofal</a:t>
            </a:r>
            <a:r>
              <a:rPr lang="en-GB" dirty="0"/>
              <a:t>, </a:t>
            </a:r>
            <a:r>
              <a:rPr lang="en-GB" dirty="0" err="1"/>
              <a:t>teleiechyd</a:t>
            </a:r>
            <a:r>
              <a:rPr lang="en-GB" dirty="0"/>
              <a:t> </a:t>
            </a:r>
            <a:r>
              <a:rPr lang="en-GB" dirty="0" err="1"/>
              <a:t>a’r</a:t>
            </a:r>
            <a:r>
              <a:rPr lang="en-GB" dirty="0"/>
              <a:t> </a:t>
            </a:r>
            <a:r>
              <a:rPr lang="en-GB" dirty="0" err="1"/>
              <a:t>diwydiant</a:t>
            </a:r>
            <a:r>
              <a:rPr lang="en-GB" dirty="0"/>
              <a:t> </a:t>
            </a:r>
            <a:r>
              <a:rPr lang="en-GB" dirty="0" err="1"/>
              <a:t>cysylltiedig</a:t>
            </a:r>
            <a:r>
              <a:rPr lang="en-GB" dirty="0"/>
              <a:t>.</a:t>
            </a:r>
          </a:p>
          <a:p>
            <a:pPr marL="457200" indent="-457200">
              <a:lnSpc>
                <a:spcPct val="120000"/>
              </a:lnSpc>
              <a:spcAft>
                <a:spcPts val="400"/>
              </a:spcAft>
              <a:buFont typeface="Arial" panose="020B0604020202020204" pitchFamily="34" charset="0"/>
              <a:buChar char="•"/>
            </a:pPr>
            <a:r>
              <a:rPr lang="en-GB" dirty="0"/>
              <a:t>TSA (</a:t>
            </a:r>
            <a:r>
              <a:rPr lang="en-GB" dirty="0">
                <a:solidFill>
                  <a:srgbClr val="582F7A"/>
                </a:solidFill>
              </a:rPr>
              <a:t>www.tsa-voice.org.uk</a:t>
            </a:r>
            <a:r>
              <a:rPr lang="en-GB" dirty="0"/>
              <a:t>) – </a:t>
            </a:r>
            <a:r>
              <a:rPr lang="en-GB" dirty="0" err="1"/>
              <a:t>corff</a:t>
            </a:r>
            <a:r>
              <a:rPr lang="en-GB" dirty="0"/>
              <a:t> y </a:t>
            </a:r>
            <a:r>
              <a:rPr lang="en-GB" dirty="0" err="1"/>
              <a:t>diwydiant</a:t>
            </a:r>
            <a:r>
              <a:rPr lang="en-GB" dirty="0"/>
              <a:t> </a:t>
            </a:r>
            <a:r>
              <a:rPr lang="en-GB" dirty="0" err="1"/>
              <a:t>ar</a:t>
            </a:r>
            <a:r>
              <a:rPr lang="en-GB" dirty="0"/>
              <a:t> </a:t>
            </a:r>
            <a:r>
              <a:rPr lang="en-GB" dirty="0" err="1"/>
              <a:t>gyfer</a:t>
            </a:r>
            <a:r>
              <a:rPr lang="en-GB" dirty="0"/>
              <a:t> </a:t>
            </a:r>
            <a:r>
              <a:rPr lang="en-GB" dirty="0" err="1"/>
              <a:t>Technoleg</a:t>
            </a:r>
            <a:r>
              <a:rPr lang="en-GB" dirty="0"/>
              <a:t> </a:t>
            </a:r>
            <a:r>
              <a:rPr lang="en-GB" dirty="0" err="1"/>
              <a:t>sy’n</a:t>
            </a:r>
            <a:r>
              <a:rPr lang="en-GB" dirty="0"/>
              <a:t> </a:t>
            </a:r>
            <a:r>
              <a:rPr lang="en-GB" dirty="0" err="1"/>
              <a:t>Galluogi</a:t>
            </a:r>
            <a:r>
              <a:rPr lang="en-GB" dirty="0"/>
              <a:t> </a:t>
            </a:r>
            <a:r>
              <a:rPr lang="en-GB" dirty="0" err="1"/>
              <a:t>Gofal</a:t>
            </a:r>
            <a:r>
              <a:rPr lang="en-GB" dirty="0"/>
              <a:t>.</a:t>
            </a:r>
          </a:p>
          <a:p>
            <a:pPr marL="457200" indent="-457200">
              <a:lnSpc>
                <a:spcPct val="120000"/>
              </a:lnSpc>
              <a:spcAft>
                <a:spcPts val="400"/>
              </a:spcAft>
              <a:buFont typeface="Arial" panose="020B0604020202020204" pitchFamily="34" charset="0"/>
              <a:buChar char="•"/>
            </a:pPr>
            <a:r>
              <a:rPr lang="en-GB" dirty="0"/>
              <a:t>Disabled Living Foundation (</a:t>
            </a:r>
            <a:r>
              <a:rPr lang="en-GB" dirty="0">
                <a:solidFill>
                  <a:srgbClr val="582F7A"/>
                </a:solidFill>
              </a:rPr>
              <a:t>www.dlf.org.uk</a:t>
            </a:r>
            <a:r>
              <a:rPr lang="en-GB" dirty="0"/>
              <a:t>) - </a:t>
            </a:r>
            <a:r>
              <a:rPr lang="en-GB" dirty="0" err="1"/>
              <a:t>elsuen</a:t>
            </a:r>
            <a:r>
              <a:rPr lang="en-GB" dirty="0"/>
              <a:t> </a:t>
            </a:r>
            <a:r>
              <a:rPr lang="en-GB" dirty="0" err="1"/>
              <a:t>genedlaethol</a:t>
            </a:r>
            <a:r>
              <a:rPr lang="en-GB" dirty="0"/>
              <a:t> </a:t>
            </a:r>
            <a:r>
              <a:rPr lang="en-GB" dirty="0" err="1"/>
              <a:t>sy’n</a:t>
            </a:r>
            <a:r>
              <a:rPr lang="en-GB" dirty="0"/>
              <a:t> </a:t>
            </a:r>
            <a:r>
              <a:rPr lang="en-GB" dirty="0" err="1"/>
              <a:t>darparu</a:t>
            </a:r>
            <a:r>
              <a:rPr lang="en-GB" dirty="0"/>
              <a:t> </a:t>
            </a:r>
            <a:r>
              <a:rPr lang="en-GB" dirty="0" err="1"/>
              <a:t>cyngor</a:t>
            </a:r>
            <a:r>
              <a:rPr lang="en-GB" dirty="0"/>
              <a:t> a </a:t>
            </a:r>
            <a:r>
              <a:rPr lang="en-GB" dirty="0" err="1"/>
              <a:t>gwybodaeth</a:t>
            </a:r>
            <a:r>
              <a:rPr lang="en-GB" dirty="0"/>
              <a:t> </a:t>
            </a:r>
            <a:r>
              <a:rPr lang="en-GB" dirty="0" err="1"/>
              <a:t>ddiduedd</a:t>
            </a:r>
            <a:r>
              <a:rPr lang="en-GB" dirty="0"/>
              <a:t>.</a:t>
            </a:r>
          </a:p>
          <a:p>
            <a:pPr marL="457200" indent="-457200">
              <a:lnSpc>
                <a:spcPct val="120000"/>
              </a:lnSpc>
              <a:spcAft>
                <a:spcPts val="400"/>
              </a:spcAft>
              <a:buFont typeface="Arial" panose="020B0604020202020204" pitchFamily="34" charset="0"/>
              <a:buChar char="•"/>
            </a:pPr>
            <a:r>
              <a:rPr lang="en-GB" dirty="0"/>
              <a:t>Vivo (</a:t>
            </a:r>
            <a:r>
              <a:rPr lang="en-GB" dirty="0">
                <a:solidFill>
                  <a:srgbClr val="582F7A"/>
                </a:solidFill>
              </a:rPr>
              <a:t>www.vivoguide.co.uk</a:t>
            </a:r>
            <a:r>
              <a:rPr lang="en-GB" dirty="0"/>
              <a:t>) - </a:t>
            </a:r>
            <a:r>
              <a:rPr lang="en-GB" dirty="0" err="1"/>
              <a:t>ffynhonnell</a:t>
            </a:r>
            <a:r>
              <a:rPr lang="en-GB" dirty="0"/>
              <a:t> </a:t>
            </a:r>
            <a:r>
              <a:rPr lang="en-GB" dirty="0" err="1"/>
              <a:t>wybodaeth</a:t>
            </a:r>
            <a:r>
              <a:rPr lang="en-GB" dirty="0"/>
              <a:t> </a:t>
            </a:r>
            <a:r>
              <a:rPr lang="en-GB" dirty="0" err="1"/>
              <a:t>annibynnol</a:t>
            </a:r>
            <a:r>
              <a:rPr lang="en-GB" dirty="0"/>
              <a:t> a </a:t>
            </a:r>
            <a:r>
              <a:rPr lang="en-GB" dirty="0" err="1"/>
              <a:t>diduedd</a:t>
            </a:r>
            <a:r>
              <a:rPr lang="en-GB" dirty="0"/>
              <a:t> </a:t>
            </a:r>
            <a:r>
              <a:rPr lang="en-GB" dirty="0" err="1"/>
              <a:t>ar</a:t>
            </a:r>
            <a:r>
              <a:rPr lang="en-GB" dirty="0"/>
              <a:t> </a:t>
            </a:r>
            <a:r>
              <a:rPr lang="en-GB" dirty="0" err="1"/>
              <a:t>dechnoleg</a:t>
            </a:r>
            <a:r>
              <a:rPr lang="en-GB" dirty="0"/>
              <a:t> </a:t>
            </a:r>
            <a:r>
              <a:rPr lang="en-GB" dirty="0" err="1"/>
              <a:t>sy’n</a:t>
            </a:r>
            <a:r>
              <a:rPr lang="en-GB" dirty="0"/>
              <a:t> </a:t>
            </a:r>
            <a:r>
              <a:rPr lang="en-GB" dirty="0" err="1"/>
              <a:t>galluogi</a:t>
            </a:r>
            <a:r>
              <a:rPr lang="en-GB" dirty="0"/>
              <a:t> </a:t>
            </a:r>
            <a:r>
              <a:rPr lang="en-GB" dirty="0" err="1"/>
              <a:t>gofal</a:t>
            </a:r>
            <a:r>
              <a:rPr lang="en-GB" dirty="0"/>
              <a:t> a </a:t>
            </a:r>
            <a:r>
              <a:rPr lang="en-GB" dirty="0" err="1"/>
              <a:t>thechnolegau</a:t>
            </a:r>
            <a:r>
              <a:rPr lang="en-GB" dirty="0"/>
              <a:t> </a:t>
            </a:r>
            <a:r>
              <a:rPr lang="en-GB" dirty="0" err="1"/>
              <a:t>byw</a:t>
            </a:r>
            <a:r>
              <a:rPr lang="en-GB" dirty="0"/>
              <a:t> â </a:t>
            </a:r>
            <a:r>
              <a:rPr lang="en-GB" dirty="0" err="1"/>
              <a:t>chymorth</a:t>
            </a:r>
            <a:r>
              <a:rPr lang="en-GB" dirty="0"/>
              <a:t>, </a:t>
            </a:r>
            <a:r>
              <a:rPr lang="en-GB" dirty="0" err="1"/>
              <a:t>gan</a:t>
            </a:r>
            <a:r>
              <a:rPr lang="en-GB" dirty="0"/>
              <a:t> </a:t>
            </a:r>
            <a:r>
              <a:rPr lang="en-GB" dirty="0" err="1"/>
              <a:t>gynnwys</a:t>
            </a:r>
            <a:r>
              <a:rPr lang="en-GB" dirty="0"/>
              <a:t> </a:t>
            </a:r>
            <a:r>
              <a:rPr lang="en-GB" dirty="0" err="1"/>
              <a:t>arweiniad</a:t>
            </a:r>
            <a:r>
              <a:rPr lang="en-GB" dirty="0"/>
              <a:t> ac </a:t>
            </a:r>
            <a:r>
              <a:rPr lang="en-GB" dirty="0" err="1"/>
              <a:t>adolygiadau</a:t>
            </a:r>
            <a:r>
              <a:rPr lang="en-GB" dirty="0"/>
              <a:t> </a:t>
            </a:r>
            <a:r>
              <a:rPr lang="en-GB" dirty="0" err="1"/>
              <a:t>cynhyrchion</a:t>
            </a:r>
            <a:r>
              <a:rPr lang="en-GB" dirty="0"/>
              <a:t> </a:t>
            </a:r>
            <a:r>
              <a:rPr lang="en-GB" dirty="0" err="1"/>
              <a:t>manwl</a:t>
            </a:r>
            <a:r>
              <a:rPr lang="en-GB" dirty="0" smtClean="0"/>
              <a:t>.</a:t>
            </a:r>
            <a:endParaRPr lang="en-GB" dirty="0"/>
          </a:p>
          <a:p>
            <a:pPr marL="457200" indent="-457200">
              <a:lnSpc>
                <a:spcPct val="120000"/>
              </a:lnSpc>
              <a:buFont typeface="Arial" panose="020B0604020202020204" pitchFamily="34" charset="0"/>
              <a:buChar char="•"/>
            </a:pPr>
            <a:endParaRPr lang="en-GB" dirty="0"/>
          </a:p>
        </p:txBody>
      </p:sp>
    </p:spTree>
    <p:extLst>
      <p:ext uri="{BB962C8B-B14F-4D97-AF65-F5344CB8AC3E}">
        <p14:creationId xmlns:p14="http://schemas.microsoft.com/office/powerpoint/2010/main" val="149604636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p:cNvSpPr>
            <a:spLocks noGrp="1"/>
          </p:cNvSpPr>
          <p:nvPr>
            <p:ph type="title"/>
          </p:nvPr>
        </p:nvSpPr>
        <p:spPr/>
        <p:txBody>
          <a:bodyPr>
            <a:normAutofit/>
          </a:bodyPr>
          <a:lstStyle/>
          <a:p>
            <a:r>
              <a:rPr lang="en-GB" dirty="0" err="1"/>
              <a:t>Trosolwg</a:t>
            </a:r>
            <a:r>
              <a:rPr lang="en-GB" dirty="0"/>
              <a:t> </a:t>
            </a:r>
            <a:r>
              <a:rPr lang="en-GB" dirty="0" err="1" smtClean="0"/>
              <a:t>gryno</a:t>
            </a:r>
            <a:r>
              <a:rPr lang="en-GB" dirty="0" smtClean="0"/>
              <a:t> </a:t>
            </a:r>
            <a:r>
              <a:rPr lang="en-GB" dirty="0"/>
              <a:t>o Vivo</a:t>
            </a:r>
          </a:p>
        </p:txBody>
      </p:sp>
      <p:pic>
        <p:nvPicPr>
          <p:cNvPr id="3" name="Vivo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0" y="2547000"/>
            <a:ext cx="5690322" cy="1764000"/>
          </a:xfrm>
          <a:prstGeom prst="rect">
            <a:avLst/>
          </a:prstGeom>
        </p:spPr>
      </p:pic>
      <p:pic>
        <p:nvPicPr>
          <p:cNvPr id="4" name="Vivo Pro Logo"/>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9038" t="19280" r="6136" b="20046"/>
          <a:stretch/>
        </p:blipFill>
        <p:spPr>
          <a:xfrm>
            <a:off x="6122122" y="2655221"/>
            <a:ext cx="2658585" cy="1547557"/>
          </a:xfrm>
          <a:prstGeom prst="rect">
            <a:avLst/>
          </a:prstGeom>
        </p:spPr>
      </p:pic>
      <p:pic>
        <p:nvPicPr>
          <p:cNvPr id="10" name="Vivo Search Options"/>
          <p:cNvPicPr>
            <a:picLocks noChangeAspect="1" noChangeArrowheads="1"/>
          </p:cNvPicPr>
          <p:nvPr/>
        </p:nvPicPr>
        <p:blipFill rotWithShape="1">
          <a:blip r:embed="rId5">
            <a:extLst>
              <a:ext uri="{28A0092B-C50C-407E-A947-70E740481C1C}">
                <a14:useLocalDpi xmlns:a14="http://schemas.microsoft.com/office/drawing/2010/main" val="0"/>
              </a:ext>
            </a:extLst>
          </a:blip>
          <a:srcRect r="1266"/>
          <a:stretch/>
        </p:blipFill>
        <p:spPr bwMode="auto">
          <a:xfrm>
            <a:off x="456200" y="1376363"/>
            <a:ext cx="8256000" cy="4500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Highlight Freetext Search"/>
          <p:cNvSpPr/>
          <p:nvPr/>
        </p:nvSpPr>
        <p:spPr>
          <a:xfrm>
            <a:off x="1696720" y="3091093"/>
            <a:ext cx="5740400" cy="792088"/>
          </a:xfrm>
          <a:prstGeom prst="roundRect">
            <a:avLst/>
          </a:prstGeom>
          <a:noFill/>
          <a:ln>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Highlight Guided Search"/>
          <p:cNvSpPr/>
          <p:nvPr/>
        </p:nvSpPr>
        <p:spPr>
          <a:xfrm>
            <a:off x="1696720" y="4287519"/>
            <a:ext cx="5740400" cy="1641404"/>
          </a:xfrm>
          <a:prstGeom prst="roundRect">
            <a:avLst/>
          </a:prstGeom>
          <a:noFill/>
          <a:ln>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lear Search Field BG"/>
          <p:cNvSpPr/>
          <p:nvPr/>
        </p:nvSpPr>
        <p:spPr>
          <a:xfrm>
            <a:off x="2188387" y="3362960"/>
            <a:ext cx="3379293" cy="233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Wandering Text"/>
          <p:cNvSpPr txBox="1"/>
          <p:nvPr/>
        </p:nvSpPr>
        <p:spPr>
          <a:xfrm>
            <a:off x="2188387" y="3290300"/>
            <a:ext cx="1331089" cy="369332"/>
          </a:xfrm>
          <a:prstGeom prst="rect">
            <a:avLst/>
          </a:prstGeom>
          <a:noFill/>
        </p:spPr>
        <p:txBody>
          <a:bodyPr wrap="square" rtlCol="0">
            <a:spAutoFit/>
          </a:bodyPr>
          <a:lstStyle/>
          <a:p>
            <a:r>
              <a:rPr lang="en-GB" dirty="0" smtClean="0">
                <a:latin typeface="Arial Narrow" panose="020B0606020202030204" pitchFamily="34" charset="0"/>
              </a:rPr>
              <a:t>Wandering</a:t>
            </a:r>
            <a:endParaRPr lang="en-GB" dirty="0">
              <a:latin typeface="Arial Narrow" panose="020B0606020202030204" pitchFamily="34" charset="0"/>
            </a:endParaRPr>
          </a:p>
        </p:txBody>
      </p:sp>
      <p:pic>
        <p:nvPicPr>
          <p:cNvPr id="15" name="Search Results - Wander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5558" y="317032"/>
            <a:ext cx="5932884" cy="5559893"/>
          </a:xfrm>
          <a:prstGeom prst="rect">
            <a:avLst/>
          </a:prstGeom>
        </p:spPr>
      </p:pic>
      <p:pic>
        <p:nvPicPr>
          <p:cNvPr id="17" name="Vivo Product Description"/>
          <p:cNvPicPr>
            <a:picLocks noChangeAspect="1"/>
          </p:cNvPicPr>
          <p:nvPr/>
        </p:nvPicPr>
        <p:blipFill rotWithShape="1">
          <a:blip r:embed="rId7">
            <a:extLst>
              <a:ext uri="{28A0092B-C50C-407E-A947-70E740481C1C}">
                <a14:useLocalDpi xmlns:a14="http://schemas.microsoft.com/office/drawing/2010/main" val="0"/>
              </a:ext>
            </a:extLst>
          </a:blip>
          <a:srcRect b="543"/>
          <a:stretch/>
        </p:blipFill>
        <p:spPr>
          <a:xfrm>
            <a:off x="1691307" y="368299"/>
            <a:ext cx="5910266" cy="5508625"/>
          </a:xfrm>
          <a:prstGeom prst="rect">
            <a:avLst/>
          </a:prstGeom>
        </p:spPr>
      </p:pic>
      <p:pic>
        <p:nvPicPr>
          <p:cNvPr id="18" name="Vivo Pro Review"/>
          <p:cNvPicPr>
            <a:picLocks noChangeAspect="1"/>
          </p:cNvPicPr>
          <p:nvPr/>
        </p:nvPicPr>
        <p:blipFill rotWithShape="1">
          <a:blip r:embed="rId8">
            <a:extLst>
              <a:ext uri="{28A0092B-C50C-407E-A947-70E740481C1C}">
                <a14:useLocalDpi xmlns:a14="http://schemas.microsoft.com/office/drawing/2010/main" val="0"/>
              </a:ext>
            </a:extLst>
          </a:blip>
          <a:srcRect b="2565"/>
          <a:stretch/>
        </p:blipFill>
        <p:spPr>
          <a:xfrm>
            <a:off x="1555563" y="368300"/>
            <a:ext cx="6032874" cy="5508625"/>
          </a:xfrm>
          <a:prstGeom prst="rect">
            <a:avLst/>
          </a:prstGeom>
        </p:spPr>
      </p:pic>
      <p:pic>
        <p:nvPicPr>
          <p:cNvPr id="19" name="Guided Search - Products Detail"/>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1800" y="1848278"/>
            <a:ext cx="8280400" cy="3580499"/>
          </a:xfrm>
          <a:prstGeom prst="rect">
            <a:avLst/>
          </a:prstGeom>
        </p:spPr>
      </p:pic>
      <p:pic>
        <p:nvPicPr>
          <p:cNvPr id="20" name="Clocks &amp; Calendars Prod Grp"/>
          <p:cNvPicPr>
            <a:picLocks noChangeAspect="1"/>
          </p:cNvPicPr>
          <p:nvPr/>
        </p:nvPicPr>
        <p:blipFill rotWithShape="1">
          <a:blip r:embed="rId10">
            <a:extLst>
              <a:ext uri="{28A0092B-C50C-407E-A947-70E740481C1C}">
                <a14:useLocalDpi xmlns:a14="http://schemas.microsoft.com/office/drawing/2010/main" val="0"/>
              </a:ext>
            </a:extLst>
          </a:blip>
          <a:srcRect b="1097"/>
          <a:stretch/>
        </p:blipFill>
        <p:spPr>
          <a:xfrm>
            <a:off x="1601439" y="370390"/>
            <a:ext cx="5941122" cy="5506535"/>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96216" y="368300"/>
            <a:ext cx="5351568" cy="5508625"/>
          </a:xfrm>
          <a:prstGeom prst="rect">
            <a:avLst/>
          </a:prstGeom>
        </p:spPr>
      </p:pic>
    </p:spTree>
    <p:extLst>
      <p:ext uri="{BB962C8B-B14F-4D97-AF65-F5344CB8AC3E}">
        <p14:creationId xmlns:p14="http://schemas.microsoft.com/office/powerpoint/2010/main" val="297702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iterate type="lt">
                                    <p:tmAbs val="500"/>
                                  </p:iterate>
                                  <p:childTnLst>
                                    <p:set>
                                      <p:cBhvr>
                                        <p:cTn id="43" dur="1" fill="hold">
                                          <p:stCondLst>
                                            <p:cond delay="0"/>
                                          </p:stCondLst>
                                        </p:cTn>
                                        <p:tgtEl>
                                          <p:spTgt spid="1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childTnLst>
                                </p:cTn>
                              </p:par>
                            </p:childTnLst>
                          </p:cTn>
                        </p:par>
                        <p:par>
                          <p:cTn id="46" fill="hold">
                            <p:stCondLst>
                              <p:cond delay="4001"/>
                            </p:stCondLst>
                            <p:childTnLst>
                              <p:par>
                                <p:cTn id="47" presetID="10" presetClass="exit" presetSubtype="0" fill="hold" nodeType="after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par>
                                <p:cTn id="56" presetID="10" presetClass="exit" presetSubtype="0" fill="hold" grpId="1" nodeType="withEffect">
                                  <p:stCondLst>
                                    <p:cond delay="0"/>
                                  </p:stCondLst>
                                  <p:iterate type="lt">
                                    <p:tmPct val="0"/>
                                  </p:iterate>
                                  <p:childTnLst>
                                    <p:animEffect transition="out" filter="fade">
                                      <p:cBhvr>
                                        <p:cTn id="57" dur="500"/>
                                        <p:tgtEl>
                                          <p:spTgt spid="13"/>
                                        </p:tgtEl>
                                      </p:cBhvr>
                                    </p:animEffect>
                                    <p:set>
                                      <p:cBhvr>
                                        <p:cTn id="58" dur="1" fill="hold">
                                          <p:stCondLst>
                                            <p:cond delay="499"/>
                                          </p:stCondLst>
                                        </p:cTn>
                                        <p:tgtEl>
                                          <p:spTgt spid="13"/>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par>
                                <p:cTn id="62" presetID="10" presetClass="entr" presetSubtype="0" fill="hold"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15"/>
                                        </p:tgtEl>
                                      </p:cBhvr>
                                    </p:animEffect>
                                    <p:set>
                                      <p:cBhvr>
                                        <p:cTn id="69" dur="1" fill="hold">
                                          <p:stCondLst>
                                            <p:cond delay="499"/>
                                          </p:stCondLst>
                                        </p:cTn>
                                        <p:tgtEl>
                                          <p:spTgt spid="15"/>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17"/>
                                        </p:tgtEl>
                                      </p:cBhvr>
                                    </p:animEffect>
                                    <p:set>
                                      <p:cBhvr>
                                        <p:cTn id="77" dur="1" fill="hold">
                                          <p:stCondLst>
                                            <p:cond delay="499"/>
                                          </p:stCondLst>
                                        </p:cTn>
                                        <p:tgtEl>
                                          <p:spTgt spid="17"/>
                                        </p:tgtEl>
                                        <p:attrNameLst>
                                          <p:attrName>style.visibility</p:attrName>
                                        </p:attrNameLst>
                                      </p:cBhvr>
                                      <p:to>
                                        <p:strVal val="hidden"/>
                                      </p:to>
                                    </p:set>
                                  </p:childTnLst>
                                </p:cTn>
                              </p:par>
                              <p:par>
                                <p:cTn id="78" presetID="10" presetClass="entr" presetSubtype="0" fill="hold" nodeType="with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8"/>
                                        </p:tgtEl>
                                      </p:cBhvr>
                                    </p:animEffect>
                                    <p:set>
                                      <p:cBhvr>
                                        <p:cTn id="85" dur="1" fill="hold">
                                          <p:stCondLst>
                                            <p:cond delay="499"/>
                                          </p:stCondLst>
                                        </p:cTn>
                                        <p:tgtEl>
                                          <p:spTgt spid="18"/>
                                        </p:tgtEl>
                                        <p:attrNameLst>
                                          <p:attrName>style.visibility</p:attrName>
                                        </p:attrNameLst>
                                      </p:cBhvr>
                                      <p:to>
                                        <p:strVal val="hidden"/>
                                      </p:to>
                                    </p:set>
                                  </p:childTnLst>
                                </p:cTn>
                              </p:par>
                              <p:par>
                                <p:cTn id="86" presetID="10" presetClass="entr" presetSubtype="0" fill="hold" nodeType="with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fade">
                                      <p:cBhvr>
                                        <p:cTn id="88" dur="500"/>
                                        <p:tgtEl>
                                          <p:spTgt spid="19"/>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19"/>
                                        </p:tgtEl>
                                      </p:cBhvr>
                                    </p:animEffect>
                                    <p:set>
                                      <p:cBhvr>
                                        <p:cTn id="93" dur="1" fill="hold">
                                          <p:stCondLst>
                                            <p:cond delay="499"/>
                                          </p:stCondLst>
                                        </p:cTn>
                                        <p:tgtEl>
                                          <p:spTgt spid="19"/>
                                        </p:tgtEl>
                                        <p:attrNameLst>
                                          <p:attrName>style.visibility</p:attrName>
                                        </p:attrNameLst>
                                      </p:cBhvr>
                                      <p:to>
                                        <p:strVal val="hidden"/>
                                      </p:to>
                                    </p:set>
                                  </p:childTnLst>
                                </p:cTn>
                              </p:par>
                              <p:par>
                                <p:cTn id="94" presetID="10" presetClass="entr" presetSubtype="0" fill="hold" nodeType="withEffect">
                                  <p:stCondLst>
                                    <p:cond delay="0"/>
                                  </p:stCondLst>
                                  <p:childTnLst>
                                    <p:set>
                                      <p:cBhvr>
                                        <p:cTn id="95" dur="1" fill="hold">
                                          <p:stCondLst>
                                            <p:cond delay="0"/>
                                          </p:stCondLst>
                                        </p:cTn>
                                        <p:tgtEl>
                                          <p:spTgt spid="20"/>
                                        </p:tgtEl>
                                        <p:attrNameLst>
                                          <p:attrName>style.visibility</p:attrName>
                                        </p:attrNameLst>
                                      </p:cBhvr>
                                      <p:to>
                                        <p:strVal val="visible"/>
                                      </p:to>
                                    </p:set>
                                    <p:animEffect transition="in" filter="fade">
                                      <p:cBhvr>
                                        <p:cTn id="96" dur="500"/>
                                        <p:tgtEl>
                                          <p:spTgt spid="20"/>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500"/>
                                        <p:tgtEl>
                                          <p:spTgt spid="20"/>
                                        </p:tgtEl>
                                      </p:cBhvr>
                                    </p:animEffect>
                                    <p:set>
                                      <p:cBhvr>
                                        <p:cTn id="101" dur="1" fill="hold">
                                          <p:stCondLst>
                                            <p:cond delay="499"/>
                                          </p:stCondLst>
                                        </p:cTn>
                                        <p:tgtEl>
                                          <p:spTgt spid="20"/>
                                        </p:tgtEl>
                                        <p:attrNameLst>
                                          <p:attrName>style.visibility</p:attrName>
                                        </p:attrNameLst>
                                      </p:cBhvr>
                                      <p:to>
                                        <p:strVal val="hidden"/>
                                      </p:to>
                                    </p:set>
                                  </p:childTnLst>
                                </p:cTn>
                              </p:par>
                              <p:par>
                                <p:cTn id="102" presetID="10" presetClass="entr" presetSubtype="0" fill="hold" nodeType="withEffect">
                                  <p:stCondLst>
                                    <p:cond delay="0"/>
                                  </p:stCondLst>
                                  <p:childTnLst>
                                    <p:set>
                                      <p:cBhvr>
                                        <p:cTn id="103" dur="1" fill="hold">
                                          <p:stCondLst>
                                            <p:cond delay="0"/>
                                          </p:stCondLst>
                                        </p:cTn>
                                        <p:tgtEl>
                                          <p:spTgt spid="5"/>
                                        </p:tgtEl>
                                        <p:attrNameLst>
                                          <p:attrName>style.visibility</p:attrName>
                                        </p:attrNameLst>
                                      </p:cBhvr>
                                      <p:to>
                                        <p:strVal val="visible"/>
                                      </p:to>
                                    </p:set>
                                    <p:animEffect transition="in" filter="fade">
                                      <p:cBhvr>
                                        <p:cTn id="10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1" grpId="1" animBg="1"/>
      <p:bldP spid="12" grpId="0" animBg="1"/>
      <p:bldP spid="12" grpId="1" animBg="1"/>
      <p:bldP spid="14" grpId="0" animBg="1"/>
      <p:bldP spid="14" grpId="1" animBg="1"/>
      <p:bldP spid="13" grpId="0"/>
      <p:bldP spid="13" grpId="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Ymarfer</a:t>
            </a:r>
            <a:r>
              <a:rPr lang="en-GB" dirty="0"/>
              <a:t> </a:t>
            </a:r>
            <a:r>
              <a:rPr lang="en-GB" dirty="0" err="1" smtClean="0"/>
              <a:t>tîm</a:t>
            </a:r>
            <a:endParaRPr lang="en-GB"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118" y="1790560"/>
            <a:ext cx="2667826" cy="3600000"/>
          </a:xfrm>
          <a:prstGeom prst="rect">
            <a:avLst/>
          </a:prstGeom>
          <a:solidFill>
            <a:srgbClr val="FFFFFF">
              <a:shade val="85000"/>
            </a:srgbClr>
          </a:solidFill>
          <a:ln w="127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7997" y="1790560"/>
            <a:ext cx="2667826" cy="3600000"/>
          </a:xfrm>
          <a:prstGeom prst="rect">
            <a:avLst/>
          </a:prstGeom>
          <a:solidFill>
            <a:srgbClr val="FFFFFF">
              <a:shade val="85000"/>
            </a:srgbClr>
          </a:solidFill>
          <a:ln w="127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6901" y="1790560"/>
            <a:ext cx="2667826" cy="3600000"/>
          </a:xfrm>
          <a:prstGeom prst="rect">
            <a:avLst/>
          </a:prstGeom>
          <a:solidFill>
            <a:srgbClr val="FFFFFF">
              <a:shade val="85000"/>
            </a:srgbClr>
          </a:solidFill>
          <a:ln w="127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204016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Road"/>
          <p:cNvGrpSpPr/>
          <p:nvPr/>
        </p:nvGrpSpPr>
        <p:grpSpPr>
          <a:xfrm>
            <a:off x="431800" y="1388492"/>
            <a:ext cx="8280400" cy="4478290"/>
            <a:chOff x="0" y="774866"/>
            <a:chExt cx="9144000" cy="6083135"/>
          </a:xfrm>
        </p:grpSpPr>
        <p:sp>
          <p:nvSpPr>
            <p:cNvPr id="6" name="Freeform 6"/>
            <p:cNvSpPr>
              <a:spLocks/>
            </p:cNvSpPr>
            <p:nvPr/>
          </p:nvSpPr>
          <p:spPr bwMode="auto">
            <a:xfrm>
              <a:off x="0" y="774866"/>
              <a:ext cx="9144000" cy="6083134"/>
            </a:xfrm>
            <a:custGeom>
              <a:avLst/>
              <a:gdLst>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9902 h 6083134"/>
                <a:gd name="connsiteX77" fmla="*/ 4160360 w 9144000"/>
                <a:gd name="connsiteY77" fmla="*/ 1520401 h 6083134"/>
                <a:gd name="connsiteX78" fmla="*/ 4163861 w 9144000"/>
                <a:gd name="connsiteY78" fmla="*/ 1516046 h 6083134"/>
                <a:gd name="connsiteX79" fmla="*/ 4163861 w 9144000"/>
                <a:gd name="connsiteY79" fmla="*/ 1497042 h 6083134"/>
                <a:gd name="connsiteX80" fmla="*/ 4139354 w 9144000"/>
                <a:gd name="connsiteY80" fmla="*/ 1452700 h 6083134"/>
                <a:gd name="connsiteX81" fmla="*/ 4072836 w 9144000"/>
                <a:gd name="connsiteY81" fmla="*/ 1392521 h 6083134"/>
                <a:gd name="connsiteX82" fmla="*/ 3852275 w 9144000"/>
                <a:gd name="connsiteY82" fmla="*/ 1259494 h 6083134"/>
                <a:gd name="connsiteX83" fmla="*/ 3558194 w 9144000"/>
                <a:gd name="connsiteY83" fmla="*/ 1132802 h 6083134"/>
                <a:gd name="connsiteX84" fmla="*/ 3232605 w 9144000"/>
                <a:gd name="connsiteY84" fmla="*/ 1018779 h 6083134"/>
                <a:gd name="connsiteX85" fmla="*/ 2528911 w 9144000"/>
                <a:gd name="connsiteY85" fmla="*/ 825574 h 6083134"/>
                <a:gd name="connsiteX86" fmla="*/ 1030499 w 9144000"/>
                <a:gd name="connsiteY86" fmla="*/ 515179 h 6083134"/>
                <a:gd name="connsiteX87" fmla="*/ 0 w 9144000"/>
                <a:gd name="connsiteY87" fmla="*/ 348488 h 6083134"/>
                <a:gd name="connsiteX88" fmla="*/ 0 w 9144000"/>
                <a:gd name="connsiteY8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0401 h 6083134"/>
                <a:gd name="connsiteX77" fmla="*/ 4163861 w 9144000"/>
                <a:gd name="connsiteY77" fmla="*/ 1516046 h 6083134"/>
                <a:gd name="connsiteX78" fmla="*/ 4163861 w 9144000"/>
                <a:gd name="connsiteY78" fmla="*/ 1497042 h 6083134"/>
                <a:gd name="connsiteX79" fmla="*/ 4139354 w 9144000"/>
                <a:gd name="connsiteY79" fmla="*/ 1452700 h 6083134"/>
                <a:gd name="connsiteX80" fmla="*/ 4072836 w 9144000"/>
                <a:gd name="connsiteY80" fmla="*/ 1392521 h 6083134"/>
                <a:gd name="connsiteX81" fmla="*/ 3852275 w 9144000"/>
                <a:gd name="connsiteY81" fmla="*/ 1259494 h 6083134"/>
                <a:gd name="connsiteX82" fmla="*/ 3558194 w 9144000"/>
                <a:gd name="connsiteY82" fmla="*/ 1132802 h 6083134"/>
                <a:gd name="connsiteX83" fmla="*/ 3232605 w 9144000"/>
                <a:gd name="connsiteY83" fmla="*/ 1018779 h 6083134"/>
                <a:gd name="connsiteX84" fmla="*/ 2528911 w 9144000"/>
                <a:gd name="connsiteY84" fmla="*/ 825574 h 6083134"/>
                <a:gd name="connsiteX85" fmla="*/ 1030499 w 9144000"/>
                <a:gd name="connsiteY85" fmla="*/ 515179 h 6083134"/>
                <a:gd name="connsiteX86" fmla="*/ 0 w 9144000"/>
                <a:gd name="connsiteY86" fmla="*/ 348488 h 6083134"/>
                <a:gd name="connsiteX87" fmla="*/ 0 w 9144000"/>
                <a:gd name="connsiteY87"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0401 h 6083134"/>
                <a:gd name="connsiteX77" fmla="*/ 4163861 w 9144000"/>
                <a:gd name="connsiteY77" fmla="*/ 1497042 h 6083134"/>
                <a:gd name="connsiteX78" fmla="*/ 4139354 w 9144000"/>
                <a:gd name="connsiteY78" fmla="*/ 1452700 h 6083134"/>
                <a:gd name="connsiteX79" fmla="*/ 4072836 w 9144000"/>
                <a:gd name="connsiteY79" fmla="*/ 1392521 h 6083134"/>
                <a:gd name="connsiteX80" fmla="*/ 3852275 w 9144000"/>
                <a:gd name="connsiteY80" fmla="*/ 1259494 h 6083134"/>
                <a:gd name="connsiteX81" fmla="*/ 3558194 w 9144000"/>
                <a:gd name="connsiteY81" fmla="*/ 1132802 h 6083134"/>
                <a:gd name="connsiteX82" fmla="*/ 3232605 w 9144000"/>
                <a:gd name="connsiteY82" fmla="*/ 1018779 h 6083134"/>
                <a:gd name="connsiteX83" fmla="*/ 2528911 w 9144000"/>
                <a:gd name="connsiteY83" fmla="*/ 825574 h 6083134"/>
                <a:gd name="connsiteX84" fmla="*/ 1030499 w 9144000"/>
                <a:gd name="connsiteY84" fmla="*/ 515179 h 6083134"/>
                <a:gd name="connsiteX85" fmla="*/ 0 w 9144000"/>
                <a:gd name="connsiteY85" fmla="*/ 348488 h 6083134"/>
                <a:gd name="connsiteX86" fmla="*/ 0 w 9144000"/>
                <a:gd name="connsiteY86"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3861 w 9144000"/>
                <a:gd name="connsiteY76" fmla="*/ 1497042 h 6083134"/>
                <a:gd name="connsiteX77" fmla="*/ 4139354 w 9144000"/>
                <a:gd name="connsiteY77" fmla="*/ 1452700 h 6083134"/>
                <a:gd name="connsiteX78" fmla="*/ 4072836 w 9144000"/>
                <a:gd name="connsiteY78" fmla="*/ 1392521 h 6083134"/>
                <a:gd name="connsiteX79" fmla="*/ 3852275 w 9144000"/>
                <a:gd name="connsiteY79" fmla="*/ 1259494 h 6083134"/>
                <a:gd name="connsiteX80" fmla="*/ 3558194 w 9144000"/>
                <a:gd name="connsiteY80" fmla="*/ 1132802 h 6083134"/>
                <a:gd name="connsiteX81" fmla="*/ 3232605 w 9144000"/>
                <a:gd name="connsiteY81" fmla="*/ 1018779 h 6083134"/>
                <a:gd name="connsiteX82" fmla="*/ 2528911 w 9144000"/>
                <a:gd name="connsiteY82" fmla="*/ 825574 h 6083134"/>
                <a:gd name="connsiteX83" fmla="*/ 1030499 w 9144000"/>
                <a:gd name="connsiteY83" fmla="*/ 515179 h 6083134"/>
                <a:gd name="connsiteX84" fmla="*/ 0 w 9144000"/>
                <a:gd name="connsiteY84" fmla="*/ 348488 h 6083134"/>
                <a:gd name="connsiteX85" fmla="*/ 0 w 9144000"/>
                <a:gd name="connsiteY85"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3861 w 9144000"/>
                <a:gd name="connsiteY75" fmla="*/ 1497042 h 6083134"/>
                <a:gd name="connsiteX76" fmla="*/ 4139354 w 9144000"/>
                <a:gd name="connsiteY76" fmla="*/ 1452700 h 6083134"/>
                <a:gd name="connsiteX77" fmla="*/ 4072836 w 9144000"/>
                <a:gd name="connsiteY77" fmla="*/ 1392521 h 6083134"/>
                <a:gd name="connsiteX78" fmla="*/ 3852275 w 9144000"/>
                <a:gd name="connsiteY78" fmla="*/ 1259494 h 6083134"/>
                <a:gd name="connsiteX79" fmla="*/ 3558194 w 9144000"/>
                <a:gd name="connsiteY79" fmla="*/ 1132802 h 6083134"/>
                <a:gd name="connsiteX80" fmla="*/ 3232605 w 9144000"/>
                <a:gd name="connsiteY80" fmla="*/ 1018779 h 6083134"/>
                <a:gd name="connsiteX81" fmla="*/ 2528911 w 9144000"/>
                <a:gd name="connsiteY81" fmla="*/ 825574 h 6083134"/>
                <a:gd name="connsiteX82" fmla="*/ 1030499 w 9144000"/>
                <a:gd name="connsiteY82" fmla="*/ 515179 h 6083134"/>
                <a:gd name="connsiteX83" fmla="*/ 0 w 9144000"/>
                <a:gd name="connsiteY83" fmla="*/ 348488 h 6083134"/>
                <a:gd name="connsiteX84" fmla="*/ 0 w 9144000"/>
                <a:gd name="connsiteY84"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3861 w 9144000"/>
                <a:gd name="connsiteY75" fmla="*/ 1497042 h 6083134"/>
                <a:gd name="connsiteX76" fmla="*/ 4139354 w 9144000"/>
                <a:gd name="connsiteY76" fmla="*/ 1452700 h 6083134"/>
                <a:gd name="connsiteX77" fmla="*/ 4072836 w 9144000"/>
                <a:gd name="connsiteY77" fmla="*/ 1392521 h 6083134"/>
                <a:gd name="connsiteX78" fmla="*/ 3852275 w 9144000"/>
                <a:gd name="connsiteY78" fmla="*/ 1259494 h 6083134"/>
                <a:gd name="connsiteX79" fmla="*/ 3558194 w 9144000"/>
                <a:gd name="connsiteY79" fmla="*/ 1132802 h 6083134"/>
                <a:gd name="connsiteX80" fmla="*/ 3232605 w 9144000"/>
                <a:gd name="connsiteY80" fmla="*/ 1018779 h 6083134"/>
                <a:gd name="connsiteX81" fmla="*/ 2528911 w 9144000"/>
                <a:gd name="connsiteY81" fmla="*/ 825574 h 6083134"/>
                <a:gd name="connsiteX82" fmla="*/ 1030499 w 9144000"/>
                <a:gd name="connsiteY82" fmla="*/ 515179 h 6083134"/>
                <a:gd name="connsiteX83" fmla="*/ 0 w 9144000"/>
                <a:gd name="connsiteY83" fmla="*/ 348488 h 6083134"/>
                <a:gd name="connsiteX84" fmla="*/ 0 w 9144000"/>
                <a:gd name="connsiteY84"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94255 h 6083134"/>
                <a:gd name="connsiteX32" fmla="*/ 2528911 w 9144000"/>
                <a:gd name="connsiteY32" fmla="*/ 3399797 h 6083134"/>
                <a:gd name="connsiteX33" fmla="*/ 2563921 w 9144000"/>
                <a:gd name="connsiteY33" fmla="*/ 3470270 h 6083134"/>
                <a:gd name="connsiteX34" fmla="*/ 2640942 w 9144000"/>
                <a:gd name="connsiteY34" fmla="*/ 3558954 h 6083134"/>
                <a:gd name="connsiteX35" fmla="*/ 2977035 w 9144000"/>
                <a:gd name="connsiteY35" fmla="*/ 3787000 h 6083134"/>
                <a:gd name="connsiteX36" fmla="*/ 3491676 w 9144000"/>
                <a:gd name="connsiteY36" fmla="*/ 4018213 h 6083134"/>
                <a:gd name="connsiteX37" fmla="*/ 4104345 w 9144000"/>
                <a:gd name="connsiteY37" fmla="*/ 4230422 h 6083134"/>
                <a:gd name="connsiteX38" fmla="*/ 4769528 w 9144000"/>
                <a:gd name="connsiteY38" fmla="*/ 4414126 h 6083134"/>
                <a:gd name="connsiteX39" fmla="*/ 6183917 w 9144000"/>
                <a:gd name="connsiteY39" fmla="*/ 4727688 h 6083134"/>
                <a:gd name="connsiteX40" fmla="*/ 7661324 w 9144000"/>
                <a:gd name="connsiteY40" fmla="*/ 4977905 h 6083134"/>
                <a:gd name="connsiteX41" fmla="*/ 9144000 w 9144000"/>
                <a:gd name="connsiteY41" fmla="*/ 5180860 h 6083134"/>
                <a:gd name="connsiteX42" fmla="*/ 9144000 w 9144000"/>
                <a:gd name="connsiteY42" fmla="*/ 6083134 h 6083134"/>
                <a:gd name="connsiteX43" fmla="*/ 4375201 w 9144000"/>
                <a:gd name="connsiteY43" fmla="*/ 6083134 h 6083134"/>
                <a:gd name="connsiteX44" fmla="*/ 3764751 w 9144000"/>
                <a:gd name="connsiteY44" fmla="*/ 5874251 h 6083134"/>
                <a:gd name="connsiteX45" fmla="*/ 3001541 w 9144000"/>
                <a:gd name="connsiteY45" fmla="*/ 5582860 h 6083134"/>
                <a:gd name="connsiteX46" fmla="*/ 2252335 w 9144000"/>
                <a:gd name="connsiteY46" fmla="*/ 5234456 h 6083134"/>
                <a:gd name="connsiteX47" fmla="*/ 1524135 w 9144000"/>
                <a:gd name="connsiteY47" fmla="*/ 4797369 h 6083134"/>
                <a:gd name="connsiteX48" fmla="*/ 1181040 w 9144000"/>
                <a:gd name="connsiteY48" fmla="*/ 4521814 h 6083134"/>
                <a:gd name="connsiteX49" fmla="*/ 879957 w 9144000"/>
                <a:gd name="connsiteY49" fmla="*/ 4186080 h 6083134"/>
                <a:gd name="connsiteX50" fmla="*/ 673400 w 9144000"/>
                <a:gd name="connsiteY50" fmla="*/ 3774331 h 6083134"/>
                <a:gd name="connsiteX51" fmla="*/ 641892 w 9144000"/>
                <a:gd name="connsiteY51" fmla="*/ 3315072 h 6083134"/>
                <a:gd name="connsiteX52" fmla="*/ 645393 w 9144000"/>
                <a:gd name="connsiteY52" fmla="*/ 3286567 h 6083134"/>
                <a:gd name="connsiteX53" fmla="*/ 648456 w 9144000"/>
                <a:gd name="connsiteY53" fmla="*/ 3269938 h 6083134"/>
                <a:gd name="connsiteX54" fmla="*/ 652395 w 9144000"/>
                <a:gd name="connsiteY54" fmla="*/ 3254894 h 6083134"/>
                <a:gd name="connsiteX55" fmla="*/ 655458 w 9144000"/>
                <a:gd name="connsiteY55" fmla="*/ 3246579 h 6083134"/>
                <a:gd name="connsiteX56" fmla="*/ 655896 w 9144000"/>
                <a:gd name="connsiteY56" fmla="*/ 3238265 h 6083134"/>
                <a:gd name="connsiteX57" fmla="*/ 655896 w 9144000"/>
                <a:gd name="connsiteY57" fmla="*/ 3235890 h 6083134"/>
                <a:gd name="connsiteX58" fmla="*/ 658959 w 9144000"/>
                <a:gd name="connsiteY58" fmla="*/ 3230347 h 6083134"/>
                <a:gd name="connsiteX59" fmla="*/ 666398 w 9144000"/>
                <a:gd name="connsiteY59" fmla="*/ 3207384 h 6083134"/>
                <a:gd name="connsiteX60" fmla="*/ 694406 w 9144000"/>
                <a:gd name="connsiteY60" fmla="*/ 3115533 h 6083134"/>
                <a:gd name="connsiteX61" fmla="*/ 778429 w 9144000"/>
                <a:gd name="connsiteY61" fmla="*/ 2925494 h 6083134"/>
                <a:gd name="connsiteX62" fmla="*/ 1062007 w 9144000"/>
                <a:gd name="connsiteY62" fmla="*/ 2548585 h 6083134"/>
                <a:gd name="connsiteX63" fmla="*/ 1506630 w 9144000"/>
                <a:gd name="connsiteY63" fmla="*/ 2222354 h 6083134"/>
                <a:gd name="connsiteX64" fmla="*/ 2031774 w 9144000"/>
                <a:gd name="connsiteY64" fmla="*/ 2016479 h 6083134"/>
                <a:gd name="connsiteX65" fmla="*/ 2532412 w 9144000"/>
                <a:gd name="connsiteY65" fmla="*/ 1905623 h 6083134"/>
                <a:gd name="connsiteX66" fmla="*/ 2984036 w 9144000"/>
                <a:gd name="connsiteY66" fmla="*/ 1851779 h 6083134"/>
                <a:gd name="connsiteX67" fmla="*/ 3386647 w 9144000"/>
                <a:gd name="connsiteY67" fmla="*/ 1816939 h 6083134"/>
                <a:gd name="connsiteX68" fmla="*/ 3726241 w 9144000"/>
                <a:gd name="connsiteY68" fmla="*/ 1782099 h 6083134"/>
                <a:gd name="connsiteX69" fmla="*/ 3967807 w 9144000"/>
                <a:gd name="connsiteY69" fmla="*/ 1740924 h 6083134"/>
                <a:gd name="connsiteX70" fmla="*/ 4030824 w 9144000"/>
                <a:gd name="connsiteY70" fmla="*/ 1725087 h 6083134"/>
                <a:gd name="connsiteX71" fmla="*/ 4072836 w 9144000"/>
                <a:gd name="connsiteY71" fmla="*/ 1709251 h 6083134"/>
                <a:gd name="connsiteX72" fmla="*/ 4111347 w 9144000"/>
                <a:gd name="connsiteY72" fmla="*/ 1680745 h 6083134"/>
                <a:gd name="connsiteX73" fmla="*/ 4142855 w 9144000"/>
                <a:gd name="connsiteY73" fmla="*/ 1623734 h 6083134"/>
                <a:gd name="connsiteX74" fmla="*/ 4139354 w 9144000"/>
                <a:gd name="connsiteY74" fmla="*/ 1452700 h 6083134"/>
                <a:gd name="connsiteX75" fmla="*/ 4072836 w 9144000"/>
                <a:gd name="connsiteY75" fmla="*/ 1392521 h 6083134"/>
                <a:gd name="connsiteX76" fmla="*/ 3852275 w 9144000"/>
                <a:gd name="connsiteY76" fmla="*/ 1259494 h 6083134"/>
                <a:gd name="connsiteX77" fmla="*/ 3558194 w 9144000"/>
                <a:gd name="connsiteY77" fmla="*/ 1132802 h 6083134"/>
                <a:gd name="connsiteX78" fmla="*/ 3232605 w 9144000"/>
                <a:gd name="connsiteY78" fmla="*/ 1018779 h 6083134"/>
                <a:gd name="connsiteX79" fmla="*/ 2528911 w 9144000"/>
                <a:gd name="connsiteY79" fmla="*/ 825574 h 6083134"/>
                <a:gd name="connsiteX80" fmla="*/ 1030499 w 9144000"/>
                <a:gd name="connsiteY80" fmla="*/ 515179 h 6083134"/>
                <a:gd name="connsiteX81" fmla="*/ 0 w 9144000"/>
                <a:gd name="connsiteY81" fmla="*/ 348488 h 6083134"/>
                <a:gd name="connsiteX82" fmla="*/ 0 w 9144000"/>
                <a:gd name="connsiteY82"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94255 h 6083134"/>
                <a:gd name="connsiteX31" fmla="*/ 2528911 w 9144000"/>
                <a:gd name="connsiteY31" fmla="*/ 3399797 h 6083134"/>
                <a:gd name="connsiteX32" fmla="*/ 2563921 w 9144000"/>
                <a:gd name="connsiteY32" fmla="*/ 3470270 h 6083134"/>
                <a:gd name="connsiteX33" fmla="*/ 2640942 w 9144000"/>
                <a:gd name="connsiteY33" fmla="*/ 3558954 h 6083134"/>
                <a:gd name="connsiteX34" fmla="*/ 2977035 w 9144000"/>
                <a:gd name="connsiteY34" fmla="*/ 3787000 h 6083134"/>
                <a:gd name="connsiteX35" fmla="*/ 3491676 w 9144000"/>
                <a:gd name="connsiteY35" fmla="*/ 4018213 h 6083134"/>
                <a:gd name="connsiteX36" fmla="*/ 4104345 w 9144000"/>
                <a:gd name="connsiteY36" fmla="*/ 4230422 h 6083134"/>
                <a:gd name="connsiteX37" fmla="*/ 4769528 w 9144000"/>
                <a:gd name="connsiteY37" fmla="*/ 4414126 h 6083134"/>
                <a:gd name="connsiteX38" fmla="*/ 6183917 w 9144000"/>
                <a:gd name="connsiteY38" fmla="*/ 4727688 h 6083134"/>
                <a:gd name="connsiteX39" fmla="*/ 7661324 w 9144000"/>
                <a:gd name="connsiteY39" fmla="*/ 4977905 h 6083134"/>
                <a:gd name="connsiteX40" fmla="*/ 9144000 w 9144000"/>
                <a:gd name="connsiteY40" fmla="*/ 5180860 h 6083134"/>
                <a:gd name="connsiteX41" fmla="*/ 9144000 w 9144000"/>
                <a:gd name="connsiteY41" fmla="*/ 6083134 h 6083134"/>
                <a:gd name="connsiteX42" fmla="*/ 4375201 w 9144000"/>
                <a:gd name="connsiteY42" fmla="*/ 6083134 h 6083134"/>
                <a:gd name="connsiteX43" fmla="*/ 3764751 w 9144000"/>
                <a:gd name="connsiteY43" fmla="*/ 5874251 h 6083134"/>
                <a:gd name="connsiteX44" fmla="*/ 3001541 w 9144000"/>
                <a:gd name="connsiteY44" fmla="*/ 5582860 h 6083134"/>
                <a:gd name="connsiteX45" fmla="*/ 2252335 w 9144000"/>
                <a:gd name="connsiteY45" fmla="*/ 5234456 h 6083134"/>
                <a:gd name="connsiteX46" fmla="*/ 1524135 w 9144000"/>
                <a:gd name="connsiteY46" fmla="*/ 4797369 h 6083134"/>
                <a:gd name="connsiteX47" fmla="*/ 1181040 w 9144000"/>
                <a:gd name="connsiteY47" fmla="*/ 4521814 h 6083134"/>
                <a:gd name="connsiteX48" fmla="*/ 879957 w 9144000"/>
                <a:gd name="connsiteY48" fmla="*/ 4186080 h 6083134"/>
                <a:gd name="connsiteX49" fmla="*/ 673400 w 9144000"/>
                <a:gd name="connsiteY49" fmla="*/ 3774331 h 6083134"/>
                <a:gd name="connsiteX50" fmla="*/ 641892 w 9144000"/>
                <a:gd name="connsiteY50" fmla="*/ 3315072 h 6083134"/>
                <a:gd name="connsiteX51" fmla="*/ 645393 w 9144000"/>
                <a:gd name="connsiteY51" fmla="*/ 3286567 h 6083134"/>
                <a:gd name="connsiteX52" fmla="*/ 648456 w 9144000"/>
                <a:gd name="connsiteY52" fmla="*/ 3269938 h 6083134"/>
                <a:gd name="connsiteX53" fmla="*/ 652395 w 9144000"/>
                <a:gd name="connsiteY53" fmla="*/ 3254894 h 6083134"/>
                <a:gd name="connsiteX54" fmla="*/ 655458 w 9144000"/>
                <a:gd name="connsiteY54" fmla="*/ 3246579 h 6083134"/>
                <a:gd name="connsiteX55" fmla="*/ 655896 w 9144000"/>
                <a:gd name="connsiteY55" fmla="*/ 3238265 h 6083134"/>
                <a:gd name="connsiteX56" fmla="*/ 655896 w 9144000"/>
                <a:gd name="connsiteY56" fmla="*/ 3235890 h 6083134"/>
                <a:gd name="connsiteX57" fmla="*/ 658959 w 9144000"/>
                <a:gd name="connsiteY57" fmla="*/ 3230347 h 6083134"/>
                <a:gd name="connsiteX58" fmla="*/ 666398 w 9144000"/>
                <a:gd name="connsiteY58" fmla="*/ 3207384 h 6083134"/>
                <a:gd name="connsiteX59" fmla="*/ 694406 w 9144000"/>
                <a:gd name="connsiteY59" fmla="*/ 3115533 h 6083134"/>
                <a:gd name="connsiteX60" fmla="*/ 778429 w 9144000"/>
                <a:gd name="connsiteY60" fmla="*/ 2925494 h 6083134"/>
                <a:gd name="connsiteX61" fmla="*/ 1062007 w 9144000"/>
                <a:gd name="connsiteY61" fmla="*/ 2548585 h 6083134"/>
                <a:gd name="connsiteX62" fmla="*/ 1506630 w 9144000"/>
                <a:gd name="connsiteY62" fmla="*/ 2222354 h 6083134"/>
                <a:gd name="connsiteX63" fmla="*/ 2031774 w 9144000"/>
                <a:gd name="connsiteY63" fmla="*/ 2016479 h 6083134"/>
                <a:gd name="connsiteX64" fmla="*/ 2532412 w 9144000"/>
                <a:gd name="connsiteY64" fmla="*/ 1905623 h 6083134"/>
                <a:gd name="connsiteX65" fmla="*/ 2984036 w 9144000"/>
                <a:gd name="connsiteY65" fmla="*/ 1851779 h 6083134"/>
                <a:gd name="connsiteX66" fmla="*/ 3386647 w 9144000"/>
                <a:gd name="connsiteY66" fmla="*/ 1816939 h 6083134"/>
                <a:gd name="connsiteX67" fmla="*/ 3726241 w 9144000"/>
                <a:gd name="connsiteY67" fmla="*/ 1782099 h 6083134"/>
                <a:gd name="connsiteX68" fmla="*/ 3967807 w 9144000"/>
                <a:gd name="connsiteY68" fmla="*/ 1740924 h 6083134"/>
                <a:gd name="connsiteX69" fmla="*/ 4030824 w 9144000"/>
                <a:gd name="connsiteY69" fmla="*/ 1725087 h 6083134"/>
                <a:gd name="connsiteX70" fmla="*/ 4072836 w 9144000"/>
                <a:gd name="connsiteY70" fmla="*/ 1709251 h 6083134"/>
                <a:gd name="connsiteX71" fmla="*/ 4111347 w 9144000"/>
                <a:gd name="connsiteY71" fmla="*/ 1680745 h 6083134"/>
                <a:gd name="connsiteX72" fmla="*/ 4142855 w 9144000"/>
                <a:gd name="connsiteY72" fmla="*/ 1623734 h 6083134"/>
                <a:gd name="connsiteX73" fmla="*/ 4139354 w 9144000"/>
                <a:gd name="connsiteY73" fmla="*/ 1452700 h 6083134"/>
                <a:gd name="connsiteX74" fmla="*/ 4072836 w 9144000"/>
                <a:gd name="connsiteY74" fmla="*/ 1392521 h 6083134"/>
                <a:gd name="connsiteX75" fmla="*/ 3852275 w 9144000"/>
                <a:gd name="connsiteY75" fmla="*/ 1259494 h 6083134"/>
                <a:gd name="connsiteX76" fmla="*/ 3558194 w 9144000"/>
                <a:gd name="connsiteY76" fmla="*/ 1132802 h 6083134"/>
                <a:gd name="connsiteX77" fmla="*/ 3232605 w 9144000"/>
                <a:gd name="connsiteY77" fmla="*/ 1018779 h 6083134"/>
                <a:gd name="connsiteX78" fmla="*/ 2528911 w 9144000"/>
                <a:gd name="connsiteY78" fmla="*/ 825574 h 6083134"/>
                <a:gd name="connsiteX79" fmla="*/ 1030499 w 9144000"/>
                <a:gd name="connsiteY79" fmla="*/ 515179 h 6083134"/>
                <a:gd name="connsiteX80" fmla="*/ 0 w 9144000"/>
                <a:gd name="connsiteY80" fmla="*/ 348488 h 6083134"/>
                <a:gd name="connsiteX81" fmla="*/ 0 w 9144000"/>
                <a:gd name="connsiteY81"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94255 h 6083134"/>
                <a:gd name="connsiteX30" fmla="*/ 2528911 w 9144000"/>
                <a:gd name="connsiteY30" fmla="*/ 3399797 h 6083134"/>
                <a:gd name="connsiteX31" fmla="*/ 2563921 w 9144000"/>
                <a:gd name="connsiteY31" fmla="*/ 3470270 h 6083134"/>
                <a:gd name="connsiteX32" fmla="*/ 2640942 w 9144000"/>
                <a:gd name="connsiteY32" fmla="*/ 3558954 h 6083134"/>
                <a:gd name="connsiteX33" fmla="*/ 2977035 w 9144000"/>
                <a:gd name="connsiteY33" fmla="*/ 3787000 h 6083134"/>
                <a:gd name="connsiteX34" fmla="*/ 3491676 w 9144000"/>
                <a:gd name="connsiteY34" fmla="*/ 4018213 h 6083134"/>
                <a:gd name="connsiteX35" fmla="*/ 4104345 w 9144000"/>
                <a:gd name="connsiteY35" fmla="*/ 4230422 h 6083134"/>
                <a:gd name="connsiteX36" fmla="*/ 4769528 w 9144000"/>
                <a:gd name="connsiteY36" fmla="*/ 4414126 h 6083134"/>
                <a:gd name="connsiteX37" fmla="*/ 6183917 w 9144000"/>
                <a:gd name="connsiteY37" fmla="*/ 4727688 h 6083134"/>
                <a:gd name="connsiteX38" fmla="*/ 7661324 w 9144000"/>
                <a:gd name="connsiteY38" fmla="*/ 4977905 h 6083134"/>
                <a:gd name="connsiteX39" fmla="*/ 9144000 w 9144000"/>
                <a:gd name="connsiteY39" fmla="*/ 5180860 h 6083134"/>
                <a:gd name="connsiteX40" fmla="*/ 9144000 w 9144000"/>
                <a:gd name="connsiteY40" fmla="*/ 6083134 h 6083134"/>
                <a:gd name="connsiteX41" fmla="*/ 4375201 w 9144000"/>
                <a:gd name="connsiteY41" fmla="*/ 6083134 h 6083134"/>
                <a:gd name="connsiteX42" fmla="*/ 3764751 w 9144000"/>
                <a:gd name="connsiteY42" fmla="*/ 5874251 h 6083134"/>
                <a:gd name="connsiteX43" fmla="*/ 3001541 w 9144000"/>
                <a:gd name="connsiteY43" fmla="*/ 5582860 h 6083134"/>
                <a:gd name="connsiteX44" fmla="*/ 2252335 w 9144000"/>
                <a:gd name="connsiteY44" fmla="*/ 5234456 h 6083134"/>
                <a:gd name="connsiteX45" fmla="*/ 1524135 w 9144000"/>
                <a:gd name="connsiteY45" fmla="*/ 4797369 h 6083134"/>
                <a:gd name="connsiteX46" fmla="*/ 1181040 w 9144000"/>
                <a:gd name="connsiteY46" fmla="*/ 4521814 h 6083134"/>
                <a:gd name="connsiteX47" fmla="*/ 879957 w 9144000"/>
                <a:gd name="connsiteY47" fmla="*/ 4186080 h 6083134"/>
                <a:gd name="connsiteX48" fmla="*/ 673400 w 9144000"/>
                <a:gd name="connsiteY48" fmla="*/ 3774331 h 6083134"/>
                <a:gd name="connsiteX49" fmla="*/ 641892 w 9144000"/>
                <a:gd name="connsiteY49" fmla="*/ 3315072 h 6083134"/>
                <a:gd name="connsiteX50" fmla="*/ 645393 w 9144000"/>
                <a:gd name="connsiteY50" fmla="*/ 3286567 h 6083134"/>
                <a:gd name="connsiteX51" fmla="*/ 648456 w 9144000"/>
                <a:gd name="connsiteY51" fmla="*/ 3269938 h 6083134"/>
                <a:gd name="connsiteX52" fmla="*/ 652395 w 9144000"/>
                <a:gd name="connsiteY52" fmla="*/ 3254894 h 6083134"/>
                <a:gd name="connsiteX53" fmla="*/ 655458 w 9144000"/>
                <a:gd name="connsiteY53" fmla="*/ 3246579 h 6083134"/>
                <a:gd name="connsiteX54" fmla="*/ 655896 w 9144000"/>
                <a:gd name="connsiteY54" fmla="*/ 3238265 h 6083134"/>
                <a:gd name="connsiteX55" fmla="*/ 655896 w 9144000"/>
                <a:gd name="connsiteY55" fmla="*/ 3235890 h 6083134"/>
                <a:gd name="connsiteX56" fmla="*/ 658959 w 9144000"/>
                <a:gd name="connsiteY56" fmla="*/ 3230347 h 6083134"/>
                <a:gd name="connsiteX57" fmla="*/ 666398 w 9144000"/>
                <a:gd name="connsiteY57" fmla="*/ 3207384 h 6083134"/>
                <a:gd name="connsiteX58" fmla="*/ 694406 w 9144000"/>
                <a:gd name="connsiteY58" fmla="*/ 3115533 h 6083134"/>
                <a:gd name="connsiteX59" fmla="*/ 778429 w 9144000"/>
                <a:gd name="connsiteY59" fmla="*/ 2925494 h 6083134"/>
                <a:gd name="connsiteX60" fmla="*/ 1062007 w 9144000"/>
                <a:gd name="connsiteY60" fmla="*/ 2548585 h 6083134"/>
                <a:gd name="connsiteX61" fmla="*/ 1506630 w 9144000"/>
                <a:gd name="connsiteY61" fmla="*/ 2222354 h 6083134"/>
                <a:gd name="connsiteX62" fmla="*/ 2031774 w 9144000"/>
                <a:gd name="connsiteY62" fmla="*/ 2016479 h 6083134"/>
                <a:gd name="connsiteX63" fmla="*/ 2532412 w 9144000"/>
                <a:gd name="connsiteY63" fmla="*/ 1905623 h 6083134"/>
                <a:gd name="connsiteX64" fmla="*/ 2984036 w 9144000"/>
                <a:gd name="connsiteY64" fmla="*/ 1851779 h 6083134"/>
                <a:gd name="connsiteX65" fmla="*/ 3386647 w 9144000"/>
                <a:gd name="connsiteY65" fmla="*/ 1816939 h 6083134"/>
                <a:gd name="connsiteX66" fmla="*/ 3726241 w 9144000"/>
                <a:gd name="connsiteY66" fmla="*/ 1782099 h 6083134"/>
                <a:gd name="connsiteX67" fmla="*/ 3967807 w 9144000"/>
                <a:gd name="connsiteY67" fmla="*/ 1740924 h 6083134"/>
                <a:gd name="connsiteX68" fmla="*/ 4030824 w 9144000"/>
                <a:gd name="connsiteY68" fmla="*/ 1725087 h 6083134"/>
                <a:gd name="connsiteX69" fmla="*/ 4072836 w 9144000"/>
                <a:gd name="connsiteY69" fmla="*/ 1709251 h 6083134"/>
                <a:gd name="connsiteX70" fmla="*/ 4111347 w 9144000"/>
                <a:gd name="connsiteY70" fmla="*/ 1680745 h 6083134"/>
                <a:gd name="connsiteX71" fmla="*/ 4142855 w 9144000"/>
                <a:gd name="connsiteY71" fmla="*/ 1623734 h 6083134"/>
                <a:gd name="connsiteX72" fmla="*/ 4139354 w 9144000"/>
                <a:gd name="connsiteY72" fmla="*/ 1452700 h 6083134"/>
                <a:gd name="connsiteX73" fmla="*/ 4072836 w 9144000"/>
                <a:gd name="connsiteY73" fmla="*/ 1392521 h 6083134"/>
                <a:gd name="connsiteX74" fmla="*/ 3852275 w 9144000"/>
                <a:gd name="connsiteY74" fmla="*/ 1259494 h 6083134"/>
                <a:gd name="connsiteX75" fmla="*/ 3558194 w 9144000"/>
                <a:gd name="connsiteY75" fmla="*/ 1132802 h 6083134"/>
                <a:gd name="connsiteX76" fmla="*/ 3232605 w 9144000"/>
                <a:gd name="connsiteY76" fmla="*/ 1018779 h 6083134"/>
                <a:gd name="connsiteX77" fmla="*/ 2528911 w 9144000"/>
                <a:gd name="connsiteY77" fmla="*/ 825574 h 6083134"/>
                <a:gd name="connsiteX78" fmla="*/ 1030499 w 9144000"/>
                <a:gd name="connsiteY78" fmla="*/ 515179 h 6083134"/>
                <a:gd name="connsiteX79" fmla="*/ 0 w 9144000"/>
                <a:gd name="connsiteY79" fmla="*/ 348488 h 6083134"/>
                <a:gd name="connsiteX80" fmla="*/ 0 w 9144000"/>
                <a:gd name="connsiteY80"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94255 h 6083134"/>
                <a:gd name="connsiteX30" fmla="*/ 2563921 w 9144000"/>
                <a:gd name="connsiteY30" fmla="*/ 3470270 h 6083134"/>
                <a:gd name="connsiteX31" fmla="*/ 2640942 w 9144000"/>
                <a:gd name="connsiteY31" fmla="*/ 3558954 h 6083134"/>
                <a:gd name="connsiteX32" fmla="*/ 2977035 w 9144000"/>
                <a:gd name="connsiteY32" fmla="*/ 3787000 h 6083134"/>
                <a:gd name="connsiteX33" fmla="*/ 3491676 w 9144000"/>
                <a:gd name="connsiteY33" fmla="*/ 4018213 h 6083134"/>
                <a:gd name="connsiteX34" fmla="*/ 4104345 w 9144000"/>
                <a:gd name="connsiteY34" fmla="*/ 4230422 h 6083134"/>
                <a:gd name="connsiteX35" fmla="*/ 4769528 w 9144000"/>
                <a:gd name="connsiteY35" fmla="*/ 4414126 h 6083134"/>
                <a:gd name="connsiteX36" fmla="*/ 6183917 w 9144000"/>
                <a:gd name="connsiteY36" fmla="*/ 4727688 h 6083134"/>
                <a:gd name="connsiteX37" fmla="*/ 7661324 w 9144000"/>
                <a:gd name="connsiteY37" fmla="*/ 4977905 h 6083134"/>
                <a:gd name="connsiteX38" fmla="*/ 9144000 w 9144000"/>
                <a:gd name="connsiteY38" fmla="*/ 5180860 h 6083134"/>
                <a:gd name="connsiteX39" fmla="*/ 9144000 w 9144000"/>
                <a:gd name="connsiteY39" fmla="*/ 6083134 h 6083134"/>
                <a:gd name="connsiteX40" fmla="*/ 4375201 w 9144000"/>
                <a:gd name="connsiteY40" fmla="*/ 6083134 h 6083134"/>
                <a:gd name="connsiteX41" fmla="*/ 3764751 w 9144000"/>
                <a:gd name="connsiteY41" fmla="*/ 5874251 h 6083134"/>
                <a:gd name="connsiteX42" fmla="*/ 3001541 w 9144000"/>
                <a:gd name="connsiteY42" fmla="*/ 5582860 h 6083134"/>
                <a:gd name="connsiteX43" fmla="*/ 2252335 w 9144000"/>
                <a:gd name="connsiteY43" fmla="*/ 5234456 h 6083134"/>
                <a:gd name="connsiteX44" fmla="*/ 1524135 w 9144000"/>
                <a:gd name="connsiteY44" fmla="*/ 4797369 h 6083134"/>
                <a:gd name="connsiteX45" fmla="*/ 1181040 w 9144000"/>
                <a:gd name="connsiteY45" fmla="*/ 4521814 h 6083134"/>
                <a:gd name="connsiteX46" fmla="*/ 879957 w 9144000"/>
                <a:gd name="connsiteY46" fmla="*/ 4186080 h 6083134"/>
                <a:gd name="connsiteX47" fmla="*/ 673400 w 9144000"/>
                <a:gd name="connsiteY47" fmla="*/ 3774331 h 6083134"/>
                <a:gd name="connsiteX48" fmla="*/ 641892 w 9144000"/>
                <a:gd name="connsiteY48" fmla="*/ 3315072 h 6083134"/>
                <a:gd name="connsiteX49" fmla="*/ 645393 w 9144000"/>
                <a:gd name="connsiteY49" fmla="*/ 3286567 h 6083134"/>
                <a:gd name="connsiteX50" fmla="*/ 648456 w 9144000"/>
                <a:gd name="connsiteY50" fmla="*/ 3269938 h 6083134"/>
                <a:gd name="connsiteX51" fmla="*/ 652395 w 9144000"/>
                <a:gd name="connsiteY51" fmla="*/ 3254894 h 6083134"/>
                <a:gd name="connsiteX52" fmla="*/ 655458 w 9144000"/>
                <a:gd name="connsiteY52" fmla="*/ 3246579 h 6083134"/>
                <a:gd name="connsiteX53" fmla="*/ 655896 w 9144000"/>
                <a:gd name="connsiteY53" fmla="*/ 3238265 h 6083134"/>
                <a:gd name="connsiteX54" fmla="*/ 655896 w 9144000"/>
                <a:gd name="connsiteY54" fmla="*/ 3235890 h 6083134"/>
                <a:gd name="connsiteX55" fmla="*/ 658959 w 9144000"/>
                <a:gd name="connsiteY55" fmla="*/ 3230347 h 6083134"/>
                <a:gd name="connsiteX56" fmla="*/ 666398 w 9144000"/>
                <a:gd name="connsiteY56" fmla="*/ 3207384 h 6083134"/>
                <a:gd name="connsiteX57" fmla="*/ 694406 w 9144000"/>
                <a:gd name="connsiteY57" fmla="*/ 3115533 h 6083134"/>
                <a:gd name="connsiteX58" fmla="*/ 778429 w 9144000"/>
                <a:gd name="connsiteY58" fmla="*/ 2925494 h 6083134"/>
                <a:gd name="connsiteX59" fmla="*/ 1062007 w 9144000"/>
                <a:gd name="connsiteY59" fmla="*/ 2548585 h 6083134"/>
                <a:gd name="connsiteX60" fmla="*/ 1506630 w 9144000"/>
                <a:gd name="connsiteY60" fmla="*/ 2222354 h 6083134"/>
                <a:gd name="connsiteX61" fmla="*/ 2031774 w 9144000"/>
                <a:gd name="connsiteY61" fmla="*/ 2016479 h 6083134"/>
                <a:gd name="connsiteX62" fmla="*/ 2532412 w 9144000"/>
                <a:gd name="connsiteY62" fmla="*/ 1905623 h 6083134"/>
                <a:gd name="connsiteX63" fmla="*/ 2984036 w 9144000"/>
                <a:gd name="connsiteY63" fmla="*/ 1851779 h 6083134"/>
                <a:gd name="connsiteX64" fmla="*/ 3386647 w 9144000"/>
                <a:gd name="connsiteY64" fmla="*/ 1816939 h 6083134"/>
                <a:gd name="connsiteX65" fmla="*/ 3726241 w 9144000"/>
                <a:gd name="connsiteY65" fmla="*/ 1782099 h 6083134"/>
                <a:gd name="connsiteX66" fmla="*/ 3967807 w 9144000"/>
                <a:gd name="connsiteY66" fmla="*/ 1740924 h 6083134"/>
                <a:gd name="connsiteX67" fmla="*/ 4030824 w 9144000"/>
                <a:gd name="connsiteY67" fmla="*/ 1725087 h 6083134"/>
                <a:gd name="connsiteX68" fmla="*/ 4072836 w 9144000"/>
                <a:gd name="connsiteY68" fmla="*/ 1709251 h 6083134"/>
                <a:gd name="connsiteX69" fmla="*/ 4111347 w 9144000"/>
                <a:gd name="connsiteY69" fmla="*/ 1680745 h 6083134"/>
                <a:gd name="connsiteX70" fmla="*/ 4142855 w 9144000"/>
                <a:gd name="connsiteY70" fmla="*/ 1623734 h 6083134"/>
                <a:gd name="connsiteX71" fmla="*/ 4139354 w 9144000"/>
                <a:gd name="connsiteY71" fmla="*/ 1452700 h 6083134"/>
                <a:gd name="connsiteX72" fmla="*/ 4072836 w 9144000"/>
                <a:gd name="connsiteY72" fmla="*/ 1392521 h 6083134"/>
                <a:gd name="connsiteX73" fmla="*/ 3852275 w 9144000"/>
                <a:gd name="connsiteY73" fmla="*/ 1259494 h 6083134"/>
                <a:gd name="connsiteX74" fmla="*/ 3558194 w 9144000"/>
                <a:gd name="connsiteY74" fmla="*/ 1132802 h 6083134"/>
                <a:gd name="connsiteX75" fmla="*/ 3232605 w 9144000"/>
                <a:gd name="connsiteY75" fmla="*/ 1018779 h 6083134"/>
                <a:gd name="connsiteX76" fmla="*/ 2528911 w 9144000"/>
                <a:gd name="connsiteY76" fmla="*/ 825574 h 6083134"/>
                <a:gd name="connsiteX77" fmla="*/ 1030499 w 9144000"/>
                <a:gd name="connsiteY77" fmla="*/ 515179 h 6083134"/>
                <a:gd name="connsiteX78" fmla="*/ 0 w 9144000"/>
                <a:gd name="connsiteY78" fmla="*/ 348488 h 6083134"/>
                <a:gd name="connsiteX79" fmla="*/ 0 w 9144000"/>
                <a:gd name="connsiteY79"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9144000" h="6083134">
                  <a:moveTo>
                    <a:pt x="0" y="0"/>
                  </a:moveTo>
                  <a:cubicBezTo>
                    <a:pt x="386744" y="30675"/>
                    <a:pt x="773389" y="66040"/>
                    <a:pt x="1160034" y="109764"/>
                  </a:cubicBezTo>
                  <a:cubicBezTo>
                    <a:pt x="1692181" y="166775"/>
                    <a:pt x="2224327" y="236456"/>
                    <a:pt x="2756474" y="328308"/>
                  </a:cubicBezTo>
                  <a:cubicBezTo>
                    <a:pt x="3022547" y="372650"/>
                    <a:pt x="3288620" y="426494"/>
                    <a:pt x="3554693" y="489840"/>
                  </a:cubicBezTo>
                  <a:cubicBezTo>
                    <a:pt x="3691231" y="521513"/>
                    <a:pt x="3824268" y="556353"/>
                    <a:pt x="3957304" y="597528"/>
                  </a:cubicBezTo>
                  <a:cubicBezTo>
                    <a:pt x="4090341" y="635536"/>
                    <a:pt x="4226878" y="679878"/>
                    <a:pt x="4359915" y="733722"/>
                  </a:cubicBezTo>
                  <a:cubicBezTo>
                    <a:pt x="4492952" y="787566"/>
                    <a:pt x="4629489" y="850912"/>
                    <a:pt x="4762526" y="933262"/>
                  </a:cubicBezTo>
                  <a:cubicBezTo>
                    <a:pt x="4825543" y="974437"/>
                    <a:pt x="4892062" y="1021947"/>
                    <a:pt x="4951578" y="1075791"/>
                  </a:cubicBezTo>
                  <a:cubicBezTo>
                    <a:pt x="5014595" y="1129635"/>
                    <a:pt x="5070611" y="1196148"/>
                    <a:pt x="5112622" y="1268996"/>
                  </a:cubicBezTo>
                  <a:cubicBezTo>
                    <a:pt x="5133628" y="1303836"/>
                    <a:pt x="5151133" y="1345011"/>
                    <a:pt x="5165137" y="1383019"/>
                  </a:cubicBezTo>
                  <a:cubicBezTo>
                    <a:pt x="5172139" y="1405190"/>
                    <a:pt x="5175640" y="1424194"/>
                    <a:pt x="5182642" y="1446365"/>
                  </a:cubicBezTo>
                  <a:lnTo>
                    <a:pt x="5182642" y="1452700"/>
                  </a:lnTo>
                  <a:lnTo>
                    <a:pt x="5185705" y="1464181"/>
                  </a:lnTo>
                  <a:lnTo>
                    <a:pt x="5189643" y="1490707"/>
                  </a:lnTo>
                  <a:cubicBezTo>
                    <a:pt x="5203647" y="1547719"/>
                    <a:pt x="5210649" y="1607897"/>
                    <a:pt x="5210649" y="1671243"/>
                  </a:cubicBezTo>
                  <a:cubicBezTo>
                    <a:pt x="5210649" y="1737757"/>
                    <a:pt x="5200146" y="1807437"/>
                    <a:pt x="5179141" y="1877118"/>
                  </a:cubicBezTo>
                  <a:cubicBezTo>
                    <a:pt x="5154634" y="1949966"/>
                    <a:pt x="5119624" y="2025981"/>
                    <a:pt x="5063609" y="2095662"/>
                  </a:cubicBezTo>
                  <a:cubicBezTo>
                    <a:pt x="5011094" y="2168509"/>
                    <a:pt x="4937574" y="2235023"/>
                    <a:pt x="4860553" y="2292034"/>
                  </a:cubicBezTo>
                  <a:cubicBezTo>
                    <a:pt x="4780031" y="2349046"/>
                    <a:pt x="4696008" y="2396555"/>
                    <a:pt x="4608483" y="2437730"/>
                  </a:cubicBezTo>
                  <a:cubicBezTo>
                    <a:pt x="4524460" y="2478905"/>
                    <a:pt x="4440437" y="2510578"/>
                    <a:pt x="4356414" y="2539084"/>
                  </a:cubicBezTo>
                  <a:cubicBezTo>
                    <a:pt x="4275892" y="2567589"/>
                    <a:pt x="4195370" y="2589760"/>
                    <a:pt x="4118349" y="2611932"/>
                  </a:cubicBezTo>
                  <a:cubicBezTo>
                    <a:pt x="3967807" y="2653106"/>
                    <a:pt x="3824268" y="2684779"/>
                    <a:pt x="3687730" y="2713285"/>
                  </a:cubicBezTo>
                  <a:cubicBezTo>
                    <a:pt x="3554693" y="2741791"/>
                    <a:pt x="3428659" y="2767129"/>
                    <a:pt x="3313127" y="2795635"/>
                  </a:cubicBezTo>
                  <a:cubicBezTo>
                    <a:pt x="3194094" y="2820973"/>
                    <a:pt x="3089065" y="2849479"/>
                    <a:pt x="2994539" y="2877985"/>
                  </a:cubicBezTo>
                  <a:cubicBezTo>
                    <a:pt x="2900013" y="2906490"/>
                    <a:pt x="2819491" y="2938163"/>
                    <a:pt x="2756474" y="2969836"/>
                  </a:cubicBezTo>
                  <a:cubicBezTo>
                    <a:pt x="2693456" y="3001509"/>
                    <a:pt x="2647944" y="3030015"/>
                    <a:pt x="2619936" y="3061688"/>
                  </a:cubicBezTo>
                  <a:cubicBezTo>
                    <a:pt x="2588428" y="3090194"/>
                    <a:pt x="2574424" y="3115532"/>
                    <a:pt x="2560420" y="3147205"/>
                  </a:cubicBezTo>
                  <a:cubicBezTo>
                    <a:pt x="2546416" y="3178878"/>
                    <a:pt x="2535913" y="3216886"/>
                    <a:pt x="2528911" y="3261228"/>
                  </a:cubicBezTo>
                  <a:cubicBezTo>
                    <a:pt x="2528911" y="3283399"/>
                    <a:pt x="2525908" y="3295885"/>
                    <a:pt x="2525410" y="3330909"/>
                  </a:cubicBezTo>
                  <a:cubicBezTo>
                    <a:pt x="2524912" y="3365933"/>
                    <a:pt x="2537749" y="3435246"/>
                    <a:pt x="2563921" y="3470270"/>
                  </a:cubicBezTo>
                  <a:cubicBezTo>
                    <a:pt x="2590093" y="3505294"/>
                    <a:pt x="2605932" y="3524114"/>
                    <a:pt x="2640942" y="3558954"/>
                  </a:cubicBezTo>
                  <a:cubicBezTo>
                    <a:pt x="2710961" y="3625468"/>
                    <a:pt x="2829994" y="3707817"/>
                    <a:pt x="2977035" y="3787000"/>
                  </a:cubicBezTo>
                  <a:cubicBezTo>
                    <a:pt x="3124075" y="3866183"/>
                    <a:pt x="3302624" y="3945365"/>
                    <a:pt x="3491676" y="4018213"/>
                  </a:cubicBezTo>
                  <a:cubicBezTo>
                    <a:pt x="3684229" y="4094228"/>
                    <a:pt x="3890786" y="4163909"/>
                    <a:pt x="4104345" y="4230422"/>
                  </a:cubicBezTo>
                  <a:cubicBezTo>
                    <a:pt x="4317903" y="4293768"/>
                    <a:pt x="4541965" y="4357114"/>
                    <a:pt x="4769528" y="4414126"/>
                  </a:cubicBezTo>
                  <a:cubicBezTo>
                    <a:pt x="5224653" y="4531316"/>
                    <a:pt x="5700784" y="4635837"/>
                    <a:pt x="6183917" y="4727688"/>
                  </a:cubicBezTo>
                  <a:cubicBezTo>
                    <a:pt x="6670551" y="4819540"/>
                    <a:pt x="7164187" y="4905057"/>
                    <a:pt x="7661324" y="4977905"/>
                  </a:cubicBezTo>
                  <a:cubicBezTo>
                    <a:pt x="8150979" y="5052776"/>
                    <a:pt x="8647427" y="5121502"/>
                    <a:pt x="9144000" y="5180860"/>
                  </a:cubicBezTo>
                  <a:lnTo>
                    <a:pt x="9144000" y="6083134"/>
                  </a:lnTo>
                  <a:lnTo>
                    <a:pt x="4375201" y="6083134"/>
                  </a:lnTo>
                  <a:cubicBezTo>
                    <a:pt x="4170572" y="6017183"/>
                    <a:pt x="3967105" y="5947479"/>
                    <a:pt x="3764751" y="5874251"/>
                  </a:cubicBezTo>
                  <a:cubicBezTo>
                    <a:pt x="3509181" y="5785567"/>
                    <a:pt x="3253610" y="5687380"/>
                    <a:pt x="3001541" y="5582860"/>
                  </a:cubicBezTo>
                  <a:cubicBezTo>
                    <a:pt x="2749472" y="5475171"/>
                    <a:pt x="2500903" y="5361149"/>
                    <a:pt x="2252335" y="5234456"/>
                  </a:cubicBezTo>
                  <a:cubicBezTo>
                    <a:pt x="2003767" y="5107764"/>
                    <a:pt x="1758699" y="4965236"/>
                    <a:pt x="1524135" y="4797369"/>
                  </a:cubicBezTo>
                  <a:cubicBezTo>
                    <a:pt x="1405102" y="4715019"/>
                    <a:pt x="1289570" y="4623167"/>
                    <a:pt x="1181040" y="4521814"/>
                  </a:cubicBezTo>
                  <a:cubicBezTo>
                    <a:pt x="1072510" y="4420460"/>
                    <a:pt x="970982" y="4309605"/>
                    <a:pt x="879957" y="4186080"/>
                  </a:cubicBezTo>
                  <a:cubicBezTo>
                    <a:pt x="792433" y="4059388"/>
                    <a:pt x="718913" y="3923194"/>
                    <a:pt x="673400" y="3774331"/>
                  </a:cubicBezTo>
                  <a:cubicBezTo>
                    <a:pt x="627888" y="3625468"/>
                    <a:pt x="617385" y="3467103"/>
                    <a:pt x="641892" y="3315072"/>
                  </a:cubicBezTo>
                  <a:lnTo>
                    <a:pt x="645393" y="3286567"/>
                  </a:lnTo>
                  <a:lnTo>
                    <a:pt x="648456" y="3269938"/>
                  </a:lnTo>
                  <a:cubicBezTo>
                    <a:pt x="652395" y="3264395"/>
                    <a:pt x="652395" y="3254894"/>
                    <a:pt x="652395" y="3254894"/>
                  </a:cubicBezTo>
                  <a:lnTo>
                    <a:pt x="655458" y="3246579"/>
                  </a:lnTo>
                  <a:lnTo>
                    <a:pt x="655896" y="3238265"/>
                  </a:lnTo>
                  <a:lnTo>
                    <a:pt x="655896" y="3235890"/>
                  </a:lnTo>
                  <a:lnTo>
                    <a:pt x="658959" y="3230347"/>
                  </a:lnTo>
                  <a:lnTo>
                    <a:pt x="666398" y="3207384"/>
                  </a:lnTo>
                  <a:cubicBezTo>
                    <a:pt x="673400" y="3178878"/>
                    <a:pt x="683903" y="3147205"/>
                    <a:pt x="694406" y="3115533"/>
                  </a:cubicBezTo>
                  <a:cubicBezTo>
                    <a:pt x="718913" y="3052186"/>
                    <a:pt x="746921" y="2988840"/>
                    <a:pt x="778429" y="2925494"/>
                  </a:cubicBezTo>
                  <a:cubicBezTo>
                    <a:pt x="844948" y="2798802"/>
                    <a:pt x="939474" y="2668943"/>
                    <a:pt x="1062007" y="2548585"/>
                  </a:cubicBezTo>
                  <a:cubicBezTo>
                    <a:pt x="1184541" y="2425061"/>
                    <a:pt x="1338583" y="2314205"/>
                    <a:pt x="1506630" y="2222354"/>
                  </a:cubicBezTo>
                  <a:cubicBezTo>
                    <a:pt x="1678177" y="2133669"/>
                    <a:pt x="1856726" y="2067156"/>
                    <a:pt x="2031774" y="2016479"/>
                  </a:cubicBezTo>
                  <a:cubicBezTo>
                    <a:pt x="2203322" y="1965802"/>
                    <a:pt x="2371368" y="1930962"/>
                    <a:pt x="2532412" y="1905623"/>
                  </a:cubicBezTo>
                  <a:cubicBezTo>
                    <a:pt x="2689956" y="1880285"/>
                    <a:pt x="2840497" y="1864449"/>
                    <a:pt x="2984036" y="1851779"/>
                  </a:cubicBezTo>
                  <a:cubicBezTo>
                    <a:pt x="3127576" y="1835943"/>
                    <a:pt x="3260612" y="1826441"/>
                    <a:pt x="3386647" y="1816939"/>
                  </a:cubicBezTo>
                  <a:cubicBezTo>
                    <a:pt x="3512682" y="1804270"/>
                    <a:pt x="3628214" y="1794768"/>
                    <a:pt x="3726241" y="1782099"/>
                  </a:cubicBezTo>
                  <a:cubicBezTo>
                    <a:pt x="3827769" y="1769430"/>
                    <a:pt x="3911792" y="1756760"/>
                    <a:pt x="3967807" y="1740924"/>
                  </a:cubicBezTo>
                  <a:cubicBezTo>
                    <a:pt x="3995815" y="1734589"/>
                    <a:pt x="4016821" y="1728255"/>
                    <a:pt x="4030824" y="1725087"/>
                  </a:cubicBezTo>
                  <a:cubicBezTo>
                    <a:pt x="4048329" y="1718753"/>
                    <a:pt x="4058832" y="1715586"/>
                    <a:pt x="4072836" y="1709251"/>
                  </a:cubicBezTo>
                  <a:cubicBezTo>
                    <a:pt x="4083339" y="1702916"/>
                    <a:pt x="4097343" y="1696582"/>
                    <a:pt x="4111347" y="1680745"/>
                  </a:cubicBezTo>
                  <a:cubicBezTo>
                    <a:pt x="4121849" y="1668076"/>
                    <a:pt x="4132352" y="1645905"/>
                    <a:pt x="4142855" y="1623734"/>
                  </a:cubicBezTo>
                  <a:cubicBezTo>
                    <a:pt x="4168478" y="1576202"/>
                    <a:pt x="4173884" y="1508380"/>
                    <a:pt x="4139354" y="1452700"/>
                  </a:cubicBezTo>
                  <a:cubicBezTo>
                    <a:pt x="4125350" y="1436863"/>
                    <a:pt x="4100844" y="1414692"/>
                    <a:pt x="4072836" y="1392521"/>
                  </a:cubicBezTo>
                  <a:cubicBezTo>
                    <a:pt x="4016821" y="1348179"/>
                    <a:pt x="3939799" y="1300669"/>
                    <a:pt x="3852275" y="1259494"/>
                  </a:cubicBezTo>
                  <a:cubicBezTo>
                    <a:pt x="3761250" y="1215152"/>
                    <a:pt x="3663223" y="1173977"/>
                    <a:pt x="3558194" y="1132802"/>
                  </a:cubicBezTo>
                  <a:cubicBezTo>
                    <a:pt x="3456666" y="1091627"/>
                    <a:pt x="3344636" y="1056787"/>
                    <a:pt x="3232605" y="1018779"/>
                  </a:cubicBezTo>
                  <a:cubicBezTo>
                    <a:pt x="3008543" y="949099"/>
                    <a:pt x="2770478" y="885753"/>
                    <a:pt x="2528911" y="825574"/>
                  </a:cubicBezTo>
                  <a:cubicBezTo>
                    <a:pt x="2042277" y="705217"/>
                    <a:pt x="1538138" y="607030"/>
                    <a:pt x="1030499" y="515179"/>
                  </a:cubicBezTo>
                  <a:cubicBezTo>
                    <a:pt x="689847" y="455667"/>
                    <a:pt x="346041" y="400434"/>
                    <a:pt x="0" y="348488"/>
                  </a:cubicBezTo>
                  <a:lnTo>
                    <a:pt x="0" y="0"/>
                  </a:lnTo>
                  <a:close/>
                </a:path>
              </a:pathLst>
            </a:custGeom>
            <a:solidFill>
              <a:schemeClr val="bg1">
                <a:lumMod val="85000"/>
              </a:schemeClr>
            </a:solidFill>
            <a:ln w="38100">
              <a:solidFill>
                <a:schemeClr val="tx1">
                  <a:lumMod val="85000"/>
                  <a:lumOff val="15000"/>
                </a:schemeClr>
              </a:solidFill>
            </a:ln>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p:nvSpPr>
          <p:spPr bwMode="auto">
            <a:xfrm>
              <a:off x="1" y="796010"/>
              <a:ext cx="9143999" cy="6061990"/>
            </a:xfrm>
            <a:custGeom>
              <a:avLst/>
              <a:gdLst>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7012 w 9143999"/>
                <a:gd name="connsiteY32" fmla="*/ 3355701 h 6061990"/>
                <a:gd name="connsiteX33" fmla="*/ 2407011 w 9143999"/>
                <a:gd name="connsiteY33" fmla="*/ 3362035 h 6061990"/>
                <a:gd name="connsiteX34" fmla="*/ 2406574 w 9143999"/>
                <a:gd name="connsiteY34" fmla="*/ 3366390 h 6061990"/>
                <a:gd name="connsiteX35" fmla="*/ 2410075 w 9143999"/>
                <a:gd name="connsiteY35" fmla="*/ 3371932 h 6061990"/>
                <a:gd name="connsiteX36" fmla="*/ 2445086 w 9143999"/>
                <a:gd name="connsiteY36" fmla="*/ 3470900 h 6061990"/>
                <a:gd name="connsiteX37" fmla="*/ 2529111 w 9143999"/>
                <a:gd name="connsiteY37" fmla="*/ 3575409 h 6061990"/>
                <a:gd name="connsiteX38" fmla="*/ 2886218 w 9143999"/>
                <a:gd name="connsiteY38" fmla="*/ 3828766 h 6061990"/>
                <a:gd name="connsiteX39" fmla="*/ 3414877 w 9143999"/>
                <a:gd name="connsiteY39" fmla="*/ 4075790 h 6061990"/>
                <a:gd name="connsiteX40" fmla="*/ 4034564 w 9143999"/>
                <a:gd name="connsiteY40" fmla="*/ 4294310 h 6061990"/>
                <a:gd name="connsiteX41" fmla="*/ 4706767 w 9143999"/>
                <a:gd name="connsiteY41" fmla="*/ 4487495 h 6061990"/>
                <a:gd name="connsiteX42" fmla="*/ 6128195 w 9143999"/>
                <a:gd name="connsiteY42" fmla="*/ 4810525 h 6061990"/>
                <a:gd name="connsiteX43" fmla="*/ 7609141 w 9143999"/>
                <a:gd name="connsiteY43" fmla="*/ 5070216 h 6061990"/>
                <a:gd name="connsiteX44" fmla="*/ 9118095 w 9143999"/>
                <a:gd name="connsiteY44" fmla="*/ 5285570 h 6061990"/>
                <a:gd name="connsiteX45" fmla="*/ 9143999 w 9143999"/>
                <a:gd name="connsiteY45" fmla="*/ 5288702 h 6061990"/>
                <a:gd name="connsiteX46" fmla="*/ 9143999 w 9143999"/>
                <a:gd name="connsiteY46" fmla="*/ 6061990 h 6061990"/>
                <a:gd name="connsiteX47" fmla="*/ 4752032 w 9143999"/>
                <a:gd name="connsiteY47" fmla="*/ 6061990 h 6061990"/>
                <a:gd name="connsiteX48" fmla="*/ 3828002 w 9143999"/>
                <a:gd name="connsiteY48" fmla="*/ 5760614 h 6061990"/>
                <a:gd name="connsiteX49" fmla="*/ 3071774 w 9143999"/>
                <a:gd name="connsiteY49" fmla="*/ 5475587 h 6061990"/>
                <a:gd name="connsiteX50" fmla="*/ 2329551 w 9143999"/>
                <a:gd name="connsiteY50" fmla="*/ 5136722 h 6061990"/>
                <a:gd name="connsiteX51" fmla="*/ 1615336 w 9143999"/>
                <a:gd name="connsiteY51" fmla="*/ 4712349 h 6061990"/>
                <a:gd name="connsiteX52" fmla="*/ 1282736 w 9143999"/>
                <a:gd name="connsiteY52" fmla="*/ 4446324 h 6061990"/>
                <a:gd name="connsiteX53" fmla="*/ 992148 w 9143999"/>
                <a:gd name="connsiteY53" fmla="*/ 4123294 h 6061990"/>
                <a:gd name="connsiteX54" fmla="*/ 792588 w 9143999"/>
                <a:gd name="connsiteY54" fmla="*/ 3733758 h 6061990"/>
                <a:gd name="connsiteX55" fmla="*/ 761078 w 9143999"/>
                <a:gd name="connsiteY55" fmla="*/ 3296717 h 6061990"/>
                <a:gd name="connsiteX56" fmla="*/ 764579 w 9143999"/>
                <a:gd name="connsiteY56" fmla="*/ 3271381 h 6061990"/>
                <a:gd name="connsiteX57" fmla="*/ 767643 w 9143999"/>
                <a:gd name="connsiteY57" fmla="*/ 3257526 h 6061990"/>
                <a:gd name="connsiteX58" fmla="*/ 771582 w 9143999"/>
                <a:gd name="connsiteY58" fmla="*/ 3242878 h 6061990"/>
                <a:gd name="connsiteX59" fmla="*/ 774645 w 9143999"/>
                <a:gd name="connsiteY59" fmla="*/ 3234565 h 6061990"/>
                <a:gd name="connsiteX60" fmla="*/ 775083 w 9143999"/>
                <a:gd name="connsiteY60" fmla="*/ 3226251 h 6061990"/>
                <a:gd name="connsiteX61" fmla="*/ 775083 w 9143999"/>
                <a:gd name="connsiteY61" fmla="*/ 3223876 h 6061990"/>
                <a:gd name="connsiteX62" fmla="*/ 778146 w 9143999"/>
                <a:gd name="connsiteY62" fmla="*/ 3218334 h 6061990"/>
                <a:gd name="connsiteX63" fmla="*/ 782085 w 9143999"/>
                <a:gd name="connsiteY63" fmla="*/ 3195374 h 6061990"/>
                <a:gd name="connsiteX64" fmla="*/ 813594 w 9143999"/>
                <a:gd name="connsiteY64" fmla="*/ 3106699 h 6061990"/>
                <a:gd name="connsiteX65" fmla="*/ 890617 w 9143999"/>
                <a:gd name="connsiteY65" fmla="*/ 2926182 h 6061990"/>
                <a:gd name="connsiteX66" fmla="*/ 1156698 w 9143999"/>
                <a:gd name="connsiteY66" fmla="*/ 2565148 h 6061990"/>
                <a:gd name="connsiteX67" fmla="*/ 1576824 w 9143999"/>
                <a:gd name="connsiteY67" fmla="*/ 2254786 h 6061990"/>
                <a:gd name="connsiteX68" fmla="*/ 2077475 w 9143999"/>
                <a:gd name="connsiteY68" fmla="*/ 2055267 h 6061990"/>
                <a:gd name="connsiteX69" fmla="*/ 2560620 w 9143999"/>
                <a:gd name="connsiteY69" fmla="*/ 1947590 h 6061990"/>
                <a:gd name="connsiteX70" fmla="*/ 3005254 w 9143999"/>
                <a:gd name="connsiteY70" fmla="*/ 1890585 h 6061990"/>
                <a:gd name="connsiteX71" fmla="*/ 3404374 w 9143999"/>
                <a:gd name="connsiteY71" fmla="*/ 1852581 h 6061990"/>
                <a:gd name="connsiteX72" fmla="*/ 3754480 w 9143999"/>
                <a:gd name="connsiteY72" fmla="*/ 1814578 h 6061990"/>
                <a:gd name="connsiteX73" fmla="*/ 4006556 w 9143999"/>
                <a:gd name="connsiteY73" fmla="*/ 1763907 h 6061990"/>
                <a:gd name="connsiteX74" fmla="*/ 4083579 w 9143999"/>
                <a:gd name="connsiteY74" fmla="*/ 1738571 h 6061990"/>
                <a:gd name="connsiteX75" fmla="*/ 4136095 w 9143999"/>
                <a:gd name="connsiteY75" fmla="*/ 1713235 h 6061990"/>
                <a:gd name="connsiteX76" fmla="*/ 4178107 w 9143999"/>
                <a:gd name="connsiteY76" fmla="*/ 1672065 h 6061990"/>
                <a:gd name="connsiteX77" fmla="*/ 4209617 w 9143999"/>
                <a:gd name="connsiteY77" fmla="*/ 1605558 h 6061990"/>
                <a:gd name="connsiteX78" fmla="*/ 4227122 w 9143999"/>
                <a:gd name="connsiteY78" fmla="*/ 1513716 h 6061990"/>
                <a:gd name="connsiteX79" fmla="*/ 4227122 w 9143999"/>
                <a:gd name="connsiteY79" fmla="*/ 1505403 h 6061990"/>
                <a:gd name="connsiteX80" fmla="*/ 4227122 w 9143999"/>
                <a:gd name="connsiteY80" fmla="*/ 1495902 h 6061990"/>
                <a:gd name="connsiteX81" fmla="*/ 4227122 w 9143999"/>
                <a:gd name="connsiteY81" fmla="*/ 1482047 h 6061990"/>
                <a:gd name="connsiteX82" fmla="*/ 4223621 w 9143999"/>
                <a:gd name="connsiteY82" fmla="*/ 1463045 h 6061990"/>
                <a:gd name="connsiteX83" fmla="*/ 4192112 w 9143999"/>
                <a:gd name="connsiteY83" fmla="*/ 1409207 h 6061990"/>
                <a:gd name="connsiteX84" fmla="*/ 4118589 w 9143999"/>
                <a:gd name="connsiteY84" fmla="*/ 1342700 h 6061990"/>
                <a:gd name="connsiteX85" fmla="*/ 3884019 w 9143999"/>
                <a:gd name="connsiteY85" fmla="*/ 1203354 h 6061990"/>
                <a:gd name="connsiteX86" fmla="*/ 3582928 w 9143999"/>
                <a:gd name="connsiteY86" fmla="*/ 1076675 h 6061990"/>
                <a:gd name="connsiteX87" fmla="*/ 3253829 w 9143999"/>
                <a:gd name="connsiteY87" fmla="*/ 965832 h 6061990"/>
                <a:gd name="connsiteX88" fmla="*/ 2543115 w 9143999"/>
                <a:gd name="connsiteY88" fmla="*/ 772647 h 6061990"/>
                <a:gd name="connsiteX89" fmla="*/ 1041163 w 9143999"/>
                <a:gd name="connsiteY89" fmla="*/ 468619 h 6061990"/>
                <a:gd name="connsiteX90" fmla="*/ 0 w 9143999"/>
                <a:gd name="connsiteY90" fmla="*/ 304674 h 6061990"/>
                <a:gd name="connsiteX91" fmla="*/ 0 w 9143999"/>
                <a:gd name="connsiteY91"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7012 w 9143999"/>
                <a:gd name="connsiteY32" fmla="*/ 3355701 h 6061990"/>
                <a:gd name="connsiteX33" fmla="*/ 2406574 w 9143999"/>
                <a:gd name="connsiteY33" fmla="*/ 3366390 h 6061990"/>
                <a:gd name="connsiteX34" fmla="*/ 2410075 w 9143999"/>
                <a:gd name="connsiteY34" fmla="*/ 3371932 h 6061990"/>
                <a:gd name="connsiteX35" fmla="*/ 2445086 w 9143999"/>
                <a:gd name="connsiteY35" fmla="*/ 3470900 h 6061990"/>
                <a:gd name="connsiteX36" fmla="*/ 2529111 w 9143999"/>
                <a:gd name="connsiteY36" fmla="*/ 3575409 h 6061990"/>
                <a:gd name="connsiteX37" fmla="*/ 2886218 w 9143999"/>
                <a:gd name="connsiteY37" fmla="*/ 3828766 h 6061990"/>
                <a:gd name="connsiteX38" fmla="*/ 3414877 w 9143999"/>
                <a:gd name="connsiteY38" fmla="*/ 4075790 h 6061990"/>
                <a:gd name="connsiteX39" fmla="*/ 4034564 w 9143999"/>
                <a:gd name="connsiteY39" fmla="*/ 4294310 h 6061990"/>
                <a:gd name="connsiteX40" fmla="*/ 4706767 w 9143999"/>
                <a:gd name="connsiteY40" fmla="*/ 4487495 h 6061990"/>
                <a:gd name="connsiteX41" fmla="*/ 6128195 w 9143999"/>
                <a:gd name="connsiteY41" fmla="*/ 4810525 h 6061990"/>
                <a:gd name="connsiteX42" fmla="*/ 7609141 w 9143999"/>
                <a:gd name="connsiteY42" fmla="*/ 5070216 h 6061990"/>
                <a:gd name="connsiteX43" fmla="*/ 9118095 w 9143999"/>
                <a:gd name="connsiteY43" fmla="*/ 5285570 h 6061990"/>
                <a:gd name="connsiteX44" fmla="*/ 9143999 w 9143999"/>
                <a:gd name="connsiteY44" fmla="*/ 5288702 h 6061990"/>
                <a:gd name="connsiteX45" fmla="*/ 9143999 w 9143999"/>
                <a:gd name="connsiteY45" fmla="*/ 6061990 h 6061990"/>
                <a:gd name="connsiteX46" fmla="*/ 4752032 w 9143999"/>
                <a:gd name="connsiteY46" fmla="*/ 6061990 h 6061990"/>
                <a:gd name="connsiteX47" fmla="*/ 3828002 w 9143999"/>
                <a:gd name="connsiteY47" fmla="*/ 5760614 h 6061990"/>
                <a:gd name="connsiteX48" fmla="*/ 3071774 w 9143999"/>
                <a:gd name="connsiteY48" fmla="*/ 5475587 h 6061990"/>
                <a:gd name="connsiteX49" fmla="*/ 2329551 w 9143999"/>
                <a:gd name="connsiteY49" fmla="*/ 5136722 h 6061990"/>
                <a:gd name="connsiteX50" fmla="*/ 1615336 w 9143999"/>
                <a:gd name="connsiteY50" fmla="*/ 4712349 h 6061990"/>
                <a:gd name="connsiteX51" fmla="*/ 1282736 w 9143999"/>
                <a:gd name="connsiteY51" fmla="*/ 4446324 h 6061990"/>
                <a:gd name="connsiteX52" fmla="*/ 992148 w 9143999"/>
                <a:gd name="connsiteY52" fmla="*/ 4123294 h 6061990"/>
                <a:gd name="connsiteX53" fmla="*/ 792588 w 9143999"/>
                <a:gd name="connsiteY53" fmla="*/ 3733758 h 6061990"/>
                <a:gd name="connsiteX54" fmla="*/ 761078 w 9143999"/>
                <a:gd name="connsiteY54" fmla="*/ 3296717 h 6061990"/>
                <a:gd name="connsiteX55" fmla="*/ 764579 w 9143999"/>
                <a:gd name="connsiteY55" fmla="*/ 3271381 h 6061990"/>
                <a:gd name="connsiteX56" fmla="*/ 767643 w 9143999"/>
                <a:gd name="connsiteY56" fmla="*/ 3257526 h 6061990"/>
                <a:gd name="connsiteX57" fmla="*/ 771582 w 9143999"/>
                <a:gd name="connsiteY57" fmla="*/ 3242878 h 6061990"/>
                <a:gd name="connsiteX58" fmla="*/ 774645 w 9143999"/>
                <a:gd name="connsiteY58" fmla="*/ 3234565 h 6061990"/>
                <a:gd name="connsiteX59" fmla="*/ 775083 w 9143999"/>
                <a:gd name="connsiteY59" fmla="*/ 3226251 h 6061990"/>
                <a:gd name="connsiteX60" fmla="*/ 775083 w 9143999"/>
                <a:gd name="connsiteY60" fmla="*/ 3223876 h 6061990"/>
                <a:gd name="connsiteX61" fmla="*/ 778146 w 9143999"/>
                <a:gd name="connsiteY61" fmla="*/ 3218334 h 6061990"/>
                <a:gd name="connsiteX62" fmla="*/ 782085 w 9143999"/>
                <a:gd name="connsiteY62" fmla="*/ 3195374 h 6061990"/>
                <a:gd name="connsiteX63" fmla="*/ 813594 w 9143999"/>
                <a:gd name="connsiteY63" fmla="*/ 3106699 h 6061990"/>
                <a:gd name="connsiteX64" fmla="*/ 890617 w 9143999"/>
                <a:gd name="connsiteY64" fmla="*/ 2926182 h 6061990"/>
                <a:gd name="connsiteX65" fmla="*/ 1156698 w 9143999"/>
                <a:gd name="connsiteY65" fmla="*/ 2565148 h 6061990"/>
                <a:gd name="connsiteX66" fmla="*/ 1576824 w 9143999"/>
                <a:gd name="connsiteY66" fmla="*/ 2254786 h 6061990"/>
                <a:gd name="connsiteX67" fmla="*/ 2077475 w 9143999"/>
                <a:gd name="connsiteY67" fmla="*/ 2055267 h 6061990"/>
                <a:gd name="connsiteX68" fmla="*/ 2560620 w 9143999"/>
                <a:gd name="connsiteY68" fmla="*/ 1947590 h 6061990"/>
                <a:gd name="connsiteX69" fmla="*/ 3005254 w 9143999"/>
                <a:gd name="connsiteY69" fmla="*/ 1890585 h 6061990"/>
                <a:gd name="connsiteX70" fmla="*/ 3404374 w 9143999"/>
                <a:gd name="connsiteY70" fmla="*/ 1852581 h 6061990"/>
                <a:gd name="connsiteX71" fmla="*/ 3754480 w 9143999"/>
                <a:gd name="connsiteY71" fmla="*/ 1814578 h 6061990"/>
                <a:gd name="connsiteX72" fmla="*/ 4006556 w 9143999"/>
                <a:gd name="connsiteY72" fmla="*/ 1763907 h 6061990"/>
                <a:gd name="connsiteX73" fmla="*/ 4083579 w 9143999"/>
                <a:gd name="connsiteY73" fmla="*/ 1738571 h 6061990"/>
                <a:gd name="connsiteX74" fmla="*/ 4136095 w 9143999"/>
                <a:gd name="connsiteY74" fmla="*/ 1713235 h 6061990"/>
                <a:gd name="connsiteX75" fmla="*/ 4178107 w 9143999"/>
                <a:gd name="connsiteY75" fmla="*/ 1672065 h 6061990"/>
                <a:gd name="connsiteX76" fmla="*/ 4209617 w 9143999"/>
                <a:gd name="connsiteY76" fmla="*/ 1605558 h 6061990"/>
                <a:gd name="connsiteX77" fmla="*/ 4227122 w 9143999"/>
                <a:gd name="connsiteY77" fmla="*/ 1513716 h 6061990"/>
                <a:gd name="connsiteX78" fmla="*/ 4227122 w 9143999"/>
                <a:gd name="connsiteY78" fmla="*/ 1505403 h 6061990"/>
                <a:gd name="connsiteX79" fmla="*/ 4227122 w 9143999"/>
                <a:gd name="connsiteY79" fmla="*/ 1495902 h 6061990"/>
                <a:gd name="connsiteX80" fmla="*/ 4227122 w 9143999"/>
                <a:gd name="connsiteY80" fmla="*/ 1482047 h 6061990"/>
                <a:gd name="connsiteX81" fmla="*/ 4223621 w 9143999"/>
                <a:gd name="connsiteY81" fmla="*/ 1463045 h 6061990"/>
                <a:gd name="connsiteX82" fmla="*/ 4192112 w 9143999"/>
                <a:gd name="connsiteY82" fmla="*/ 1409207 h 6061990"/>
                <a:gd name="connsiteX83" fmla="*/ 4118589 w 9143999"/>
                <a:gd name="connsiteY83" fmla="*/ 1342700 h 6061990"/>
                <a:gd name="connsiteX84" fmla="*/ 3884019 w 9143999"/>
                <a:gd name="connsiteY84" fmla="*/ 1203354 h 6061990"/>
                <a:gd name="connsiteX85" fmla="*/ 3582928 w 9143999"/>
                <a:gd name="connsiteY85" fmla="*/ 1076675 h 6061990"/>
                <a:gd name="connsiteX86" fmla="*/ 3253829 w 9143999"/>
                <a:gd name="connsiteY86" fmla="*/ 965832 h 6061990"/>
                <a:gd name="connsiteX87" fmla="*/ 2543115 w 9143999"/>
                <a:gd name="connsiteY87" fmla="*/ 772647 h 6061990"/>
                <a:gd name="connsiteX88" fmla="*/ 1041163 w 9143999"/>
                <a:gd name="connsiteY88" fmla="*/ 468619 h 6061990"/>
                <a:gd name="connsiteX89" fmla="*/ 0 w 9143999"/>
                <a:gd name="connsiteY89" fmla="*/ 304674 h 6061990"/>
                <a:gd name="connsiteX90" fmla="*/ 0 w 9143999"/>
                <a:gd name="connsiteY90"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6574 w 9143999"/>
                <a:gd name="connsiteY32" fmla="*/ 3366390 h 6061990"/>
                <a:gd name="connsiteX33" fmla="*/ 2410075 w 9143999"/>
                <a:gd name="connsiteY33" fmla="*/ 3371932 h 6061990"/>
                <a:gd name="connsiteX34" fmla="*/ 2445086 w 9143999"/>
                <a:gd name="connsiteY34" fmla="*/ 3470900 h 6061990"/>
                <a:gd name="connsiteX35" fmla="*/ 2529111 w 9143999"/>
                <a:gd name="connsiteY35" fmla="*/ 3575409 h 6061990"/>
                <a:gd name="connsiteX36" fmla="*/ 2886218 w 9143999"/>
                <a:gd name="connsiteY36" fmla="*/ 3828766 h 6061990"/>
                <a:gd name="connsiteX37" fmla="*/ 3414877 w 9143999"/>
                <a:gd name="connsiteY37" fmla="*/ 4075790 h 6061990"/>
                <a:gd name="connsiteX38" fmla="*/ 4034564 w 9143999"/>
                <a:gd name="connsiteY38" fmla="*/ 4294310 h 6061990"/>
                <a:gd name="connsiteX39" fmla="*/ 4706767 w 9143999"/>
                <a:gd name="connsiteY39" fmla="*/ 4487495 h 6061990"/>
                <a:gd name="connsiteX40" fmla="*/ 6128195 w 9143999"/>
                <a:gd name="connsiteY40" fmla="*/ 4810525 h 6061990"/>
                <a:gd name="connsiteX41" fmla="*/ 7609141 w 9143999"/>
                <a:gd name="connsiteY41" fmla="*/ 5070216 h 6061990"/>
                <a:gd name="connsiteX42" fmla="*/ 9118095 w 9143999"/>
                <a:gd name="connsiteY42" fmla="*/ 5285570 h 6061990"/>
                <a:gd name="connsiteX43" fmla="*/ 9143999 w 9143999"/>
                <a:gd name="connsiteY43" fmla="*/ 5288702 h 6061990"/>
                <a:gd name="connsiteX44" fmla="*/ 9143999 w 9143999"/>
                <a:gd name="connsiteY44" fmla="*/ 6061990 h 6061990"/>
                <a:gd name="connsiteX45" fmla="*/ 4752032 w 9143999"/>
                <a:gd name="connsiteY45" fmla="*/ 6061990 h 6061990"/>
                <a:gd name="connsiteX46" fmla="*/ 3828002 w 9143999"/>
                <a:gd name="connsiteY46" fmla="*/ 5760614 h 6061990"/>
                <a:gd name="connsiteX47" fmla="*/ 3071774 w 9143999"/>
                <a:gd name="connsiteY47" fmla="*/ 5475587 h 6061990"/>
                <a:gd name="connsiteX48" fmla="*/ 2329551 w 9143999"/>
                <a:gd name="connsiteY48" fmla="*/ 5136722 h 6061990"/>
                <a:gd name="connsiteX49" fmla="*/ 1615336 w 9143999"/>
                <a:gd name="connsiteY49" fmla="*/ 4712349 h 6061990"/>
                <a:gd name="connsiteX50" fmla="*/ 1282736 w 9143999"/>
                <a:gd name="connsiteY50" fmla="*/ 4446324 h 6061990"/>
                <a:gd name="connsiteX51" fmla="*/ 992148 w 9143999"/>
                <a:gd name="connsiteY51" fmla="*/ 4123294 h 6061990"/>
                <a:gd name="connsiteX52" fmla="*/ 792588 w 9143999"/>
                <a:gd name="connsiteY52" fmla="*/ 3733758 h 6061990"/>
                <a:gd name="connsiteX53" fmla="*/ 761078 w 9143999"/>
                <a:gd name="connsiteY53" fmla="*/ 3296717 h 6061990"/>
                <a:gd name="connsiteX54" fmla="*/ 764579 w 9143999"/>
                <a:gd name="connsiteY54" fmla="*/ 3271381 h 6061990"/>
                <a:gd name="connsiteX55" fmla="*/ 767643 w 9143999"/>
                <a:gd name="connsiteY55" fmla="*/ 3257526 h 6061990"/>
                <a:gd name="connsiteX56" fmla="*/ 771582 w 9143999"/>
                <a:gd name="connsiteY56" fmla="*/ 3242878 h 6061990"/>
                <a:gd name="connsiteX57" fmla="*/ 774645 w 9143999"/>
                <a:gd name="connsiteY57" fmla="*/ 3234565 h 6061990"/>
                <a:gd name="connsiteX58" fmla="*/ 775083 w 9143999"/>
                <a:gd name="connsiteY58" fmla="*/ 3226251 h 6061990"/>
                <a:gd name="connsiteX59" fmla="*/ 775083 w 9143999"/>
                <a:gd name="connsiteY59" fmla="*/ 3223876 h 6061990"/>
                <a:gd name="connsiteX60" fmla="*/ 778146 w 9143999"/>
                <a:gd name="connsiteY60" fmla="*/ 3218334 h 6061990"/>
                <a:gd name="connsiteX61" fmla="*/ 782085 w 9143999"/>
                <a:gd name="connsiteY61" fmla="*/ 3195374 h 6061990"/>
                <a:gd name="connsiteX62" fmla="*/ 813594 w 9143999"/>
                <a:gd name="connsiteY62" fmla="*/ 3106699 h 6061990"/>
                <a:gd name="connsiteX63" fmla="*/ 890617 w 9143999"/>
                <a:gd name="connsiteY63" fmla="*/ 2926182 h 6061990"/>
                <a:gd name="connsiteX64" fmla="*/ 1156698 w 9143999"/>
                <a:gd name="connsiteY64" fmla="*/ 2565148 h 6061990"/>
                <a:gd name="connsiteX65" fmla="*/ 1576824 w 9143999"/>
                <a:gd name="connsiteY65" fmla="*/ 2254786 h 6061990"/>
                <a:gd name="connsiteX66" fmla="*/ 2077475 w 9143999"/>
                <a:gd name="connsiteY66" fmla="*/ 2055267 h 6061990"/>
                <a:gd name="connsiteX67" fmla="*/ 2560620 w 9143999"/>
                <a:gd name="connsiteY67" fmla="*/ 1947590 h 6061990"/>
                <a:gd name="connsiteX68" fmla="*/ 3005254 w 9143999"/>
                <a:gd name="connsiteY68" fmla="*/ 1890585 h 6061990"/>
                <a:gd name="connsiteX69" fmla="*/ 3404374 w 9143999"/>
                <a:gd name="connsiteY69" fmla="*/ 1852581 h 6061990"/>
                <a:gd name="connsiteX70" fmla="*/ 3754480 w 9143999"/>
                <a:gd name="connsiteY70" fmla="*/ 1814578 h 6061990"/>
                <a:gd name="connsiteX71" fmla="*/ 4006556 w 9143999"/>
                <a:gd name="connsiteY71" fmla="*/ 1763907 h 6061990"/>
                <a:gd name="connsiteX72" fmla="*/ 4083579 w 9143999"/>
                <a:gd name="connsiteY72" fmla="*/ 1738571 h 6061990"/>
                <a:gd name="connsiteX73" fmla="*/ 4136095 w 9143999"/>
                <a:gd name="connsiteY73" fmla="*/ 1713235 h 6061990"/>
                <a:gd name="connsiteX74" fmla="*/ 4178107 w 9143999"/>
                <a:gd name="connsiteY74" fmla="*/ 1672065 h 6061990"/>
                <a:gd name="connsiteX75" fmla="*/ 4209617 w 9143999"/>
                <a:gd name="connsiteY75" fmla="*/ 1605558 h 6061990"/>
                <a:gd name="connsiteX76" fmla="*/ 4227122 w 9143999"/>
                <a:gd name="connsiteY76" fmla="*/ 1513716 h 6061990"/>
                <a:gd name="connsiteX77" fmla="*/ 4227122 w 9143999"/>
                <a:gd name="connsiteY77" fmla="*/ 1505403 h 6061990"/>
                <a:gd name="connsiteX78" fmla="*/ 4227122 w 9143999"/>
                <a:gd name="connsiteY78" fmla="*/ 1495902 h 6061990"/>
                <a:gd name="connsiteX79" fmla="*/ 4227122 w 9143999"/>
                <a:gd name="connsiteY79" fmla="*/ 1482047 h 6061990"/>
                <a:gd name="connsiteX80" fmla="*/ 4223621 w 9143999"/>
                <a:gd name="connsiteY80" fmla="*/ 1463045 h 6061990"/>
                <a:gd name="connsiteX81" fmla="*/ 4192112 w 9143999"/>
                <a:gd name="connsiteY81" fmla="*/ 1409207 h 6061990"/>
                <a:gd name="connsiteX82" fmla="*/ 4118589 w 9143999"/>
                <a:gd name="connsiteY82" fmla="*/ 1342700 h 6061990"/>
                <a:gd name="connsiteX83" fmla="*/ 3884019 w 9143999"/>
                <a:gd name="connsiteY83" fmla="*/ 1203354 h 6061990"/>
                <a:gd name="connsiteX84" fmla="*/ 3582928 w 9143999"/>
                <a:gd name="connsiteY84" fmla="*/ 1076675 h 6061990"/>
                <a:gd name="connsiteX85" fmla="*/ 3253829 w 9143999"/>
                <a:gd name="connsiteY85" fmla="*/ 965832 h 6061990"/>
                <a:gd name="connsiteX86" fmla="*/ 2543115 w 9143999"/>
                <a:gd name="connsiteY86" fmla="*/ 772647 h 6061990"/>
                <a:gd name="connsiteX87" fmla="*/ 1041163 w 9143999"/>
                <a:gd name="connsiteY87" fmla="*/ 468619 h 6061990"/>
                <a:gd name="connsiteX88" fmla="*/ 0 w 9143999"/>
                <a:gd name="connsiteY88" fmla="*/ 304674 h 6061990"/>
                <a:gd name="connsiteX89" fmla="*/ 0 w 9143999"/>
                <a:gd name="connsiteY89"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66390 h 6061990"/>
                <a:gd name="connsiteX32" fmla="*/ 2410075 w 9143999"/>
                <a:gd name="connsiteY32" fmla="*/ 3371932 h 6061990"/>
                <a:gd name="connsiteX33" fmla="*/ 2445086 w 9143999"/>
                <a:gd name="connsiteY33" fmla="*/ 3470900 h 6061990"/>
                <a:gd name="connsiteX34" fmla="*/ 2529111 w 9143999"/>
                <a:gd name="connsiteY34" fmla="*/ 3575409 h 6061990"/>
                <a:gd name="connsiteX35" fmla="*/ 2886218 w 9143999"/>
                <a:gd name="connsiteY35" fmla="*/ 3828766 h 6061990"/>
                <a:gd name="connsiteX36" fmla="*/ 3414877 w 9143999"/>
                <a:gd name="connsiteY36" fmla="*/ 4075790 h 6061990"/>
                <a:gd name="connsiteX37" fmla="*/ 4034564 w 9143999"/>
                <a:gd name="connsiteY37" fmla="*/ 4294310 h 6061990"/>
                <a:gd name="connsiteX38" fmla="*/ 4706767 w 9143999"/>
                <a:gd name="connsiteY38" fmla="*/ 4487495 h 6061990"/>
                <a:gd name="connsiteX39" fmla="*/ 6128195 w 9143999"/>
                <a:gd name="connsiteY39" fmla="*/ 4810525 h 6061990"/>
                <a:gd name="connsiteX40" fmla="*/ 7609141 w 9143999"/>
                <a:gd name="connsiteY40" fmla="*/ 5070216 h 6061990"/>
                <a:gd name="connsiteX41" fmla="*/ 9118095 w 9143999"/>
                <a:gd name="connsiteY41" fmla="*/ 5285570 h 6061990"/>
                <a:gd name="connsiteX42" fmla="*/ 9143999 w 9143999"/>
                <a:gd name="connsiteY42" fmla="*/ 5288702 h 6061990"/>
                <a:gd name="connsiteX43" fmla="*/ 9143999 w 9143999"/>
                <a:gd name="connsiteY43" fmla="*/ 6061990 h 6061990"/>
                <a:gd name="connsiteX44" fmla="*/ 4752032 w 9143999"/>
                <a:gd name="connsiteY44" fmla="*/ 6061990 h 6061990"/>
                <a:gd name="connsiteX45" fmla="*/ 3828002 w 9143999"/>
                <a:gd name="connsiteY45" fmla="*/ 5760614 h 6061990"/>
                <a:gd name="connsiteX46" fmla="*/ 3071774 w 9143999"/>
                <a:gd name="connsiteY46" fmla="*/ 5475587 h 6061990"/>
                <a:gd name="connsiteX47" fmla="*/ 2329551 w 9143999"/>
                <a:gd name="connsiteY47" fmla="*/ 5136722 h 6061990"/>
                <a:gd name="connsiteX48" fmla="*/ 1615336 w 9143999"/>
                <a:gd name="connsiteY48" fmla="*/ 4712349 h 6061990"/>
                <a:gd name="connsiteX49" fmla="*/ 1282736 w 9143999"/>
                <a:gd name="connsiteY49" fmla="*/ 4446324 h 6061990"/>
                <a:gd name="connsiteX50" fmla="*/ 992148 w 9143999"/>
                <a:gd name="connsiteY50" fmla="*/ 4123294 h 6061990"/>
                <a:gd name="connsiteX51" fmla="*/ 792588 w 9143999"/>
                <a:gd name="connsiteY51" fmla="*/ 3733758 h 6061990"/>
                <a:gd name="connsiteX52" fmla="*/ 761078 w 9143999"/>
                <a:gd name="connsiteY52" fmla="*/ 3296717 h 6061990"/>
                <a:gd name="connsiteX53" fmla="*/ 764579 w 9143999"/>
                <a:gd name="connsiteY53" fmla="*/ 3271381 h 6061990"/>
                <a:gd name="connsiteX54" fmla="*/ 767643 w 9143999"/>
                <a:gd name="connsiteY54" fmla="*/ 3257526 h 6061990"/>
                <a:gd name="connsiteX55" fmla="*/ 771582 w 9143999"/>
                <a:gd name="connsiteY55" fmla="*/ 3242878 h 6061990"/>
                <a:gd name="connsiteX56" fmla="*/ 774645 w 9143999"/>
                <a:gd name="connsiteY56" fmla="*/ 3234565 h 6061990"/>
                <a:gd name="connsiteX57" fmla="*/ 775083 w 9143999"/>
                <a:gd name="connsiteY57" fmla="*/ 3226251 h 6061990"/>
                <a:gd name="connsiteX58" fmla="*/ 775083 w 9143999"/>
                <a:gd name="connsiteY58" fmla="*/ 3223876 h 6061990"/>
                <a:gd name="connsiteX59" fmla="*/ 778146 w 9143999"/>
                <a:gd name="connsiteY59" fmla="*/ 3218334 h 6061990"/>
                <a:gd name="connsiteX60" fmla="*/ 782085 w 9143999"/>
                <a:gd name="connsiteY60" fmla="*/ 3195374 h 6061990"/>
                <a:gd name="connsiteX61" fmla="*/ 813594 w 9143999"/>
                <a:gd name="connsiteY61" fmla="*/ 3106699 h 6061990"/>
                <a:gd name="connsiteX62" fmla="*/ 890617 w 9143999"/>
                <a:gd name="connsiteY62" fmla="*/ 2926182 h 6061990"/>
                <a:gd name="connsiteX63" fmla="*/ 1156698 w 9143999"/>
                <a:gd name="connsiteY63" fmla="*/ 2565148 h 6061990"/>
                <a:gd name="connsiteX64" fmla="*/ 1576824 w 9143999"/>
                <a:gd name="connsiteY64" fmla="*/ 2254786 h 6061990"/>
                <a:gd name="connsiteX65" fmla="*/ 2077475 w 9143999"/>
                <a:gd name="connsiteY65" fmla="*/ 2055267 h 6061990"/>
                <a:gd name="connsiteX66" fmla="*/ 2560620 w 9143999"/>
                <a:gd name="connsiteY66" fmla="*/ 1947590 h 6061990"/>
                <a:gd name="connsiteX67" fmla="*/ 3005254 w 9143999"/>
                <a:gd name="connsiteY67" fmla="*/ 1890585 h 6061990"/>
                <a:gd name="connsiteX68" fmla="*/ 3404374 w 9143999"/>
                <a:gd name="connsiteY68" fmla="*/ 1852581 h 6061990"/>
                <a:gd name="connsiteX69" fmla="*/ 3754480 w 9143999"/>
                <a:gd name="connsiteY69" fmla="*/ 1814578 h 6061990"/>
                <a:gd name="connsiteX70" fmla="*/ 4006556 w 9143999"/>
                <a:gd name="connsiteY70" fmla="*/ 1763907 h 6061990"/>
                <a:gd name="connsiteX71" fmla="*/ 4083579 w 9143999"/>
                <a:gd name="connsiteY71" fmla="*/ 1738571 h 6061990"/>
                <a:gd name="connsiteX72" fmla="*/ 4136095 w 9143999"/>
                <a:gd name="connsiteY72" fmla="*/ 1713235 h 6061990"/>
                <a:gd name="connsiteX73" fmla="*/ 4178107 w 9143999"/>
                <a:gd name="connsiteY73" fmla="*/ 1672065 h 6061990"/>
                <a:gd name="connsiteX74" fmla="*/ 4209617 w 9143999"/>
                <a:gd name="connsiteY74" fmla="*/ 1605558 h 6061990"/>
                <a:gd name="connsiteX75" fmla="*/ 4227122 w 9143999"/>
                <a:gd name="connsiteY75" fmla="*/ 1513716 h 6061990"/>
                <a:gd name="connsiteX76" fmla="*/ 4227122 w 9143999"/>
                <a:gd name="connsiteY76" fmla="*/ 1505403 h 6061990"/>
                <a:gd name="connsiteX77" fmla="*/ 4227122 w 9143999"/>
                <a:gd name="connsiteY77" fmla="*/ 1495902 h 6061990"/>
                <a:gd name="connsiteX78" fmla="*/ 4227122 w 9143999"/>
                <a:gd name="connsiteY78" fmla="*/ 1482047 h 6061990"/>
                <a:gd name="connsiteX79" fmla="*/ 4223621 w 9143999"/>
                <a:gd name="connsiteY79" fmla="*/ 1463045 h 6061990"/>
                <a:gd name="connsiteX80" fmla="*/ 4192112 w 9143999"/>
                <a:gd name="connsiteY80" fmla="*/ 1409207 h 6061990"/>
                <a:gd name="connsiteX81" fmla="*/ 4118589 w 9143999"/>
                <a:gd name="connsiteY81" fmla="*/ 1342700 h 6061990"/>
                <a:gd name="connsiteX82" fmla="*/ 3884019 w 9143999"/>
                <a:gd name="connsiteY82" fmla="*/ 1203354 h 6061990"/>
                <a:gd name="connsiteX83" fmla="*/ 3582928 w 9143999"/>
                <a:gd name="connsiteY83" fmla="*/ 1076675 h 6061990"/>
                <a:gd name="connsiteX84" fmla="*/ 3253829 w 9143999"/>
                <a:gd name="connsiteY84" fmla="*/ 965832 h 6061990"/>
                <a:gd name="connsiteX85" fmla="*/ 2543115 w 9143999"/>
                <a:gd name="connsiteY85" fmla="*/ 772647 h 6061990"/>
                <a:gd name="connsiteX86" fmla="*/ 1041163 w 9143999"/>
                <a:gd name="connsiteY86" fmla="*/ 468619 h 6061990"/>
                <a:gd name="connsiteX87" fmla="*/ 0 w 9143999"/>
                <a:gd name="connsiteY87" fmla="*/ 304674 h 6061990"/>
                <a:gd name="connsiteX88" fmla="*/ 0 w 9143999"/>
                <a:gd name="connsiteY88"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10075 w 9143999"/>
                <a:gd name="connsiteY31" fmla="*/ 3371932 h 6061990"/>
                <a:gd name="connsiteX32" fmla="*/ 2445086 w 9143999"/>
                <a:gd name="connsiteY32" fmla="*/ 3470900 h 6061990"/>
                <a:gd name="connsiteX33" fmla="*/ 2529111 w 9143999"/>
                <a:gd name="connsiteY33" fmla="*/ 3575409 h 6061990"/>
                <a:gd name="connsiteX34" fmla="*/ 2886218 w 9143999"/>
                <a:gd name="connsiteY34" fmla="*/ 3828766 h 6061990"/>
                <a:gd name="connsiteX35" fmla="*/ 3414877 w 9143999"/>
                <a:gd name="connsiteY35" fmla="*/ 4075790 h 6061990"/>
                <a:gd name="connsiteX36" fmla="*/ 4034564 w 9143999"/>
                <a:gd name="connsiteY36" fmla="*/ 4294310 h 6061990"/>
                <a:gd name="connsiteX37" fmla="*/ 4706767 w 9143999"/>
                <a:gd name="connsiteY37" fmla="*/ 4487495 h 6061990"/>
                <a:gd name="connsiteX38" fmla="*/ 6128195 w 9143999"/>
                <a:gd name="connsiteY38" fmla="*/ 4810525 h 6061990"/>
                <a:gd name="connsiteX39" fmla="*/ 7609141 w 9143999"/>
                <a:gd name="connsiteY39" fmla="*/ 5070216 h 6061990"/>
                <a:gd name="connsiteX40" fmla="*/ 9118095 w 9143999"/>
                <a:gd name="connsiteY40" fmla="*/ 5285570 h 6061990"/>
                <a:gd name="connsiteX41" fmla="*/ 9143999 w 9143999"/>
                <a:gd name="connsiteY41" fmla="*/ 5288702 h 6061990"/>
                <a:gd name="connsiteX42" fmla="*/ 9143999 w 9143999"/>
                <a:gd name="connsiteY42" fmla="*/ 6061990 h 6061990"/>
                <a:gd name="connsiteX43" fmla="*/ 4752032 w 9143999"/>
                <a:gd name="connsiteY43" fmla="*/ 6061990 h 6061990"/>
                <a:gd name="connsiteX44" fmla="*/ 3828002 w 9143999"/>
                <a:gd name="connsiteY44" fmla="*/ 5760614 h 6061990"/>
                <a:gd name="connsiteX45" fmla="*/ 3071774 w 9143999"/>
                <a:gd name="connsiteY45" fmla="*/ 5475587 h 6061990"/>
                <a:gd name="connsiteX46" fmla="*/ 2329551 w 9143999"/>
                <a:gd name="connsiteY46" fmla="*/ 5136722 h 6061990"/>
                <a:gd name="connsiteX47" fmla="*/ 1615336 w 9143999"/>
                <a:gd name="connsiteY47" fmla="*/ 4712349 h 6061990"/>
                <a:gd name="connsiteX48" fmla="*/ 1282736 w 9143999"/>
                <a:gd name="connsiteY48" fmla="*/ 4446324 h 6061990"/>
                <a:gd name="connsiteX49" fmla="*/ 992148 w 9143999"/>
                <a:gd name="connsiteY49" fmla="*/ 4123294 h 6061990"/>
                <a:gd name="connsiteX50" fmla="*/ 792588 w 9143999"/>
                <a:gd name="connsiteY50" fmla="*/ 3733758 h 6061990"/>
                <a:gd name="connsiteX51" fmla="*/ 761078 w 9143999"/>
                <a:gd name="connsiteY51" fmla="*/ 3296717 h 6061990"/>
                <a:gd name="connsiteX52" fmla="*/ 764579 w 9143999"/>
                <a:gd name="connsiteY52" fmla="*/ 3271381 h 6061990"/>
                <a:gd name="connsiteX53" fmla="*/ 767643 w 9143999"/>
                <a:gd name="connsiteY53" fmla="*/ 3257526 h 6061990"/>
                <a:gd name="connsiteX54" fmla="*/ 771582 w 9143999"/>
                <a:gd name="connsiteY54" fmla="*/ 3242878 h 6061990"/>
                <a:gd name="connsiteX55" fmla="*/ 774645 w 9143999"/>
                <a:gd name="connsiteY55" fmla="*/ 3234565 h 6061990"/>
                <a:gd name="connsiteX56" fmla="*/ 775083 w 9143999"/>
                <a:gd name="connsiteY56" fmla="*/ 3226251 h 6061990"/>
                <a:gd name="connsiteX57" fmla="*/ 775083 w 9143999"/>
                <a:gd name="connsiteY57" fmla="*/ 3223876 h 6061990"/>
                <a:gd name="connsiteX58" fmla="*/ 778146 w 9143999"/>
                <a:gd name="connsiteY58" fmla="*/ 3218334 h 6061990"/>
                <a:gd name="connsiteX59" fmla="*/ 782085 w 9143999"/>
                <a:gd name="connsiteY59" fmla="*/ 3195374 h 6061990"/>
                <a:gd name="connsiteX60" fmla="*/ 813594 w 9143999"/>
                <a:gd name="connsiteY60" fmla="*/ 3106699 h 6061990"/>
                <a:gd name="connsiteX61" fmla="*/ 890617 w 9143999"/>
                <a:gd name="connsiteY61" fmla="*/ 2926182 h 6061990"/>
                <a:gd name="connsiteX62" fmla="*/ 1156698 w 9143999"/>
                <a:gd name="connsiteY62" fmla="*/ 2565148 h 6061990"/>
                <a:gd name="connsiteX63" fmla="*/ 1576824 w 9143999"/>
                <a:gd name="connsiteY63" fmla="*/ 2254786 h 6061990"/>
                <a:gd name="connsiteX64" fmla="*/ 2077475 w 9143999"/>
                <a:gd name="connsiteY64" fmla="*/ 2055267 h 6061990"/>
                <a:gd name="connsiteX65" fmla="*/ 2560620 w 9143999"/>
                <a:gd name="connsiteY65" fmla="*/ 1947590 h 6061990"/>
                <a:gd name="connsiteX66" fmla="*/ 3005254 w 9143999"/>
                <a:gd name="connsiteY66" fmla="*/ 1890585 h 6061990"/>
                <a:gd name="connsiteX67" fmla="*/ 3404374 w 9143999"/>
                <a:gd name="connsiteY67" fmla="*/ 1852581 h 6061990"/>
                <a:gd name="connsiteX68" fmla="*/ 3754480 w 9143999"/>
                <a:gd name="connsiteY68" fmla="*/ 1814578 h 6061990"/>
                <a:gd name="connsiteX69" fmla="*/ 4006556 w 9143999"/>
                <a:gd name="connsiteY69" fmla="*/ 1763907 h 6061990"/>
                <a:gd name="connsiteX70" fmla="*/ 4083579 w 9143999"/>
                <a:gd name="connsiteY70" fmla="*/ 1738571 h 6061990"/>
                <a:gd name="connsiteX71" fmla="*/ 4136095 w 9143999"/>
                <a:gd name="connsiteY71" fmla="*/ 1713235 h 6061990"/>
                <a:gd name="connsiteX72" fmla="*/ 4178107 w 9143999"/>
                <a:gd name="connsiteY72" fmla="*/ 1672065 h 6061990"/>
                <a:gd name="connsiteX73" fmla="*/ 4209617 w 9143999"/>
                <a:gd name="connsiteY73" fmla="*/ 1605558 h 6061990"/>
                <a:gd name="connsiteX74" fmla="*/ 4227122 w 9143999"/>
                <a:gd name="connsiteY74" fmla="*/ 1513716 h 6061990"/>
                <a:gd name="connsiteX75" fmla="*/ 4227122 w 9143999"/>
                <a:gd name="connsiteY75" fmla="*/ 1505403 h 6061990"/>
                <a:gd name="connsiteX76" fmla="*/ 4227122 w 9143999"/>
                <a:gd name="connsiteY76" fmla="*/ 1495902 h 6061990"/>
                <a:gd name="connsiteX77" fmla="*/ 4227122 w 9143999"/>
                <a:gd name="connsiteY77" fmla="*/ 1482047 h 6061990"/>
                <a:gd name="connsiteX78" fmla="*/ 4223621 w 9143999"/>
                <a:gd name="connsiteY78" fmla="*/ 1463045 h 6061990"/>
                <a:gd name="connsiteX79" fmla="*/ 4192112 w 9143999"/>
                <a:gd name="connsiteY79" fmla="*/ 1409207 h 6061990"/>
                <a:gd name="connsiteX80" fmla="*/ 4118589 w 9143999"/>
                <a:gd name="connsiteY80" fmla="*/ 1342700 h 6061990"/>
                <a:gd name="connsiteX81" fmla="*/ 3884019 w 9143999"/>
                <a:gd name="connsiteY81" fmla="*/ 1203354 h 6061990"/>
                <a:gd name="connsiteX82" fmla="*/ 3582928 w 9143999"/>
                <a:gd name="connsiteY82" fmla="*/ 1076675 h 6061990"/>
                <a:gd name="connsiteX83" fmla="*/ 3253829 w 9143999"/>
                <a:gd name="connsiteY83" fmla="*/ 965832 h 6061990"/>
                <a:gd name="connsiteX84" fmla="*/ 2543115 w 9143999"/>
                <a:gd name="connsiteY84" fmla="*/ 772647 h 6061990"/>
                <a:gd name="connsiteX85" fmla="*/ 1041163 w 9143999"/>
                <a:gd name="connsiteY85" fmla="*/ 468619 h 6061990"/>
                <a:gd name="connsiteX86" fmla="*/ 0 w 9143999"/>
                <a:gd name="connsiteY86" fmla="*/ 304674 h 6061990"/>
                <a:gd name="connsiteX87" fmla="*/ 0 w 9143999"/>
                <a:gd name="connsiteY87"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45086 w 9143999"/>
                <a:gd name="connsiteY31" fmla="*/ 3470900 h 6061990"/>
                <a:gd name="connsiteX32" fmla="*/ 2529111 w 9143999"/>
                <a:gd name="connsiteY32" fmla="*/ 3575409 h 6061990"/>
                <a:gd name="connsiteX33" fmla="*/ 2886218 w 9143999"/>
                <a:gd name="connsiteY33" fmla="*/ 3828766 h 6061990"/>
                <a:gd name="connsiteX34" fmla="*/ 3414877 w 9143999"/>
                <a:gd name="connsiteY34" fmla="*/ 4075790 h 6061990"/>
                <a:gd name="connsiteX35" fmla="*/ 4034564 w 9143999"/>
                <a:gd name="connsiteY35" fmla="*/ 4294310 h 6061990"/>
                <a:gd name="connsiteX36" fmla="*/ 4706767 w 9143999"/>
                <a:gd name="connsiteY36" fmla="*/ 4487495 h 6061990"/>
                <a:gd name="connsiteX37" fmla="*/ 6128195 w 9143999"/>
                <a:gd name="connsiteY37" fmla="*/ 4810525 h 6061990"/>
                <a:gd name="connsiteX38" fmla="*/ 7609141 w 9143999"/>
                <a:gd name="connsiteY38" fmla="*/ 5070216 h 6061990"/>
                <a:gd name="connsiteX39" fmla="*/ 9118095 w 9143999"/>
                <a:gd name="connsiteY39" fmla="*/ 5285570 h 6061990"/>
                <a:gd name="connsiteX40" fmla="*/ 9143999 w 9143999"/>
                <a:gd name="connsiteY40" fmla="*/ 5288702 h 6061990"/>
                <a:gd name="connsiteX41" fmla="*/ 9143999 w 9143999"/>
                <a:gd name="connsiteY41" fmla="*/ 6061990 h 6061990"/>
                <a:gd name="connsiteX42" fmla="*/ 4752032 w 9143999"/>
                <a:gd name="connsiteY42" fmla="*/ 6061990 h 6061990"/>
                <a:gd name="connsiteX43" fmla="*/ 3828002 w 9143999"/>
                <a:gd name="connsiteY43" fmla="*/ 5760614 h 6061990"/>
                <a:gd name="connsiteX44" fmla="*/ 3071774 w 9143999"/>
                <a:gd name="connsiteY44" fmla="*/ 5475587 h 6061990"/>
                <a:gd name="connsiteX45" fmla="*/ 2329551 w 9143999"/>
                <a:gd name="connsiteY45" fmla="*/ 5136722 h 6061990"/>
                <a:gd name="connsiteX46" fmla="*/ 1615336 w 9143999"/>
                <a:gd name="connsiteY46" fmla="*/ 4712349 h 6061990"/>
                <a:gd name="connsiteX47" fmla="*/ 1282736 w 9143999"/>
                <a:gd name="connsiteY47" fmla="*/ 4446324 h 6061990"/>
                <a:gd name="connsiteX48" fmla="*/ 992148 w 9143999"/>
                <a:gd name="connsiteY48" fmla="*/ 4123294 h 6061990"/>
                <a:gd name="connsiteX49" fmla="*/ 792588 w 9143999"/>
                <a:gd name="connsiteY49" fmla="*/ 3733758 h 6061990"/>
                <a:gd name="connsiteX50" fmla="*/ 761078 w 9143999"/>
                <a:gd name="connsiteY50" fmla="*/ 3296717 h 6061990"/>
                <a:gd name="connsiteX51" fmla="*/ 764579 w 9143999"/>
                <a:gd name="connsiteY51" fmla="*/ 3271381 h 6061990"/>
                <a:gd name="connsiteX52" fmla="*/ 767643 w 9143999"/>
                <a:gd name="connsiteY52" fmla="*/ 3257526 h 6061990"/>
                <a:gd name="connsiteX53" fmla="*/ 771582 w 9143999"/>
                <a:gd name="connsiteY53" fmla="*/ 3242878 h 6061990"/>
                <a:gd name="connsiteX54" fmla="*/ 774645 w 9143999"/>
                <a:gd name="connsiteY54" fmla="*/ 3234565 h 6061990"/>
                <a:gd name="connsiteX55" fmla="*/ 775083 w 9143999"/>
                <a:gd name="connsiteY55" fmla="*/ 3226251 h 6061990"/>
                <a:gd name="connsiteX56" fmla="*/ 775083 w 9143999"/>
                <a:gd name="connsiteY56" fmla="*/ 3223876 h 6061990"/>
                <a:gd name="connsiteX57" fmla="*/ 778146 w 9143999"/>
                <a:gd name="connsiteY57" fmla="*/ 3218334 h 6061990"/>
                <a:gd name="connsiteX58" fmla="*/ 782085 w 9143999"/>
                <a:gd name="connsiteY58" fmla="*/ 3195374 h 6061990"/>
                <a:gd name="connsiteX59" fmla="*/ 813594 w 9143999"/>
                <a:gd name="connsiteY59" fmla="*/ 3106699 h 6061990"/>
                <a:gd name="connsiteX60" fmla="*/ 890617 w 9143999"/>
                <a:gd name="connsiteY60" fmla="*/ 2926182 h 6061990"/>
                <a:gd name="connsiteX61" fmla="*/ 1156698 w 9143999"/>
                <a:gd name="connsiteY61" fmla="*/ 2565148 h 6061990"/>
                <a:gd name="connsiteX62" fmla="*/ 1576824 w 9143999"/>
                <a:gd name="connsiteY62" fmla="*/ 2254786 h 6061990"/>
                <a:gd name="connsiteX63" fmla="*/ 2077475 w 9143999"/>
                <a:gd name="connsiteY63" fmla="*/ 2055267 h 6061990"/>
                <a:gd name="connsiteX64" fmla="*/ 2560620 w 9143999"/>
                <a:gd name="connsiteY64" fmla="*/ 1947590 h 6061990"/>
                <a:gd name="connsiteX65" fmla="*/ 3005254 w 9143999"/>
                <a:gd name="connsiteY65" fmla="*/ 1890585 h 6061990"/>
                <a:gd name="connsiteX66" fmla="*/ 3404374 w 9143999"/>
                <a:gd name="connsiteY66" fmla="*/ 1852581 h 6061990"/>
                <a:gd name="connsiteX67" fmla="*/ 3754480 w 9143999"/>
                <a:gd name="connsiteY67" fmla="*/ 1814578 h 6061990"/>
                <a:gd name="connsiteX68" fmla="*/ 4006556 w 9143999"/>
                <a:gd name="connsiteY68" fmla="*/ 1763907 h 6061990"/>
                <a:gd name="connsiteX69" fmla="*/ 4083579 w 9143999"/>
                <a:gd name="connsiteY69" fmla="*/ 1738571 h 6061990"/>
                <a:gd name="connsiteX70" fmla="*/ 4136095 w 9143999"/>
                <a:gd name="connsiteY70" fmla="*/ 1713235 h 6061990"/>
                <a:gd name="connsiteX71" fmla="*/ 4178107 w 9143999"/>
                <a:gd name="connsiteY71" fmla="*/ 1672065 h 6061990"/>
                <a:gd name="connsiteX72" fmla="*/ 4209617 w 9143999"/>
                <a:gd name="connsiteY72" fmla="*/ 1605558 h 6061990"/>
                <a:gd name="connsiteX73" fmla="*/ 4227122 w 9143999"/>
                <a:gd name="connsiteY73" fmla="*/ 1513716 h 6061990"/>
                <a:gd name="connsiteX74" fmla="*/ 4227122 w 9143999"/>
                <a:gd name="connsiteY74" fmla="*/ 1505403 h 6061990"/>
                <a:gd name="connsiteX75" fmla="*/ 4227122 w 9143999"/>
                <a:gd name="connsiteY75" fmla="*/ 1495902 h 6061990"/>
                <a:gd name="connsiteX76" fmla="*/ 4227122 w 9143999"/>
                <a:gd name="connsiteY76" fmla="*/ 1482047 h 6061990"/>
                <a:gd name="connsiteX77" fmla="*/ 4223621 w 9143999"/>
                <a:gd name="connsiteY77" fmla="*/ 1463045 h 6061990"/>
                <a:gd name="connsiteX78" fmla="*/ 4192112 w 9143999"/>
                <a:gd name="connsiteY78" fmla="*/ 1409207 h 6061990"/>
                <a:gd name="connsiteX79" fmla="*/ 4118589 w 9143999"/>
                <a:gd name="connsiteY79" fmla="*/ 1342700 h 6061990"/>
                <a:gd name="connsiteX80" fmla="*/ 3884019 w 9143999"/>
                <a:gd name="connsiteY80" fmla="*/ 1203354 h 6061990"/>
                <a:gd name="connsiteX81" fmla="*/ 3582928 w 9143999"/>
                <a:gd name="connsiteY81" fmla="*/ 1076675 h 6061990"/>
                <a:gd name="connsiteX82" fmla="*/ 3253829 w 9143999"/>
                <a:gd name="connsiteY82" fmla="*/ 965832 h 6061990"/>
                <a:gd name="connsiteX83" fmla="*/ 2543115 w 9143999"/>
                <a:gd name="connsiteY83" fmla="*/ 772647 h 6061990"/>
                <a:gd name="connsiteX84" fmla="*/ 1041163 w 9143999"/>
                <a:gd name="connsiteY84" fmla="*/ 468619 h 6061990"/>
                <a:gd name="connsiteX85" fmla="*/ 0 w 9143999"/>
                <a:gd name="connsiteY85" fmla="*/ 304674 h 6061990"/>
                <a:gd name="connsiteX86" fmla="*/ 0 w 9143999"/>
                <a:gd name="connsiteY86"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45086 w 9143999"/>
                <a:gd name="connsiteY30" fmla="*/ 3470900 h 6061990"/>
                <a:gd name="connsiteX31" fmla="*/ 2529111 w 9143999"/>
                <a:gd name="connsiteY31" fmla="*/ 3575409 h 6061990"/>
                <a:gd name="connsiteX32" fmla="*/ 2886218 w 9143999"/>
                <a:gd name="connsiteY32" fmla="*/ 3828766 h 6061990"/>
                <a:gd name="connsiteX33" fmla="*/ 3414877 w 9143999"/>
                <a:gd name="connsiteY33" fmla="*/ 4075790 h 6061990"/>
                <a:gd name="connsiteX34" fmla="*/ 4034564 w 9143999"/>
                <a:gd name="connsiteY34" fmla="*/ 4294310 h 6061990"/>
                <a:gd name="connsiteX35" fmla="*/ 4706767 w 9143999"/>
                <a:gd name="connsiteY35" fmla="*/ 4487495 h 6061990"/>
                <a:gd name="connsiteX36" fmla="*/ 6128195 w 9143999"/>
                <a:gd name="connsiteY36" fmla="*/ 4810525 h 6061990"/>
                <a:gd name="connsiteX37" fmla="*/ 7609141 w 9143999"/>
                <a:gd name="connsiteY37" fmla="*/ 5070216 h 6061990"/>
                <a:gd name="connsiteX38" fmla="*/ 9118095 w 9143999"/>
                <a:gd name="connsiteY38" fmla="*/ 5285570 h 6061990"/>
                <a:gd name="connsiteX39" fmla="*/ 9143999 w 9143999"/>
                <a:gd name="connsiteY39" fmla="*/ 5288702 h 6061990"/>
                <a:gd name="connsiteX40" fmla="*/ 9143999 w 9143999"/>
                <a:gd name="connsiteY40" fmla="*/ 6061990 h 6061990"/>
                <a:gd name="connsiteX41" fmla="*/ 4752032 w 9143999"/>
                <a:gd name="connsiteY41" fmla="*/ 6061990 h 6061990"/>
                <a:gd name="connsiteX42" fmla="*/ 3828002 w 9143999"/>
                <a:gd name="connsiteY42" fmla="*/ 5760614 h 6061990"/>
                <a:gd name="connsiteX43" fmla="*/ 3071774 w 9143999"/>
                <a:gd name="connsiteY43" fmla="*/ 5475587 h 6061990"/>
                <a:gd name="connsiteX44" fmla="*/ 2329551 w 9143999"/>
                <a:gd name="connsiteY44" fmla="*/ 5136722 h 6061990"/>
                <a:gd name="connsiteX45" fmla="*/ 1615336 w 9143999"/>
                <a:gd name="connsiteY45" fmla="*/ 4712349 h 6061990"/>
                <a:gd name="connsiteX46" fmla="*/ 1282736 w 9143999"/>
                <a:gd name="connsiteY46" fmla="*/ 4446324 h 6061990"/>
                <a:gd name="connsiteX47" fmla="*/ 992148 w 9143999"/>
                <a:gd name="connsiteY47" fmla="*/ 4123294 h 6061990"/>
                <a:gd name="connsiteX48" fmla="*/ 792588 w 9143999"/>
                <a:gd name="connsiteY48" fmla="*/ 3733758 h 6061990"/>
                <a:gd name="connsiteX49" fmla="*/ 761078 w 9143999"/>
                <a:gd name="connsiteY49" fmla="*/ 3296717 h 6061990"/>
                <a:gd name="connsiteX50" fmla="*/ 764579 w 9143999"/>
                <a:gd name="connsiteY50" fmla="*/ 3271381 h 6061990"/>
                <a:gd name="connsiteX51" fmla="*/ 767643 w 9143999"/>
                <a:gd name="connsiteY51" fmla="*/ 3257526 h 6061990"/>
                <a:gd name="connsiteX52" fmla="*/ 771582 w 9143999"/>
                <a:gd name="connsiteY52" fmla="*/ 3242878 h 6061990"/>
                <a:gd name="connsiteX53" fmla="*/ 774645 w 9143999"/>
                <a:gd name="connsiteY53" fmla="*/ 3234565 h 6061990"/>
                <a:gd name="connsiteX54" fmla="*/ 775083 w 9143999"/>
                <a:gd name="connsiteY54" fmla="*/ 3226251 h 6061990"/>
                <a:gd name="connsiteX55" fmla="*/ 775083 w 9143999"/>
                <a:gd name="connsiteY55" fmla="*/ 3223876 h 6061990"/>
                <a:gd name="connsiteX56" fmla="*/ 778146 w 9143999"/>
                <a:gd name="connsiteY56" fmla="*/ 3218334 h 6061990"/>
                <a:gd name="connsiteX57" fmla="*/ 782085 w 9143999"/>
                <a:gd name="connsiteY57" fmla="*/ 3195374 h 6061990"/>
                <a:gd name="connsiteX58" fmla="*/ 813594 w 9143999"/>
                <a:gd name="connsiteY58" fmla="*/ 3106699 h 6061990"/>
                <a:gd name="connsiteX59" fmla="*/ 890617 w 9143999"/>
                <a:gd name="connsiteY59" fmla="*/ 2926182 h 6061990"/>
                <a:gd name="connsiteX60" fmla="*/ 1156698 w 9143999"/>
                <a:gd name="connsiteY60" fmla="*/ 2565148 h 6061990"/>
                <a:gd name="connsiteX61" fmla="*/ 1576824 w 9143999"/>
                <a:gd name="connsiteY61" fmla="*/ 2254786 h 6061990"/>
                <a:gd name="connsiteX62" fmla="*/ 2077475 w 9143999"/>
                <a:gd name="connsiteY62" fmla="*/ 2055267 h 6061990"/>
                <a:gd name="connsiteX63" fmla="*/ 2560620 w 9143999"/>
                <a:gd name="connsiteY63" fmla="*/ 1947590 h 6061990"/>
                <a:gd name="connsiteX64" fmla="*/ 3005254 w 9143999"/>
                <a:gd name="connsiteY64" fmla="*/ 1890585 h 6061990"/>
                <a:gd name="connsiteX65" fmla="*/ 3404374 w 9143999"/>
                <a:gd name="connsiteY65" fmla="*/ 1852581 h 6061990"/>
                <a:gd name="connsiteX66" fmla="*/ 3754480 w 9143999"/>
                <a:gd name="connsiteY66" fmla="*/ 1814578 h 6061990"/>
                <a:gd name="connsiteX67" fmla="*/ 4006556 w 9143999"/>
                <a:gd name="connsiteY67" fmla="*/ 1763907 h 6061990"/>
                <a:gd name="connsiteX68" fmla="*/ 4083579 w 9143999"/>
                <a:gd name="connsiteY68" fmla="*/ 1738571 h 6061990"/>
                <a:gd name="connsiteX69" fmla="*/ 4136095 w 9143999"/>
                <a:gd name="connsiteY69" fmla="*/ 1713235 h 6061990"/>
                <a:gd name="connsiteX70" fmla="*/ 4178107 w 9143999"/>
                <a:gd name="connsiteY70" fmla="*/ 1672065 h 6061990"/>
                <a:gd name="connsiteX71" fmla="*/ 4209617 w 9143999"/>
                <a:gd name="connsiteY71" fmla="*/ 1605558 h 6061990"/>
                <a:gd name="connsiteX72" fmla="*/ 4227122 w 9143999"/>
                <a:gd name="connsiteY72" fmla="*/ 1513716 h 6061990"/>
                <a:gd name="connsiteX73" fmla="*/ 4227122 w 9143999"/>
                <a:gd name="connsiteY73" fmla="*/ 1505403 h 6061990"/>
                <a:gd name="connsiteX74" fmla="*/ 4227122 w 9143999"/>
                <a:gd name="connsiteY74" fmla="*/ 1495902 h 6061990"/>
                <a:gd name="connsiteX75" fmla="*/ 4227122 w 9143999"/>
                <a:gd name="connsiteY75" fmla="*/ 1482047 h 6061990"/>
                <a:gd name="connsiteX76" fmla="*/ 4223621 w 9143999"/>
                <a:gd name="connsiteY76" fmla="*/ 1463045 h 6061990"/>
                <a:gd name="connsiteX77" fmla="*/ 4192112 w 9143999"/>
                <a:gd name="connsiteY77" fmla="*/ 1409207 h 6061990"/>
                <a:gd name="connsiteX78" fmla="*/ 4118589 w 9143999"/>
                <a:gd name="connsiteY78" fmla="*/ 1342700 h 6061990"/>
                <a:gd name="connsiteX79" fmla="*/ 3884019 w 9143999"/>
                <a:gd name="connsiteY79" fmla="*/ 1203354 h 6061990"/>
                <a:gd name="connsiteX80" fmla="*/ 3582928 w 9143999"/>
                <a:gd name="connsiteY80" fmla="*/ 1076675 h 6061990"/>
                <a:gd name="connsiteX81" fmla="*/ 3253829 w 9143999"/>
                <a:gd name="connsiteY81" fmla="*/ 965832 h 6061990"/>
                <a:gd name="connsiteX82" fmla="*/ 2543115 w 9143999"/>
                <a:gd name="connsiteY82" fmla="*/ 772647 h 6061990"/>
                <a:gd name="connsiteX83" fmla="*/ 1041163 w 9143999"/>
                <a:gd name="connsiteY83" fmla="*/ 468619 h 6061990"/>
                <a:gd name="connsiteX84" fmla="*/ 0 w 9143999"/>
                <a:gd name="connsiteY84" fmla="*/ 304674 h 6061990"/>
                <a:gd name="connsiteX85" fmla="*/ 0 w 9143999"/>
                <a:gd name="connsiteY85"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45086 w 9143999"/>
                <a:gd name="connsiteY30" fmla="*/ 3470900 h 6061990"/>
                <a:gd name="connsiteX31" fmla="*/ 2529111 w 9143999"/>
                <a:gd name="connsiteY31" fmla="*/ 3575409 h 6061990"/>
                <a:gd name="connsiteX32" fmla="*/ 2886218 w 9143999"/>
                <a:gd name="connsiteY32" fmla="*/ 3828766 h 6061990"/>
                <a:gd name="connsiteX33" fmla="*/ 3414877 w 9143999"/>
                <a:gd name="connsiteY33" fmla="*/ 4075790 h 6061990"/>
                <a:gd name="connsiteX34" fmla="*/ 4034564 w 9143999"/>
                <a:gd name="connsiteY34" fmla="*/ 4294310 h 6061990"/>
                <a:gd name="connsiteX35" fmla="*/ 4706767 w 9143999"/>
                <a:gd name="connsiteY35" fmla="*/ 4487495 h 6061990"/>
                <a:gd name="connsiteX36" fmla="*/ 6128195 w 9143999"/>
                <a:gd name="connsiteY36" fmla="*/ 4810525 h 6061990"/>
                <a:gd name="connsiteX37" fmla="*/ 7609141 w 9143999"/>
                <a:gd name="connsiteY37" fmla="*/ 5070216 h 6061990"/>
                <a:gd name="connsiteX38" fmla="*/ 9118095 w 9143999"/>
                <a:gd name="connsiteY38" fmla="*/ 5285570 h 6061990"/>
                <a:gd name="connsiteX39" fmla="*/ 9143999 w 9143999"/>
                <a:gd name="connsiteY39" fmla="*/ 5288702 h 6061990"/>
                <a:gd name="connsiteX40" fmla="*/ 9143999 w 9143999"/>
                <a:gd name="connsiteY40" fmla="*/ 6061990 h 6061990"/>
                <a:gd name="connsiteX41" fmla="*/ 4752032 w 9143999"/>
                <a:gd name="connsiteY41" fmla="*/ 6061990 h 6061990"/>
                <a:gd name="connsiteX42" fmla="*/ 3828002 w 9143999"/>
                <a:gd name="connsiteY42" fmla="*/ 5760614 h 6061990"/>
                <a:gd name="connsiteX43" fmla="*/ 3071774 w 9143999"/>
                <a:gd name="connsiteY43" fmla="*/ 5475587 h 6061990"/>
                <a:gd name="connsiteX44" fmla="*/ 2329551 w 9143999"/>
                <a:gd name="connsiteY44" fmla="*/ 5136722 h 6061990"/>
                <a:gd name="connsiteX45" fmla="*/ 1615336 w 9143999"/>
                <a:gd name="connsiteY45" fmla="*/ 4712349 h 6061990"/>
                <a:gd name="connsiteX46" fmla="*/ 1282736 w 9143999"/>
                <a:gd name="connsiteY46" fmla="*/ 4446324 h 6061990"/>
                <a:gd name="connsiteX47" fmla="*/ 992148 w 9143999"/>
                <a:gd name="connsiteY47" fmla="*/ 4123294 h 6061990"/>
                <a:gd name="connsiteX48" fmla="*/ 792588 w 9143999"/>
                <a:gd name="connsiteY48" fmla="*/ 3733758 h 6061990"/>
                <a:gd name="connsiteX49" fmla="*/ 761078 w 9143999"/>
                <a:gd name="connsiteY49" fmla="*/ 3296717 h 6061990"/>
                <a:gd name="connsiteX50" fmla="*/ 764579 w 9143999"/>
                <a:gd name="connsiteY50" fmla="*/ 3271381 h 6061990"/>
                <a:gd name="connsiteX51" fmla="*/ 767643 w 9143999"/>
                <a:gd name="connsiteY51" fmla="*/ 3257526 h 6061990"/>
                <a:gd name="connsiteX52" fmla="*/ 771582 w 9143999"/>
                <a:gd name="connsiteY52" fmla="*/ 3242878 h 6061990"/>
                <a:gd name="connsiteX53" fmla="*/ 774645 w 9143999"/>
                <a:gd name="connsiteY53" fmla="*/ 3234565 h 6061990"/>
                <a:gd name="connsiteX54" fmla="*/ 775083 w 9143999"/>
                <a:gd name="connsiteY54" fmla="*/ 3226251 h 6061990"/>
                <a:gd name="connsiteX55" fmla="*/ 775083 w 9143999"/>
                <a:gd name="connsiteY55" fmla="*/ 3223876 h 6061990"/>
                <a:gd name="connsiteX56" fmla="*/ 778146 w 9143999"/>
                <a:gd name="connsiteY56" fmla="*/ 3218334 h 6061990"/>
                <a:gd name="connsiteX57" fmla="*/ 782085 w 9143999"/>
                <a:gd name="connsiteY57" fmla="*/ 3195374 h 6061990"/>
                <a:gd name="connsiteX58" fmla="*/ 813594 w 9143999"/>
                <a:gd name="connsiteY58" fmla="*/ 3106699 h 6061990"/>
                <a:gd name="connsiteX59" fmla="*/ 890617 w 9143999"/>
                <a:gd name="connsiteY59" fmla="*/ 2926182 h 6061990"/>
                <a:gd name="connsiteX60" fmla="*/ 1156698 w 9143999"/>
                <a:gd name="connsiteY60" fmla="*/ 2565148 h 6061990"/>
                <a:gd name="connsiteX61" fmla="*/ 1576824 w 9143999"/>
                <a:gd name="connsiteY61" fmla="*/ 2254786 h 6061990"/>
                <a:gd name="connsiteX62" fmla="*/ 2077475 w 9143999"/>
                <a:gd name="connsiteY62" fmla="*/ 2055267 h 6061990"/>
                <a:gd name="connsiteX63" fmla="*/ 2560620 w 9143999"/>
                <a:gd name="connsiteY63" fmla="*/ 1947590 h 6061990"/>
                <a:gd name="connsiteX64" fmla="*/ 3005254 w 9143999"/>
                <a:gd name="connsiteY64" fmla="*/ 1890585 h 6061990"/>
                <a:gd name="connsiteX65" fmla="*/ 3404374 w 9143999"/>
                <a:gd name="connsiteY65" fmla="*/ 1852581 h 6061990"/>
                <a:gd name="connsiteX66" fmla="*/ 3754480 w 9143999"/>
                <a:gd name="connsiteY66" fmla="*/ 1814578 h 6061990"/>
                <a:gd name="connsiteX67" fmla="*/ 4006556 w 9143999"/>
                <a:gd name="connsiteY67" fmla="*/ 1763907 h 6061990"/>
                <a:gd name="connsiteX68" fmla="*/ 4083579 w 9143999"/>
                <a:gd name="connsiteY68" fmla="*/ 1738571 h 6061990"/>
                <a:gd name="connsiteX69" fmla="*/ 4136095 w 9143999"/>
                <a:gd name="connsiteY69" fmla="*/ 1713235 h 6061990"/>
                <a:gd name="connsiteX70" fmla="*/ 4178107 w 9143999"/>
                <a:gd name="connsiteY70" fmla="*/ 1672065 h 6061990"/>
                <a:gd name="connsiteX71" fmla="*/ 4209617 w 9143999"/>
                <a:gd name="connsiteY71" fmla="*/ 1605558 h 6061990"/>
                <a:gd name="connsiteX72" fmla="*/ 4227122 w 9143999"/>
                <a:gd name="connsiteY72" fmla="*/ 1513716 h 6061990"/>
                <a:gd name="connsiteX73" fmla="*/ 4227122 w 9143999"/>
                <a:gd name="connsiteY73" fmla="*/ 1505403 h 6061990"/>
                <a:gd name="connsiteX74" fmla="*/ 4227122 w 9143999"/>
                <a:gd name="connsiteY74" fmla="*/ 1495902 h 6061990"/>
                <a:gd name="connsiteX75" fmla="*/ 4227122 w 9143999"/>
                <a:gd name="connsiteY75" fmla="*/ 1482047 h 6061990"/>
                <a:gd name="connsiteX76" fmla="*/ 4223621 w 9143999"/>
                <a:gd name="connsiteY76" fmla="*/ 1463045 h 6061990"/>
                <a:gd name="connsiteX77" fmla="*/ 4192112 w 9143999"/>
                <a:gd name="connsiteY77" fmla="*/ 1409207 h 6061990"/>
                <a:gd name="connsiteX78" fmla="*/ 4118589 w 9143999"/>
                <a:gd name="connsiteY78" fmla="*/ 1342700 h 6061990"/>
                <a:gd name="connsiteX79" fmla="*/ 3884019 w 9143999"/>
                <a:gd name="connsiteY79" fmla="*/ 1203354 h 6061990"/>
                <a:gd name="connsiteX80" fmla="*/ 3582928 w 9143999"/>
                <a:gd name="connsiteY80" fmla="*/ 1076675 h 6061990"/>
                <a:gd name="connsiteX81" fmla="*/ 3253829 w 9143999"/>
                <a:gd name="connsiteY81" fmla="*/ 965832 h 6061990"/>
                <a:gd name="connsiteX82" fmla="*/ 2543115 w 9143999"/>
                <a:gd name="connsiteY82" fmla="*/ 772647 h 6061990"/>
                <a:gd name="connsiteX83" fmla="*/ 1041163 w 9143999"/>
                <a:gd name="connsiteY83" fmla="*/ 468619 h 6061990"/>
                <a:gd name="connsiteX84" fmla="*/ 0 w 9143999"/>
                <a:gd name="connsiteY84" fmla="*/ 304674 h 6061990"/>
                <a:gd name="connsiteX85" fmla="*/ 0 w 9143999"/>
                <a:gd name="connsiteY85"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43999" h="6061990">
                  <a:moveTo>
                    <a:pt x="0" y="0"/>
                  </a:moveTo>
                  <a:cubicBezTo>
                    <a:pt x="383616" y="31868"/>
                    <a:pt x="768406" y="70410"/>
                    <a:pt x="1153197" y="113919"/>
                  </a:cubicBezTo>
                  <a:cubicBezTo>
                    <a:pt x="1681856" y="174091"/>
                    <a:pt x="2214016" y="243764"/>
                    <a:pt x="2742675" y="338773"/>
                  </a:cubicBezTo>
                  <a:cubicBezTo>
                    <a:pt x="3008755" y="383110"/>
                    <a:pt x="3271334" y="436949"/>
                    <a:pt x="3537414" y="500288"/>
                  </a:cubicBezTo>
                  <a:lnTo>
                    <a:pt x="3933033" y="607965"/>
                  </a:lnTo>
                  <a:cubicBezTo>
                    <a:pt x="4062572" y="649135"/>
                    <a:pt x="4195613" y="693473"/>
                    <a:pt x="4328653" y="747311"/>
                  </a:cubicBezTo>
                  <a:cubicBezTo>
                    <a:pt x="4458192" y="797983"/>
                    <a:pt x="4591232" y="861322"/>
                    <a:pt x="4717270" y="940496"/>
                  </a:cubicBezTo>
                  <a:cubicBezTo>
                    <a:pt x="4780289" y="981667"/>
                    <a:pt x="4843308" y="1026004"/>
                    <a:pt x="4902826" y="1079842"/>
                  </a:cubicBezTo>
                  <a:cubicBezTo>
                    <a:pt x="4958842" y="1130514"/>
                    <a:pt x="5011358" y="1190686"/>
                    <a:pt x="5053371" y="1260359"/>
                  </a:cubicBezTo>
                  <a:cubicBezTo>
                    <a:pt x="5074377" y="1295196"/>
                    <a:pt x="5088381" y="1333200"/>
                    <a:pt x="5102386" y="1371203"/>
                  </a:cubicBezTo>
                  <a:cubicBezTo>
                    <a:pt x="5109388" y="1390205"/>
                    <a:pt x="5112889" y="1409207"/>
                    <a:pt x="5116390" y="1428208"/>
                  </a:cubicBezTo>
                  <a:lnTo>
                    <a:pt x="5116390" y="1434542"/>
                  </a:lnTo>
                  <a:lnTo>
                    <a:pt x="5119454" y="1440084"/>
                  </a:lnTo>
                  <a:cubicBezTo>
                    <a:pt x="5119600" y="1442195"/>
                    <a:pt x="5119745" y="1444307"/>
                    <a:pt x="5119891" y="1446418"/>
                  </a:cubicBezTo>
                  <a:lnTo>
                    <a:pt x="5126893" y="1472546"/>
                  </a:lnTo>
                  <a:cubicBezTo>
                    <a:pt x="5137396" y="1526384"/>
                    <a:pt x="5144398" y="1586557"/>
                    <a:pt x="5144398" y="1646729"/>
                  </a:cubicBezTo>
                  <a:cubicBezTo>
                    <a:pt x="5140897" y="1710068"/>
                    <a:pt x="5133895" y="1776574"/>
                    <a:pt x="5112889" y="1843081"/>
                  </a:cubicBezTo>
                  <a:cubicBezTo>
                    <a:pt x="5088381" y="1912754"/>
                    <a:pt x="5053371" y="1982427"/>
                    <a:pt x="5000855" y="2048933"/>
                  </a:cubicBezTo>
                  <a:cubicBezTo>
                    <a:pt x="4948339" y="2118606"/>
                    <a:pt x="4881819" y="2181946"/>
                    <a:pt x="4808297" y="2235784"/>
                  </a:cubicBezTo>
                  <a:cubicBezTo>
                    <a:pt x="4731274" y="2289622"/>
                    <a:pt x="4650750" y="2333960"/>
                    <a:pt x="4570225" y="2371963"/>
                  </a:cubicBezTo>
                  <a:cubicBezTo>
                    <a:pt x="4486200" y="2409967"/>
                    <a:pt x="4405676" y="2441637"/>
                    <a:pt x="4325152" y="2470139"/>
                  </a:cubicBezTo>
                  <a:cubicBezTo>
                    <a:pt x="4248128" y="2495475"/>
                    <a:pt x="4171105" y="2517644"/>
                    <a:pt x="4094082" y="2536645"/>
                  </a:cubicBezTo>
                  <a:cubicBezTo>
                    <a:pt x="3943537" y="2577816"/>
                    <a:pt x="3803494" y="2606319"/>
                    <a:pt x="3670454" y="2634821"/>
                  </a:cubicBezTo>
                  <a:lnTo>
                    <a:pt x="3292341" y="2713995"/>
                  </a:lnTo>
                  <a:cubicBezTo>
                    <a:pt x="3173305" y="2739331"/>
                    <a:pt x="3064772" y="2767834"/>
                    <a:pt x="2966743" y="2796336"/>
                  </a:cubicBezTo>
                  <a:cubicBezTo>
                    <a:pt x="2868713" y="2824839"/>
                    <a:pt x="2781187" y="2856509"/>
                    <a:pt x="2711166" y="2888178"/>
                  </a:cubicBezTo>
                  <a:cubicBezTo>
                    <a:pt x="2641145" y="2919848"/>
                    <a:pt x="2588629" y="2951518"/>
                    <a:pt x="2550117" y="2986354"/>
                  </a:cubicBezTo>
                  <a:cubicBezTo>
                    <a:pt x="2511606" y="3018024"/>
                    <a:pt x="2483597" y="3052860"/>
                    <a:pt x="2466092" y="3087697"/>
                  </a:cubicBezTo>
                  <a:cubicBezTo>
                    <a:pt x="2445086" y="3125701"/>
                    <a:pt x="2433604" y="3159391"/>
                    <a:pt x="2420578" y="3217543"/>
                  </a:cubicBezTo>
                  <a:cubicBezTo>
                    <a:pt x="2407552" y="3275695"/>
                    <a:pt x="2400327" y="3409351"/>
                    <a:pt x="2445086" y="3470900"/>
                  </a:cubicBezTo>
                  <a:cubicBezTo>
                    <a:pt x="2489845" y="3532449"/>
                    <a:pt x="2490599" y="3537406"/>
                    <a:pt x="2529111" y="3575409"/>
                  </a:cubicBezTo>
                  <a:cubicBezTo>
                    <a:pt x="2606134" y="3654583"/>
                    <a:pt x="2732172" y="3743258"/>
                    <a:pt x="2886218" y="3828766"/>
                  </a:cubicBezTo>
                  <a:cubicBezTo>
                    <a:pt x="3036764" y="3914274"/>
                    <a:pt x="3218818" y="3996616"/>
                    <a:pt x="3414877" y="4075790"/>
                  </a:cubicBezTo>
                  <a:cubicBezTo>
                    <a:pt x="3607435" y="4151797"/>
                    <a:pt x="3817499" y="4224637"/>
                    <a:pt x="4034564" y="4294310"/>
                  </a:cubicBezTo>
                  <a:cubicBezTo>
                    <a:pt x="4251629" y="4360816"/>
                    <a:pt x="4475697" y="4427323"/>
                    <a:pt x="4706767" y="4487495"/>
                  </a:cubicBezTo>
                  <a:cubicBezTo>
                    <a:pt x="5165405" y="4607839"/>
                    <a:pt x="5645049" y="4712349"/>
                    <a:pt x="6128195" y="4810525"/>
                  </a:cubicBezTo>
                  <a:cubicBezTo>
                    <a:pt x="6614841" y="4905534"/>
                    <a:pt x="7111991" y="4994209"/>
                    <a:pt x="7609141" y="5070216"/>
                  </a:cubicBezTo>
                  <a:cubicBezTo>
                    <a:pt x="8109791" y="5149390"/>
                    <a:pt x="8613943" y="5222230"/>
                    <a:pt x="9118095" y="5285570"/>
                  </a:cubicBezTo>
                  <a:lnTo>
                    <a:pt x="9143999" y="5288702"/>
                  </a:lnTo>
                  <a:lnTo>
                    <a:pt x="9143999" y="6061990"/>
                  </a:lnTo>
                  <a:lnTo>
                    <a:pt x="4752032" y="6061990"/>
                  </a:lnTo>
                  <a:cubicBezTo>
                    <a:pt x="4441382" y="5969608"/>
                    <a:pt x="4132773" y="5869741"/>
                    <a:pt x="3828002" y="5760614"/>
                  </a:cubicBezTo>
                  <a:cubicBezTo>
                    <a:pt x="3572425" y="5671939"/>
                    <a:pt x="3323850" y="5576930"/>
                    <a:pt x="3071774" y="5475587"/>
                  </a:cubicBezTo>
                  <a:cubicBezTo>
                    <a:pt x="2823199" y="5371078"/>
                    <a:pt x="2574625" y="5260234"/>
                    <a:pt x="2329551" y="5136722"/>
                  </a:cubicBezTo>
                  <a:cubicBezTo>
                    <a:pt x="2087978" y="5010044"/>
                    <a:pt x="1846405" y="4873864"/>
                    <a:pt x="1615336" y="4712349"/>
                  </a:cubicBezTo>
                  <a:cubicBezTo>
                    <a:pt x="1499801" y="4630008"/>
                    <a:pt x="1387767" y="4544500"/>
                    <a:pt x="1282736" y="4446324"/>
                  </a:cubicBezTo>
                  <a:cubicBezTo>
                    <a:pt x="1177704" y="4348149"/>
                    <a:pt x="1076173" y="4243639"/>
                    <a:pt x="992148" y="4123294"/>
                  </a:cubicBezTo>
                  <a:cubicBezTo>
                    <a:pt x="908123" y="4006116"/>
                    <a:pt x="834601" y="3873104"/>
                    <a:pt x="792588" y="3733758"/>
                  </a:cubicBezTo>
                  <a:cubicBezTo>
                    <a:pt x="750575" y="3591244"/>
                    <a:pt x="740072" y="3442397"/>
                    <a:pt x="761078" y="3296717"/>
                  </a:cubicBezTo>
                  <a:lnTo>
                    <a:pt x="764579" y="3271381"/>
                  </a:lnTo>
                  <a:lnTo>
                    <a:pt x="767643" y="3257526"/>
                  </a:lnTo>
                  <a:cubicBezTo>
                    <a:pt x="768081" y="3249212"/>
                    <a:pt x="771582" y="3242878"/>
                    <a:pt x="771582" y="3242878"/>
                  </a:cubicBezTo>
                  <a:lnTo>
                    <a:pt x="774645" y="3234565"/>
                  </a:lnTo>
                  <a:lnTo>
                    <a:pt x="775083" y="3226251"/>
                  </a:lnTo>
                  <a:lnTo>
                    <a:pt x="775083" y="3223876"/>
                  </a:lnTo>
                  <a:lnTo>
                    <a:pt x="778146" y="3218334"/>
                  </a:lnTo>
                  <a:lnTo>
                    <a:pt x="782085" y="3195374"/>
                  </a:lnTo>
                  <a:cubicBezTo>
                    <a:pt x="792588" y="3166871"/>
                    <a:pt x="799590" y="3138368"/>
                    <a:pt x="813594" y="3106699"/>
                  </a:cubicBezTo>
                  <a:cubicBezTo>
                    <a:pt x="834601" y="3046527"/>
                    <a:pt x="859108" y="2986354"/>
                    <a:pt x="890617" y="2926182"/>
                  </a:cubicBezTo>
                  <a:cubicBezTo>
                    <a:pt x="953636" y="2802670"/>
                    <a:pt x="1041163" y="2679159"/>
                    <a:pt x="1156698" y="2565148"/>
                  </a:cubicBezTo>
                  <a:cubicBezTo>
                    <a:pt x="1272232" y="2447970"/>
                    <a:pt x="1419277" y="2340294"/>
                    <a:pt x="1576824" y="2254786"/>
                  </a:cubicBezTo>
                  <a:cubicBezTo>
                    <a:pt x="1737873" y="2169278"/>
                    <a:pt x="1909424" y="2102772"/>
                    <a:pt x="2077475" y="2055267"/>
                  </a:cubicBezTo>
                  <a:cubicBezTo>
                    <a:pt x="2242024" y="2004596"/>
                    <a:pt x="2406574" y="1972926"/>
                    <a:pt x="2560620" y="1947590"/>
                  </a:cubicBezTo>
                  <a:cubicBezTo>
                    <a:pt x="2718168" y="1922255"/>
                    <a:pt x="2865212" y="1903253"/>
                    <a:pt x="3005254" y="1890585"/>
                  </a:cubicBezTo>
                  <a:cubicBezTo>
                    <a:pt x="3145296" y="1874750"/>
                    <a:pt x="3281837" y="1862082"/>
                    <a:pt x="3404374" y="1852581"/>
                  </a:cubicBezTo>
                  <a:lnTo>
                    <a:pt x="3754480" y="1814578"/>
                  </a:lnTo>
                  <a:cubicBezTo>
                    <a:pt x="3856010" y="1798743"/>
                    <a:pt x="3947038" y="1782908"/>
                    <a:pt x="4006556" y="1763907"/>
                  </a:cubicBezTo>
                  <a:cubicBezTo>
                    <a:pt x="4038065" y="1754406"/>
                    <a:pt x="4066074" y="1748072"/>
                    <a:pt x="4083579" y="1738571"/>
                  </a:cubicBezTo>
                  <a:cubicBezTo>
                    <a:pt x="4104585" y="1732237"/>
                    <a:pt x="4122090" y="1722736"/>
                    <a:pt x="4136095" y="1713235"/>
                  </a:cubicBezTo>
                  <a:cubicBezTo>
                    <a:pt x="4150099" y="1703734"/>
                    <a:pt x="4164103" y="1691066"/>
                    <a:pt x="4178107" y="1672065"/>
                  </a:cubicBezTo>
                  <a:cubicBezTo>
                    <a:pt x="4192112" y="1653063"/>
                    <a:pt x="4202615" y="1630894"/>
                    <a:pt x="4209617" y="1605558"/>
                  </a:cubicBezTo>
                  <a:cubicBezTo>
                    <a:pt x="4220120" y="1577056"/>
                    <a:pt x="4223621" y="1548553"/>
                    <a:pt x="4227122" y="1513716"/>
                  </a:cubicBezTo>
                  <a:lnTo>
                    <a:pt x="4227122" y="1505403"/>
                  </a:lnTo>
                  <a:lnTo>
                    <a:pt x="4227122" y="1495902"/>
                  </a:lnTo>
                  <a:lnTo>
                    <a:pt x="4227122" y="1482047"/>
                  </a:lnTo>
                  <a:cubicBezTo>
                    <a:pt x="4227122" y="1475713"/>
                    <a:pt x="4227122" y="1469379"/>
                    <a:pt x="4223621" y="1463045"/>
                  </a:cubicBezTo>
                  <a:cubicBezTo>
                    <a:pt x="4220120" y="1447210"/>
                    <a:pt x="4209617" y="1428208"/>
                    <a:pt x="4192112" y="1409207"/>
                  </a:cubicBezTo>
                  <a:cubicBezTo>
                    <a:pt x="4171105" y="1387038"/>
                    <a:pt x="4146598" y="1364869"/>
                    <a:pt x="4118589" y="1342700"/>
                  </a:cubicBezTo>
                  <a:cubicBezTo>
                    <a:pt x="4055570" y="1295196"/>
                    <a:pt x="3975046" y="1247691"/>
                    <a:pt x="3884019" y="1203354"/>
                  </a:cubicBezTo>
                  <a:cubicBezTo>
                    <a:pt x="3792991" y="1159016"/>
                    <a:pt x="3691461" y="1117846"/>
                    <a:pt x="3582928" y="1076675"/>
                  </a:cubicBezTo>
                  <a:cubicBezTo>
                    <a:pt x="3477896" y="1038672"/>
                    <a:pt x="3365863" y="1000668"/>
                    <a:pt x="3253829" y="965832"/>
                  </a:cubicBezTo>
                  <a:cubicBezTo>
                    <a:pt x="3026261" y="892992"/>
                    <a:pt x="2784688" y="829652"/>
                    <a:pt x="2543115" y="772647"/>
                  </a:cubicBezTo>
                  <a:cubicBezTo>
                    <a:pt x="2056469" y="655469"/>
                    <a:pt x="1548816" y="557293"/>
                    <a:pt x="1041163" y="468619"/>
                  </a:cubicBezTo>
                  <a:cubicBezTo>
                    <a:pt x="696624" y="408848"/>
                    <a:pt x="348905" y="354833"/>
                    <a:pt x="0" y="304674"/>
                  </a:cubicBezTo>
                  <a:lnTo>
                    <a:pt x="0" y="0"/>
                  </a:ln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0" y="869184"/>
              <a:ext cx="8795010" cy="5988817"/>
            </a:xfrm>
            <a:custGeom>
              <a:avLst/>
              <a:gdLst/>
              <a:ahLst/>
              <a:cxnLst/>
              <a:rect l="l" t="t" r="r" b="b"/>
              <a:pathLst>
                <a:path w="8795010" h="5988817">
                  <a:moveTo>
                    <a:pt x="0" y="0"/>
                  </a:moveTo>
                  <a:cubicBezTo>
                    <a:pt x="1275901" y="148554"/>
                    <a:pt x="2311734" y="316320"/>
                    <a:pt x="3082902" y="500228"/>
                  </a:cubicBezTo>
                  <a:cubicBezTo>
                    <a:pt x="4178728" y="759957"/>
                    <a:pt x="4735394" y="1048193"/>
                    <a:pt x="4784409" y="1380772"/>
                  </a:cubicBezTo>
                  <a:cubicBezTo>
                    <a:pt x="4882438" y="2049099"/>
                    <a:pt x="4129714" y="2159959"/>
                    <a:pt x="3404998" y="2267652"/>
                  </a:cubicBezTo>
                  <a:cubicBezTo>
                    <a:pt x="2627767" y="2381679"/>
                    <a:pt x="1829529" y="2498874"/>
                    <a:pt x="1703491" y="3230549"/>
                  </a:cubicBezTo>
                  <a:cubicBezTo>
                    <a:pt x="1542443" y="4168107"/>
                    <a:pt x="3888142" y="4931457"/>
                    <a:pt x="5887237" y="5409738"/>
                  </a:cubicBezTo>
                  <a:cubicBezTo>
                    <a:pt x="6920721" y="5655400"/>
                    <a:pt x="7970450" y="5850672"/>
                    <a:pt x="8795010" y="5988817"/>
                  </a:cubicBezTo>
                  <a:lnTo>
                    <a:pt x="7910172" y="5988817"/>
                  </a:lnTo>
                  <a:cubicBezTo>
                    <a:pt x="7256881" y="5868994"/>
                    <a:pt x="6531625" y="5722599"/>
                    <a:pt x="5813715" y="5552272"/>
                  </a:cubicBezTo>
                  <a:cubicBezTo>
                    <a:pt x="4507826" y="5238697"/>
                    <a:pt x="3478520" y="4909285"/>
                    <a:pt x="2757305" y="4570370"/>
                  </a:cubicBezTo>
                  <a:cubicBezTo>
                    <a:pt x="1829529" y="4136433"/>
                    <a:pt x="1398901" y="3677156"/>
                    <a:pt x="1479425" y="3211544"/>
                  </a:cubicBezTo>
                  <a:cubicBezTo>
                    <a:pt x="1545945" y="2837788"/>
                    <a:pt x="1773512" y="2571724"/>
                    <a:pt x="2183134" y="2394349"/>
                  </a:cubicBezTo>
                  <a:cubicBezTo>
                    <a:pt x="2529737" y="2242312"/>
                    <a:pt x="2949863" y="2178964"/>
                    <a:pt x="3355983" y="2121950"/>
                  </a:cubicBezTo>
                  <a:cubicBezTo>
                    <a:pt x="3709589" y="2068104"/>
                    <a:pt x="4042188" y="2020592"/>
                    <a:pt x="4269755" y="1916067"/>
                  </a:cubicBezTo>
                  <a:cubicBezTo>
                    <a:pt x="4416799" y="1846384"/>
                    <a:pt x="4609356" y="1716520"/>
                    <a:pt x="4560342" y="1396610"/>
                  </a:cubicBezTo>
                  <a:cubicBezTo>
                    <a:pt x="4521830" y="1133713"/>
                    <a:pt x="3986171" y="873984"/>
                    <a:pt x="3009380" y="642762"/>
                  </a:cubicBezTo>
                  <a:cubicBezTo>
                    <a:pt x="2258781" y="463602"/>
                    <a:pt x="1245927" y="300260"/>
                    <a:pt x="0" y="153235"/>
                  </a:cubicBezTo>
                  <a:close/>
                </a:path>
              </a:pathLst>
            </a:custGeom>
            <a:solidFill>
              <a:srgbClr val="FFDB0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p:cNvSpPr>
            <p:nvPr/>
          </p:nvSpPr>
          <p:spPr bwMode="auto">
            <a:xfrm>
              <a:off x="0" y="918280"/>
              <a:ext cx="8513236" cy="5939720"/>
            </a:xfrm>
            <a:custGeom>
              <a:avLst/>
              <a:gdLst/>
              <a:ahLst/>
              <a:cxnLst/>
              <a:rect l="l" t="t" r="r" b="b"/>
              <a:pathLst>
                <a:path w="8513236" h="5939720">
                  <a:moveTo>
                    <a:pt x="0" y="0"/>
                  </a:moveTo>
                  <a:cubicBezTo>
                    <a:pt x="1267237" y="148192"/>
                    <a:pt x="2295572" y="315238"/>
                    <a:pt x="3057919" y="495651"/>
                  </a:cubicBezTo>
                  <a:cubicBezTo>
                    <a:pt x="3555058" y="612834"/>
                    <a:pt x="3943667" y="739519"/>
                    <a:pt x="4216743" y="869370"/>
                  </a:cubicBezTo>
                  <a:cubicBezTo>
                    <a:pt x="4521328" y="1015057"/>
                    <a:pt x="4689375" y="1173412"/>
                    <a:pt x="4713882" y="1334935"/>
                  </a:cubicBezTo>
                  <a:cubicBezTo>
                    <a:pt x="4804908" y="1965190"/>
                    <a:pt x="4118716" y="2066537"/>
                    <a:pt x="3387011" y="2174219"/>
                  </a:cubicBezTo>
                  <a:cubicBezTo>
                    <a:pt x="2588788" y="2291402"/>
                    <a:pt x="1766058" y="2411752"/>
                    <a:pt x="1633021" y="3175025"/>
                  </a:cubicBezTo>
                  <a:cubicBezTo>
                    <a:pt x="1559500" y="3599417"/>
                    <a:pt x="1969115" y="4023810"/>
                    <a:pt x="2844359" y="4435534"/>
                  </a:cubicBezTo>
                  <a:cubicBezTo>
                    <a:pt x="3555058" y="4771248"/>
                    <a:pt x="4570342" y="5097460"/>
                    <a:pt x="5865704" y="5404669"/>
                  </a:cubicBezTo>
                  <a:cubicBezTo>
                    <a:pt x="6793025" y="5624727"/>
                    <a:pt x="7733382" y="5804910"/>
                    <a:pt x="8513236" y="5939720"/>
                  </a:cubicBezTo>
                  <a:lnTo>
                    <a:pt x="8179609" y="5939720"/>
                  </a:lnTo>
                  <a:cubicBezTo>
                    <a:pt x="7465516" y="5812559"/>
                    <a:pt x="6646676" y="5651037"/>
                    <a:pt x="5837696" y="5458510"/>
                  </a:cubicBezTo>
                  <a:cubicBezTo>
                    <a:pt x="4538833" y="5148133"/>
                    <a:pt x="3513046" y="4818754"/>
                    <a:pt x="2798847" y="4483041"/>
                  </a:cubicBezTo>
                  <a:cubicBezTo>
                    <a:pt x="1892093" y="4058648"/>
                    <a:pt x="1471976" y="3615253"/>
                    <a:pt x="1548997" y="3168691"/>
                  </a:cubicBezTo>
                  <a:cubicBezTo>
                    <a:pt x="1689036" y="2364245"/>
                    <a:pt x="2581786" y="2234394"/>
                    <a:pt x="3369506" y="2117211"/>
                  </a:cubicBezTo>
                  <a:cubicBezTo>
                    <a:pt x="4090708" y="2012696"/>
                    <a:pt x="4713882" y="1920850"/>
                    <a:pt x="4629859" y="1341269"/>
                  </a:cubicBezTo>
                  <a:cubicBezTo>
                    <a:pt x="4559122" y="844575"/>
                    <a:pt x="2958673" y="403585"/>
                    <a:pt x="0" y="57926"/>
                  </a:cubicBez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6" name="1980s"/>
          <p:cNvGrpSpPr/>
          <p:nvPr/>
        </p:nvGrpSpPr>
        <p:grpSpPr>
          <a:xfrm>
            <a:off x="7116694" y="3840730"/>
            <a:ext cx="1407057" cy="2040197"/>
            <a:chOff x="7116694" y="3840730"/>
            <a:chExt cx="1407057" cy="2040197"/>
          </a:xfrm>
        </p:grpSpPr>
        <p:grpSp>
          <p:nvGrpSpPr>
            <p:cNvPr id="30" name="Group 29"/>
            <p:cNvGrpSpPr/>
            <p:nvPr/>
          </p:nvGrpSpPr>
          <p:grpSpPr>
            <a:xfrm>
              <a:off x="7148747" y="4526587"/>
              <a:ext cx="1318221" cy="1354340"/>
              <a:chOff x="6453494" y="2317132"/>
              <a:chExt cx="1969724" cy="2047043"/>
            </a:xfrm>
          </p:grpSpPr>
          <p:sp>
            <p:nvSpPr>
              <p:cNvPr id="42" name="Oval 41"/>
              <p:cNvSpPr/>
              <p:nvPr/>
            </p:nvSpPr>
            <p:spPr>
              <a:xfrm>
                <a:off x="6453494" y="3671628"/>
                <a:ext cx="1969724" cy="692547"/>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6581146" y="2317132"/>
                <a:ext cx="1741714" cy="1741714"/>
              </a:xfrm>
              <a:prstGeom prst="ellipse">
                <a:avLst/>
              </a:prstGeom>
              <a:solidFill>
                <a:srgbClr val="582F7A"/>
              </a:solidFill>
              <a:ln w="12700" cap="flat" cmpd="sng" algn="ctr">
                <a:solidFill>
                  <a:srgbClr val="002060"/>
                </a:solidFill>
                <a:prstDash val="solid"/>
              </a:ln>
              <a:effectLst/>
            </p:spPr>
            <p:txBody>
              <a:bodyPr rtlCol="0" anchor="ctr"/>
              <a:lstStyle/>
              <a:p>
                <a:pPr algn="ctr"/>
                <a:endParaRPr lang="en-US" kern="0">
                  <a:solidFill>
                    <a:sysClr val="window" lastClr="FFFFFF"/>
                  </a:solidFill>
                  <a:latin typeface="Calibri"/>
                </a:endParaRPr>
              </a:p>
            </p:txBody>
          </p:sp>
          <p:sp>
            <p:nvSpPr>
              <p:cNvPr id="41" name="Oval 40"/>
              <p:cNvSpPr/>
              <p:nvPr/>
            </p:nvSpPr>
            <p:spPr>
              <a:xfrm>
                <a:off x="6766205" y="2374551"/>
                <a:ext cx="1344806" cy="1258310"/>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 name="TextBox 25"/>
              <p:cNvSpPr txBox="1"/>
              <p:nvPr/>
            </p:nvSpPr>
            <p:spPr>
              <a:xfrm>
                <a:off x="6690538" y="2846279"/>
                <a:ext cx="1559790" cy="697792"/>
              </a:xfrm>
              <a:prstGeom prst="rect">
                <a:avLst/>
              </a:prstGeom>
              <a:noFill/>
            </p:spPr>
            <p:txBody>
              <a:bodyPr wrap="none" rtlCol="0">
                <a:spAutoFit/>
              </a:bodyPr>
              <a:lstStyle/>
              <a:p>
                <a:pPr algn="ctr"/>
                <a:r>
                  <a:rPr lang="en-US" sz="2400" b="1" smtClean="0">
                    <a:solidFill>
                      <a:schemeClr val="bg1"/>
                    </a:solidFill>
                    <a:effectLst>
                      <a:outerShdw blurRad="50800" dist="38100" dir="5400000" algn="t" rotWithShape="0">
                        <a:prstClr val="black">
                          <a:alpha val="40000"/>
                        </a:prstClr>
                      </a:outerShdw>
                    </a:effectLst>
                    <a:latin typeface="Arial Narrow" panose="020B0606020202030204" pitchFamily="34" charset="0"/>
                  </a:rPr>
                  <a:t>1980au</a:t>
                </a:r>
                <a:endParaRPr lang="en-US" sz="2400" b="1" dirty="0">
                  <a:solidFill>
                    <a:schemeClr val="bg1"/>
                  </a:solidFill>
                  <a:effectLst>
                    <a:outerShdw blurRad="50800" dist="38100" dir="5400000" algn="t" rotWithShape="0">
                      <a:prstClr val="black">
                        <a:alpha val="40000"/>
                      </a:prstClr>
                    </a:outerShdw>
                  </a:effectLst>
                  <a:latin typeface="Arial Narrow" panose="020B0606020202030204" pitchFamily="34" charset="0"/>
                </a:endParaRPr>
              </a:p>
            </p:txBody>
          </p:sp>
        </p:grpSp>
        <p:sp>
          <p:nvSpPr>
            <p:cNvPr id="69" name="TextBox 68"/>
            <p:cNvSpPr txBox="1"/>
            <p:nvPr/>
          </p:nvSpPr>
          <p:spPr>
            <a:xfrm>
              <a:off x="7116694" y="3840730"/>
              <a:ext cx="1407057" cy="646331"/>
            </a:xfrm>
            <a:prstGeom prst="rect">
              <a:avLst/>
            </a:prstGeom>
            <a:noFill/>
          </p:spPr>
          <p:txBody>
            <a:bodyPr wrap="squar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1800" b="0" dirty="0" err="1">
                  <a:solidFill>
                    <a:srgbClr val="69A830"/>
                  </a:solidFill>
                </a:rPr>
                <a:t>Larymau</a:t>
              </a:r>
              <a:r>
                <a:rPr lang="en-US" sz="1800" b="0" dirty="0">
                  <a:solidFill>
                    <a:srgbClr val="69A830"/>
                  </a:solidFill>
                </a:rPr>
                <a:t> </a:t>
              </a:r>
              <a:r>
                <a:rPr lang="en-US" sz="1800" b="0" dirty="0" err="1">
                  <a:solidFill>
                    <a:srgbClr val="69A830"/>
                  </a:solidFill>
                </a:rPr>
                <a:t>cymunedol</a:t>
              </a:r>
              <a:endParaRPr lang="en-US" sz="1800" b="0" dirty="0">
                <a:solidFill>
                  <a:srgbClr val="69A830"/>
                </a:solidFill>
              </a:endParaRPr>
            </a:p>
          </p:txBody>
        </p:sp>
      </p:grpSp>
      <p:sp>
        <p:nvSpPr>
          <p:cNvPr id="73" name="Slide Title"/>
          <p:cNvSpPr>
            <a:spLocks noGrp="1"/>
          </p:cNvSpPr>
          <p:nvPr>
            <p:ph type="title"/>
          </p:nvPr>
        </p:nvSpPr>
        <p:spPr/>
        <p:txBody>
          <a:bodyPr>
            <a:noAutofit/>
          </a:bodyPr>
          <a:lstStyle/>
          <a:p>
            <a:r>
              <a:rPr lang="en-US" dirty="0" err="1"/>
              <a:t>Taith</a:t>
            </a:r>
            <a:r>
              <a:rPr lang="en-US" dirty="0"/>
              <a:t> </a:t>
            </a:r>
            <a:r>
              <a:rPr lang="en-US" dirty="0" err="1" smtClean="0"/>
              <a:t>cynnydd</a:t>
            </a:r>
            <a:r>
              <a:rPr lang="en-US" dirty="0"/>
              <a:t>…</a:t>
            </a:r>
          </a:p>
        </p:txBody>
      </p:sp>
      <p:grpSp>
        <p:nvGrpSpPr>
          <p:cNvPr id="38" name="Stairway"/>
          <p:cNvGrpSpPr/>
          <p:nvPr/>
        </p:nvGrpSpPr>
        <p:grpSpPr>
          <a:xfrm>
            <a:off x="3574746" y="664440"/>
            <a:ext cx="4331657" cy="4932921"/>
            <a:chOff x="2514600" y="3090315"/>
            <a:chExt cx="2286380" cy="3303735"/>
          </a:xfrm>
          <a:solidFill>
            <a:sysClr val="window" lastClr="FFFFFF"/>
          </a:solidFill>
          <a:effectLst>
            <a:outerShdw blurRad="368300" dist="38100" dir="8100000" algn="tr" rotWithShape="0">
              <a:prstClr val="black">
                <a:alpha val="40000"/>
              </a:prstClr>
            </a:outerShdw>
          </a:effectLst>
        </p:grpSpPr>
        <p:grpSp>
          <p:nvGrpSpPr>
            <p:cNvPr id="39" name="Group 38"/>
            <p:cNvGrpSpPr/>
            <p:nvPr/>
          </p:nvGrpSpPr>
          <p:grpSpPr>
            <a:xfrm>
              <a:off x="2514600" y="5593557"/>
              <a:ext cx="2286380" cy="800493"/>
              <a:chOff x="1904620" y="5479257"/>
              <a:chExt cx="2286380" cy="800493"/>
            </a:xfrm>
            <a:grpFill/>
          </p:grpSpPr>
          <p:sp>
            <p:nvSpPr>
              <p:cNvPr id="64" name="Rectangle 63"/>
              <p:cNvSpPr/>
              <p:nvPr/>
            </p:nvSpPr>
            <p:spPr>
              <a:xfrm>
                <a:off x="1905000" y="5822550"/>
                <a:ext cx="2286000" cy="457200"/>
              </a:xfrm>
              <a:prstGeom prst="rect">
                <a:avLst/>
              </a:prstGeom>
              <a:grpFill/>
              <a:ln w="1270" cap="sq"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800" b="1" kern="0" noProof="0" dirty="0" err="1" smtClean="0">
                    <a:solidFill>
                      <a:srgbClr val="582F7A"/>
                    </a:solidFill>
                    <a:effectLst>
                      <a:outerShdw blurRad="50800" dist="38100" dir="5400000" algn="t" rotWithShape="0">
                        <a:prstClr val="black">
                          <a:alpha val="24000"/>
                        </a:prstClr>
                      </a:outerShdw>
                    </a:effectLst>
                    <a:latin typeface="Calibri"/>
                    <a:cs typeface="Arial" pitchFamily="34" charset="0"/>
                  </a:rPr>
                  <a:t>Canfod</a:t>
                </a:r>
                <a:endParaRPr kumimoji="0" lang="en-GB" sz="2800" b="1" i="0" u="none" strike="noStrike" kern="0" cap="none" spc="0" normalizeH="0" baseline="0" noProof="0" dirty="0">
                  <a:ln>
                    <a:noFill/>
                  </a:ln>
                  <a:solidFill>
                    <a:srgbClr val="582F7A"/>
                  </a:solidFill>
                  <a:effectLst>
                    <a:outerShdw blurRad="50800" dist="38100" dir="5400000" algn="t" rotWithShape="0">
                      <a:prstClr val="black">
                        <a:alpha val="24000"/>
                      </a:prstClr>
                    </a:outerShdw>
                  </a:effectLst>
                  <a:uLnTx/>
                  <a:uFillTx/>
                  <a:latin typeface="Calibri"/>
                  <a:cs typeface="Arial" pitchFamily="34" charset="0"/>
                </a:endParaRPr>
              </a:p>
            </p:txBody>
          </p:sp>
          <p:sp>
            <p:nvSpPr>
              <p:cNvPr id="70" name="Trapezoid 69"/>
              <p:cNvSpPr/>
              <p:nvPr/>
            </p:nvSpPr>
            <p:spPr>
              <a:xfrm>
                <a:off x="1904620" y="5479257"/>
                <a:ext cx="2286000" cy="457200"/>
              </a:xfrm>
              <a:prstGeom prst="trapezoid">
                <a:avLst/>
              </a:prstGeom>
              <a:grpFill/>
              <a:ln w="1270" cap="sq" cmpd="sng" algn="ctr">
                <a:noFill/>
                <a:prstDash val="solid"/>
                <a:miter lim="800000"/>
              </a:ln>
              <a:effectLst/>
              <a:scene3d>
                <a:camera prst="orthographicFront">
                  <a:rot lat="17999931" lon="10799973" rev="21"/>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lumMod val="85000"/>
                      <a:lumOff val="15000"/>
                    </a:prstClr>
                  </a:solidFill>
                  <a:effectLst>
                    <a:outerShdw blurRad="50800" dist="38100" dir="5400000" algn="t" rotWithShape="0">
                      <a:prstClr val="black">
                        <a:alpha val="24000"/>
                      </a:prstClr>
                    </a:outerShdw>
                  </a:effectLst>
                  <a:uLnTx/>
                  <a:uFillTx/>
                  <a:latin typeface="Calibri"/>
                  <a:ea typeface="+mn-ea"/>
                  <a:cs typeface="Arial" pitchFamily="34" charset="0"/>
                </a:endParaRPr>
              </a:p>
            </p:txBody>
          </p:sp>
        </p:grpSp>
        <p:grpSp>
          <p:nvGrpSpPr>
            <p:cNvPr id="44" name="Group 43"/>
            <p:cNvGrpSpPr/>
            <p:nvPr/>
          </p:nvGrpSpPr>
          <p:grpSpPr>
            <a:xfrm>
              <a:off x="2621349" y="4979089"/>
              <a:ext cx="2075980" cy="736603"/>
              <a:chOff x="1906901" y="5494944"/>
              <a:chExt cx="2286702" cy="736603"/>
            </a:xfrm>
            <a:grpFill/>
          </p:grpSpPr>
          <p:sp>
            <p:nvSpPr>
              <p:cNvPr id="62" name="Rectangle 61"/>
              <p:cNvSpPr/>
              <p:nvPr/>
            </p:nvSpPr>
            <p:spPr>
              <a:xfrm>
                <a:off x="1907281" y="5820067"/>
                <a:ext cx="2286322" cy="411480"/>
              </a:xfrm>
              <a:prstGeom prst="rect">
                <a:avLst/>
              </a:prstGeom>
              <a:grpFill/>
              <a:ln w="1270" cap="sq"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smtClean="0">
                    <a:ln>
                      <a:noFill/>
                    </a:ln>
                    <a:solidFill>
                      <a:srgbClr val="582F7A"/>
                    </a:solidFill>
                    <a:effectLst>
                      <a:outerShdw blurRad="50800" dist="38100" dir="5400000" algn="t" rotWithShape="0">
                        <a:prstClr val="black">
                          <a:alpha val="24000"/>
                        </a:prstClr>
                      </a:outerShdw>
                    </a:effectLst>
                    <a:uLnTx/>
                    <a:uFillTx/>
                    <a:latin typeface="Calibri"/>
                    <a:ea typeface="+mn-ea"/>
                    <a:cs typeface="Arial" pitchFamily="34" charset="0"/>
                  </a:rPr>
                  <a:t>Monitro</a:t>
                </a:r>
                <a:endParaRPr kumimoji="0" lang="en-GB" sz="2400" b="1" i="0" u="none" strike="noStrike" kern="0" cap="none" spc="0" normalizeH="0" baseline="0" noProof="0" dirty="0">
                  <a:ln>
                    <a:noFill/>
                  </a:ln>
                  <a:solidFill>
                    <a:srgbClr val="582F7A"/>
                  </a:solidFill>
                  <a:effectLst>
                    <a:outerShdw blurRad="50800" dist="38100" dir="5400000" algn="t" rotWithShape="0">
                      <a:prstClr val="black">
                        <a:alpha val="24000"/>
                      </a:prstClr>
                    </a:outerShdw>
                  </a:effectLst>
                  <a:uLnTx/>
                  <a:uFillTx/>
                  <a:latin typeface="Calibri"/>
                  <a:ea typeface="+mn-ea"/>
                  <a:cs typeface="Arial" pitchFamily="34" charset="0"/>
                </a:endParaRPr>
              </a:p>
            </p:txBody>
          </p:sp>
          <p:sp>
            <p:nvSpPr>
              <p:cNvPr id="63" name="Trapezoid 62"/>
              <p:cNvSpPr/>
              <p:nvPr/>
            </p:nvSpPr>
            <p:spPr>
              <a:xfrm>
                <a:off x="1906901" y="5494944"/>
                <a:ext cx="2286000" cy="457200"/>
              </a:xfrm>
              <a:prstGeom prst="trapezoid">
                <a:avLst/>
              </a:prstGeom>
              <a:grpFill/>
              <a:ln w="1270" cap="sq" cmpd="sng" algn="ctr">
                <a:noFill/>
                <a:prstDash val="solid"/>
                <a:miter lim="800000"/>
              </a:ln>
              <a:effectLst/>
              <a:scene3d>
                <a:camera prst="orthographicFront">
                  <a:rot lat="17699931" lon="10799969" rev="24"/>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lumMod val="85000"/>
                      <a:lumOff val="15000"/>
                    </a:prstClr>
                  </a:solidFill>
                  <a:effectLst>
                    <a:outerShdw blurRad="50800" dist="38100" dir="5400000" algn="t" rotWithShape="0">
                      <a:prstClr val="black">
                        <a:alpha val="24000"/>
                      </a:prstClr>
                    </a:outerShdw>
                  </a:effectLst>
                  <a:uLnTx/>
                  <a:uFillTx/>
                  <a:latin typeface="Calibri"/>
                  <a:ea typeface="+mn-ea"/>
                  <a:cs typeface="Arial" pitchFamily="34" charset="0"/>
                </a:endParaRPr>
              </a:p>
            </p:txBody>
          </p:sp>
        </p:grpSp>
        <p:grpSp>
          <p:nvGrpSpPr>
            <p:cNvPr id="45" name="Group 44"/>
            <p:cNvGrpSpPr/>
            <p:nvPr/>
          </p:nvGrpSpPr>
          <p:grpSpPr>
            <a:xfrm>
              <a:off x="2729912" y="4409518"/>
              <a:ext cx="1855684" cy="700322"/>
              <a:chOff x="1899492" y="5521221"/>
              <a:chExt cx="2297021" cy="700322"/>
            </a:xfrm>
            <a:grpFill/>
          </p:grpSpPr>
          <p:sp>
            <p:nvSpPr>
              <p:cNvPr id="60" name="Rectangle 59"/>
              <p:cNvSpPr/>
              <p:nvPr/>
            </p:nvSpPr>
            <p:spPr>
              <a:xfrm>
                <a:off x="1905000" y="5828351"/>
                <a:ext cx="2291512" cy="393192"/>
              </a:xfrm>
              <a:prstGeom prst="rect">
                <a:avLst/>
              </a:prstGeom>
              <a:grpFill/>
              <a:ln w="1270" cap="sq"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smtClean="0">
                    <a:ln>
                      <a:noFill/>
                    </a:ln>
                    <a:solidFill>
                      <a:srgbClr val="582F7A"/>
                    </a:solidFill>
                    <a:effectLst>
                      <a:outerShdw blurRad="50800" dist="38100" dir="5400000" algn="t" rotWithShape="0">
                        <a:prstClr val="black">
                          <a:alpha val="24000"/>
                        </a:prstClr>
                      </a:outerShdw>
                    </a:effectLst>
                    <a:uLnTx/>
                    <a:uFillTx/>
                    <a:latin typeface="Calibri"/>
                    <a:ea typeface="+mn-ea"/>
                    <a:cs typeface="Arial" pitchFamily="34" charset="0"/>
                  </a:rPr>
                  <a:t>Rheoli</a:t>
                </a:r>
                <a:endParaRPr kumimoji="0" lang="en-GB" sz="2000" b="1" i="0" u="none" strike="noStrike" kern="0" cap="none" spc="0" normalizeH="0" baseline="0" noProof="0" dirty="0">
                  <a:ln>
                    <a:noFill/>
                  </a:ln>
                  <a:solidFill>
                    <a:srgbClr val="582F7A"/>
                  </a:solidFill>
                  <a:effectLst>
                    <a:outerShdw blurRad="50800" dist="38100" dir="5400000" algn="t" rotWithShape="0">
                      <a:prstClr val="black">
                        <a:alpha val="24000"/>
                      </a:prstClr>
                    </a:outerShdw>
                  </a:effectLst>
                  <a:uLnTx/>
                  <a:uFillTx/>
                  <a:latin typeface="Calibri"/>
                  <a:ea typeface="+mn-ea"/>
                  <a:cs typeface="Arial" pitchFamily="34" charset="0"/>
                </a:endParaRPr>
              </a:p>
            </p:txBody>
          </p:sp>
          <p:sp>
            <p:nvSpPr>
              <p:cNvPr id="61" name="Trapezoid 60"/>
              <p:cNvSpPr/>
              <p:nvPr/>
            </p:nvSpPr>
            <p:spPr>
              <a:xfrm>
                <a:off x="1899492" y="5521221"/>
                <a:ext cx="2297021" cy="457200"/>
              </a:xfrm>
              <a:prstGeom prst="trapezoid">
                <a:avLst/>
              </a:prstGeom>
              <a:grpFill/>
              <a:ln w="1270" cap="sq" cmpd="sng" algn="ctr">
                <a:noFill/>
                <a:prstDash val="solid"/>
                <a:miter lim="800000"/>
              </a:ln>
              <a:effectLst/>
              <a:scene3d>
                <a:camera prst="orthographicFront">
                  <a:rot lat="17399931" lon="10799963" rev="29"/>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lumMod val="85000"/>
                      <a:lumOff val="15000"/>
                    </a:prstClr>
                  </a:solidFill>
                  <a:effectLst>
                    <a:outerShdw blurRad="50800" dist="38100" dir="5400000" algn="t" rotWithShape="0">
                      <a:prstClr val="black">
                        <a:alpha val="24000"/>
                      </a:prstClr>
                    </a:outerShdw>
                  </a:effectLst>
                  <a:uLnTx/>
                  <a:uFillTx/>
                  <a:latin typeface="Calibri"/>
                  <a:ea typeface="+mn-ea"/>
                  <a:cs typeface="Arial" pitchFamily="34" charset="0"/>
                </a:endParaRPr>
              </a:p>
            </p:txBody>
          </p:sp>
        </p:grpSp>
        <p:grpSp>
          <p:nvGrpSpPr>
            <p:cNvPr id="46" name="Group 45"/>
            <p:cNvGrpSpPr/>
            <p:nvPr/>
          </p:nvGrpSpPr>
          <p:grpSpPr>
            <a:xfrm>
              <a:off x="2838967" y="3902764"/>
              <a:ext cx="1640501" cy="656044"/>
              <a:chOff x="1895892" y="5533921"/>
              <a:chExt cx="2304457" cy="656044"/>
            </a:xfrm>
            <a:grpFill/>
          </p:grpSpPr>
          <p:sp>
            <p:nvSpPr>
              <p:cNvPr id="58" name="Rectangle 57"/>
              <p:cNvSpPr/>
              <p:nvPr/>
            </p:nvSpPr>
            <p:spPr>
              <a:xfrm>
                <a:off x="1896274" y="5824205"/>
                <a:ext cx="2304075" cy="365760"/>
              </a:xfrm>
              <a:prstGeom prst="rect">
                <a:avLst/>
              </a:prstGeom>
              <a:grpFill/>
              <a:ln w="1270" cap="sq"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err="1" smtClean="0">
                    <a:ln>
                      <a:noFill/>
                    </a:ln>
                    <a:solidFill>
                      <a:srgbClr val="582F7A"/>
                    </a:solidFill>
                    <a:effectLst>
                      <a:outerShdw blurRad="50800" dist="38100" dir="5400000" algn="t" rotWithShape="0">
                        <a:prstClr val="black">
                          <a:alpha val="24000"/>
                        </a:prstClr>
                      </a:outerShdw>
                    </a:effectLst>
                    <a:uLnTx/>
                    <a:uFillTx/>
                    <a:latin typeface="Calibri"/>
                    <a:ea typeface="+mn-ea"/>
                    <a:cs typeface="Arial" pitchFamily="34" charset="0"/>
                  </a:rPr>
                  <a:t>Proffwydo</a:t>
                </a:r>
                <a:endParaRPr kumimoji="0" lang="en-GB" sz="1800" b="1" i="0" u="none" strike="noStrike" kern="0" cap="none" spc="0" normalizeH="0" baseline="0" noProof="0" dirty="0">
                  <a:ln>
                    <a:noFill/>
                  </a:ln>
                  <a:solidFill>
                    <a:srgbClr val="582F7A"/>
                  </a:solidFill>
                  <a:effectLst>
                    <a:outerShdw blurRad="50800" dist="38100" dir="5400000" algn="t" rotWithShape="0">
                      <a:prstClr val="black">
                        <a:alpha val="24000"/>
                      </a:prstClr>
                    </a:outerShdw>
                  </a:effectLst>
                  <a:uLnTx/>
                  <a:uFillTx/>
                  <a:latin typeface="Calibri"/>
                  <a:ea typeface="+mn-ea"/>
                  <a:cs typeface="Arial" pitchFamily="34" charset="0"/>
                </a:endParaRPr>
              </a:p>
            </p:txBody>
          </p:sp>
          <p:sp>
            <p:nvSpPr>
              <p:cNvPr id="59" name="Trapezoid 58"/>
              <p:cNvSpPr/>
              <p:nvPr/>
            </p:nvSpPr>
            <p:spPr>
              <a:xfrm>
                <a:off x="1895892" y="5533921"/>
                <a:ext cx="2304075" cy="457200"/>
              </a:xfrm>
              <a:prstGeom prst="trapezoid">
                <a:avLst/>
              </a:prstGeom>
              <a:grpFill/>
              <a:ln w="1270" cap="sq" cmpd="sng" algn="ctr">
                <a:noFill/>
                <a:prstDash val="solid"/>
                <a:miter lim="800000"/>
              </a:ln>
              <a:effectLst/>
              <a:scene3d>
                <a:camera prst="orthographicFront">
                  <a:rot lat="17099929" lon="10799953" rev="38"/>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lumMod val="85000"/>
                      <a:lumOff val="15000"/>
                    </a:prstClr>
                  </a:solidFill>
                  <a:effectLst>
                    <a:outerShdw blurRad="50800" dist="38100" dir="5400000" algn="t" rotWithShape="0">
                      <a:prstClr val="black">
                        <a:alpha val="24000"/>
                      </a:prstClr>
                    </a:outerShdw>
                  </a:effectLst>
                  <a:uLnTx/>
                  <a:uFillTx/>
                  <a:latin typeface="Calibri"/>
                  <a:ea typeface="+mn-ea"/>
                  <a:cs typeface="Arial" pitchFamily="34" charset="0"/>
                </a:endParaRPr>
              </a:p>
            </p:txBody>
          </p:sp>
        </p:grpSp>
        <p:grpSp>
          <p:nvGrpSpPr>
            <p:cNvPr id="47" name="Group 46"/>
            <p:cNvGrpSpPr/>
            <p:nvPr/>
          </p:nvGrpSpPr>
          <p:grpSpPr>
            <a:xfrm>
              <a:off x="2943880" y="3560450"/>
              <a:ext cx="1431473" cy="510318"/>
              <a:chOff x="1884443" y="5666091"/>
              <a:chExt cx="2324205" cy="510318"/>
            </a:xfrm>
            <a:grpFill/>
          </p:grpSpPr>
          <p:sp>
            <p:nvSpPr>
              <p:cNvPr id="50" name="Rectangle 49"/>
              <p:cNvSpPr/>
              <p:nvPr/>
            </p:nvSpPr>
            <p:spPr>
              <a:xfrm>
                <a:off x="1894912" y="5819793"/>
                <a:ext cx="2304838" cy="356616"/>
              </a:xfrm>
              <a:prstGeom prst="rect">
                <a:avLst/>
              </a:prstGeom>
              <a:grpFill/>
              <a:ln w="1270" cap="sq"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smtClean="0">
                    <a:ln>
                      <a:noFill/>
                    </a:ln>
                    <a:solidFill>
                      <a:srgbClr val="582F7A"/>
                    </a:solidFill>
                    <a:effectLst>
                      <a:outerShdw blurRad="50800" dist="38100" dir="5400000" algn="t" rotWithShape="0">
                        <a:prstClr val="black">
                          <a:alpha val="24000"/>
                        </a:prstClr>
                      </a:outerShdw>
                    </a:effectLst>
                    <a:uLnTx/>
                    <a:uFillTx/>
                    <a:latin typeface="Calibri"/>
                    <a:ea typeface="+mn-ea"/>
                    <a:cs typeface="Arial" pitchFamily="34" charset="0"/>
                  </a:rPr>
                  <a:t>Atal</a:t>
                </a:r>
                <a:endParaRPr kumimoji="0" lang="en-GB" sz="1800" b="1" i="0" u="none" strike="noStrike" kern="0" cap="none" spc="0" normalizeH="0" baseline="0" noProof="0" dirty="0">
                  <a:ln>
                    <a:noFill/>
                  </a:ln>
                  <a:solidFill>
                    <a:srgbClr val="582F7A"/>
                  </a:solidFill>
                  <a:effectLst>
                    <a:outerShdw blurRad="50800" dist="38100" dir="5400000" algn="t" rotWithShape="0">
                      <a:prstClr val="black">
                        <a:alpha val="24000"/>
                      </a:prstClr>
                    </a:outerShdw>
                  </a:effectLst>
                  <a:uLnTx/>
                  <a:uFillTx/>
                  <a:latin typeface="Calibri"/>
                  <a:ea typeface="+mn-ea"/>
                  <a:cs typeface="Arial" pitchFamily="34" charset="0"/>
                </a:endParaRPr>
              </a:p>
            </p:txBody>
          </p:sp>
          <p:sp>
            <p:nvSpPr>
              <p:cNvPr id="57" name="Trapezoid 56"/>
              <p:cNvSpPr/>
              <p:nvPr/>
            </p:nvSpPr>
            <p:spPr>
              <a:xfrm>
                <a:off x="1884443" y="5666091"/>
                <a:ext cx="2324205" cy="258077"/>
              </a:xfrm>
              <a:prstGeom prst="trapezoid">
                <a:avLst/>
              </a:prstGeom>
              <a:grpFill/>
              <a:ln w="1270" cap="sq" cmpd="sng" algn="ctr">
                <a:noFill/>
                <a:prstDash val="solid"/>
                <a:miter lim="800000"/>
              </a:ln>
              <a:effectLst/>
              <a:scene3d>
                <a:camera prst="orthographicFront">
                  <a:rot lat="16799928" lon="10799934" rev="56"/>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lumMod val="85000"/>
                      <a:lumOff val="15000"/>
                    </a:prstClr>
                  </a:solidFill>
                  <a:effectLst>
                    <a:outerShdw blurRad="50800" dist="38100" dir="5400000" algn="t" rotWithShape="0">
                      <a:prstClr val="black">
                        <a:alpha val="24000"/>
                      </a:prstClr>
                    </a:outerShdw>
                  </a:effectLst>
                  <a:uLnTx/>
                  <a:uFillTx/>
                  <a:latin typeface="Calibri"/>
                  <a:ea typeface="+mn-ea"/>
                  <a:cs typeface="Arial" pitchFamily="34" charset="0"/>
                </a:endParaRPr>
              </a:p>
            </p:txBody>
          </p:sp>
        </p:grpSp>
        <p:sp>
          <p:nvSpPr>
            <p:cNvPr id="49" name="Trapezoid 48"/>
            <p:cNvSpPr/>
            <p:nvPr/>
          </p:nvSpPr>
          <p:spPr>
            <a:xfrm>
              <a:off x="3062289" y="3090315"/>
              <a:ext cx="1188522" cy="457200"/>
            </a:xfrm>
            <a:prstGeom prst="trapezoid">
              <a:avLst/>
            </a:prstGeom>
            <a:grpFill/>
            <a:ln w="1270" cap="sq" cmpd="sng" algn="ctr">
              <a:noFill/>
              <a:prstDash val="solid"/>
              <a:miter lim="800000"/>
            </a:ln>
            <a:effectLst/>
            <a:scene3d>
              <a:camera prst="orthographicFront">
                <a:rot lat="16200000" lon="10799880" rev="108"/>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lumMod val="85000"/>
                    <a:lumOff val="15000"/>
                  </a:prstClr>
                </a:solidFill>
                <a:effectLst>
                  <a:outerShdw blurRad="50800" dist="38100" dir="5400000" algn="t" rotWithShape="0">
                    <a:prstClr val="black">
                      <a:alpha val="24000"/>
                    </a:prstClr>
                  </a:outerShdw>
                </a:effectLst>
                <a:uLnTx/>
                <a:uFillTx/>
                <a:latin typeface="Calibri"/>
                <a:ea typeface="+mn-ea"/>
                <a:cs typeface="Arial" pitchFamily="34" charset="0"/>
              </a:endParaRPr>
            </a:p>
          </p:txBody>
        </p:sp>
      </p:grpSp>
      <p:sp>
        <p:nvSpPr>
          <p:cNvPr id="14" name="Arrow"/>
          <p:cNvSpPr/>
          <p:nvPr/>
        </p:nvSpPr>
        <p:spPr>
          <a:xfrm rot="10800000">
            <a:off x="1276791" y="2075621"/>
            <a:ext cx="1088020" cy="2874249"/>
          </a:xfrm>
          <a:prstGeom prst="downArrow">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Home-based (limited availability)"/>
          <p:cNvSpPr txBox="1"/>
          <p:nvPr/>
        </p:nvSpPr>
        <p:spPr>
          <a:xfrm>
            <a:off x="507030" y="5155381"/>
            <a:ext cx="2569935" cy="646331"/>
          </a:xfrm>
          <a:prstGeom prst="rect">
            <a:avLst/>
          </a:prstGeom>
          <a:noFill/>
        </p:spPr>
        <p:txBody>
          <a:bodyPr wrap="none" rtlCol="0">
            <a:spAutoFit/>
          </a:bodyPr>
          <a:lstStyle/>
          <a:p>
            <a:pPr algn="ctr"/>
            <a:r>
              <a:rPr lang="en-GB" dirty="0" err="1">
                <a:solidFill>
                  <a:srgbClr val="582F7A"/>
                </a:solidFill>
                <a:latin typeface="Arial" panose="020B0604020202020204" pitchFamily="34" charset="0"/>
                <a:cs typeface="Arial" panose="020B0604020202020204" pitchFamily="34" charset="0"/>
              </a:rPr>
              <a:t>Yn</a:t>
            </a:r>
            <a:r>
              <a:rPr lang="en-GB" dirty="0">
                <a:solidFill>
                  <a:srgbClr val="582F7A"/>
                </a:solidFill>
                <a:latin typeface="Arial" panose="020B0604020202020204" pitchFamily="34" charset="0"/>
                <a:cs typeface="Arial" panose="020B0604020202020204" pitchFamily="34" charset="0"/>
              </a:rPr>
              <a:t> </a:t>
            </a:r>
            <a:r>
              <a:rPr lang="en-GB" dirty="0" err="1">
                <a:solidFill>
                  <a:srgbClr val="582F7A"/>
                </a:solidFill>
                <a:latin typeface="Arial" panose="020B0604020202020204" pitchFamily="34" charset="0"/>
                <a:cs typeface="Arial" panose="020B0604020202020204" pitchFamily="34" charset="0"/>
              </a:rPr>
              <a:t>seiliedig</a:t>
            </a:r>
            <a:r>
              <a:rPr lang="en-GB" dirty="0">
                <a:solidFill>
                  <a:srgbClr val="582F7A"/>
                </a:solidFill>
                <a:latin typeface="Arial" panose="020B0604020202020204" pitchFamily="34" charset="0"/>
                <a:cs typeface="Arial" panose="020B0604020202020204" pitchFamily="34" charset="0"/>
              </a:rPr>
              <a:t> </a:t>
            </a:r>
            <a:r>
              <a:rPr lang="en-GB" dirty="0" err="1">
                <a:solidFill>
                  <a:srgbClr val="582F7A"/>
                </a:solidFill>
                <a:latin typeface="Arial" panose="020B0604020202020204" pitchFamily="34" charset="0"/>
                <a:cs typeface="Arial" panose="020B0604020202020204" pitchFamily="34" charset="0"/>
              </a:rPr>
              <a:t>yn</a:t>
            </a:r>
            <a:r>
              <a:rPr lang="en-GB" dirty="0">
                <a:solidFill>
                  <a:srgbClr val="582F7A"/>
                </a:solidFill>
                <a:latin typeface="Arial" panose="020B0604020202020204" pitchFamily="34" charset="0"/>
                <a:cs typeface="Arial" panose="020B0604020202020204" pitchFamily="34" charset="0"/>
              </a:rPr>
              <a:t> y </a:t>
            </a:r>
            <a:r>
              <a:rPr lang="en-GB" dirty="0" err="1">
                <a:solidFill>
                  <a:srgbClr val="582F7A"/>
                </a:solidFill>
                <a:latin typeface="Arial" panose="020B0604020202020204" pitchFamily="34" charset="0"/>
                <a:cs typeface="Arial" panose="020B0604020202020204" pitchFamily="34" charset="0"/>
              </a:rPr>
              <a:t>cartref</a:t>
            </a:r>
            <a:endParaRPr lang="en-GB" dirty="0">
              <a:solidFill>
                <a:srgbClr val="582F7A"/>
              </a:solidFill>
              <a:latin typeface="Arial" panose="020B0604020202020204" pitchFamily="34" charset="0"/>
              <a:cs typeface="Arial" panose="020B0604020202020204" pitchFamily="34" charset="0"/>
            </a:endParaRPr>
          </a:p>
          <a:p>
            <a:pPr algn="ctr"/>
            <a:r>
              <a:rPr lang="en-GB" dirty="0">
                <a:solidFill>
                  <a:srgbClr val="582F7A"/>
                </a:solidFill>
                <a:latin typeface="Arial" panose="020B0604020202020204" pitchFamily="34" charset="0"/>
                <a:cs typeface="Arial" panose="020B0604020202020204" pitchFamily="34" charset="0"/>
              </a:rPr>
              <a:t>(</a:t>
            </a:r>
            <a:r>
              <a:rPr lang="en-GB" dirty="0" err="1">
                <a:solidFill>
                  <a:srgbClr val="582F7A"/>
                </a:solidFill>
                <a:latin typeface="Arial" panose="020B0604020202020204" pitchFamily="34" charset="0"/>
                <a:cs typeface="Arial" panose="020B0604020202020204" pitchFamily="34" charset="0"/>
              </a:rPr>
              <a:t>argaeledd</a:t>
            </a:r>
            <a:r>
              <a:rPr lang="en-GB" dirty="0">
                <a:solidFill>
                  <a:srgbClr val="582F7A"/>
                </a:solidFill>
                <a:latin typeface="Arial" panose="020B0604020202020204" pitchFamily="34" charset="0"/>
                <a:cs typeface="Arial" panose="020B0604020202020204" pitchFamily="34" charset="0"/>
              </a:rPr>
              <a:t> </a:t>
            </a:r>
            <a:r>
              <a:rPr lang="en-GB" dirty="0" err="1">
                <a:solidFill>
                  <a:srgbClr val="582F7A"/>
                </a:solidFill>
                <a:latin typeface="Arial" panose="020B0604020202020204" pitchFamily="34" charset="0"/>
                <a:cs typeface="Arial" panose="020B0604020202020204" pitchFamily="34" charset="0"/>
              </a:rPr>
              <a:t>cyfyngedig</a:t>
            </a:r>
            <a:r>
              <a:rPr lang="en-GB" dirty="0">
                <a:solidFill>
                  <a:srgbClr val="582F7A"/>
                </a:solidFill>
                <a:latin typeface="Arial" panose="020B0604020202020204" pitchFamily="34" charset="0"/>
                <a:cs typeface="Arial" panose="020B0604020202020204" pitchFamily="34" charset="0"/>
              </a:rPr>
              <a:t>)</a:t>
            </a:r>
          </a:p>
        </p:txBody>
      </p:sp>
      <p:sp>
        <p:nvSpPr>
          <p:cNvPr id="153" name="Person-based (always available)"/>
          <p:cNvSpPr txBox="1"/>
          <p:nvPr/>
        </p:nvSpPr>
        <p:spPr>
          <a:xfrm>
            <a:off x="414006" y="1367843"/>
            <a:ext cx="2813592" cy="646331"/>
          </a:xfrm>
          <a:prstGeom prst="rect">
            <a:avLst/>
          </a:prstGeom>
          <a:noFill/>
        </p:spPr>
        <p:txBody>
          <a:bodyPr wrap="none" rtlCol="0">
            <a:spAutoFit/>
          </a:bodyPr>
          <a:lstStyle/>
          <a:p>
            <a:pPr algn="ctr"/>
            <a:r>
              <a:rPr lang="en-GB" dirty="0" err="1">
                <a:solidFill>
                  <a:srgbClr val="582F7A"/>
                </a:solidFill>
                <a:latin typeface="Arial" panose="020B0604020202020204" pitchFamily="34" charset="0"/>
                <a:cs typeface="Arial" panose="020B0604020202020204" pitchFamily="34" charset="0"/>
              </a:rPr>
              <a:t>Yn</a:t>
            </a:r>
            <a:r>
              <a:rPr lang="en-GB" dirty="0">
                <a:solidFill>
                  <a:srgbClr val="582F7A"/>
                </a:solidFill>
                <a:latin typeface="Arial" panose="020B0604020202020204" pitchFamily="34" charset="0"/>
                <a:cs typeface="Arial" panose="020B0604020202020204" pitchFamily="34" charset="0"/>
              </a:rPr>
              <a:t> </a:t>
            </a:r>
            <a:r>
              <a:rPr lang="en-GB" dirty="0" err="1">
                <a:solidFill>
                  <a:srgbClr val="582F7A"/>
                </a:solidFill>
                <a:latin typeface="Arial" panose="020B0604020202020204" pitchFamily="34" charset="0"/>
                <a:cs typeface="Arial" panose="020B0604020202020204" pitchFamily="34" charset="0"/>
              </a:rPr>
              <a:t>seiliedig</a:t>
            </a:r>
            <a:r>
              <a:rPr lang="en-GB" dirty="0">
                <a:solidFill>
                  <a:srgbClr val="582F7A"/>
                </a:solidFill>
                <a:latin typeface="Arial" panose="020B0604020202020204" pitchFamily="34" charset="0"/>
                <a:cs typeface="Arial" panose="020B0604020202020204" pitchFamily="34" charset="0"/>
              </a:rPr>
              <a:t> </a:t>
            </a:r>
            <a:r>
              <a:rPr lang="en-GB" dirty="0" err="1">
                <a:solidFill>
                  <a:srgbClr val="582F7A"/>
                </a:solidFill>
                <a:latin typeface="Arial" panose="020B0604020202020204" pitchFamily="34" charset="0"/>
                <a:cs typeface="Arial" panose="020B0604020202020204" pitchFamily="34" charset="0"/>
              </a:rPr>
              <a:t>ar</a:t>
            </a:r>
            <a:r>
              <a:rPr lang="en-GB" dirty="0">
                <a:solidFill>
                  <a:srgbClr val="582F7A"/>
                </a:solidFill>
                <a:latin typeface="Arial" panose="020B0604020202020204" pitchFamily="34" charset="0"/>
                <a:cs typeface="Arial" panose="020B0604020202020204" pitchFamily="34" charset="0"/>
              </a:rPr>
              <a:t> </a:t>
            </a:r>
            <a:r>
              <a:rPr lang="en-GB" dirty="0" err="1">
                <a:solidFill>
                  <a:srgbClr val="582F7A"/>
                </a:solidFill>
                <a:latin typeface="Arial" panose="020B0604020202020204" pitchFamily="34" charset="0"/>
                <a:cs typeface="Arial" panose="020B0604020202020204" pitchFamily="34" charset="0"/>
              </a:rPr>
              <a:t>yr</a:t>
            </a:r>
            <a:r>
              <a:rPr lang="en-GB" dirty="0">
                <a:solidFill>
                  <a:srgbClr val="582F7A"/>
                </a:solidFill>
                <a:latin typeface="Arial" panose="020B0604020202020204" pitchFamily="34" charset="0"/>
                <a:cs typeface="Arial" panose="020B0604020202020204" pitchFamily="34" charset="0"/>
              </a:rPr>
              <a:t> </a:t>
            </a:r>
            <a:r>
              <a:rPr lang="en-GB" dirty="0" err="1">
                <a:solidFill>
                  <a:srgbClr val="582F7A"/>
                </a:solidFill>
                <a:latin typeface="Arial" panose="020B0604020202020204" pitchFamily="34" charset="0"/>
                <a:cs typeface="Arial" panose="020B0604020202020204" pitchFamily="34" charset="0"/>
              </a:rPr>
              <a:t>unigolyn</a:t>
            </a:r>
            <a:endParaRPr lang="en-GB" dirty="0">
              <a:solidFill>
                <a:srgbClr val="582F7A"/>
              </a:solidFill>
              <a:latin typeface="Arial" panose="020B0604020202020204" pitchFamily="34" charset="0"/>
              <a:cs typeface="Arial" panose="020B0604020202020204" pitchFamily="34" charset="0"/>
            </a:endParaRPr>
          </a:p>
          <a:p>
            <a:pPr algn="ctr"/>
            <a:r>
              <a:rPr lang="en-GB" dirty="0">
                <a:solidFill>
                  <a:srgbClr val="582F7A"/>
                </a:solidFill>
                <a:latin typeface="Arial" panose="020B0604020202020204" pitchFamily="34" charset="0"/>
                <a:cs typeface="Arial" panose="020B0604020202020204" pitchFamily="34" charset="0"/>
              </a:rPr>
              <a:t>(</a:t>
            </a:r>
            <a:r>
              <a:rPr lang="en-GB" dirty="0" err="1">
                <a:solidFill>
                  <a:srgbClr val="582F7A"/>
                </a:solidFill>
                <a:latin typeface="Arial" panose="020B0604020202020204" pitchFamily="34" charset="0"/>
                <a:cs typeface="Arial" panose="020B0604020202020204" pitchFamily="34" charset="0"/>
              </a:rPr>
              <a:t>ar</a:t>
            </a:r>
            <a:r>
              <a:rPr lang="en-GB" dirty="0">
                <a:solidFill>
                  <a:srgbClr val="582F7A"/>
                </a:solidFill>
                <a:latin typeface="Arial" panose="020B0604020202020204" pitchFamily="34" charset="0"/>
                <a:cs typeface="Arial" panose="020B0604020202020204" pitchFamily="34" charset="0"/>
              </a:rPr>
              <a:t> </a:t>
            </a:r>
            <a:r>
              <a:rPr lang="en-GB" dirty="0" err="1">
                <a:solidFill>
                  <a:srgbClr val="582F7A"/>
                </a:solidFill>
                <a:latin typeface="Arial" panose="020B0604020202020204" pitchFamily="34" charset="0"/>
                <a:cs typeface="Arial" panose="020B0604020202020204" pitchFamily="34" charset="0"/>
              </a:rPr>
              <a:t>gael</a:t>
            </a:r>
            <a:r>
              <a:rPr lang="en-GB" dirty="0">
                <a:solidFill>
                  <a:srgbClr val="582F7A"/>
                </a:solidFill>
                <a:latin typeface="Arial" panose="020B0604020202020204" pitchFamily="34" charset="0"/>
                <a:cs typeface="Arial" panose="020B0604020202020204" pitchFamily="34" charset="0"/>
              </a:rPr>
              <a:t> bob </a:t>
            </a:r>
            <a:r>
              <a:rPr lang="en-GB" dirty="0" err="1">
                <a:solidFill>
                  <a:srgbClr val="582F7A"/>
                </a:solidFill>
                <a:latin typeface="Arial" panose="020B0604020202020204" pitchFamily="34" charset="0"/>
                <a:cs typeface="Arial" panose="020B0604020202020204" pitchFamily="34" charset="0"/>
              </a:rPr>
              <a:t>amser</a:t>
            </a:r>
            <a:r>
              <a:rPr lang="en-GB" dirty="0">
                <a:solidFill>
                  <a:srgbClr val="582F7A"/>
                </a:solidFill>
                <a:latin typeface="Arial" panose="020B0604020202020204" pitchFamily="34" charset="0"/>
                <a:cs typeface="Arial" panose="020B0604020202020204" pitchFamily="34" charset="0"/>
              </a:rPr>
              <a:t>)</a:t>
            </a:r>
          </a:p>
        </p:txBody>
      </p:sp>
      <p:grpSp>
        <p:nvGrpSpPr>
          <p:cNvPr id="17" name="2001"/>
          <p:cNvGrpSpPr/>
          <p:nvPr/>
        </p:nvGrpSpPr>
        <p:grpSpPr>
          <a:xfrm>
            <a:off x="5282089" y="3517564"/>
            <a:ext cx="1661155" cy="2041050"/>
            <a:chOff x="5282089" y="3517564"/>
            <a:chExt cx="1661155" cy="2041050"/>
          </a:xfrm>
        </p:grpSpPr>
        <p:grpSp>
          <p:nvGrpSpPr>
            <p:cNvPr id="80" name="Group 79"/>
            <p:cNvGrpSpPr/>
            <p:nvPr/>
          </p:nvGrpSpPr>
          <p:grpSpPr>
            <a:xfrm>
              <a:off x="5407692" y="4204274"/>
              <a:ext cx="1318221" cy="1354340"/>
              <a:chOff x="6453494" y="2317132"/>
              <a:chExt cx="1969724" cy="2047043"/>
            </a:xfrm>
          </p:grpSpPr>
          <p:sp>
            <p:nvSpPr>
              <p:cNvPr id="81" name="Oval 80"/>
              <p:cNvSpPr/>
              <p:nvPr/>
            </p:nvSpPr>
            <p:spPr>
              <a:xfrm>
                <a:off x="6453494" y="3671628"/>
                <a:ext cx="1969724" cy="692547"/>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6581146" y="2317132"/>
                <a:ext cx="1741714" cy="1741714"/>
              </a:xfrm>
              <a:prstGeom prst="ellipse">
                <a:avLst/>
              </a:prstGeom>
              <a:solidFill>
                <a:srgbClr val="582F7A"/>
              </a:solidFill>
              <a:ln w="12700" cap="flat" cmpd="sng" algn="ctr">
                <a:solidFill>
                  <a:srgbClr val="002060"/>
                </a:solidFill>
                <a:prstDash val="solid"/>
              </a:ln>
              <a:effectLst/>
            </p:spPr>
            <p:txBody>
              <a:bodyPr rtlCol="0" anchor="ctr"/>
              <a:lstStyle/>
              <a:p>
                <a:pPr algn="ctr"/>
                <a:endParaRPr lang="en-US" kern="0">
                  <a:solidFill>
                    <a:sysClr val="window" lastClr="FFFFFF"/>
                  </a:solidFill>
                  <a:latin typeface="Calibri"/>
                </a:endParaRPr>
              </a:p>
            </p:txBody>
          </p:sp>
          <p:sp>
            <p:nvSpPr>
              <p:cNvPr id="83" name="Oval 82"/>
              <p:cNvSpPr/>
              <p:nvPr/>
            </p:nvSpPr>
            <p:spPr>
              <a:xfrm>
                <a:off x="6766205" y="2374551"/>
                <a:ext cx="1344806" cy="1258310"/>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4" name="TextBox 83"/>
              <p:cNvSpPr txBox="1"/>
              <p:nvPr/>
            </p:nvSpPr>
            <p:spPr>
              <a:xfrm>
                <a:off x="6910903" y="2846279"/>
                <a:ext cx="1119062" cy="697792"/>
              </a:xfrm>
              <a:prstGeom prst="rect">
                <a:avLst/>
              </a:prstGeom>
              <a:noFill/>
            </p:spPr>
            <p:txBody>
              <a:bodyPr wrap="none" rtlCol="0">
                <a:spAutoFit/>
              </a:bodyPr>
              <a:lstStyle/>
              <a:p>
                <a:pPr algn="ctr"/>
                <a:r>
                  <a:rPr lang="en-US" sz="2400" b="1" dirty="0" smtClean="0">
                    <a:solidFill>
                      <a:schemeClr val="bg1"/>
                    </a:solidFill>
                    <a:effectLst>
                      <a:outerShdw blurRad="50800" dist="38100" dir="5400000" algn="t" rotWithShape="0">
                        <a:prstClr val="black">
                          <a:alpha val="40000"/>
                        </a:prstClr>
                      </a:outerShdw>
                    </a:effectLst>
                    <a:latin typeface="Arial Narrow" panose="020B0606020202030204" pitchFamily="34" charset="0"/>
                  </a:rPr>
                  <a:t>2001</a:t>
                </a:r>
                <a:endParaRPr lang="en-US" sz="2400" b="1" dirty="0">
                  <a:solidFill>
                    <a:schemeClr val="bg1"/>
                  </a:solidFill>
                  <a:effectLst>
                    <a:outerShdw blurRad="50800" dist="38100" dir="5400000" algn="t" rotWithShape="0">
                      <a:prstClr val="black">
                        <a:alpha val="40000"/>
                      </a:prstClr>
                    </a:outerShdw>
                  </a:effectLst>
                  <a:latin typeface="Arial Narrow" panose="020B0606020202030204" pitchFamily="34" charset="0"/>
                </a:endParaRPr>
              </a:p>
            </p:txBody>
          </p:sp>
        </p:grpSp>
        <p:sp>
          <p:nvSpPr>
            <p:cNvPr id="86" name="TextBox 85"/>
            <p:cNvSpPr txBox="1"/>
            <p:nvPr/>
          </p:nvSpPr>
          <p:spPr>
            <a:xfrm>
              <a:off x="5282089" y="3517564"/>
              <a:ext cx="1661155" cy="646331"/>
            </a:xfrm>
            <a:prstGeom prst="rect">
              <a:avLst/>
            </a:prstGeom>
            <a:noFill/>
          </p:spPr>
          <p:txBody>
            <a:bodyPr wrap="squar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1800" b="0" dirty="0" err="1">
                  <a:solidFill>
                    <a:srgbClr val="69A830"/>
                  </a:solidFill>
                </a:rPr>
                <a:t>Larymau</a:t>
              </a:r>
              <a:r>
                <a:rPr lang="en-US" sz="1800" b="0" dirty="0">
                  <a:solidFill>
                    <a:srgbClr val="69A830"/>
                  </a:solidFill>
                </a:rPr>
                <a:t> </a:t>
              </a:r>
              <a:r>
                <a:rPr lang="en-US" sz="1800" b="0" dirty="0" err="1">
                  <a:solidFill>
                    <a:srgbClr val="69A830"/>
                  </a:solidFill>
                </a:rPr>
                <a:t>teleofal</a:t>
              </a:r>
              <a:endParaRPr lang="en-US" sz="1800" b="0" dirty="0">
                <a:solidFill>
                  <a:srgbClr val="69A830"/>
                </a:solidFill>
              </a:endParaRPr>
            </a:p>
          </p:txBody>
        </p:sp>
      </p:grpSp>
      <p:grpSp>
        <p:nvGrpSpPr>
          <p:cNvPr id="18" name="2006"/>
          <p:cNvGrpSpPr/>
          <p:nvPr/>
        </p:nvGrpSpPr>
        <p:grpSpPr>
          <a:xfrm>
            <a:off x="533578" y="4132908"/>
            <a:ext cx="3410473" cy="1816336"/>
            <a:chOff x="533578" y="4132908"/>
            <a:chExt cx="3410473" cy="1816336"/>
          </a:xfrm>
        </p:grpSpPr>
        <p:grpSp>
          <p:nvGrpSpPr>
            <p:cNvPr id="98" name="Group 97"/>
            <p:cNvGrpSpPr/>
            <p:nvPr/>
          </p:nvGrpSpPr>
          <p:grpSpPr>
            <a:xfrm>
              <a:off x="2625830" y="4132908"/>
              <a:ext cx="1318221" cy="1354340"/>
              <a:chOff x="6453494" y="2317132"/>
              <a:chExt cx="1969724" cy="2047043"/>
            </a:xfrm>
          </p:grpSpPr>
          <p:sp>
            <p:nvSpPr>
              <p:cNvPr id="99" name="Oval 98"/>
              <p:cNvSpPr/>
              <p:nvPr/>
            </p:nvSpPr>
            <p:spPr>
              <a:xfrm>
                <a:off x="6453494" y="3671628"/>
                <a:ext cx="1969724" cy="692547"/>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6581146" y="2317132"/>
                <a:ext cx="1741714" cy="1741714"/>
              </a:xfrm>
              <a:prstGeom prst="ellipse">
                <a:avLst/>
              </a:prstGeom>
              <a:solidFill>
                <a:srgbClr val="582F7A"/>
              </a:solidFill>
              <a:ln w="12700" cap="flat" cmpd="sng" algn="ctr">
                <a:solidFill>
                  <a:srgbClr val="002060"/>
                </a:solidFill>
                <a:prstDash val="solid"/>
              </a:ln>
              <a:effectLst/>
            </p:spPr>
            <p:txBody>
              <a:bodyPr rtlCol="0" anchor="ctr"/>
              <a:lstStyle/>
              <a:p>
                <a:pPr algn="ctr"/>
                <a:endParaRPr lang="en-US" kern="0">
                  <a:solidFill>
                    <a:sysClr val="window" lastClr="FFFFFF"/>
                  </a:solidFill>
                  <a:latin typeface="Calibri"/>
                </a:endParaRPr>
              </a:p>
            </p:txBody>
          </p:sp>
          <p:sp>
            <p:nvSpPr>
              <p:cNvPr id="101" name="Oval 100"/>
              <p:cNvSpPr/>
              <p:nvPr/>
            </p:nvSpPr>
            <p:spPr>
              <a:xfrm>
                <a:off x="6766205" y="2374551"/>
                <a:ext cx="1344806" cy="1258310"/>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2" name="TextBox 101"/>
              <p:cNvSpPr txBox="1"/>
              <p:nvPr/>
            </p:nvSpPr>
            <p:spPr>
              <a:xfrm>
                <a:off x="6910903" y="2846279"/>
                <a:ext cx="1119062" cy="697792"/>
              </a:xfrm>
              <a:prstGeom prst="rect">
                <a:avLst/>
              </a:prstGeom>
              <a:noFill/>
            </p:spPr>
            <p:txBody>
              <a:bodyPr wrap="none" rtlCol="0">
                <a:spAutoFit/>
              </a:bodyPr>
              <a:lstStyle/>
              <a:p>
                <a:pPr algn="ctr"/>
                <a:r>
                  <a:rPr lang="en-US" sz="2400" b="1" dirty="0" smtClean="0">
                    <a:solidFill>
                      <a:schemeClr val="bg1"/>
                    </a:solidFill>
                    <a:effectLst>
                      <a:outerShdw blurRad="50800" dist="38100" dir="5400000" algn="t" rotWithShape="0">
                        <a:prstClr val="black">
                          <a:alpha val="40000"/>
                        </a:prstClr>
                      </a:outerShdw>
                    </a:effectLst>
                    <a:latin typeface="Arial Narrow" panose="020B0606020202030204" pitchFamily="34" charset="0"/>
                  </a:rPr>
                  <a:t>2006</a:t>
                </a:r>
                <a:endParaRPr lang="en-US" sz="2400" b="1" dirty="0">
                  <a:solidFill>
                    <a:schemeClr val="bg1"/>
                  </a:solidFill>
                  <a:effectLst>
                    <a:outerShdw blurRad="50800" dist="38100" dir="5400000" algn="t" rotWithShape="0">
                      <a:prstClr val="black">
                        <a:alpha val="40000"/>
                      </a:prstClr>
                    </a:outerShdw>
                  </a:effectLst>
                  <a:latin typeface="Arial Narrow" panose="020B0606020202030204" pitchFamily="34" charset="0"/>
                </a:endParaRPr>
              </a:p>
            </p:txBody>
          </p:sp>
        </p:grpSp>
        <p:sp>
          <p:nvSpPr>
            <p:cNvPr id="103" name="TextBox 102"/>
            <p:cNvSpPr txBox="1"/>
            <p:nvPr/>
          </p:nvSpPr>
          <p:spPr>
            <a:xfrm>
              <a:off x="533578" y="5302913"/>
              <a:ext cx="2393423" cy="646331"/>
            </a:xfrm>
            <a:prstGeom prst="rect">
              <a:avLst/>
            </a:prstGeom>
            <a:noFill/>
          </p:spPr>
          <p:txBody>
            <a:bodyPr wrap="squar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r"/>
              <a:r>
                <a:rPr lang="en-US" sz="1800" b="0" dirty="0" err="1">
                  <a:solidFill>
                    <a:srgbClr val="69A830"/>
                  </a:solidFill>
                </a:rPr>
                <a:t>Teleiechyd</a:t>
              </a:r>
              <a:r>
                <a:rPr lang="en-US" sz="1800" b="0" dirty="0">
                  <a:solidFill>
                    <a:srgbClr val="69A830"/>
                  </a:solidFill>
                </a:rPr>
                <a:t>, </a:t>
              </a:r>
              <a:r>
                <a:rPr lang="en-US" sz="1800" b="0" dirty="0" err="1">
                  <a:solidFill>
                    <a:srgbClr val="69A830"/>
                  </a:solidFill>
                </a:rPr>
                <a:t>monitro</a:t>
              </a:r>
              <a:r>
                <a:rPr lang="en-US" sz="1800" b="0" dirty="0">
                  <a:solidFill>
                    <a:srgbClr val="69A830"/>
                  </a:solidFill>
                </a:rPr>
                <a:t> </a:t>
              </a:r>
              <a:r>
                <a:rPr lang="en-US" sz="1800" b="0" dirty="0" err="1">
                  <a:solidFill>
                    <a:srgbClr val="69A830"/>
                  </a:solidFill>
                </a:rPr>
                <a:t>gweithgarwch</a:t>
              </a:r>
              <a:endParaRPr lang="en-US" sz="1800" b="0" dirty="0">
                <a:solidFill>
                  <a:srgbClr val="69A830"/>
                </a:solidFill>
              </a:endParaRPr>
            </a:p>
          </p:txBody>
        </p:sp>
      </p:grpSp>
      <p:grpSp>
        <p:nvGrpSpPr>
          <p:cNvPr id="19" name="2014"/>
          <p:cNvGrpSpPr/>
          <p:nvPr/>
        </p:nvGrpSpPr>
        <p:grpSpPr>
          <a:xfrm>
            <a:off x="71735" y="2039083"/>
            <a:ext cx="2551766" cy="2345031"/>
            <a:chOff x="141565" y="1816773"/>
            <a:chExt cx="2551766" cy="2345031"/>
          </a:xfrm>
        </p:grpSpPr>
        <p:grpSp>
          <p:nvGrpSpPr>
            <p:cNvPr id="104" name="Group 103"/>
            <p:cNvGrpSpPr/>
            <p:nvPr/>
          </p:nvGrpSpPr>
          <p:grpSpPr>
            <a:xfrm>
              <a:off x="1375110" y="2807464"/>
              <a:ext cx="1318221" cy="1354340"/>
              <a:chOff x="6453494" y="2317132"/>
              <a:chExt cx="1969724" cy="2047043"/>
            </a:xfrm>
          </p:grpSpPr>
          <p:sp>
            <p:nvSpPr>
              <p:cNvPr id="105" name="Oval 104"/>
              <p:cNvSpPr/>
              <p:nvPr/>
            </p:nvSpPr>
            <p:spPr>
              <a:xfrm>
                <a:off x="6453494" y="3671628"/>
                <a:ext cx="1969724" cy="692547"/>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6581146" y="2317132"/>
                <a:ext cx="1741714" cy="1741714"/>
              </a:xfrm>
              <a:prstGeom prst="ellipse">
                <a:avLst/>
              </a:prstGeom>
              <a:solidFill>
                <a:srgbClr val="582F7A"/>
              </a:solidFill>
              <a:ln w="12700" cap="flat" cmpd="sng" algn="ctr">
                <a:solidFill>
                  <a:srgbClr val="002060"/>
                </a:solidFill>
                <a:prstDash val="solid"/>
              </a:ln>
              <a:effectLst/>
            </p:spPr>
            <p:txBody>
              <a:bodyPr rtlCol="0" anchor="ctr"/>
              <a:lstStyle/>
              <a:p>
                <a:pPr algn="ctr"/>
                <a:endParaRPr lang="en-US" kern="0">
                  <a:solidFill>
                    <a:sysClr val="window" lastClr="FFFFFF"/>
                  </a:solidFill>
                  <a:latin typeface="Calibri"/>
                </a:endParaRPr>
              </a:p>
            </p:txBody>
          </p:sp>
          <p:sp>
            <p:nvSpPr>
              <p:cNvPr id="107" name="Oval 106"/>
              <p:cNvSpPr/>
              <p:nvPr/>
            </p:nvSpPr>
            <p:spPr>
              <a:xfrm>
                <a:off x="6766205" y="2374551"/>
                <a:ext cx="1344806" cy="1258310"/>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8" name="TextBox 107"/>
              <p:cNvSpPr txBox="1"/>
              <p:nvPr/>
            </p:nvSpPr>
            <p:spPr>
              <a:xfrm>
                <a:off x="6910903" y="2846279"/>
                <a:ext cx="1119062" cy="697792"/>
              </a:xfrm>
              <a:prstGeom prst="rect">
                <a:avLst/>
              </a:prstGeom>
              <a:noFill/>
            </p:spPr>
            <p:txBody>
              <a:bodyPr wrap="none" rtlCol="0">
                <a:spAutoFit/>
              </a:bodyPr>
              <a:lstStyle/>
              <a:p>
                <a:pPr algn="ctr"/>
                <a:r>
                  <a:rPr lang="en-US" sz="2400" b="1" dirty="0" smtClean="0">
                    <a:solidFill>
                      <a:schemeClr val="bg1"/>
                    </a:solidFill>
                    <a:effectLst>
                      <a:outerShdw blurRad="50800" dist="38100" dir="5400000" algn="t" rotWithShape="0">
                        <a:prstClr val="black">
                          <a:alpha val="40000"/>
                        </a:prstClr>
                      </a:outerShdw>
                    </a:effectLst>
                    <a:latin typeface="Arial Narrow" panose="020B0606020202030204" pitchFamily="34" charset="0"/>
                  </a:rPr>
                  <a:t>2014</a:t>
                </a:r>
                <a:endParaRPr lang="en-US" sz="2400" b="1" dirty="0">
                  <a:solidFill>
                    <a:schemeClr val="bg1"/>
                  </a:solidFill>
                  <a:effectLst>
                    <a:outerShdw blurRad="50800" dist="38100" dir="5400000" algn="t" rotWithShape="0">
                      <a:prstClr val="black">
                        <a:alpha val="40000"/>
                      </a:prstClr>
                    </a:outerShdw>
                  </a:effectLst>
                  <a:latin typeface="Arial Narrow" panose="020B0606020202030204" pitchFamily="34" charset="0"/>
                </a:endParaRPr>
              </a:p>
            </p:txBody>
          </p:sp>
        </p:grpSp>
        <p:sp>
          <p:nvSpPr>
            <p:cNvPr id="109" name="TextBox 108"/>
            <p:cNvSpPr txBox="1"/>
            <p:nvPr/>
          </p:nvSpPr>
          <p:spPr>
            <a:xfrm>
              <a:off x="141565" y="1816773"/>
              <a:ext cx="1661155" cy="1200329"/>
            </a:xfrm>
            <a:prstGeom prst="rect">
              <a:avLst/>
            </a:prstGeom>
            <a:noFill/>
          </p:spPr>
          <p:txBody>
            <a:bodyPr wrap="squar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1800" b="0" dirty="0">
                  <a:solidFill>
                    <a:srgbClr val="69A830"/>
                  </a:solidFill>
                </a:rPr>
                <a:t>m-</a:t>
              </a:r>
              <a:r>
                <a:rPr lang="en-US" sz="1800" b="0" dirty="0" err="1">
                  <a:solidFill>
                    <a:srgbClr val="69A830"/>
                  </a:solidFill>
                </a:rPr>
                <a:t>ofal</a:t>
              </a:r>
              <a:r>
                <a:rPr lang="en-US" sz="1800" b="0" dirty="0">
                  <a:solidFill>
                    <a:srgbClr val="69A830"/>
                  </a:solidFill>
                </a:rPr>
                <a:t>, m-</a:t>
              </a:r>
              <a:r>
                <a:rPr lang="en-US" sz="1800" b="0" dirty="0" err="1">
                  <a:solidFill>
                    <a:srgbClr val="69A830"/>
                  </a:solidFill>
                </a:rPr>
                <a:t>iechyd</a:t>
              </a:r>
              <a:r>
                <a:rPr lang="en-US" sz="1800" b="0" dirty="0">
                  <a:solidFill>
                    <a:srgbClr val="69A830"/>
                  </a:solidFill>
                </a:rPr>
                <a:t>, </a:t>
              </a:r>
              <a:r>
                <a:rPr lang="en-US" sz="1800" b="0" dirty="0" err="1">
                  <a:solidFill>
                    <a:srgbClr val="69A830"/>
                  </a:solidFill>
                </a:rPr>
                <a:t>dyfeisiau</a:t>
              </a:r>
              <a:r>
                <a:rPr lang="en-US" sz="1800" b="0" dirty="0">
                  <a:solidFill>
                    <a:srgbClr val="69A830"/>
                  </a:solidFill>
                </a:rPr>
                <a:t> </a:t>
              </a:r>
              <a:r>
                <a:rPr lang="en-US" sz="1800" b="0" dirty="0" err="1">
                  <a:solidFill>
                    <a:srgbClr val="69A830"/>
                  </a:solidFill>
                </a:rPr>
                <a:t>gwisgadwy</a:t>
              </a:r>
              <a:endParaRPr lang="en-US" sz="1800" b="0" dirty="0">
                <a:solidFill>
                  <a:srgbClr val="69A830"/>
                </a:solidFill>
              </a:endParaRPr>
            </a:p>
          </p:txBody>
        </p:sp>
      </p:grpSp>
      <p:grpSp>
        <p:nvGrpSpPr>
          <p:cNvPr id="20" name="2016"/>
          <p:cNvGrpSpPr/>
          <p:nvPr/>
        </p:nvGrpSpPr>
        <p:grpSpPr>
          <a:xfrm>
            <a:off x="2962310" y="2102360"/>
            <a:ext cx="3996309" cy="1354339"/>
            <a:chOff x="3318146" y="2136917"/>
            <a:chExt cx="3996309" cy="1354339"/>
          </a:xfrm>
        </p:grpSpPr>
        <p:grpSp>
          <p:nvGrpSpPr>
            <p:cNvPr id="110" name="Group 109"/>
            <p:cNvGrpSpPr/>
            <p:nvPr/>
          </p:nvGrpSpPr>
          <p:grpSpPr>
            <a:xfrm>
              <a:off x="3318146" y="2136917"/>
              <a:ext cx="1318221" cy="1354339"/>
              <a:chOff x="6453494" y="2317133"/>
              <a:chExt cx="1969724" cy="2047042"/>
            </a:xfrm>
          </p:grpSpPr>
          <p:sp>
            <p:nvSpPr>
              <p:cNvPr id="111" name="Oval 110"/>
              <p:cNvSpPr/>
              <p:nvPr/>
            </p:nvSpPr>
            <p:spPr>
              <a:xfrm>
                <a:off x="6453494" y="3671628"/>
                <a:ext cx="1969724" cy="692547"/>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6581147" y="2317133"/>
                <a:ext cx="1741714" cy="1741715"/>
              </a:xfrm>
              <a:prstGeom prst="ellipse">
                <a:avLst/>
              </a:prstGeom>
              <a:solidFill>
                <a:srgbClr val="69A830"/>
              </a:solidFill>
              <a:ln w="12700" cap="flat" cmpd="sng" algn="ctr">
                <a:solidFill>
                  <a:schemeClr val="accent3">
                    <a:lumMod val="50000"/>
                  </a:schemeClr>
                </a:solidFill>
                <a:prstDash val="solid"/>
              </a:ln>
              <a:effectLst/>
            </p:spPr>
            <p:txBody>
              <a:bodyPr rtlCol="0" anchor="ctr"/>
              <a:lstStyle/>
              <a:p>
                <a:pPr algn="ctr"/>
                <a:endParaRPr lang="en-US" kern="0">
                  <a:solidFill>
                    <a:sysClr val="window" lastClr="FFFFFF"/>
                  </a:solidFill>
                  <a:latin typeface="Calibri"/>
                </a:endParaRPr>
              </a:p>
            </p:txBody>
          </p:sp>
          <p:sp>
            <p:nvSpPr>
              <p:cNvPr id="113" name="Oval 112"/>
              <p:cNvSpPr/>
              <p:nvPr/>
            </p:nvSpPr>
            <p:spPr>
              <a:xfrm>
                <a:off x="6766205" y="2374551"/>
                <a:ext cx="1344806" cy="1258310"/>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4" name="TextBox 113"/>
              <p:cNvSpPr txBox="1"/>
              <p:nvPr/>
            </p:nvSpPr>
            <p:spPr>
              <a:xfrm>
                <a:off x="6910903" y="2846279"/>
                <a:ext cx="1119062" cy="697792"/>
              </a:xfrm>
              <a:prstGeom prst="rect">
                <a:avLst/>
              </a:prstGeom>
              <a:noFill/>
            </p:spPr>
            <p:txBody>
              <a:bodyPr wrap="none" rtlCol="0">
                <a:spAutoFit/>
              </a:bodyPr>
              <a:lstStyle/>
              <a:p>
                <a:pPr algn="ctr"/>
                <a:r>
                  <a:rPr lang="en-US" sz="2400" b="1" dirty="0" smtClean="0">
                    <a:solidFill>
                      <a:schemeClr val="bg1"/>
                    </a:solidFill>
                    <a:effectLst>
                      <a:outerShdw blurRad="50800" dist="38100" dir="5400000" algn="t" rotWithShape="0">
                        <a:prstClr val="black">
                          <a:alpha val="40000"/>
                        </a:prstClr>
                      </a:outerShdw>
                    </a:effectLst>
                    <a:latin typeface="Arial Narrow" panose="020B0606020202030204" pitchFamily="34" charset="0"/>
                  </a:rPr>
                  <a:t>2016</a:t>
                </a:r>
                <a:endParaRPr lang="en-US" sz="2400" b="1" dirty="0">
                  <a:solidFill>
                    <a:schemeClr val="bg1"/>
                  </a:solidFill>
                  <a:effectLst>
                    <a:outerShdw blurRad="50800" dist="38100" dir="5400000" algn="t" rotWithShape="0">
                      <a:prstClr val="black">
                        <a:alpha val="40000"/>
                      </a:prstClr>
                    </a:outerShdw>
                  </a:effectLst>
                  <a:latin typeface="Arial Narrow" panose="020B0606020202030204" pitchFamily="34" charset="0"/>
                </a:endParaRPr>
              </a:p>
            </p:txBody>
          </p:sp>
        </p:grpSp>
        <p:sp>
          <p:nvSpPr>
            <p:cNvPr id="115" name="TextBox 114"/>
            <p:cNvSpPr txBox="1"/>
            <p:nvPr/>
          </p:nvSpPr>
          <p:spPr>
            <a:xfrm>
              <a:off x="5653300" y="2604562"/>
              <a:ext cx="1661155" cy="646331"/>
            </a:xfrm>
            <a:prstGeom prst="rect">
              <a:avLst/>
            </a:prstGeom>
            <a:noFill/>
          </p:spPr>
          <p:txBody>
            <a:bodyPr wrap="squar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r>
                <a:rPr lang="en-US" sz="1800" b="0" dirty="0" err="1">
                  <a:solidFill>
                    <a:srgbClr val="69A830"/>
                  </a:solidFill>
                </a:rPr>
                <a:t>Apiau</a:t>
              </a:r>
              <a:r>
                <a:rPr lang="en-US" sz="1800" b="0" dirty="0">
                  <a:solidFill>
                    <a:srgbClr val="69A830"/>
                  </a:solidFill>
                </a:rPr>
                <a:t>, </a:t>
              </a:r>
              <a:r>
                <a:rPr lang="en-US" sz="1800" b="0" dirty="0" err="1">
                  <a:solidFill>
                    <a:srgbClr val="69A830"/>
                  </a:solidFill>
                </a:rPr>
                <a:t>TGCh</a:t>
              </a:r>
              <a:r>
                <a:rPr lang="en-US" sz="1800" b="0" dirty="0">
                  <a:solidFill>
                    <a:srgbClr val="69A830"/>
                  </a:solidFill>
                </a:rPr>
                <a:t>, Data </a:t>
              </a:r>
              <a:r>
                <a:rPr lang="en-US" sz="1800" b="0" dirty="0" err="1">
                  <a:solidFill>
                    <a:srgbClr val="69A830"/>
                  </a:solidFill>
                </a:rPr>
                <a:t>Mawr</a:t>
              </a:r>
              <a:endParaRPr lang="en-US" sz="1800" b="0" dirty="0">
                <a:solidFill>
                  <a:srgbClr val="69A830"/>
                </a:solidFill>
              </a:endParaRPr>
            </a:p>
          </p:txBody>
        </p:sp>
      </p:grpSp>
      <p:grpSp>
        <p:nvGrpSpPr>
          <p:cNvPr id="21" name="The future"/>
          <p:cNvGrpSpPr/>
          <p:nvPr/>
        </p:nvGrpSpPr>
        <p:grpSpPr>
          <a:xfrm>
            <a:off x="3875577" y="1072888"/>
            <a:ext cx="4420147" cy="1390260"/>
            <a:chOff x="2670108" y="944965"/>
            <a:chExt cx="4774982" cy="1390260"/>
          </a:xfrm>
        </p:grpSpPr>
        <p:grpSp>
          <p:nvGrpSpPr>
            <p:cNvPr id="116" name="Group 115"/>
            <p:cNvGrpSpPr/>
            <p:nvPr/>
          </p:nvGrpSpPr>
          <p:grpSpPr>
            <a:xfrm>
              <a:off x="2670108" y="1229774"/>
              <a:ext cx="1155475" cy="1105451"/>
              <a:chOff x="6453494" y="2317132"/>
              <a:chExt cx="1969724" cy="2047043"/>
            </a:xfrm>
          </p:grpSpPr>
          <p:sp>
            <p:nvSpPr>
              <p:cNvPr id="117" name="Oval 116"/>
              <p:cNvSpPr/>
              <p:nvPr/>
            </p:nvSpPr>
            <p:spPr>
              <a:xfrm>
                <a:off x="6453494" y="3671628"/>
                <a:ext cx="1969724" cy="692547"/>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6581144" y="2317132"/>
                <a:ext cx="1741713" cy="1741714"/>
              </a:xfrm>
              <a:prstGeom prst="ellipse">
                <a:avLst/>
              </a:prstGeom>
              <a:solidFill>
                <a:srgbClr val="FF0000"/>
              </a:solidFill>
              <a:ln w="12700" cap="flat" cmpd="sng" algn="ctr">
                <a:solidFill>
                  <a:srgbClr val="C00000"/>
                </a:solidFill>
                <a:prstDash val="solid"/>
              </a:ln>
              <a:effectLst/>
            </p:spPr>
            <p:txBody>
              <a:bodyPr rtlCol="0" anchor="ctr"/>
              <a:lstStyle/>
              <a:p>
                <a:pPr algn="ctr"/>
                <a:endParaRPr lang="en-US" kern="0">
                  <a:solidFill>
                    <a:sysClr val="window" lastClr="FFFFFF"/>
                  </a:solidFill>
                  <a:latin typeface="Calibri"/>
                </a:endParaRPr>
              </a:p>
            </p:txBody>
          </p:sp>
          <p:sp>
            <p:nvSpPr>
              <p:cNvPr id="119" name="Oval 118"/>
              <p:cNvSpPr/>
              <p:nvPr/>
            </p:nvSpPr>
            <p:spPr>
              <a:xfrm>
                <a:off x="6766205" y="2374551"/>
                <a:ext cx="1344806" cy="1258310"/>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0" name="TextBox 119"/>
              <p:cNvSpPr txBox="1"/>
              <p:nvPr/>
            </p:nvSpPr>
            <p:spPr>
              <a:xfrm>
                <a:off x="6529704" y="2352899"/>
                <a:ext cx="1885021" cy="1310843"/>
              </a:xfrm>
              <a:prstGeom prst="rect">
                <a:avLst/>
              </a:prstGeom>
              <a:noFill/>
            </p:spPr>
            <p:txBody>
              <a:bodyPr wrap="none" rtlCol="0">
                <a:spAutoFit/>
              </a:bodyPr>
              <a:lstStyle/>
              <a:p>
                <a:pPr algn="ctr">
                  <a:defRPr/>
                </a:pPr>
                <a:r>
                  <a:rPr lang="en-US" sz="2000" b="1" dirty="0">
                    <a:solidFill>
                      <a:srgbClr val="FFFFFF"/>
                    </a:solidFill>
                    <a:effectLst>
                      <a:outerShdw blurRad="38100" dist="38100" dir="2700000" algn="tl">
                        <a:srgbClr val="C0C0C0"/>
                      </a:outerShdw>
                    </a:effectLst>
                    <a:latin typeface="Calibri" pitchFamily="34" charset="0"/>
                  </a:rPr>
                  <a:t>Y </a:t>
                </a:r>
              </a:p>
              <a:p>
                <a:pPr algn="ctr">
                  <a:defRPr/>
                </a:pPr>
                <a:r>
                  <a:rPr lang="en-US" sz="2000" b="1" dirty="0" err="1">
                    <a:solidFill>
                      <a:srgbClr val="FFFFFF"/>
                    </a:solidFill>
                    <a:effectLst>
                      <a:outerShdw blurRad="38100" dist="38100" dir="2700000" algn="tl">
                        <a:srgbClr val="C0C0C0"/>
                      </a:outerShdw>
                    </a:effectLst>
                    <a:latin typeface="Calibri" pitchFamily="34" charset="0"/>
                  </a:rPr>
                  <a:t>Dyfodol</a:t>
                </a:r>
                <a:endParaRPr lang="en-US" sz="2000" b="1" dirty="0">
                  <a:solidFill>
                    <a:srgbClr val="FFFFFF"/>
                  </a:solidFill>
                  <a:effectLst>
                    <a:outerShdw blurRad="38100" dist="38100" dir="2700000" algn="tl">
                      <a:srgbClr val="C0C0C0"/>
                    </a:outerShdw>
                  </a:effectLst>
                  <a:latin typeface="Calibri" pitchFamily="34" charset="0"/>
                </a:endParaRPr>
              </a:p>
            </p:txBody>
          </p:sp>
        </p:grpSp>
        <p:sp>
          <p:nvSpPr>
            <p:cNvPr id="121" name="TextBox 120"/>
            <p:cNvSpPr txBox="1"/>
            <p:nvPr/>
          </p:nvSpPr>
          <p:spPr>
            <a:xfrm>
              <a:off x="3795518" y="944965"/>
              <a:ext cx="3649572" cy="1200329"/>
            </a:xfrm>
            <a:prstGeom prst="rect">
              <a:avLst/>
            </a:prstGeom>
            <a:noFill/>
          </p:spPr>
          <p:txBody>
            <a:bodyPr wrap="squar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r>
                <a:rPr lang="en-US" sz="1800" b="0" dirty="0" err="1">
                  <a:solidFill>
                    <a:srgbClr val="69A830"/>
                  </a:solidFill>
                </a:rPr>
                <a:t>Dillad</a:t>
              </a:r>
              <a:r>
                <a:rPr lang="en-US" sz="1800" b="0" dirty="0">
                  <a:solidFill>
                    <a:srgbClr val="69A830"/>
                  </a:solidFill>
                </a:rPr>
                <a:t> </a:t>
              </a:r>
              <a:r>
                <a:rPr lang="en-US" sz="1800" b="0" dirty="0" err="1">
                  <a:solidFill>
                    <a:srgbClr val="69A830"/>
                  </a:solidFill>
                </a:rPr>
                <a:t>clyfar</a:t>
              </a:r>
              <a:r>
                <a:rPr lang="en-US" sz="1800" b="0" dirty="0">
                  <a:solidFill>
                    <a:srgbClr val="69A830"/>
                  </a:solidFill>
                </a:rPr>
                <a:t>, </a:t>
              </a:r>
              <a:r>
                <a:rPr lang="en-US" sz="1800" b="0" dirty="0" err="1">
                  <a:solidFill>
                    <a:srgbClr val="69A830"/>
                  </a:solidFill>
                </a:rPr>
                <a:t>mewnosodiadau</a:t>
              </a:r>
              <a:r>
                <a:rPr lang="en-US" sz="1800" b="0" dirty="0">
                  <a:solidFill>
                    <a:srgbClr val="69A830"/>
                  </a:solidFill>
                </a:rPr>
                <a:t>, </a:t>
              </a:r>
              <a:r>
                <a:rPr lang="en-US" sz="1800" b="0" dirty="0" err="1">
                  <a:solidFill>
                    <a:srgbClr val="69A830"/>
                  </a:solidFill>
                </a:rPr>
                <a:t>sgerbydau</a:t>
              </a:r>
              <a:r>
                <a:rPr lang="en-US" sz="1800" b="0" dirty="0">
                  <a:solidFill>
                    <a:srgbClr val="69A830"/>
                  </a:solidFill>
                </a:rPr>
                <a:t> </a:t>
              </a:r>
              <a:r>
                <a:rPr lang="en-US" sz="1800" b="0" dirty="0" err="1">
                  <a:solidFill>
                    <a:srgbClr val="69A830"/>
                  </a:solidFill>
                </a:rPr>
                <a:t>allanol</a:t>
              </a:r>
              <a:r>
                <a:rPr lang="en-US" sz="1800" b="0" dirty="0">
                  <a:solidFill>
                    <a:srgbClr val="69A830"/>
                  </a:solidFill>
                </a:rPr>
                <a:t>, </a:t>
              </a:r>
              <a:r>
                <a:rPr lang="en-US" sz="1800" b="0" dirty="0" err="1">
                  <a:solidFill>
                    <a:srgbClr val="69A830"/>
                  </a:solidFill>
                </a:rPr>
                <a:t>robotiaid</a:t>
              </a:r>
              <a:r>
                <a:rPr lang="en-US" sz="1800" b="0" dirty="0">
                  <a:solidFill>
                    <a:srgbClr val="69A830"/>
                  </a:solidFill>
                </a:rPr>
                <a:t>, </a:t>
              </a:r>
              <a:r>
                <a:rPr lang="en-US" sz="1800" b="0" dirty="0" err="1">
                  <a:solidFill>
                    <a:srgbClr val="69A830"/>
                  </a:solidFill>
                </a:rPr>
                <a:t>iechyd</a:t>
              </a:r>
              <a:r>
                <a:rPr lang="en-US" sz="1800" b="0" dirty="0">
                  <a:solidFill>
                    <a:srgbClr val="69A830"/>
                  </a:solidFill>
                </a:rPr>
                <a:t> </a:t>
              </a:r>
              <a:r>
                <a:rPr lang="en-US" sz="1800" b="0" dirty="0" err="1">
                  <a:solidFill>
                    <a:srgbClr val="69A830"/>
                  </a:solidFill>
                </a:rPr>
                <a:t>cysylltiedig</a:t>
              </a:r>
              <a:r>
                <a:rPr lang="en-US" sz="1800" b="0" dirty="0">
                  <a:solidFill>
                    <a:srgbClr val="69A830"/>
                  </a:solidFill>
                </a:rPr>
                <a:t> </a:t>
              </a:r>
              <a:r>
                <a:rPr lang="en-US" sz="1800" b="0" dirty="0" err="1">
                  <a:solidFill>
                    <a:srgbClr val="69A830"/>
                  </a:solidFill>
                </a:rPr>
                <a:t>ar</a:t>
              </a:r>
              <a:r>
                <a:rPr lang="en-US" sz="1800" b="0" dirty="0">
                  <a:solidFill>
                    <a:srgbClr val="69A830"/>
                  </a:solidFill>
                </a:rPr>
                <a:t> </a:t>
              </a:r>
              <a:r>
                <a:rPr lang="en-US" sz="1800" b="0" dirty="0" err="1">
                  <a:solidFill>
                    <a:srgbClr val="69A830"/>
                  </a:solidFill>
                </a:rPr>
                <a:t>gael</a:t>
              </a:r>
              <a:r>
                <a:rPr lang="en-US" sz="1800" b="0" dirty="0">
                  <a:solidFill>
                    <a:srgbClr val="69A830"/>
                  </a:solidFill>
                </a:rPr>
                <a:t> bob </a:t>
              </a:r>
              <a:r>
                <a:rPr lang="en-US" sz="1800" b="0" dirty="0" err="1" smtClean="0">
                  <a:solidFill>
                    <a:srgbClr val="69A830"/>
                  </a:solidFill>
                </a:rPr>
                <a:t>amser</a:t>
              </a:r>
              <a:r>
                <a:rPr lang="en-US" sz="1800" b="0" dirty="0" smtClean="0">
                  <a:solidFill>
                    <a:srgbClr val="69A830"/>
                  </a:solidFill>
                </a:rPr>
                <a:t> …</a:t>
              </a:r>
              <a:endParaRPr lang="en-US" sz="1800" b="0" dirty="0">
                <a:solidFill>
                  <a:srgbClr val="69A830"/>
                </a:solidFill>
              </a:endParaRPr>
            </a:p>
          </p:txBody>
        </p:sp>
      </p:grpSp>
    </p:spTree>
    <p:extLst>
      <p:ext uri="{BB962C8B-B14F-4D97-AF65-F5344CB8AC3E}">
        <p14:creationId xmlns:p14="http://schemas.microsoft.com/office/powerpoint/2010/main" val="154586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1000"/>
                                        <p:tgtEl>
                                          <p:spTgt spid="4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43"/>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6"/>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7"/>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8"/>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9"/>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0"/>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down)">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par>
                          <p:cTn id="63" fill="hold">
                            <p:stCondLst>
                              <p:cond delay="500"/>
                            </p:stCondLst>
                            <p:childTnLst>
                              <p:par>
                                <p:cTn id="64" presetID="22" presetClass="entr" presetSubtype="4" fill="hold" grpId="0" nodeType="after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down)">
                                      <p:cBhvr>
                                        <p:cTn id="66" dur="500"/>
                                        <p:tgtEl>
                                          <p:spTgt spid="14"/>
                                        </p:tgtEl>
                                      </p:cBhvr>
                                    </p:animEffect>
                                  </p:childTnLst>
                                </p:cTn>
                              </p:par>
                            </p:childTnLst>
                          </p:cTn>
                        </p:par>
                        <p:par>
                          <p:cTn id="67" fill="hold">
                            <p:stCondLst>
                              <p:cond delay="1000"/>
                            </p:stCondLst>
                            <p:childTnLst>
                              <p:par>
                                <p:cTn id="68" presetID="10" presetClass="entr" presetSubtype="0" fill="hold" grpId="0" nodeType="afterEffect">
                                  <p:stCondLst>
                                    <p:cond delay="0"/>
                                  </p:stCondLst>
                                  <p:childTnLst>
                                    <p:set>
                                      <p:cBhvr>
                                        <p:cTn id="69" dur="1" fill="hold">
                                          <p:stCondLst>
                                            <p:cond delay="0"/>
                                          </p:stCondLst>
                                        </p:cTn>
                                        <p:tgtEl>
                                          <p:spTgt spid="153"/>
                                        </p:tgtEl>
                                        <p:attrNameLst>
                                          <p:attrName>style.visibility</p:attrName>
                                        </p:attrNameLst>
                                      </p:cBhvr>
                                      <p:to>
                                        <p:strVal val="visible"/>
                                      </p:to>
                                    </p:set>
                                    <p:animEffect transition="in" filter="fade">
                                      <p:cBhvr>
                                        <p:cTn id="70"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5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a:t>Ffonau</a:t>
            </a:r>
            <a:r>
              <a:rPr lang="en-GB" dirty="0"/>
              <a:t> </a:t>
            </a:r>
            <a:r>
              <a:rPr lang="en-GB" dirty="0" err="1" smtClean="0"/>
              <a:t>clyfar</a:t>
            </a:r>
            <a:r>
              <a:rPr lang="en-GB" dirty="0" smtClean="0"/>
              <a:t> </a:t>
            </a:r>
            <a:r>
              <a:rPr lang="en-GB" dirty="0"/>
              <a:t>– </a:t>
            </a:r>
            <a:r>
              <a:rPr lang="en-GB" dirty="0" err="1" smtClean="0"/>
              <a:t>bydd</a:t>
            </a:r>
            <a:r>
              <a:rPr lang="en-GB" dirty="0" smtClean="0"/>
              <a:t> </a:t>
            </a:r>
            <a:r>
              <a:rPr lang="en-GB" dirty="0" err="1"/>
              <a:t>gan</a:t>
            </a:r>
            <a:r>
              <a:rPr lang="en-GB" dirty="0"/>
              <a:t> </a:t>
            </a:r>
            <a:r>
              <a:rPr lang="en-GB" dirty="0" err="1"/>
              <a:t>bawb</a:t>
            </a:r>
            <a:r>
              <a:rPr lang="en-GB" dirty="0"/>
              <a:t> un!</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9258" r="18315"/>
          <a:stretch/>
        </p:blipFill>
        <p:spPr>
          <a:xfrm>
            <a:off x="3447761" y="1376363"/>
            <a:ext cx="2257100" cy="4500562"/>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278014273"/>
              </p:ext>
            </p:extLst>
          </p:nvPr>
        </p:nvGraphicFramePr>
        <p:xfrm>
          <a:off x="316050" y="1376363"/>
          <a:ext cx="4140000" cy="4067998"/>
        </p:xfrm>
        <a:graphic>
          <a:graphicData uri="http://schemas.openxmlformats.org/drawingml/2006/table">
            <a:tbl>
              <a:tblPr firstRow="1" bandRow="1">
                <a:tableStyleId>{00A15C55-8517-42AA-B614-E9B94910E393}</a:tableStyleId>
              </a:tblPr>
              <a:tblGrid>
                <a:gridCol w="4140000"/>
              </a:tblGrid>
              <a:tr h="369818">
                <a:tc>
                  <a:txBody>
                    <a:bodyPr/>
                    <a:lstStyle/>
                    <a:p>
                      <a:r>
                        <a:rPr kumimoji="0" lang="en-GB" sz="1700" b="1" i="0" u="none" strike="noStrike" cap="none" normalizeH="0" baseline="0" dirty="0" err="1" smtClean="0">
                          <a:ln>
                            <a:noFill/>
                          </a:ln>
                          <a:solidFill>
                            <a:srgbClr val="FFFFFF"/>
                          </a:solidFill>
                          <a:effectLst/>
                          <a:latin typeface="Arial" panose="020B0604020202020204" pitchFamily="34" charset="0"/>
                          <a:cs typeface="Arial" panose="020B0604020202020204" pitchFamily="34" charset="0"/>
                        </a:rPr>
                        <a:t>Nodweddion</a:t>
                      </a:r>
                      <a:endParaRPr lang="en-GB" sz="1700" dirty="0">
                        <a:latin typeface="Arial" panose="020B0604020202020204" pitchFamily="34" charset="0"/>
                        <a:cs typeface="Arial" panose="020B0604020202020204" pitchFamily="34" charset="0"/>
                      </a:endParaRPr>
                    </a:p>
                  </a:txBody>
                  <a:tcPr>
                    <a:solidFill>
                      <a:srgbClr val="582F7A"/>
                    </a:solidFill>
                  </a:tcPr>
                </a:tc>
              </a:tr>
              <a:tr h="36981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Prosesyddion</a:t>
                      </a:r>
                      <a:r>
                        <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pwerus</a:t>
                      </a:r>
                      <a:endPar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6981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Arddangoswr</a:t>
                      </a:r>
                      <a:r>
                        <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lliw</a:t>
                      </a:r>
                      <a:r>
                        <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sgrin</a:t>
                      </a:r>
                      <a:r>
                        <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gyffwrdd</a:t>
                      </a:r>
                      <a:r>
                        <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fawr</a:t>
                      </a:r>
                      <a:endPar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6981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Cof</a:t>
                      </a:r>
                      <a:r>
                        <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 </a:t>
                      </a: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gallu</a:t>
                      </a:r>
                      <a:r>
                        <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storio</a:t>
                      </a:r>
                      <a:r>
                        <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mawr</a:t>
                      </a:r>
                      <a:endPar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69818">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r>
                        <a:rPr kumimoji="0" lang="cy-GB" altLang="zh-CN" sz="1400" b="0" i="0" u="none" strike="noStrike" cap="none" normalizeH="0" baseline="0" dirty="0" smtClean="0">
                          <a:ln>
                            <a:noFill/>
                          </a:ln>
                          <a:solidFill>
                            <a:srgbClr val="000000"/>
                          </a:solidFill>
                          <a:effectLst/>
                          <a:latin typeface="Arial" panose="020B0604020202020204" pitchFamily="34" charset="0"/>
                          <a:ea typeface="SimSun" charset="-122"/>
                          <a:cs typeface="Arial" panose="020B0604020202020204" pitchFamily="34" charset="0"/>
                        </a:rPr>
                        <a:t>Ffôn ac SMS/MMS</a:t>
                      </a:r>
                      <a:r>
                        <a:rPr kumimoji="0" lang="en-GB" altLang="zh-CN" sz="1400" b="0" i="0" u="none" strike="noStrike" cap="none" normalizeH="0" baseline="0" dirty="0" smtClean="0">
                          <a:ln>
                            <a:noFill/>
                          </a:ln>
                          <a:solidFill>
                            <a:srgbClr val="000000"/>
                          </a:solidFill>
                          <a:effectLst/>
                          <a:latin typeface="Arial" panose="020B0604020202020204" pitchFamily="34" charset="0"/>
                          <a:ea typeface="SimSun" charset="-122"/>
                          <a:cs typeface="Arial" panose="020B0604020202020204" pitchFamily="34" charset="0"/>
                        </a:rPr>
                        <a:t> </a:t>
                      </a:r>
                      <a:endParaRPr kumimoji="0" lang="en-GB" sz="1400" b="0" i="0" u="none" strike="noStrike" cap="none" normalizeH="0" baseline="0" dirty="0" smtClean="0">
                        <a:ln>
                          <a:noFill/>
                        </a:ln>
                        <a:solidFill>
                          <a:srgbClr val="000000"/>
                        </a:solidFill>
                        <a:effectLst/>
                        <a:latin typeface="Arial" panose="020B0604020202020204" pitchFamily="34" charset="0"/>
                        <a:ea typeface="SimSun" charset="-122"/>
                        <a:cs typeface="Arial" panose="020B0604020202020204" pitchFamily="34" charset="0"/>
                      </a:endParaRPr>
                    </a:p>
                  </a:txBody>
                  <a:tcPr horzOverflow="overflow"/>
                </a:tc>
              </a:tr>
              <a:tr h="36981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Apiau</a:t>
                      </a:r>
                      <a:r>
                        <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amlddefnydd</a:t>
                      </a:r>
                      <a:endPar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6981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Hysbysiadau</a:t>
                      </a:r>
                      <a:r>
                        <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 </a:t>
                      </a: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negesu</a:t>
                      </a:r>
                      <a:r>
                        <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o </a:t>
                      </a: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fewn</a:t>
                      </a:r>
                      <a:r>
                        <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apiau</a:t>
                      </a:r>
                      <a:endPar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6981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Opsiynau</a:t>
                      </a:r>
                      <a:r>
                        <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rhyngweithio</a:t>
                      </a:r>
                      <a:r>
                        <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cyfarwydd</a:t>
                      </a:r>
                      <a:endPar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6981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Ysgafn</a:t>
                      </a:r>
                      <a:r>
                        <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 bob </a:t>
                      </a: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amser</a:t>
                      </a:r>
                      <a:r>
                        <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ar</a:t>
                      </a:r>
                      <a:r>
                        <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gael</a:t>
                      </a:r>
                      <a:endPar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6981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Oes</a:t>
                      </a:r>
                      <a:r>
                        <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batri’n</a:t>
                      </a:r>
                      <a:r>
                        <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gwella</a:t>
                      </a:r>
                      <a:endPar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6981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Adnabod</a:t>
                      </a:r>
                      <a:r>
                        <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trwy</a:t>
                      </a:r>
                      <a:r>
                        <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dechnoleg</a:t>
                      </a:r>
                      <a:r>
                        <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ddigyffwrdd</a:t>
                      </a:r>
                      <a:r>
                        <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 </a:t>
                      </a: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chyffwrdd</a:t>
                      </a:r>
                      <a:endPar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271161119"/>
              </p:ext>
            </p:extLst>
          </p:nvPr>
        </p:nvGraphicFramePr>
        <p:xfrm>
          <a:off x="4460562" y="1376363"/>
          <a:ext cx="4382494" cy="4068000"/>
        </p:xfrm>
        <a:graphic>
          <a:graphicData uri="http://schemas.openxmlformats.org/drawingml/2006/table">
            <a:tbl>
              <a:tblPr firstRow="1" bandRow="1">
                <a:tableStyleId>{F5AB1C69-6EDB-4FF4-983F-18BD219EF322}</a:tableStyleId>
              </a:tblPr>
              <a:tblGrid>
                <a:gridCol w="4382494"/>
              </a:tblGrid>
              <a:tr h="369992">
                <a:tc>
                  <a:txBody>
                    <a:bodyPr/>
                    <a:lstStyle/>
                    <a:p>
                      <a:r>
                        <a:rPr lang="en-GB" sz="1600" dirty="0" err="1" smtClean="0">
                          <a:latin typeface="Arial" panose="020B0604020202020204" pitchFamily="34" charset="0"/>
                          <a:cs typeface="Arial" panose="020B0604020202020204" pitchFamily="34" charset="0"/>
                        </a:rPr>
                        <a:t>Synwyryddion</a:t>
                      </a:r>
                      <a:r>
                        <a:rPr lang="en-GB" sz="1600" dirty="0" smtClean="0">
                          <a:latin typeface="Arial" panose="020B0604020202020204" pitchFamily="34" charset="0"/>
                          <a:cs typeface="Arial" panose="020B0604020202020204" pitchFamily="34" charset="0"/>
                        </a:rPr>
                        <a:t>, </a:t>
                      </a:r>
                      <a:r>
                        <a:rPr lang="en-GB" sz="1600" dirty="0" err="1" smtClean="0">
                          <a:latin typeface="Arial" panose="020B0604020202020204" pitchFamily="34" charset="0"/>
                          <a:cs typeface="Arial" panose="020B0604020202020204" pitchFamily="34" charset="0"/>
                        </a:rPr>
                        <a:t>ysgogwyr</a:t>
                      </a:r>
                      <a:r>
                        <a:rPr lang="en-GB" sz="1600" dirty="0" smtClean="0">
                          <a:latin typeface="Arial" panose="020B0604020202020204" pitchFamily="34" charset="0"/>
                          <a:cs typeface="Arial" panose="020B0604020202020204" pitchFamily="34" charset="0"/>
                        </a:rPr>
                        <a:t> a </a:t>
                      </a:r>
                      <a:r>
                        <a:rPr lang="en-GB" sz="1600" dirty="0" err="1" smtClean="0">
                          <a:latin typeface="Arial" panose="020B0604020202020204" pitchFamily="34" charset="0"/>
                          <a:cs typeface="Arial" panose="020B0604020202020204" pitchFamily="34" charset="0"/>
                        </a:rPr>
                        <a:t>chysylltedd</a:t>
                      </a:r>
                      <a:endParaRPr lang="en-GB" sz="1600" dirty="0" smtClean="0">
                        <a:latin typeface="Arial" panose="020B0604020202020204" pitchFamily="34" charset="0"/>
                        <a:cs typeface="Arial" panose="020B0604020202020204" pitchFamily="34" charset="0"/>
                      </a:endParaRPr>
                    </a:p>
                  </a:txBody>
                  <a:tcPr>
                    <a:solidFill>
                      <a:srgbClr val="69A830"/>
                    </a:solidFill>
                  </a:tcPr>
                </a:tc>
              </a:tr>
              <a:tr h="3699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Microffon</a:t>
                      </a:r>
                      <a:endPar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699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Sain</a:t>
                      </a:r>
                      <a:r>
                        <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ansawdd</a:t>
                      </a:r>
                      <a:r>
                        <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uchel</a:t>
                      </a:r>
                      <a:endPar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699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Mesuryddion</a:t>
                      </a:r>
                      <a:r>
                        <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cyflymu</a:t>
                      </a:r>
                      <a:endPar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699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GPS a System </a:t>
                      </a: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Fyd-eang</a:t>
                      </a:r>
                      <a:r>
                        <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ar</a:t>
                      </a:r>
                      <a:r>
                        <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gyfer</a:t>
                      </a:r>
                      <a:r>
                        <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cyfathrebu</a:t>
                      </a:r>
                      <a:r>
                        <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symudol</a:t>
                      </a:r>
                      <a:endPar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699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Magnetomedr</a:t>
                      </a:r>
                      <a:endPar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699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Tymheredd</a:t>
                      </a:r>
                      <a:endPar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699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Camera</a:t>
                      </a:r>
                    </a:p>
                  </a:txBody>
                  <a:tcPr horzOverflow="overflow"/>
                </a:tc>
              </a:tr>
              <a:tr h="3699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Uned</a:t>
                      </a:r>
                      <a:r>
                        <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grynu</a:t>
                      </a:r>
                      <a:endPar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680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Bluetooth (LE) a Wi-Fi </a:t>
                      </a: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ar</a:t>
                      </a:r>
                      <a:r>
                        <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gyfer</a:t>
                      </a:r>
                      <a:r>
                        <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cysylltedd</a:t>
                      </a:r>
                      <a:endPar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r h="3699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NFC a </a:t>
                      </a: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synhwyrydd</a:t>
                      </a:r>
                      <a:r>
                        <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GB" sz="14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agosrwydd</a:t>
                      </a:r>
                      <a:endParaRPr kumimoji="0" lang="en-GB"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horzOverflow="overflow"/>
                </a:tc>
              </a:tr>
            </a:tbl>
          </a:graphicData>
        </a:graphic>
      </p:graphicFrame>
      <p:sp>
        <p:nvSpPr>
          <p:cNvPr id="7" name="TextBox 6"/>
          <p:cNvSpPr txBox="1"/>
          <p:nvPr/>
        </p:nvSpPr>
        <p:spPr>
          <a:xfrm>
            <a:off x="431800" y="5479087"/>
            <a:ext cx="8280400" cy="461665"/>
          </a:xfrm>
          <a:prstGeom prst="rect">
            <a:avLst/>
          </a:prstGeom>
          <a:noFill/>
        </p:spPr>
        <p:txBody>
          <a:bodyPr wrap="square" rtlCol="0">
            <a:spAutoFit/>
          </a:bodyPr>
          <a:lstStyle/>
          <a:p>
            <a:pPr algn="ctr"/>
            <a:r>
              <a:rPr lang="en-GB" sz="2400" dirty="0" err="1">
                <a:solidFill>
                  <a:srgbClr val="69A830"/>
                </a:solidFill>
                <a:latin typeface="Arial" panose="020B0604020202020204" pitchFamily="34" charset="0"/>
                <a:cs typeface="Arial" panose="020B0604020202020204" pitchFamily="34" charset="0"/>
              </a:rPr>
              <a:t>Llwyfan</a:t>
            </a:r>
            <a:r>
              <a:rPr lang="en-GB" sz="2400" dirty="0">
                <a:solidFill>
                  <a:srgbClr val="69A830"/>
                </a:solidFill>
                <a:latin typeface="Arial" panose="020B0604020202020204" pitchFamily="34" charset="0"/>
                <a:cs typeface="Arial" panose="020B0604020202020204" pitchFamily="34" charset="0"/>
              </a:rPr>
              <a:t> </a:t>
            </a:r>
            <a:r>
              <a:rPr lang="en-GB" sz="2400" dirty="0" err="1">
                <a:solidFill>
                  <a:srgbClr val="69A830"/>
                </a:solidFill>
                <a:latin typeface="Arial" panose="020B0604020202020204" pitchFamily="34" charset="0"/>
                <a:cs typeface="Arial" panose="020B0604020202020204" pitchFamily="34" charset="0"/>
              </a:rPr>
              <a:t>delfrydol</a:t>
            </a:r>
            <a:r>
              <a:rPr lang="en-GB" sz="2400" dirty="0">
                <a:solidFill>
                  <a:srgbClr val="69A830"/>
                </a:solidFill>
                <a:latin typeface="Arial" panose="020B0604020202020204" pitchFamily="34" charset="0"/>
                <a:cs typeface="Arial" panose="020B0604020202020204" pitchFamily="34" charset="0"/>
              </a:rPr>
              <a:t> </a:t>
            </a:r>
            <a:r>
              <a:rPr lang="en-GB" sz="2400" dirty="0" err="1">
                <a:solidFill>
                  <a:srgbClr val="69A830"/>
                </a:solidFill>
                <a:latin typeface="Arial" panose="020B0604020202020204" pitchFamily="34" charset="0"/>
                <a:cs typeface="Arial" panose="020B0604020202020204" pitchFamily="34" charset="0"/>
              </a:rPr>
              <a:t>ar</a:t>
            </a:r>
            <a:r>
              <a:rPr lang="en-GB" sz="2400" dirty="0">
                <a:solidFill>
                  <a:srgbClr val="69A830"/>
                </a:solidFill>
                <a:latin typeface="Arial" panose="020B0604020202020204" pitchFamily="34" charset="0"/>
                <a:cs typeface="Arial" panose="020B0604020202020204" pitchFamily="34" charset="0"/>
              </a:rPr>
              <a:t> </a:t>
            </a:r>
            <a:r>
              <a:rPr lang="en-GB" sz="2400" dirty="0" err="1">
                <a:solidFill>
                  <a:srgbClr val="69A830"/>
                </a:solidFill>
                <a:latin typeface="Arial" panose="020B0604020202020204" pitchFamily="34" charset="0"/>
                <a:cs typeface="Arial" panose="020B0604020202020204" pitchFamily="34" charset="0"/>
              </a:rPr>
              <a:t>gyfer</a:t>
            </a:r>
            <a:r>
              <a:rPr lang="en-GB" sz="2400" dirty="0">
                <a:solidFill>
                  <a:srgbClr val="69A830"/>
                </a:solidFill>
                <a:latin typeface="Arial" panose="020B0604020202020204" pitchFamily="34" charset="0"/>
                <a:cs typeface="Arial" panose="020B0604020202020204" pitchFamily="34" charset="0"/>
              </a:rPr>
              <a:t> </a:t>
            </a:r>
            <a:r>
              <a:rPr lang="en-GB" sz="2400" dirty="0" err="1">
                <a:solidFill>
                  <a:srgbClr val="69A830"/>
                </a:solidFill>
                <a:latin typeface="Arial" panose="020B0604020202020204" pitchFamily="34" charset="0"/>
                <a:cs typeface="Arial" panose="020B0604020202020204" pitchFamily="34" charset="0"/>
              </a:rPr>
              <a:t>cymwysiadau</a:t>
            </a:r>
            <a:r>
              <a:rPr lang="en-GB" sz="2400" dirty="0">
                <a:solidFill>
                  <a:srgbClr val="69A830"/>
                </a:solidFill>
                <a:latin typeface="Arial" panose="020B0604020202020204" pitchFamily="34" charset="0"/>
                <a:cs typeface="Arial" panose="020B0604020202020204" pitchFamily="34" charset="0"/>
              </a:rPr>
              <a:t> m-</a:t>
            </a:r>
            <a:r>
              <a:rPr lang="en-GB" sz="2400" dirty="0" err="1">
                <a:solidFill>
                  <a:srgbClr val="69A830"/>
                </a:solidFill>
                <a:latin typeface="Arial" panose="020B0604020202020204" pitchFamily="34" charset="0"/>
                <a:cs typeface="Arial" panose="020B0604020202020204" pitchFamily="34" charset="0"/>
              </a:rPr>
              <a:t>ofal</a:t>
            </a:r>
            <a:r>
              <a:rPr lang="en-GB" sz="2400" dirty="0">
                <a:solidFill>
                  <a:srgbClr val="69A830"/>
                </a:solidFill>
                <a:latin typeface="Arial" panose="020B0604020202020204" pitchFamily="34" charset="0"/>
                <a:cs typeface="Arial" panose="020B0604020202020204" pitchFamily="34" charset="0"/>
              </a:rPr>
              <a:t> a m-</a:t>
            </a:r>
            <a:r>
              <a:rPr lang="en-GB" sz="2400" dirty="0" err="1">
                <a:solidFill>
                  <a:srgbClr val="69A830"/>
                </a:solidFill>
                <a:latin typeface="Arial" panose="020B0604020202020204" pitchFamily="34" charset="0"/>
                <a:cs typeface="Arial" panose="020B0604020202020204" pitchFamily="34" charset="0"/>
              </a:rPr>
              <a:t>iechyd</a:t>
            </a:r>
            <a:endParaRPr lang="en-GB" sz="2400" dirty="0">
              <a:solidFill>
                <a:srgbClr val="69A83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593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2000"/>
                                        <p:tgtEl>
                                          <p:spTgt spid="4"/>
                                        </p:tgtEl>
                                        <p:attrNameLst>
                                          <p:attrName>ppt_w</p:attrName>
                                        </p:attrNameLst>
                                      </p:cBhvr>
                                      <p:tavLst>
                                        <p:tav tm="0">
                                          <p:val>
                                            <p:strVal val="ppt_w"/>
                                          </p:val>
                                        </p:tav>
                                        <p:tav tm="100000">
                                          <p:val>
                                            <p:fltVal val="0"/>
                                          </p:val>
                                        </p:tav>
                                      </p:tavLst>
                                    </p:anim>
                                    <p:anim calcmode="lin" valueType="num">
                                      <p:cBhvr>
                                        <p:cTn id="12" dur="2000"/>
                                        <p:tgtEl>
                                          <p:spTgt spid="4"/>
                                        </p:tgtEl>
                                        <p:attrNameLst>
                                          <p:attrName>ppt_h</p:attrName>
                                        </p:attrNameLst>
                                      </p:cBhvr>
                                      <p:tavLst>
                                        <p:tav tm="0">
                                          <p:val>
                                            <p:strVal val="ppt_h"/>
                                          </p:val>
                                        </p:tav>
                                        <p:tav tm="100000">
                                          <p:val>
                                            <p:fltVal val="0"/>
                                          </p:val>
                                        </p:tav>
                                      </p:tavLst>
                                    </p:anim>
                                    <p:animEffect transition="out" filter="fade">
                                      <p:cBhvr>
                                        <p:cTn id="13" dur="2000"/>
                                        <p:tgtEl>
                                          <p:spTgt spid="4"/>
                                        </p:tgtEl>
                                      </p:cBhvr>
                                    </p:animEffect>
                                    <p:set>
                                      <p:cBhvr>
                                        <p:cTn id="14" dur="1" fill="hold">
                                          <p:stCondLst>
                                            <p:cond delay="1999"/>
                                          </p:stCondLst>
                                        </p:cTn>
                                        <p:tgtEl>
                                          <p:spTgt spid="4"/>
                                        </p:tgtEl>
                                        <p:attrNameLst>
                                          <p:attrName>style.visibility</p:attrName>
                                        </p:attrNameLst>
                                      </p:cBhvr>
                                      <p:to>
                                        <p:strVal val="hidden"/>
                                      </p:to>
                                    </p:set>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Apiau</a:t>
            </a:r>
            <a:r>
              <a:rPr lang="en-GB" dirty="0"/>
              <a:t> </a:t>
            </a:r>
            <a:r>
              <a:rPr lang="en-GB" dirty="0" err="1" smtClean="0"/>
              <a:t>iechyd</a:t>
            </a:r>
            <a:r>
              <a:rPr lang="en-GB" dirty="0" smtClean="0"/>
              <a:t> </a:t>
            </a:r>
            <a:r>
              <a:rPr lang="en-GB" dirty="0"/>
              <a:t>a </a:t>
            </a:r>
            <a:r>
              <a:rPr lang="en-GB" dirty="0" err="1" smtClean="0"/>
              <a:t>lles</a:t>
            </a:r>
            <a:endParaRPr lang="en-GB" dirty="0"/>
          </a:p>
        </p:txBody>
      </p:sp>
      <p:pic>
        <p:nvPicPr>
          <p:cNvPr id="3" name="Diabetes PA Ap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917" y="1386601"/>
            <a:ext cx="6776809" cy="4490324"/>
          </a:xfrm>
          <a:prstGeom prst="rect">
            <a:avLst/>
          </a:prstGeom>
        </p:spPr>
      </p:pic>
      <p:pic>
        <p:nvPicPr>
          <p:cNvPr id="4" name="SAM Ap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8062" y="1394743"/>
            <a:ext cx="6307876" cy="4482182"/>
          </a:xfrm>
          <a:prstGeom prst="rect">
            <a:avLst/>
          </a:prstGeom>
        </p:spPr>
      </p:pic>
      <p:pic>
        <p:nvPicPr>
          <p:cNvPr id="5" name="NHS Smokefree Ic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99" y="1386601"/>
            <a:ext cx="1483042" cy="1483042"/>
          </a:xfrm>
          <a:prstGeom prst="rect">
            <a:avLst/>
          </a:prstGeom>
        </p:spPr>
      </p:pic>
      <p:grpSp>
        <p:nvGrpSpPr>
          <p:cNvPr id="11" name="NHS Smokefree App Screenshots 1"/>
          <p:cNvGrpSpPr/>
          <p:nvPr/>
        </p:nvGrpSpPr>
        <p:grpSpPr>
          <a:xfrm>
            <a:off x="2713487" y="1386601"/>
            <a:ext cx="5245241" cy="4320000"/>
            <a:chOff x="2713485" y="1721881"/>
            <a:chExt cx="5245241" cy="4320000"/>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3485" y="1721881"/>
              <a:ext cx="2431886" cy="43200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26838" y="1721881"/>
              <a:ext cx="2431888" cy="4320000"/>
            </a:xfrm>
            <a:prstGeom prst="rect">
              <a:avLst/>
            </a:prstGeom>
          </p:spPr>
        </p:pic>
      </p:grpSp>
      <p:grpSp>
        <p:nvGrpSpPr>
          <p:cNvPr id="12" name="NHS Smokefree App Screenshots 2"/>
          <p:cNvGrpSpPr/>
          <p:nvPr/>
        </p:nvGrpSpPr>
        <p:grpSpPr>
          <a:xfrm>
            <a:off x="2713485" y="1386601"/>
            <a:ext cx="5245243" cy="4320000"/>
            <a:chOff x="2713483" y="1721881"/>
            <a:chExt cx="5245243" cy="4320000"/>
          </a:xfrm>
        </p:grpSpPr>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13483" y="1721881"/>
              <a:ext cx="2431888" cy="4320000"/>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26838" y="1721881"/>
              <a:ext cx="2431888" cy="4320000"/>
            </a:xfrm>
            <a:prstGeom prst="rect">
              <a:avLst/>
            </a:prstGeom>
          </p:spPr>
        </p:pic>
      </p:grpSp>
      <p:pic>
        <p:nvPicPr>
          <p:cNvPr id="13" name="Petralex-phon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0776" y="1376363"/>
            <a:ext cx="3193426" cy="4665518"/>
          </a:xfrm>
          <a:prstGeom prst="rect">
            <a:avLst/>
          </a:prstGeom>
        </p:spPr>
      </p:pic>
      <p:pic>
        <p:nvPicPr>
          <p:cNvPr id="15" name="Petralex-logo"/>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80461" y="1982804"/>
            <a:ext cx="1744980" cy="3130216"/>
          </a:xfrm>
          <a:prstGeom prst="rect">
            <a:avLst/>
          </a:prstGeom>
        </p:spPr>
      </p:pic>
      <p:pic>
        <p:nvPicPr>
          <p:cNvPr id="14" name="Petralex-setup"/>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80460" y="1973579"/>
            <a:ext cx="1752600" cy="3147061"/>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5926" y="1485900"/>
            <a:ext cx="2431888" cy="4320000"/>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45711" y="1485900"/>
            <a:ext cx="2431888" cy="4320000"/>
          </a:xfrm>
          <a:prstGeom prst="rect">
            <a:avLst/>
          </a:prstGeom>
        </p:spPr>
      </p:pic>
      <p:pic>
        <p:nvPicPr>
          <p:cNvPr id="18" name="Picture 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15496" y="1485900"/>
            <a:ext cx="2431888" cy="4320000"/>
          </a:xfrm>
          <a:prstGeom prst="rect">
            <a:avLst/>
          </a:prstGeom>
        </p:spPr>
      </p:pic>
    </p:spTree>
    <p:extLst>
      <p:ext uri="{BB962C8B-B14F-4D97-AF65-F5344CB8AC3E}">
        <p14:creationId xmlns:p14="http://schemas.microsoft.com/office/powerpoint/2010/main" val="394622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5"/>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1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3"/>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4"/>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a:bodyPr>
          <a:lstStyle/>
          <a:p>
            <a:r>
              <a:rPr lang="en-GB" dirty="0"/>
              <a:t>Pam </a:t>
            </a:r>
            <a:r>
              <a:rPr lang="en-GB" dirty="0" err="1"/>
              <a:t>mae</a:t>
            </a:r>
            <a:r>
              <a:rPr lang="en-GB" dirty="0"/>
              <a:t> </a:t>
            </a:r>
            <a:r>
              <a:rPr lang="en-GB" dirty="0" err="1"/>
              <a:t>clefydau</a:t>
            </a:r>
            <a:r>
              <a:rPr lang="en-GB" dirty="0"/>
              <a:t> </a:t>
            </a:r>
            <a:r>
              <a:rPr lang="en-GB" dirty="0" err="1"/>
              <a:t>cronig</a:t>
            </a:r>
            <a:r>
              <a:rPr lang="en-GB" dirty="0"/>
              <a:t> </a:t>
            </a:r>
            <a:r>
              <a:rPr lang="en-GB" dirty="0" err="1"/>
              <a:t>ar</a:t>
            </a:r>
            <a:r>
              <a:rPr lang="en-GB" dirty="0"/>
              <a:t> </a:t>
            </a:r>
            <a:r>
              <a:rPr lang="en-GB" dirty="0" err="1"/>
              <a:t>gynnydd</a:t>
            </a:r>
            <a:r>
              <a:rPr lang="en-GB" dirty="0"/>
              <a:t>?</a:t>
            </a:r>
          </a:p>
        </p:txBody>
      </p:sp>
      <p:pic>
        <p:nvPicPr>
          <p:cNvPr id="851971" name="Picture 3" descr="1stevol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161" y="1439000"/>
            <a:ext cx="2594882" cy="2160000"/>
          </a:xfrm>
          <a:prstGeom prst="rect">
            <a:avLst/>
          </a:prstGeom>
          <a:noFill/>
          <a:ln w="57150">
            <a:solidFill>
              <a:srgbClr val="582F7A"/>
            </a:solidFill>
            <a:miter lim="800000"/>
            <a:headEnd/>
            <a:tailEnd/>
          </a:ln>
          <a:extLst>
            <a:ext uri="{909E8E84-426E-40DD-AFC4-6F175D3DCCD1}">
              <a14:hiddenFill xmlns:a14="http://schemas.microsoft.com/office/drawing/2010/main">
                <a:solidFill>
                  <a:srgbClr val="FFFFFF"/>
                </a:solidFill>
              </a14:hiddenFill>
            </a:ext>
          </a:extLst>
        </p:spPr>
      </p:pic>
      <p:pic>
        <p:nvPicPr>
          <p:cNvPr id="851972" name="Picture 4" descr="2ndevolu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1339" y="1439000"/>
            <a:ext cx="2251350" cy="2160000"/>
          </a:xfrm>
          <a:prstGeom prst="rect">
            <a:avLst/>
          </a:prstGeom>
          <a:noFill/>
          <a:ln w="57150">
            <a:solidFill>
              <a:srgbClr val="582F7A"/>
            </a:solidFill>
            <a:miter lim="800000"/>
            <a:headEnd/>
            <a:tailEnd/>
          </a:ln>
          <a:extLst>
            <a:ext uri="{909E8E84-426E-40DD-AFC4-6F175D3DCCD1}">
              <a14:hiddenFill xmlns:a14="http://schemas.microsoft.com/office/drawing/2010/main">
                <a:solidFill>
                  <a:srgbClr val="FFFFFF"/>
                </a:solidFill>
              </a14:hiddenFill>
            </a:ext>
          </a:extLst>
        </p:spPr>
      </p:pic>
      <p:pic>
        <p:nvPicPr>
          <p:cNvPr id="851973" name="Picture 5" descr="3rdevolu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5398" y="1448581"/>
            <a:ext cx="1341120" cy="2160000"/>
          </a:xfrm>
          <a:prstGeom prst="rect">
            <a:avLst/>
          </a:prstGeom>
          <a:noFill/>
          <a:ln w="57150">
            <a:solidFill>
              <a:srgbClr val="582F7A"/>
            </a:solidFill>
            <a:miter lim="800000"/>
            <a:headEnd/>
            <a:tailEnd/>
          </a:ln>
          <a:extLst>
            <a:ext uri="{909E8E84-426E-40DD-AFC4-6F175D3DCCD1}">
              <a14:hiddenFill xmlns:a14="http://schemas.microsoft.com/office/drawing/2010/main">
                <a:solidFill>
                  <a:srgbClr val="FFFFFF"/>
                </a:solidFill>
              </a14:hiddenFill>
            </a:ext>
          </a:extLst>
        </p:spPr>
      </p:pic>
      <p:sp>
        <p:nvSpPr>
          <p:cNvPr id="851974" name="Text Box 6"/>
          <p:cNvSpPr txBox="1">
            <a:spLocks noChangeArrowheads="1"/>
          </p:cNvSpPr>
          <p:nvPr/>
        </p:nvSpPr>
        <p:spPr bwMode="auto">
          <a:xfrm>
            <a:off x="433365" y="3671218"/>
            <a:ext cx="316728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ctr"/>
            <a:r>
              <a:rPr lang="en-GB" sz="1600" b="1" dirty="0">
                <a:solidFill>
                  <a:srgbClr val="69A830"/>
                </a:solidFill>
                <a:latin typeface="Arial" pitchFamily="34" charset="0"/>
              </a:rPr>
              <a:t>&lt;  2.5 </a:t>
            </a:r>
            <a:r>
              <a:rPr lang="en-GB" sz="1600" b="1" dirty="0" err="1" smtClean="0">
                <a:solidFill>
                  <a:srgbClr val="69A830"/>
                </a:solidFill>
                <a:latin typeface="Arial" pitchFamily="34" charset="0"/>
              </a:rPr>
              <a:t>miliwn</a:t>
            </a:r>
            <a:r>
              <a:rPr lang="en-GB" sz="1600" b="1" dirty="0" smtClean="0">
                <a:solidFill>
                  <a:srgbClr val="69A830"/>
                </a:solidFill>
                <a:latin typeface="Arial" pitchFamily="34" charset="0"/>
              </a:rPr>
              <a:t> </a:t>
            </a:r>
            <a:r>
              <a:rPr lang="en-GB" sz="1600" b="1" dirty="0" err="1" smtClean="0">
                <a:solidFill>
                  <a:srgbClr val="69A830"/>
                </a:solidFill>
                <a:latin typeface="Arial" pitchFamily="34" charset="0"/>
              </a:rPr>
              <a:t>flynyddoedd</a:t>
            </a:r>
            <a:r>
              <a:rPr lang="en-GB" sz="1600" b="1" dirty="0" smtClean="0">
                <a:solidFill>
                  <a:srgbClr val="69A830"/>
                </a:solidFill>
                <a:latin typeface="Arial" pitchFamily="34" charset="0"/>
              </a:rPr>
              <a:t> </a:t>
            </a:r>
            <a:r>
              <a:rPr lang="en-GB" sz="1600" b="1" dirty="0">
                <a:solidFill>
                  <a:srgbClr val="69A830"/>
                </a:solidFill>
                <a:latin typeface="Arial" pitchFamily="34" charset="0"/>
              </a:rPr>
              <a:t>&gt;</a:t>
            </a:r>
          </a:p>
        </p:txBody>
      </p:sp>
      <p:sp>
        <p:nvSpPr>
          <p:cNvPr id="851975" name="Text Box 7"/>
          <p:cNvSpPr txBox="1">
            <a:spLocks noChangeArrowheads="1"/>
          </p:cNvSpPr>
          <p:nvPr/>
        </p:nvSpPr>
        <p:spPr bwMode="auto">
          <a:xfrm>
            <a:off x="3672148" y="3671218"/>
            <a:ext cx="261321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GB" sz="1600" b="1" dirty="0">
                <a:solidFill>
                  <a:srgbClr val="69A830"/>
                </a:solidFill>
                <a:latin typeface="Arial" pitchFamily="34" charset="0"/>
              </a:rPr>
              <a:t>&lt; </a:t>
            </a:r>
            <a:r>
              <a:rPr lang="en-GB" sz="1600" b="1" dirty="0" smtClean="0">
                <a:solidFill>
                  <a:srgbClr val="69A830"/>
                </a:solidFill>
                <a:latin typeface="Arial" pitchFamily="34" charset="0"/>
              </a:rPr>
              <a:t>100,000 </a:t>
            </a:r>
            <a:r>
              <a:rPr lang="en-GB" sz="1600" b="1" dirty="0" err="1" smtClean="0">
                <a:solidFill>
                  <a:srgbClr val="69A830"/>
                </a:solidFill>
                <a:latin typeface="Arial" pitchFamily="34" charset="0"/>
              </a:rPr>
              <a:t>blynyddoedd</a:t>
            </a:r>
            <a:r>
              <a:rPr lang="en-GB" sz="1600" b="1" dirty="0" smtClean="0">
                <a:solidFill>
                  <a:srgbClr val="69A830"/>
                </a:solidFill>
                <a:latin typeface="Arial" pitchFamily="34" charset="0"/>
              </a:rPr>
              <a:t> &gt;</a:t>
            </a:r>
            <a:endParaRPr lang="en-GB" sz="1600" b="1" dirty="0">
              <a:solidFill>
                <a:srgbClr val="69A830"/>
              </a:solidFill>
              <a:latin typeface="Arial" pitchFamily="34" charset="0"/>
            </a:endParaRPr>
          </a:p>
        </p:txBody>
      </p:sp>
      <p:sp>
        <p:nvSpPr>
          <p:cNvPr id="851976" name="Text Box 8"/>
          <p:cNvSpPr txBox="1">
            <a:spLocks noChangeArrowheads="1"/>
          </p:cNvSpPr>
          <p:nvPr/>
        </p:nvSpPr>
        <p:spPr bwMode="auto">
          <a:xfrm>
            <a:off x="6475831" y="3671218"/>
            <a:ext cx="210025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GB" sz="1600" b="1" dirty="0">
                <a:solidFill>
                  <a:srgbClr val="69A830"/>
                </a:solidFill>
                <a:latin typeface="Arial" pitchFamily="34" charset="0"/>
              </a:rPr>
              <a:t>&lt; 50 </a:t>
            </a:r>
            <a:r>
              <a:rPr lang="en-GB" sz="1600" b="1" dirty="0" err="1" smtClean="0">
                <a:solidFill>
                  <a:srgbClr val="69A830"/>
                </a:solidFill>
                <a:latin typeface="Arial" pitchFamily="34" charset="0"/>
              </a:rPr>
              <a:t>blynyddoedd</a:t>
            </a:r>
            <a:r>
              <a:rPr lang="en-GB" sz="1600" b="1" dirty="0" smtClean="0">
                <a:solidFill>
                  <a:srgbClr val="69A830"/>
                </a:solidFill>
                <a:latin typeface="Arial" pitchFamily="34" charset="0"/>
              </a:rPr>
              <a:t> </a:t>
            </a:r>
            <a:r>
              <a:rPr lang="en-GB" sz="1600" b="1" dirty="0">
                <a:solidFill>
                  <a:srgbClr val="69A830"/>
                </a:solidFill>
                <a:latin typeface="Arial" pitchFamily="34" charset="0"/>
              </a:rPr>
              <a:t>&gt;</a:t>
            </a:r>
          </a:p>
        </p:txBody>
      </p:sp>
      <p:pic>
        <p:nvPicPr>
          <p:cNvPr id="851977" name="Picture 9" descr="TVremoteedited"/>
          <p:cNvPicPr>
            <a:picLocks noChangeAspect="1" noChangeArrowheads="1"/>
          </p:cNvPicPr>
          <p:nvPr/>
        </p:nvPicPr>
        <p:blipFill rotWithShape="1">
          <a:blip r:embed="rId6">
            <a:extLst>
              <a:ext uri="{28A0092B-C50C-407E-A947-70E740481C1C}">
                <a14:useLocalDpi xmlns:a14="http://schemas.microsoft.com/office/drawing/2010/main" val="0"/>
              </a:ext>
            </a:extLst>
          </a:blip>
          <a:srcRect l="21214"/>
          <a:stretch/>
        </p:blipFill>
        <p:spPr bwMode="auto">
          <a:xfrm>
            <a:off x="1433315" y="4200708"/>
            <a:ext cx="1687532" cy="1620000"/>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851978" name="Picture 10" descr="Toblerone Milk 4.5kg Giant Bar">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12405" y="4237280"/>
            <a:ext cx="104241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1979" name="Picture 11" descr="Food-layou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22524" y="4255168"/>
            <a:ext cx="1983271" cy="1620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8955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nodeType="clickEffect">
                                  <p:stCondLst>
                                    <p:cond delay="0"/>
                                  </p:stCondLst>
                                  <p:childTnLst>
                                    <p:set>
                                      <p:cBhvr>
                                        <p:cTn id="6" dur="1" fill="hold">
                                          <p:stCondLst>
                                            <p:cond delay="0"/>
                                          </p:stCondLst>
                                        </p:cTn>
                                        <p:tgtEl>
                                          <p:spTgt spid="851971"/>
                                        </p:tgtEl>
                                        <p:attrNameLst>
                                          <p:attrName>style.visibility</p:attrName>
                                        </p:attrNameLst>
                                      </p:cBhvr>
                                      <p:to>
                                        <p:strVal val="visible"/>
                                      </p:to>
                                    </p:set>
                                    <p:animEffect transition="in" filter="fade">
                                      <p:cBhvr>
                                        <p:cTn id="7" dur="500"/>
                                        <p:tgtEl>
                                          <p:spTgt spid="851971"/>
                                        </p:tgtEl>
                                      </p:cBhvr>
                                    </p:animEffect>
                                  </p:childTnLst>
                                </p:cTn>
                              </p:par>
                            </p:childTnLst>
                          </p:cTn>
                        </p:par>
                        <p:par>
                          <p:cTn id="8" fill="hold" nodeType="withGroup">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851974"/>
                                        </p:tgtEl>
                                        <p:attrNameLst>
                                          <p:attrName>style.visibility</p:attrName>
                                        </p:attrNameLst>
                                      </p:cBhvr>
                                      <p:to>
                                        <p:strVal val="visible"/>
                                      </p:to>
                                    </p:set>
                                    <p:animEffect transition="in" filter="barn(outVertical)">
                                      <p:cBhvr>
                                        <p:cTn id="11" dur="500"/>
                                        <p:tgtEl>
                                          <p:spTgt spid="85197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51972"/>
                                        </p:tgtEl>
                                        <p:attrNameLst>
                                          <p:attrName>style.visibility</p:attrName>
                                        </p:attrNameLst>
                                      </p:cBhvr>
                                      <p:to>
                                        <p:strVal val="visible"/>
                                      </p:to>
                                    </p:set>
                                    <p:animEffect transition="in" filter="fade">
                                      <p:cBhvr>
                                        <p:cTn id="16" dur="500"/>
                                        <p:tgtEl>
                                          <p:spTgt spid="851972"/>
                                        </p:tgtEl>
                                      </p:cBhvr>
                                    </p:animEffect>
                                  </p:childTnLst>
                                </p:cTn>
                              </p:par>
                            </p:childTnLst>
                          </p:cTn>
                        </p:par>
                        <p:par>
                          <p:cTn id="17" fill="hold" nodeType="withGroup">
                            <p:stCondLst>
                              <p:cond delay="500"/>
                            </p:stCondLst>
                            <p:childTnLst>
                              <p:par>
                                <p:cTn id="18" presetID="16" presetClass="entr" presetSubtype="37" fill="hold" grpId="0" nodeType="afterEffect">
                                  <p:stCondLst>
                                    <p:cond delay="0"/>
                                  </p:stCondLst>
                                  <p:childTnLst>
                                    <p:set>
                                      <p:cBhvr>
                                        <p:cTn id="19" dur="1" fill="hold">
                                          <p:stCondLst>
                                            <p:cond delay="0"/>
                                          </p:stCondLst>
                                        </p:cTn>
                                        <p:tgtEl>
                                          <p:spTgt spid="851975"/>
                                        </p:tgtEl>
                                        <p:attrNameLst>
                                          <p:attrName>style.visibility</p:attrName>
                                        </p:attrNameLst>
                                      </p:cBhvr>
                                      <p:to>
                                        <p:strVal val="visible"/>
                                      </p:to>
                                    </p:set>
                                    <p:animEffect transition="in" filter="barn(outVertical)">
                                      <p:cBhvr>
                                        <p:cTn id="20" dur="500"/>
                                        <p:tgtEl>
                                          <p:spTgt spid="85197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51973"/>
                                        </p:tgtEl>
                                        <p:attrNameLst>
                                          <p:attrName>style.visibility</p:attrName>
                                        </p:attrNameLst>
                                      </p:cBhvr>
                                      <p:to>
                                        <p:strVal val="visible"/>
                                      </p:to>
                                    </p:set>
                                    <p:animEffect transition="in" filter="fade">
                                      <p:cBhvr>
                                        <p:cTn id="25" dur="500"/>
                                        <p:tgtEl>
                                          <p:spTgt spid="851973"/>
                                        </p:tgtEl>
                                      </p:cBhvr>
                                    </p:animEffect>
                                  </p:childTnLst>
                                </p:cTn>
                              </p:par>
                            </p:childTnLst>
                          </p:cTn>
                        </p:par>
                        <p:par>
                          <p:cTn id="26" fill="hold">
                            <p:stCondLst>
                              <p:cond delay="500"/>
                            </p:stCondLst>
                            <p:childTnLst>
                              <p:par>
                                <p:cTn id="27" presetID="16" presetClass="entr" presetSubtype="37" fill="hold" grpId="0" nodeType="afterEffect">
                                  <p:stCondLst>
                                    <p:cond delay="0"/>
                                  </p:stCondLst>
                                  <p:childTnLst>
                                    <p:set>
                                      <p:cBhvr>
                                        <p:cTn id="28" dur="1" fill="hold">
                                          <p:stCondLst>
                                            <p:cond delay="0"/>
                                          </p:stCondLst>
                                        </p:cTn>
                                        <p:tgtEl>
                                          <p:spTgt spid="851976"/>
                                        </p:tgtEl>
                                        <p:attrNameLst>
                                          <p:attrName>style.visibility</p:attrName>
                                        </p:attrNameLst>
                                      </p:cBhvr>
                                      <p:to>
                                        <p:strVal val="visible"/>
                                      </p:to>
                                    </p:set>
                                    <p:animEffect transition="in" filter="barn(outVertical)">
                                      <p:cBhvr>
                                        <p:cTn id="29" dur="500"/>
                                        <p:tgtEl>
                                          <p:spTgt spid="85197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851977"/>
                                        </p:tgtEl>
                                        <p:attrNameLst>
                                          <p:attrName>style.visibility</p:attrName>
                                        </p:attrNameLst>
                                      </p:cBhvr>
                                      <p:to>
                                        <p:strVal val="visible"/>
                                      </p:to>
                                    </p:set>
                                    <p:animEffect transition="in" filter="fade">
                                      <p:cBhvr>
                                        <p:cTn id="34" dur="500"/>
                                        <p:tgtEl>
                                          <p:spTgt spid="851977"/>
                                        </p:tgtEl>
                                      </p:cBhvr>
                                    </p:animEffect>
                                  </p:childTnLst>
                                </p:cTn>
                              </p:par>
                            </p:childTnLst>
                          </p:cTn>
                        </p:par>
                        <p:par>
                          <p:cTn id="35" fill="hold" nodeType="afterGroup">
                            <p:stCondLst>
                              <p:cond delay="500"/>
                            </p:stCondLst>
                            <p:childTnLst>
                              <p:par>
                                <p:cTn id="36" presetID="10" presetClass="entr" presetSubtype="0" fill="hold" nodeType="afterEffect">
                                  <p:stCondLst>
                                    <p:cond delay="1000"/>
                                  </p:stCondLst>
                                  <p:childTnLst>
                                    <p:set>
                                      <p:cBhvr>
                                        <p:cTn id="37" dur="1" fill="hold">
                                          <p:stCondLst>
                                            <p:cond delay="0"/>
                                          </p:stCondLst>
                                        </p:cTn>
                                        <p:tgtEl>
                                          <p:spTgt spid="851978"/>
                                        </p:tgtEl>
                                        <p:attrNameLst>
                                          <p:attrName>style.visibility</p:attrName>
                                        </p:attrNameLst>
                                      </p:cBhvr>
                                      <p:to>
                                        <p:strVal val="visible"/>
                                      </p:to>
                                    </p:set>
                                    <p:animEffect transition="in" filter="fade">
                                      <p:cBhvr>
                                        <p:cTn id="38" dur="500"/>
                                        <p:tgtEl>
                                          <p:spTgt spid="851978"/>
                                        </p:tgtEl>
                                      </p:cBhvr>
                                    </p:animEffect>
                                  </p:childTnLst>
                                </p:cTn>
                              </p:par>
                            </p:childTnLst>
                          </p:cTn>
                        </p:par>
                        <p:par>
                          <p:cTn id="39" fill="hold" nodeType="afterGroup">
                            <p:stCondLst>
                              <p:cond delay="2000"/>
                            </p:stCondLst>
                            <p:childTnLst>
                              <p:par>
                                <p:cTn id="40" presetID="10" presetClass="entr" presetSubtype="0" fill="hold" nodeType="afterEffect">
                                  <p:stCondLst>
                                    <p:cond delay="500"/>
                                  </p:stCondLst>
                                  <p:childTnLst>
                                    <p:set>
                                      <p:cBhvr>
                                        <p:cTn id="41" dur="1" fill="hold">
                                          <p:stCondLst>
                                            <p:cond delay="0"/>
                                          </p:stCondLst>
                                        </p:cTn>
                                        <p:tgtEl>
                                          <p:spTgt spid="851979"/>
                                        </p:tgtEl>
                                        <p:attrNameLst>
                                          <p:attrName>style.visibility</p:attrName>
                                        </p:attrNameLst>
                                      </p:cBhvr>
                                      <p:to>
                                        <p:strVal val="visible"/>
                                      </p:to>
                                    </p:set>
                                    <p:animEffect transition="in" filter="fade">
                                      <p:cBhvr>
                                        <p:cTn id="42" dur="500"/>
                                        <p:tgtEl>
                                          <p:spTgt spid="8519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1974" grpId="0"/>
      <p:bldP spid="851975" grpId="0"/>
      <p:bldP spid="85197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p:cNvGrpSpPr>
          <p:nvPr/>
        </p:nvGrpSpPr>
        <p:grpSpPr bwMode="auto">
          <a:xfrm>
            <a:off x="431799" y="1376363"/>
            <a:ext cx="8280401" cy="4500562"/>
            <a:chOff x="278238" y="833059"/>
            <a:chExt cx="8461440" cy="3995419"/>
          </a:xfrm>
        </p:grpSpPr>
        <p:pic>
          <p:nvPicPr>
            <p:cNvPr id="6" name="Picture 2" descr="https://encrypted-tbn2.gstatic.com/images?q=tbn:ANd9GcT7O-XQpFtHMjqSo91aJUqQ76bInYPwyCvqOHVJrOMX6Bbk0wM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38" y="842924"/>
              <a:ext cx="2238375"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658979" y="968577"/>
              <a:ext cx="2891274" cy="178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www.leadingage.org/uploadedImages/Content/About/CAST/State_of_Technology_Reports/page%2015.jpg"/>
            <p:cNvPicPr>
              <a:picLocks noChangeAspect="1" noChangeArrowheads="1"/>
            </p:cNvPicPr>
            <p:nvPr/>
          </p:nvPicPr>
          <p:blipFill>
            <a:blip r:embed="rId5">
              <a:extLst>
                <a:ext uri="{28A0092B-C50C-407E-A947-70E740481C1C}">
                  <a14:useLocalDpi xmlns:a14="http://schemas.microsoft.com/office/drawing/2010/main" val="0"/>
                </a:ext>
              </a:extLst>
            </a:blip>
            <a:srcRect l="6149" r="13599"/>
            <a:stretch>
              <a:fillRect/>
            </a:stretch>
          </p:blipFill>
          <p:spPr bwMode="auto">
            <a:xfrm>
              <a:off x="5550253" y="833059"/>
              <a:ext cx="3189425" cy="216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ttp://images.gizmag.com/hero/2720_01.jpg"/>
            <p:cNvPicPr>
              <a:picLocks noChangeAspect="1" noChangeArrowheads="1"/>
            </p:cNvPicPr>
            <p:nvPr/>
          </p:nvPicPr>
          <p:blipFill>
            <a:blip r:embed="rId6">
              <a:extLst>
                <a:ext uri="{28A0092B-C50C-407E-A947-70E740481C1C}">
                  <a14:useLocalDpi xmlns:a14="http://schemas.microsoft.com/office/drawing/2010/main" val="0"/>
                </a:ext>
              </a:extLst>
            </a:blip>
            <a:srcRect l="26945" t="29854"/>
            <a:stretch>
              <a:fillRect/>
            </a:stretch>
          </p:blipFill>
          <p:spPr bwMode="auto">
            <a:xfrm>
              <a:off x="278238" y="3052741"/>
              <a:ext cx="2774025" cy="177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ttp://www.gadgetreview.com/wp-content/uploads/2009/04/tunstalle28099s-rtx3371-wireless-telehealth-monitor-580x43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2263" y="3052741"/>
              <a:ext cx="2393385" cy="177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http://www.virtualworldlets.net/Worlds/Listings/VRHealth/GenesisDM.jpg"/>
            <p:cNvPicPr>
              <a:picLocks noChangeAspect="1" noChangeArrowheads="1"/>
            </p:cNvPicPr>
            <p:nvPr/>
          </p:nvPicPr>
          <p:blipFill>
            <a:blip r:embed="rId8">
              <a:extLst>
                <a:ext uri="{28A0092B-C50C-407E-A947-70E740481C1C}">
                  <a14:useLocalDpi xmlns:a14="http://schemas.microsoft.com/office/drawing/2010/main" val="0"/>
                </a:ext>
              </a:extLst>
            </a:blip>
            <a:srcRect l="1762" t="3970" r="2177" b="4723"/>
            <a:stretch>
              <a:fillRect/>
            </a:stretch>
          </p:blipFill>
          <p:spPr bwMode="auto">
            <a:xfrm>
              <a:off x="5826288" y="3373709"/>
              <a:ext cx="2765501" cy="1454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itle 2"/>
          <p:cNvSpPr>
            <a:spLocks noGrp="1"/>
          </p:cNvSpPr>
          <p:nvPr>
            <p:ph type="title"/>
          </p:nvPr>
        </p:nvSpPr>
        <p:spPr/>
        <p:txBody>
          <a:bodyPr>
            <a:normAutofit fontScale="90000"/>
          </a:bodyPr>
          <a:lstStyle/>
          <a:p>
            <a:r>
              <a:rPr lang="en-GB" dirty="0"/>
              <a:t>Offer </a:t>
            </a:r>
            <a:r>
              <a:rPr lang="en-GB" dirty="0" err="1" smtClean="0"/>
              <a:t>teleiechyd</a:t>
            </a:r>
            <a:r>
              <a:rPr lang="en-GB" dirty="0" smtClean="0"/>
              <a:t> </a:t>
            </a:r>
            <a:r>
              <a:rPr lang="en-GB" dirty="0"/>
              <a:t>y </a:t>
            </a:r>
            <a:r>
              <a:rPr lang="en-GB" dirty="0" err="1"/>
              <a:t>genhedlaeth</a:t>
            </a:r>
            <a:r>
              <a:rPr lang="en-GB" dirty="0"/>
              <a:t> </a:t>
            </a:r>
            <a:r>
              <a:rPr lang="en-GB" dirty="0" err="1"/>
              <a:t>bresennol</a:t>
            </a:r>
            <a:endParaRPr lang="en-GB" dirty="0"/>
          </a:p>
        </p:txBody>
      </p:sp>
    </p:spTree>
    <p:extLst>
      <p:ext uri="{BB962C8B-B14F-4D97-AF65-F5344CB8AC3E}">
        <p14:creationId xmlns:p14="http://schemas.microsoft.com/office/powerpoint/2010/main" val="56703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err="1"/>
              <a:t>Casglu</a:t>
            </a:r>
            <a:r>
              <a:rPr lang="en-GB" dirty="0"/>
              <a:t> data </a:t>
            </a:r>
            <a:r>
              <a:rPr lang="en-GB" dirty="0" err="1"/>
              <a:t>arwyddion</a:t>
            </a:r>
            <a:r>
              <a:rPr lang="en-GB" dirty="0"/>
              <a:t> o </a:t>
            </a:r>
            <a:r>
              <a:rPr lang="en-GB" dirty="0" err="1"/>
              <a:t>fywyd</a:t>
            </a:r>
            <a:r>
              <a:rPr lang="en-GB" dirty="0"/>
              <a:t> </a:t>
            </a:r>
            <a:r>
              <a:rPr lang="en-GB" dirty="0" err="1"/>
              <a:t>yn</a:t>
            </a:r>
            <a:r>
              <a:rPr lang="en-GB" dirty="0"/>
              <a:t> y </a:t>
            </a:r>
            <a:r>
              <a:rPr lang="en-GB" dirty="0" err="1"/>
              <a:t>dyfodol</a:t>
            </a:r>
            <a:endParaRPr lang="en-GB" dirty="0"/>
          </a:p>
        </p:txBody>
      </p:sp>
      <p:pic>
        <p:nvPicPr>
          <p:cNvPr id="4" name="Picture 21"/>
          <p:cNvPicPr>
            <a:picLocks noChangeAspect="1" noChangeArrowheads="1"/>
          </p:cNvPicPr>
          <p:nvPr/>
        </p:nvPicPr>
        <p:blipFill>
          <a:blip r:embed="rId3"/>
          <a:srcRect/>
          <a:stretch>
            <a:fillRect/>
          </a:stretch>
        </p:blipFill>
        <p:spPr bwMode="auto">
          <a:xfrm>
            <a:off x="6780420" y="1471551"/>
            <a:ext cx="1849169" cy="1800000"/>
          </a:xfrm>
          <a:prstGeom prst="rect">
            <a:avLst/>
          </a:prstGeom>
          <a:solidFill>
            <a:schemeClr val="bg1"/>
          </a:solidFill>
          <a:ln>
            <a:noFill/>
          </a:ln>
          <a:effectLst/>
        </p:spPr>
      </p:pic>
      <p:pic>
        <p:nvPicPr>
          <p:cNvPr id="5"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196" r="24771"/>
          <a:stretch/>
        </p:blipFill>
        <p:spPr bwMode="auto">
          <a:xfrm>
            <a:off x="704779" y="1381551"/>
            <a:ext cx="1716837" cy="1980000"/>
          </a:xfrm>
          <a:prstGeom prst="rect">
            <a:avLst/>
          </a:prstGeom>
          <a:solidFill>
            <a:schemeClr val="bg1"/>
          </a:solidFill>
          <a:ln>
            <a:noFill/>
          </a:ln>
          <a:effectLst/>
        </p:spPr>
      </p:pic>
      <p:pic>
        <p:nvPicPr>
          <p:cNvPr id="6" name="Picture 5" descr="2_microchip20enabled20pharmaceutic"/>
          <p:cNvPicPr>
            <a:picLocks noChangeAspect="1" noChangeArrowheads="1"/>
          </p:cNvPicPr>
          <p:nvPr/>
        </p:nvPicPr>
        <p:blipFill>
          <a:blip r:embed="rId5"/>
          <a:srcRect/>
          <a:stretch>
            <a:fillRect/>
          </a:stretch>
        </p:blipFill>
        <p:spPr>
          <a:xfrm>
            <a:off x="2671959" y="3831163"/>
            <a:ext cx="1836925" cy="1800000"/>
          </a:xfrm>
          <a:prstGeom prst="rect">
            <a:avLst/>
          </a:prstGeom>
          <a:solidFill>
            <a:schemeClr val="bg1"/>
          </a:solidFill>
          <a:ln>
            <a:noFill/>
          </a:ln>
          <a:effectLst/>
        </p:spPr>
      </p:pic>
      <p:pic>
        <p:nvPicPr>
          <p:cNvPr id="7" name="Picture 6" descr="http://web.mit.edu/newsoffice/images/article_images/20101001135902-1.jpg"/>
          <p:cNvPicPr>
            <a:picLocks noChangeAspect="1" noChangeArrowheads="1"/>
          </p:cNvPicPr>
          <p:nvPr/>
        </p:nvPicPr>
        <p:blipFill>
          <a:blip r:embed="rId6">
            <a:extLst>
              <a:ext uri="{28A0092B-C50C-407E-A947-70E740481C1C}">
                <a14:useLocalDpi xmlns:a14="http://schemas.microsoft.com/office/drawing/2010/main" val="0"/>
              </a:ext>
            </a:extLst>
          </a:blip>
          <a:srcRect b="11298"/>
          <a:stretch>
            <a:fillRect/>
          </a:stretch>
        </p:blipFill>
        <p:spPr bwMode="auto">
          <a:xfrm>
            <a:off x="4780700" y="3831163"/>
            <a:ext cx="1815305" cy="18000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8" name="Picture 6" descr="http://kaden.watch.impress.co.jp/img/kdw/docs/359/435/24_s.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9230" y="1597551"/>
            <a:ext cx="1918245" cy="15480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9" name="Picture 2" descr="The Scanadu Scout"/>
          <p:cNvPicPr>
            <a:picLocks noChangeAspect="1" noChangeArrowheads="1"/>
          </p:cNvPicPr>
          <p:nvPr/>
        </p:nvPicPr>
        <p:blipFill rotWithShape="1">
          <a:blip r:embed="rId9">
            <a:extLst>
              <a:ext uri="{28A0092B-C50C-407E-A947-70E740481C1C}">
                <a14:useLocalDpi xmlns:a14="http://schemas.microsoft.com/office/drawing/2010/main" val="0"/>
              </a:ext>
            </a:extLst>
          </a:blip>
          <a:srcRect t="23662" r="40519"/>
          <a:stretch/>
        </p:blipFill>
        <p:spPr bwMode="auto">
          <a:xfrm>
            <a:off x="6740579" y="3893982"/>
            <a:ext cx="1928850" cy="1674363"/>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10">
            <a:extLst>
              <a:ext uri="{28A0092B-C50C-407E-A947-70E740481C1C}">
                <a14:useLocalDpi xmlns:a14="http://schemas.microsoft.com/office/drawing/2010/main" val="0"/>
              </a:ext>
            </a:extLst>
          </a:blip>
          <a:srcRect l="18658" t="9191" r="16644" b="9967"/>
          <a:stretch/>
        </p:blipFill>
        <p:spPr>
          <a:xfrm>
            <a:off x="2660422" y="1381551"/>
            <a:ext cx="1859999" cy="1980000"/>
          </a:xfrm>
          <a:prstGeom prst="rect">
            <a:avLst/>
          </a:prstGeom>
        </p:spPr>
      </p:pic>
      <p:pic>
        <p:nvPicPr>
          <p:cNvPr id="12" name="Picture 11" descr="http://www.medgadget.com/archives/img/po34234.jpg"/>
          <p:cNvPicPr>
            <a:picLocks noChangeAspect="1" noChangeArrowheads="1"/>
          </p:cNvPicPr>
          <p:nvPr/>
        </p:nvPicPr>
        <p:blipFill>
          <a:blip r:embed="rId11"/>
          <a:srcRect/>
          <a:stretch>
            <a:fillRect/>
          </a:stretch>
        </p:blipFill>
        <p:spPr bwMode="auto">
          <a:xfrm>
            <a:off x="640458" y="3831163"/>
            <a:ext cx="1845478" cy="1800000"/>
          </a:xfrm>
          <a:prstGeom prst="rect">
            <a:avLst/>
          </a:prstGeom>
          <a:solidFill>
            <a:schemeClr val="bg1"/>
          </a:solidFill>
          <a:ln>
            <a:noFill/>
          </a:ln>
          <a:effectLst/>
        </p:spPr>
      </p:pic>
    </p:spTree>
    <p:extLst>
      <p:ext uri="{BB962C8B-B14F-4D97-AF65-F5344CB8AC3E}">
        <p14:creationId xmlns:p14="http://schemas.microsoft.com/office/powerpoint/2010/main" val="24107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Line to LD"/>
          <p:cNvCxnSpPr>
            <a:stCxn id="11" idx="3"/>
            <a:endCxn id="25" idx="1"/>
          </p:cNvCxnSpPr>
          <p:nvPr/>
        </p:nvCxnSpPr>
        <p:spPr>
          <a:xfrm flipV="1">
            <a:off x="3319127" y="1737694"/>
            <a:ext cx="1310528" cy="1375414"/>
          </a:xfrm>
          <a:prstGeom prst="bentConnector3">
            <a:avLst>
              <a:gd name="adj1" fmla="val 50000"/>
            </a:avLst>
          </a:prstGeom>
          <a:ln w="38100">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36" name="Line to Sensory"/>
          <p:cNvCxnSpPr>
            <a:stCxn id="11" idx="3"/>
            <a:endCxn id="26" idx="1"/>
          </p:cNvCxnSpPr>
          <p:nvPr/>
        </p:nvCxnSpPr>
        <p:spPr>
          <a:xfrm flipV="1">
            <a:off x="3319127" y="2644866"/>
            <a:ext cx="1310528" cy="468242"/>
          </a:xfrm>
          <a:prstGeom prst="bentConnector3">
            <a:avLst>
              <a:gd name="adj1" fmla="val 50000"/>
            </a:avLst>
          </a:prstGeom>
          <a:ln w="38100">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39" name="Line to Cognitive"/>
          <p:cNvCxnSpPr>
            <a:stCxn id="11" idx="3"/>
            <a:endCxn id="29" idx="1"/>
          </p:cNvCxnSpPr>
          <p:nvPr/>
        </p:nvCxnSpPr>
        <p:spPr>
          <a:xfrm>
            <a:off x="3319127" y="3113108"/>
            <a:ext cx="1310528" cy="438930"/>
          </a:xfrm>
          <a:prstGeom prst="bentConnector3">
            <a:avLst>
              <a:gd name="adj1" fmla="val 50000"/>
            </a:avLst>
          </a:prstGeom>
          <a:ln w="38100">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42" name="Line to Older People"/>
          <p:cNvCxnSpPr>
            <a:stCxn id="11" idx="3"/>
            <a:endCxn id="27" idx="1"/>
          </p:cNvCxnSpPr>
          <p:nvPr/>
        </p:nvCxnSpPr>
        <p:spPr>
          <a:xfrm>
            <a:off x="3319127" y="3113108"/>
            <a:ext cx="1310528" cy="1346102"/>
          </a:xfrm>
          <a:prstGeom prst="bentConnector3">
            <a:avLst>
              <a:gd name="adj1" fmla="val 50000"/>
            </a:avLst>
          </a:prstGeom>
          <a:ln w="38100">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8" name="First line"/>
          <p:cNvCxnSpPr/>
          <p:nvPr/>
        </p:nvCxnSpPr>
        <p:spPr>
          <a:xfrm flipV="1">
            <a:off x="2509011" y="995423"/>
            <a:ext cx="0" cy="1765137"/>
          </a:xfrm>
          <a:prstGeom prst="line">
            <a:avLst/>
          </a:prstGeom>
          <a:ln w="38100">
            <a:solidFill>
              <a:srgbClr val="582F7A"/>
            </a:solidFill>
          </a:ln>
        </p:spPr>
        <p:style>
          <a:lnRef idx="1">
            <a:schemeClr val="accent1"/>
          </a:lnRef>
          <a:fillRef idx="0">
            <a:schemeClr val="accent1"/>
          </a:fillRef>
          <a:effectRef idx="0">
            <a:schemeClr val="accent1"/>
          </a:effectRef>
          <a:fontRef idx="minor">
            <a:schemeClr val="tx1"/>
          </a:fontRef>
        </p:style>
      </p:cxnSp>
      <p:sp>
        <p:nvSpPr>
          <p:cNvPr id="4" name="Who?"/>
          <p:cNvSpPr txBox="1"/>
          <p:nvPr/>
        </p:nvSpPr>
        <p:spPr>
          <a:xfrm>
            <a:off x="3080113" y="2484664"/>
            <a:ext cx="2946128" cy="1631216"/>
          </a:xfrm>
          <a:prstGeom prst="rect">
            <a:avLst/>
          </a:prstGeom>
          <a:noFill/>
        </p:spPr>
        <p:txBody>
          <a:bodyPr wrap="none" rtlCol="0">
            <a:spAutoFit/>
          </a:bodyPr>
          <a:lstStyle/>
          <a:p>
            <a:r>
              <a:rPr lang="en-GB" sz="10000" dirty="0" err="1" smtClean="0">
                <a:solidFill>
                  <a:srgbClr val="582F7A"/>
                </a:solidFill>
              </a:rPr>
              <a:t>Pwy</a:t>
            </a:r>
            <a:r>
              <a:rPr lang="en-GB" sz="10000" dirty="0" smtClean="0">
                <a:solidFill>
                  <a:srgbClr val="582F7A"/>
                </a:solidFill>
              </a:rPr>
              <a:t>?</a:t>
            </a:r>
            <a:endParaRPr lang="en-GB" sz="10000" dirty="0">
              <a:solidFill>
                <a:srgbClr val="582F7A"/>
              </a:solidFill>
            </a:endParaRPr>
          </a:p>
        </p:txBody>
      </p:sp>
      <p:pic>
        <p:nvPicPr>
          <p:cNvPr id="13" name="Kett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8413" y="4307013"/>
            <a:ext cx="1440000" cy="1440000"/>
          </a:xfrm>
          <a:prstGeom prst="rect">
            <a:avLst/>
          </a:prstGeom>
        </p:spPr>
      </p:pic>
      <p:pic>
        <p:nvPicPr>
          <p:cNvPr id="14" name="Toaster"/>
          <p:cNvPicPr>
            <a:picLocks noChangeAspect="1"/>
          </p:cNvPicPr>
          <p:nvPr/>
        </p:nvPicPr>
        <p:blipFill rotWithShape="1">
          <a:blip r:embed="rId4" cstate="print">
            <a:extLst>
              <a:ext uri="{28A0092B-C50C-407E-A947-70E740481C1C}">
                <a14:useLocalDpi xmlns:a14="http://schemas.microsoft.com/office/drawing/2010/main" val="0"/>
              </a:ext>
            </a:extLst>
          </a:blip>
          <a:srcRect t="19120" b="20126"/>
          <a:stretch/>
        </p:blipFill>
        <p:spPr>
          <a:xfrm>
            <a:off x="6104126" y="4268813"/>
            <a:ext cx="2370184" cy="1440000"/>
          </a:xfrm>
          <a:prstGeom prst="rect">
            <a:avLst/>
          </a:prstGeom>
        </p:spPr>
      </p:pic>
      <p:pic>
        <p:nvPicPr>
          <p:cNvPr id="15" name="Showe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9264" y="2241072"/>
            <a:ext cx="1403999" cy="1800000"/>
          </a:xfrm>
          <a:prstGeom prst="rect">
            <a:avLst/>
          </a:prstGeom>
        </p:spPr>
      </p:pic>
      <p:pic>
        <p:nvPicPr>
          <p:cNvPr id="16" name="Ca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4044" y="2028334"/>
            <a:ext cx="3810000" cy="2286000"/>
          </a:xfrm>
          <a:prstGeom prst="rect">
            <a:avLst/>
          </a:prstGeom>
        </p:spPr>
      </p:pic>
      <p:pic>
        <p:nvPicPr>
          <p:cNvPr id="17" name="Hairdrye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7469" y="2238492"/>
            <a:ext cx="1564731" cy="1564731"/>
          </a:xfrm>
          <a:prstGeom prst="rect">
            <a:avLst/>
          </a:prstGeom>
        </p:spPr>
      </p:pic>
      <p:sp>
        <p:nvSpPr>
          <p:cNvPr id="19" name="Technology is Integrated into our Lives"/>
          <p:cNvSpPr txBox="1"/>
          <p:nvPr/>
        </p:nvSpPr>
        <p:spPr>
          <a:xfrm>
            <a:off x="1" y="4100471"/>
            <a:ext cx="9144000" cy="1754326"/>
          </a:xfrm>
          <a:prstGeom prst="rect">
            <a:avLst/>
          </a:prstGeom>
          <a:noFill/>
        </p:spPr>
        <p:txBody>
          <a:bodyPr wrap="square" rtlCol="0">
            <a:spAutoFit/>
          </a:bodyPr>
          <a:lstStyle/>
          <a:p>
            <a:pPr algn="ctr"/>
            <a:r>
              <a:rPr lang="en-GB" sz="3600" b="1" dirty="0">
                <a:solidFill>
                  <a:srgbClr val="582F7A"/>
                </a:solidFill>
              </a:rPr>
              <a:t>Mae </a:t>
            </a:r>
            <a:r>
              <a:rPr lang="en-GB" sz="3600" b="1" dirty="0" err="1">
                <a:solidFill>
                  <a:srgbClr val="582F7A"/>
                </a:solidFill>
              </a:rPr>
              <a:t>technoleg</a:t>
            </a:r>
            <a:r>
              <a:rPr lang="en-GB" sz="3600" b="1" dirty="0">
                <a:solidFill>
                  <a:srgbClr val="582F7A"/>
                </a:solidFill>
              </a:rPr>
              <a:t> </a:t>
            </a:r>
            <a:r>
              <a:rPr lang="en-GB" sz="3600" b="1" dirty="0" err="1">
                <a:solidFill>
                  <a:srgbClr val="582F7A"/>
                </a:solidFill>
              </a:rPr>
              <a:t>wedi</a:t>
            </a:r>
            <a:r>
              <a:rPr lang="en-GB" sz="3600" b="1" dirty="0">
                <a:solidFill>
                  <a:srgbClr val="582F7A"/>
                </a:solidFill>
              </a:rPr>
              <a:t> </a:t>
            </a:r>
            <a:r>
              <a:rPr lang="en-GB" sz="3600" b="1" dirty="0" err="1">
                <a:solidFill>
                  <a:srgbClr val="582F7A"/>
                </a:solidFill>
              </a:rPr>
              <a:t>cael</a:t>
            </a:r>
            <a:r>
              <a:rPr lang="en-GB" sz="3600" b="1" dirty="0">
                <a:solidFill>
                  <a:srgbClr val="582F7A"/>
                </a:solidFill>
              </a:rPr>
              <a:t> </a:t>
            </a:r>
            <a:r>
              <a:rPr lang="en-GB" sz="3600" b="1" dirty="0" err="1">
                <a:solidFill>
                  <a:srgbClr val="582F7A"/>
                </a:solidFill>
              </a:rPr>
              <a:t>ei</a:t>
            </a:r>
            <a:r>
              <a:rPr lang="en-GB" sz="3600" b="1" dirty="0">
                <a:solidFill>
                  <a:srgbClr val="582F7A"/>
                </a:solidFill>
              </a:rPr>
              <a:t> </a:t>
            </a:r>
            <a:r>
              <a:rPr lang="en-GB" sz="3600" b="1" dirty="0" err="1">
                <a:solidFill>
                  <a:srgbClr val="582F7A"/>
                </a:solidFill>
              </a:rPr>
              <a:t>integreiddio</a:t>
            </a:r>
            <a:r>
              <a:rPr lang="en-GB" sz="3600" b="1" dirty="0">
                <a:solidFill>
                  <a:srgbClr val="582F7A"/>
                </a:solidFill>
              </a:rPr>
              <a:t> </a:t>
            </a:r>
            <a:r>
              <a:rPr lang="en-GB" sz="3600" b="1" dirty="0" err="1">
                <a:solidFill>
                  <a:srgbClr val="582F7A"/>
                </a:solidFill>
              </a:rPr>
              <a:t>i</a:t>
            </a:r>
            <a:r>
              <a:rPr lang="en-GB" sz="3600" b="1" dirty="0">
                <a:solidFill>
                  <a:srgbClr val="582F7A"/>
                </a:solidFill>
              </a:rPr>
              <a:t> </a:t>
            </a:r>
            <a:r>
              <a:rPr lang="en-GB" sz="3600" b="1" dirty="0" err="1">
                <a:solidFill>
                  <a:srgbClr val="582F7A"/>
                </a:solidFill>
              </a:rPr>
              <a:t>mewn</a:t>
            </a:r>
            <a:r>
              <a:rPr lang="en-GB" sz="3600" b="1" dirty="0">
                <a:solidFill>
                  <a:srgbClr val="582F7A"/>
                </a:solidFill>
              </a:rPr>
              <a:t> </a:t>
            </a:r>
            <a:r>
              <a:rPr lang="en-GB" sz="3600" b="1" dirty="0" err="1">
                <a:solidFill>
                  <a:srgbClr val="582F7A"/>
                </a:solidFill>
              </a:rPr>
              <a:t>i’n</a:t>
            </a:r>
            <a:r>
              <a:rPr lang="en-GB" sz="3600" b="1" dirty="0">
                <a:solidFill>
                  <a:srgbClr val="582F7A"/>
                </a:solidFill>
              </a:rPr>
              <a:t> </a:t>
            </a:r>
            <a:r>
              <a:rPr lang="en-GB" sz="3600" b="1" dirty="0" err="1">
                <a:solidFill>
                  <a:srgbClr val="582F7A"/>
                </a:solidFill>
              </a:rPr>
              <a:t>bywydau</a:t>
            </a:r>
            <a:r>
              <a:rPr lang="en-GB" sz="3600" b="1" dirty="0">
                <a:solidFill>
                  <a:srgbClr val="582F7A"/>
                </a:solidFill>
              </a:rPr>
              <a:t>.</a:t>
            </a:r>
          </a:p>
          <a:p>
            <a:pPr algn="ctr"/>
            <a:r>
              <a:rPr lang="en-GB" sz="3600" dirty="0" err="1">
                <a:solidFill>
                  <a:srgbClr val="69A830"/>
                </a:solidFill>
              </a:rPr>
              <a:t>Yn</a:t>
            </a:r>
            <a:r>
              <a:rPr lang="en-GB" sz="3600" dirty="0">
                <a:solidFill>
                  <a:srgbClr val="69A830"/>
                </a:solidFill>
              </a:rPr>
              <a:t> </a:t>
            </a:r>
            <a:r>
              <a:rPr lang="en-GB" sz="3600" dirty="0" err="1">
                <a:solidFill>
                  <a:srgbClr val="69A830"/>
                </a:solidFill>
              </a:rPr>
              <a:t>aml</a:t>
            </a:r>
            <a:r>
              <a:rPr lang="en-GB" sz="3600" dirty="0">
                <a:solidFill>
                  <a:srgbClr val="69A830"/>
                </a:solidFill>
              </a:rPr>
              <a:t>, </a:t>
            </a:r>
            <a:r>
              <a:rPr lang="en-GB" sz="3600" dirty="0" err="1">
                <a:solidFill>
                  <a:srgbClr val="69A830"/>
                </a:solidFill>
              </a:rPr>
              <a:t>nid</a:t>
            </a:r>
            <a:r>
              <a:rPr lang="en-GB" sz="3600" dirty="0">
                <a:solidFill>
                  <a:srgbClr val="69A830"/>
                </a:solidFill>
              </a:rPr>
              <a:t> </a:t>
            </a:r>
            <a:r>
              <a:rPr lang="en-GB" sz="3600" dirty="0" err="1">
                <a:solidFill>
                  <a:srgbClr val="69A830"/>
                </a:solidFill>
              </a:rPr>
              <a:t>ydym</a:t>
            </a:r>
            <a:r>
              <a:rPr lang="en-GB" sz="3600" dirty="0">
                <a:solidFill>
                  <a:srgbClr val="69A830"/>
                </a:solidFill>
              </a:rPr>
              <a:t> </a:t>
            </a:r>
            <a:r>
              <a:rPr lang="en-GB" sz="3600" dirty="0" err="1">
                <a:solidFill>
                  <a:srgbClr val="69A830"/>
                </a:solidFill>
              </a:rPr>
              <a:t>yn</a:t>
            </a:r>
            <a:r>
              <a:rPr lang="en-GB" sz="3600" dirty="0">
                <a:solidFill>
                  <a:srgbClr val="69A830"/>
                </a:solidFill>
              </a:rPr>
              <a:t> </a:t>
            </a:r>
            <a:r>
              <a:rPr lang="en-GB" sz="3600" dirty="0" err="1">
                <a:solidFill>
                  <a:srgbClr val="69A830"/>
                </a:solidFill>
              </a:rPr>
              <a:t>sylwi</a:t>
            </a:r>
            <a:r>
              <a:rPr lang="en-GB" sz="3600" dirty="0">
                <a:solidFill>
                  <a:srgbClr val="69A830"/>
                </a:solidFill>
              </a:rPr>
              <a:t> </a:t>
            </a:r>
            <a:r>
              <a:rPr lang="en-GB" sz="3600" dirty="0" err="1">
                <a:solidFill>
                  <a:srgbClr val="69A830"/>
                </a:solidFill>
              </a:rPr>
              <a:t>arni</a:t>
            </a:r>
            <a:r>
              <a:rPr lang="en-GB" sz="3600" dirty="0">
                <a:solidFill>
                  <a:srgbClr val="69A830"/>
                </a:solidFill>
              </a:rPr>
              <a:t>!</a:t>
            </a:r>
          </a:p>
        </p:txBody>
      </p:sp>
      <p:sp>
        <p:nvSpPr>
          <p:cNvPr id="20" name="Who Else?"/>
          <p:cNvSpPr txBox="1"/>
          <p:nvPr/>
        </p:nvSpPr>
        <p:spPr>
          <a:xfrm>
            <a:off x="426720" y="368300"/>
            <a:ext cx="2515240" cy="769441"/>
          </a:xfrm>
          <a:prstGeom prst="rect">
            <a:avLst/>
          </a:prstGeom>
          <a:noFill/>
        </p:spPr>
        <p:txBody>
          <a:bodyPr wrap="none" rtlCol="0">
            <a:spAutoFit/>
          </a:bodyPr>
          <a:lstStyle/>
          <a:p>
            <a:r>
              <a:rPr lang="en-GB" sz="4400" dirty="0" err="1" smtClean="0">
                <a:solidFill>
                  <a:srgbClr val="582F7A"/>
                </a:solidFill>
              </a:rPr>
              <a:t>Pwy</a:t>
            </a:r>
            <a:r>
              <a:rPr lang="en-GB" sz="4400" dirty="0" smtClean="0">
                <a:solidFill>
                  <a:srgbClr val="582F7A"/>
                </a:solidFill>
              </a:rPr>
              <a:t> </a:t>
            </a:r>
            <a:r>
              <a:rPr lang="en-GB" sz="4400" dirty="0" err="1" smtClean="0">
                <a:solidFill>
                  <a:srgbClr val="582F7A"/>
                </a:solidFill>
              </a:rPr>
              <a:t>arall</a:t>
            </a:r>
            <a:r>
              <a:rPr lang="en-GB" sz="4400" dirty="0" smtClean="0">
                <a:solidFill>
                  <a:srgbClr val="582F7A"/>
                </a:solidFill>
              </a:rPr>
              <a:t>?</a:t>
            </a:r>
            <a:endParaRPr lang="en-GB" sz="4400" dirty="0">
              <a:solidFill>
                <a:srgbClr val="582F7A"/>
              </a:solidFill>
            </a:endParaRPr>
          </a:p>
        </p:txBody>
      </p:sp>
      <p:sp>
        <p:nvSpPr>
          <p:cNvPr id="25" name="People with LD"/>
          <p:cNvSpPr/>
          <p:nvPr/>
        </p:nvSpPr>
        <p:spPr>
          <a:xfrm>
            <a:off x="4629655" y="1375384"/>
            <a:ext cx="2907102" cy="724619"/>
          </a:xfrm>
          <a:prstGeom prst="roundRect">
            <a:avLst/>
          </a:prstGeom>
          <a:solidFill>
            <a:schemeClr val="bg1"/>
          </a:solidFill>
          <a:ln w="28575">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smtClean="0">
                <a:solidFill>
                  <a:srgbClr val="69A830"/>
                </a:solidFill>
                <a:latin typeface="Arial" panose="020B0604020202020204" pitchFamily="34" charset="0"/>
                <a:cs typeface="Arial" panose="020B0604020202020204" pitchFamily="34" charset="0"/>
              </a:rPr>
              <a:t>Pobl</a:t>
            </a:r>
            <a:r>
              <a:rPr lang="en-GB" dirty="0" smtClean="0">
                <a:solidFill>
                  <a:srgbClr val="69A830"/>
                </a:solidFill>
                <a:latin typeface="Arial" panose="020B0604020202020204" pitchFamily="34" charset="0"/>
                <a:cs typeface="Arial" panose="020B0604020202020204" pitchFamily="34" charset="0"/>
              </a:rPr>
              <a:t> </a:t>
            </a:r>
            <a:r>
              <a:rPr lang="en-GB" dirty="0">
                <a:solidFill>
                  <a:srgbClr val="69A830"/>
                </a:solidFill>
                <a:latin typeface="Arial" panose="020B0604020202020204" pitchFamily="34" charset="0"/>
                <a:cs typeface="Arial" panose="020B0604020202020204" pitchFamily="34" charset="0"/>
              </a:rPr>
              <a:t>ag </a:t>
            </a:r>
            <a:r>
              <a:rPr lang="en-GB" dirty="0" err="1">
                <a:solidFill>
                  <a:srgbClr val="69A830"/>
                </a:solidFill>
                <a:latin typeface="Arial" panose="020B0604020202020204" pitchFamily="34" charset="0"/>
                <a:cs typeface="Arial" panose="020B0604020202020204" pitchFamily="34" charset="0"/>
              </a:rPr>
              <a:t>anableddau</a:t>
            </a:r>
            <a:r>
              <a:rPr lang="en-GB" dirty="0">
                <a:solidFill>
                  <a:srgbClr val="69A830"/>
                </a:solidFill>
                <a:latin typeface="Arial" panose="020B0604020202020204" pitchFamily="34" charset="0"/>
                <a:cs typeface="Arial" panose="020B0604020202020204" pitchFamily="34" charset="0"/>
              </a:rPr>
              <a:t> </a:t>
            </a:r>
            <a:r>
              <a:rPr lang="en-GB" dirty="0" err="1">
                <a:solidFill>
                  <a:srgbClr val="69A830"/>
                </a:solidFill>
                <a:latin typeface="Arial" panose="020B0604020202020204" pitchFamily="34" charset="0"/>
                <a:cs typeface="Arial" panose="020B0604020202020204" pitchFamily="34" charset="0"/>
              </a:rPr>
              <a:t>dysgu</a:t>
            </a:r>
            <a:endParaRPr lang="en-GB" dirty="0">
              <a:solidFill>
                <a:srgbClr val="69A830"/>
              </a:solidFill>
              <a:latin typeface="Arial" panose="020B0604020202020204" pitchFamily="34" charset="0"/>
              <a:cs typeface="Arial" panose="020B0604020202020204" pitchFamily="34" charset="0"/>
            </a:endParaRPr>
          </a:p>
        </p:txBody>
      </p:sp>
      <p:sp>
        <p:nvSpPr>
          <p:cNvPr id="26" name="People with Sensory Impairments"/>
          <p:cNvSpPr/>
          <p:nvPr/>
        </p:nvSpPr>
        <p:spPr>
          <a:xfrm>
            <a:off x="4629655" y="2282556"/>
            <a:ext cx="2907102" cy="724619"/>
          </a:xfrm>
          <a:prstGeom prst="roundRect">
            <a:avLst/>
          </a:prstGeom>
          <a:solidFill>
            <a:schemeClr val="bg1"/>
          </a:solidFill>
          <a:ln w="28575">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rgbClr val="69A830"/>
                </a:solidFill>
                <a:latin typeface="Arial" panose="020B0604020202020204" pitchFamily="34" charset="0"/>
                <a:cs typeface="Arial" panose="020B0604020202020204" pitchFamily="34" charset="0"/>
              </a:rPr>
              <a:t>Pobl â nam ar eu synhwyrau</a:t>
            </a:r>
          </a:p>
        </p:txBody>
      </p:sp>
      <p:sp>
        <p:nvSpPr>
          <p:cNvPr id="27" name="Older People"/>
          <p:cNvSpPr/>
          <p:nvPr/>
        </p:nvSpPr>
        <p:spPr>
          <a:xfrm>
            <a:off x="4629655" y="4096900"/>
            <a:ext cx="2885536" cy="724619"/>
          </a:xfrm>
          <a:prstGeom prst="roundRect">
            <a:avLst/>
          </a:prstGeom>
          <a:solidFill>
            <a:schemeClr val="bg1"/>
          </a:solidFill>
          <a:ln w="28575">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y-GB" dirty="0">
                <a:solidFill>
                  <a:srgbClr val="69A830"/>
                </a:solidFill>
                <a:latin typeface="Arial" panose="020B0604020202020204" pitchFamily="34" charset="0"/>
                <a:cs typeface="Arial" panose="020B0604020202020204" pitchFamily="34" charset="0"/>
              </a:rPr>
              <a:t>Pobl hŷn</a:t>
            </a:r>
          </a:p>
        </p:txBody>
      </p:sp>
      <p:sp>
        <p:nvSpPr>
          <p:cNvPr id="29" name="People with Cognitive Impairments"/>
          <p:cNvSpPr/>
          <p:nvPr/>
        </p:nvSpPr>
        <p:spPr>
          <a:xfrm>
            <a:off x="4629655" y="3189728"/>
            <a:ext cx="2885536" cy="724619"/>
          </a:xfrm>
          <a:prstGeom prst="roundRect">
            <a:avLst/>
          </a:prstGeom>
          <a:solidFill>
            <a:schemeClr val="bg1"/>
          </a:solidFill>
          <a:ln w="28575">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rgbClr val="69A830"/>
                </a:solidFill>
                <a:latin typeface="Arial" panose="020B0604020202020204" pitchFamily="34" charset="0"/>
                <a:cs typeface="Arial" panose="020B0604020202020204" pitchFamily="34" charset="0"/>
              </a:rPr>
              <a:t>Pobl</a:t>
            </a:r>
            <a:r>
              <a:rPr lang="en-GB" dirty="0">
                <a:solidFill>
                  <a:srgbClr val="69A830"/>
                </a:solidFill>
                <a:latin typeface="Arial" panose="020B0604020202020204" pitchFamily="34" charset="0"/>
                <a:cs typeface="Arial" panose="020B0604020202020204" pitchFamily="34" charset="0"/>
              </a:rPr>
              <a:t> â </a:t>
            </a:r>
            <a:r>
              <a:rPr lang="en-GB" dirty="0" err="1">
                <a:solidFill>
                  <a:srgbClr val="69A830"/>
                </a:solidFill>
                <a:latin typeface="Arial" panose="020B0604020202020204" pitchFamily="34" charset="0"/>
                <a:cs typeface="Arial" panose="020B0604020202020204" pitchFamily="34" charset="0"/>
              </a:rPr>
              <a:t>nam</a:t>
            </a:r>
            <a:r>
              <a:rPr lang="en-GB" dirty="0">
                <a:solidFill>
                  <a:srgbClr val="69A830"/>
                </a:solidFill>
                <a:latin typeface="Arial" panose="020B0604020202020204" pitchFamily="34" charset="0"/>
                <a:cs typeface="Arial" panose="020B0604020202020204" pitchFamily="34" charset="0"/>
              </a:rPr>
              <a:t> </a:t>
            </a:r>
            <a:r>
              <a:rPr lang="en-GB" dirty="0" err="1">
                <a:solidFill>
                  <a:srgbClr val="69A830"/>
                </a:solidFill>
                <a:latin typeface="Arial" panose="020B0604020202020204" pitchFamily="34" charset="0"/>
                <a:cs typeface="Arial" panose="020B0604020202020204" pitchFamily="34" charset="0"/>
              </a:rPr>
              <a:t>gwybyddol</a:t>
            </a:r>
            <a:endParaRPr lang="en-GB" dirty="0">
              <a:solidFill>
                <a:srgbClr val="69A830"/>
              </a:solidFill>
              <a:latin typeface="Arial" panose="020B0604020202020204" pitchFamily="34" charset="0"/>
              <a:cs typeface="Arial" panose="020B0604020202020204" pitchFamily="34" charset="0"/>
            </a:endParaRPr>
          </a:p>
        </p:txBody>
      </p:sp>
      <p:cxnSp>
        <p:nvCxnSpPr>
          <p:cNvPr id="32" name="Line to Children"/>
          <p:cNvCxnSpPr>
            <a:stCxn id="11" idx="3"/>
            <a:endCxn id="24" idx="1"/>
          </p:cNvCxnSpPr>
          <p:nvPr/>
        </p:nvCxnSpPr>
        <p:spPr>
          <a:xfrm flipV="1">
            <a:off x="3319127" y="830522"/>
            <a:ext cx="1310528" cy="2282586"/>
          </a:xfrm>
          <a:prstGeom prst="bentConnector3">
            <a:avLst>
              <a:gd name="adj1" fmla="val 50000"/>
            </a:avLst>
          </a:prstGeom>
          <a:ln w="38100">
            <a:solidFill>
              <a:srgbClr val="582F7A"/>
            </a:solidFill>
          </a:ln>
        </p:spPr>
        <p:style>
          <a:lnRef idx="1">
            <a:schemeClr val="accent1"/>
          </a:lnRef>
          <a:fillRef idx="0">
            <a:schemeClr val="accent1"/>
          </a:fillRef>
          <a:effectRef idx="0">
            <a:schemeClr val="accent1"/>
          </a:effectRef>
          <a:fontRef idx="minor">
            <a:schemeClr val="tx1"/>
          </a:fontRef>
        </p:style>
      </p:cxnSp>
      <p:sp>
        <p:nvSpPr>
          <p:cNvPr id="24" name="Children"/>
          <p:cNvSpPr/>
          <p:nvPr/>
        </p:nvSpPr>
        <p:spPr>
          <a:xfrm>
            <a:off x="4629655" y="468212"/>
            <a:ext cx="2907102" cy="724619"/>
          </a:xfrm>
          <a:prstGeom prst="roundRect">
            <a:avLst/>
          </a:prstGeom>
          <a:solidFill>
            <a:schemeClr val="bg1"/>
          </a:solidFill>
          <a:ln w="28575">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69A830"/>
                </a:solidFill>
                <a:latin typeface="Arial" panose="020B0604020202020204" pitchFamily="34" charset="0"/>
                <a:cs typeface="Arial" panose="020B0604020202020204" pitchFamily="34" charset="0"/>
              </a:rPr>
              <a:t>Plant</a:t>
            </a:r>
            <a:endParaRPr lang="en-GB" dirty="0">
              <a:solidFill>
                <a:srgbClr val="69A830"/>
              </a:solidFill>
              <a:latin typeface="Arial" panose="020B0604020202020204" pitchFamily="34" charset="0"/>
              <a:cs typeface="Arial" panose="020B0604020202020204" pitchFamily="34" charset="0"/>
            </a:endParaRPr>
          </a:p>
        </p:txBody>
      </p:sp>
      <p:sp>
        <p:nvSpPr>
          <p:cNvPr id="48" name="Technology is for Everyone!"/>
          <p:cNvSpPr txBox="1"/>
          <p:nvPr/>
        </p:nvSpPr>
        <p:spPr>
          <a:xfrm>
            <a:off x="0" y="1116801"/>
            <a:ext cx="9144000" cy="3785652"/>
          </a:xfrm>
          <a:prstGeom prst="rect">
            <a:avLst/>
          </a:prstGeom>
          <a:noFill/>
        </p:spPr>
        <p:txBody>
          <a:bodyPr wrap="square" rtlCol="0">
            <a:spAutoFit/>
          </a:bodyPr>
          <a:lstStyle/>
          <a:p>
            <a:pPr algn="ctr">
              <a:spcBef>
                <a:spcPts val="600"/>
              </a:spcBef>
              <a:spcAft>
                <a:spcPts val="600"/>
              </a:spcAft>
            </a:pPr>
            <a:r>
              <a:rPr lang="en-GB" sz="6600" dirty="0">
                <a:solidFill>
                  <a:srgbClr val="69A830"/>
                </a:solidFill>
                <a:latin typeface="Arial" panose="020B0604020202020204" pitchFamily="34" charset="0"/>
                <a:cs typeface="Arial" panose="020B0604020202020204" pitchFamily="34" charset="0"/>
              </a:rPr>
              <a:t>Gall </a:t>
            </a:r>
            <a:r>
              <a:rPr lang="en-GB" sz="6600" dirty="0" err="1">
                <a:solidFill>
                  <a:srgbClr val="69A830"/>
                </a:solidFill>
                <a:latin typeface="Arial" panose="020B0604020202020204" pitchFamily="34" charset="0"/>
                <a:cs typeface="Arial" panose="020B0604020202020204" pitchFamily="34" charset="0"/>
              </a:rPr>
              <a:t>technoleg</a:t>
            </a:r>
            <a:r>
              <a:rPr lang="en-GB" sz="6600" dirty="0">
                <a:solidFill>
                  <a:srgbClr val="69A830"/>
                </a:solidFill>
                <a:latin typeface="Arial" panose="020B0604020202020204" pitchFamily="34" charset="0"/>
                <a:cs typeface="Arial" panose="020B0604020202020204" pitchFamily="34" charset="0"/>
              </a:rPr>
              <a:t> </a:t>
            </a:r>
            <a:r>
              <a:rPr lang="en-GB" sz="6600" dirty="0" err="1">
                <a:solidFill>
                  <a:srgbClr val="69A830"/>
                </a:solidFill>
                <a:latin typeface="Arial" panose="020B0604020202020204" pitchFamily="34" charset="0"/>
                <a:cs typeface="Arial" panose="020B0604020202020204" pitchFamily="34" charset="0"/>
              </a:rPr>
              <a:t>helpu</a:t>
            </a:r>
            <a:endParaRPr lang="en-GB" sz="6600" dirty="0">
              <a:solidFill>
                <a:srgbClr val="69A830"/>
              </a:solidFill>
              <a:latin typeface="Arial" panose="020B0604020202020204" pitchFamily="34" charset="0"/>
              <a:cs typeface="Arial" panose="020B0604020202020204" pitchFamily="34" charset="0"/>
            </a:endParaRPr>
          </a:p>
          <a:p>
            <a:pPr algn="ctr">
              <a:spcBef>
                <a:spcPts val="600"/>
              </a:spcBef>
              <a:spcAft>
                <a:spcPts val="600"/>
              </a:spcAft>
            </a:pPr>
            <a:r>
              <a:rPr lang="en-GB" sz="8800" b="1" dirty="0" err="1" smtClean="0">
                <a:solidFill>
                  <a:srgbClr val="582F7A"/>
                </a:solidFill>
                <a:latin typeface="Arial" panose="020B0604020202020204" pitchFamily="34" charset="0"/>
                <a:cs typeface="Arial" panose="020B0604020202020204" pitchFamily="34" charset="0"/>
              </a:rPr>
              <a:t>pawb</a:t>
            </a:r>
            <a:endParaRPr lang="en-GB" sz="6600" b="1" dirty="0" smtClean="0">
              <a:solidFill>
                <a:srgbClr val="582F7A"/>
              </a:solidFill>
              <a:latin typeface="Arial" panose="020B0604020202020204" pitchFamily="34" charset="0"/>
              <a:cs typeface="Arial" panose="020B0604020202020204" pitchFamily="34" charset="0"/>
            </a:endParaRPr>
          </a:p>
          <a:p>
            <a:pPr algn="ctr">
              <a:spcBef>
                <a:spcPts val="600"/>
              </a:spcBef>
              <a:spcAft>
                <a:spcPts val="600"/>
              </a:spcAft>
            </a:pPr>
            <a:r>
              <a:rPr lang="en-GB" sz="6600" dirty="0" err="1">
                <a:solidFill>
                  <a:srgbClr val="69A830"/>
                </a:solidFill>
                <a:latin typeface="Arial" panose="020B0604020202020204" pitchFamily="34" charset="0"/>
                <a:cs typeface="Arial" panose="020B0604020202020204" pitchFamily="34" charset="0"/>
              </a:rPr>
              <a:t>i</a:t>
            </a:r>
            <a:r>
              <a:rPr lang="en-GB" sz="6600" dirty="0">
                <a:solidFill>
                  <a:srgbClr val="69A830"/>
                </a:solidFill>
                <a:latin typeface="Arial" panose="020B0604020202020204" pitchFamily="34" charset="0"/>
                <a:cs typeface="Arial" panose="020B0604020202020204" pitchFamily="34" charset="0"/>
              </a:rPr>
              <a:t> </a:t>
            </a:r>
            <a:r>
              <a:rPr lang="en-GB" sz="6600" dirty="0" err="1">
                <a:solidFill>
                  <a:srgbClr val="69A830"/>
                </a:solidFill>
                <a:latin typeface="Arial" panose="020B0604020202020204" pitchFamily="34" charset="0"/>
                <a:cs typeface="Arial" panose="020B0604020202020204" pitchFamily="34" charset="0"/>
              </a:rPr>
              <a:t>fyw</a:t>
            </a:r>
            <a:r>
              <a:rPr lang="en-GB" sz="6600" dirty="0">
                <a:solidFill>
                  <a:srgbClr val="69A830"/>
                </a:solidFill>
                <a:latin typeface="Arial" panose="020B0604020202020204" pitchFamily="34" charset="0"/>
                <a:cs typeface="Arial" panose="020B0604020202020204" pitchFamily="34" charset="0"/>
              </a:rPr>
              <a:t> </a:t>
            </a:r>
            <a:r>
              <a:rPr lang="en-GB" sz="6600" dirty="0" err="1">
                <a:solidFill>
                  <a:srgbClr val="69A830"/>
                </a:solidFill>
                <a:latin typeface="Arial" panose="020B0604020202020204" pitchFamily="34" charset="0"/>
                <a:cs typeface="Arial" panose="020B0604020202020204" pitchFamily="34" charset="0"/>
              </a:rPr>
              <a:t>eu</a:t>
            </a:r>
            <a:r>
              <a:rPr lang="en-GB" sz="6600" dirty="0">
                <a:solidFill>
                  <a:srgbClr val="69A830"/>
                </a:solidFill>
                <a:latin typeface="Arial" panose="020B0604020202020204" pitchFamily="34" charset="0"/>
                <a:cs typeface="Arial" panose="020B0604020202020204" pitchFamily="34" charset="0"/>
              </a:rPr>
              <a:t> </a:t>
            </a:r>
            <a:r>
              <a:rPr lang="en-GB" sz="6600" dirty="0" err="1">
                <a:solidFill>
                  <a:srgbClr val="69A830"/>
                </a:solidFill>
                <a:latin typeface="Arial" panose="020B0604020202020204" pitchFamily="34" charset="0"/>
                <a:cs typeface="Arial" panose="020B0604020202020204" pitchFamily="34" charset="0"/>
              </a:rPr>
              <a:t>bywydau</a:t>
            </a:r>
            <a:r>
              <a:rPr lang="en-GB" sz="6600" dirty="0">
                <a:solidFill>
                  <a:srgbClr val="69A830"/>
                </a:solidFill>
                <a:latin typeface="Arial" panose="020B0604020202020204" pitchFamily="34" charset="0"/>
                <a:cs typeface="Arial" panose="020B0604020202020204" pitchFamily="34" charset="0"/>
              </a:rPr>
              <a:t>!</a:t>
            </a:r>
          </a:p>
        </p:txBody>
      </p:sp>
      <p:pic>
        <p:nvPicPr>
          <p:cNvPr id="49" name="Sat Nav"/>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40917" y="468598"/>
            <a:ext cx="2228551" cy="1496100"/>
          </a:xfrm>
          <a:prstGeom prst="rect">
            <a:avLst/>
          </a:prstGeom>
        </p:spPr>
      </p:pic>
      <p:cxnSp>
        <p:nvCxnSpPr>
          <p:cNvPr id="31" name="Line to Carers"/>
          <p:cNvCxnSpPr>
            <a:stCxn id="11" idx="3"/>
            <a:endCxn id="28" idx="1"/>
          </p:cNvCxnSpPr>
          <p:nvPr/>
        </p:nvCxnSpPr>
        <p:spPr>
          <a:xfrm>
            <a:off x="3319127" y="3113108"/>
            <a:ext cx="1310528" cy="2253274"/>
          </a:xfrm>
          <a:prstGeom prst="bentConnector3">
            <a:avLst>
              <a:gd name="adj1" fmla="val 50000"/>
            </a:avLst>
          </a:prstGeom>
          <a:ln w="38100">
            <a:solidFill>
              <a:srgbClr val="582F7A"/>
            </a:solidFill>
          </a:ln>
        </p:spPr>
        <p:style>
          <a:lnRef idx="1">
            <a:schemeClr val="accent1"/>
          </a:lnRef>
          <a:fillRef idx="0">
            <a:schemeClr val="accent1"/>
          </a:fillRef>
          <a:effectRef idx="0">
            <a:schemeClr val="accent1"/>
          </a:effectRef>
          <a:fontRef idx="minor">
            <a:schemeClr val="tx1"/>
          </a:fontRef>
        </p:style>
      </p:cxnSp>
      <p:pic>
        <p:nvPicPr>
          <p:cNvPr id="2" name="Heated Towel Rail"/>
          <p:cNvPicPr>
            <a:picLocks noChangeAspect="1"/>
          </p:cNvPicPr>
          <p:nvPr/>
        </p:nvPicPr>
        <p:blipFill rotWithShape="1">
          <a:blip r:embed="rId9">
            <a:extLst>
              <a:ext uri="{28A0092B-C50C-407E-A947-70E740481C1C}">
                <a14:useLocalDpi xmlns:a14="http://schemas.microsoft.com/office/drawing/2010/main" val="0"/>
              </a:ext>
            </a:extLst>
          </a:blip>
          <a:stretch/>
        </p:blipFill>
        <p:spPr>
          <a:xfrm>
            <a:off x="5296326" y="2241072"/>
            <a:ext cx="1800000" cy="1800000"/>
          </a:xfrm>
          <a:prstGeom prst="rect">
            <a:avLst/>
          </a:prstGeom>
          <a:noFill/>
          <a:ln>
            <a:noFill/>
          </a:ln>
        </p:spPr>
      </p:pic>
      <p:sp>
        <p:nvSpPr>
          <p:cNvPr id="11" name="You and Me!"/>
          <p:cNvSpPr/>
          <p:nvPr/>
        </p:nvSpPr>
        <p:spPr>
          <a:xfrm>
            <a:off x="1688734" y="2750798"/>
            <a:ext cx="1630393" cy="724619"/>
          </a:xfrm>
          <a:prstGeom prst="roundRect">
            <a:avLst/>
          </a:prstGeom>
          <a:solidFill>
            <a:schemeClr val="bg1"/>
          </a:solidFill>
          <a:ln w="28575">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smtClean="0">
                <a:solidFill>
                  <a:srgbClr val="69A830"/>
                </a:solidFill>
                <a:latin typeface="Arial" panose="020B0604020202020204" pitchFamily="34" charset="0"/>
                <a:cs typeface="Arial" panose="020B0604020202020204" pitchFamily="34" charset="0"/>
              </a:rPr>
              <a:t>Ti</a:t>
            </a:r>
            <a:r>
              <a:rPr lang="en-GB" dirty="0" smtClean="0">
                <a:solidFill>
                  <a:srgbClr val="69A830"/>
                </a:solidFill>
                <a:latin typeface="Arial" panose="020B0604020202020204" pitchFamily="34" charset="0"/>
                <a:cs typeface="Arial" panose="020B0604020202020204" pitchFamily="34" charset="0"/>
              </a:rPr>
              <a:t> a fi!</a:t>
            </a:r>
            <a:endParaRPr lang="en-GB" dirty="0">
              <a:solidFill>
                <a:srgbClr val="69A830"/>
              </a:solidFill>
              <a:latin typeface="Arial" panose="020B0604020202020204" pitchFamily="34" charset="0"/>
              <a:cs typeface="Arial" panose="020B0604020202020204" pitchFamily="34" charset="0"/>
            </a:endParaRPr>
          </a:p>
        </p:txBody>
      </p:sp>
      <p:sp>
        <p:nvSpPr>
          <p:cNvPr id="28" name="Carers"/>
          <p:cNvSpPr/>
          <p:nvPr/>
        </p:nvSpPr>
        <p:spPr>
          <a:xfrm>
            <a:off x="4629655" y="5004072"/>
            <a:ext cx="2885536" cy="724619"/>
          </a:xfrm>
          <a:prstGeom prst="roundRect">
            <a:avLst/>
          </a:prstGeom>
          <a:solidFill>
            <a:schemeClr val="bg1"/>
          </a:solidFill>
          <a:ln w="28575">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rgbClr val="69A830"/>
                </a:solidFill>
                <a:latin typeface="Arial" panose="020B0604020202020204" pitchFamily="34" charset="0"/>
                <a:cs typeface="Arial" panose="020B0604020202020204" pitchFamily="34" charset="0"/>
              </a:rPr>
              <a:t>Gofalwyr</a:t>
            </a:r>
            <a:endParaRPr lang="en-GB" dirty="0">
              <a:solidFill>
                <a:srgbClr val="69A830"/>
              </a:solidFill>
              <a:latin typeface="Arial" panose="020B0604020202020204" pitchFamily="34" charset="0"/>
              <a:cs typeface="Arial" panose="020B0604020202020204" pitchFamily="34" charset="0"/>
            </a:endParaRPr>
          </a:p>
        </p:txBody>
      </p:sp>
      <p:sp>
        <p:nvSpPr>
          <p:cNvPr id="3" name="Title 2"/>
          <p:cNvSpPr>
            <a:spLocks noGrp="1"/>
          </p:cNvSpPr>
          <p:nvPr>
            <p:ph type="title"/>
          </p:nvPr>
        </p:nvSpPr>
        <p:spPr/>
        <p:txBody>
          <a:bodyPr>
            <a:normAutofit fontScale="90000"/>
          </a:bodyPr>
          <a:lstStyle/>
          <a:p>
            <a:r>
              <a:rPr lang="en-GB" dirty="0"/>
              <a:t>Y </a:t>
            </a:r>
            <a:r>
              <a:rPr lang="en-GB" dirty="0" err="1"/>
              <a:t>gwahaniaeth</a:t>
            </a:r>
            <a:r>
              <a:rPr lang="en-GB" dirty="0"/>
              <a:t> y gall </a:t>
            </a:r>
            <a:r>
              <a:rPr lang="en-GB" dirty="0" err="1"/>
              <a:t>technoleg</a:t>
            </a:r>
            <a:r>
              <a:rPr lang="en-GB" dirty="0"/>
              <a:t> </a:t>
            </a:r>
            <a:r>
              <a:rPr lang="en-GB" dirty="0" err="1"/>
              <a:t>ei</a:t>
            </a:r>
            <a:r>
              <a:rPr lang="en-GB" dirty="0"/>
              <a:t> </a:t>
            </a:r>
            <a:r>
              <a:rPr lang="en-GB" dirty="0" err="1"/>
              <a:t>wneud</a:t>
            </a:r>
            <a:r>
              <a:rPr lang="en-GB" dirty="0"/>
              <a:t> </a:t>
            </a:r>
            <a:r>
              <a:rPr lang="en-GB" dirty="0" err="1"/>
              <a:t>ar</a:t>
            </a:r>
            <a:r>
              <a:rPr lang="en-GB" dirty="0"/>
              <a:t> </a:t>
            </a:r>
            <a:r>
              <a:rPr lang="en-GB" dirty="0" err="1" smtClean="0"/>
              <a:t>gyfer</a:t>
            </a:r>
            <a:endParaRPr lang="en-GB" dirty="0"/>
          </a:p>
        </p:txBody>
      </p:sp>
      <p:pic>
        <p:nvPicPr>
          <p:cNvPr id="5" name="Baby monitor"/>
          <p:cNvPicPr>
            <a:picLocks noChangeAspect="1"/>
          </p:cNvPicPr>
          <p:nvPr/>
        </p:nvPicPr>
        <p:blipFill rotWithShape="1">
          <a:blip r:embed="rId10">
            <a:extLst>
              <a:ext uri="{28A0092B-C50C-407E-A947-70E740481C1C}">
                <a14:useLocalDpi xmlns:a14="http://schemas.microsoft.com/office/drawing/2010/main" val="0"/>
              </a:ext>
            </a:extLst>
          </a:blip>
          <a:srcRect t="15289" b="14099"/>
          <a:stretch/>
        </p:blipFill>
        <p:spPr>
          <a:xfrm>
            <a:off x="6018112" y="368300"/>
            <a:ext cx="2748456" cy="1800000"/>
          </a:xfrm>
          <a:prstGeom prst="rect">
            <a:avLst/>
          </a:prstGeom>
        </p:spPr>
      </p:pic>
      <p:pic>
        <p:nvPicPr>
          <p:cNvPr id="12" name="Smartphone"/>
          <p:cNvPicPr>
            <a:picLocks noChangeAspect="1"/>
          </p:cNvPicPr>
          <p:nvPr/>
        </p:nvPicPr>
        <p:blipFill rotWithShape="1">
          <a:blip r:embed="rId11" cstate="print">
            <a:extLst>
              <a:ext uri="{28A0092B-C50C-407E-A947-70E740481C1C}">
                <a14:useLocalDpi xmlns:a14="http://schemas.microsoft.com/office/drawing/2010/main" val="0"/>
              </a:ext>
            </a:extLst>
          </a:blip>
          <a:srcRect l="4458" t="9227" b="2822"/>
          <a:stretch/>
        </p:blipFill>
        <p:spPr>
          <a:xfrm>
            <a:off x="3324119" y="494300"/>
            <a:ext cx="2693993" cy="1548000"/>
          </a:xfrm>
          <a:prstGeom prst="rect">
            <a:avLst/>
          </a:prstGeom>
        </p:spPr>
      </p:pic>
      <p:pic>
        <p:nvPicPr>
          <p:cNvPr id="6" name="Parking sensor signal"/>
          <p:cNvPicPr>
            <a:picLocks noChangeAspect="1"/>
          </p:cNvPicPr>
          <p:nvPr/>
        </p:nvPicPr>
        <p:blipFill>
          <a:blip r:embed="rId1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6520916">
            <a:off x="8244971" y="2814578"/>
            <a:ext cx="404887" cy="404887"/>
          </a:xfrm>
          <a:prstGeom prst="rect">
            <a:avLst/>
          </a:prstGeom>
        </p:spPr>
      </p:pic>
    </p:spTree>
    <p:extLst>
      <p:ext uri="{BB962C8B-B14F-4D97-AF65-F5344CB8AC3E}">
        <p14:creationId xmlns:p14="http://schemas.microsoft.com/office/powerpoint/2010/main" val="416533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6" presetClass="emph" presetSubtype="0" fill="hold" grpId="1" nodeType="withEffect">
                                  <p:stCondLst>
                                    <p:cond delay="0"/>
                                  </p:stCondLst>
                                  <p:childTnLst>
                                    <p:animScale>
                                      <p:cBhvr>
                                        <p:cTn id="14" dur="2000" fill="hold"/>
                                        <p:tgtEl>
                                          <p:spTgt spid="4"/>
                                        </p:tgtEl>
                                      </p:cBhvr>
                                      <p:by x="50000" y="50000"/>
                                    </p:animScale>
                                  </p:childTnLst>
                                </p:cTn>
                              </p:par>
                              <p:par>
                                <p:cTn id="15" presetID="50" presetClass="path" presetSubtype="0" accel="50000" decel="50000" fill="hold" grpId="2" nodeType="withEffect">
                                  <p:stCondLst>
                                    <p:cond delay="0"/>
                                  </p:stCondLst>
                                  <p:childTnLst>
                                    <p:animMotion origin="layout" path="M 5E-6 0 L -0.14063 0 C -0.20313 0 -0.279 -0.10764 -0.279 -0.19468 L -0.279 -0.38796 " pathEditMode="relative" rAng="0" ptsTypes="AAAA">
                                      <p:cBhvr>
                                        <p:cTn id="16" dur="2000" fill="hold"/>
                                        <p:tgtEl>
                                          <p:spTgt spid="4"/>
                                        </p:tgtEl>
                                        <p:attrNameLst>
                                          <p:attrName>ppt_x</p:attrName>
                                          <p:attrName>ppt_y</p:attrName>
                                        </p:attrNameLst>
                                      </p:cBhvr>
                                      <p:rCtr x="-13958" y="-19398"/>
                                    </p:animMotion>
                                  </p:childTnLst>
                                </p:cTn>
                              </p:par>
                            </p:childTnLst>
                          </p:cTn>
                        </p:par>
                        <p:par>
                          <p:cTn id="17" fill="hold">
                            <p:stCondLst>
                              <p:cond delay="2000"/>
                            </p:stCondLst>
                            <p:childTnLst>
                              <p:par>
                                <p:cTn id="18" presetID="22" presetClass="entr" presetSubtype="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12"/>
                                        </p:tgtEl>
                                      </p:cBhvr>
                                    </p:animEffect>
                                    <p:animScale>
                                      <p:cBhvr>
                                        <p:cTn id="34" dur="250" autoRev="1" fill="hold"/>
                                        <p:tgtEl>
                                          <p:spTgt spid="12"/>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par>
                          <p:cTn id="39" fill="hold">
                            <p:stCondLst>
                              <p:cond delay="0"/>
                            </p:stCondLst>
                            <p:childTnLst>
                              <p:par>
                                <p:cTn id="40" presetID="26" presetClass="emph" presetSubtype="0" fill="hold" nodeType="afterEffect">
                                  <p:stCondLst>
                                    <p:cond delay="0"/>
                                  </p:stCondLst>
                                  <p:childTnLst>
                                    <p:animEffect transition="out" filter="fade">
                                      <p:cBhvr>
                                        <p:cTn id="41" dur="500" tmFilter="0, 0; .2, .5; .8, .5; 1, 0"/>
                                        <p:tgtEl>
                                          <p:spTgt spid="5"/>
                                        </p:tgtEl>
                                      </p:cBhvr>
                                    </p:animEffect>
                                    <p:animScale>
                                      <p:cBhvr>
                                        <p:cTn id="42" dur="250" autoRev="1" fill="hold"/>
                                        <p:tgtEl>
                                          <p:spTgt spid="5"/>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2"/>
                                        </p:tgtEl>
                                      </p:cBhvr>
                                    </p:animEffect>
                                    <p:animScale>
                                      <p:cBhvr>
                                        <p:cTn id="62" dur="250" autoRev="1" fill="hold"/>
                                        <p:tgtEl>
                                          <p:spTgt spid="12"/>
                                        </p:tgtEl>
                                      </p:cBhvr>
                                      <p:by x="105000" y="105000"/>
                                    </p:animScale>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500"/>
                                        <p:tgtEl>
                                          <p:spTgt spid="13"/>
                                        </p:tgtEl>
                                      </p:cBhvr>
                                    </p:animEffect>
                                  </p:childTnLst>
                                </p:cTn>
                              </p:par>
                              <p:par>
                                <p:cTn id="67" presetID="10" presetClass="entr" presetSubtype="0" fill="hold" nodeType="with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26" presetClass="emph" presetSubtype="0" fill="hold" nodeType="clickEffect">
                                  <p:stCondLst>
                                    <p:cond delay="0"/>
                                  </p:stCondLst>
                                  <p:childTnLst>
                                    <p:animEffect transition="out" filter="fade">
                                      <p:cBhvr>
                                        <p:cTn id="73" dur="500" tmFilter="0, 0; .2, .5; .8, .5; 1, 0"/>
                                        <p:tgtEl>
                                          <p:spTgt spid="12"/>
                                        </p:tgtEl>
                                      </p:cBhvr>
                                    </p:animEffect>
                                    <p:animScale>
                                      <p:cBhvr>
                                        <p:cTn id="74" dur="250" autoRev="1" fill="hold"/>
                                        <p:tgtEl>
                                          <p:spTgt spid="12"/>
                                        </p:tgtEl>
                                      </p:cBhvr>
                                      <p:by x="105000" y="105000"/>
                                    </p:animScale>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5"/>
                                        </p:tgtEl>
                                      </p:cBhvr>
                                    </p:animEffect>
                                    <p:set>
                                      <p:cBhvr>
                                        <p:cTn id="82" dur="1" fill="hold">
                                          <p:stCondLst>
                                            <p:cond delay="499"/>
                                          </p:stCondLst>
                                        </p:cTn>
                                        <p:tgtEl>
                                          <p:spTgt spid="5"/>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5"/>
                                        </p:tgtEl>
                                      </p:cBhvr>
                                    </p:animEffect>
                                    <p:set>
                                      <p:cBhvr>
                                        <p:cTn id="85" dur="1" fill="hold">
                                          <p:stCondLst>
                                            <p:cond delay="499"/>
                                          </p:stCondLst>
                                        </p:cTn>
                                        <p:tgtEl>
                                          <p:spTgt spid="15"/>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
                                        </p:tgtEl>
                                      </p:cBhvr>
                                    </p:animEffect>
                                    <p:set>
                                      <p:cBhvr>
                                        <p:cTn id="88" dur="1" fill="hold">
                                          <p:stCondLst>
                                            <p:cond delay="499"/>
                                          </p:stCondLst>
                                        </p:cTn>
                                        <p:tgtEl>
                                          <p:spTgt spid="2"/>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7"/>
                                        </p:tgtEl>
                                      </p:cBhvr>
                                    </p:animEffect>
                                    <p:set>
                                      <p:cBhvr>
                                        <p:cTn id="91" dur="1" fill="hold">
                                          <p:stCondLst>
                                            <p:cond delay="499"/>
                                          </p:stCondLst>
                                        </p:cTn>
                                        <p:tgtEl>
                                          <p:spTgt spid="17"/>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13"/>
                                        </p:tgtEl>
                                      </p:cBhvr>
                                    </p:animEffect>
                                    <p:set>
                                      <p:cBhvr>
                                        <p:cTn id="94" dur="1" fill="hold">
                                          <p:stCondLst>
                                            <p:cond delay="499"/>
                                          </p:stCondLst>
                                        </p:cTn>
                                        <p:tgtEl>
                                          <p:spTgt spid="13"/>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4"/>
                                        </p:tgtEl>
                                      </p:cBhvr>
                                    </p:animEffect>
                                    <p:set>
                                      <p:cBhvr>
                                        <p:cTn id="97" dur="1" fill="hold">
                                          <p:stCondLst>
                                            <p:cond delay="499"/>
                                          </p:stCondLst>
                                        </p:cTn>
                                        <p:tgtEl>
                                          <p:spTgt spid="14"/>
                                        </p:tgtEl>
                                        <p:attrNameLst>
                                          <p:attrName>style.visibility</p:attrName>
                                        </p:attrNameLst>
                                      </p:cBhvr>
                                      <p:to>
                                        <p:strVal val="hidden"/>
                                      </p:to>
                                    </p:set>
                                  </p:childTnLst>
                                </p:cTn>
                              </p:par>
                              <p:par>
                                <p:cTn id="98" presetID="10" presetClass="entr" presetSubtype="0" fill="hold" nodeType="withEffect">
                                  <p:stCondLst>
                                    <p:cond delay="0"/>
                                  </p:stCondLst>
                                  <p:childTnLst>
                                    <p:set>
                                      <p:cBhvr>
                                        <p:cTn id="99" dur="1" fill="hold">
                                          <p:stCondLst>
                                            <p:cond delay="0"/>
                                          </p:stCondLst>
                                        </p:cTn>
                                        <p:tgtEl>
                                          <p:spTgt spid="16"/>
                                        </p:tgtEl>
                                        <p:attrNameLst>
                                          <p:attrName>style.visibility</p:attrName>
                                        </p:attrNameLst>
                                      </p:cBhvr>
                                      <p:to>
                                        <p:strVal val="visible"/>
                                      </p:to>
                                    </p:set>
                                    <p:animEffect transition="in" filter="fade">
                                      <p:cBhvr>
                                        <p:cTn id="100" dur="500"/>
                                        <p:tgtEl>
                                          <p:spTgt spid="16"/>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49"/>
                                        </p:tgtEl>
                                        <p:attrNameLst>
                                          <p:attrName>style.visibility</p:attrName>
                                        </p:attrNameLst>
                                      </p:cBhvr>
                                      <p:to>
                                        <p:strVal val="visible"/>
                                      </p:to>
                                    </p:set>
                                    <p:animEffect transition="in" filter="fade">
                                      <p:cBhvr>
                                        <p:cTn id="105" dur="500"/>
                                        <p:tgtEl>
                                          <p:spTgt spid="49"/>
                                        </p:tgtEl>
                                      </p:cBhvr>
                                    </p:animEffec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6"/>
                                        </p:tgtEl>
                                        <p:attrNameLst>
                                          <p:attrName>style.visibility</p:attrName>
                                        </p:attrNameLst>
                                      </p:cBhvr>
                                      <p:to>
                                        <p:strVal val="visible"/>
                                      </p:to>
                                    </p:set>
                                  </p:childTnLst>
                                </p:cTn>
                              </p:par>
                            </p:childTnLst>
                          </p:cTn>
                        </p:par>
                        <p:par>
                          <p:cTn id="110" fill="hold">
                            <p:stCondLst>
                              <p:cond delay="0"/>
                            </p:stCondLst>
                            <p:childTnLst>
                              <p:par>
                                <p:cTn id="111" presetID="26" presetClass="emph" presetSubtype="0" repeatCount="4000" fill="hold" nodeType="afterEffect">
                                  <p:stCondLst>
                                    <p:cond delay="0"/>
                                  </p:stCondLst>
                                  <p:childTnLst>
                                    <p:animEffect transition="out" filter="fade">
                                      <p:cBhvr>
                                        <p:cTn id="112" dur="500" tmFilter="0, 0; .2, .5; .8, .5; 1, 0"/>
                                        <p:tgtEl>
                                          <p:spTgt spid="6"/>
                                        </p:tgtEl>
                                      </p:cBhvr>
                                    </p:animEffect>
                                    <p:animScale>
                                      <p:cBhvr>
                                        <p:cTn id="113" dur="250" autoRev="1" fill="hold"/>
                                        <p:tgtEl>
                                          <p:spTgt spid="6"/>
                                        </p:tgtEl>
                                      </p:cBhvr>
                                      <p:by x="105000" y="105000"/>
                                    </p:animScale>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19"/>
                                        </p:tgtEl>
                                        <p:attrNameLst>
                                          <p:attrName>style.visibility</p:attrName>
                                        </p:attrNameLst>
                                      </p:cBhvr>
                                      <p:to>
                                        <p:strVal val="visible"/>
                                      </p:to>
                                    </p:set>
                                    <p:animEffect transition="in" filter="fade">
                                      <p:cBhvr>
                                        <p:cTn id="118" dur="2000"/>
                                        <p:tgtEl>
                                          <p:spTgt spid="19"/>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grpId="1" nodeType="clickEffect">
                                  <p:stCondLst>
                                    <p:cond delay="0"/>
                                  </p:stCondLst>
                                  <p:childTnLst>
                                    <p:animEffect transition="out" filter="fade">
                                      <p:cBhvr>
                                        <p:cTn id="122" dur="500"/>
                                        <p:tgtEl>
                                          <p:spTgt spid="19"/>
                                        </p:tgtEl>
                                      </p:cBhvr>
                                    </p:animEffect>
                                    <p:set>
                                      <p:cBhvr>
                                        <p:cTn id="123" dur="1" fill="hold">
                                          <p:stCondLst>
                                            <p:cond delay="499"/>
                                          </p:stCondLst>
                                        </p:cTn>
                                        <p:tgtEl>
                                          <p:spTgt spid="19"/>
                                        </p:tgtEl>
                                        <p:attrNameLst>
                                          <p:attrName>style.visibility</p:attrName>
                                        </p:attrNameLst>
                                      </p:cBhvr>
                                      <p:to>
                                        <p:strVal val="hidden"/>
                                      </p:to>
                                    </p:set>
                                  </p:childTnLst>
                                </p:cTn>
                              </p:par>
                              <p:par>
                                <p:cTn id="124" presetID="10" presetClass="exit" presetSubtype="0" fill="hold" grpId="3" nodeType="withEffect">
                                  <p:stCondLst>
                                    <p:cond delay="0"/>
                                  </p:stCondLst>
                                  <p:childTnLst>
                                    <p:animEffect transition="out" filter="fade">
                                      <p:cBhvr>
                                        <p:cTn id="125" dur="500"/>
                                        <p:tgtEl>
                                          <p:spTgt spid="4"/>
                                        </p:tgtEl>
                                      </p:cBhvr>
                                    </p:animEffect>
                                    <p:set>
                                      <p:cBhvr>
                                        <p:cTn id="126" dur="1" fill="hold">
                                          <p:stCondLst>
                                            <p:cond delay="499"/>
                                          </p:stCondLst>
                                        </p:cTn>
                                        <p:tgtEl>
                                          <p:spTgt spid="4"/>
                                        </p:tgtEl>
                                        <p:attrNameLst>
                                          <p:attrName>style.visibility</p:attrName>
                                        </p:attrNameLst>
                                      </p:cBhvr>
                                      <p:to>
                                        <p:strVal val="hidden"/>
                                      </p:to>
                                    </p:set>
                                  </p:childTnLst>
                                </p:cTn>
                              </p:par>
                              <p:par>
                                <p:cTn id="127" presetID="10" presetClass="exit" presetSubtype="0" fill="hold" nodeType="withEffect">
                                  <p:stCondLst>
                                    <p:cond delay="0"/>
                                  </p:stCondLst>
                                  <p:childTnLst>
                                    <p:animEffect transition="out" filter="fade">
                                      <p:cBhvr>
                                        <p:cTn id="128" dur="500"/>
                                        <p:tgtEl>
                                          <p:spTgt spid="16"/>
                                        </p:tgtEl>
                                      </p:cBhvr>
                                    </p:animEffect>
                                    <p:set>
                                      <p:cBhvr>
                                        <p:cTn id="129" dur="1" fill="hold">
                                          <p:stCondLst>
                                            <p:cond delay="499"/>
                                          </p:stCondLst>
                                        </p:cTn>
                                        <p:tgtEl>
                                          <p:spTgt spid="16"/>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6"/>
                                        </p:tgtEl>
                                      </p:cBhvr>
                                    </p:animEffect>
                                    <p:set>
                                      <p:cBhvr>
                                        <p:cTn id="132" dur="1" fill="hold">
                                          <p:stCondLst>
                                            <p:cond delay="499"/>
                                          </p:stCondLst>
                                        </p:cTn>
                                        <p:tgtEl>
                                          <p:spTgt spid="6"/>
                                        </p:tgtEl>
                                        <p:attrNameLst>
                                          <p:attrName>style.visibility</p:attrName>
                                        </p:attrNameLst>
                                      </p:cBhvr>
                                      <p:to>
                                        <p:strVal val="hidden"/>
                                      </p:to>
                                    </p:set>
                                  </p:childTnLst>
                                </p:cTn>
                              </p:par>
                              <p:par>
                                <p:cTn id="133" presetID="10" presetClass="exit" presetSubtype="0" fill="hold" nodeType="withEffect">
                                  <p:stCondLst>
                                    <p:cond delay="0"/>
                                  </p:stCondLst>
                                  <p:childTnLst>
                                    <p:animEffect transition="out" filter="fade">
                                      <p:cBhvr>
                                        <p:cTn id="134" dur="500"/>
                                        <p:tgtEl>
                                          <p:spTgt spid="49"/>
                                        </p:tgtEl>
                                      </p:cBhvr>
                                    </p:animEffect>
                                    <p:set>
                                      <p:cBhvr>
                                        <p:cTn id="135" dur="1" fill="hold">
                                          <p:stCondLst>
                                            <p:cond delay="499"/>
                                          </p:stCondLst>
                                        </p:cTn>
                                        <p:tgtEl>
                                          <p:spTgt spid="49"/>
                                        </p:tgtEl>
                                        <p:attrNameLst>
                                          <p:attrName>style.visibility</p:attrName>
                                        </p:attrNameLst>
                                      </p:cBhvr>
                                      <p:to>
                                        <p:strVal val="hidden"/>
                                      </p:to>
                                    </p:set>
                                  </p:childTnLst>
                                </p:cTn>
                              </p:par>
                              <p:par>
                                <p:cTn id="136" presetID="10" presetClass="entr" presetSubtype="0" fill="hold" grpId="0" nodeType="withEffect">
                                  <p:stCondLst>
                                    <p:cond delay="0"/>
                                  </p:stCondLst>
                                  <p:childTnLst>
                                    <p:set>
                                      <p:cBhvr>
                                        <p:cTn id="137" dur="1" fill="hold">
                                          <p:stCondLst>
                                            <p:cond delay="0"/>
                                          </p:stCondLst>
                                        </p:cTn>
                                        <p:tgtEl>
                                          <p:spTgt spid="20"/>
                                        </p:tgtEl>
                                        <p:attrNameLst>
                                          <p:attrName>style.visibility</p:attrName>
                                        </p:attrNameLst>
                                      </p:cBhvr>
                                      <p:to>
                                        <p:strVal val="visible"/>
                                      </p:to>
                                    </p:set>
                                    <p:animEffect transition="in" filter="fade">
                                      <p:cBhvr>
                                        <p:cTn id="138" dur="1000"/>
                                        <p:tgtEl>
                                          <p:spTgt spid="20"/>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8" fill="hold" nodeType="clickEffect">
                                  <p:stCondLst>
                                    <p:cond delay="0"/>
                                  </p:stCondLst>
                                  <p:childTnLst>
                                    <p:set>
                                      <p:cBhvr>
                                        <p:cTn id="142" dur="1" fill="hold">
                                          <p:stCondLst>
                                            <p:cond delay="0"/>
                                          </p:stCondLst>
                                        </p:cTn>
                                        <p:tgtEl>
                                          <p:spTgt spid="32"/>
                                        </p:tgtEl>
                                        <p:attrNameLst>
                                          <p:attrName>style.visibility</p:attrName>
                                        </p:attrNameLst>
                                      </p:cBhvr>
                                      <p:to>
                                        <p:strVal val="visible"/>
                                      </p:to>
                                    </p:set>
                                    <p:animEffect transition="in" filter="wipe(left)">
                                      <p:cBhvr>
                                        <p:cTn id="143" dur="500"/>
                                        <p:tgtEl>
                                          <p:spTgt spid="32"/>
                                        </p:tgtEl>
                                      </p:cBhvr>
                                    </p:animEffect>
                                  </p:childTnLst>
                                </p:cTn>
                              </p:par>
                            </p:childTnLst>
                          </p:cTn>
                        </p:par>
                        <p:par>
                          <p:cTn id="144" fill="hold">
                            <p:stCondLst>
                              <p:cond delay="500"/>
                            </p:stCondLst>
                            <p:childTnLst>
                              <p:par>
                                <p:cTn id="145" presetID="10" presetClass="entr" presetSubtype="0" fill="hold" grpId="0" nodeType="afterEffect">
                                  <p:stCondLst>
                                    <p:cond delay="0"/>
                                  </p:stCondLst>
                                  <p:childTnLst>
                                    <p:set>
                                      <p:cBhvr>
                                        <p:cTn id="146" dur="1" fill="hold">
                                          <p:stCondLst>
                                            <p:cond delay="0"/>
                                          </p:stCondLst>
                                        </p:cTn>
                                        <p:tgtEl>
                                          <p:spTgt spid="24"/>
                                        </p:tgtEl>
                                        <p:attrNameLst>
                                          <p:attrName>style.visibility</p:attrName>
                                        </p:attrNameLst>
                                      </p:cBhvr>
                                      <p:to>
                                        <p:strVal val="visible"/>
                                      </p:to>
                                    </p:set>
                                    <p:animEffect transition="in" filter="fade">
                                      <p:cBhvr>
                                        <p:cTn id="147" dur="500"/>
                                        <p:tgtEl>
                                          <p:spTgt spid="24"/>
                                        </p:tgtEl>
                                      </p:cBhvr>
                                    </p:animEffect>
                                  </p:childTnLst>
                                </p:cTn>
                              </p:par>
                              <p:par>
                                <p:cTn id="148" presetID="22" presetClass="entr" presetSubtype="8" fill="hold" nodeType="withEffect">
                                  <p:stCondLst>
                                    <p:cond delay="0"/>
                                  </p:stCondLst>
                                  <p:childTnLst>
                                    <p:set>
                                      <p:cBhvr>
                                        <p:cTn id="149" dur="1" fill="hold">
                                          <p:stCondLst>
                                            <p:cond delay="0"/>
                                          </p:stCondLst>
                                        </p:cTn>
                                        <p:tgtEl>
                                          <p:spTgt spid="33"/>
                                        </p:tgtEl>
                                        <p:attrNameLst>
                                          <p:attrName>style.visibility</p:attrName>
                                        </p:attrNameLst>
                                      </p:cBhvr>
                                      <p:to>
                                        <p:strVal val="visible"/>
                                      </p:to>
                                    </p:set>
                                    <p:animEffect transition="in" filter="wipe(left)">
                                      <p:cBhvr>
                                        <p:cTn id="150" dur="500"/>
                                        <p:tgtEl>
                                          <p:spTgt spid="33"/>
                                        </p:tgtEl>
                                      </p:cBhvr>
                                    </p:animEffect>
                                  </p:childTnLst>
                                </p:cTn>
                              </p:par>
                            </p:childTnLst>
                          </p:cTn>
                        </p:par>
                        <p:par>
                          <p:cTn id="151" fill="hold">
                            <p:stCondLst>
                              <p:cond delay="1000"/>
                            </p:stCondLst>
                            <p:childTnLst>
                              <p:par>
                                <p:cTn id="152" presetID="10" presetClass="entr" presetSubtype="0" fill="hold" grpId="0" nodeType="afterEffect">
                                  <p:stCondLst>
                                    <p:cond delay="0"/>
                                  </p:stCondLst>
                                  <p:childTnLst>
                                    <p:set>
                                      <p:cBhvr>
                                        <p:cTn id="153" dur="1" fill="hold">
                                          <p:stCondLst>
                                            <p:cond delay="0"/>
                                          </p:stCondLst>
                                        </p:cTn>
                                        <p:tgtEl>
                                          <p:spTgt spid="25"/>
                                        </p:tgtEl>
                                        <p:attrNameLst>
                                          <p:attrName>style.visibility</p:attrName>
                                        </p:attrNameLst>
                                      </p:cBhvr>
                                      <p:to>
                                        <p:strVal val="visible"/>
                                      </p:to>
                                    </p:set>
                                    <p:animEffect transition="in" filter="fade">
                                      <p:cBhvr>
                                        <p:cTn id="154" dur="500"/>
                                        <p:tgtEl>
                                          <p:spTgt spid="25"/>
                                        </p:tgtEl>
                                      </p:cBhvr>
                                    </p:animEffect>
                                  </p:childTnLst>
                                </p:cTn>
                              </p:par>
                              <p:par>
                                <p:cTn id="155" presetID="22" presetClass="entr" presetSubtype="8" fill="hold" nodeType="withEffect">
                                  <p:stCondLst>
                                    <p:cond delay="0"/>
                                  </p:stCondLst>
                                  <p:childTnLst>
                                    <p:set>
                                      <p:cBhvr>
                                        <p:cTn id="156" dur="1" fill="hold">
                                          <p:stCondLst>
                                            <p:cond delay="0"/>
                                          </p:stCondLst>
                                        </p:cTn>
                                        <p:tgtEl>
                                          <p:spTgt spid="36"/>
                                        </p:tgtEl>
                                        <p:attrNameLst>
                                          <p:attrName>style.visibility</p:attrName>
                                        </p:attrNameLst>
                                      </p:cBhvr>
                                      <p:to>
                                        <p:strVal val="visible"/>
                                      </p:to>
                                    </p:set>
                                    <p:animEffect transition="in" filter="wipe(left)">
                                      <p:cBhvr>
                                        <p:cTn id="157" dur="500"/>
                                        <p:tgtEl>
                                          <p:spTgt spid="36"/>
                                        </p:tgtEl>
                                      </p:cBhvr>
                                    </p:animEffect>
                                  </p:childTnLst>
                                </p:cTn>
                              </p:par>
                            </p:childTnLst>
                          </p:cTn>
                        </p:par>
                        <p:par>
                          <p:cTn id="158" fill="hold">
                            <p:stCondLst>
                              <p:cond delay="1500"/>
                            </p:stCondLst>
                            <p:childTnLst>
                              <p:par>
                                <p:cTn id="159" presetID="10" presetClass="entr" presetSubtype="0" fill="hold" grpId="0" nodeType="afterEffect">
                                  <p:stCondLst>
                                    <p:cond delay="0"/>
                                  </p:stCondLst>
                                  <p:childTnLst>
                                    <p:set>
                                      <p:cBhvr>
                                        <p:cTn id="160" dur="1" fill="hold">
                                          <p:stCondLst>
                                            <p:cond delay="0"/>
                                          </p:stCondLst>
                                        </p:cTn>
                                        <p:tgtEl>
                                          <p:spTgt spid="26"/>
                                        </p:tgtEl>
                                        <p:attrNameLst>
                                          <p:attrName>style.visibility</p:attrName>
                                        </p:attrNameLst>
                                      </p:cBhvr>
                                      <p:to>
                                        <p:strVal val="visible"/>
                                      </p:to>
                                    </p:set>
                                    <p:animEffect transition="in" filter="fade">
                                      <p:cBhvr>
                                        <p:cTn id="161" dur="500"/>
                                        <p:tgtEl>
                                          <p:spTgt spid="26"/>
                                        </p:tgtEl>
                                      </p:cBhvr>
                                    </p:animEffect>
                                  </p:childTnLst>
                                </p:cTn>
                              </p:par>
                              <p:par>
                                <p:cTn id="162" presetID="22" presetClass="entr" presetSubtype="8" fill="hold" nodeType="withEffect">
                                  <p:stCondLst>
                                    <p:cond delay="0"/>
                                  </p:stCondLst>
                                  <p:childTnLst>
                                    <p:set>
                                      <p:cBhvr>
                                        <p:cTn id="163" dur="1" fill="hold">
                                          <p:stCondLst>
                                            <p:cond delay="0"/>
                                          </p:stCondLst>
                                        </p:cTn>
                                        <p:tgtEl>
                                          <p:spTgt spid="39"/>
                                        </p:tgtEl>
                                        <p:attrNameLst>
                                          <p:attrName>style.visibility</p:attrName>
                                        </p:attrNameLst>
                                      </p:cBhvr>
                                      <p:to>
                                        <p:strVal val="visible"/>
                                      </p:to>
                                    </p:set>
                                    <p:animEffect transition="in" filter="wipe(left)">
                                      <p:cBhvr>
                                        <p:cTn id="164" dur="500"/>
                                        <p:tgtEl>
                                          <p:spTgt spid="39"/>
                                        </p:tgtEl>
                                      </p:cBhvr>
                                    </p:animEffect>
                                  </p:childTnLst>
                                </p:cTn>
                              </p:par>
                            </p:childTnLst>
                          </p:cTn>
                        </p:par>
                        <p:par>
                          <p:cTn id="165" fill="hold">
                            <p:stCondLst>
                              <p:cond delay="2000"/>
                            </p:stCondLst>
                            <p:childTnLst>
                              <p:par>
                                <p:cTn id="166" presetID="10" presetClass="entr" presetSubtype="0" fill="hold" grpId="0" nodeType="afterEffect">
                                  <p:stCondLst>
                                    <p:cond delay="0"/>
                                  </p:stCondLst>
                                  <p:childTnLst>
                                    <p:set>
                                      <p:cBhvr>
                                        <p:cTn id="167" dur="1" fill="hold">
                                          <p:stCondLst>
                                            <p:cond delay="0"/>
                                          </p:stCondLst>
                                        </p:cTn>
                                        <p:tgtEl>
                                          <p:spTgt spid="29"/>
                                        </p:tgtEl>
                                        <p:attrNameLst>
                                          <p:attrName>style.visibility</p:attrName>
                                        </p:attrNameLst>
                                      </p:cBhvr>
                                      <p:to>
                                        <p:strVal val="visible"/>
                                      </p:to>
                                    </p:set>
                                    <p:animEffect transition="in" filter="fade">
                                      <p:cBhvr>
                                        <p:cTn id="168" dur="500"/>
                                        <p:tgtEl>
                                          <p:spTgt spid="29"/>
                                        </p:tgtEl>
                                      </p:cBhvr>
                                    </p:animEffect>
                                  </p:childTnLst>
                                </p:cTn>
                              </p:par>
                              <p:par>
                                <p:cTn id="169" presetID="22" presetClass="entr" presetSubtype="8" fill="hold" nodeType="withEffect">
                                  <p:stCondLst>
                                    <p:cond delay="0"/>
                                  </p:stCondLst>
                                  <p:childTnLst>
                                    <p:set>
                                      <p:cBhvr>
                                        <p:cTn id="170" dur="1" fill="hold">
                                          <p:stCondLst>
                                            <p:cond delay="0"/>
                                          </p:stCondLst>
                                        </p:cTn>
                                        <p:tgtEl>
                                          <p:spTgt spid="42"/>
                                        </p:tgtEl>
                                        <p:attrNameLst>
                                          <p:attrName>style.visibility</p:attrName>
                                        </p:attrNameLst>
                                      </p:cBhvr>
                                      <p:to>
                                        <p:strVal val="visible"/>
                                      </p:to>
                                    </p:set>
                                    <p:animEffect transition="in" filter="wipe(left)">
                                      <p:cBhvr>
                                        <p:cTn id="171" dur="500"/>
                                        <p:tgtEl>
                                          <p:spTgt spid="42"/>
                                        </p:tgtEl>
                                      </p:cBhvr>
                                    </p:animEffect>
                                  </p:childTnLst>
                                </p:cTn>
                              </p:par>
                            </p:childTnLst>
                          </p:cTn>
                        </p:par>
                        <p:par>
                          <p:cTn id="172" fill="hold">
                            <p:stCondLst>
                              <p:cond delay="2500"/>
                            </p:stCondLst>
                            <p:childTnLst>
                              <p:par>
                                <p:cTn id="173" presetID="10" presetClass="entr" presetSubtype="0" fill="hold" grpId="0" nodeType="afterEffect">
                                  <p:stCondLst>
                                    <p:cond delay="0"/>
                                  </p:stCondLst>
                                  <p:childTnLst>
                                    <p:set>
                                      <p:cBhvr>
                                        <p:cTn id="174" dur="1" fill="hold">
                                          <p:stCondLst>
                                            <p:cond delay="0"/>
                                          </p:stCondLst>
                                        </p:cTn>
                                        <p:tgtEl>
                                          <p:spTgt spid="27"/>
                                        </p:tgtEl>
                                        <p:attrNameLst>
                                          <p:attrName>style.visibility</p:attrName>
                                        </p:attrNameLst>
                                      </p:cBhvr>
                                      <p:to>
                                        <p:strVal val="visible"/>
                                      </p:to>
                                    </p:set>
                                    <p:animEffect transition="in" filter="fade">
                                      <p:cBhvr>
                                        <p:cTn id="175" dur="500"/>
                                        <p:tgtEl>
                                          <p:spTgt spid="27"/>
                                        </p:tgtEl>
                                      </p:cBhvr>
                                    </p:animEffect>
                                  </p:childTnLst>
                                </p:cTn>
                              </p:par>
                              <p:par>
                                <p:cTn id="176" presetID="22" presetClass="entr" presetSubtype="8" fill="hold" nodeType="withEffect">
                                  <p:stCondLst>
                                    <p:cond delay="0"/>
                                  </p:stCondLst>
                                  <p:childTnLst>
                                    <p:set>
                                      <p:cBhvr>
                                        <p:cTn id="177" dur="1" fill="hold">
                                          <p:stCondLst>
                                            <p:cond delay="0"/>
                                          </p:stCondLst>
                                        </p:cTn>
                                        <p:tgtEl>
                                          <p:spTgt spid="31"/>
                                        </p:tgtEl>
                                        <p:attrNameLst>
                                          <p:attrName>style.visibility</p:attrName>
                                        </p:attrNameLst>
                                      </p:cBhvr>
                                      <p:to>
                                        <p:strVal val="visible"/>
                                      </p:to>
                                    </p:set>
                                    <p:animEffect transition="in" filter="wipe(left)">
                                      <p:cBhvr>
                                        <p:cTn id="178" dur="500"/>
                                        <p:tgtEl>
                                          <p:spTgt spid="31"/>
                                        </p:tgtEl>
                                      </p:cBhvr>
                                    </p:animEffect>
                                  </p:childTnLst>
                                </p:cTn>
                              </p:par>
                            </p:childTnLst>
                          </p:cTn>
                        </p:par>
                        <p:par>
                          <p:cTn id="179" fill="hold">
                            <p:stCondLst>
                              <p:cond delay="3000"/>
                            </p:stCondLst>
                            <p:childTnLst>
                              <p:par>
                                <p:cTn id="180" presetID="10" presetClass="entr" presetSubtype="0" fill="hold" grpId="0" nodeType="afterEffect">
                                  <p:stCondLst>
                                    <p:cond delay="0"/>
                                  </p:stCondLst>
                                  <p:childTnLst>
                                    <p:set>
                                      <p:cBhvr>
                                        <p:cTn id="181" dur="1" fill="hold">
                                          <p:stCondLst>
                                            <p:cond delay="0"/>
                                          </p:stCondLst>
                                        </p:cTn>
                                        <p:tgtEl>
                                          <p:spTgt spid="28"/>
                                        </p:tgtEl>
                                        <p:attrNameLst>
                                          <p:attrName>style.visibility</p:attrName>
                                        </p:attrNameLst>
                                      </p:cBhvr>
                                      <p:to>
                                        <p:strVal val="visible"/>
                                      </p:to>
                                    </p:set>
                                    <p:animEffect transition="in" filter="fade">
                                      <p:cBhvr>
                                        <p:cTn id="182" dur="500"/>
                                        <p:tgtEl>
                                          <p:spTgt spid="28"/>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xit" presetSubtype="0" fill="hold" grpId="1" nodeType="clickEffect">
                                  <p:stCondLst>
                                    <p:cond delay="0"/>
                                  </p:stCondLst>
                                  <p:childTnLst>
                                    <p:animEffect transition="out" filter="fade">
                                      <p:cBhvr>
                                        <p:cTn id="186" dur="500"/>
                                        <p:tgtEl>
                                          <p:spTgt spid="20"/>
                                        </p:tgtEl>
                                      </p:cBhvr>
                                    </p:animEffect>
                                    <p:set>
                                      <p:cBhvr>
                                        <p:cTn id="187" dur="1" fill="hold">
                                          <p:stCondLst>
                                            <p:cond delay="499"/>
                                          </p:stCondLst>
                                        </p:cTn>
                                        <p:tgtEl>
                                          <p:spTgt spid="20"/>
                                        </p:tgtEl>
                                        <p:attrNameLst>
                                          <p:attrName>style.visibility</p:attrName>
                                        </p:attrNameLst>
                                      </p:cBhvr>
                                      <p:to>
                                        <p:strVal val="hidden"/>
                                      </p:to>
                                    </p:set>
                                  </p:childTnLst>
                                </p:cTn>
                              </p:par>
                              <p:par>
                                <p:cTn id="188" presetID="10" presetClass="exit" presetSubtype="0" fill="hold" nodeType="withEffect">
                                  <p:stCondLst>
                                    <p:cond delay="0"/>
                                  </p:stCondLst>
                                  <p:childTnLst>
                                    <p:animEffect transition="out" filter="fade">
                                      <p:cBhvr>
                                        <p:cTn id="189" dur="500"/>
                                        <p:tgtEl>
                                          <p:spTgt spid="8"/>
                                        </p:tgtEl>
                                      </p:cBhvr>
                                    </p:animEffect>
                                    <p:set>
                                      <p:cBhvr>
                                        <p:cTn id="190" dur="1" fill="hold">
                                          <p:stCondLst>
                                            <p:cond delay="499"/>
                                          </p:stCondLst>
                                        </p:cTn>
                                        <p:tgtEl>
                                          <p:spTgt spid="8"/>
                                        </p:tgtEl>
                                        <p:attrNameLst>
                                          <p:attrName>style.visibility</p:attrName>
                                        </p:attrNameLst>
                                      </p:cBhvr>
                                      <p:to>
                                        <p:strVal val="hidden"/>
                                      </p:to>
                                    </p:set>
                                  </p:childTnLst>
                                </p:cTn>
                              </p:par>
                              <p:par>
                                <p:cTn id="191" presetID="10" presetClass="exit" presetSubtype="0" fill="hold" grpId="1" nodeType="withEffect">
                                  <p:stCondLst>
                                    <p:cond delay="0"/>
                                  </p:stCondLst>
                                  <p:childTnLst>
                                    <p:animEffect transition="out" filter="fade">
                                      <p:cBhvr>
                                        <p:cTn id="192" dur="500"/>
                                        <p:tgtEl>
                                          <p:spTgt spid="11"/>
                                        </p:tgtEl>
                                      </p:cBhvr>
                                    </p:animEffect>
                                    <p:set>
                                      <p:cBhvr>
                                        <p:cTn id="193" dur="1" fill="hold">
                                          <p:stCondLst>
                                            <p:cond delay="499"/>
                                          </p:stCondLst>
                                        </p:cTn>
                                        <p:tgtEl>
                                          <p:spTgt spid="11"/>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500"/>
                                        <p:tgtEl>
                                          <p:spTgt spid="32"/>
                                        </p:tgtEl>
                                      </p:cBhvr>
                                    </p:animEffect>
                                    <p:set>
                                      <p:cBhvr>
                                        <p:cTn id="196" dur="1" fill="hold">
                                          <p:stCondLst>
                                            <p:cond delay="499"/>
                                          </p:stCondLst>
                                        </p:cTn>
                                        <p:tgtEl>
                                          <p:spTgt spid="32"/>
                                        </p:tgtEl>
                                        <p:attrNameLst>
                                          <p:attrName>style.visibility</p:attrName>
                                        </p:attrNameLst>
                                      </p:cBhvr>
                                      <p:to>
                                        <p:strVal val="hidden"/>
                                      </p:to>
                                    </p:set>
                                  </p:childTnLst>
                                </p:cTn>
                              </p:par>
                              <p:par>
                                <p:cTn id="197" presetID="10" presetClass="exit" presetSubtype="0" fill="hold" grpId="1" nodeType="withEffect">
                                  <p:stCondLst>
                                    <p:cond delay="0"/>
                                  </p:stCondLst>
                                  <p:childTnLst>
                                    <p:animEffect transition="out" filter="fade">
                                      <p:cBhvr>
                                        <p:cTn id="198" dur="500"/>
                                        <p:tgtEl>
                                          <p:spTgt spid="24"/>
                                        </p:tgtEl>
                                      </p:cBhvr>
                                    </p:animEffect>
                                    <p:set>
                                      <p:cBhvr>
                                        <p:cTn id="199" dur="1" fill="hold">
                                          <p:stCondLst>
                                            <p:cond delay="499"/>
                                          </p:stCondLst>
                                        </p:cTn>
                                        <p:tgtEl>
                                          <p:spTgt spid="24"/>
                                        </p:tgtEl>
                                        <p:attrNameLst>
                                          <p:attrName>style.visibility</p:attrName>
                                        </p:attrNameLst>
                                      </p:cBhvr>
                                      <p:to>
                                        <p:strVal val="hidden"/>
                                      </p:to>
                                    </p:set>
                                  </p:childTnLst>
                                </p:cTn>
                              </p:par>
                              <p:par>
                                <p:cTn id="200" presetID="10" presetClass="exit" presetSubtype="0" fill="hold" nodeType="withEffect">
                                  <p:stCondLst>
                                    <p:cond delay="0"/>
                                  </p:stCondLst>
                                  <p:childTnLst>
                                    <p:animEffect transition="out" filter="fade">
                                      <p:cBhvr>
                                        <p:cTn id="201" dur="500"/>
                                        <p:tgtEl>
                                          <p:spTgt spid="33"/>
                                        </p:tgtEl>
                                      </p:cBhvr>
                                    </p:animEffect>
                                    <p:set>
                                      <p:cBhvr>
                                        <p:cTn id="202" dur="1" fill="hold">
                                          <p:stCondLst>
                                            <p:cond delay="499"/>
                                          </p:stCondLst>
                                        </p:cTn>
                                        <p:tgtEl>
                                          <p:spTgt spid="33"/>
                                        </p:tgtEl>
                                        <p:attrNameLst>
                                          <p:attrName>style.visibility</p:attrName>
                                        </p:attrNameLst>
                                      </p:cBhvr>
                                      <p:to>
                                        <p:strVal val="hidden"/>
                                      </p:to>
                                    </p:set>
                                  </p:childTnLst>
                                </p:cTn>
                              </p:par>
                              <p:par>
                                <p:cTn id="203" presetID="10" presetClass="exit" presetSubtype="0" fill="hold" grpId="1" nodeType="withEffect">
                                  <p:stCondLst>
                                    <p:cond delay="0"/>
                                  </p:stCondLst>
                                  <p:childTnLst>
                                    <p:animEffect transition="out" filter="fade">
                                      <p:cBhvr>
                                        <p:cTn id="204" dur="500"/>
                                        <p:tgtEl>
                                          <p:spTgt spid="25"/>
                                        </p:tgtEl>
                                      </p:cBhvr>
                                    </p:animEffect>
                                    <p:set>
                                      <p:cBhvr>
                                        <p:cTn id="205" dur="1" fill="hold">
                                          <p:stCondLst>
                                            <p:cond delay="499"/>
                                          </p:stCondLst>
                                        </p:cTn>
                                        <p:tgtEl>
                                          <p:spTgt spid="25"/>
                                        </p:tgtEl>
                                        <p:attrNameLst>
                                          <p:attrName>style.visibility</p:attrName>
                                        </p:attrNameLst>
                                      </p:cBhvr>
                                      <p:to>
                                        <p:strVal val="hidden"/>
                                      </p:to>
                                    </p:set>
                                  </p:childTnLst>
                                </p:cTn>
                              </p:par>
                              <p:par>
                                <p:cTn id="206" presetID="10" presetClass="exit" presetSubtype="0" fill="hold" nodeType="withEffect">
                                  <p:stCondLst>
                                    <p:cond delay="0"/>
                                  </p:stCondLst>
                                  <p:childTnLst>
                                    <p:animEffect transition="out" filter="fade">
                                      <p:cBhvr>
                                        <p:cTn id="207" dur="500"/>
                                        <p:tgtEl>
                                          <p:spTgt spid="36"/>
                                        </p:tgtEl>
                                      </p:cBhvr>
                                    </p:animEffect>
                                    <p:set>
                                      <p:cBhvr>
                                        <p:cTn id="208" dur="1" fill="hold">
                                          <p:stCondLst>
                                            <p:cond delay="499"/>
                                          </p:stCondLst>
                                        </p:cTn>
                                        <p:tgtEl>
                                          <p:spTgt spid="36"/>
                                        </p:tgtEl>
                                        <p:attrNameLst>
                                          <p:attrName>style.visibility</p:attrName>
                                        </p:attrNameLst>
                                      </p:cBhvr>
                                      <p:to>
                                        <p:strVal val="hidden"/>
                                      </p:to>
                                    </p:set>
                                  </p:childTnLst>
                                </p:cTn>
                              </p:par>
                              <p:par>
                                <p:cTn id="209" presetID="10" presetClass="exit" presetSubtype="0" fill="hold" grpId="1" nodeType="withEffect">
                                  <p:stCondLst>
                                    <p:cond delay="0"/>
                                  </p:stCondLst>
                                  <p:childTnLst>
                                    <p:animEffect transition="out" filter="fade">
                                      <p:cBhvr>
                                        <p:cTn id="210" dur="500"/>
                                        <p:tgtEl>
                                          <p:spTgt spid="26"/>
                                        </p:tgtEl>
                                      </p:cBhvr>
                                    </p:animEffect>
                                    <p:set>
                                      <p:cBhvr>
                                        <p:cTn id="211" dur="1" fill="hold">
                                          <p:stCondLst>
                                            <p:cond delay="499"/>
                                          </p:stCondLst>
                                        </p:cTn>
                                        <p:tgtEl>
                                          <p:spTgt spid="26"/>
                                        </p:tgtEl>
                                        <p:attrNameLst>
                                          <p:attrName>style.visibility</p:attrName>
                                        </p:attrNameLst>
                                      </p:cBhvr>
                                      <p:to>
                                        <p:strVal val="hidden"/>
                                      </p:to>
                                    </p:set>
                                  </p:childTnLst>
                                </p:cTn>
                              </p:par>
                              <p:par>
                                <p:cTn id="212" presetID="10" presetClass="exit" presetSubtype="0" fill="hold" nodeType="withEffect">
                                  <p:stCondLst>
                                    <p:cond delay="0"/>
                                  </p:stCondLst>
                                  <p:childTnLst>
                                    <p:animEffect transition="out" filter="fade">
                                      <p:cBhvr>
                                        <p:cTn id="213" dur="500"/>
                                        <p:tgtEl>
                                          <p:spTgt spid="39"/>
                                        </p:tgtEl>
                                      </p:cBhvr>
                                    </p:animEffect>
                                    <p:set>
                                      <p:cBhvr>
                                        <p:cTn id="214" dur="1" fill="hold">
                                          <p:stCondLst>
                                            <p:cond delay="499"/>
                                          </p:stCondLst>
                                        </p:cTn>
                                        <p:tgtEl>
                                          <p:spTgt spid="39"/>
                                        </p:tgtEl>
                                        <p:attrNameLst>
                                          <p:attrName>style.visibility</p:attrName>
                                        </p:attrNameLst>
                                      </p:cBhvr>
                                      <p:to>
                                        <p:strVal val="hidden"/>
                                      </p:to>
                                    </p:set>
                                  </p:childTnLst>
                                </p:cTn>
                              </p:par>
                              <p:par>
                                <p:cTn id="215" presetID="10" presetClass="exit" presetSubtype="0" fill="hold" grpId="1" nodeType="withEffect">
                                  <p:stCondLst>
                                    <p:cond delay="0"/>
                                  </p:stCondLst>
                                  <p:childTnLst>
                                    <p:animEffect transition="out" filter="fade">
                                      <p:cBhvr>
                                        <p:cTn id="216" dur="500"/>
                                        <p:tgtEl>
                                          <p:spTgt spid="29"/>
                                        </p:tgtEl>
                                      </p:cBhvr>
                                    </p:animEffect>
                                    <p:set>
                                      <p:cBhvr>
                                        <p:cTn id="217" dur="1" fill="hold">
                                          <p:stCondLst>
                                            <p:cond delay="499"/>
                                          </p:stCondLst>
                                        </p:cTn>
                                        <p:tgtEl>
                                          <p:spTgt spid="29"/>
                                        </p:tgtEl>
                                        <p:attrNameLst>
                                          <p:attrName>style.visibility</p:attrName>
                                        </p:attrNameLst>
                                      </p:cBhvr>
                                      <p:to>
                                        <p:strVal val="hidden"/>
                                      </p:to>
                                    </p:set>
                                  </p:childTnLst>
                                </p:cTn>
                              </p:par>
                              <p:par>
                                <p:cTn id="218" presetID="10" presetClass="exit" presetSubtype="0" fill="hold" nodeType="withEffect">
                                  <p:stCondLst>
                                    <p:cond delay="0"/>
                                  </p:stCondLst>
                                  <p:childTnLst>
                                    <p:animEffect transition="out" filter="fade">
                                      <p:cBhvr>
                                        <p:cTn id="219" dur="500"/>
                                        <p:tgtEl>
                                          <p:spTgt spid="42"/>
                                        </p:tgtEl>
                                      </p:cBhvr>
                                    </p:animEffect>
                                    <p:set>
                                      <p:cBhvr>
                                        <p:cTn id="220" dur="1" fill="hold">
                                          <p:stCondLst>
                                            <p:cond delay="499"/>
                                          </p:stCondLst>
                                        </p:cTn>
                                        <p:tgtEl>
                                          <p:spTgt spid="42"/>
                                        </p:tgtEl>
                                        <p:attrNameLst>
                                          <p:attrName>style.visibility</p:attrName>
                                        </p:attrNameLst>
                                      </p:cBhvr>
                                      <p:to>
                                        <p:strVal val="hidden"/>
                                      </p:to>
                                    </p:set>
                                  </p:childTnLst>
                                </p:cTn>
                              </p:par>
                              <p:par>
                                <p:cTn id="221" presetID="10" presetClass="exit" presetSubtype="0" fill="hold" grpId="1" nodeType="withEffect">
                                  <p:stCondLst>
                                    <p:cond delay="0"/>
                                  </p:stCondLst>
                                  <p:childTnLst>
                                    <p:animEffect transition="out" filter="fade">
                                      <p:cBhvr>
                                        <p:cTn id="222" dur="500"/>
                                        <p:tgtEl>
                                          <p:spTgt spid="27"/>
                                        </p:tgtEl>
                                      </p:cBhvr>
                                    </p:animEffect>
                                    <p:set>
                                      <p:cBhvr>
                                        <p:cTn id="223" dur="1" fill="hold">
                                          <p:stCondLst>
                                            <p:cond delay="499"/>
                                          </p:stCondLst>
                                        </p:cTn>
                                        <p:tgtEl>
                                          <p:spTgt spid="27"/>
                                        </p:tgtEl>
                                        <p:attrNameLst>
                                          <p:attrName>style.visibility</p:attrName>
                                        </p:attrNameLst>
                                      </p:cBhvr>
                                      <p:to>
                                        <p:strVal val="hidden"/>
                                      </p:to>
                                    </p:set>
                                  </p:childTnLst>
                                </p:cTn>
                              </p:par>
                              <p:par>
                                <p:cTn id="224" presetID="14" presetClass="entr" presetSubtype="10" fill="hold" grpId="0" nodeType="withEffect">
                                  <p:stCondLst>
                                    <p:cond delay="0"/>
                                  </p:stCondLst>
                                  <p:childTnLst>
                                    <p:set>
                                      <p:cBhvr>
                                        <p:cTn id="225" dur="1" fill="hold">
                                          <p:stCondLst>
                                            <p:cond delay="0"/>
                                          </p:stCondLst>
                                        </p:cTn>
                                        <p:tgtEl>
                                          <p:spTgt spid="48"/>
                                        </p:tgtEl>
                                        <p:attrNameLst>
                                          <p:attrName>style.visibility</p:attrName>
                                        </p:attrNameLst>
                                      </p:cBhvr>
                                      <p:to>
                                        <p:strVal val="visible"/>
                                      </p:to>
                                    </p:set>
                                    <p:animEffect transition="in" filter="randombar(horizontal)">
                                      <p:cBhvr>
                                        <p:cTn id="226" dur="3000"/>
                                        <p:tgtEl>
                                          <p:spTgt spid="48"/>
                                        </p:tgtEl>
                                      </p:cBhvr>
                                    </p:animEffect>
                                  </p:childTnLst>
                                </p:cTn>
                              </p:par>
                              <p:par>
                                <p:cTn id="227" presetID="10" presetClass="exit" presetSubtype="0" fill="hold" grpId="1" nodeType="withEffect">
                                  <p:stCondLst>
                                    <p:cond delay="0"/>
                                  </p:stCondLst>
                                  <p:childTnLst>
                                    <p:animEffect transition="out" filter="fade">
                                      <p:cBhvr>
                                        <p:cTn id="228" dur="500"/>
                                        <p:tgtEl>
                                          <p:spTgt spid="28"/>
                                        </p:tgtEl>
                                      </p:cBhvr>
                                    </p:animEffect>
                                    <p:set>
                                      <p:cBhvr>
                                        <p:cTn id="229" dur="1" fill="hold">
                                          <p:stCondLst>
                                            <p:cond delay="499"/>
                                          </p:stCondLst>
                                        </p:cTn>
                                        <p:tgtEl>
                                          <p:spTgt spid="28"/>
                                        </p:tgtEl>
                                        <p:attrNameLst>
                                          <p:attrName>style.visibility</p:attrName>
                                        </p:attrNameLst>
                                      </p:cBhvr>
                                      <p:to>
                                        <p:strVal val="hidden"/>
                                      </p:to>
                                    </p:set>
                                  </p:childTnLst>
                                </p:cTn>
                              </p:par>
                              <p:par>
                                <p:cTn id="230" presetID="10" presetClass="exit" presetSubtype="0" fill="hold" nodeType="withEffect">
                                  <p:stCondLst>
                                    <p:cond delay="0"/>
                                  </p:stCondLst>
                                  <p:childTnLst>
                                    <p:animEffect transition="out" filter="fade">
                                      <p:cBhvr>
                                        <p:cTn id="231" dur="500"/>
                                        <p:tgtEl>
                                          <p:spTgt spid="31"/>
                                        </p:tgtEl>
                                      </p:cBhvr>
                                    </p:animEffect>
                                    <p:set>
                                      <p:cBhvr>
                                        <p:cTn id="232"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19" grpId="0"/>
      <p:bldP spid="19" grpId="1"/>
      <p:bldP spid="20" grpId="0"/>
      <p:bldP spid="20" grpId="1"/>
      <p:bldP spid="25" grpId="0" animBg="1"/>
      <p:bldP spid="25" grpId="1" animBg="1"/>
      <p:bldP spid="26" grpId="0" animBg="1"/>
      <p:bldP spid="26" grpId="1" animBg="1"/>
      <p:bldP spid="27" grpId="0" animBg="1"/>
      <p:bldP spid="27" grpId="1" animBg="1"/>
      <p:bldP spid="29" grpId="0" animBg="1"/>
      <p:bldP spid="29" grpId="1" animBg="1"/>
      <p:bldP spid="24" grpId="0" animBg="1"/>
      <p:bldP spid="24" grpId="1" animBg="1"/>
      <p:bldP spid="48" grpId="0"/>
      <p:bldP spid="11" grpId="0" animBg="1"/>
      <p:bldP spid="11" grpId="1" animBg="1"/>
      <p:bldP spid="28" grpId="0" animBg="1"/>
      <p:bldP spid="28" grpId="1" animBg="1"/>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Ymgolli</a:t>
            </a:r>
            <a:r>
              <a:rPr lang="en-GB" dirty="0"/>
              <a:t> </a:t>
            </a:r>
            <a:r>
              <a:rPr lang="en-GB" dirty="0" err="1"/>
              <a:t>mewn</a:t>
            </a:r>
            <a:r>
              <a:rPr lang="en-GB" dirty="0"/>
              <a:t> </a:t>
            </a:r>
            <a:r>
              <a:rPr lang="en-GB" dirty="0" err="1"/>
              <a:t>rhith-wir</a:t>
            </a:r>
            <a:endParaRPr lang="en-GB" dirty="0"/>
          </a:p>
        </p:txBody>
      </p:sp>
      <p:sp>
        <p:nvSpPr>
          <p:cNvPr id="9" name="Rectangle 8"/>
          <p:cNvSpPr/>
          <p:nvPr/>
        </p:nvSpPr>
        <p:spPr>
          <a:xfrm>
            <a:off x="431800" y="4842796"/>
            <a:ext cx="8280400" cy="720197"/>
          </a:xfrm>
          <a:prstGeom prst="rect">
            <a:avLst/>
          </a:prstGeom>
        </p:spPr>
        <p:txBody>
          <a:bodyPr wrap="square">
            <a:spAutoFit/>
          </a:bodyPr>
          <a:lstStyle/>
          <a:p>
            <a:pPr algn="ctr">
              <a:lnSpc>
                <a:spcPct val="85000"/>
              </a:lnSpc>
            </a:pPr>
            <a:r>
              <a:rPr lang="en-GB" sz="2400" dirty="0" err="1">
                <a:solidFill>
                  <a:srgbClr val="69A830"/>
                </a:solidFill>
                <a:latin typeface="Arial" panose="020B0604020202020204" pitchFamily="34" charset="0"/>
                <a:cs typeface="Arial" panose="020B0604020202020204" pitchFamily="34" charset="0"/>
              </a:rPr>
              <a:t>Bydd</a:t>
            </a:r>
            <a:r>
              <a:rPr lang="en-GB" sz="2400" dirty="0">
                <a:solidFill>
                  <a:srgbClr val="69A830"/>
                </a:solidFill>
                <a:latin typeface="Arial" panose="020B0604020202020204" pitchFamily="34" charset="0"/>
                <a:cs typeface="Arial" panose="020B0604020202020204" pitchFamily="34" charset="0"/>
              </a:rPr>
              <a:t> </a:t>
            </a:r>
            <a:r>
              <a:rPr lang="en-GB" sz="2400" dirty="0" err="1">
                <a:solidFill>
                  <a:srgbClr val="69A830"/>
                </a:solidFill>
                <a:latin typeface="Arial" panose="020B0604020202020204" pitchFamily="34" charset="0"/>
                <a:cs typeface="Arial" panose="020B0604020202020204" pitchFamily="34" charset="0"/>
              </a:rPr>
              <a:t>setiau</a:t>
            </a:r>
            <a:r>
              <a:rPr lang="en-GB" sz="2400" dirty="0">
                <a:solidFill>
                  <a:srgbClr val="69A830"/>
                </a:solidFill>
                <a:latin typeface="Arial" panose="020B0604020202020204" pitchFamily="34" charset="0"/>
                <a:cs typeface="Arial" panose="020B0604020202020204" pitchFamily="34" charset="0"/>
              </a:rPr>
              <a:t> pen </a:t>
            </a:r>
            <a:r>
              <a:rPr lang="en-GB" sz="2400" dirty="0" err="1">
                <a:solidFill>
                  <a:srgbClr val="69A830"/>
                </a:solidFill>
                <a:latin typeface="Arial" panose="020B0604020202020204" pitchFamily="34" charset="0"/>
                <a:cs typeface="Arial" panose="020B0604020202020204" pitchFamily="34" charset="0"/>
              </a:rPr>
              <a:t>rhith-wir</a:t>
            </a:r>
            <a:r>
              <a:rPr lang="en-GB" sz="2400" dirty="0">
                <a:solidFill>
                  <a:srgbClr val="69A830"/>
                </a:solidFill>
                <a:latin typeface="Arial" panose="020B0604020202020204" pitchFamily="34" charset="0"/>
                <a:cs typeface="Arial" panose="020B0604020202020204" pitchFamily="34" charset="0"/>
              </a:rPr>
              <a:t> </a:t>
            </a:r>
            <a:r>
              <a:rPr lang="en-GB" sz="2400" dirty="0" err="1">
                <a:solidFill>
                  <a:srgbClr val="69A830"/>
                </a:solidFill>
                <a:latin typeface="Arial" panose="020B0604020202020204" pitchFamily="34" charset="0"/>
                <a:cs typeface="Arial" panose="020B0604020202020204" pitchFamily="34" charset="0"/>
              </a:rPr>
              <a:t>yn</a:t>
            </a:r>
            <a:r>
              <a:rPr lang="en-GB" sz="2400" dirty="0">
                <a:solidFill>
                  <a:srgbClr val="69A830"/>
                </a:solidFill>
                <a:latin typeface="Arial" panose="020B0604020202020204" pitchFamily="34" charset="0"/>
                <a:cs typeface="Arial" panose="020B0604020202020204" pitchFamily="34" charset="0"/>
              </a:rPr>
              <a:t> </a:t>
            </a:r>
            <a:r>
              <a:rPr lang="en-GB" sz="2400" dirty="0" err="1">
                <a:solidFill>
                  <a:srgbClr val="69A830"/>
                </a:solidFill>
                <a:latin typeface="Arial" panose="020B0604020202020204" pitchFamily="34" charset="0"/>
                <a:cs typeface="Arial" panose="020B0604020202020204" pitchFamily="34" charset="0"/>
              </a:rPr>
              <a:t>cynnig</a:t>
            </a:r>
            <a:r>
              <a:rPr lang="en-GB" sz="2400" dirty="0">
                <a:solidFill>
                  <a:srgbClr val="69A830"/>
                </a:solidFill>
                <a:latin typeface="Arial" panose="020B0604020202020204" pitchFamily="34" charset="0"/>
                <a:cs typeface="Arial" panose="020B0604020202020204" pitchFamily="34" charset="0"/>
              </a:rPr>
              <a:t> </a:t>
            </a:r>
            <a:r>
              <a:rPr lang="en-GB" sz="2400" dirty="0" err="1">
                <a:solidFill>
                  <a:srgbClr val="69A830"/>
                </a:solidFill>
                <a:latin typeface="Arial" panose="020B0604020202020204" pitchFamily="34" charset="0"/>
                <a:cs typeface="Arial" panose="020B0604020202020204" pitchFamily="34" charset="0"/>
              </a:rPr>
              <a:t>profiad</a:t>
            </a:r>
            <a:r>
              <a:rPr lang="en-GB" sz="2400" dirty="0">
                <a:solidFill>
                  <a:srgbClr val="69A830"/>
                </a:solidFill>
                <a:latin typeface="Arial" panose="020B0604020202020204" pitchFamily="34" charset="0"/>
                <a:cs typeface="Arial" panose="020B0604020202020204" pitchFamily="34" charset="0"/>
              </a:rPr>
              <a:t> o </a:t>
            </a:r>
            <a:r>
              <a:rPr lang="en-GB" sz="2400" dirty="0" err="1">
                <a:solidFill>
                  <a:srgbClr val="69A830"/>
                </a:solidFill>
                <a:latin typeface="Arial" panose="020B0604020202020204" pitchFamily="34" charset="0"/>
                <a:cs typeface="Arial" panose="020B0604020202020204" pitchFamily="34" charset="0"/>
              </a:rPr>
              <a:t>adloniant</a:t>
            </a:r>
            <a:r>
              <a:rPr lang="en-GB" sz="2400" dirty="0">
                <a:solidFill>
                  <a:srgbClr val="69A830"/>
                </a:solidFill>
                <a:latin typeface="Arial" panose="020B0604020202020204" pitchFamily="34" charset="0"/>
                <a:cs typeface="Arial" panose="020B0604020202020204" pitchFamily="34" charset="0"/>
              </a:rPr>
              <a:t> </a:t>
            </a:r>
            <a:r>
              <a:rPr lang="en-GB" sz="2400" dirty="0" err="1">
                <a:solidFill>
                  <a:srgbClr val="69A830"/>
                </a:solidFill>
                <a:latin typeface="Arial" panose="020B0604020202020204" pitchFamily="34" charset="0"/>
                <a:cs typeface="Arial" panose="020B0604020202020204" pitchFamily="34" charset="0"/>
              </a:rPr>
              <a:t>neu</a:t>
            </a:r>
            <a:r>
              <a:rPr lang="en-GB" sz="2400" dirty="0">
                <a:solidFill>
                  <a:srgbClr val="69A830"/>
                </a:solidFill>
                <a:latin typeface="Arial" panose="020B0604020202020204" pitchFamily="34" charset="0"/>
                <a:cs typeface="Arial" panose="020B0604020202020204" pitchFamily="34" charset="0"/>
              </a:rPr>
              <a:t> </a:t>
            </a:r>
            <a:r>
              <a:rPr lang="en-GB" sz="2400" dirty="0" err="1">
                <a:solidFill>
                  <a:srgbClr val="69A830"/>
                </a:solidFill>
                <a:latin typeface="Arial" panose="020B0604020202020204" pitchFamily="34" charset="0"/>
                <a:cs typeface="Arial" panose="020B0604020202020204" pitchFamily="34" charset="0"/>
              </a:rPr>
              <a:t>atgofion</a:t>
            </a:r>
            <a:r>
              <a:rPr lang="en-GB" sz="2400" dirty="0">
                <a:solidFill>
                  <a:srgbClr val="69A830"/>
                </a:solidFill>
                <a:latin typeface="Arial" panose="020B0604020202020204" pitchFamily="34" charset="0"/>
                <a:cs typeface="Arial" panose="020B0604020202020204" pitchFamily="34" charset="0"/>
              </a:rPr>
              <a:t> a all </a:t>
            </a:r>
            <a:r>
              <a:rPr lang="en-GB" sz="2400" dirty="0" err="1">
                <a:solidFill>
                  <a:srgbClr val="69A830"/>
                </a:solidFill>
                <a:latin typeface="Arial" panose="020B0604020202020204" pitchFamily="34" charset="0"/>
                <a:cs typeface="Arial" panose="020B0604020202020204" pitchFamily="34" charset="0"/>
              </a:rPr>
              <a:t>oresgyn</a:t>
            </a:r>
            <a:r>
              <a:rPr lang="en-GB" sz="2400" dirty="0">
                <a:solidFill>
                  <a:srgbClr val="69A830"/>
                </a:solidFill>
                <a:latin typeface="Arial" panose="020B0604020202020204" pitchFamily="34" charset="0"/>
                <a:cs typeface="Arial" panose="020B0604020202020204" pitchFamily="34" charset="0"/>
              </a:rPr>
              <a:t> </a:t>
            </a:r>
            <a:r>
              <a:rPr lang="en-GB" sz="2400" dirty="0" err="1">
                <a:solidFill>
                  <a:srgbClr val="69A830"/>
                </a:solidFill>
                <a:latin typeface="Arial" panose="020B0604020202020204" pitchFamily="34" charset="0"/>
                <a:cs typeface="Arial" panose="020B0604020202020204" pitchFamily="34" charset="0"/>
              </a:rPr>
              <a:t>cyfyngiadau</a:t>
            </a:r>
            <a:r>
              <a:rPr lang="en-GB" sz="2400" dirty="0">
                <a:solidFill>
                  <a:srgbClr val="69A830"/>
                </a:solidFill>
                <a:latin typeface="Arial" panose="020B0604020202020204" pitchFamily="34" charset="0"/>
                <a:cs typeface="Arial" panose="020B0604020202020204" pitchFamily="34" charset="0"/>
              </a:rPr>
              <a:t> </a:t>
            </a:r>
            <a:r>
              <a:rPr lang="en-GB" sz="2400" dirty="0" err="1">
                <a:solidFill>
                  <a:srgbClr val="69A830"/>
                </a:solidFill>
                <a:latin typeface="Arial" panose="020B0604020202020204" pitchFamily="34" charset="0"/>
                <a:cs typeface="Arial" panose="020B0604020202020204" pitchFamily="34" charset="0"/>
              </a:rPr>
              <a:t>eu</a:t>
            </a:r>
            <a:r>
              <a:rPr lang="en-GB" sz="2400" dirty="0">
                <a:solidFill>
                  <a:srgbClr val="69A830"/>
                </a:solidFill>
                <a:latin typeface="Arial" panose="020B0604020202020204" pitchFamily="34" charset="0"/>
                <a:cs typeface="Arial" panose="020B0604020202020204" pitchFamily="34" charset="0"/>
              </a:rPr>
              <a:t> </a:t>
            </a:r>
            <a:r>
              <a:rPr lang="en-GB" sz="2400" dirty="0" err="1">
                <a:solidFill>
                  <a:srgbClr val="69A830"/>
                </a:solidFill>
                <a:latin typeface="Arial" panose="020B0604020202020204" pitchFamily="34" charset="0"/>
                <a:cs typeface="Arial" panose="020B0604020202020204" pitchFamily="34" charset="0"/>
              </a:rPr>
              <a:t>symudedd</a:t>
            </a:r>
            <a:r>
              <a:rPr lang="en-GB" sz="2400" dirty="0">
                <a:solidFill>
                  <a:srgbClr val="69A830"/>
                </a:solidFill>
                <a:latin typeface="Arial" panose="020B0604020202020204" pitchFamily="34" charset="0"/>
                <a:cs typeface="Arial" panose="020B0604020202020204" pitchFamily="34" charset="0"/>
              </a:rPr>
              <a:t> </a:t>
            </a:r>
            <a:r>
              <a:rPr lang="en-GB" sz="2400" dirty="0" err="1">
                <a:solidFill>
                  <a:srgbClr val="69A830"/>
                </a:solidFill>
                <a:latin typeface="Arial" panose="020B0604020202020204" pitchFamily="34" charset="0"/>
                <a:cs typeface="Arial" panose="020B0604020202020204" pitchFamily="34" charset="0"/>
              </a:rPr>
              <a:t>a’u</a:t>
            </a:r>
            <a:r>
              <a:rPr lang="en-GB" sz="2400" dirty="0">
                <a:solidFill>
                  <a:srgbClr val="69A830"/>
                </a:solidFill>
                <a:latin typeface="Arial" panose="020B0604020202020204" pitchFamily="34" charset="0"/>
                <a:cs typeface="Arial" panose="020B0604020202020204" pitchFamily="34" charset="0"/>
              </a:rPr>
              <a:t> </a:t>
            </a:r>
            <a:r>
              <a:rPr lang="en-GB" sz="2400" dirty="0" err="1">
                <a:solidFill>
                  <a:srgbClr val="69A830"/>
                </a:solidFill>
                <a:latin typeface="Arial" panose="020B0604020202020204" pitchFamily="34" charset="0"/>
                <a:cs typeface="Arial" panose="020B0604020202020204" pitchFamily="34" charset="0"/>
              </a:rPr>
              <a:t>cyllid</a:t>
            </a:r>
            <a:r>
              <a:rPr lang="en-GB" sz="2400" dirty="0">
                <a:solidFill>
                  <a:srgbClr val="69A830"/>
                </a:solidFill>
                <a:latin typeface="Arial" panose="020B0604020202020204" pitchFamily="34" charset="0"/>
                <a:cs typeface="Arial" panose="020B0604020202020204" pitchFamily="34" charset="0"/>
              </a:rPr>
              <a:t>.</a:t>
            </a:r>
          </a:p>
        </p:txBody>
      </p:sp>
      <p:pic>
        <p:nvPicPr>
          <p:cNvPr id="4" name="Occulus graphic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3892" y="1669079"/>
            <a:ext cx="4688308" cy="2606675"/>
          </a:xfrm>
          <a:prstGeom prst="rect">
            <a:avLst/>
          </a:prstGeom>
          <a:ln>
            <a:noFill/>
          </a:ln>
          <a:effectLst>
            <a:softEdge rad="112500"/>
          </a:effectLst>
        </p:spPr>
      </p:pic>
      <p:pic>
        <p:nvPicPr>
          <p:cNvPr id="3" name="Man wearing occulus rift"/>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121" r="6883"/>
          <a:stretch/>
        </p:blipFill>
        <p:spPr>
          <a:xfrm>
            <a:off x="431800" y="1508125"/>
            <a:ext cx="3773030" cy="3041955"/>
          </a:xfrm>
          <a:prstGeom prst="rect">
            <a:avLst/>
          </a:prstGeom>
        </p:spPr>
      </p:pic>
    </p:spTree>
    <p:extLst>
      <p:ext uri="{BB962C8B-B14F-4D97-AF65-F5344CB8AC3E}">
        <p14:creationId xmlns:p14="http://schemas.microsoft.com/office/powerpoint/2010/main" val="390569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smtClean="0"/>
              <a:t>Eitemau</a:t>
            </a:r>
            <a:r>
              <a:rPr lang="en-GB" dirty="0" smtClean="0"/>
              <a:t> </a:t>
            </a:r>
            <a:r>
              <a:rPr lang="en-GB" dirty="0" err="1"/>
              <a:t>clyfar</a:t>
            </a:r>
            <a:r>
              <a:rPr lang="en-GB" dirty="0"/>
              <a:t> a </a:t>
            </a:r>
            <a:r>
              <a:rPr lang="en-GB" dirty="0" err="1"/>
              <a:t>chysylltiedig</a:t>
            </a:r>
            <a:r>
              <a:rPr lang="en-GB" dirty="0"/>
              <a:t> </a:t>
            </a:r>
            <a:r>
              <a:rPr lang="en-GB" dirty="0" err="1"/>
              <a:t>yn</a:t>
            </a:r>
            <a:r>
              <a:rPr lang="en-GB" dirty="0"/>
              <a:t> y </a:t>
            </a:r>
            <a:r>
              <a:rPr lang="en-GB" dirty="0" err="1"/>
              <a:t>cartref</a:t>
            </a:r>
            <a:endParaRPr lang="en-GB" dirty="0"/>
          </a:p>
        </p:txBody>
      </p:sp>
      <p:pic>
        <p:nvPicPr>
          <p:cNvPr id="7" name="Picture 2" descr="Sleep Number x12 bed "/>
          <p:cNvPicPr>
            <a:picLocks noChangeAspect="1" noChangeArrowheads="1"/>
          </p:cNvPicPr>
          <p:nvPr/>
        </p:nvPicPr>
        <p:blipFill rotWithShape="1">
          <a:blip r:embed="rId3">
            <a:extLst>
              <a:ext uri="{28A0092B-C50C-407E-A947-70E740481C1C}">
                <a14:useLocalDpi xmlns:a14="http://schemas.microsoft.com/office/drawing/2010/main" val="0"/>
              </a:ext>
            </a:extLst>
          </a:blip>
          <a:srcRect l="6155" t="16167" r="7451" b="9409"/>
          <a:stretch/>
        </p:blipFill>
        <p:spPr bwMode="auto">
          <a:xfrm>
            <a:off x="431799" y="1382419"/>
            <a:ext cx="2674516" cy="129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5578"/>
          <a:stretch/>
        </p:blipFill>
        <p:spPr bwMode="auto">
          <a:xfrm>
            <a:off x="3185071" y="1382419"/>
            <a:ext cx="2276690" cy="1296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wsj.net/public/resources/images/MK-BX456_MIRROR_G_2012092416114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651" r="31678"/>
          <a:stretch/>
        </p:blipFill>
        <p:spPr bwMode="auto">
          <a:xfrm>
            <a:off x="5540517" y="1382419"/>
            <a:ext cx="1501982" cy="1296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91220" y="2769519"/>
            <a:ext cx="1422565" cy="1512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Samsung-MC32F606TCT"/>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0414" y="2769519"/>
            <a:ext cx="2268000" cy="1512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8"/>
          <a:stretch>
            <a:fillRect/>
          </a:stretch>
        </p:blipFill>
        <p:spPr>
          <a:xfrm>
            <a:off x="4975172" y="2769519"/>
            <a:ext cx="1512000" cy="1512000"/>
          </a:xfrm>
          <a:prstGeom prst="rect">
            <a:avLst/>
          </a:prstGeom>
        </p:spPr>
      </p:pic>
      <p:pic>
        <p:nvPicPr>
          <p:cNvPr id="20" name="Picture 14" descr="http://smart-blog.org/wp-content/uploads/2006/08/electrolux-cyber-fridge.jpg"/>
          <p:cNvPicPr>
            <a:picLocks noChangeAspect="1" noChangeArrowheads="1"/>
          </p:cNvPicPr>
          <p:nvPr/>
        </p:nvPicPr>
        <p:blipFill rotWithShape="1">
          <a:blip r:embed="rId9">
            <a:extLst>
              <a:ext uri="{28A0092B-C50C-407E-A947-70E740481C1C}">
                <a14:useLocalDpi xmlns:a14="http://schemas.microsoft.com/office/drawing/2010/main" val="0"/>
              </a:ext>
            </a:extLst>
          </a:blip>
          <a:srcRect l="15537" r="13471"/>
          <a:stretch/>
        </p:blipFill>
        <p:spPr bwMode="auto">
          <a:xfrm>
            <a:off x="7198282" y="2791554"/>
            <a:ext cx="1412112" cy="306020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2" name="Picture 16"/>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91221" y="4375391"/>
            <a:ext cx="1593700" cy="1512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8"/>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2645382" y="4375391"/>
            <a:ext cx="1691585" cy="1512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0" descr="http://missingremote.com/legacy/img/stories/bathtv.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21256" y="1382419"/>
            <a:ext cx="1566165" cy="1296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5064620" y="4369379"/>
            <a:ext cx="1317276" cy="15120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76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1" name="Connector - World - LHS"/>
          <p:cNvCxnSpPr>
            <a:stCxn id="129" idx="1"/>
          </p:cNvCxnSpPr>
          <p:nvPr/>
        </p:nvCxnSpPr>
        <p:spPr>
          <a:xfrm rot="10800000" flipV="1">
            <a:off x="1524292" y="1714128"/>
            <a:ext cx="834355" cy="490340"/>
          </a:xfrm>
          <a:prstGeom prst="bentConnector3">
            <a:avLst>
              <a:gd name="adj1" fmla="val 98221"/>
            </a:avLst>
          </a:prstGeom>
          <a:ln w="76200">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flipV="1">
            <a:off x="4187888" y="5529072"/>
            <a:ext cx="2674432" cy="1120"/>
          </a:xfrm>
          <a:prstGeom prst="line">
            <a:avLst/>
          </a:prstGeom>
          <a:ln w="76200">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1716822" y="2977340"/>
            <a:ext cx="895342" cy="651778"/>
          </a:xfrm>
          <a:prstGeom prst="line">
            <a:avLst/>
          </a:prstGeom>
          <a:ln w="28575">
            <a:solidFill>
              <a:srgbClr val="DD200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GB" dirty="0" err="1" smtClean="0"/>
              <a:t>Rhyngrwyd</a:t>
            </a:r>
            <a:r>
              <a:rPr lang="en-GB" dirty="0" smtClean="0"/>
              <a:t> </a:t>
            </a:r>
            <a:r>
              <a:rPr lang="en-GB" dirty="0" err="1" smtClean="0"/>
              <a:t>pethau</a:t>
            </a:r>
            <a:endParaRPr lang="en-GB" dirty="0"/>
          </a:p>
        </p:txBody>
      </p:sp>
      <p:sp>
        <p:nvSpPr>
          <p:cNvPr id="4" name="IoT Definition Text"/>
          <p:cNvSpPr>
            <a:spLocks noChangeArrowheads="1"/>
          </p:cNvSpPr>
          <p:nvPr/>
        </p:nvSpPr>
        <p:spPr bwMode="auto">
          <a:xfrm>
            <a:off x="431800" y="1397736"/>
            <a:ext cx="8469131" cy="263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5720" numCol="1" anchor="ctr" anchorCtr="0" compatLnSpc="1">
            <a:prstTxWarp prst="textNoShape">
              <a:avLst/>
            </a:prstTxWarp>
            <a:spAutoFit/>
          </a:bodyPr>
          <a:lstStyle/>
          <a:p>
            <a:pPr lvl="0" eaLnBrk="0" fontAlgn="base" hangingPunct="0">
              <a:spcBef>
                <a:spcPct val="0"/>
              </a:spcBef>
              <a:spcAft>
                <a:spcPct val="0"/>
              </a:spcAft>
            </a:pPr>
            <a:r>
              <a:rPr lang="en-US" altLang="en-US" sz="2800" b="1" dirty="0" err="1">
                <a:solidFill>
                  <a:srgbClr val="69A830"/>
                </a:solidFill>
                <a:latin typeface="Arial" panose="020B0604020202020204" pitchFamily="34" charset="0"/>
              </a:rPr>
              <a:t>Mae’r</a:t>
            </a:r>
            <a:r>
              <a:rPr lang="en-US" altLang="en-US" sz="2800" b="1" dirty="0">
                <a:solidFill>
                  <a:srgbClr val="69A830"/>
                </a:solidFill>
                <a:latin typeface="Arial" panose="020B0604020202020204" pitchFamily="34" charset="0"/>
              </a:rPr>
              <a:t> </a:t>
            </a:r>
            <a:r>
              <a:rPr lang="en-US" altLang="en-US" sz="2800" b="1" dirty="0" err="1">
                <a:solidFill>
                  <a:srgbClr val="69A830"/>
                </a:solidFill>
                <a:latin typeface="Arial" panose="020B0604020202020204" pitchFamily="34" charset="0"/>
              </a:rPr>
              <a:t>Rhyngrwyd</a:t>
            </a:r>
            <a:r>
              <a:rPr lang="en-US" altLang="en-US" sz="2800" b="1" dirty="0">
                <a:solidFill>
                  <a:srgbClr val="69A830"/>
                </a:solidFill>
                <a:latin typeface="Arial" panose="020B0604020202020204" pitchFamily="34" charset="0"/>
              </a:rPr>
              <a:t> </a:t>
            </a:r>
            <a:r>
              <a:rPr lang="en-US" altLang="en-US" sz="2800" b="1" dirty="0" err="1">
                <a:solidFill>
                  <a:srgbClr val="69A830"/>
                </a:solidFill>
                <a:latin typeface="Arial" panose="020B0604020202020204" pitchFamily="34" charset="0"/>
              </a:rPr>
              <a:t>Pethau</a:t>
            </a:r>
            <a:r>
              <a:rPr lang="en-US" altLang="en-US" sz="2800" b="1" dirty="0">
                <a:solidFill>
                  <a:srgbClr val="69A830"/>
                </a:solidFill>
                <a:latin typeface="Arial" panose="020B0604020202020204" pitchFamily="34" charset="0"/>
              </a:rPr>
              <a:t> </a:t>
            </a:r>
            <a:r>
              <a:rPr lang="en-US" altLang="en-US" sz="2800" dirty="0">
                <a:solidFill>
                  <a:srgbClr val="69A830"/>
                </a:solidFill>
                <a:latin typeface="Arial" panose="020B0604020202020204" pitchFamily="34" charset="0"/>
              </a:rPr>
              <a:t>(</a:t>
            </a:r>
            <a:r>
              <a:rPr lang="en-US" altLang="en-US" sz="2800" dirty="0" err="1">
                <a:solidFill>
                  <a:srgbClr val="69A830"/>
                </a:solidFill>
                <a:latin typeface="Arial" panose="020B0604020202020204" pitchFamily="34" charset="0"/>
              </a:rPr>
              <a:t>IoT</a:t>
            </a:r>
            <a:r>
              <a:rPr lang="en-US" altLang="en-US" sz="2800" dirty="0">
                <a:solidFill>
                  <a:srgbClr val="69A830"/>
                </a:solidFill>
                <a:latin typeface="Arial" panose="020B0604020202020204" pitchFamily="34" charset="0"/>
              </a:rPr>
              <a:t>) </a:t>
            </a:r>
            <a:r>
              <a:rPr lang="en-US" altLang="en-US" sz="2800" dirty="0" err="1">
                <a:solidFill>
                  <a:srgbClr val="69A830"/>
                </a:solidFill>
                <a:latin typeface="Arial" panose="020B0604020202020204" pitchFamily="34" charset="0"/>
              </a:rPr>
              <a:t>yn</a:t>
            </a:r>
            <a:r>
              <a:rPr lang="en-US" altLang="en-US" sz="2800" dirty="0">
                <a:solidFill>
                  <a:srgbClr val="69A830"/>
                </a:solidFill>
                <a:latin typeface="Arial" panose="020B0604020202020204" pitchFamily="34" charset="0"/>
              </a:rPr>
              <a:t> </a:t>
            </a:r>
            <a:r>
              <a:rPr lang="en-US" altLang="en-US" sz="2800" dirty="0" err="1">
                <a:solidFill>
                  <a:srgbClr val="69A830"/>
                </a:solidFill>
                <a:latin typeface="Arial" panose="020B0604020202020204" pitchFamily="34" charset="0"/>
              </a:rPr>
              <a:t>rhwydwaith</a:t>
            </a:r>
            <a:r>
              <a:rPr lang="en-US" altLang="en-US" sz="2800" dirty="0">
                <a:solidFill>
                  <a:srgbClr val="69A830"/>
                </a:solidFill>
                <a:latin typeface="Arial" panose="020B0604020202020204" pitchFamily="34" charset="0"/>
              </a:rPr>
              <a:t> o </a:t>
            </a:r>
            <a:r>
              <a:rPr lang="en-US" altLang="en-US" sz="2800" dirty="0" err="1">
                <a:solidFill>
                  <a:srgbClr val="69A830"/>
                </a:solidFill>
                <a:latin typeface="Arial" panose="020B0604020202020204" pitchFamily="34" charset="0"/>
              </a:rPr>
              <a:t>wrthrychau</a:t>
            </a:r>
            <a:r>
              <a:rPr lang="en-US" altLang="en-US" sz="2800" dirty="0">
                <a:solidFill>
                  <a:srgbClr val="69A830"/>
                </a:solidFill>
                <a:latin typeface="Arial" panose="020B0604020202020204" pitchFamily="34" charset="0"/>
              </a:rPr>
              <a:t> </a:t>
            </a:r>
            <a:r>
              <a:rPr lang="en-US" altLang="en-US" sz="2800" dirty="0" err="1">
                <a:solidFill>
                  <a:srgbClr val="69A830"/>
                </a:solidFill>
                <a:latin typeface="Arial" panose="020B0604020202020204" pitchFamily="34" charset="0"/>
              </a:rPr>
              <a:t>ffisegol</a:t>
            </a:r>
            <a:r>
              <a:rPr lang="en-US" altLang="en-US" sz="2800" dirty="0">
                <a:solidFill>
                  <a:srgbClr val="69A830"/>
                </a:solidFill>
                <a:latin typeface="Arial" panose="020B0604020202020204" pitchFamily="34" charset="0"/>
              </a:rPr>
              <a:t> – </a:t>
            </a:r>
            <a:r>
              <a:rPr lang="en-US" altLang="en-US" sz="2800" dirty="0" err="1">
                <a:solidFill>
                  <a:srgbClr val="69A830"/>
                </a:solidFill>
                <a:latin typeface="Arial" panose="020B0604020202020204" pitchFamily="34" charset="0"/>
              </a:rPr>
              <a:t>dyfeisiau</a:t>
            </a:r>
            <a:r>
              <a:rPr lang="en-US" altLang="en-US" sz="2800" dirty="0">
                <a:solidFill>
                  <a:srgbClr val="69A830"/>
                </a:solidFill>
                <a:latin typeface="Arial" panose="020B0604020202020204" pitchFamily="34" charset="0"/>
              </a:rPr>
              <a:t>, </a:t>
            </a:r>
            <a:r>
              <a:rPr lang="en-US" altLang="en-US" sz="2800" dirty="0" err="1">
                <a:solidFill>
                  <a:srgbClr val="69A830"/>
                </a:solidFill>
                <a:latin typeface="Arial" panose="020B0604020202020204" pitchFamily="34" charset="0"/>
              </a:rPr>
              <a:t>cerbydau</a:t>
            </a:r>
            <a:r>
              <a:rPr lang="en-US" altLang="en-US" sz="2800" dirty="0">
                <a:solidFill>
                  <a:srgbClr val="69A830"/>
                </a:solidFill>
                <a:latin typeface="Arial" panose="020B0604020202020204" pitchFamily="34" charset="0"/>
              </a:rPr>
              <a:t>, </a:t>
            </a:r>
            <a:r>
              <a:rPr lang="en-US" altLang="en-US" sz="2800" dirty="0" err="1">
                <a:solidFill>
                  <a:srgbClr val="69A830"/>
                </a:solidFill>
                <a:latin typeface="Arial" panose="020B0604020202020204" pitchFamily="34" charset="0"/>
              </a:rPr>
              <a:t>adeiladau</a:t>
            </a:r>
            <a:r>
              <a:rPr lang="en-US" altLang="en-US" sz="2800" dirty="0">
                <a:solidFill>
                  <a:srgbClr val="69A830"/>
                </a:solidFill>
                <a:latin typeface="Arial" panose="020B0604020202020204" pitchFamily="34" charset="0"/>
              </a:rPr>
              <a:t> ac </a:t>
            </a:r>
            <a:r>
              <a:rPr lang="en-US" altLang="en-US" sz="2800" dirty="0" err="1">
                <a:solidFill>
                  <a:srgbClr val="69A830"/>
                </a:solidFill>
                <a:latin typeface="Arial" panose="020B0604020202020204" pitchFamily="34" charset="0"/>
              </a:rPr>
              <a:t>eitemau</a:t>
            </a:r>
            <a:r>
              <a:rPr lang="en-US" altLang="en-US" sz="2800" dirty="0">
                <a:solidFill>
                  <a:srgbClr val="69A830"/>
                </a:solidFill>
                <a:latin typeface="Arial" panose="020B0604020202020204" pitchFamily="34" charset="0"/>
              </a:rPr>
              <a:t> </a:t>
            </a:r>
            <a:r>
              <a:rPr lang="en-US" altLang="en-US" sz="2800" dirty="0" err="1">
                <a:solidFill>
                  <a:srgbClr val="69A830"/>
                </a:solidFill>
                <a:latin typeface="Arial" panose="020B0604020202020204" pitchFamily="34" charset="0"/>
              </a:rPr>
              <a:t>eraill</a:t>
            </a:r>
            <a:r>
              <a:rPr lang="en-US" altLang="en-US" sz="2800" dirty="0">
                <a:solidFill>
                  <a:srgbClr val="69A830"/>
                </a:solidFill>
                <a:latin typeface="Arial" panose="020B0604020202020204" pitchFamily="34" charset="0"/>
              </a:rPr>
              <a:t> </a:t>
            </a:r>
            <a:r>
              <a:rPr lang="en-US" altLang="en-US" sz="2800" dirty="0" err="1">
                <a:solidFill>
                  <a:srgbClr val="69A830"/>
                </a:solidFill>
                <a:latin typeface="Arial" panose="020B0604020202020204" pitchFamily="34" charset="0"/>
              </a:rPr>
              <a:t>lle</a:t>
            </a:r>
            <a:r>
              <a:rPr lang="en-US" altLang="en-US" sz="2800" dirty="0">
                <a:solidFill>
                  <a:srgbClr val="69A830"/>
                </a:solidFill>
                <a:latin typeface="Arial" panose="020B0604020202020204" pitchFamily="34" charset="0"/>
              </a:rPr>
              <a:t> </a:t>
            </a:r>
            <a:r>
              <a:rPr lang="en-US" altLang="en-US" sz="2800" dirty="0" err="1">
                <a:solidFill>
                  <a:srgbClr val="69A830"/>
                </a:solidFill>
                <a:latin typeface="Arial" panose="020B0604020202020204" pitchFamily="34" charset="0"/>
              </a:rPr>
              <a:t>mae</a:t>
            </a:r>
            <a:r>
              <a:rPr lang="en-US" altLang="en-US" sz="2800" dirty="0">
                <a:solidFill>
                  <a:srgbClr val="69A830"/>
                </a:solidFill>
                <a:latin typeface="Arial" panose="020B0604020202020204" pitchFamily="34" charset="0"/>
              </a:rPr>
              <a:t> </a:t>
            </a:r>
            <a:r>
              <a:rPr lang="en-US" altLang="en-US" sz="2800" dirty="0" err="1">
                <a:solidFill>
                  <a:srgbClr val="69A830"/>
                </a:solidFill>
                <a:latin typeface="Arial" panose="020B0604020202020204" pitchFamily="34" charset="0"/>
              </a:rPr>
              <a:t>electroneg</a:t>
            </a:r>
            <a:r>
              <a:rPr lang="en-US" altLang="en-US" sz="2800" dirty="0">
                <a:solidFill>
                  <a:srgbClr val="69A830"/>
                </a:solidFill>
                <a:latin typeface="Arial" panose="020B0604020202020204" pitchFamily="34" charset="0"/>
              </a:rPr>
              <a:t>, </a:t>
            </a:r>
            <a:r>
              <a:rPr lang="en-US" altLang="en-US" sz="2800" dirty="0" err="1">
                <a:solidFill>
                  <a:srgbClr val="69A830"/>
                </a:solidFill>
                <a:latin typeface="Arial" panose="020B0604020202020204" pitchFamily="34" charset="0"/>
              </a:rPr>
              <a:t>meddalwedd</a:t>
            </a:r>
            <a:r>
              <a:rPr lang="en-US" altLang="en-US" sz="2800" dirty="0">
                <a:solidFill>
                  <a:srgbClr val="69A830"/>
                </a:solidFill>
                <a:latin typeface="Arial" panose="020B0604020202020204" pitchFamily="34" charset="0"/>
              </a:rPr>
              <a:t>, </a:t>
            </a:r>
            <a:r>
              <a:rPr lang="en-US" altLang="en-US" sz="2800" dirty="0" err="1">
                <a:solidFill>
                  <a:srgbClr val="69A830"/>
                </a:solidFill>
                <a:latin typeface="Arial" panose="020B0604020202020204" pitchFamily="34" charset="0"/>
              </a:rPr>
              <a:t>synwyryddion</a:t>
            </a:r>
            <a:r>
              <a:rPr lang="en-US" altLang="en-US" sz="2800" dirty="0">
                <a:solidFill>
                  <a:srgbClr val="69A830"/>
                </a:solidFill>
                <a:latin typeface="Arial" panose="020B0604020202020204" pitchFamily="34" charset="0"/>
              </a:rPr>
              <a:t> a </a:t>
            </a:r>
            <a:r>
              <a:rPr lang="en-US" altLang="en-US" sz="2800" dirty="0" err="1">
                <a:solidFill>
                  <a:srgbClr val="69A830"/>
                </a:solidFill>
                <a:latin typeface="Arial" panose="020B0604020202020204" pitchFamily="34" charset="0"/>
              </a:rPr>
              <a:t>chysylltedd</a:t>
            </a:r>
            <a:r>
              <a:rPr lang="en-US" altLang="en-US" sz="2800" dirty="0">
                <a:solidFill>
                  <a:srgbClr val="69A830"/>
                </a:solidFill>
                <a:latin typeface="Arial" panose="020B0604020202020204" pitchFamily="34" charset="0"/>
              </a:rPr>
              <a:t> </a:t>
            </a:r>
            <a:r>
              <a:rPr lang="en-US" altLang="en-US" sz="2800" dirty="0" err="1">
                <a:solidFill>
                  <a:srgbClr val="69A830"/>
                </a:solidFill>
                <a:latin typeface="Arial" panose="020B0604020202020204" pitchFamily="34" charset="0"/>
              </a:rPr>
              <a:t>rhwydwaith</a:t>
            </a:r>
            <a:r>
              <a:rPr lang="en-US" altLang="en-US" sz="2800" dirty="0">
                <a:solidFill>
                  <a:srgbClr val="69A830"/>
                </a:solidFill>
                <a:latin typeface="Arial" panose="020B0604020202020204" pitchFamily="34" charset="0"/>
              </a:rPr>
              <a:t> </a:t>
            </a:r>
            <a:r>
              <a:rPr lang="en-US" altLang="en-US" sz="2800" dirty="0" err="1">
                <a:solidFill>
                  <a:srgbClr val="69A830"/>
                </a:solidFill>
                <a:latin typeface="Arial" panose="020B0604020202020204" pitchFamily="34" charset="0"/>
              </a:rPr>
              <a:t>wedi</a:t>
            </a:r>
            <a:r>
              <a:rPr lang="en-US" altLang="en-US" sz="2800" dirty="0">
                <a:solidFill>
                  <a:srgbClr val="69A830"/>
                </a:solidFill>
                <a:latin typeface="Arial" panose="020B0604020202020204" pitchFamily="34" charset="0"/>
              </a:rPr>
              <a:t> </a:t>
            </a:r>
            <a:r>
              <a:rPr lang="en-US" altLang="en-US" sz="2800" dirty="0" err="1">
                <a:solidFill>
                  <a:srgbClr val="69A830"/>
                </a:solidFill>
                <a:latin typeface="Arial" panose="020B0604020202020204" pitchFamily="34" charset="0"/>
              </a:rPr>
              <a:t>cael</a:t>
            </a:r>
            <a:r>
              <a:rPr lang="en-US" altLang="en-US" sz="2800" dirty="0">
                <a:solidFill>
                  <a:srgbClr val="69A830"/>
                </a:solidFill>
                <a:latin typeface="Arial" panose="020B0604020202020204" pitchFamily="34" charset="0"/>
              </a:rPr>
              <a:t> </a:t>
            </a:r>
            <a:r>
              <a:rPr lang="en-US" altLang="en-US" sz="2800" dirty="0" err="1">
                <a:solidFill>
                  <a:srgbClr val="69A830"/>
                </a:solidFill>
                <a:latin typeface="Arial" panose="020B0604020202020204" pitchFamily="34" charset="0"/>
              </a:rPr>
              <a:t>eu</a:t>
            </a:r>
            <a:r>
              <a:rPr lang="en-US" altLang="en-US" sz="2800" dirty="0">
                <a:solidFill>
                  <a:srgbClr val="69A830"/>
                </a:solidFill>
                <a:latin typeface="Arial" panose="020B0604020202020204" pitchFamily="34" charset="0"/>
              </a:rPr>
              <a:t> </a:t>
            </a:r>
            <a:r>
              <a:rPr lang="en-US" altLang="en-US" sz="2800" dirty="0" err="1">
                <a:solidFill>
                  <a:srgbClr val="69A830"/>
                </a:solidFill>
                <a:latin typeface="Arial" panose="020B0604020202020204" pitchFamily="34" charset="0"/>
              </a:rPr>
              <a:t>mewnosod</a:t>
            </a:r>
            <a:r>
              <a:rPr lang="en-US" altLang="en-US" sz="2800" dirty="0">
                <a:solidFill>
                  <a:srgbClr val="69A830"/>
                </a:solidFill>
                <a:latin typeface="Arial" panose="020B0604020202020204" pitchFamily="34" charset="0"/>
              </a:rPr>
              <a:t> – </a:t>
            </a:r>
            <a:r>
              <a:rPr lang="en-US" altLang="en-US" sz="2800" dirty="0" err="1">
                <a:solidFill>
                  <a:srgbClr val="69A830"/>
                </a:solidFill>
                <a:latin typeface="Arial" panose="020B0604020202020204" pitchFamily="34" charset="0"/>
              </a:rPr>
              <a:t>sy’n</a:t>
            </a:r>
            <a:r>
              <a:rPr lang="en-US" altLang="en-US" sz="2800" dirty="0">
                <a:solidFill>
                  <a:srgbClr val="69A830"/>
                </a:solidFill>
                <a:latin typeface="Arial" panose="020B0604020202020204" pitchFamily="34" charset="0"/>
              </a:rPr>
              <a:t> </a:t>
            </a:r>
            <a:r>
              <a:rPr lang="en-US" altLang="en-US" sz="2800" dirty="0" err="1">
                <a:solidFill>
                  <a:srgbClr val="69A830"/>
                </a:solidFill>
                <a:latin typeface="Arial" panose="020B0604020202020204" pitchFamily="34" charset="0"/>
              </a:rPr>
              <a:t>galluogi’r</a:t>
            </a:r>
            <a:r>
              <a:rPr lang="en-US" altLang="en-US" sz="2800" dirty="0">
                <a:solidFill>
                  <a:srgbClr val="69A830"/>
                </a:solidFill>
                <a:latin typeface="Arial" panose="020B0604020202020204" pitchFamily="34" charset="0"/>
              </a:rPr>
              <a:t> </a:t>
            </a:r>
            <a:r>
              <a:rPr lang="en-US" altLang="en-US" sz="2800" dirty="0" err="1">
                <a:solidFill>
                  <a:srgbClr val="69A830"/>
                </a:solidFill>
                <a:latin typeface="Arial" panose="020B0604020202020204" pitchFamily="34" charset="0"/>
              </a:rPr>
              <a:t>gwrthrychau</a:t>
            </a:r>
            <a:r>
              <a:rPr lang="en-US" altLang="en-US" sz="2800" dirty="0">
                <a:solidFill>
                  <a:srgbClr val="69A830"/>
                </a:solidFill>
                <a:latin typeface="Arial" panose="020B0604020202020204" pitchFamily="34" charset="0"/>
              </a:rPr>
              <a:t> </a:t>
            </a:r>
            <a:r>
              <a:rPr lang="en-US" altLang="en-US" sz="2800" dirty="0" err="1">
                <a:solidFill>
                  <a:srgbClr val="69A830"/>
                </a:solidFill>
                <a:latin typeface="Arial" panose="020B0604020202020204" pitchFamily="34" charset="0"/>
              </a:rPr>
              <a:t>hyn</a:t>
            </a:r>
            <a:r>
              <a:rPr lang="en-US" altLang="en-US" sz="2800" dirty="0">
                <a:solidFill>
                  <a:srgbClr val="69A830"/>
                </a:solidFill>
                <a:latin typeface="Arial" panose="020B0604020202020204" pitchFamily="34" charset="0"/>
              </a:rPr>
              <a:t> </a:t>
            </a:r>
            <a:r>
              <a:rPr lang="en-US" altLang="en-US" sz="2800" dirty="0" err="1">
                <a:solidFill>
                  <a:srgbClr val="69A830"/>
                </a:solidFill>
                <a:latin typeface="Arial" panose="020B0604020202020204" pitchFamily="34" charset="0"/>
              </a:rPr>
              <a:t>i</a:t>
            </a:r>
            <a:r>
              <a:rPr lang="en-US" altLang="en-US" sz="2800" dirty="0">
                <a:solidFill>
                  <a:srgbClr val="69A830"/>
                </a:solidFill>
                <a:latin typeface="Arial" panose="020B0604020202020204" pitchFamily="34" charset="0"/>
              </a:rPr>
              <a:t> </a:t>
            </a:r>
            <a:r>
              <a:rPr lang="en-US" altLang="en-US" sz="2800" dirty="0" err="1">
                <a:solidFill>
                  <a:srgbClr val="69A830"/>
                </a:solidFill>
                <a:latin typeface="Arial" panose="020B0604020202020204" pitchFamily="34" charset="0"/>
              </a:rPr>
              <a:t>gasglu</a:t>
            </a:r>
            <a:r>
              <a:rPr lang="en-US" altLang="en-US" sz="2800" dirty="0">
                <a:solidFill>
                  <a:srgbClr val="69A830"/>
                </a:solidFill>
                <a:latin typeface="Arial" panose="020B0604020202020204" pitchFamily="34" charset="0"/>
              </a:rPr>
              <a:t> a </a:t>
            </a:r>
            <a:r>
              <a:rPr lang="en-US" altLang="en-US" sz="2800" dirty="0" err="1">
                <a:solidFill>
                  <a:srgbClr val="69A830"/>
                </a:solidFill>
                <a:latin typeface="Arial" panose="020B0604020202020204" pitchFamily="34" charset="0"/>
              </a:rPr>
              <a:t>chyfnewid</a:t>
            </a:r>
            <a:r>
              <a:rPr lang="en-US" altLang="en-US" sz="2800" dirty="0">
                <a:solidFill>
                  <a:srgbClr val="69A830"/>
                </a:solidFill>
                <a:latin typeface="Arial" panose="020B0604020202020204" pitchFamily="34" charset="0"/>
              </a:rPr>
              <a:t> data. </a:t>
            </a:r>
          </a:p>
        </p:txBody>
      </p:sp>
      <p:sp>
        <p:nvSpPr>
          <p:cNvPr id="5" name="AutoShape 2" descr="Image result for the internet of things">
            <a:hlinkClick r:id="rId3"/>
          </p:cNvPr>
          <p:cNvSpPr>
            <a:spLocks noChangeAspect="1" noChangeArrowheads="1"/>
          </p:cNvSpPr>
          <p:nvPr/>
        </p:nvSpPr>
        <p:spPr bwMode="auto">
          <a:xfrm>
            <a:off x="63500" y="-1165225"/>
            <a:ext cx="7868920" cy="1524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cxnSp>
        <p:nvCxnSpPr>
          <p:cNvPr id="42" name="Straight Connector 41"/>
          <p:cNvCxnSpPr/>
          <p:nvPr/>
        </p:nvCxnSpPr>
        <p:spPr>
          <a:xfrm flipH="1" flipV="1">
            <a:off x="2764564" y="3129740"/>
            <a:ext cx="763742" cy="569014"/>
          </a:xfrm>
          <a:prstGeom prst="line">
            <a:avLst/>
          </a:prstGeom>
          <a:ln w="28575">
            <a:solidFill>
              <a:srgbClr val="DD200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3549108" y="3681396"/>
            <a:ext cx="0" cy="859095"/>
          </a:xfrm>
          <a:prstGeom prst="line">
            <a:avLst/>
          </a:prstGeom>
          <a:ln w="28575">
            <a:solidFill>
              <a:srgbClr val="DD200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flipV="1">
            <a:off x="3566762" y="4540491"/>
            <a:ext cx="0" cy="859095"/>
          </a:xfrm>
          <a:prstGeom prst="line">
            <a:avLst/>
          </a:prstGeom>
          <a:ln w="28575">
            <a:solidFill>
              <a:srgbClr val="DD200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2632965" y="5399587"/>
            <a:ext cx="951451" cy="275616"/>
          </a:xfrm>
          <a:prstGeom prst="line">
            <a:avLst/>
          </a:prstGeom>
          <a:ln w="28575">
            <a:solidFill>
              <a:srgbClr val="DD200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672119" y="5433580"/>
            <a:ext cx="960846" cy="259327"/>
          </a:xfrm>
          <a:prstGeom prst="line">
            <a:avLst/>
          </a:prstGeom>
          <a:ln w="28575">
            <a:solidFill>
              <a:srgbClr val="DD200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678930" y="4632364"/>
            <a:ext cx="6811" cy="783889"/>
          </a:xfrm>
          <a:prstGeom prst="line">
            <a:avLst/>
          </a:prstGeom>
          <a:ln w="28575">
            <a:solidFill>
              <a:srgbClr val="DD200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657567" y="3676968"/>
            <a:ext cx="6811" cy="783889"/>
          </a:xfrm>
          <a:prstGeom prst="line">
            <a:avLst/>
          </a:prstGeom>
          <a:ln w="28575">
            <a:solidFill>
              <a:srgbClr val="DD200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flipV="1">
            <a:off x="1876018" y="3843597"/>
            <a:ext cx="736146" cy="319056"/>
          </a:xfrm>
          <a:prstGeom prst="line">
            <a:avLst/>
          </a:prstGeom>
          <a:ln w="28575">
            <a:solidFill>
              <a:srgbClr val="DD200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2632965" y="3129740"/>
            <a:ext cx="0" cy="1032914"/>
          </a:xfrm>
          <a:prstGeom prst="line">
            <a:avLst/>
          </a:prstGeom>
          <a:ln w="28575">
            <a:solidFill>
              <a:srgbClr val="DD200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2632965" y="3698754"/>
            <a:ext cx="895341" cy="463899"/>
          </a:xfrm>
          <a:prstGeom prst="line">
            <a:avLst/>
          </a:prstGeom>
          <a:ln w="28575">
            <a:solidFill>
              <a:srgbClr val="DD200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673481" y="4161297"/>
            <a:ext cx="854710" cy="382935"/>
          </a:xfrm>
          <a:prstGeom prst="line">
            <a:avLst/>
          </a:prstGeom>
          <a:ln w="28575">
            <a:solidFill>
              <a:srgbClr val="DD200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2682861" y="4168046"/>
            <a:ext cx="866247" cy="1289147"/>
          </a:xfrm>
          <a:prstGeom prst="line">
            <a:avLst/>
          </a:prstGeom>
          <a:ln w="28575">
            <a:solidFill>
              <a:srgbClr val="DD200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629817" y="4239748"/>
            <a:ext cx="0" cy="1415764"/>
          </a:xfrm>
          <a:prstGeom prst="line">
            <a:avLst/>
          </a:prstGeom>
          <a:ln w="28575">
            <a:solidFill>
              <a:srgbClr val="DD200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1716822" y="4311450"/>
            <a:ext cx="859951" cy="1088136"/>
          </a:xfrm>
          <a:prstGeom prst="line">
            <a:avLst/>
          </a:prstGeom>
          <a:ln w="28575">
            <a:solidFill>
              <a:srgbClr val="DD200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1677683" y="4264318"/>
            <a:ext cx="908665" cy="291569"/>
          </a:xfrm>
          <a:prstGeom prst="line">
            <a:avLst/>
          </a:prstGeom>
          <a:ln w="28575">
            <a:solidFill>
              <a:srgbClr val="DD2001"/>
            </a:solidFill>
          </a:ln>
        </p:spPr>
        <p:style>
          <a:lnRef idx="1">
            <a:schemeClr val="accent1"/>
          </a:lnRef>
          <a:fillRef idx="0">
            <a:schemeClr val="accent1"/>
          </a:fillRef>
          <a:effectRef idx="0">
            <a:schemeClr val="accent1"/>
          </a:effectRef>
          <a:fontRef idx="minor">
            <a:schemeClr val="tx1"/>
          </a:fontRef>
        </p:style>
      </p:cxnSp>
      <p:pic>
        <p:nvPicPr>
          <p:cNvPr id="34" name="Picture 2" descr="http://us.123rf.com/400wm/400/400/klavapuk/klavapuk1003/klavapuk100300185/6636328-set-of-icons-of-home-appliances.jpg"/>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l="20439" t="50340" r="59581" b="24397"/>
          <a:stretch>
            <a:fillRect/>
          </a:stretch>
        </p:blipFill>
        <p:spPr bwMode="auto">
          <a:xfrm>
            <a:off x="1352348" y="4231707"/>
            <a:ext cx="642622" cy="696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http://us.123rf.com/400wm/400/400/klavapuk/klavapuk1003/klavapuk100300185/6636328-set-of-icons-of-home-appliances.jpg"/>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t="75562" r="79350"/>
          <a:stretch>
            <a:fillRect/>
          </a:stretch>
        </p:blipFill>
        <p:spPr bwMode="auto">
          <a:xfrm>
            <a:off x="2308468" y="2722451"/>
            <a:ext cx="649230" cy="65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2270035" y="3588326"/>
            <a:ext cx="726096" cy="1608600"/>
            <a:chOff x="720449" y="3452138"/>
            <a:chExt cx="1168626" cy="2671647"/>
          </a:xfrm>
        </p:grpSpPr>
        <p:pic>
          <p:nvPicPr>
            <p:cNvPr id="7" name="Perso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232" y="3452138"/>
              <a:ext cx="1057972" cy="2671647"/>
            </a:xfrm>
            <a:prstGeom prst="rect">
              <a:avLst/>
            </a:prstGeom>
          </p:spPr>
        </p:pic>
        <p:pic>
          <p:nvPicPr>
            <p:cNvPr id="8" name="Watch icon on perso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686934" y="4769959"/>
              <a:ext cx="152225" cy="228337"/>
            </a:xfrm>
            <a:prstGeom prst="rect">
              <a:avLst/>
            </a:prstGeom>
          </p:spPr>
        </p:pic>
        <p:pic>
          <p:nvPicPr>
            <p:cNvPr id="9" name="Worn sensor on perso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2872" y="4684175"/>
              <a:ext cx="198221" cy="199952"/>
            </a:xfrm>
            <a:prstGeom prst="rect">
              <a:avLst/>
            </a:prstGeom>
          </p:spPr>
        </p:pic>
        <p:sp>
          <p:nvSpPr>
            <p:cNvPr id="10" name="Worn sensor strap on person"/>
            <p:cNvSpPr/>
            <p:nvPr/>
          </p:nvSpPr>
          <p:spPr>
            <a:xfrm>
              <a:off x="1018060" y="4406011"/>
              <a:ext cx="573405" cy="131215"/>
            </a:xfrm>
            <a:prstGeom prst="rect">
              <a:avLst/>
            </a:prstGeom>
            <a:solidFill>
              <a:srgbClr val="FF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smart clothi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0449" y="3997275"/>
              <a:ext cx="1168626" cy="897012"/>
            </a:xfrm>
            <a:prstGeom prst="rect">
              <a:avLst/>
            </a:prstGeom>
          </p:spPr>
        </p:pic>
        <p:pic>
          <p:nvPicPr>
            <p:cNvPr id="12" name="sensor tx ico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988173" y="4194454"/>
              <a:ext cx="599572" cy="627551"/>
            </a:xfrm>
            <a:prstGeom prst="rect">
              <a:avLst/>
            </a:prstGeom>
          </p:spPr>
        </p:pic>
      </p:grpSp>
      <p:pic>
        <p:nvPicPr>
          <p:cNvPr id="31" name="Picture 2" descr="http://us.123rf.com/400wm/400/400/klavapuk/klavapuk1003/klavapuk100300185/6636328-set-of-icons-of-home-appliances.jpg"/>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l="39960" t="25221" r="39998" b="49660"/>
          <a:stretch>
            <a:fillRect/>
          </a:stretch>
        </p:blipFill>
        <p:spPr bwMode="auto">
          <a:xfrm>
            <a:off x="3236936" y="4225620"/>
            <a:ext cx="659652" cy="708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 descr="http://us.123rf.com/400wm/400/400/klavapuk/klavapuk1003/klavapuk100300185/6636328-set-of-icons-of-home-appliances.jpg"/>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l="20247" r="59352" b="75031"/>
          <a:stretch>
            <a:fillRect/>
          </a:stretch>
        </p:blipFill>
        <p:spPr bwMode="auto">
          <a:xfrm>
            <a:off x="3257150" y="5108931"/>
            <a:ext cx="619225" cy="64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0" descr="http://us.123rf.com/400wm/400/400/klavapuk/klavapuk1003/klavapuk100300185/6636328-set-of-icons-of-home-appliances.jpg"/>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l="487" t="24678" r="79535" b="49660"/>
          <a:stretch>
            <a:fillRect/>
          </a:stretch>
        </p:blipFill>
        <p:spPr bwMode="auto">
          <a:xfrm>
            <a:off x="2323311" y="5334337"/>
            <a:ext cx="619544" cy="681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 descr="http://us.123rf.com/400wm/400/400/klavapuk/klavapuk1003/klavapuk100300185/6636328-set-of-icons-of-home-appliances.jpg"/>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l="40189" t="75562" r="39580"/>
          <a:stretch>
            <a:fillRect/>
          </a:stretch>
        </p:blipFill>
        <p:spPr bwMode="auto">
          <a:xfrm>
            <a:off x="1365448" y="5114612"/>
            <a:ext cx="616422" cy="63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Entertainment"/>
          <p:cNvSpPr/>
          <p:nvPr/>
        </p:nvSpPr>
        <p:spPr>
          <a:xfrm>
            <a:off x="4970213" y="4313534"/>
            <a:ext cx="1620000" cy="68072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Adloniant</a:t>
            </a:r>
            <a:endParaRPr lang="en-GB" dirty="0"/>
          </a:p>
        </p:txBody>
      </p:sp>
      <p:sp>
        <p:nvSpPr>
          <p:cNvPr id="84" name="Industrial"/>
          <p:cNvSpPr/>
          <p:nvPr/>
        </p:nvSpPr>
        <p:spPr>
          <a:xfrm>
            <a:off x="7090846" y="4313534"/>
            <a:ext cx="1620000" cy="680720"/>
          </a:xfrm>
          <a:prstGeom prst="round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Diwydiannol</a:t>
            </a:r>
            <a:endParaRPr lang="en-GB" dirty="0"/>
          </a:p>
        </p:txBody>
      </p:sp>
      <p:sp>
        <p:nvSpPr>
          <p:cNvPr id="85" name="Retail"/>
          <p:cNvSpPr/>
          <p:nvPr/>
        </p:nvSpPr>
        <p:spPr>
          <a:xfrm>
            <a:off x="7090846" y="1392057"/>
            <a:ext cx="1620000" cy="680720"/>
          </a:xfrm>
          <a:prstGeom prst="round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Manwerthu</a:t>
            </a:r>
            <a:endParaRPr lang="en-GB" dirty="0"/>
          </a:p>
        </p:txBody>
      </p:sp>
      <p:sp>
        <p:nvSpPr>
          <p:cNvPr id="86" name="Transport"/>
          <p:cNvSpPr/>
          <p:nvPr/>
        </p:nvSpPr>
        <p:spPr>
          <a:xfrm>
            <a:off x="4970213" y="3354715"/>
            <a:ext cx="1620000" cy="68072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Trafnidiaeth</a:t>
            </a:r>
            <a:endParaRPr lang="en-GB" dirty="0"/>
          </a:p>
        </p:txBody>
      </p:sp>
      <p:sp>
        <p:nvSpPr>
          <p:cNvPr id="87" name="Government"/>
          <p:cNvSpPr/>
          <p:nvPr/>
        </p:nvSpPr>
        <p:spPr>
          <a:xfrm>
            <a:off x="7090846" y="2373386"/>
            <a:ext cx="1620000" cy="680720"/>
          </a:xfrm>
          <a:prstGeom prst="roundRect">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Llywodraeth</a:t>
            </a:r>
            <a:endParaRPr lang="en-GB" dirty="0"/>
          </a:p>
        </p:txBody>
      </p:sp>
      <p:sp>
        <p:nvSpPr>
          <p:cNvPr id="88" name="Health"/>
          <p:cNvSpPr/>
          <p:nvPr/>
        </p:nvSpPr>
        <p:spPr>
          <a:xfrm>
            <a:off x="4970213" y="2373386"/>
            <a:ext cx="1620000" cy="68072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Meddygol</a:t>
            </a:r>
            <a:endParaRPr lang="en-GB" dirty="0" smtClean="0"/>
          </a:p>
        </p:txBody>
      </p:sp>
      <p:sp>
        <p:nvSpPr>
          <p:cNvPr id="89" name="Community"/>
          <p:cNvSpPr/>
          <p:nvPr/>
        </p:nvSpPr>
        <p:spPr>
          <a:xfrm>
            <a:off x="7090846" y="3354715"/>
            <a:ext cx="1620000" cy="680720"/>
          </a:xfrm>
          <a:prstGeom prst="round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Cymuned</a:t>
            </a:r>
            <a:endParaRPr lang="en-GB" dirty="0"/>
          </a:p>
        </p:txBody>
      </p:sp>
      <p:cxnSp>
        <p:nvCxnSpPr>
          <p:cNvPr id="95" name="Connector - Industrial"/>
          <p:cNvCxnSpPr>
            <a:stCxn id="52" idx="0"/>
            <a:endCxn id="84" idx="1"/>
          </p:cNvCxnSpPr>
          <p:nvPr/>
        </p:nvCxnSpPr>
        <p:spPr>
          <a:xfrm rot="5400000" flipH="1" flipV="1">
            <a:off x="6581978" y="4934236"/>
            <a:ext cx="789210" cy="228526"/>
          </a:xfrm>
          <a:prstGeom prst="bentConnector2">
            <a:avLst/>
          </a:prstGeom>
          <a:ln w="76200">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101" name="Connector - Entertainment"/>
          <p:cNvCxnSpPr>
            <a:stCxn id="52" idx="0"/>
            <a:endCxn id="83" idx="3"/>
          </p:cNvCxnSpPr>
          <p:nvPr/>
        </p:nvCxnSpPr>
        <p:spPr>
          <a:xfrm rot="16200000" flipV="1">
            <a:off x="6331662" y="4912445"/>
            <a:ext cx="789210" cy="272107"/>
          </a:xfrm>
          <a:prstGeom prst="bentConnector2">
            <a:avLst/>
          </a:prstGeom>
          <a:ln w="76200">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107" name="Connector - Transport"/>
          <p:cNvCxnSpPr>
            <a:stCxn id="52" idx="0"/>
            <a:endCxn id="86" idx="3"/>
          </p:cNvCxnSpPr>
          <p:nvPr/>
        </p:nvCxnSpPr>
        <p:spPr>
          <a:xfrm rot="16200000" flipV="1">
            <a:off x="5852253" y="4433036"/>
            <a:ext cx="1748029" cy="272107"/>
          </a:xfrm>
          <a:prstGeom prst="bentConnector2">
            <a:avLst/>
          </a:prstGeom>
          <a:ln w="76200">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110" name="Connector - Community"/>
          <p:cNvCxnSpPr>
            <a:stCxn id="52" idx="0"/>
            <a:endCxn id="89" idx="1"/>
          </p:cNvCxnSpPr>
          <p:nvPr/>
        </p:nvCxnSpPr>
        <p:spPr>
          <a:xfrm rot="5400000" flipH="1" flipV="1">
            <a:off x="6102569" y="4454827"/>
            <a:ext cx="1748029" cy="228526"/>
          </a:xfrm>
          <a:prstGeom prst="bentConnector2">
            <a:avLst/>
          </a:prstGeom>
          <a:ln w="76200">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113" name="Connector - Medical"/>
          <p:cNvCxnSpPr>
            <a:stCxn id="52" idx="0"/>
            <a:endCxn id="88" idx="3"/>
          </p:cNvCxnSpPr>
          <p:nvPr/>
        </p:nvCxnSpPr>
        <p:spPr>
          <a:xfrm rot="16200000" flipV="1">
            <a:off x="5361588" y="3942371"/>
            <a:ext cx="2729358" cy="272107"/>
          </a:xfrm>
          <a:prstGeom prst="bentConnector2">
            <a:avLst/>
          </a:prstGeom>
          <a:ln w="76200">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116" name="Connector - Government"/>
          <p:cNvCxnSpPr>
            <a:endCxn id="87" idx="1"/>
          </p:cNvCxnSpPr>
          <p:nvPr/>
        </p:nvCxnSpPr>
        <p:spPr>
          <a:xfrm rot="5400000" flipH="1" flipV="1">
            <a:off x="5641252" y="3932601"/>
            <a:ext cx="2668448" cy="230739"/>
          </a:xfrm>
          <a:prstGeom prst="bentConnector2">
            <a:avLst/>
          </a:prstGeom>
          <a:ln w="76200">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119" name="Connector - Everyone &amp; Everything"/>
          <p:cNvCxnSpPr>
            <a:endCxn id="90" idx="3"/>
          </p:cNvCxnSpPr>
          <p:nvPr/>
        </p:nvCxnSpPr>
        <p:spPr>
          <a:xfrm rot="16200000" flipV="1">
            <a:off x="4900272" y="3422358"/>
            <a:ext cx="3649778" cy="269895"/>
          </a:xfrm>
          <a:prstGeom prst="bentConnector2">
            <a:avLst/>
          </a:prstGeom>
          <a:ln w="76200">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122" name="Connector - Retail"/>
          <p:cNvCxnSpPr>
            <a:stCxn id="52" idx="0"/>
            <a:endCxn id="85" idx="1"/>
          </p:cNvCxnSpPr>
          <p:nvPr/>
        </p:nvCxnSpPr>
        <p:spPr>
          <a:xfrm rot="5400000" flipH="1" flipV="1">
            <a:off x="5121240" y="3473498"/>
            <a:ext cx="3710687" cy="228526"/>
          </a:xfrm>
          <a:prstGeom prst="bentConnector2">
            <a:avLst/>
          </a:prstGeom>
          <a:ln w="76200">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125" name="Connector - World - RHS"/>
          <p:cNvCxnSpPr>
            <a:stCxn id="90" idx="1"/>
            <a:endCxn id="129" idx="3"/>
          </p:cNvCxnSpPr>
          <p:nvPr/>
        </p:nvCxnSpPr>
        <p:spPr>
          <a:xfrm rot="10800000">
            <a:off x="3099679" y="1732417"/>
            <a:ext cx="1870535" cy="0"/>
          </a:xfrm>
          <a:prstGeom prst="bentConnector3">
            <a:avLst>
              <a:gd name="adj1" fmla="val 50000"/>
            </a:avLst>
          </a:prstGeom>
          <a:ln w="76200">
            <a:solidFill>
              <a:srgbClr val="582F7A"/>
            </a:solidFill>
          </a:ln>
        </p:spPr>
        <p:style>
          <a:lnRef idx="1">
            <a:schemeClr val="accent1"/>
          </a:lnRef>
          <a:fillRef idx="0">
            <a:schemeClr val="accent1"/>
          </a:fillRef>
          <a:effectRef idx="0">
            <a:schemeClr val="accent1"/>
          </a:effectRef>
          <a:fontRef idx="minor">
            <a:schemeClr val="tx1"/>
          </a:fontRef>
        </p:style>
      </p:cxnSp>
      <p:pic>
        <p:nvPicPr>
          <p:cNvPr id="129" name="World Icon"/>
          <p:cNvPicPr>
            <a:picLocks noChangeAspect="1"/>
          </p:cNvPicPr>
          <p:nvPr/>
        </p:nvPicPr>
        <p:blipFill rotWithShape="1">
          <a:blip r:embed="rId10" cstate="print">
            <a:duotone>
              <a:schemeClr val="accent5">
                <a:shade val="45000"/>
                <a:satMod val="135000"/>
              </a:schemeClr>
              <a:prstClr val="white"/>
            </a:duotone>
            <a:extLst>
              <a:ext uri="{28A0092B-C50C-407E-A947-70E740481C1C}">
                <a14:useLocalDpi xmlns:a14="http://schemas.microsoft.com/office/drawing/2010/main" val="0"/>
              </a:ext>
            </a:extLst>
          </a:blip>
          <a:srcRect l="8004" t="6039" r="7396" b="7652"/>
          <a:stretch/>
        </p:blipFill>
        <p:spPr>
          <a:xfrm>
            <a:off x="2358646" y="1336128"/>
            <a:ext cx="741032" cy="756000"/>
          </a:xfrm>
          <a:prstGeom prst="rect">
            <a:avLst/>
          </a:prstGeom>
        </p:spPr>
      </p:pic>
      <p:sp>
        <p:nvSpPr>
          <p:cNvPr id="70" name="IoT Number of Connected Devices Text"/>
          <p:cNvSpPr>
            <a:spLocks noChangeArrowheads="1"/>
          </p:cNvSpPr>
          <p:nvPr/>
        </p:nvSpPr>
        <p:spPr bwMode="auto">
          <a:xfrm>
            <a:off x="491991" y="4051377"/>
            <a:ext cx="8168640" cy="17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5720" numCol="1" anchor="ctr" anchorCtr="0" compatLnSpc="1">
            <a:prstTxWarp prst="textNoShape">
              <a:avLst/>
            </a:prstTxWarp>
            <a:spAutoFit/>
          </a:bodyPr>
          <a:lstStyle/>
          <a:p>
            <a:pPr lvl="0" eaLnBrk="0" fontAlgn="base" hangingPunct="0">
              <a:spcBef>
                <a:spcPct val="0"/>
              </a:spcBef>
              <a:spcAft>
                <a:spcPct val="0"/>
              </a:spcAft>
            </a:pPr>
            <a:r>
              <a:rPr lang="en-US" altLang="en-US" sz="2800" dirty="0">
                <a:solidFill>
                  <a:srgbClr val="69A830"/>
                </a:solidFill>
                <a:latin typeface="Arial" panose="020B0604020202020204" pitchFamily="34" charset="0"/>
              </a:rPr>
              <a:t>Mae </a:t>
            </a:r>
            <a:r>
              <a:rPr lang="en-US" altLang="en-US" sz="2800" dirty="0" err="1">
                <a:solidFill>
                  <a:srgbClr val="69A830"/>
                </a:solidFill>
                <a:latin typeface="Arial" panose="020B0604020202020204" pitchFamily="34" charset="0"/>
              </a:rPr>
              <a:t>oddeutu</a:t>
            </a:r>
            <a:r>
              <a:rPr lang="en-US" altLang="en-US" sz="2800" dirty="0">
                <a:solidFill>
                  <a:srgbClr val="69A830"/>
                </a:solidFill>
                <a:latin typeface="Arial" panose="020B0604020202020204" pitchFamily="34" charset="0"/>
              </a:rPr>
              <a:t> </a:t>
            </a:r>
            <a:r>
              <a:rPr lang="en-US" altLang="en-US" sz="4000" b="1" dirty="0">
                <a:solidFill>
                  <a:srgbClr val="69A830"/>
                </a:solidFill>
                <a:latin typeface="Arial" panose="020B0604020202020204" pitchFamily="34" charset="0"/>
              </a:rPr>
              <a:t>5 </a:t>
            </a:r>
            <a:r>
              <a:rPr lang="en-US" altLang="en-US" sz="4000" b="1" dirty="0" err="1">
                <a:solidFill>
                  <a:srgbClr val="69A830"/>
                </a:solidFill>
                <a:latin typeface="Arial" panose="020B0604020202020204" pitchFamily="34" charset="0"/>
              </a:rPr>
              <a:t>biliwn</a:t>
            </a:r>
            <a:r>
              <a:rPr lang="en-US" altLang="en-US" sz="4000" b="1" dirty="0">
                <a:solidFill>
                  <a:srgbClr val="69A830"/>
                </a:solidFill>
                <a:latin typeface="Arial" panose="020B0604020202020204" pitchFamily="34" charset="0"/>
              </a:rPr>
              <a:t> </a:t>
            </a:r>
            <a:r>
              <a:rPr lang="en-US" altLang="en-US" sz="2800" dirty="0">
                <a:solidFill>
                  <a:srgbClr val="69A830"/>
                </a:solidFill>
                <a:latin typeface="Arial" panose="020B0604020202020204" pitchFamily="34" charset="0"/>
              </a:rPr>
              <a:t>o </a:t>
            </a:r>
            <a:r>
              <a:rPr lang="en-US" altLang="en-US" sz="2800" dirty="0" err="1">
                <a:solidFill>
                  <a:srgbClr val="69A830"/>
                </a:solidFill>
                <a:latin typeface="Arial" panose="020B0604020202020204" pitchFamily="34" charset="0"/>
              </a:rPr>
              <a:t>ddyfeisiau</a:t>
            </a:r>
            <a:r>
              <a:rPr lang="en-US" altLang="en-US" sz="2800" dirty="0">
                <a:solidFill>
                  <a:srgbClr val="69A830"/>
                </a:solidFill>
                <a:latin typeface="Arial" panose="020B0604020202020204" pitchFamily="34" charset="0"/>
              </a:rPr>
              <a:t> </a:t>
            </a:r>
            <a:r>
              <a:rPr lang="en-US" altLang="en-US" sz="2800" dirty="0" err="1">
                <a:solidFill>
                  <a:srgbClr val="69A830"/>
                </a:solidFill>
                <a:latin typeface="Arial" panose="020B0604020202020204" pitchFamily="34" charset="0"/>
              </a:rPr>
              <a:t>cysylltiedig</a:t>
            </a:r>
            <a:r>
              <a:rPr lang="en-US" altLang="en-US" sz="2800" dirty="0">
                <a:solidFill>
                  <a:srgbClr val="69A830"/>
                </a:solidFill>
                <a:latin typeface="Arial" panose="020B0604020202020204" pitchFamily="34" charset="0"/>
              </a:rPr>
              <a:t> </a:t>
            </a:r>
            <a:r>
              <a:rPr lang="en-US" altLang="en-US" sz="2800" dirty="0" err="1">
                <a:solidFill>
                  <a:srgbClr val="69A830"/>
                </a:solidFill>
                <a:latin typeface="Arial" panose="020B0604020202020204" pitchFamily="34" charset="0"/>
              </a:rPr>
              <a:t>ar</a:t>
            </a:r>
            <a:r>
              <a:rPr lang="en-US" altLang="en-US" sz="2800" dirty="0">
                <a:solidFill>
                  <a:srgbClr val="69A830"/>
                </a:solidFill>
                <a:latin typeface="Arial" panose="020B0604020202020204" pitchFamily="34" charset="0"/>
              </a:rPr>
              <a:t> </a:t>
            </a:r>
            <a:r>
              <a:rPr lang="en-US" altLang="en-US" sz="2800" dirty="0" err="1">
                <a:solidFill>
                  <a:srgbClr val="69A830"/>
                </a:solidFill>
                <a:latin typeface="Arial" panose="020B0604020202020204" pitchFamily="34" charset="0"/>
              </a:rPr>
              <a:t>hyn</a:t>
            </a:r>
            <a:r>
              <a:rPr lang="en-US" altLang="en-US" sz="2800" dirty="0">
                <a:solidFill>
                  <a:srgbClr val="69A830"/>
                </a:solidFill>
                <a:latin typeface="Arial" panose="020B0604020202020204" pitchFamily="34" charset="0"/>
              </a:rPr>
              <a:t> o </a:t>
            </a:r>
            <a:r>
              <a:rPr lang="en-US" altLang="en-US" sz="2800" dirty="0" err="1">
                <a:solidFill>
                  <a:srgbClr val="69A830"/>
                </a:solidFill>
                <a:latin typeface="Arial" panose="020B0604020202020204" pitchFamily="34" charset="0"/>
              </a:rPr>
              <a:t>bryd</a:t>
            </a:r>
            <a:r>
              <a:rPr lang="en-US" altLang="en-US" sz="2800" dirty="0">
                <a:solidFill>
                  <a:srgbClr val="69A830"/>
                </a:solidFill>
                <a:latin typeface="Arial" panose="020B0604020202020204" pitchFamily="34" charset="0"/>
              </a:rPr>
              <a:t>. </a:t>
            </a:r>
            <a:r>
              <a:rPr lang="en-US" altLang="en-US" sz="2800" dirty="0" err="1">
                <a:solidFill>
                  <a:srgbClr val="69A830"/>
                </a:solidFill>
                <a:latin typeface="Arial" panose="020B0604020202020204" pitchFamily="34" charset="0"/>
              </a:rPr>
              <a:t>Rhagwelir</a:t>
            </a:r>
            <a:r>
              <a:rPr lang="en-US" altLang="en-US" sz="2800" dirty="0">
                <a:solidFill>
                  <a:srgbClr val="69A830"/>
                </a:solidFill>
                <a:latin typeface="Arial" panose="020B0604020202020204" pitchFamily="34" charset="0"/>
              </a:rPr>
              <a:t> y </a:t>
            </a:r>
            <a:r>
              <a:rPr lang="en-US" altLang="en-US" sz="2800" dirty="0" err="1">
                <a:solidFill>
                  <a:srgbClr val="69A830"/>
                </a:solidFill>
                <a:latin typeface="Arial" panose="020B0604020202020204" pitchFamily="34" charset="0"/>
              </a:rPr>
              <a:t>bydd</a:t>
            </a:r>
            <a:r>
              <a:rPr lang="en-US" altLang="en-US" sz="2800" dirty="0">
                <a:solidFill>
                  <a:srgbClr val="69A830"/>
                </a:solidFill>
                <a:latin typeface="Arial" panose="020B0604020202020204" pitchFamily="34" charset="0"/>
              </a:rPr>
              <a:t> y </a:t>
            </a:r>
            <a:r>
              <a:rPr lang="en-US" altLang="en-US" sz="2800" dirty="0" err="1">
                <a:solidFill>
                  <a:srgbClr val="69A830"/>
                </a:solidFill>
                <a:latin typeface="Arial" panose="020B0604020202020204" pitchFamily="34" charset="0"/>
              </a:rPr>
              <a:t>nifer</a:t>
            </a:r>
            <a:r>
              <a:rPr lang="en-US" altLang="en-US" sz="2800" dirty="0">
                <a:solidFill>
                  <a:srgbClr val="69A830"/>
                </a:solidFill>
                <a:latin typeface="Arial" panose="020B0604020202020204" pitchFamily="34" charset="0"/>
              </a:rPr>
              <a:t> </a:t>
            </a:r>
            <a:r>
              <a:rPr lang="en-US" altLang="en-US" sz="2800" dirty="0" err="1">
                <a:solidFill>
                  <a:srgbClr val="69A830"/>
                </a:solidFill>
                <a:latin typeface="Arial" panose="020B0604020202020204" pitchFamily="34" charset="0"/>
              </a:rPr>
              <a:t>hwn</a:t>
            </a:r>
            <a:r>
              <a:rPr lang="en-US" altLang="en-US" sz="2800" dirty="0">
                <a:solidFill>
                  <a:srgbClr val="69A830"/>
                </a:solidFill>
                <a:latin typeface="Arial" panose="020B0604020202020204" pitchFamily="34" charset="0"/>
              </a:rPr>
              <a:t> </a:t>
            </a:r>
            <a:r>
              <a:rPr lang="en-US" altLang="en-US" sz="2800" dirty="0" err="1">
                <a:solidFill>
                  <a:srgbClr val="69A830"/>
                </a:solidFill>
                <a:latin typeface="Arial" panose="020B0604020202020204" pitchFamily="34" charset="0"/>
              </a:rPr>
              <a:t>yn</a:t>
            </a:r>
            <a:r>
              <a:rPr lang="en-US" altLang="en-US" sz="2800" dirty="0">
                <a:solidFill>
                  <a:srgbClr val="69A830"/>
                </a:solidFill>
                <a:latin typeface="Arial" panose="020B0604020202020204" pitchFamily="34" charset="0"/>
              </a:rPr>
              <a:t> </a:t>
            </a:r>
            <a:r>
              <a:rPr lang="en-US" altLang="en-US" sz="2800" dirty="0" err="1">
                <a:solidFill>
                  <a:srgbClr val="69A830"/>
                </a:solidFill>
                <a:latin typeface="Arial" panose="020B0604020202020204" pitchFamily="34" charset="0"/>
              </a:rPr>
              <a:t>fwy</a:t>
            </a:r>
            <a:r>
              <a:rPr lang="en-US" altLang="en-US" sz="2800" dirty="0">
                <a:solidFill>
                  <a:srgbClr val="69A830"/>
                </a:solidFill>
                <a:latin typeface="Arial" panose="020B0604020202020204" pitchFamily="34" charset="0"/>
              </a:rPr>
              <a:t> </a:t>
            </a:r>
            <a:r>
              <a:rPr lang="en-US" altLang="en-US" sz="2800" dirty="0" err="1">
                <a:solidFill>
                  <a:srgbClr val="69A830"/>
                </a:solidFill>
                <a:latin typeface="Arial" panose="020B0604020202020204" pitchFamily="34" charset="0"/>
              </a:rPr>
              <a:t>na</a:t>
            </a:r>
            <a:r>
              <a:rPr lang="en-US" altLang="en-US" sz="2800" dirty="0">
                <a:solidFill>
                  <a:srgbClr val="69A830"/>
                </a:solidFill>
                <a:latin typeface="Arial" panose="020B0604020202020204" pitchFamily="34" charset="0"/>
              </a:rPr>
              <a:t> </a:t>
            </a:r>
            <a:r>
              <a:rPr lang="en-US" altLang="en-US" sz="4000" b="1" dirty="0">
                <a:solidFill>
                  <a:srgbClr val="69A830"/>
                </a:solidFill>
                <a:latin typeface="Arial" panose="020B0604020202020204" pitchFamily="34" charset="0"/>
              </a:rPr>
              <a:t>50 </a:t>
            </a:r>
            <a:r>
              <a:rPr lang="en-US" altLang="en-US" sz="4000" b="1" dirty="0" err="1">
                <a:solidFill>
                  <a:srgbClr val="69A830"/>
                </a:solidFill>
                <a:latin typeface="Arial" panose="020B0604020202020204" pitchFamily="34" charset="0"/>
              </a:rPr>
              <a:t>biliwn</a:t>
            </a:r>
            <a:r>
              <a:rPr lang="en-US" altLang="en-US" sz="4000" b="1" dirty="0">
                <a:solidFill>
                  <a:srgbClr val="69A830"/>
                </a:solidFill>
                <a:latin typeface="Arial" panose="020B0604020202020204" pitchFamily="34" charset="0"/>
              </a:rPr>
              <a:t> </a:t>
            </a:r>
            <a:r>
              <a:rPr lang="en-US" altLang="en-US" sz="2800" dirty="0">
                <a:solidFill>
                  <a:srgbClr val="69A830"/>
                </a:solidFill>
                <a:latin typeface="Arial" panose="020B0604020202020204" pitchFamily="34" charset="0"/>
              </a:rPr>
              <a:t>o </a:t>
            </a:r>
            <a:r>
              <a:rPr lang="en-US" altLang="en-US" sz="2800" dirty="0" err="1">
                <a:solidFill>
                  <a:srgbClr val="69A830"/>
                </a:solidFill>
                <a:latin typeface="Arial" panose="020B0604020202020204" pitchFamily="34" charset="0"/>
              </a:rPr>
              <a:t>ddyfeisiau</a:t>
            </a:r>
            <a:r>
              <a:rPr lang="en-US" altLang="en-US" sz="2800" dirty="0">
                <a:solidFill>
                  <a:srgbClr val="69A830"/>
                </a:solidFill>
                <a:latin typeface="Arial" panose="020B0604020202020204" pitchFamily="34" charset="0"/>
              </a:rPr>
              <a:t> </a:t>
            </a:r>
            <a:r>
              <a:rPr lang="en-US" altLang="en-US" sz="2800" dirty="0" err="1">
                <a:solidFill>
                  <a:srgbClr val="69A830"/>
                </a:solidFill>
                <a:latin typeface="Arial" panose="020B0604020202020204" pitchFamily="34" charset="0"/>
              </a:rPr>
              <a:t>erbyn</a:t>
            </a:r>
            <a:r>
              <a:rPr lang="en-US" altLang="en-US" sz="2800" dirty="0">
                <a:solidFill>
                  <a:srgbClr val="69A830"/>
                </a:solidFill>
                <a:latin typeface="Arial" panose="020B0604020202020204" pitchFamily="34" charset="0"/>
              </a:rPr>
              <a:t> 2020. </a:t>
            </a:r>
          </a:p>
        </p:txBody>
      </p:sp>
      <p:sp>
        <p:nvSpPr>
          <p:cNvPr id="52" name="IoT Domains NODE"/>
          <p:cNvSpPr/>
          <p:nvPr/>
        </p:nvSpPr>
        <p:spPr>
          <a:xfrm>
            <a:off x="6709920" y="5443104"/>
            <a:ext cx="304800" cy="186224"/>
          </a:xfrm>
          <a:prstGeom prst="roundRect">
            <a:avLst/>
          </a:prstGeom>
          <a:solidFill>
            <a:srgbClr val="582F7A"/>
          </a:solidFill>
          <a:ln>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Everyone &amp; Everything"/>
          <p:cNvSpPr/>
          <p:nvPr/>
        </p:nvSpPr>
        <p:spPr>
          <a:xfrm>
            <a:off x="4970213" y="1392057"/>
            <a:ext cx="1620000" cy="68072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Pawb</a:t>
            </a:r>
            <a:r>
              <a:rPr lang="en-GB" dirty="0"/>
              <a:t> a </a:t>
            </a:r>
            <a:r>
              <a:rPr lang="en-GB" dirty="0" err="1"/>
              <a:t>phopeth</a:t>
            </a:r>
            <a:endParaRPr lang="en-GB" dirty="0"/>
          </a:p>
        </p:txBody>
      </p:sp>
      <p:pic>
        <p:nvPicPr>
          <p:cNvPr id="33" name="Picture 2" descr="http://us.123rf.com/400wm/400/400/klavapuk/klavapuk1003/klavapuk100300185/6636328-set-of-icons-of-home-appliances.jpg"/>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l="79968" t="25221" r="-633" b="49660"/>
          <a:stretch>
            <a:fillRect/>
          </a:stretch>
        </p:blipFill>
        <p:spPr bwMode="auto">
          <a:xfrm>
            <a:off x="3265442" y="3371560"/>
            <a:ext cx="602641" cy="627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http://us.123rf.com/400wm/400/400/klavapuk/klavapuk1003/klavapuk100300185/6636328-set-of-icons-of-home-appliances.jpg"/>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l="59889" t="75562" r="19852"/>
          <a:stretch>
            <a:fillRect/>
          </a:stretch>
        </p:blipFill>
        <p:spPr bwMode="auto">
          <a:xfrm>
            <a:off x="1362148" y="3363458"/>
            <a:ext cx="623022" cy="643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 name="House"/>
          <p:cNvGrpSpPr/>
          <p:nvPr/>
        </p:nvGrpSpPr>
        <p:grpSpPr>
          <a:xfrm>
            <a:off x="547833" y="2141551"/>
            <a:ext cx="4028478" cy="4058340"/>
            <a:chOff x="2708059" y="1522016"/>
            <a:chExt cx="3682039" cy="3444607"/>
          </a:xfrm>
        </p:grpSpPr>
        <p:cxnSp>
          <p:nvCxnSpPr>
            <p:cNvPr id="15" name="Straight Connector 14"/>
            <p:cNvCxnSpPr>
              <a:stCxn id="70" idx="0"/>
            </p:cNvCxnSpPr>
            <p:nvPr/>
          </p:nvCxnSpPr>
          <p:spPr bwMode="auto">
            <a:xfrm flipH="1">
              <a:off x="5984992" y="3143024"/>
              <a:ext cx="405106" cy="0"/>
            </a:xfrm>
            <a:prstGeom prst="line">
              <a:avLst/>
            </a:prstGeom>
            <a:ln w="114300">
              <a:solidFill>
                <a:srgbClr val="69A830"/>
              </a:solidFill>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2708059" y="1522016"/>
              <a:ext cx="3678098" cy="3444607"/>
              <a:chOff x="2708059" y="1522016"/>
              <a:chExt cx="3678098" cy="3444607"/>
            </a:xfrm>
          </p:grpSpPr>
          <p:cxnSp>
            <p:nvCxnSpPr>
              <p:cNvPr id="16" name="Straight Connector 15"/>
              <p:cNvCxnSpPr/>
              <p:nvPr/>
            </p:nvCxnSpPr>
            <p:spPr bwMode="auto">
              <a:xfrm flipH="1">
                <a:off x="2708059" y="3129493"/>
                <a:ext cx="501612" cy="0"/>
              </a:xfrm>
              <a:prstGeom prst="line">
                <a:avLst/>
              </a:prstGeom>
              <a:ln w="114300">
                <a:solidFill>
                  <a:srgbClr val="69A83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auto">
              <a:xfrm flipH="1">
                <a:off x="3297152" y="1576045"/>
                <a:ext cx="592274" cy="0"/>
              </a:xfrm>
              <a:prstGeom prst="line">
                <a:avLst/>
              </a:prstGeom>
              <a:ln w="114300">
                <a:solidFill>
                  <a:srgbClr val="69A83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auto">
              <a:xfrm flipH="1">
                <a:off x="6035079" y="3133275"/>
                <a:ext cx="0" cy="1833348"/>
              </a:xfrm>
              <a:prstGeom prst="line">
                <a:avLst/>
              </a:prstGeom>
              <a:ln w="114300">
                <a:solidFill>
                  <a:srgbClr val="69A83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auto">
              <a:xfrm flipH="1">
                <a:off x="3149346" y="3133275"/>
                <a:ext cx="9525" cy="1833348"/>
              </a:xfrm>
              <a:prstGeom prst="line">
                <a:avLst/>
              </a:prstGeom>
              <a:ln w="114300">
                <a:solidFill>
                  <a:srgbClr val="69A83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auto">
              <a:xfrm flipH="1">
                <a:off x="3346404" y="1540776"/>
                <a:ext cx="0" cy="1073991"/>
              </a:xfrm>
              <a:prstGeom prst="line">
                <a:avLst/>
              </a:prstGeom>
              <a:ln w="114300">
                <a:solidFill>
                  <a:srgbClr val="69A83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auto">
              <a:xfrm>
                <a:off x="3838321" y="1531084"/>
                <a:ext cx="0" cy="700326"/>
              </a:xfrm>
              <a:prstGeom prst="line">
                <a:avLst/>
              </a:prstGeom>
              <a:ln w="114300">
                <a:solidFill>
                  <a:srgbClr val="69A83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auto">
              <a:xfrm flipH="1">
                <a:off x="3816096" y="1523277"/>
                <a:ext cx="915988" cy="733360"/>
              </a:xfrm>
              <a:prstGeom prst="line">
                <a:avLst/>
              </a:prstGeom>
              <a:ln w="114300">
                <a:solidFill>
                  <a:srgbClr val="69A83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auto">
              <a:xfrm>
                <a:off x="4655989" y="1522016"/>
                <a:ext cx="1730168" cy="1621005"/>
              </a:xfrm>
              <a:prstGeom prst="line">
                <a:avLst/>
              </a:prstGeom>
              <a:ln w="114300">
                <a:solidFill>
                  <a:srgbClr val="69A83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auto">
              <a:xfrm flipH="1">
                <a:off x="2708798" y="2125813"/>
                <a:ext cx="1275212" cy="1017208"/>
              </a:xfrm>
              <a:prstGeom prst="line">
                <a:avLst/>
              </a:prstGeom>
              <a:ln w="114300">
                <a:solidFill>
                  <a:srgbClr val="69A830"/>
                </a:solidFill>
              </a:ln>
            </p:spPr>
            <p:style>
              <a:lnRef idx="1">
                <a:schemeClr val="accent1"/>
              </a:lnRef>
              <a:fillRef idx="0">
                <a:schemeClr val="accent1"/>
              </a:fillRef>
              <a:effectRef idx="0">
                <a:schemeClr val="accent1"/>
              </a:effectRef>
              <a:fontRef idx="minor">
                <a:schemeClr val="tx1"/>
              </a:fontRef>
            </p:style>
          </p:cxnSp>
        </p:grpSp>
        <p:cxnSp>
          <p:nvCxnSpPr>
            <p:cNvPr id="25" name="Straight Connector 24"/>
            <p:cNvCxnSpPr/>
            <p:nvPr/>
          </p:nvCxnSpPr>
          <p:spPr bwMode="auto">
            <a:xfrm flipH="1" flipV="1">
              <a:off x="3104118" y="4936200"/>
              <a:ext cx="2977820" cy="1560"/>
            </a:xfrm>
            <a:prstGeom prst="line">
              <a:avLst/>
            </a:prstGeom>
            <a:ln w="114300">
              <a:solidFill>
                <a:srgbClr val="69A83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0130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subTnLst>
                                    <p:set>
                                      <p:cBhvr override="childStyle">
                                        <p:cTn dur="1" fill="hold" display="0" masterRel="nextClick" afterEffect="1"/>
                                        <p:tgtEl>
                                          <p:spTgt spid="70"/>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70"/>
                                        </p:tgtEl>
                                        <p:attrNameLst>
                                          <p:attrName>style.visibility</p:attrName>
                                        </p:attrNameLst>
                                      </p:cBhvr>
                                      <p:to>
                                        <p:strVal val="hidden"/>
                                      </p:to>
                                    </p:set>
                                  </p:childTnLst>
                                </p:cTn>
                              </p:par>
                              <p:par>
                                <p:cTn id="19" presetID="21" presetClass="entr" presetSubtype="1"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heel(1)">
                                      <p:cBhvr>
                                        <p:cTn id="21" dur="2000"/>
                                        <p:tgtEl>
                                          <p:spTgt spid="37"/>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par>
                                <p:cTn id="33" presetID="10"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par>
                                <p:cTn id="36" presetID="10"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par>
                                <p:cTn id="39" presetID="10"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par>
                                <p:cTn id="42" presetID="10" presetClass="entr" presetSubtype="0"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par>
                                <p:cTn id="48" presetID="10" presetClass="entr" presetSubtype="0"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par>
                                <p:cTn id="51" presetID="22" presetClass="entr" presetSubtype="4"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down)">
                                      <p:cBhvr>
                                        <p:cTn id="53" dur="500"/>
                                        <p:tgtEl>
                                          <p:spTgt spid="41"/>
                                        </p:tgtEl>
                                      </p:cBhvr>
                                    </p:animEffect>
                                  </p:childTnLst>
                                </p:cTn>
                              </p:par>
                              <p:par>
                                <p:cTn id="54" presetID="22" presetClass="entr" presetSubtype="1" fill="hold"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wipe(up)">
                                      <p:cBhvr>
                                        <p:cTn id="56" dur="500"/>
                                        <p:tgtEl>
                                          <p:spTgt spid="42"/>
                                        </p:tgtEl>
                                      </p:cBhvr>
                                    </p:animEffect>
                                  </p:childTnLst>
                                </p:cTn>
                              </p:par>
                              <p:par>
                                <p:cTn id="57" presetID="22" presetClass="entr" presetSubtype="1"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wipe(up)">
                                      <p:cBhvr>
                                        <p:cTn id="59" dur="500"/>
                                        <p:tgtEl>
                                          <p:spTgt spid="44"/>
                                        </p:tgtEl>
                                      </p:cBhvr>
                                    </p:animEffect>
                                  </p:childTnLst>
                                </p:cTn>
                              </p:par>
                              <p:par>
                                <p:cTn id="60" presetID="22" presetClass="entr" presetSubtype="1" fill="hold" nodeType="with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wipe(up)">
                                      <p:cBhvr>
                                        <p:cTn id="62" dur="500"/>
                                        <p:tgtEl>
                                          <p:spTgt spid="47"/>
                                        </p:tgtEl>
                                      </p:cBhvr>
                                    </p:animEffect>
                                  </p:childTnLst>
                                </p:cTn>
                              </p:par>
                              <p:par>
                                <p:cTn id="63" presetID="22" presetClass="entr" presetSubtype="2" fill="hold" nodeType="with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wipe(right)">
                                      <p:cBhvr>
                                        <p:cTn id="65" dur="500"/>
                                        <p:tgtEl>
                                          <p:spTgt spid="48"/>
                                        </p:tgtEl>
                                      </p:cBhvr>
                                    </p:animEffect>
                                  </p:childTnLst>
                                </p:cTn>
                              </p:par>
                              <p:par>
                                <p:cTn id="66" presetID="22" presetClass="entr" presetSubtype="2" fill="hold" nodeType="withEffect">
                                  <p:stCondLst>
                                    <p:cond delay="0"/>
                                  </p:stCondLst>
                                  <p:childTnLst>
                                    <p:set>
                                      <p:cBhvr>
                                        <p:cTn id="67" dur="1" fill="hold">
                                          <p:stCondLst>
                                            <p:cond delay="0"/>
                                          </p:stCondLst>
                                        </p:cTn>
                                        <p:tgtEl>
                                          <p:spTgt spid="50"/>
                                        </p:tgtEl>
                                        <p:attrNameLst>
                                          <p:attrName>style.visibility</p:attrName>
                                        </p:attrNameLst>
                                      </p:cBhvr>
                                      <p:to>
                                        <p:strVal val="visible"/>
                                      </p:to>
                                    </p:set>
                                    <p:animEffect transition="in" filter="wipe(right)">
                                      <p:cBhvr>
                                        <p:cTn id="68" dur="500"/>
                                        <p:tgtEl>
                                          <p:spTgt spid="50"/>
                                        </p:tgtEl>
                                      </p:cBhvr>
                                    </p:animEffect>
                                  </p:childTnLst>
                                </p:cTn>
                              </p:par>
                              <p:par>
                                <p:cTn id="69" presetID="22" presetClass="entr" presetSubtype="4" fill="hold" nodeType="withEffect">
                                  <p:stCondLst>
                                    <p:cond delay="0"/>
                                  </p:stCondLst>
                                  <p:childTnLst>
                                    <p:set>
                                      <p:cBhvr>
                                        <p:cTn id="70" dur="1" fill="hold">
                                          <p:stCondLst>
                                            <p:cond delay="0"/>
                                          </p:stCondLst>
                                        </p:cTn>
                                        <p:tgtEl>
                                          <p:spTgt spid="53"/>
                                        </p:tgtEl>
                                        <p:attrNameLst>
                                          <p:attrName>style.visibility</p:attrName>
                                        </p:attrNameLst>
                                      </p:cBhvr>
                                      <p:to>
                                        <p:strVal val="visible"/>
                                      </p:to>
                                    </p:set>
                                    <p:animEffect transition="in" filter="wipe(down)">
                                      <p:cBhvr>
                                        <p:cTn id="71" dur="500"/>
                                        <p:tgtEl>
                                          <p:spTgt spid="53"/>
                                        </p:tgtEl>
                                      </p:cBhvr>
                                    </p:animEffect>
                                  </p:childTnLst>
                                </p:cTn>
                              </p:par>
                              <p:par>
                                <p:cTn id="72" presetID="22" presetClass="entr" presetSubtype="4" fill="hold" nodeType="withEffect">
                                  <p:stCondLst>
                                    <p:cond delay="0"/>
                                  </p:stCondLst>
                                  <p:childTnLst>
                                    <p:set>
                                      <p:cBhvr>
                                        <p:cTn id="73" dur="1" fill="hold">
                                          <p:stCondLst>
                                            <p:cond delay="0"/>
                                          </p:stCondLst>
                                        </p:cTn>
                                        <p:tgtEl>
                                          <p:spTgt spid="56"/>
                                        </p:tgtEl>
                                        <p:attrNameLst>
                                          <p:attrName>style.visibility</p:attrName>
                                        </p:attrNameLst>
                                      </p:cBhvr>
                                      <p:to>
                                        <p:strVal val="visible"/>
                                      </p:to>
                                    </p:set>
                                    <p:animEffect transition="in" filter="wipe(down)">
                                      <p:cBhvr>
                                        <p:cTn id="74" dur="500"/>
                                        <p:tgtEl>
                                          <p:spTgt spid="56"/>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wipe(down)">
                                      <p:cBhvr>
                                        <p:cTn id="79" dur="500"/>
                                        <p:tgtEl>
                                          <p:spTgt spid="60"/>
                                        </p:tgtEl>
                                      </p:cBhvr>
                                    </p:animEffect>
                                  </p:childTnLst>
                                </p:cTn>
                              </p:par>
                              <p:par>
                                <p:cTn id="80" presetID="22" presetClass="entr" presetSubtype="4" fill="hold" nodeType="withEffect">
                                  <p:stCondLst>
                                    <p:cond delay="0"/>
                                  </p:stCondLst>
                                  <p:childTnLst>
                                    <p:set>
                                      <p:cBhvr>
                                        <p:cTn id="81" dur="1" fill="hold">
                                          <p:stCondLst>
                                            <p:cond delay="0"/>
                                          </p:stCondLst>
                                        </p:cTn>
                                        <p:tgtEl>
                                          <p:spTgt spid="63"/>
                                        </p:tgtEl>
                                        <p:attrNameLst>
                                          <p:attrName>style.visibility</p:attrName>
                                        </p:attrNameLst>
                                      </p:cBhvr>
                                      <p:to>
                                        <p:strVal val="visible"/>
                                      </p:to>
                                    </p:set>
                                    <p:animEffect transition="in" filter="wipe(down)">
                                      <p:cBhvr>
                                        <p:cTn id="82" dur="500"/>
                                        <p:tgtEl>
                                          <p:spTgt spid="63"/>
                                        </p:tgtEl>
                                      </p:cBhvr>
                                    </p:animEffect>
                                  </p:childTnLst>
                                </p:cTn>
                              </p:par>
                              <p:par>
                                <p:cTn id="83" presetID="22" presetClass="entr" presetSubtype="1" fill="hold" nodeType="withEffect">
                                  <p:stCondLst>
                                    <p:cond delay="0"/>
                                  </p:stCondLst>
                                  <p:childTnLst>
                                    <p:set>
                                      <p:cBhvr>
                                        <p:cTn id="84" dur="1" fill="hold">
                                          <p:stCondLst>
                                            <p:cond delay="0"/>
                                          </p:stCondLst>
                                        </p:cTn>
                                        <p:tgtEl>
                                          <p:spTgt spid="69"/>
                                        </p:tgtEl>
                                        <p:attrNameLst>
                                          <p:attrName>style.visibility</p:attrName>
                                        </p:attrNameLst>
                                      </p:cBhvr>
                                      <p:to>
                                        <p:strVal val="visible"/>
                                      </p:to>
                                    </p:set>
                                    <p:animEffect transition="in" filter="wipe(up)">
                                      <p:cBhvr>
                                        <p:cTn id="85" dur="500"/>
                                        <p:tgtEl>
                                          <p:spTgt spid="69"/>
                                        </p:tgtEl>
                                      </p:cBhvr>
                                    </p:animEffect>
                                  </p:childTnLst>
                                </p:cTn>
                              </p:par>
                              <p:par>
                                <p:cTn id="86" presetID="22" presetClass="entr" presetSubtype="8" fill="hold" nodeType="withEffect">
                                  <p:stCondLst>
                                    <p:cond delay="0"/>
                                  </p:stCondLst>
                                  <p:childTnLst>
                                    <p:set>
                                      <p:cBhvr>
                                        <p:cTn id="87" dur="1" fill="hold">
                                          <p:stCondLst>
                                            <p:cond delay="0"/>
                                          </p:stCondLst>
                                        </p:cTn>
                                        <p:tgtEl>
                                          <p:spTgt spid="66"/>
                                        </p:tgtEl>
                                        <p:attrNameLst>
                                          <p:attrName>style.visibility</p:attrName>
                                        </p:attrNameLst>
                                      </p:cBhvr>
                                      <p:to>
                                        <p:strVal val="visible"/>
                                      </p:to>
                                    </p:set>
                                    <p:animEffect transition="in" filter="wipe(left)">
                                      <p:cBhvr>
                                        <p:cTn id="88" dur="500"/>
                                        <p:tgtEl>
                                          <p:spTgt spid="66"/>
                                        </p:tgtEl>
                                      </p:cBhvr>
                                    </p:animEffect>
                                  </p:childTnLst>
                                </p:cTn>
                              </p:par>
                              <p:par>
                                <p:cTn id="89" presetID="22" presetClass="entr" presetSubtype="1" fill="hold" nodeType="withEffect">
                                  <p:stCondLst>
                                    <p:cond delay="0"/>
                                  </p:stCondLst>
                                  <p:childTnLst>
                                    <p:set>
                                      <p:cBhvr>
                                        <p:cTn id="90" dur="1" fill="hold">
                                          <p:stCondLst>
                                            <p:cond delay="0"/>
                                          </p:stCondLst>
                                        </p:cTn>
                                        <p:tgtEl>
                                          <p:spTgt spid="72"/>
                                        </p:tgtEl>
                                        <p:attrNameLst>
                                          <p:attrName>style.visibility</p:attrName>
                                        </p:attrNameLst>
                                      </p:cBhvr>
                                      <p:to>
                                        <p:strVal val="visible"/>
                                      </p:to>
                                    </p:set>
                                    <p:animEffect transition="in" filter="wipe(up)">
                                      <p:cBhvr>
                                        <p:cTn id="91" dur="500"/>
                                        <p:tgtEl>
                                          <p:spTgt spid="72"/>
                                        </p:tgtEl>
                                      </p:cBhvr>
                                    </p:animEffect>
                                  </p:childTnLst>
                                </p:cTn>
                              </p:par>
                              <p:par>
                                <p:cTn id="92" presetID="22" presetClass="entr" presetSubtype="1" fill="hold" nodeType="withEffect">
                                  <p:stCondLst>
                                    <p:cond delay="0"/>
                                  </p:stCondLst>
                                  <p:childTnLst>
                                    <p:set>
                                      <p:cBhvr>
                                        <p:cTn id="93" dur="1" fill="hold">
                                          <p:stCondLst>
                                            <p:cond delay="0"/>
                                          </p:stCondLst>
                                        </p:cTn>
                                        <p:tgtEl>
                                          <p:spTgt spid="75"/>
                                        </p:tgtEl>
                                        <p:attrNameLst>
                                          <p:attrName>style.visibility</p:attrName>
                                        </p:attrNameLst>
                                      </p:cBhvr>
                                      <p:to>
                                        <p:strVal val="visible"/>
                                      </p:to>
                                    </p:set>
                                    <p:animEffect transition="in" filter="wipe(up)">
                                      <p:cBhvr>
                                        <p:cTn id="94" dur="500"/>
                                        <p:tgtEl>
                                          <p:spTgt spid="75"/>
                                        </p:tgtEl>
                                      </p:cBhvr>
                                    </p:animEffect>
                                  </p:childTnLst>
                                </p:cTn>
                              </p:par>
                              <p:par>
                                <p:cTn id="95" presetID="22" presetClass="entr" presetSubtype="1" fill="hold" nodeType="withEffect">
                                  <p:stCondLst>
                                    <p:cond delay="0"/>
                                  </p:stCondLst>
                                  <p:childTnLst>
                                    <p:set>
                                      <p:cBhvr>
                                        <p:cTn id="96" dur="1" fill="hold">
                                          <p:stCondLst>
                                            <p:cond delay="0"/>
                                          </p:stCondLst>
                                        </p:cTn>
                                        <p:tgtEl>
                                          <p:spTgt spid="77"/>
                                        </p:tgtEl>
                                        <p:attrNameLst>
                                          <p:attrName>style.visibility</p:attrName>
                                        </p:attrNameLst>
                                      </p:cBhvr>
                                      <p:to>
                                        <p:strVal val="visible"/>
                                      </p:to>
                                    </p:set>
                                    <p:animEffect transition="in" filter="wipe(up)">
                                      <p:cBhvr>
                                        <p:cTn id="97" dur="500"/>
                                        <p:tgtEl>
                                          <p:spTgt spid="77"/>
                                        </p:tgtEl>
                                      </p:cBhvr>
                                    </p:animEffect>
                                  </p:childTnLst>
                                </p:cTn>
                              </p:par>
                              <p:par>
                                <p:cTn id="98" presetID="22" presetClass="entr" presetSubtype="4" fill="hold" nodeType="withEffect">
                                  <p:stCondLst>
                                    <p:cond delay="0"/>
                                  </p:stCondLst>
                                  <p:childTnLst>
                                    <p:set>
                                      <p:cBhvr>
                                        <p:cTn id="99" dur="1" fill="hold">
                                          <p:stCondLst>
                                            <p:cond delay="0"/>
                                          </p:stCondLst>
                                        </p:cTn>
                                        <p:tgtEl>
                                          <p:spTgt spid="57"/>
                                        </p:tgtEl>
                                        <p:attrNameLst>
                                          <p:attrName>style.visibility</p:attrName>
                                        </p:attrNameLst>
                                      </p:cBhvr>
                                      <p:to>
                                        <p:strVal val="visible"/>
                                      </p:to>
                                    </p:set>
                                    <p:animEffect transition="in" filter="wipe(down)">
                                      <p:cBhvr>
                                        <p:cTn id="100" dur="500"/>
                                        <p:tgtEl>
                                          <p:spTgt spid="57"/>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nodeType="clickEffect">
                                  <p:stCondLst>
                                    <p:cond delay="0"/>
                                  </p:stCondLst>
                                  <p:childTnLst>
                                    <p:set>
                                      <p:cBhvr>
                                        <p:cTn id="104" dur="1" fill="hold">
                                          <p:stCondLst>
                                            <p:cond delay="0"/>
                                          </p:stCondLst>
                                        </p:cTn>
                                        <p:tgtEl>
                                          <p:spTgt spid="80"/>
                                        </p:tgtEl>
                                        <p:attrNameLst>
                                          <p:attrName>style.visibility</p:attrName>
                                        </p:attrNameLst>
                                      </p:cBhvr>
                                      <p:to>
                                        <p:strVal val="visible"/>
                                      </p:to>
                                    </p:set>
                                    <p:animEffect transition="in" filter="wipe(left)">
                                      <p:cBhvr>
                                        <p:cTn id="105" dur="500"/>
                                        <p:tgtEl>
                                          <p:spTgt spid="80"/>
                                        </p:tgtEl>
                                      </p:cBhvr>
                                    </p:animEffect>
                                  </p:childTnLst>
                                </p:cTn>
                              </p:par>
                            </p:childTnLst>
                          </p:cTn>
                        </p:par>
                        <p:par>
                          <p:cTn id="106" fill="hold">
                            <p:stCondLst>
                              <p:cond delay="500"/>
                            </p:stCondLst>
                            <p:childTnLst>
                              <p:par>
                                <p:cTn id="107" presetID="10" presetClass="entr" presetSubtype="0" fill="hold" grpId="0" nodeType="afterEffect">
                                  <p:stCondLst>
                                    <p:cond delay="0"/>
                                  </p:stCondLst>
                                  <p:childTnLst>
                                    <p:set>
                                      <p:cBhvr>
                                        <p:cTn id="108" dur="1" fill="hold">
                                          <p:stCondLst>
                                            <p:cond delay="0"/>
                                          </p:stCondLst>
                                        </p:cTn>
                                        <p:tgtEl>
                                          <p:spTgt spid="52"/>
                                        </p:tgtEl>
                                        <p:attrNameLst>
                                          <p:attrName>style.visibility</p:attrName>
                                        </p:attrNameLst>
                                      </p:cBhvr>
                                      <p:to>
                                        <p:strVal val="visible"/>
                                      </p:to>
                                    </p:set>
                                    <p:animEffect transition="in" filter="fade">
                                      <p:cBhvr>
                                        <p:cTn id="109" dur="500"/>
                                        <p:tgtEl>
                                          <p:spTgt spid="52"/>
                                        </p:tgtEl>
                                      </p:cBhvr>
                                    </p:animEffect>
                                  </p:childTnLst>
                                </p:cTn>
                              </p:par>
                            </p:childTnLst>
                          </p:cTn>
                        </p:par>
                        <p:par>
                          <p:cTn id="110" fill="hold">
                            <p:stCondLst>
                              <p:cond delay="1000"/>
                            </p:stCondLst>
                            <p:childTnLst>
                              <p:par>
                                <p:cTn id="111" presetID="22" presetClass="entr" presetSubtype="4" fill="hold" nodeType="afterEffect">
                                  <p:stCondLst>
                                    <p:cond delay="0"/>
                                  </p:stCondLst>
                                  <p:childTnLst>
                                    <p:set>
                                      <p:cBhvr>
                                        <p:cTn id="112" dur="1" fill="hold">
                                          <p:stCondLst>
                                            <p:cond delay="0"/>
                                          </p:stCondLst>
                                        </p:cTn>
                                        <p:tgtEl>
                                          <p:spTgt spid="95"/>
                                        </p:tgtEl>
                                        <p:attrNameLst>
                                          <p:attrName>style.visibility</p:attrName>
                                        </p:attrNameLst>
                                      </p:cBhvr>
                                      <p:to>
                                        <p:strVal val="visible"/>
                                      </p:to>
                                    </p:set>
                                    <p:animEffect transition="in" filter="wipe(down)">
                                      <p:cBhvr>
                                        <p:cTn id="113" dur="500"/>
                                        <p:tgtEl>
                                          <p:spTgt spid="95"/>
                                        </p:tgtEl>
                                      </p:cBhvr>
                                    </p:animEffect>
                                  </p:childTnLst>
                                </p:cTn>
                              </p:par>
                            </p:childTnLst>
                          </p:cTn>
                        </p:par>
                        <p:par>
                          <p:cTn id="114" fill="hold">
                            <p:stCondLst>
                              <p:cond delay="1500"/>
                            </p:stCondLst>
                            <p:childTnLst>
                              <p:par>
                                <p:cTn id="115" presetID="10" presetClass="entr" presetSubtype="0" fill="hold" grpId="0" nodeType="afterEffect">
                                  <p:stCondLst>
                                    <p:cond delay="0"/>
                                  </p:stCondLst>
                                  <p:childTnLst>
                                    <p:set>
                                      <p:cBhvr>
                                        <p:cTn id="116" dur="1" fill="hold">
                                          <p:stCondLst>
                                            <p:cond delay="0"/>
                                          </p:stCondLst>
                                        </p:cTn>
                                        <p:tgtEl>
                                          <p:spTgt spid="84"/>
                                        </p:tgtEl>
                                        <p:attrNameLst>
                                          <p:attrName>style.visibility</p:attrName>
                                        </p:attrNameLst>
                                      </p:cBhvr>
                                      <p:to>
                                        <p:strVal val="visible"/>
                                      </p:to>
                                    </p:set>
                                    <p:animEffect transition="in" filter="fade">
                                      <p:cBhvr>
                                        <p:cTn id="117" dur="500"/>
                                        <p:tgtEl>
                                          <p:spTgt spid="84"/>
                                        </p:tgtEl>
                                      </p:cBhvr>
                                    </p:animEffect>
                                  </p:childTnLst>
                                </p:cTn>
                              </p:par>
                            </p:childTnLst>
                          </p:cTn>
                        </p:par>
                        <p:par>
                          <p:cTn id="118" fill="hold">
                            <p:stCondLst>
                              <p:cond delay="2000"/>
                            </p:stCondLst>
                            <p:childTnLst>
                              <p:par>
                                <p:cTn id="119" presetID="22" presetClass="entr" presetSubtype="4" fill="hold" nodeType="afterEffect">
                                  <p:stCondLst>
                                    <p:cond delay="0"/>
                                  </p:stCondLst>
                                  <p:childTnLst>
                                    <p:set>
                                      <p:cBhvr>
                                        <p:cTn id="120" dur="1" fill="hold">
                                          <p:stCondLst>
                                            <p:cond delay="0"/>
                                          </p:stCondLst>
                                        </p:cTn>
                                        <p:tgtEl>
                                          <p:spTgt spid="101"/>
                                        </p:tgtEl>
                                        <p:attrNameLst>
                                          <p:attrName>style.visibility</p:attrName>
                                        </p:attrNameLst>
                                      </p:cBhvr>
                                      <p:to>
                                        <p:strVal val="visible"/>
                                      </p:to>
                                    </p:set>
                                    <p:animEffect transition="in" filter="wipe(down)">
                                      <p:cBhvr>
                                        <p:cTn id="121" dur="500"/>
                                        <p:tgtEl>
                                          <p:spTgt spid="101"/>
                                        </p:tgtEl>
                                      </p:cBhvr>
                                    </p:animEffect>
                                  </p:childTnLst>
                                </p:cTn>
                              </p:par>
                            </p:childTnLst>
                          </p:cTn>
                        </p:par>
                        <p:par>
                          <p:cTn id="122" fill="hold">
                            <p:stCondLst>
                              <p:cond delay="2500"/>
                            </p:stCondLst>
                            <p:childTnLst>
                              <p:par>
                                <p:cTn id="123" presetID="10" presetClass="entr" presetSubtype="0" fill="hold" grpId="0" nodeType="afterEffect">
                                  <p:stCondLst>
                                    <p:cond delay="0"/>
                                  </p:stCondLst>
                                  <p:childTnLst>
                                    <p:set>
                                      <p:cBhvr>
                                        <p:cTn id="124" dur="1" fill="hold">
                                          <p:stCondLst>
                                            <p:cond delay="0"/>
                                          </p:stCondLst>
                                        </p:cTn>
                                        <p:tgtEl>
                                          <p:spTgt spid="83"/>
                                        </p:tgtEl>
                                        <p:attrNameLst>
                                          <p:attrName>style.visibility</p:attrName>
                                        </p:attrNameLst>
                                      </p:cBhvr>
                                      <p:to>
                                        <p:strVal val="visible"/>
                                      </p:to>
                                    </p:set>
                                    <p:animEffect transition="in" filter="fade">
                                      <p:cBhvr>
                                        <p:cTn id="125" dur="500"/>
                                        <p:tgtEl>
                                          <p:spTgt spid="83"/>
                                        </p:tgtEl>
                                      </p:cBhvr>
                                    </p:animEffect>
                                  </p:childTnLst>
                                </p:cTn>
                              </p:par>
                            </p:childTnLst>
                          </p:cTn>
                        </p:par>
                        <p:par>
                          <p:cTn id="126" fill="hold">
                            <p:stCondLst>
                              <p:cond delay="3000"/>
                            </p:stCondLst>
                            <p:childTnLst>
                              <p:par>
                                <p:cTn id="127" presetID="22" presetClass="entr" presetSubtype="4" fill="hold" nodeType="afterEffect">
                                  <p:stCondLst>
                                    <p:cond delay="0"/>
                                  </p:stCondLst>
                                  <p:childTnLst>
                                    <p:set>
                                      <p:cBhvr>
                                        <p:cTn id="128" dur="1" fill="hold">
                                          <p:stCondLst>
                                            <p:cond delay="0"/>
                                          </p:stCondLst>
                                        </p:cTn>
                                        <p:tgtEl>
                                          <p:spTgt spid="110"/>
                                        </p:tgtEl>
                                        <p:attrNameLst>
                                          <p:attrName>style.visibility</p:attrName>
                                        </p:attrNameLst>
                                      </p:cBhvr>
                                      <p:to>
                                        <p:strVal val="visible"/>
                                      </p:to>
                                    </p:set>
                                    <p:animEffect transition="in" filter="wipe(down)">
                                      <p:cBhvr>
                                        <p:cTn id="129" dur="500"/>
                                        <p:tgtEl>
                                          <p:spTgt spid="110"/>
                                        </p:tgtEl>
                                      </p:cBhvr>
                                    </p:animEffect>
                                  </p:childTnLst>
                                </p:cTn>
                              </p:par>
                            </p:childTnLst>
                          </p:cTn>
                        </p:par>
                        <p:par>
                          <p:cTn id="130" fill="hold">
                            <p:stCondLst>
                              <p:cond delay="3500"/>
                            </p:stCondLst>
                            <p:childTnLst>
                              <p:par>
                                <p:cTn id="131" presetID="10" presetClass="entr" presetSubtype="0" fill="hold" grpId="0" nodeType="afterEffect">
                                  <p:stCondLst>
                                    <p:cond delay="0"/>
                                  </p:stCondLst>
                                  <p:childTnLst>
                                    <p:set>
                                      <p:cBhvr>
                                        <p:cTn id="132" dur="1" fill="hold">
                                          <p:stCondLst>
                                            <p:cond delay="0"/>
                                          </p:stCondLst>
                                        </p:cTn>
                                        <p:tgtEl>
                                          <p:spTgt spid="89"/>
                                        </p:tgtEl>
                                        <p:attrNameLst>
                                          <p:attrName>style.visibility</p:attrName>
                                        </p:attrNameLst>
                                      </p:cBhvr>
                                      <p:to>
                                        <p:strVal val="visible"/>
                                      </p:to>
                                    </p:set>
                                    <p:animEffect transition="in" filter="fade">
                                      <p:cBhvr>
                                        <p:cTn id="133" dur="500"/>
                                        <p:tgtEl>
                                          <p:spTgt spid="89"/>
                                        </p:tgtEl>
                                      </p:cBhvr>
                                    </p:animEffect>
                                  </p:childTnLst>
                                </p:cTn>
                              </p:par>
                            </p:childTnLst>
                          </p:cTn>
                        </p:par>
                        <p:par>
                          <p:cTn id="134" fill="hold">
                            <p:stCondLst>
                              <p:cond delay="4000"/>
                            </p:stCondLst>
                            <p:childTnLst>
                              <p:par>
                                <p:cTn id="135" presetID="22" presetClass="entr" presetSubtype="4" fill="hold" nodeType="afterEffect">
                                  <p:stCondLst>
                                    <p:cond delay="0"/>
                                  </p:stCondLst>
                                  <p:childTnLst>
                                    <p:set>
                                      <p:cBhvr>
                                        <p:cTn id="136" dur="1" fill="hold">
                                          <p:stCondLst>
                                            <p:cond delay="0"/>
                                          </p:stCondLst>
                                        </p:cTn>
                                        <p:tgtEl>
                                          <p:spTgt spid="107"/>
                                        </p:tgtEl>
                                        <p:attrNameLst>
                                          <p:attrName>style.visibility</p:attrName>
                                        </p:attrNameLst>
                                      </p:cBhvr>
                                      <p:to>
                                        <p:strVal val="visible"/>
                                      </p:to>
                                    </p:set>
                                    <p:animEffect transition="in" filter="wipe(down)">
                                      <p:cBhvr>
                                        <p:cTn id="137" dur="500"/>
                                        <p:tgtEl>
                                          <p:spTgt spid="107"/>
                                        </p:tgtEl>
                                      </p:cBhvr>
                                    </p:animEffect>
                                  </p:childTnLst>
                                </p:cTn>
                              </p:par>
                            </p:childTnLst>
                          </p:cTn>
                        </p:par>
                        <p:par>
                          <p:cTn id="138" fill="hold">
                            <p:stCondLst>
                              <p:cond delay="4500"/>
                            </p:stCondLst>
                            <p:childTnLst>
                              <p:par>
                                <p:cTn id="139" presetID="10" presetClass="entr" presetSubtype="0" fill="hold" grpId="0" nodeType="afterEffect">
                                  <p:stCondLst>
                                    <p:cond delay="0"/>
                                  </p:stCondLst>
                                  <p:childTnLst>
                                    <p:set>
                                      <p:cBhvr>
                                        <p:cTn id="140" dur="1" fill="hold">
                                          <p:stCondLst>
                                            <p:cond delay="0"/>
                                          </p:stCondLst>
                                        </p:cTn>
                                        <p:tgtEl>
                                          <p:spTgt spid="86"/>
                                        </p:tgtEl>
                                        <p:attrNameLst>
                                          <p:attrName>style.visibility</p:attrName>
                                        </p:attrNameLst>
                                      </p:cBhvr>
                                      <p:to>
                                        <p:strVal val="visible"/>
                                      </p:to>
                                    </p:set>
                                    <p:animEffect transition="in" filter="fade">
                                      <p:cBhvr>
                                        <p:cTn id="141" dur="500"/>
                                        <p:tgtEl>
                                          <p:spTgt spid="86"/>
                                        </p:tgtEl>
                                      </p:cBhvr>
                                    </p:animEffect>
                                  </p:childTnLst>
                                </p:cTn>
                              </p:par>
                            </p:childTnLst>
                          </p:cTn>
                        </p:par>
                        <p:par>
                          <p:cTn id="142" fill="hold">
                            <p:stCondLst>
                              <p:cond delay="5000"/>
                            </p:stCondLst>
                            <p:childTnLst>
                              <p:par>
                                <p:cTn id="143" presetID="22" presetClass="entr" presetSubtype="4" fill="hold" nodeType="afterEffect">
                                  <p:stCondLst>
                                    <p:cond delay="0"/>
                                  </p:stCondLst>
                                  <p:childTnLst>
                                    <p:set>
                                      <p:cBhvr>
                                        <p:cTn id="144" dur="1" fill="hold">
                                          <p:stCondLst>
                                            <p:cond delay="0"/>
                                          </p:stCondLst>
                                        </p:cTn>
                                        <p:tgtEl>
                                          <p:spTgt spid="116"/>
                                        </p:tgtEl>
                                        <p:attrNameLst>
                                          <p:attrName>style.visibility</p:attrName>
                                        </p:attrNameLst>
                                      </p:cBhvr>
                                      <p:to>
                                        <p:strVal val="visible"/>
                                      </p:to>
                                    </p:set>
                                    <p:animEffect transition="in" filter="wipe(down)">
                                      <p:cBhvr>
                                        <p:cTn id="145" dur="500"/>
                                        <p:tgtEl>
                                          <p:spTgt spid="116"/>
                                        </p:tgtEl>
                                      </p:cBhvr>
                                    </p:animEffect>
                                  </p:childTnLst>
                                </p:cTn>
                              </p:par>
                            </p:childTnLst>
                          </p:cTn>
                        </p:par>
                        <p:par>
                          <p:cTn id="146" fill="hold">
                            <p:stCondLst>
                              <p:cond delay="5500"/>
                            </p:stCondLst>
                            <p:childTnLst>
                              <p:par>
                                <p:cTn id="147" presetID="10" presetClass="entr" presetSubtype="0" fill="hold" grpId="0" nodeType="afterEffect">
                                  <p:stCondLst>
                                    <p:cond delay="0"/>
                                  </p:stCondLst>
                                  <p:childTnLst>
                                    <p:set>
                                      <p:cBhvr>
                                        <p:cTn id="148" dur="1" fill="hold">
                                          <p:stCondLst>
                                            <p:cond delay="0"/>
                                          </p:stCondLst>
                                        </p:cTn>
                                        <p:tgtEl>
                                          <p:spTgt spid="87"/>
                                        </p:tgtEl>
                                        <p:attrNameLst>
                                          <p:attrName>style.visibility</p:attrName>
                                        </p:attrNameLst>
                                      </p:cBhvr>
                                      <p:to>
                                        <p:strVal val="visible"/>
                                      </p:to>
                                    </p:set>
                                    <p:animEffect transition="in" filter="fade">
                                      <p:cBhvr>
                                        <p:cTn id="149" dur="500"/>
                                        <p:tgtEl>
                                          <p:spTgt spid="87"/>
                                        </p:tgtEl>
                                      </p:cBhvr>
                                    </p:animEffect>
                                  </p:childTnLst>
                                </p:cTn>
                              </p:par>
                            </p:childTnLst>
                          </p:cTn>
                        </p:par>
                        <p:par>
                          <p:cTn id="150" fill="hold">
                            <p:stCondLst>
                              <p:cond delay="6000"/>
                            </p:stCondLst>
                            <p:childTnLst>
                              <p:par>
                                <p:cTn id="151" presetID="22" presetClass="entr" presetSubtype="4" fill="hold" nodeType="afterEffect">
                                  <p:stCondLst>
                                    <p:cond delay="0"/>
                                  </p:stCondLst>
                                  <p:childTnLst>
                                    <p:set>
                                      <p:cBhvr>
                                        <p:cTn id="152" dur="1" fill="hold">
                                          <p:stCondLst>
                                            <p:cond delay="0"/>
                                          </p:stCondLst>
                                        </p:cTn>
                                        <p:tgtEl>
                                          <p:spTgt spid="113"/>
                                        </p:tgtEl>
                                        <p:attrNameLst>
                                          <p:attrName>style.visibility</p:attrName>
                                        </p:attrNameLst>
                                      </p:cBhvr>
                                      <p:to>
                                        <p:strVal val="visible"/>
                                      </p:to>
                                    </p:set>
                                    <p:animEffect transition="in" filter="wipe(down)">
                                      <p:cBhvr>
                                        <p:cTn id="153" dur="500"/>
                                        <p:tgtEl>
                                          <p:spTgt spid="113"/>
                                        </p:tgtEl>
                                      </p:cBhvr>
                                    </p:animEffect>
                                  </p:childTnLst>
                                </p:cTn>
                              </p:par>
                            </p:childTnLst>
                          </p:cTn>
                        </p:par>
                        <p:par>
                          <p:cTn id="154" fill="hold">
                            <p:stCondLst>
                              <p:cond delay="6500"/>
                            </p:stCondLst>
                            <p:childTnLst>
                              <p:par>
                                <p:cTn id="155" presetID="10" presetClass="entr" presetSubtype="0" fill="hold" grpId="0" nodeType="afterEffect">
                                  <p:stCondLst>
                                    <p:cond delay="0"/>
                                  </p:stCondLst>
                                  <p:childTnLst>
                                    <p:set>
                                      <p:cBhvr>
                                        <p:cTn id="156" dur="1" fill="hold">
                                          <p:stCondLst>
                                            <p:cond delay="0"/>
                                          </p:stCondLst>
                                        </p:cTn>
                                        <p:tgtEl>
                                          <p:spTgt spid="88"/>
                                        </p:tgtEl>
                                        <p:attrNameLst>
                                          <p:attrName>style.visibility</p:attrName>
                                        </p:attrNameLst>
                                      </p:cBhvr>
                                      <p:to>
                                        <p:strVal val="visible"/>
                                      </p:to>
                                    </p:set>
                                    <p:animEffect transition="in" filter="fade">
                                      <p:cBhvr>
                                        <p:cTn id="157" dur="500"/>
                                        <p:tgtEl>
                                          <p:spTgt spid="88"/>
                                        </p:tgtEl>
                                      </p:cBhvr>
                                    </p:animEffect>
                                  </p:childTnLst>
                                </p:cTn>
                              </p:par>
                            </p:childTnLst>
                          </p:cTn>
                        </p:par>
                        <p:par>
                          <p:cTn id="158" fill="hold">
                            <p:stCondLst>
                              <p:cond delay="7000"/>
                            </p:stCondLst>
                            <p:childTnLst>
                              <p:par>
                                <p:cTn id="159" presetID="22" presetClass="entr" presetSubtype="4" fill="hold" nodeType="afterEffect">
                                  <p:stCondLst>
                                    <p:cond delay="0"/>
                                  </p:stCondLst>
                                  <p:childTnLst>
                                    <p:set>
                                      <p:cBhvr>
                                        <p:cTn id="160" dur="1" fill="hold">
                                          <p:stCondLst>
                                            <p:cond delay="0"/>
                                          </p:stCondLst>
                                        </p:cTn>
                                        <p:tgtEl>
                                          <p:spTgt spid="122"/>
                                        </p:tgtEl>
                                        <p:attrNameLst>
                                          <p:attrName>style.visibility</p:attrName>
                                        </p:attrNameLst>
                                      </p:cBhvr>
                                      <p:to>
                                        <p:strVal val="visible"/>
                                      </p:to>
                                    </p:set>
                                    <p:animEffect transition="in" filter="wipe(down)">
                                      <p:cBhvr>
                                        <p:cTn id="161" dur="500"/>
                                        <p:tgtEl>
                                          <p:spTgt spid="122"/>
                                        </p:tgtEl>
                                      </p:cBhvr>
                                    </p:animEffect>
                                  </p:childTnLst>
                                </p:cTn>
                              </p:par>
                            </p:childTnLst>
                          </p:cTn>
                        </p:par>
                        <p:par>
                          <p:cTn id="162" fill="hold">
                            <p:stCondLst>
                              <p:cond delay="7500"/>
                            </p:stCondLst>
                            <p:childTnLst>
                              <p:par>
                                <p:cTn id="163" presetID="10" presetClass="entr" presetSubtype="0" fill="hold" grpId="0" nodeType="afterEffect">
                                  <p:stCondLst>
                                    <p:cond delay="0"/>
                                  </p:stCondLst>
                                  <p:childTnLst>
                                    <p:set>
                                      <p:cBhvr>
                                        <p:cTn id="164" dur="1" fill="hold">
                                          <p:stCondLst>
                                            <p:cond delay="0"/>
                                          </p:stCondLst>
                                        </p:cTn>
                                        <p:tgtEl>
                                          <p:spTgt spid="85"/>
                                        </p:tgtEl>
                                        <p:attrNameLst>
                                          <p:attrName>style.visibility</p:attrName>
                                        </p:attrNameLst>
                                      </p:cBhvr>
                                      <p:to>
                                        <p:strVal val="visible"/>
                                      </p:to>
                                    </p:set>
                                    <p:animEffect transition="in" filter="fade">
                                      <p:cBhvr>
                                        <p:cTn id="165" dur="500"/>
                                        <p:tgtEl>
                                          <p:spTgt spid="85"/>
                                        </p:tgtEl>
                                      </p:cBhvr>
                                    </p:animEffect>
                                  </p:childTnLst>
                                </p:cTn>
                              </p:par>
                            </p:childTnLst>
                          </p:cTn>
                        </p:par>
                        <p:par>
                          <p:cTn id="166" fill="hold">
                            <p:stCondLst>
                              <p:cond delay="8000"/>
                            </p:stCondLst>
                            <p:childTnLst>
                              <p:par>
                                <p:cTn id="167" presetID="22" presetClass="entr" presetSubtype="4" fill="hold" nodeType="afterEffect">
                                  <p:stCondLst>
                                    <p:cond delay="0"/>
                                  </p:stCondLst>
                                  <p:childTnLst>
                                    <p:set>
                                      <p:cBhvr>
                                        <p:cTn id="168" dur="1" fill="hold">
                                          <p:stCondLst>
                                            <p:cond delay="0"/>
                                          </p:stCondLst>
                                        </p:cTn>
                                        <p:tgtEl>
                                          <p:spTgt spid="119"/>
                                        </p:tgtEl>
                                        <p:attrNameLst>
                                          <p:attrName>style.visibility</p:attrName>
                                        </p:attrNameLst>
                                      </p:cBhvr>
                                      <p:to>
                                        <p:strVal val="visible"/>
                                      </p:to>
                                    </p:set>
                                    <p:animEffect transition="in" filter="wipe(down)">
                                      <p:cBhvr>
                                        <p:cTn id="169" dur="500"/>
                                        <p:tgtEl>
                                          <p:spTgt spid="119"/>
                                        </p:tgtEl>
                                      </p:cBhvr>
                                    </p:animEffect>
                                  </p:childTnLst>
                                </p:cTn>
                              </p:par>
                            </p:childTnLst>
                          </p:cTn>
                        </p:par>
                        <p:par>
                          <p:cTn id="170" fill="hold">
                            <p:stCondLst>
                              <p:cond delay="8500"/>
                            </p:stCondLst>
                            <p:childTnLst>
                              <p:par>
                                <p:cTn id="171" presetID="10" presetClass="entr" presetSubtype="0" fill="hold" grpId="0" nodeType="afterEffect">
                                  <p:stCondLst>
                                    <p:cond delay="0"/>
                                  </p:stCondLst>
                                  <p:childTnLst>
                                    <p:set>
                                      <p:cBhvr>
                                        <p:cTn id="172" dur="1" fill="hold">
                                          <p:stCondLst>
                                            <p:cond delay="0"/>
                                          </p:stCondLst>
                                        </p:cTn>
                                        <p:tgtEl>
                                          <p:spTgt spid="90"/>
                                        </p:tgtEl>
                                        <p:attrNameLst>
                                          <p:attrName>style.visibility</p:attrName>
                                        </p:attrNameLst>
                                      </p:cBhvr>
                                      <p:to>
                                        <p:strVal val="visible"/>
                                      </p:to>
                                    </p:set>
                                    <p:animEffect transition="in" filter="fade">
                                      <p:cBhvr>
                                        <p:cTn id="173" dur="500"/>
                                        <p:tgtEl>
                                          <p:spTgt spid="90"/>
                                        </p:tgtEl>
                                      </p:cBhvr>
                                    </p:animEffect>
                                  </p:childTnLst>
                                </p:cTn>
                              </p:par>
                            </p:childTnLst>
                          </p:cTn>
                        </p:par>
                        <p:par>
                          <p:cTn id="174" fill="hold">
                            <p:stCondLst>
                              <p:cond delay="9000"/>
                            </p:stCondLst>
                            <p:childTnLst>
                              <p:par>
                                <p:cTn id="175" presetID="22" presetClass="entr" presetSubtype="2" fill="hold" nodeType="afterEffect">
                                  <p:stCondLst>
                                    <p:cond delay="0"/>
                                  </p:stCondLst>
                                  <p:childTnLst>
                                    <p:set>
                                      <p:cBhvr>
                                        <p:cTn id="176" dur="1" fill="hold">
                                          <p:stCondLst>
                                            <p:cond delay="0"/>
                                          </p:stCondLst>
                                        </p:cTn>
                                        <p:tgtEl>
                                          <p:spTgt spid="125"/>
                                        </p:tgtEl>
                                        <p:attrNameLst>
                                          <p:attrName>style.visibility</p:attrName>
                                        </p:attrNameLst>
                                      </p:cBhvr>
                                      <p:to>
                                        <p:strVal val="visible"/>
                                      </p:to>
                                    </p:set>
                                    <p:animEffect transition="in" filter="wipe(right)">
                                      <p:cBhvr>
                                        <p:cTn id="177" dur="500"/>
                                        <p:tgtEl>
                                          <p:spTgt spid="125"/>
                                        </p:tgtEl>
                                      </p:cBhvr>
                                    </p:animEffect>
                                  </p:childTnLst>
                                </p:cTn>
                              </p:par>
                            </p:childTnLst>
                          </p:cTn>
                        </p:par>
                        <p:par>
                          <p:cTn id="178" fill="hold">
                            <p:stCondLst>
                              <p:cond delay="9500"/>
                            </p:stCondLst>
                            <p:childTnLst>
                              <p:par>
                                <p:cTn id="179" presetID="31" presetClass="entr" presetSubtype="0" fill="hold" nodeType="afterEffect">
                                  <p:stCondLst>
                                    <p:cond delay="0"/>
                                  </p:stCondLst>
                                  <p:childTnLst>
                                    <p:set>
                                      <p:cBhvr>
                                        <p:cTn id="180" dur="1" fill="hold">
                                          <p:stCondLst>
                                            <p:cond delay="0"/>
                                          </p:stCondLst>
                                        </p:cTn>
                                        <p:tgtEl>
                                          <p:spTgt spid="129"/>
                                        </p:tgtEl>
                                        <p:attrNameLst>
                                          <p:attrName>style.visibility</p:attrName>
                                        </p:attrNameLst>
                                      </p:cBhvr>
                                      <p:to>
                                        <p:strVal val="visible"/>
                                      </p:to>
                                    </p:set>
                                    <p:anim calcmode="lin" valueType="num">
                                      <p:cBhvr>
                                        <p:cTn id="181" dur="1000" fill="hold"/>
                                        <p:tgtEl>
                                          <p:spTgt spid="129"/>
                                        </p:tgtEl>
                                        <p:attrNameLst>
                                          <p:attrName>ppt_w</p:attrName>
                                        </p:attrNameLst>
                                      </p:cBhvr>
                                      <p:tavLst>
                                        <p:tav tm="0">
                                          <p:val>
                                            <p:fltVal val="0"/>
                                          </p:val>
                                        </p:tav>
                                        <p:tav tm="100000">
                                          <p:val>
                                            <p:strVal val="#ppt_w"/>
                                          </p:val>
                                        </p:tav>
                                      </p:tavLst>
                                    </p:anim>
                                    <p:anim calcmode="lin" valueType="num">
                                      <p:cBhvr>
                                        <p:cTn id="182" dur="1000" fill="hold"/>
                                        <p:tgtEl>
                                          <p:spTgt spid="129"/>
                                        </p:tgtEl>
                                        <p:attrNameLst>
                                          <p:attrName>ppt_h</p:attrName>
                                        </p:attrNameLst>
                                      </p:cBhvr>
                                      <p:tavLst>
                                        <p:tav tm="0">
                                          <p:val>
                                            <p:fltVal val="0"/>
                                          </p:val>
                                        </p:tav>
                                        <p:tav tm="100000">
                                          <p:val>
                                            <p:strVal val="#ppt_h"/>
                                          </p:val>
                                        </p:tav>
                                      </p:tavLst>
                                    </p:anim>
                                    <p:anim calcmode="lin" valueType="num">
                                      <p:cBhvr>
                                        <p:cTn id="183" dur="1000" fill="hold"/>
                                        <p:tgtEl>
                                          <p:spTgt spid="129"/>
                                        </p:tgtEl>
                                        <p:attrNameLst>
                                          <p:attrName>style.rotation</p:attrName>
                                        </p:attrNameLst>
                                      </p:cBhvr>
                                      <p:tavLst>
                                        <p:tav tm="0">
                                          <p:val>
                                            <p:fltVal val="90"/>
                                          </p:val>
                                        </p:tav>
                                        <p:tav tm="100000">
                                          <p:val>
                                            <p:fltVal val="0"/>
                                          </p:val>
                                        </p:tav>
                                      </p:tavLst>
                                    </p:anim>
                                    <p:animEffect transition="in" filter="fade">
                                      <p:cBhvr>
                                        <p:cTn id="184" dur="1000"/>
                                        <p:tgtEl>
                                          <p:spTgt spid="129"/>
                                        </p:tgtEl>
                                      </p:cBhvr>
                                    </p:animEffect>
                                  </p:childTnLst>
                                </p:cTn>
                              </p:par>
                            </p:childTnLst>
                          </p:cTn>
                        </p:par>
                        <p:par>
                          <p:cTn id="185" fill="hold">
                            <p:stCondLst>
                              <p:cond delay="10500"/>
                            </p:stCondLst>
                            <p:childTnLst>
                              <p:par>
                                <p:cTn id="186" presetID="22" presetClass="entr" presetSubtype="2" fill="hold" nodeType="afterEffect">
                                  <p:stCondLst>
                                    <p:cond delay="0"/>
                                  </p:stCondLst>
                                  <p:childTnLst>
                                    <p:set>
                                      <p:cBhvr>
                                        <p:cTn id="187" dur="1" fill="hold">
                                          <p:stCondLst>
                                            <p:cond delay="0"/>
                                          </p:stCondLst>
                                        </p:cTn>
                                        <p:tgtEl>
                                          <p:spTgt spid="131"/>
                                        </p:tgtEl>
                                        <p:attrNameLst>
                                          <p:attrName>style.visibility</p:attrName>
                                        </p:attrNameLst>
                                      </p:cBhvr>
                                      <p:to>
                                        <p:strVal val="visible"/>
                                      </p:to>
                                    </p:set>
                                    <p:animEffect transition="in" filter="wipe(right)">
                                      <p:cBhvr>
                                        <p:cTn id="188"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3" grpId="0" animBg="1"/>
      <p:bldP spid="84" grpId="0" animBg="1"/>
      <p:bldP spid="85" grpId="0" animBg="1"/>
      <p:bldP spid="86" grpId="0" animBg="1"/>
      <p:bldP spid="87" grpId="0" animBg="1"/>
      <p:bldP spid="88" grpId="0" animBg="1"/>
      <p:bldP spid="89" grpId="0" animBg="1"/>
      <p:bldP spid="70" grpId="0"/>
      <p:bldP spid="70" grpId="1"/>
      <p:bldP spid="52" grpId="0" animBg="1"/>
      <p:bldP spid="9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title"/>
          <p:cNvSpPr>
            <a:spLocks noGrp="1"/>
          </p:cNvSpPr>
          <p:nvPr>
            <p:ph type="title"/>
          </p:nvPr>
        </p:nvSpPr>
        <p:spPr/>
        <p:txBody>
          <a:bodyPr>
            <a:normAutofit fontScale="90000"/>
          </a:bodyPr>
          <a:lstStyle/>
          <a:p>
            <a:r>
              <a:rPr lang="en-GB" dirty="0" err="1"/>
              <a:t>Symudedd</a:t>
            </a:r>
            <a:r>
              <a:rPr lang="en-GB" dirty="0"/>
              <a:t> a </a:t>
            </a:r>
            <a:r>
              <a:rPr lang="en-GB" dirty="0" err="1"/>
              <a:t>sgerbydau</a:t>
            </a:r>
            <a:r>
              <a:rPr lang="en-GB" dirty="0"/>
              <a:t> </a:t>
            </a:r>
            <a:r>
              <a:rPr lang="en-GB" dirty="0" err="1"/>
              <a:t>allanol</a:t>
            </a:r>
            <a:r>
              <a:rPr lang="en-GB" dirty="0"/>
              <a:t>… </a:t>
            </a:r>
            <a:r>
              <a:rPr lang="en-GB" dirty="0" err="1"/>
              <a:t>i</a:t>
            </a:r>
            <a:r>
              <a:rPr lang="en-GB" dirty="0"/>
              <a:t> </a:t>
            </a:r>
            <a:r>
              <a:rPr lang="en-GB" dirty="0" err="1"/>
              <a:t>robotiaid</a:t>
            </a:r>
            <a:r>
              <a:rPr lang="en-GB" dirty="0"/>
              <a:t>!</a:t>
            </a:r>
          </a:p>
        </p:txBody>
      </p:sp>
      <p:pic>
        <p:nvPicPr>
          <p:cNvPr id="4" name="Exoskeleton prototype" descr="powerassistsuit1"/>
          <p:cNvPicPr>
            <a:picLocks noChangeAspect="1" noChangeArrowheads="1"/>
          </p:cNvPicPr>
          <p:nvPr/>
        </p:nvPicPr>
        <p:blipFill>
          <a:blip r:embed="rId3" cstate="print"/>
          <a:srcRect/>
          <a:stretch>
            <a:fillRect/>
          </a:stretch>
        </p:blipFill>
        <p:spPr bwMode="auto">
          <a:xfrm>
            <a:off x="543294" y="1684018"/>
            <a:ext cx="1827468" cy="3600000"/>
          </a:xfrm>
          <a:prstGeom prst="rect">
            <a:avLst/>
          </a:prstGeom>
          <a:ln>
            <a:noFill/>
          </a:ln>
          <a:effectLst/>
        </p:spPr>
      </p:pic>
      <p:pic>
        <p:nvPicPr>
          <p:cNvPr id="5" name="Exoskeleton honda sideview" descr="Honda’s prototype walking assist devices to go on show in the US"/>
          <p:cNvPicPr>
            <a:picLocks noChangeAspect="1" noChangeArrowheads="1"/>
          </p:cNvPicPr>
          <p:nvPr/>
        </p:nvPicPr>
        <p:blipFill>
          <a:blip r:embed="rId4" cstate="print"/>
          <a:srcRect l="7396" r="7396"/>
          <a:stretch>
            <a:fillRect/>
          </a:stretch>
        </p:blipFill>
        <p:spPr bwMode="auto">
          <a:xfrm>
            <a:off x="6739816" y="1675178"/>
            <a:ext cx="1830999" cy="3600000"/>
          </a:xfrm>
          <a:prstGeom prst="rect">
            <a:avLst/>
          </a:prstGeom>
          <a:ln>
            <a:noFill/>
          </a:ln>
          <a:effectLst/>
        </p:spPr>
      </p:pic>
      <p:pic>
        <p:nvPicPr>
          <p:cNvPr id="6" name="Exoskeleton honda 1" descr="Honda’s prototype walking assist devices to go on show in the US"/>
          <p:cNvPicPr>
            <a:picLocks noChangeAspect="1" noChangeArrowheads="1"/>
          </p:cNvPicPr>
          <p:nvPr/>
        </p:nvPicPr>
        <p:blipFill>
          <a:blip r:embed="rId5" cstate="print"/>
          <a:srcRect r="11864"/>
          <a:stretch>
            <a:fillRect/>
          </a:stretch>
        </p:blipFill>
        <p:spPr bwMode="auto">
          <a:xfrm>
            <a:off x="6762770" y="1684018"/>
            <a:ext cx="1825810" cy="3600000"/>
          </a:xfrm>
          <a:prstGeom prst="rect">
            <a:avLst/>
          </a:prstGeom>
          <a:ln>
            <a:noFill/>
          </a:ln>
          <a:effectLst/>
        </p:spPr>
      </p:pic>
      <p:pic>
        <p:nvPicPr>
          <p:cNvPr id="7" name="Exoskeleton stairs" descr="newrobosuit"/>
          <p:cNvPicPr>
            <a:picLocks noChangeAspect="1" noChangeArrowheads="1"/>
          </p:cNvPicPr>
          <p:nvPr/>
        </p:nvPicPr>
        <p:blipFill>
          <a:blip r:embed="rId6" cstate="print"/>
          <a:srcRect/>
          <a:stretch>
            <a:fillRect/>
          </a:stretch>
        </p:blipFill>
        <p:spPr bwMode="auto">
          <a:xfrm>
            <a:off x="4769700" y="1684018"/>
            <a:ext cx="1736709" cy="3600000"/>
          </a:xfrm>
          <a:prstGeom prst="rect">
            <a:avLst/>
          </a:prstGeom>
          <a:ln>
            <a:noFill/>
          </a:ln>
          <a:effectLst/>
        </p:spPr>
      </p:pic>
      <p:pic>
        <p:nvPicPr>
          <p:cNvPr id="8" name="Exoskeleton carrying"/>
          <p:cNvPicPr>
            <a:picLocks noChangeAspect="1" noChangeArrowheads="1"/>
          </p:cNvPicPr>
          <p:nvPr/>
        </p:nvPicPr>
        <p:blipFill>
          <a:blip r:embed="rId7" cstate="print"/>
          <a:srcRect r="1752" b="431"/>
          <a:stretch>
            <a:fillRect/>
          </a:stretch>
        </p:blipFill>
        <p:spPr bwMode="auto">
          <a:xfrm>
            <a:off x="2648631" y="1684018"/>
            <a:ext cx="1818759" cy="3600000"/>
          </a:xfrm>
          <a:prstGeom prst="rect">
            <a:avLst/>
          </a:prstGeom>
          <a:ln>
            <a:noFill/>
          </a:ln>
          <a:effectLst/>
        </p:spPr>
      </p:pic>
      <p:pic>
        <p:nvPicPr>
          <p:cNvPr id="9" name="Exoskeleton honda rear"/>
          <p:cNvPicPr>
            <a:picLocks noChangeAspect="1" noChangeArrowheads="1"/>
          </p:cNvPicPr>
          <p:nvPr/>
        </p:nvPicPr>
        <p:blipFill>
          <a:blip r:embed="rId8" cstate="print"/>
          <a:srcRect/>
          <a:stretch>
            <a:fillRect/>
          </a:stretch>
        </p:blipFill>
        <p:spPr bwMode="auto">
          <a:xfrm>
            <a:off x="6754772" y="1685686"/>
            <a:ext cx="1822233" cy="3602174"/>
          </a:xfrm>
          <a:prstGeom prst="rect">
            <a:avLst/>
          </a:prstGeom>
          <a:ln>
            <a:noFill/>
          </a:ln>
          <a:effectLst/>
        </p:spPr>
      </p:pic>
      <p:pic>
        <p:nvPicPr>
          <p:cNvPr id="10" name="Lady on stairlift"/>
          <p:cNvPicPr>
            <a:picLocks noChangeAspect="1" noChangeArrowheads="1"/>
          </p:cNvPicPr>
          <p:nvPr/>
        </p:nvPicPr>
        <p:blipFill>
          <a:blip r:embed="rId9" cstate="print"/>
          <a:srcRect/>
          <a:stretch>
            <a:fillRect/>
          </a:stretch>
        </p:blipFill>
        <p:spPr bwMode="auto">
          <a:xfrm>
            <a:off x="719040" y="1681263"/>
            <a:ext cx="3600000" cy="3600000"/>
          </a:xfrm>
          <a:prstGeom prst="rect">
            <a:avLst/>
          </a:prstGeom>
          <a:ln>
            <a:noFill/>
          </a:ln>
          <a:effectLst/>
        </p:spPr>
      </p:pic>
      <p:pic>
        <p:nvPicPr>
          <p:cNvPr id="11" name="Exoskeleton honda stairs" descr="Honda’s prototype walking assist devices to go on show in the US"/>
          <p:cNvPicPr>
            <a:picLocks noChangeAspect="1" noChangeArrowheads="1"/>
          </p:cNvPicPr>
          <p:nvPr/>
        </p:nvPicPr>
        <p:blipFill>
          <a:blip r:embed="rId5" cstate="print"/>
          <a:srcRect r="11864"/>
          <a:stretch>
            <a:fillRect/>
          </a:stretch>
        </p:blipFill>
        <p:spPr bwMode="auto">
          <a:xfrm>
            <a:off x="5833366" y="1681263"/>
            <a:ext cx="1825810" cy="3600000"/>
          </a:xfrm>
          <a:prstGeom prst="rect">
            <a:avLst/>
          </a:prstGeom>
          <a:ln>
            <a:noFill/>
          </a:ln>
          <a:effectLst/>
        </p:spPr>
      </p:pic>
      <p:sp>
        <p:nvSpPr>
          <p:cNvPr id="12" name="Low-tech, fixed with limited availability"/>
          <p:cNvSpPr txBox="1"/>
          <p:nvPr/>
        </p:nvSpPr>
        <p:spPr>
          <a:xfrm>
            <a:off x="431800" y="5276900"/>
            <a:ext cx="4140200" cy="646331"/>
          </a:xfrm>
          <a:prstGeom prst="rect">
            <a:avLst/>
          </a:prstGeom>
          <a:noFill/>
        </p:spPr>
        <p:txBody>
          <a:bodyPr wrap="square" rtlCol="0">
            <a:spAutoFit/>
          </a:bodyPr>
          <a:lstStyle/>
          <a:p>
            <a:pPr algn="ctr"/>
            <a:r>
              <a:rPr lang="en-GB" dirty="0" err="1">
                <a:solidFill>
                  <a:srgbClr val="69A830"/>
                </a:solidFill>
                <a:latin typeface="Arial" panose="020B0604020202020204" pitchFamily="34" charset="0"/>
                <a:cs typeface="Arial" panose="020B0604020202020204" pitchFamily="34" charset="0"/>
              </a:rPr>
              <a:t>Technoleg</a:t>
            </a:r>
            <a:r>
              <a:rPr lang="en-GB" dirty="0">
                <a:solidFill>
                  <a:srgbClr val="69A830"/>
                </a:solidFill>
                <a:latin typeface="Arial" panose="020B0604020202020204" pitchFamily="34" charset="0"/>
                <a:cs typeface="Arial" panose="020B0604020202020204" pitchFamily="34" charset="0"/>
              </a:rPr>
              <a:t> </a:t>
            </a:r>
            <a:r>
              <a:rPr lang="en-GB" dirty="0" err="1">
                <a:solidFill>
                  <a:srgbClr val="69A830"/>
                </a:solidFill>
                <a:latin typeface="Arial" panose="020B0604020202020204" pitchFamily="34" charset="0"/>
                <a:cs typeface="Arial" panose="020B0604020202020204" pitchFamily="34" charset="0"/>
              </a:rPr>
              <a:t>isel</a:t>
            </a:r>
            <a:r>
              <a:rPr lang="en-GB" dirty="0">
                <a:solidFill>
                  <a:srgbClr val="69A830"/>
                </a:solidFill>
                <a:latin typeface="Arial" panose="020B0604020202020204" pitchFamily="34" charset="0"/>
                <a:cs typeface="Arial" panose="020B0604020202020204" pitchFamily="34" charset="0"/>
              </a:rPr>
              <a:t>, </a:t>
            </a:r>
            <a:r>
              <a:rPr lang="en-GB" dirty="0" err="1">
                <a:solidFill>
                  <a:srgbClr val="69A830"/>
                </a:solidFill>
                <a:latin typeface="Arial" panose="020B0604020202020204" pitchFamily="34" charset="0"/>
                <a:cs typeface="Arial" panose="020B0604020202020204" pitchFamily="34" charset="0"/>
              </a:rPr>
              <a:t>sefydlog</a:t>
            </a:r>
            <a:r>
              <a:rPr lang="en-GB" dirty="0">
                <a:solidFill>
                  <a:srgbClr val="69A830"/>
                </a:solidFill>
                <a:latin typeface="Arial" panose="020B0604020202020204" pitchFamily="34" charset="0"/>
                <a:cs typeface="Arial" panose="020B0604020202020204" pitchFamily="34" charset="0"/>
              </a:rPr>
              <a:t>, </a:t>
            </a:r>
            <a:r>
              <a:rPr lang="en-GB" dirty="0" err="1">
                <a:solidFill>
                  <a:srgbClr val="69A830"/>
                </a:solidFill>
                <a:latin typeface="Arial" panose="020B0604020202020204" pitchFamily="34" charset="0"/>
                <a:cs typeface="Arial" panose="020B0604020202020204" pitchFamily="34" charset="0"/>
              </a:rPr>
              <a:t>argaeledd</a:t>
            </a:r>
            <a:r>
              <a:rPr lang="en-GB" dirty="0">
                <a:solidFill>
                  <a:srgbClr val="69A830"/>
                </a:solidFill>
                <a:latin typeface="Arial" panose="020B0604020202020204" pitchFamily="34" charset="0"/>
                <a:cs typeface="Arial" panose="020B0604020202020204" pitchFamily="34" charset="0"/>
              </a:rPr>
              <a:t> </a:t>
            </a:r>
            <a:r>
              <a:rPr lang="en-GB" dirty="0" err="1">
                <a:solidFill>
                  <a:srgbClr val="69A830"/>
                </a:solidFill>
                <a:latin typeface="Arial" panose="020B0604020202020204" pitchFamily="34" charset="0"/>
                <a:cs typeface="Arial" panose="020B0604020202020204" pitchFamily="34" charset="0"/>
              </a:rPr>
              <a:t>cyfyngedig</a:t>
            </a:r>
            <a:endParaRPr lang="en-GB" dirty="0">
              <a:solidFill>
                <a:srgbClr val="69A830"/>
              </a:solidFill>
              <a:latin typeface="Arial" panose="020B0604020202020204" pitchFamily="34" charset="0"/>
              <a:cs typeface="Arial" panose="020B0604020202020204" pitchFamily="34" charset="0"/>
            </a:endParaRPr>
          </a:p>
        </p:txBody>
      </p:sp>
      <p:sp>
        <p:nvSpPr>
          <p:cNvPr id="13" name="Hi-tech, mobile and always available"/>
          <p:cNvSpPr txBox="1"/>
          <p:nvPr/>
        </p:nvSpPr>
        <p:spPr>
          <a:xfrm>
            <a:off x="4572000" y="5276900"/>
            <a:ext cx="4140200" cy="646331"/>
          </a:xfrm>
          <a:prstGeom prst="rect">
            <a:avLst/>
          </a:prstGeom>
          <a:noFill/>
        </p:spPr>
        <p:txBody>
          <a:bodyPr wrap="square" rtlCol="0">
            <a:spAutoFit/>
          </a:bodyPr>
          <a:lstStyle/>
          <a:p>
            <a:pPr algn="ctr"/>
            <a:r>
              <a:rPr lang="en-GB" dirty="0" err="1">
                <a:solidFill>
                  <a:srgbClr val="69A830"/>
                </a:solidFill>
                <a:latin typeface="Arial" panose="020B0604020202020204" pitchFamily="34" charset="0"/>
                <a:cs typeface="Arial" panose="020B0604020202020204" pitchFamily="34" charset="0"/>
              </a:rPr>
              <a:t>Uwch</a:t>
            </a:r>
            <a:r>
              <a:rPr lang="en-GB" dirty="0">
                <a:solidFill>
                  <a:srgbClr val="69A830"/>
                </a:solidFill>
                <a:latin typeface="Arial" panose="020B0604020202020204" pitchFamily="34" charset="0"/>
                <a:cs typeface="Arial" panose="020B0604020202020204" pitchFamily="34" charset="0"/>
              </a:rPr>
              <a:t> </a:t>
            </a:r>
            <a:r>
              <a:rPr lang="en-GB" dirty="0" err="1">
                <a:solidFill>
                  <a:srgbClr val="69A830"/>
                </a:solidFill>
                <a:latin typeface="Arial" panose="020B0604020202020204" pitchFamily="34" charset="0"/>
                <a:cs typeface="Arial" panose="020B0604020202020204" pitchFamily="34" charset="0"/>
              </a:rPr>
              <a:t>dechnoleg</a:t>
            </a:r>
            <a:r>
              <a:rPr lang="en-GB" dirty="0">
                <a:solidFill>
                  <a:srgbClr val="69A830"/>
                </a:solidFill>
                <a:latin typeface="Arial" panose="020B0604020202020204" pitchFamily="34" charset="0"/>
                <a:cs typeface="Arial" panose="020B0604020202020204" pitchFamily="34" charset="0"/>
              </a:rPr>
              <a:t>, </a:t>
            </a:r>
            <a:r>
              <a:rPr lang="en-GB" dirty="0" err="1">
                <a:solidFill>
                  <a:srgbClr val="69A830"/>
                </a:solidFill>
                <a:latin typeface="Arial" panose="020B0604020202020204" pitchFamily="34" charset="0"/>
                <a:cs typeface="Arial" panose="020B0604020202020204" pitchFamily="34" charset="0"/>
              </a:rPr>
              <a:t>symudol</a:t>
            </a:r>
            <a:r>
              <a:rPr lang="en-GB" dirty="0">
                <a:solidFill>
                  <a:srgbClr val="69A830"/>
                </a:solidFill>
                <a:latin typeface="Arial" panose="020B0604020202020204" pitchFamily="34" charset="0"/>
                <a:cs typeface="Arial" panose="020B0604020202020204" pitchFamily="34" charset="0"/>
              </a:rPr>
              <a:t> a bob </a:t>
            </a:r>
            <a:r>
              <a:rPr lang="en-GB" dirty="0" err="1">
                <a:solidFill>
                  <a:srgbClr val="69A830"/>
                </a:solidFill>
                <a:latin typeface="Arial" panose="020B0604020202020204" pitchFamily="34" charset="0"/>
                <a:cs typeface="Arial" panose="020B0604020202020204" pitchFamily="34" charset="0"/>
              </a:rPr>
              <a:t>amser</a:t>
            </a:r>
            <a:r>
              <a:rPr lang="en-GB" dirty="0">
                <a:solidFill>
                  <a:srgbClr val="69A830"/>
                </a:solidFill>
                <a:latin typeface="Arial" panose="020B0604020202020204" pitchFamily="34" charset="0"/>
                <a:cs typeface="Arial" panose="020B0604020202020204" pitchFamily="34" charset="0"/>
              </a:rPr>
              <a:t> </a:t>
            </a:r>
            <a:r>
              <a:rPr lang="en-GB" dirty="0" err="1">
                <a:solidFill>
                  <a:srgbClr val="69A830"/>
                </a:solidFill>
                <a:latin typeface="Arial" panose="020B0604020202020204" pitchFamily="34" charset="0"/>
                <a:cs typeface="Arial" panose="020B0604020202020204" pitchFamily="34" charset="0"/>
              </a:rPr>
              <a:t>ar</a:t>
            </a:r>
            <a:r>
              <a:rPr lang="en-GB" dirty="0">
                <a:solidFill>
                  <a:srgbClr val="69A830"/>
                </a:solidFill>
                <a:latin typeface="Arial" panose="020B0604020202020204" pitchFamily="34" charset="0"/>
                <a:cs typeface="Arial" panose="020B0604020202020204" pitchFamily="34" charset="0"/>
              </a:rPr>
              <a:t> </a:t>
            </a:r>
            <a:r>
              <a:rPr lang="en-GB" dirty="0" err="1">
                <a:solidFill>
                  <a:srgbClr val="69A830"/>
                </a:solidFill>
                <a:latin typeface="Arial" panose="020B0604020202020204" pitchFamily="34" charset="0"/>
                <a:cs typeface="Arial" panose="020B0604020202020204" pitchFamily="34" charset="0"/>
              </a:rPr>
              <a:t>gael</a:t>
            </a:r>
            <a:endParaRPr lang="en-GB" dirty="0">
              <a:solidFill>
                <a:srgbClr val="69A830"/>
              </a:solidFill>
              <a:latin typeface="Arial" panose="020B0604020202020204" pitchFamily="34" charset="0"/>
              <a:cs typeface="Arial" panose="020B0604020202020204" pitchFamily="34" charset="0"/>
            </a:endParaRPr>
          </a:p>
        </p:txBody>
      </p:sp>
      <p:pic>
        <p:nvPicPr>
          <p:cNvPr id="15" name="Robot carer"/>
          <p:cNvPicPr>
            <a:picLocks/>
          </p:cNvPicPr>
          <p:nvPr/>
        </p:nvPicPr>
        <p:blipFill>
          <a:blip r:embed="rId10">
            <a:extLst>
              <a:ext uri="{28A0092B-C50C-407E-A947-70E740481C1C}">
                <a14:useLocalDpi xmlns:a14="http://schemas.microsoft.com/office/drawing/2010/main" val="0"/>
              </a:ext>
            </a:extLst>
          </a:blip>
          <a:stretch>
            <a:fillRect/>
          </a:stretch>
        </p:blipFill>
        <p:spPr>
          <a:xfrm>
            <a:off x="984711" y="1469256"/>
            <a:ext cx="3348000" cy="2088000"/>
          </a:xfrm>
          <a:prstGeom prst="rect">
            <a:avLst/>
          </a:prstGeom>
        </p:spPr>
      </p:pic>
      <p:pic>
        <p:nvPicPr>
          <p:cNvPr id="16" name="Robot and Frank"/>
          <p:cNvPicPr>
            <a:picLocks/>
          </p:cNvPicPr>
          <p:nvPr/>
        </p:nvPicPr>
        <p:blipFill>
          <a:blip r:embed="rId11">
            <a:extLst>
              <a:ext uri="{28A0092B-C50C-407E-A947-70E740481C1C}">
                <a14:useLocalDpi xmlns:a14="http://schemas.microsoft.com/office/drawing/2010/main" val="0"/>
              </a:ext>
            </a:extLst>
          </a:blip>
          <a:stretch>
            <a:fillRect/>
          </a:stretch>
        </p:blipFill>
        <p:spPr>
          <a:xfrm>
            <a:off x="4872942" y="3713549"/>
            <a:ext cx="3348000" cy="2088588"/>
          </a:xfrm>
          <a:prstGeom prst="rect">
            <a:avLst/>
          </a:prstGeom>
        </p:spPr>
      </p:pic>
      <p:pic>
        <p:nvPicPr>
          <p:cNvPr id="17" name="Robot assistant"/>
          <p:cNvPicPr>
            <a:picLocks/>
          </p:cNvPicPr>
          <p:nvPr/>
        </p:nvPicPr>
        <p:blipFill>
          <a:blip r:embed="rId12">
            <a:extLst>
              <a:ext uri="{28A0092B-C50C-407E-A947-70E740481C1C}">
                <a14:useLocalDpi xmlns:a14="http://schemas.microsoft.com/office/drawing/2010/main" val="0"/>
              </a:ext>
            </a:extLst>
          </a:blip>
          <a:stretch>
            <a:fillRect/>
          </a:stretch>
        </p:blipFill>
        <p:spPr>
          <a:xfrm>
            <a:off x="4872942" y="1468962"/>
            <a:ext cx="3348000" cy="2088588"/>
          </a:xfrm>
          <a:prstGeom prst="rect">
            <a:avLst/>
          </a:prstGeom>
        </p:spPr>
      </p:pic>
      <p:pic>
        <p:nvPicPr>
          <p:cNvPr id="18" name="Paro"/>
          <p:cNvPicPr>
            <a:picLocks/>
          </p:cNvPicPr>
          <p:nvPr/>
        </p:nvPicPr>
        <p:blipFill>
          <a:blip r:embed="rId13">
            <a:extLst>
              <a:ext uri="{28A0092B-C50C-407E-A947-70E740481C1C}">
                <a14:useLocalDpi xmlns:a14="http://schemas.microsoft.com/office/drawing/2010/main" val="0"/>
              </a:ext>
            </a:extLst>
          </a:blip>
          <a:stretch>
            <a:fillRect/>
          </a:stretch>
        </p:blipFill>
        <p:spPr>
          <a:xfrm>
            <a:off x="984711" y="3713843"/>
            <a:ext cx="3348000" cy="2088000"/>
          </a:xfrm>
          <a:prstGeom prst="rect">
            <a:avLst/>
          </a:prstGeom>
        </p:spPr>
      </p:pic>
      <p:sp>
        <p:nvSpPr>
          <p:cNvPr id="19" name="Vs" hidden="1"/>
          <p:cNvSpPr txBox="1"/>
          <p:nvPr/>
        </p:nvSpPr>
        <p:spPr>
          <a:xfrm>
            <a:off x="4624797" y="3013501"/>
            <a:ext cx="902811" cy="830997"/>
          </a:xfrm>
          <a:prstGeom prst="rect">
            <a:avLst/>
          </a:prstGeom>
          <a:noFill/>
        </p:spPr>
        <p:txBody>
          <a:bodyPr wrap="none" rtlCol="0">
            <a:spAutoFit/>
          </a:bodyPr>
          <a:lstStyle/>
          <a:p>
            <a:r>
              <a:rPr lang="en-GB" sz="4800" dirty="0" smtClean="0">
                <a:solidFill>
                  <a:srgbClr val="582F7A"/>
                </a:solidFill>
                <a:latin typeface="Arial" panose="020B0604020202020204" pitchFamily="34" charset="0"/>
                <a:cs typeface="Arial" panose="020B0604020202020204" pitchFamily="34" charset="0"/>
              </a:rPr>
              <a:t>Vs</a:t>
            </a:r>
            <a:endParaRPr lang="en-GB" sz="4800" dirty="0">
              <a:solidFill>
                <a:srgbClr val="582F7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328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par>
                                <p:cTn id="61" presetID="10" presetClass="entr" presetSubtype="0"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0"/>
                                        </p:tgtEl>
                                      </p:cBhvr>
                                    </p:animEffect>
                                    <p:set>
                                      <p:cBhvr>
                                        <p:cTn id="71" dur="1" fill="hold">
                                          <p:stCondLst>
                                            <p:cond delay="499"/>
                                          </p:stCondLst>
                                        </p:cTn>
                                        <p:tgtEl>
                                          <p:spTgt spid="10"/>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1"/>
                                        </p:tgtEl>
                                      </p:cBhvr>
                                    </p:animEffect>
                                    <p:set>
                                      <p:cBhvr>
                                        <p:cTn id="74" dur="1" fill="hold">
                                          <p:stCondLst>
                                            <p:cond delay="499"/>
                                          </p:stCondLst>
                                        </p:cTn>
                                        <p:tgtEl>
                                          <p:spTgt spid="11"/>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3"/>
                                        </p:tgtEl>
                                      </p:cBhvr>
                                    </p:animEffect>
                                    <p:set>
                                      <p:cBhvr>
                                        <p:cTn id="80" dur="1" fill="hold">
                                          <p:stCondLst>
                                            <p:cond delay="499"/>
                                          </p:stCondLst>
                                        </p:cTn>
                                        <p:tgtEl>
                                          <p:spTgt spid="13"/>
                                        </p:tgtEl>
                                        <p:attrNameLst>
                                          <p:attrName>style.visibility</p:attrName>
                                        </p:attrNameLst>
                                      </p:cBhvr>
                                      <p:to>
                                        <p:strVal val="hidden"/>
                                      </p:to>
                                    </p:set>
                                  </p:childTnLst>
                                </p:cTn>
                              </p:par>
                            </p:childTnLst>
                          </p:cTn>
                        </p:par>
                        <p:par>
                          <p:cTn id="81" fill="hold">
                            <p:stCondLst>
                              <p:cond delay="500"/>
                            </p:stCondLst>
                            <p:childTnLst>
                              <p:par>
                                <p:cTn id="82" presetID="10" presetClass="entr" presetSubtype="0" fill="hold" nodeType="after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2000"/>
                                        <p:tgtEl>
                                          <p:spTgt spid="15"/>
                                        </p:tgtEl>
                                      </p:cBhvr>
                                    </p:animEffect>
                                  </p:childTnLst>
                                </p:cTn>
                              </p:par>
                            </p:childTnLst>
                          </p:cTn>
                        </p:par>
                        <p:par>
                          <p:cTn id="85" fill="hold">
                            <p:stCondLst>
                              <p:cond delay="2500"/>
                            </p:stCondLst>
                            <p:childTnLst>
                              <p:par>
                                <p:cTn id="86" presetID="10" presetClass="entr" presetSubtype="0" fill="hold" nodeType="after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fade">
                                      <p:cBhvr>
                                        <p:cTn id="88" dur="2000"/>
                                        <p:tgtEl>
                                          <p:spTgt spid="17"/>
                                        </p:tgtEl>
                                      </p:cBhvr>
                                    </p:animEffect>
                                  </p:childTnLst>
                                </p:cTn>
                              </p:par>
                            </p:childTnLst>
                          </p:cTn>
                        </p:par>
                        <p:par>
                          <p:cTn id="89" fill="hold">
                            <p:stCondLst>
                              <p:cond delay="4500"/>
                            </p:stCondLst>
                            <p:childTnLst>
                              <p:par>
                                <p:cTn id="90" presetID="10" presetClass="entr" presetSubtype="0" fill="hold" nodeType="after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2000"/>
                                        <p:tgtEl>
                                          <p:spTgt spid="18"/>
                                        </p:tgtEl>
                                      </p:cBhvr>
                                    </p:animEffect>
                                  </p:childTnLst>
                                </p:cTn>
                              </p:par>
                            </p:childTnLst>
                          </p:cTn>
                        </p:par>
                        <p:par>
                          <p:cTn id="93" fill="hold">
                            <p:stCondLst>
                              <p:cond delay="6500"/>
                            </p:stCondLst>
                            <p:childTnLst>
                              <p:par>
                                <p:cTn id="94" presetID="10" presetClass="entr" presetSubtype="0" fill="hold" nodeType="after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fade">
                                      <p:cBhvr>
                                        <p:cTn id="9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1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err="1"/>
              <a:t>Adolygu</a:t>
            </a:r>
            <a:r>
              <a:rPr lang="en-GB" dirty="0"/>
              <a:t> a </a:t>
            </a:r>
            <a:r>
              <a:rPr lang="en-GB" dirty="0" err="1"/>
              <a:t>gwerthuso</a:t>
            </a:r>
            <a:r>
              <a:rPr lang="en-GB" dirty="0"/>
              <a:t> </a:t>
            </a:r>
            <a:r>
              <a:rPr lang="en-GB" dirty="0" err="1"/>
              <a:t>dysgu</a:t>
            </a:r>
            <a:r>
              <a:rPr lang="en-GB" dirty="0"/>
              <a:t/>
            </a:r>
            <a:br>
              <a:rPr lang="en-GB" dirty="0"/>
            </a:br>
            <a:r>
              <a:rPr lang="en-GB" dirty="0" err="1"/>
              <a:t>Unrhyw</a:t>
            </a:r>
            <a:r>
              <a:rPr lang="en-GB" dirty="0"/>
              <a:t> </a:t>
            </a:r>
            <a:r>
              <a:rPr lang="en-GB" dirty="0" err="1"/>
              <a:t>gwestiynau</a:t>
            </a:r>
            <a:r>
              <a:rPr lang="en-GB" dirty="0"/>
              <a:t>?</a:t>
            </a:r>
          </a:p>
        </p:txBody>
      </p:sp>
    </p:spTree>
    <p:extLst>
      <p:ext uri="{BB962C8B-B14F-4D97-AF65-F5344CB8AC3E}">
        <p14:creationId xmlns:p14="http://schemas.microsoft.com/office/powerpoint/2010/main" val="27970559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GB" dirty="0" err="1" smtClean="0"/>
              <a:t>Sesiwn</a:t>
            </a:r>
            <a:r>
              <a:rPr lang="en-GB" dirty="0" smtClean="0"/>
              <a:t> 1</a:t>
            </a:r>
            <a:r>
              <a:rPr lang="en-GB" dirty="0"/>
              <a:t>: Y </a:t>
            </a:r>
            <a:r>
              <a:rPr lang="en-GB" dirty="0" err="1"/>
              <a:t>Cyd-destun</a:t>
            </a:r>
            <a:r>
              <a:rPr lang="en-GB" dirty="0"/>
              <a:t> </a:t>
            </a:r>
            <a:r>
              <a:rPr lang="en-GB" dirty="0" err="1"/>
              <a:t>Cymreig</a:t>
            </a:r>
            <a:endParaRPr lang="en-GB" dirty="0"/>
          </a:p>
        </p:txBody>
      </p:sp>
    </p:spTree>
    <p:extLst>
      <p:ext uri="{BB962C8B-B14F-4D97-AF65-F5344CB8AC3E}">
        <p14:creationId xmlns:p14="http://schemas.microsoft.com/office/powerpoint/2010/main" val="6622408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84,056"/>
          <p:cNvSpPr txBox="1"/>
          <p:nvPr/>
        </p:nvSpPr>
        <p:spPr>
          <a:xfrm>
            <a:off x="2" y="1788692"/>
            <a:ext cx="9143998" cy="2646878"/>
          </a:xfrm>
          <a:prstGeom prst="rect">
            <a:avLst/>
          </a:prstGeom>
          <a:noFill/>
        </p:spPr>
        <p:txBody>
          <a:bodyPr wrap="square" rtlCol="0">
            <a:spAutoFit/>
          </a:bodyPr>
          <a:lstStyle/>
          <a:p>
            <a:pPr algn="ctr"/>
            <a:r>
              <a:rPr lang="en-GB" sz="16600" dirty="0" smtClean="0">
                <a:solidFill>
                  <a:srgbClr val="69A830"/>
                </a:solidFill>
                <a:effectLst>
                  <a:outerShdw blurRad="60007" dist="200025" dir="15000000" sy="30000" kx="-1800000" algn="bl" rotWithShape="0">
                    <a:prstClr val="black">
                      <a:alpha val="32000"/>
                    </a:prstClr>
                  </a:outerShdw>
                </a:effectLst>
              </a:rPr>
              <a:t>384,056</a:t>
            </a:r>
            <a:endParaRPr lang="en-GB" sz="16600" dirty="0">
              <a:solidFill>
                <a:srgbClr val="69A830"/>
              </a:solidFill>
              <a:effectLst>
                <a:outerShdw blurRad="60007" dist="200025" dir="15000000" sy="30000" kx="-1800000" algn="bl" rotWithShape="0">
                  <a:prstClr val="black">
                    <a:alpha val="32000"/>
                  </a:prstClr>
                </a:outerShdw>
              </a:effectLst>
            </a:endParaRPr>
          </a:p>
        </p:txBody>
      </p:sp>
      <p:sp>
        <p:nvSpPr>
          <p:cNvPr id="3" name="Number of people who provide ..."/>
          <p:cNvSpPr/>
          <p:nvPr/>
        </p:nvSpPr>
        <p:spPr>
          <a:xfrm>
            <a:off x="431800" y="376902"/>
            <a:ext cx="8280400" cy="1200329"/>
          </a:xfrm>
          <a:prstGeom prst="rect">
            <a:avLst/>
          </a:prstGeom>
        </p:spPr>
        <p:txBody>
          <a:bodyPr wrap="square">
            <a:spAutoFit/>
          </a:bodyPr>
          <a:lstStyle/>
          <a:p>
            <a:r>
              <a:rPr lang="en-GB" sz="3600" dirty="0" err="1">
                <a:solidFill>
                  <a:srgbClr val="582F7A"/>
                </a:solidFill>
                <a:latin typeface="Calibri" panose="020F0502020204030204" pitchFamily="34" charset="0"/>
                <a:ea typeface="Calibri" panose="020F0502020204030204" pitchFamily="34" charset="0"/>
                <a:cs typeface="Times New Roman" panose="02020603050405020304" pitchFamily="18" charset="0"/>
              </a:rPr>
              <a:t>Nifer</a:t>
            </a:r>
            <a:r>
              <a:rPr lang="en-GB" sz="3600" dirty="0">
                <a:solidFill>
                  <a:srgbClr val="582F7A"/>
                </a:solidFill>
                <a:latin typeface="Calibri" panose="020F0502020204030204" pitchFamily="34" charset="0"/>
                <a:ea typeface="Calibri" panose="020F0502020204030204" pitchFamily="34" charset="0"/>
                <a:cs typeface="Times New Roman" panose="02020603050405020304" pitchFamily="18" charset="0"/>
              </a:rPr>
              <a:t> y </a:t>
            </a:r>
            <a:r>
              <a:rPr lang="en-GB" sz="3600" dirty="0" err="1">
                <a:solidFill>
                  <a:srgbClr val="582F7A"/>
                </a:solidFill>
                <a:latin typeface="Calibri" panose="020F0502020204030204" pitchFamily="34" charset="0"/>
                <a:ea typeface="Calibri" panose="020F0502020204030204" pitchFamily="34" charset="0"/>
                <a:cs typeface="Times New Roman" panose="02020603050405020304" pitchFamily="18" charset="0"/>
              </a:rPr>
              <a:t>bobl</a:t>
            </a:r>
            <a:r>
              <a:rPr lang="en-GB" sz="3600" dirty="0">
                <a:solidFill>
                  <a:srgbClr val="582F7A"/>
                </a:solidFill>
                <a:latin typeface="Calibri" panose="020F0502020204030204" pitchFamily="34" charset="0"/>
                <a:ea typeface="Calibri" panose="020F0502020204030204" pitchFamily="34" charset="0"/>
                <a:cs typeface="Times New Roman" panose="02020603050405020304" pitchFamily="18" charset="0"/>
              </a:rPr>
              <a:t> </a:t>
            </a:r>
            <a:r>
              <a:rPr lang="en-GB" sz="3600" dirty="0" err="1">
                <a:solidFill>
                  <a:srgbClr val="582F7A"/>
                </a:solidFill>
                <a:latin typeface="Calibri" panose="020F0502020204030204" pitchFamily="34" charset="0"/>
                <a:ea typeface="Calibri" panose="020F0502020204030204" pitchFamily="34" charset="0"/>
                <a:cs typeface="Times New Roman" panose="02020603050405020304" pitchFamily="18" charset="0"/>
              </a:rPr>
              <a:t>sy’n</a:t>
            </a:r>
            <a:r>
              <a:rPr lang="en-GB" sz="3600" dirty="0">
                <a:solidFill>
                  <a:srgbClr val="582F7A"/>
                </a:solidFill>
                <a:latin typeface="Calibri" panose="020F0502020204030204" pitchFamily="34" charset="0"/>
                <a:ea typeface="Calibri" panose="020F0502020204030204" pitchFamily="34" charset="0"/>
                <a:cs typeface="Times New Roman" panose="02020603050405020304" pitchFamily="18" charset="0"/>
              </a:rPr>
              <a:t> </a:t>
            </a:r>
            <a:r>
              <a:rPr lang="en-GB" sz="3600" dirty="0" err="1">
                <a:solidFill>
                  <a:srgbClr val="582F7A"/>
                </a:solidFill>
                <a:latin typeface="Calibri" panose="020F0502020204030204" pitchFamily="34" charset="0"/>
                <a:ea typeface="Calibri" panose="020F0502020204030204" pitchFamily="34" charset="0"/>
                <a:cs typeface="Times New Roman" panose="02020603050405020304" pitchFamily="18" charset="0"/>
              </a:rPr>
              <a:t>darparu</a:t>
            </a:r>
            <a:r>
              <a:rPr lang="en-GB" sz="3600" dirty="0">
                <a:solidFill>
                  <a:srgbClr val="582F7A"/>
                </a:solidFill>
                <a:latin typeface="Calibri" panose="020F0502020204030204" pitchFamily="34" charset="0"/>
                <a:ea typeface="Calibri" panose="020F0502020204030204" pitchFamily="34" charset="0"/>
                <a:cs typeface="Times New Roman" panose="02020603050405020304" pitchFamily="18" charset="0"/>
              </a:rPr>
              <a:t> </a:t>
            </a:r>
            <a:r>
              <a:rPr lang="en-GB" sz="3600" dirty="0" err="1">
                <a:solidFill>
                  <a:srgbClr val="582F7A"/>
                </a:solidFill>
                <a:latin typeface="Calibri" panose="020F0502020204030204" pitchFamily="34" charset="0"/>
                <a:ea typeface="Calibri" panose="020F0502020204030204" pitchFamily="34" charset="0"/>
                <a:cs typeface="Times New Roman" panose="02020603050405020304" pitchFamily="18" charset="0"/>
              </a:rPr>
              <a:t>gofal</a:t>
            </a:r>
            <a:r>
              <a:rPr lang="en-GB" sz="3600" dirty="0">
                <a:solidFill>
                  <a:srgbClr val="582F7A"/>
                </a:solidFill>
                <a:latin typeface="Calibri" panose="020F0502020204030204" pitchFamily="34" charset="0"/>
                <a:ea typeface="Calibri" panose="020F0502020204030204" pitchFamily="34" charset="0"/>
                <a:cs typeface="Times New Roman" panose="02020603050405020304" pitchFamily="18" charset="0"/>
              </a:rPr>
              <a:t> </a:t>
            </a:r>
            <a:r>
              <a:rPr lang="en-GB" sz="3600" dirty="0" err="1">
                <a:solidFill>
                  <a:srgbClr val="582F7A"/>
                </a:solidFill>
                <a:latin typeface="Calibri" panose="020F0502020204030204" pitchFamily="34" charset="0"/>
                <a:ea typeface="Calibri" panose="020F0502020204030204" pitchFamily="34" charset="0"/>
                <a:cs typeface="Times New Roman" panose="02020603050405020304" pitchFamily="18" charset="0"/>
              </a:rPr>
              <a:t>heb</a:t>
            </a:r>
            <a:r>
              <a:rPr lang="en-GB" sz="3600" dirty="0">
                <a:solidFill>
                  <a:srgbClr val="582F7A"/>
                </a:solidFill>
                <a:latin typeface="Calibri" panose="020F0502020204030204" pitchFamily="34" charset="0"/>
                <a:ea typeface="Calibri" panose="020F0502020204030204" pitchFamily="34" charset="0"/>
                <a:cs typeface="Times New Roman" panose="02020603050405020304" pitchFamily="18" charset="0"/>
              </a:rPr>
              <a:t> </a:t>
            </a:r>
            <a:r>
              <a:rPr lang="en-GB" sz="3600" dirty="0" err="1">
                <a:solidFill>
                  <a:srgbClr val="582F7A"/>
                </a:solidFill>
                <a:latin typeface="Calibri" panose="020F0502020204030204" pitchFamily="34" charset="0"/>
                <a:ea typeface="Calibri" panose="020F0502020204030204" pitchFamily="34" charset="0"/>
                <a:cs typeface="Times New Roman" panose="02020603050405020304" pitchFamily="18" charset="0"/>
              </a:rPr>
              <a:t>dâl</a:t>
            </a:r>
            <a:r>
              <a:rPr lang="en-GB" sz="3600" dirty="0">
                <a:solidFill>
                  <a:srgbClr val="582F7A"/>
                </a:solidFill>
                <a:latin typeface="Calibri" panose="020F0502020204030204" pitchFamily="34" charset="0"/>
                <a:ea typeface="Calibri" panose="020F0502020204030204" pitchFamily="34" charset="0"/>
                <a:cs typeface="Times New Roman" panose="02020603050405020304" pitchFamily="18" charset="0"/>
              </a:rPr>
              <a:t> </a:t>
            </a:r>
            <a:r>
              <a:rPr lang="en-GB" sz="3600" dirty="0" err="1">
                <a:solidFill>
                  <a:srgbClr val="582F7A"/>
                </a:solidFill>
                <a:latin typeface="Calibri" panose="020F0502020204030204" pitchFamily="34" charset="0"/>
                <a:ea typeface="Calibri" panose="020F0502020204030204" pitchFamily="34" charset="0"/>
                <a:cs typeface="Times New Roman" panose="02020603050405020304" pitchFamily="18" charset="0"/>
              </a:rPr>
              <a:t>yng</a:t>
            </a:r>
            <a:r>
              <a:rPr lang="en-GB" sz="3600" dirty="0">
                <a:solidFill>
                  <a:srgbClr val="582F7A"/>
                </a:solidFill>
                <a:latin typeface="Calibri" panose="020F0502020204030204" pitchFamily="34" charset="0"/>
                <a:ea typeface="Calibri" panose="020F0502020204030204" pitchFamily="34" charset="0"/>
                <a:cs typeface="Times New Roman" panose="02020603050405020304" pitchFamily="18" charset="0"/>
              </a:rPr>
              <a:t> </a:t>
            </a:r>
            <a:r>
              <a:rPr lang="en-GB" sz="3600" dirty="0" err="1">
                <a:solidFill>
                  <a:srgbClr val="582F7A"/>
                </a:solidFill>
                <a:latin typeface="Calibri" panose="020F0502020204030204" pitchFamily="34" charset="0"/>
                <a:ea typeface="Calibri" panose="020F0502020204030204" pitchFamily="34" charset="0"/>
                <a:cs typeface="Times New Roman" panose="02020603050405020304" pitchFamily="18" charset="0"/>
              </a:rPr>
              <a:t>Nghymru</a:t>
            </a:r>
            <a:r>
              <a:rPr lang="en-GB" sz="3600" dirty="0">
                <a:solidFill>
                  <a:srgbClr val="582F7A"/>
                </a:solidFill>
                <a:latin typeface="Calibri" panose="020F0502020204030204" pitchFamily="34" charset="0"/>
                <a:ea typeface="Calibri" panose="020F0502020204030204" pitchFamily="34" charset="0"/>
                <a:cs typeface="Times New Roman" panose="02020603050405020304" pitchFamily="18" charset="0"/>
              </a:rPr>
              <a:t>…</a:t>
            </a:r>
          </a:p>
        </p:txBody>
      </p:sp>
      <p:sp>
        <p:nvSpPr>
          <p:cNvPr id="7" name="£8.1 Bn a year"/>
          <p:cNvSpPr/>
          <p:nvPr/>
        </p:nvSpPr>
        <p:spPr>
          <a:xfrm>
            <a:off x="0" y="4412915"/>
            <a:ext cx="9143999" cy="1015663"/>
          </a:xfrm>
          <a:prstGeom prst="rect">
            <a:avLst/>
          </a:prstGeom>
        </p:spPr>
        <p:txBody>
          <a:bodyPr wrap="square">
            <a:spAutoFit/>
          </a:bodyPr>
          <a:lstStyle/>
          <a:p>
            <a:pPr algn="ctr"/>
            <a:r>
              <a:rPr lang="en-GB" sz="6000" dirty="0">
                <a:solidFill>
                  <a:srgbClr val="582F7A"/>
                </a:solidFill>
                <a:latin typeface="Arial" panose="020B0604020202020204" pitchFamily="34" charset="0"/>
                <a:ea typeface="Calibri" panose="020F0502020204030204" pitchFamily="34" charset="0"/>
                <a:cs typeface="Arial" panose="020B0604020202020204" pitchFamily="34" charset="0"/>
              </a:rPr>
              <a:t>(£8.1 </a:t>
            </a:r>
            <a:r>
              <a:rPr lang="en-GB" sz="6000" dirty="0" err="1">
                <a:solidFill>
                  <a:srgbClr val="582F7A"/>
                </a:solidFill>
                <a:latin typeface="Arial" panose="020B0604020202020204" pitchFamily="34" charset="0"/>
                <a:ea typeface="Calibri" panose="020F0502020204030204" pitchFamily="34" charset="0"/>
                <a:cs typeface="Arial" panose="020B0604020202020204" pitchFamily="34" charset="0"/>
              </a:rPr>
              <a:t>biliwn</a:t>
            </a:r>
            <a:r>
              <a:rPr lang="en-GB" sz="6000" dirty="0">
                <a:solidFill>
                  <a:srgbClr val="582F7A"/>
                </a:solidFill>
                <a:latin typeface="Arial" panose="020B0604020202020204" pitchFamily="34" charset="0"/>
                <a:ea typeface="Calibri" panose="020F0502020204030204" pitchFamily="34" charset="0"/>
                <a:cs typeface="Arial" panose="020B0604020202020204" pitchFamily="34" charset="0"/>
              </a:rPr>
              <a:t> y </a:t>
            </a:r>
            <a:r>
              <a:rPr lang="en-GB" sz="6000" dirty="0" err="1">
                <a:solidFill>
                  <a:srgbClr val="582F7A"/>
                </a:solidFill>
                <a:latin typeface="Arial" panose="020B0604020202020204" pitchFamily="34" charset="0"/>
                <a:ea typeface="Calibri" panose="020F0502020204030204" pitchFamily="34" charset="0"/>
                <a:cs typeface="Arial" panose="020B0604020202020204" pitchFamily="34" charset="0"/>
              </a:rPr>
              <a:t>flwyddyn</a:t>
            </a:r>
            <a:r>
              <a:rPr lang="en-GB" sz="6000" dirty="0">
                <a:solidFill>
                  <a:srgbClr val="582F7A"/>
                </a:solidFill>
                <a:latin typeface="Arial" panose="020B0604020202020204" pitchFamily="34" charset="0"/>
                <a:ea typeface="Calibri" panose="020F0502020204030204" pitchFamily="34" charset="0"/>
                <a:cs typeface="Arial" panose="020B0604020202020204" pitchFamily="34" charset="0"/>
              </a:rPr>
              <a:t>)</a:t>
            </a:r>
            <a:endParaRPr lang="en-GB" sz="6000" dirty="0">
              <a:solidFill>
                <a:srgbClr val="582F7A"/>
              </a:solidFill>
              <a:latin typeface="Arial" panose="020B0604020202020204" pitchFamily="34" charset="0"/>
              <a:cs typeface="Arial" panose="020B0604020202020204" pitchFamily="34" charset="0"/>
            </a:endParaRPr>
          </a:p>
        </p:txBody>
      </p:sp>
      <p:sp>
        <p:nvSpPr>
          <p:cNvPr id="9" name="Number of people who need care ..."/>
          <p:cNvSpPr/>
          <p:nvPr/>
        </p:nvSpPr>
        <p:spPr>
          <a:xfrm>
            <a:off x="431799" y="5071268"/>
            <a:ext cx="4140201" cy="1107996"/>
          </a:xfrm>
          <a:prstGeom prst="rect">
            <a:avLst/>
          </a:prstGeom>
        </p:spPr>
        <p:txBody>
          <a:bodyPr wrap="square">
            <a:spAutoFit/>
          </a:bodyPr>
          <a:lstStyle/>
          <a:p>
            <a:pPr algn="ctr"/>
            <a:r>
              <a:rPr lang="en-GB" sz="2200" dirty="0" err="1">
                <a:solidFill>
                  <a:srgbClr val="69A830"/>
                </a:solidFill>
                <a:latin typeface="Arial" panose="020B0604020202020204" pitchFamily="34" charset="0"/>
                <a:cs typeface="Arial" panose="020B0604020202020204" pitchFamily="34" charset="0"/>
              </a:rPr>
              <a:t>Nifer</a:t>
            </a:r>
            <a:r>
              <a:rPr lang="en-GB" sz="2200" dirty="0">
                <a:solidFill>
                  <a:srgbClr val="69A830"/>
                </a:solidFill>
                <a:latin typeface="Arial" panose="020B0604020202020204" pitchFamily="34" charset="0"/>
                <a:cs typeface="Arial" panose="020B0604020202020204" pitchFamily="34" charset="0"/>
              </a:rPr>
              <a:t> y </a:t>
            </a:r>
            <a:r>
              <a:rPr lang="en-GB" sz="2200" dirty="0" err="1">
                <a:solidFill>
                  <a:srgbClr val="69A830"/>
                </a:solidFill>
                <a:latin typeface="Arial" panose="020B0604020202020204" pitchFamily="34" charset="0"/>
                <a:cs typeface="Arial" panose="020B0604020202020204" pitchFamily="34" charset="0"/>
              </a:rPr>
              <a:t>bobl</a:t>
            </a:r>
            <a:r>
              <a:rPr lang="en-GB" sz="2200" dirty="0">
                <a:solidFill>
                  <a:srgbClr val="69A830"/>
                </a:solidFill>
                <a:latin typeface="Arial" panose="020B0604020202020204" pitchFamily="34" charset="0"/>
                <a:cs typeface="Arial" panose="020B0604020202020204" pitchFamily="34" charset="0"/>
              </a:rPr>
              <a:t> </a:t>
            </a:r>
            <a:r>
              <a:rPr lang="en-GB" sz="2200" dirty="0" err="1">
                <a:solidFill>
                  <a:srgbClr val="69A830"/>
                </a:solidFill>
                <a:latin typeface="Arial" panose="020B0604020202020204" pitchFamily="34" charset="0"/>
                <a:cs typeface="Arial" panose="020B0604020202020204" pitchFamily="34" charset="0"/>
              </a:rPr>
              <a:t>sydd</a:t>
            </a:r>
            <a:r>
              <a:rPr lang="en-GB" sz="2200" dirty="0">
                <a:solidFill>
                  <a:srgbClr val="69A830"/>
                </a:solidFill>
                <a:latin typeface="Arial" panose="020B0604020202020204" pitchFamily="34" charset="0"/>
                <a:cs typeface="Arial" panose="020B0604020202020204" pitchFamily="34" charset="0"/>
              </a:rPr>
              <a:t> </a:t>
            </a:r>
            <a:r>
              <a:rPr lang="en-GB" sz="2200" dirty="0" err="1">
                <a:solidFill>
                  <a:srgbClr val="69A830"/>
                </a:solidFill>
                <a:latin typeface="Arial" panose="020B0604020202020204" pitchFamily="34" charset="0"/>
                <a:cs typeface="Arial" panose="020B0604020202020204" pitchFamily="34" charset="0"/>
              </a:rPr>
              <a:t>angen</a:t>
            </a:r>
            <a:r>
              <a:rPr lang="en-GB" sz="2200" dirty="0">
                <a:solidFill>
                  <a:srgbClr val="69A830"/>
                </a:solidFill>
                <a:latin typeface="Arial" panose="020B0604020202020204" pitchFamily="34" charset="0"/>
                <a:cs typeface="Arial" panose="020B0604020202020204" pitchFamily="34" charset="0"/>
              </a:rPr>
              <a:t> </a:t>
            </a:r>
            <a:r>
              <a:rPr lang="en-GB" sz="2200" dirty="0" err="1">
                <a:solidFill>
                  <a:srgbClr val="69A830"/>
                </a:solidFill>
                <a:latin typeface="Arial" panose="020B0604020202020204" pitchFamily="34" charset="0"/>
                <a:cs typeface="Arial" panose="020B0604020202020204" pitchFamily="34" charset="0"/>
              </a:rPr>
              <a:t>gofal</a:t>
            </a:r>
            <a:r>
              <a:rPr lang="en-GB" sz="2200" dirty="0">
                <a:solidFill>
                  <a:srgbClr val="69A830"/>
                </a:solidFill>
                <a:latin typeface="Arial" panose="020B0604020202020204" pitchFamily="34" charset="0"/>
                <a:cs typeface="Arial" panose="020B0604020202020204" pitchFamily="34" charset="0"/>
              </a:rPr>
              <a:t>, </a:t>
            </a:r>
            <a:r>
              <a:rPr lang="en-GB" sz="2200" dirty="0" err="1">
                <a:solidFill>
                  <a:srgbClr val="69A830"/>
                </a:solidFill>
                <a:latin typeface="Arial" panose="020B0604020202020204" pitchFamily="34" charset="0"/>
                <a:cs typeface="Arial" panose="020B0604020202020204" pitchFamily="34" charset="0"/>
              </a:rPr>
              <a:t>a’r</a:t>
            </a:r>
            <a:r>
              <a:rPr lang="en-GB" sz="2200" dirty="0">
                <a:solidFill>
                  <a:srgbClr val="69A830"/>
                </a:solidFill>
                <a:latin typeface="Arial" panose="020B0604020202020204" pitchFamily="34" charset="0"/>
                <a:cs typeface="Arial" panose="020B0604020202020204" pitchFamily="34" charset="0"/>
              </a:rPr>
              <a:t> </a:t>
            </a:r>
            <a:r>
              <a:rPr lang="en-GB" sz="2200" dirty="0" err="1">
                <a:solidFill>
                  <a:srgbClr val="69A830"/>
                </a:solidFill>
                <a:latin typeface="Arial" panose="020B0604020202020204" pitchFamily="34" charset="0"/>
                <a:cs typeface="Arial" panose="020B0604020202020204" pitchFamily="34" charset="0"/>
              </a:rPr>
              <a:t>rheiny</a:t>
            </a:r>
            <a:r>
              <a:rPr lang="en-GB" sz="2200" dirty="0">
                <a:solidFill>
                  <a:srgbClr val="69A830"/>
                </a:solidFill>
                <a:latin typeface="Arial" panose="020B0604020202020204" pitchFamily="34" charset="0"/>
                <a:cs typeface="Arial" panose="020B0604020202020204" pitchFamily="34" charset="0"/>
              </a:rPr>
              <a:t> </a:t>
            </a:r>
            <a:r>
              <a:rPr lang="en-GB" sz="2200" dirty="0" err="1">
                <a:solidFill>
                  <a:srgbClr val="69A830"/>
                </a:solidFill>
                <a:latin typeface="Arial" panose="020B0604020202020204" pitchFamily="34" charset="0"/>
                <a:cs typeface="Arial" panose="020B0604020202020204" pitchFamily="34" charset="0"/>
              </a:rPr>
              <a:t>sydd</a:t>
            </a:r>
            <a:r>
              <a:rPr lang="en-GB" sz="2200" dirty="0">
                <a:solidFill>
                  <a:srgbClr val="69A830"/>
                </a:solidFill>
                <a:latin typeface="Arial" panose="020B0604020202020204" pitchFamily="34" charset="0"/>
                <a:cs typeface="Arial" panose="020B0604020202020204" pitchFamily="34" charset="0"/>
              </a:rPr>
              <a:t> </a:t>
            </a:r>
            <a:r>
              <a:rPr lang="en-GB" sz="2200" dirty="0" err="1">
                <a:solidFill>
                  <a:srgbClr val="69A830"/>
                </a:solidFill>
                <a:latin typeface="Arial" panose="020B0604020202020204" pitchFamily="34" charset="0"/>
                <a:cs typeface="Arial" panose="020B0604020202020204" pitchFamily="34" charset="0"/>
              </a:rPr>
              <a:t>angen</a:t>
            </a:r>
            <a:r>
              <a:rPr lang="en-GB" sz="2200" dirty="0">
                <a:solidFill>
                  <a:srgbClr val="69A830"/>
                </a:solidFill>
                <a:latin typeface="Arial" panose="020B0604020202020204" pitchFamily="34" charset="0"/>
                <a:cs typeface="Arial" panose="020B0604020202020204" pitchFamily="34" charset="0"/>
              </a:rPr>
              <a:t> </a:t>
            </a:r>
            <a:r>
              <a:rPr lang="en-GB" sz="2200" dirty="0" err="1">
                <a:solidFill>
                  <a:srgbClr val="69A830"/>
                </a:solidFill>
                <a:latin typeface="Arial" panose="020B0604020202020204" pitchFamily="34" charset="0"/>
                <a:cs typeface="Arial" panose="020B0604020202020204" pitchFamily="34" charset="0"/>
              </a:rPr>
              <a:t>gofal</a:t>
            </a:r>
            <a:r>
              <a:rPr lang="en-GB" sz="2200" dirty="0">
                <a:solidFill>
                  <a:srgbClr val="69A830"/>
                </a:solidFill>
                <a:latin typeface="Arial" panose="020B0604020202020204" pitchFamily="34" charset="0"/>
                <a:cs typeface="Arial" panose="020B0604020202020204" pitchFamily="34" charset="0"/>
              </a:rPr>
              <a:t> am </a:t>
            </a:r>
            <a:r>
              <a:rPr lang="en-GB" sz="2200" dirty="0" err="1">
                <a:solidFill>
                  <a:srgbClr val="69A830"/>
                </a:solidFill>
                <a:latin typeface="Arial" panose="020B0604020202020204" pitchFamily="34" charset="0"/>
                <a:cs typeface="Arial" panose="020B0604020202020204" pitchFamily="34" charset="0"/>
              </a:rPr>
              <a:t>gyfnodau</a:t>
            </a:r>
            <a:r>
              <a:rPr lang="en-GB" sz="2200" dirty="0">
                <a:solidFill>
                  <a:srgbClr val="69A830"/>
                </a:solidFill>
                <a:latin typeface="Arial" panose="020B0604020202020204" pitchFamily="34" charset="0"/>
                <a:cs typeface="Arial" panose="020B0604020202020204" pitchFamily="34" charset="0"/>
              </a:rPr>
              <a:t> </a:t>
            </a:r>
            <a:r>
              <a:rPr lang="en-GB" sz="2200" dirty="0" err="1">
                <a:solidFill>
                  <a:srgbClr val="69A830"/>
                </a:solidFill>
                <a:latin typeface="Arial" panose="020B0604020202020204" pitchFamily="34" charset="0"/>
                <a:cs typeface="Arial" panose="020B0604020202020204" pitchFamily="34" charset="0"/>
              </a:rPr>
              <a:t>hwy</a:t>
            </a:r>
            <a:r>
              <a:rPr lang="en-GB" sz="2200" dirty="0">
                <a:solidFill>
                  <a:srgbClr val="69A830"/>
                </a:solidFill>
                <a:latin typeface="Arial" panose="020B0604020202020204" pitchFamily="34" charset="0"/>
                <a:cs typeface="Arial" panose="020B0604020202020204" pitchFamily="34" charset="0"/>
              </a:rPr>
              <a:t> o </a:t>
            </a:r>
            <a:r>
              <a:rPr lang="en-GB" sz="2200" dirty="0" err="1">
                <a:solidFill>
                  <a:srgbClr val="69A830"/>
                </a:solidFill>
                <a:latin typeface="Arial" panose="020B0604020202020204" pitchFamily="34" charset="0"/>
                <a:cs typeface="Arial" panose="020B0604020202020204" pitchFamily="34" charset="0"/>
              </a:rPr>
              <a:t>amser</a:t>
            </a:r>
            <a:endParaRPr lang="en-GB" sz="2200" dirty="0">
              <a:solidFill>
                <a:srgbClr val="69A830"/>
              </a:solidFill>
              <a:latin typeface="Arial" panose="020B0604020202020204" pitchFamily="34" charset="0"/>
              <a:cs typeface="Arial" panose="020B0604020202020204" pitchFamily="34" charset="0"/>
            </a:endParaRPr>
          </a:p>
        </p:txBody>
      </p:sp>
      <p:sp>
        <p:nvSpPr>
          <p:cNvPr id="10" name="Number of people who need care ..."/>
          <p:cNvSpPr/>
          <p:nvPr/>
        </p:nvSpPr>
        <p:spPr>
          <a:xfrm>
            <a:off x="4572000" y="715756"/>
            <a:ext cx="4140200" cy="1107996"/>
          </a:xfrm>
          <a:prstGeom prst="rect">
            <a:avLst/>
          </a:prstGeom>
        </p:spPr>
        <p:txBody>
          <a:bodyPr wrap="square">
            <a:spAutoFit/>
          </a:bodyPr>
          <a:lstStyle/>
          <a:p>
            <a:pPr algn="ctr"/>
            <a:r>
              <a:rPr lang="en-GB" sz="2200" dirty="0" err="1">
                <a:solidFill>
                  <a:srgbClr val="582F7A"/>
                </a:solidFill>
                <a:latin typeface="Arial" panose="020B0604020202020204" pitchFamily="34" charset="0"/>
                <a:cs typeface="Arial" panose="020B0604020202020204" pitchFamily="34" charset="0"/>
              </a:rPr>
              <a:t>Mae’r</a:t>
            </a:r>
            <a:r>
              <a:rPr lang="en-GB" sz="2200" dirty="0">
                <a:solidFill>
                  <a:srgbClr val="582F7A"/>
                </a:solidFill>
                <a:latin typeface="Arial" panose="020B0604020202020204" pitchFamily="34" charset="0"/>
                <a:cs typeface="Arial" panose="020B0604020202020204" pitchFamily="34" charset="0"/>
              </a:rPr>
              <a:t> </a:t>
            </a:r>
            <a:r>
              <a:rPr lang="en-GB" sz="2200" dirty="0" err="1">
                <a:solidFill>
                  <a:srgbClr val="582F7A"/>
                </a:solidFill>
                <a:latin typeface="Arial" panose="020B0604020202020204" pitchFamily="34" charset="0"/>
                <a:cs typeface="Arial" panose="020B0604020202020204" pitchFamily="34" charset="0"/>
              </a:rPr>
              <a:t>boblogaeth</a:t>
            </a:r>
            <a:r>
              <a:rPr lang="en-GB" sz="2200" dirty="0">
                <a:solidFill>
                  <a:srgbClr val="582F7A"/>
                </a:solidFill>
                <a:latin typeface="Arial" panose="020B0604020202020204" pitchFamily="34" charset="0"/>
                <a:cs typeface="Arial" panose="020B0604020202020204" pitchFamily="34" charset="0"/>
              </a:rPr>
              <a:t> </a:t>
            </a:r>
            <a:r>
              <a:rPr lang="en-GB" sz="2200" dirty="0" err="1">
                <a:solidFill>
                  <a:srgbClr val="582F7A"/>
                </a:solidFill>
                <a:latin typeface="Arial" panose="020B0604020202020204" pitchFamily="34" charset="0"/>
                <a:cs typeface="Arial" panose="020B0604020202020204" pitchFamily="34" charset="0"/>
              </a:rPr>
              <a:t>yn</a:t>
            </a:r>
            <a:r>
              <a:rPr lang="en-GB" sz="2200" dirty="0">
                <a:solidFill>
                  <a:srgbClr val="582F7A"/>
                </a:solidFill>
                <a:latin typeface="Arial" panose="020B0604020202020204" pitchFamily="34" charset="0"/>
                <a:cs typeface="Arial" panose="020B0604020202020204" pitchFamily="34" charset="0"/>
              </a:rPr>
              <a:t> </a:t>
            </a:r>
            <a:r>
              <a:rPr lang="en-GB" sz="2200" dirty="0" err="1">
                <a:solidFill>
                  <a:srgbClr val="582F7A"/>
                </a:solidFill>
                <a:latin typeface="Arial" panose="020B0604020202020204" pitchFamily="34" charset="0"/>
                <a:cs typeface="Arial" panose="020B0604020202020204" pitchFamily="34" charset="0"/>
              </a:rPr>
              <a:t>heneiddio</a:t>
            </a:r>
            <a:r>
              <a:rPr lang="en-GB" sz="2200" dirty="0">
                <a:solidFill>
                  <a:srgbClr val="582F7A"/>
                </a:solidFill>
                <a:latin typeface="Arial" panose="020B0604020202020204" pitchFamily="34" charset="0"/>
                <a:cs typeface="Arial" panose="020B0604020202020204" pitchFamily="34" charset="0"/>
              </a:rPr>
              <a:t> a </a:t>
            </a:r>
            <a:r>
              <a:rPr lang="en-GB" sz="2200" dirty="0" err="1">
                <a:solidFill>
                  <a:srgbClr val="582F7A"/>
                </a:solidFill>
                <a:latin typeface="Arial" panose="020B0604020202020204" pitchFamily="34" charset="0"/>
                <a:cs typeface="Arial" panose="020B0604020202020204" pitchFamily="34" charset="0"/>
              </a:rPr>
              <a:t>chyllid</a:t>
            </a:r>
            <a:r>
              <a:rPr lang="en-GB" sz="2200" dirty="0">
                <a:solidFill>
                  <a:srgbClr val="582F7A"/>
                </a:solidFill>
                <a:latin typeface="Arial" panose="020B0604020202020204" pitchFamily="34" charset="0"/>
                <a:cs typeface="Arial" panose="020B0604020202020204" pitchFamily="34" charset="0"/>
              </a:rPr>
              <a:t> </a:t>
            </a:r>
            <a:r>
              <a:rPr lang="en-GB" sz="2200" dirty="0" err="1">
                <a:solidFill>
                  <a:srgbClr val="582F7A"/>
                </a:solidFill>
                <a:latin typeface="Arial" panose="020B0604020202020204" pitchFamily="34" charset="0"/>
                <a:cs typeface="Arial" panose="020B0604020202020204" pitchFamily="34" charset="0"/>
              </a:rPr>
              <a:t>awdurdodau</a:t>
            </a:r>
            <a:r>
              <a:rPr lang="en-GB" sz="2200" dirty="0">
                <a:solidFill>
                  <a:srgbClr val="582F7A"/>
                </a:solidFill>
                <a:latin typeface="Arial" panose="020B0604020202020204" pitchFamily="34" charset="0"/>
                <a:cs typeface="Arial" panose="020B0604020202020204" pitchFamily="34" charset="0"/>
              </a:rPr>
              <a:t> </a:t>
            </a:r>
            <a:r>
              <a:rPr lang="en-GB" sz="2200" dirty="0" err="1">
                <a:solidFill>
                  <a:srgbClr val="582F7A"/>
                </a:solidFill>
                <a:latin typeface="Arial" panose="020B0604020202020204" pitchFamily="34" charset="0"/>
                <a:cs typeface="Arial" panose="020B0604020202020204" pitchFamily="34" charset="0"/>
              </a:rPr>
              <a:t>lleol</a:t>
            </a:r>
            <a:r>
              <a:rPr lang="en-GB" sz="2200" dirty="0">
                <a:solidFill>
                  <a:srgbClr val="582F7A"/>
                </a:solidFill>
                <a:latin typeface="Arial" panose="020B0604020202020204" pitchFamily="34" charset="0"/>
                <a:cs typeface="Arial" panose="020B0604020202020204" pitchFamily="34" charset="0"/>
              </a:rPr>
              <a:t> </a:t>
            </a:r>
            <a:r>
              <a:rPr lang="en-GB" sz="2200" dirty="0" err="1">
                <a:solidFill>
                  <a:srgbClr val="582F7A"/>
                </a:solidFill>
                <a:latin typeface="Arial" panose="020B0604020202020204" pitchFamily="34" charset="0"/>
                <a:cs typeface="Arial" panose="020B0604020202020204" pitchFamily="34" charset="0"/>
              </a:rPr>
              <a:t>yn</a:t>
            </a:r>
            <a:r>
              <a:rPr lang="en-GB" sz="2200" dirty="0">
                <a:solidFill>
                  <a:srgbClr val="582F7A"/>
                </a:solidFill>
                <a:latin typeface="Arial" panose="020B0604020202020204" pitchFamily="34" charset="0"/>
                <a:cs typeface="Arial" panose="020B0604020202020204" pitchFamily="34" charset="0"/>
              </a:rPr>
              <a:t> </a:t>
            </a:r>
            <a:r>
              <a:rPr lang="en-GB" sz="2200" dirty="0" err="1">
                <a:solidFill>
                  <a:srgbClr val="582F7A"/>
                </a:solidFill>
                <a:latin typeface="Arial" panose="020B0604020202020204" pitchFamily="34" charset="0"/>
                <a:cs typeface="Arial" panose="020B0604020202020204" pitchFamily="34" charset="0"/>
              </a:rPr>
              <a:t>lleihau</a:t>
            </a:r>
            <a:endParaRPr lang="en-GB" sz="2200" dirty="0">
              <a:solidFill>
                <a:srgbClr val="582F7A"/>
              </a:solidFill>
              <a:latin typeface="Arial" panose="020B0604020202020204" pitchFamily="34" charset="0"/>
              <a:cs typeface="Arial" panose="020B0604020202020204" pitchFamily="34" charset="0"/>
            </a:endParaRPr>
          </a:p>
        </p:txBody>
      </p:sp>
      <p:grpSp>
        <p:nvGrpSpPr>
          <p:cNvPr id="15" name="Demand Arrow"/>
          <p:cNvGrpSpPr/>
          <p:nvPr/>
        </p:nvGrpSpPr>
        <p:grpSpPr>
          <a:xfrm>
            <a:off x="1920105" y="1860701"/>
            <a:ext cx="1296563" cy="3060000"/>
            <a:chOff x="1920105" y="2013101"/>
            <a:chExt cx="1296563" cy="3212020"/>
          </a:xfrm>
        </p:grpSpPr>
        <p:sp>
          <p:nvSpPr>
            <p:cNvPr id="8" name="Arrow"/>
            <p:cNvSpPr/>
            <p:nvPr/>
          </p:nvSpPr>
          <p:spPr>
            <a:xfrm rot="10800000">
              <a:off x="1920105" y="2013101"/>
              <a:ext cx="1296563" cy="3212020"/>
            </a:xfrm>
            <a:prstGeom prst="downArrow">
              <a:avLst/>
            </a:prstGeom>
            <a:solidFill>
              <a:srgbClr val="69A83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12" name="TextBox 11"/>
            <p:cNvSpPr txBox="1"/>
            <p:nvPr/>
          </p:nvSpPr>
          <p:spPr>
            <a:xfrm rot="16200000">
              <a:off x="2041551" y="3638347"/>
              <a:ext cx="1053670" cy="523220"/>
            </a:xfrm>
            <a:prstGeom prst="rect">
              <a:avLst/>
            </a:prstGeom>
            <a:noFill/>
          </p:spPr>
          <p:txBody>
            <a:bodyPr wrap="none" rtlCol="0">
              <a:spAutoFit/>
            </a:bodyPr>
            <a:lstStyle/>
            <a:p>
              <a:r>
                <a:rPr lang="en-GB" sz="2800" dirty="0" err="1" smtClean="0">
                  <a:solidFill>
                    <a:schemeClr val="bg1"/>
                  </a:solidFill>
                  <a:latin typeface="Arial" panose="020B0604020202020204" pitchFamily="34" charset="0"/>
                  <a:cs typeface="Arial" panose="020B0604020202020204" pitchFamily="34" charset="0"/>
                </a:rPr>
                <a:t>Galw</a:t>
              </a:r>
              <a:endParaRPr lang="en-GB" sz="2800" dirty="0">
                <a:solidFill>
                  <a:schemeClr val="bg1"/>
                </a:solidFill>
                <a:latin typeface="Arial" panose="020B0604020202020204" pitchFamily="34" charset="0"/>
                <a:cs typeface="Arial" panose="020B0604020202020204" pitchFamily="34" charset="0"/>
              </a:endParaRPr>
            </a:p>
          </p:txBody>
        </p:sp>
      </p:grpSp>
      <p:grpSp>
        <p:nvGrpSpPr>
          <p:cNvPr id="16" name="Care Capacity Arrow"/>
          <p:cNvGrpSpPr/>
          <p:nvPr/>
        </p:nvGrpSpPr>
        <p:grpSpPr>
          <a:xfrm>
            <a:off x="6109505" y="1889614"/>
            <a:ext cx="1296563" cy="3060000"/>
            <a:chOff x="6119665" y="2110863"/>
            <a:chExt cx="1296563" cy="3519055"/>
          </a:xfrm>
        </p:grpSpPr>
        <p:sp>
          <p:nvSpPr>
            <p:cNvPr id="11" name="Arrow"/>
            <p:cNvSpPr/>
            <p:nvPr/>
          </p:nvSpPr>
          <p:spPr>
            <a:xfrm>
              <a:off x="6119665" y="2110863"/>
              <a:ext cx="1296563" cy="3519055"/>
            </a:xfrm>
            <a:prstGeom prst="downArrow">
              <a:avLst/>
            </a:prstGeom>
            <a:solidFill>
              <a:srgbClr val="582F7A"/>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13" name="TextBox 12"/>
            <p:cNvSpPr txBox="1"/>
            <p:nvPr/>
          </p:nvSpPr>
          <p:spPr>
            <a:xfrm rot="16200000">
              <a:off x="5408190" y="3456126"/>
              <a:ext cx="2719505" cy="523220"/>
            </a:xfrm>
            <a:prstGeom prst="rect">
              <a:avLst/>
            </a:prstGeom>
            <a:noFill/>
          </p:spPr>
          <p:txBody>
            <a:bodyPr wrap="none" rtlCol="0">
              <a:spAutoFit/>
            </a:bodyPr>
            <a:lstStyle/>
            <a:p>
              <a:r>
                <a:rPr lang="en-GB" sz="2800" dirty="0" err="1" smtClean="0">
                  <a:solidFill>
                    <a:schemeClr val="bg1"/>
                  </a:solidFill>
                  <a:latin typeface="Arial" panose="020B0604020202020204" pitchFamily="34" charset="0"/>
                  <a:cs typeface="Arial" panose="020B0604020202020204" pitchFamily="34" charset="0"/>
                </a:rPr>
                <a:t>Capasiti</a:t>
              </a:r>
              <a:r>
                <a:rPr lang="en-GB" sz="2800" dirty="0" smtClean="0">
                  <a:solidFill>
                    <a:schemeClr val="bg1"/>
                  </a:solidFill>
                  <a:latin typeface="Arial" panose="020B0604020202020204" pitchFamily="34" charset="0"/>
                  <a:cs typeface="Arial" panose="020B0604020202020204" pitchFamily="34" charset="0"/>
                </a:rPr>
                <a:t> </a:t>
              </a:r>
              <a:r>
                <a:rPr lang="en-GB" sz="2800" dirty="0" err="1" smtClean="0">
                  <a:solidFill>
                    <a:schemeClr val="bg1"/>
                  </a:solidFill>
                  <a:latin typeface="Arial" panose="020B0604020202020204" pitchFamily="34" charset="0"/>
                  <a:cs typeface="Arial" panose="020B0604020202020204" pitchFamily="34" charset="0"/>
                </a:rPr>
                <a:t>gofal</a:t>
              </a:r>
              <a:endParaRPr lang="en-GB" sz="2800" dirty="0">
                <a:solidFill>
                  <a:schemeClr val="bg1"/>
                </a:solidFill>
                <a:latin typeface="Arial" panose="020B0604020202020204" pitchFamily="34" charset="0"/>
                <a:cs typeface="Arial" panose="020B0604020202020204" pitchFamily="34" charset="0"/>
              </a:endParaRPr>
            </a:p>
          </p:txBody>
        </p:sp>
      </p:grpSp>
      <p:graphicFrame>
        <p:nvGraphicFramePr>
          <p:cNvPr id="22" name="Population Chart"/>
          <p:cNvGraphicFramePr>
            <a:graphicFrameLocks noGrp="1"/>
          </p:cNvGraphicFramePr>
          <p:nvPr>
            <p:extLst>
              <p:ext uri="{D42A27DB-BD31-4B8C-83A1-F6EECF244321}">
                <p14:modId xmlns:p14="http://schemas.microsoft.com/office/powerpoint/2010/main" val="968451185"/>
              </p:ext>
            </p:extLst>
          </p:nvPr>
        </p:nvGraphicFramePr>
        <p:xfrm>
          <a:off x="518159" y="965354"/>
          <a:ext cx="7825201" cy="5049366"/>
        </p:xfrm>
        <a:graphic>
          <a:graphicData uri="http://schemas.openxmlformats.org/drawingml/2006/chart">
            <c:chart xmlns:c="http://schemas.openxmlformats.org/drawingml/2006/chart" xmlns:r="http://schemas.openxmlformats.org/officeDocument/2006/relationships" r:id="rId3"/>
          </a:graphicData>
        </a:graphic>
      </p:graphicFrame>
      <p:sp>
        <p:nvSpPr>
          <p:cNvPr id="24" name="16-64"/>
          <p:cNvSpPr txBox="1"/>
          <p:nvPr/>
        </p:nvSpPr>
        <p:spPr>
          <a:xfrm>
            <a:off x="1810185" y="4020934"/>
            <a:ext cx="774571" cy="369332"/>
          </a:xfrm>
          <a:prstGeom prst="rect">
            <a:avLst/>
          </a:prstGeom>
          <a:noFill/>
        </p:spPr>
        <p:txBody>
          <a:bodyPr wrap="none" rtlCol="0">
            <a:spAutoFit/>
          </a:bodyPr>
          <a:lstStyle/>
          <a:p>
            <a:r>
              <a:rPr lang="en-GB" dirty="0" smtClean="0">
                <a:solidFill>
                  <a:schemeClr val="bg1"/>
                </a:solidFill>
                <a:latin typeface="Arial" panose="020B0604020202020204" pitchFamily="34" charset="0"/>
                <a:cs typeface="Arial" panose="020B0604020202020204" pitchFamily="34" charset="0"/>
              </a:rPr>
              <a:t>16-64</a:t>
            </a:r>
            <a:endParaRPr lang="en-GB" dirty="0">
              <a:solidFill>
                <a:schemeClr val="bg1"/>
              </a:solidFill>
              <a:latin typeface="Arial" panose="020B0604020202020204" pitchFamily="34" charset="0"/>
              <a:cs typeface="Arial" panose="020B0604020202020204" pitchFamily="34" charset="0"/>
            </a:endParaRPr>
          </a:p>
        </p:txBody>
      </p:sp>
      <p:sp>
        <p:nvSpPr>
          <p:cNvPr id="25" name="0-15"/>
          <p:cNvSpPr txBox="1"/>
          <p:nvPr/>
        </p:nvSpPr>
        <p:spPr>
          <a:xfrm>
            <a:off x="1819890" y="2235440"/>
            <a:ext cx="646331" cy="369332"/>
          </a:xfrm>
          <a:prstGeom prst="rect">
            <a:avLst/>
          </a:prstGeom>
          <a:noFill/>
        </p:spPr>
        <p:txBody>
          <a:bodyPr wrap="none" rtlCol="0">
            <a:spAutoFit/>
          </a:bodyPr>
          <a:lstStyle/>
          <a:p>
            <a:r>
              <a:rPr lang="en-GB" dirty="0" smtClean="0">
                <a:solidFill>
                  <a:schemeClr val="bg1"/>
                </a:solidFill>
                <a:latin typeface="Arial" panose="020B0604020202020204" pitchFamily="34" charset="0"/>
                <a:cs typeface="Arial" panose="020B0604020202020204" pitchFamily="34" charset="0"/>
              </a:rPr>
              <a:t>0-15</a:t>
            </a:r>
            <a:endParaRPr lang="en-GB" dirty="0">
              <a:solidFill>
                <a:schemeClr val="bg1"/>
              </a:solidFill>
              <a:latin typeface="Arial" panose="020B0604020202020204" pitchFamily="34" charset="0"/>
              <a:cs typeface="Arial" panose="020B0604020202020204" pitchFamily="34" charset="0"/>
            </a:endParaRPr>
          </a:p>
        </p:txBody>
      </p:sp>
      <p:sp>
        <p:nvSpPr>
          <p:cNvPr id="26" name="65-74"/>
          <p:cNvSpPr txBox="1"/>
          <p:nvPr/>
        </p:nvSpPr>
        <p:spPr>
          <a:xfrm>
            <a:off x="2810934" y="2331997"/>
            <a:ext cx="774571" cy="369332"/>
          </a:xfrm>
          <a:prstGeom prst="rect">
            <a:avLst/>
          </a:prstGeom>
          <a:noFill/>
        </p:spPr>
        <p:txBody>
          <a:bodyPr wrap="none" rtlCol="0">
            <a:spAutoFit/>
          </a:bodyPr>
          <a:lstStyle/>
          <a:p>
            <a:r>
              <a:rPr lang="en-GB" dirty="0" smtClean="0">
                <a:solidFill>
                  <a:schemeClr val="bg1"/>
                </a:solidFill>
                <a:latin typeface="Arial" panose="020B0604020202020204" pitchFamily="34" charset="0"/>
                <a:cs typeface="Arial" panose="020B0604020202020204" pitchFamily="34" charset="0"/>
              </a:rPr>
              <a:t>65-74</a:t>
            </a:r>
            <a:endParaRPr lang="en-GB" dirty="0">
              <a:solidFill>
                <a:schemeClr val="bg1"/>
              </a:solidFill>
              <a:latin typeface="Arial" panose="020B0604020202020204" pitchFamily="34" charset="0"/>
              <a:cs typeface="Arial" panose="020B0604020202020204" pitchFamily="34" charset="0"/>
            </a:endParaRPr>
          </a:p>
        </p:txBody>
      </p:sp>
      <p:sp>
        <p:nvSpPr>
          <p:cNvPr id="27" name="75-84"/>
          <p:cNvSpPr txBox="1"/>
          <p:nvPr/>
        </p:nvSpPr>
        <p:spPr>
          <a:xfrm>
            <a:off x="3198968" y="2891075"/>
            <a:ext cx="774571" cy="369332"/>
          </a:xfrm>
          <a:prstGeom prst="rect">
            <a:avLst/>
          </a:prstGeom>
          <a:noFill/>
        </p:spPr>
        <p:txBody>
          <a:bodyPr wrap="none" rtlCol="0">
            <a:spAutoFit/>
          </a:bodyPr>
          <a:lstStyle/>
          <a:p>
            <a:r>
              <a:rPr lang="en-GB" dirty="0" smtClean="0">
                <a:solidFill>
                  <a:schemeClr val="bg1"/>
                </a:solidFill>
                <a:latin typeface="Arial" panose="020B0604020202020204" pitchFamily="34" charset="0"/>
                <a:cs typeface="Arial" panose="020B0604020202020204" pitchFamily="34" charset="0"/>
              </a:rPr>
              <a:t>75-84</a:t>
            </a:r>
            <a:endParaRPr lang="en-GB" dirty="0">
              <a:solidFill>
                <a:schemeClr val="bg1"/>
              </a:solidFill>
              <a:latin typeface="Arial" panose="020B0604020202020204" pitchFamily="34" charset="0"/>
              <a:cs typeface="Arial" panose="020B0604020202020204" pitchFamily="34" charset="0"/>
            </a:endParaRPr>
          </a:p>
        </p:txBody>
      </p:sp>
      <p:sp>
        <p:nvSpPr>
          <p:cNvPr id="28" name="85-89"/>
          <p:cNvSpPr txBox="1"/>
          <p:nvPr/>
        </p:nvSpPr>
        <p:spPr>
          <a:xfrm>
            <a:off x="6406307" y="3755789"/>
            <a:ext cx="774571" cy="369332"/>
          </a:xfrm>
          <a:prstGeom prst="rect">
            <a:avLst/>
          </a:prstGeom>
          <a:noFill/>
        </p:spPr>
        <p:txBody>
          <a:bodyPr wrap="none" rtlCol="0">
            <a:spAutoFit/>
          </a:bodyPr>
          <a:lstStyle/>
          <a:p>
            <a:r>
              <a:rPr lang="en-GB" dirty="0" smtClean="0">
                <a:solidFill>
                  <a:schemeClr val="bg1"/>
                </a:solidFill>
                <a:latin typeface="Arial" panose="020B0604020202020204" pitchFamily="34" charset="0"/>
                <a:cs typeface="Arial" panose="020B0604020202020204" pitchFamily="34" charset="0"/>
              </a:rPr>
              <a:t>85-89</a:t>
            </a:r>
            <a:endParaRPr lang="en-GB" dirty="0">
              <a:solidFill>
                <a:schemeClr val="bg1"/>
              </a:solidFill>
              <a:latin typeface="Arial" panose="020B0604020202020204" pitchFamily="34" charset="0"/>
              <a:cs typeface="Arial" panose="020B0604020202020204" pitchFamily="34" charset="0"/>
            </a:endParaRPr>
          </a:p>
        </p:txBody>
      </p:sp>
      <p:sp>
        <p:nvSpPr>
          <p:cNvPr id="29" name="90+"/>
          <p:cNvSpPr txBox="1"/>
          <p:nvPr/>
        </p:nvSpPr>
        <p:spPr>
          <a:xfrm>
            <a:off x="7028391" y="2674867"/>
            <a:ext cx="575799" cy="369332"/>
          </a:xfrm>
          <a:prstGeom prst="rect">
            <a:avLst/>
          </a:prstGeom>
          <a:noFill/>
        </p:spPr>
        <p:txBody>
          <a:bodyPr wrap="none" rtlCol="0">
            <a:spAutoFit/>
          </a:bodyPr>
          <a:lstStyle/>
          <a:p>
            <a:r>
              <a:rPr lang="en-GB" dirty="0" smtClean="0">
                <a:solidFill>
                  <a:schemeClr val="bg1"/>
                </a:solidFill>
                <a:latin typeface="Arial" panose="020B0604020202020204" pitchFamily="34" charset="0"/>
                <a:cs typeface="Arial" panose="020B0604020202020204" pitchFamily="34" charset="0"/>
              </a:rPr>
              <a:t>90+</a:t>
            </a:r>
            <a:endParaRPr lang="en-GB" dirty="0">
              <a:solidFill>
                <a:schemeClr val="bg1"/>
              </a:solidFill>
              <a:latin typeface="Arial" panose="020B0604020202020204" pitchFamily="34" charset="0"/>
              <a:cs typeface="Arial" panose="020B0604020202020204" pitchFamily="34" charset="0"/>
            </a:endParaRPr>
          </a:p>
        </p:txBody>
      </p:sp>
      <p:sp>
        <p:nvSpPr>
          <p:cNvPr id="30" name="Population of Wales"/>
          <p:cNvSpPr txBox="1"/>
          <p:nvPr/>
        </p:nvSpPr>
        <p:spPr>
          <a:xfrm>
            <a:off x="243840" y="336383"/>
            <a:ext cx="8635999" cy="553998"/>
          </a:xfrm>
          <a:prstGeom prst="rect">
            <a:avLst/>
          </a:prstGeom>
          <a:noFill/>
        </p:spPr>
        <p:txBody>
          <a:bodyPr wrap="square" rtlCol="0">
            <a:spAutoFit/>
          </a:bodyPr>
          <a:lstStyle/>
          <a:p>
            <a:pPr algn="ctr"/>
            <a:r>
              <a:rPr lang="en-GB" sz="3000" dirty="0">
                <a:solidFill>
                  <a:srgbClr val="582F7A"/>
                </a:solidFill>
                <a:latin typeface="Arial" panose="020B0604020202020204" pitchFamily="34" charset="0"/>
                <a:cs typeface="Arial" panose="020B0604020202020204" pitchFamily="34" charset="0"/>
              </a:rPr>
              <a:t>Mae </a:t>
            </a:r>
            <a:r>
              <a:rPr lang="en-GB" sz="3000" dirty="0" err="1">
                <a:solidFill>
                  <a:srgbClr val="582F7A"/>
                </a:solidFill>
                <a:latin typeface="Arial" panose="020B0604020202020204" pitchFamily="34" charset="0"/>
                <a:cs typeface="Arial" panose="020B0604020202020204" pitchFamily="34" charset="0"/>
              </a:rPr>
              <a:t>poblogaeth</a:t>
            </a:r>
            <a:r>
              <a:rPr lang="en-GB" sz="3000" dirty="0">
                <a:solidFill>
                  <a:srgbClr val="582F7A"/>
                </a:solidFill>
                <a:latin typeface="Arial" panose="020B0604020202020204" pitchFamily="34" charset="0"/>
                <a:cs typeface="Arial" panose="020B0604020202020204" pitchFamily="34" charset="0"/>
              </a:rPr>
              <a:t> </a:t>
            </a:r>
            <a:r>
              <a:rPr lang="en-GB" sz="3000" dirty="0" err="1">
                <a:solidFill>
                  <a:srgbClr val="582F7A"/>
                </a:solidFill>
                <a:latin typeface="Arial" panose="020B0604020202020204" pitchFamily="34" charset="0"/>
                <a:cs typeface="Arial" panose="020B0604020202020204" pitchFamily="34" charset="0"/>
              </a:rPr>
              <a:t>Cymru</a:t>
            </a:r>
            <a:r>
              <a:rPr lang="en-GB" sz="3000" dirty="0">
                <a:solidFill>
                  <a:srgbClr val="582F7A"/>
                </a:solidFill>
                <a:latin typeface="Arial" panose="020B0604020202020204" pitchFamily="34" charset="0"/>
                <a:cs typeface="Arial" panose="020B0604020202020204" pitchFamily="34" charset="0"/>
              </a:rPr>
              <a:t> </a:t>
            </a:r>
            <a:r>
              <a:rPr lang="en-GB" sz="3000" dirty="0" err="1">
                <a:solidFill>
                  <a:srgbClr val="582F7A"/>
                </a:solidFill>
                <a:latin typeface="Arial" panose="020B0604020202020204" pitchFamily="34" charset="0"/>
                <a:cs typeface="Arial" panose="020B0604020202020204" pitchFamily="34" charset="0"/>
              </a:rPr>
              <a:t>oddeutu</a:t>
            </a:r>
            <a:r>
              <a:rPr lang="en-GB" sz="3000" dirty="0">
                <a:solidFill>
                  <a:srgbClr val="582F7A"/>
                </a:solidFill>
                <a:latin typeface="Arial" panose="020B0604020202020204" pitchFamily="34" charset="0"/>
                <a:cs typeface="Arial" panose="020B0604020202020204" pitchFamily="34" charset="0"/>
              </a:rPr>
              <a:t> = 3,092,036</a:t>
            </a:r>
          </a:p>
        </p:txBody>
      </p:sp>
      <p:graphicFrame>
        <p:nvGraphicFramePr>
          <p:cNvPr id="34" name="Age breakdown Table"/>
          <p:cNvGraphicFramePr>
            <a:graphicFrameLocks noGrp="1"/>
          </p:cNvGraphicFramePr>
          <p:nvPr>
            <p:extLst>
              <p:ext uri="{D42A27DB-BD31-4B8C-83A1-F6EECF244321}">
                <p14:modId xmlns:p14="http://schemas.microsoft.com/office/powerpoint/2010/main" val="2346174071"/>
              </p:ext>
            </p:extLst>
          </p:nvPr>
        </p:nvGraphicFramePr>
        <p:xfrm>
          <a:off x="431801" y="5423803"/>
          <a:ext cx="4140198" cy="1188720"/>
        </p:xfrm>
        <a:graphic>
          <a:graphicData uri="http://schemas.openxmlformats.org/drawingml/2006/table">
            <a:tbl>
              <a:tblPr firstRow="1" bandRow="1">
                <a:tableStyleId>{5C22544A-7EE6-4342-B048-85BDC9FD1C3A}</a:tableStyleId>
              </a:tblPr>
              <a:tblGrid>
                <a:gridCol w="1380066"/>
                <a:gridCol w="1380066"/>
                <a:gridCol w="1380066"/>
              </a:tblGrid>
              <a:tr h="370840">
                <a:tc>
                  <a:txBody>
                    <a:bodyPr/>
                    <a:lstStyle/>
                    <a:p>
                      <a:pPr algn="ctr"/>
                      <a:r>
                        <a:rPr lang="en-GB" sz="2000" b="0" dirty="0" smtClean="0">
                          <a:latin typeface="Arial" panose="020B0604020202020204" pitchFamily="34" charset="0"/>
                          <a:cs typeface="Arial" panose="020B0604020202020204" pitchFamily="34" charset="0"/>
                        </a:rPr>
                        <a:t>65+</a:t>
                      </a:r>
                      <a:endParaRPr lang="en-GB" sz="2000" b="0" dirty="0">
                        <a:latin typeface="Arial" panose="020B0604020202020204" pitchFamily="34" charset="0"/>
                        <a:cs typeface="Arial" panose="020B0604020202020204" pitchFamily="34" charset="0"/>
                      </a:endParaRPr>
                    </a:p>
                  </a:txBody>
                  <a:tcPr>
                    <a:solidFill>
                      <a:srgbClr val="582F7A"/>
                    </a:solidFill>
                  </a:tcPr>
                </a:tc>
                <a:tc>
                  <a:txBody>
                    <a:bodyPr/>
                    <a:lstStyle/>
                    <a:p>
                      <a:pPr algn="ctr"/>
                      <a:r>
                        <a:rPr lang="en-GB" sz="2000" b="0" dirty="0" smtClean="0">
                          <a:latin typeface="Arial" panose="020B0604020202020204" pitchFamily="34" charset="0"/>
                          <a:cs typeface="Arial" panose="020B0604020202020204" pitchFamily="34" charset="0"/>
                        </a:rPr>
                        <a:t>85+</a:t>
                      </a:r>
                      <a:endParaRPr lang="en-GB" sz="2000" b="0" dirty="0">
                        <a:latin typeface="Arial" panose="020B0604020202020204" pitchFamily="34" charset="0"/>
                        <a:cs typeface="Arial" panose="020B0604020202020204" pitchFamily="34" charset="0"/>
                      </a:endParaRPr>
                    </a:p>
                  </a:txBody>
                  <a:tcPr>
                    <a:solidFill>
                      <a:srgbClr val="582F7A"/>
                    </a:solidFill>
                  </a:tcPr>
                </a:tc>
                <a:tc>
                  <a:txBody>
                    <a:bodyPr/>
                    <a:lstStyle/>
                    <a:p>
                      <a:pPr algn="ctr"/>
                      <a:r>
                        <a:rPr lang="en-GB" sz="2000" b="0" dirty="0" smtClean="0">
                          <a:latin typeface="Arial" panose="020B0604020202020204" pitchFamily="34" charset="0"/>
                          <a:cs typeface="Arial" panose="020B0604020202020204" pitchFamily="34" charset="0"/>
                        </a:rPr>
                        <a:t>90+</a:t>
                      </a:r>
                      <a:endParaRPr lang="en-GB" sz="2000" b="0" dirty="0">
                        <a:latin typeface="Arial" panose="020B0604020202020204" pitchFamily="34" charset="0"/>
                        <a:cs typeface="Arial" panose="020B0604020202020204" pitchFamily="34" charset="0"/>
                      </a:endParaRPr>
                    </a:p>
                  </a:txBody>
                  <a:tcPr>
                    <a:solidFill>
                      <a:srgbClr val="582F7A"/>
                    </a:solidFill>
                  </a:tcPr>
                </a:tc>
              </a:tr>
              <a:tr h="370840">
                <a:tc>
                  <a:txBody>
                    <a:bodyPr/>
                    <a:lstStyle/>
                    <a:p>
                      <a:pPr algn="ctr"/>
                      <a:r>
                        <a:rPr lang="en-GB" sz="2000" dirty="0" smtClean="0">
                          <a:solidFill>
                            <a:srgbClr val="582F7A"/>
                          </a:solidFill>
                          <a:latin typeface="Arial" panose="020B0604020202020204" pitchFamily="34" charset="0"/>
                          <a:cs typeface="Arial" panose="020B0604020202020204" pitchFamily="34" charset="0"/>
                        </a:rPr>
                        <a:t>614,747</a:t>
                      </a:r>
                      <a:endParaRPr lang="en-GB" sz="2000" dirty="0">
                        <a:solidFill>
                          <a:srgbClr val="582F7A"/>
                        </a:solidFill>
                        <a:latin typeface="Arial" panose="020B0604020202020204" pitchFamily="34" charset="0"/>
                        <a:cs typeface="Arial" panose="020B0604020202020204" pitchFamily="34" charset="0"/>
                      </a:endParaRPr>
                    </a:p>
                  </a:txBody>
                  <a:tcPr/>
                </a:tc>
                <a:tc>
                  <a:txBody>
                    <a:bodyPr/>
                    <a:lstStyle/>
                    <a:p>
                      <a:pPr algn="ctr"/>
                      <a:r>
                        <a:rPr lang="en-GB" sz="2000" dirty="0" smtClean="0">
                          <a:solidFill>
                            <a:srgbClr val="582F7A"/>
                          </a:solidFill>
                          <a:latin typeface="Arial" panose="020B0604020202020204" pitchFamily="34" charset="0"/>
                          <a:cs typeface="Arial" panose="020B0604020202020204" pitchFamily="34" charset="0"/>
                        </a:rPr>
                        <a:t>78,866</a:t>
                      </a:r>
                      <a:endParaRPr lang="en-GB" sz="2000" dirty="0">
                        <a:solidFill>
                          <a:srgbClr val="582F7A"/>
                        </a:solidFill>
                        <a:latin typeface="Arial" panose="020B0604020202020204" pitchFamily="34" charset="0"/>
                        <a:cs typeface="Arial" panose="020B0604020202020204" pitchFamily="34" charset="0"/>
                      </a:endParaRPr>
                    </a:p>
                  </a:txBody>
                  <a:tcPr/>
                </a:tc>
                <a:tc>
                  <a:txBody>
                    <a:bodyPr/>
                    <a:lstStyle/>
                    <a:p>
                      <a:pPr algn="ctr"/>
                      <a:r>
                        <a:rPr lang="en-GB" sz="2000" dirty="0" smtClean="0">
                          <a:solidFill>
                            <a:srgbClr val="582F7A"/>
                          </a:solidFill>
                          <a:latin typeface="Arial" panose="020B0604020202020204" pitchFamily="34" charset="0"/>
                          <a:cs typeface="Arial" panose="020B0604020202020204" pitchFamily="34" charset="0"/>
                        </a:rPr>
                        <a:t>28,825</a:t>
                      </a:r>
                      <a:endParaRPr lang="en-GB" sz="2000" dirty="0">
                        <a:solidFill>
                          <a:srgbClr val="582F7A"/>
                        </a:solidFill>
                        <a:latin typeface="Arial" panose="020B0604020202020204" pitchFamily="34" charset="0"/>
                        <a:cs typeface="Arial" panose="020B0604020202020204" pitchFamily="34" charset="0"/>
                      </a:endParaRPr>
                    </a:p>
                  </a:txBody>
                  <a:tcPr/>
                </a:tc>
              </a:tr>
              <a:tr h="370840">
                <a:tc>
                  <a:txBody>
                    <a:bodyPr/>
                    <a:lstStyle/>
                    <a:p>
                      <a:pPr algn="ctr"/>
                      <a:r>
                        <a:rPr lang="en-GB" sz="2000" dirty="0" smtClean="0">
                          <a:solidFill>
                            <a:srgbClr val="582F7A"/>
                          </a:solidFill>
                          <a:latin typeface="Arial" panose="020B0604020202020204" pitchFamily="34" charset="0"/>
                          <a:cs typeface="Arial" panose="020B0604020202020204" pitchFamily="34" charset="0"/>
                        </a:rPr>
                        <a:t>20%</a:t>
                      </a:r>
                      <a:endParaRPr lang="en-GB" sz="2000" dirty="0">
                        <a:solidFill>
                          <a:srgbClr val="582F7A"/>
                        </a:solidFill>
                        <a:latin typeface="Arial" panose="020B0604020202020204" pitchFamily="34" charset="0"/>
                        <a:cs typeface="Arial" panose="020B0604020202020204" pitchFamily="34" charset="0"/>
                      </a:endParaRPr>
                    </a:p>
                  </a:txBody>
                  <a:tcPr/>
                </a:tc>
                <a:tc>
                  <a:txBody>
                    <a:bodyPr/>
                    <a:lstStyle/>
                    <a:p>
                      <a:pPr algn="ctr"/>
                      <a:r>
                        <a:rPr lang="en-GB" sz="2000" dirty="0" smtClean="0">
                          <a:solidFill>
                            <a:srgbClr val="582F7A"/>
                          </a:solidFill>
                          <a:latin typeface="Arial" panose="020B0604020202020204" pitchFamily="34" charset="0"/>
                          <a:cs typeface="Arial" panose="020B0604020202020204" pitchFamily="34" charset="0"/>
                        </a:rPr>
                        <a:t>3%</a:t>
                      </a:r>
                      <a:endParaRPr lang="en-GB" sz="2000" dirty="0">
                        <a:solidFill>
                          <a:srgbClr val="582F7A"/>
                        </a:solidFill>
                        <a:latin typeface="Arial" panose="020B0604020202020204" pitchFamily="34" charset="0"/>
                        <a:cs typeface="Arial" panose="020B0604020202020204" pitchFamily="34" charset="0"/>
                      </a:endParaRPr>
                    </a:p>
                  </a:txBody>
                  <a:tcPr/>
                </a:tc>
                <a:tc>
                  <a:txBody>
                    <a:bodyPr/>
                    <a:lstStyle/>
                    <a:p>
                      <a:pPr algn="ctr"/>
                      <a:r>
                        <a:rPr lang="en-GB" sz="2000" dirty="0" smtClean="0">
                          <a:solidFill>
                            <a:srgbClr val="582F7A"/>
                          </a:solidFill>
                          <a:latin typeface="Arial" panose="020B0604020202020204" pitchFamily="34" charset="0"/>
                          <a:cs typeface="Arial" panose="020B0604020202020204" pitchFamily="34" charset="0"/>
                        </a:rPr>
                        <a:t>1%</a:t>
                      </a:r>
                      <a:endParaRPr lang="en-GB" sz="2000" dirty="0">
                        <a:solidFill>
                          <a:srgbClr val="582F7A"/>
                        </a:solidFill>
                        <a:latin typeface="Arial" panose="020B0604020202020204" pitchFamily="34" charset="0"/>
                        <a:cs typeface="Arial" panose="020B0604020202020204" pitchFamily="34" charset="0"/>
                      </a:endParaRPr>
                    </a:p>
                  </a:txBody>
                  <a:tcPr/>
                </a:tc>
              </a:tr>
            </a:tbl>
          </a:graphicData>
        </a:graphic>
      </p:graphicFrame>
      <p:sp>
        <p:nvSpPr>
          <p:cNvPr id="35" name="Highest proportion of OP in UK"/>
          <p:cNvSpPr txBox="1"/>
          <p:nvPr/>
        </p:nvSpPr>
        <p:spPr>
          <a:xfrm>
            <a:off x="243840" y="858086"/>
            <a:ext cx="8635999" cy="553998"/>
          </a:xfrm>
          <a:prstGeom prst="rect">
            <a:avLst/>
          </a:prstGeom>
          <a:noFill/>
        </p:spPr>
        <p:txBody>
          <a:bodyPr wrap="square" rtlCol="0">
            <a:spAutoFit/>
          </a:bodyPr>
          <a:lstStyle/>
          <a:p>
            <a:pPr algn="ctr"/>
            <a:r>
              <a:rPr lang="en-GB" sz="3000" dirty="0" smtClean="0">
                <a:solidFill>
                  <a:srgbClr val="69A830"/>
                </a:solidFill>
                <a:latin typeface="Arial" panose="020B0604020202020204" pitchFamily="34" charset="0"/>
                <a:cs typeface="Arial" panose="020B0604020202020204" pitchFamily="34" charset="0"/>
              </a:rPr>
              <a:t>(</a:t>
            </a:r>
            <a:r>
              <a:rPr lang="cy-GB" sz="3000" dirty="0" smtClean="0">
                <a:solidFill>
                  <a:srgbClr val="69A830"/>
                </a:solidFill>
                <a:latin typeface="Arial" panose="020B0604020202020204" pitchFamily="34" charset="0"/>
                <a:cs typeface="Arial" panose="020B0604020202020204" pitchFamily="34" charset="0"/>
              </a:rPr>
              <a:t>cyfran </a:t>
            </a:r>
            <a:r>
              <a:rPr lang="cy-GB" sz="3000" dirty="0">
                <a:solidFill>
                  <a:srgbClr val="69A830"/>
                </a:solidFill>
                <a:latin typeface="Arial" panose="020B0604020202020204" pitchFamily="34" charset="0"/>
                <a:cs typeface="Arial" panose="020B0604020202020204" pitchFamily="34" charset="0"/>
              </a:rPr>
              <a:t>uchaf o bobl hŷn yn y </a:t>
            </a:r>
            <a:r>
              <a:rPr lang="cy-GB" sz="3000" dirty="0" smtClean="0">
                <a:solidFill>
                  <a:srgbClr val="69A830"/>
                </a:solidFill>
                <a:latin typeface="Arial" panose="020B0604020202020204" pitchFamily="34" charset="0"/>
                <a:cs typeface="Arial" panose="020B0604020202020204" pitchFamily="34" charset="0"/>
              </a:rPr>
              <a:t>DU</a:t>
            </a:r>
            <a:r>
              <a:rPr lang="en-GB" sz="3000" dirty="0" smtClean="0">
                <a:solidFill>
                  <a:srgbClr val="69A830"/>
                </a:solidFill>
                <a:latin typeface="Arial" panose="020B0604020202020204" pitchFamily="34" charset="0"/>
                <a:cs typeface="Arial" panose="020B0604020202020204" pitchFamily="34" charset="0"/>
              </a:rPr>
              <a:t>)</a:t>
            </a:r>
            <a:endParaRPr lang="en-GB" sz="3000" dirty="0">
              <a:solidFill>
                <a:srgbClr val="69A830"/>
              </a:solidFill>
              <a:latin typeface="Arial" panose="020B0604020202020204" pitchFamily="34" charset="0"/>
              <a:cs typeface="Arial" panose="020B0604020202020204" pitchFamily="34" charset="0"/>
            </a:endParaRPr>
          </a:p>
        </p:txBody>
      </p:sp>
      <p:sp>
        <p:nvSpPr>
          <p:cNvPr id="36" name="Number of ppl over 65 living alone"/>
          <p:cNvSpPr txBox="1"/>
          <p:nvPr/>
        </p:nvSpPr>
        <p:spPr>
          <a:xfrm>
            <a:off x="0" y="690472"/>
            <a:ext cx="9144000" cy="5078313"/>
          </a:xfrm>
          <a:prstGeom prst="rect">
            <a:avLst/>
          </a:prstGeom>
          <a:noFill/>
        </p:spPr>
        <p:txBody>
          <a:bodyPr wrap="square" rtlCol="0">
            <a:spAutoFit/>
          </a:bodyPr>
          <a:lstStyle/>
          <a:p>
            <a:pPr algn="ctr"/>
            <a:r>
              <a:rPr lang="en-GB" sz="4800" dirty="0">
                <a:solidFill>
                  <a:srgbClr val="69A830"/>
                </a:solidFill>
                <a:latin typeface="Arial" panose="020B0604020202020204" pitchFamily="34" charset="0"/>
                <a:cs typeface="Arial" panose="020B0604020202020204" pitchFamily="34" charset="0"/>
              </a:rPr>
              <a:t>Mae </a:t>
            </a:r>
            <a:r>
              <a:rPr lang="en-GB" sz="4800" dirty="0" err="1">
                <a:solidFill>
                  <a:srgbClr val="69A830"/>
                </a:solidFill>
                <a:latin typeface="Arial" panose="020B0604020202020204" pitchFamily="34" charset="0"/>
                <a:cs typeface="Arial" panose="020B0604020202020204" pitchFamily="34" charset="0"/>
              </a:rPr>
              <a:t>oddeutu</a:t>
            </a:r>
            <a:endParaRPr lang="en-GB" sz="4800" dirty="0">
              <a:solidFill>
                <a:srgbClr val="69A830"/>
              </a:solidFill>
              <a:latin typeface="Arial" panose="020B0604020202020204" pitchFamily="34" charset="0"/>
              <a:cs typeface="Arial" panose="020B0604020202020204" pitchFamily="34" charset="0"/>
            </a:endParaRPr>
          </a:p>
          <a:p>
            <a:pPr algn="ctr"/>
            <a:r>
              <a:rPr lang="en-GB" sz="6000" b="1" dirty="0" smtClean="0">
                <a:solidFill>
                  <a:srgbClr val="69A830"/>
                </a:solidFill>
                <a:latin typeface="Arial" panose="020B0604020202020204" pitchFamily="34" charset="0"/>
                <a:cs typeface="Arial" panose="020B0604020202020204" pitchFamily="34" charset="0"/>
              </a:rPr>
              <a:t>6 per cent</a:t>
            </a:r>
          </a:p>
          <a:p>
            <a:pPr algn="ctr"/>
            <a:r>
              <a:rPr lang="en-GB" sz="4800" dirty="0" err="1" smtClean="0">
                <a:solidFill>
                  <a:srgbClr val="69A830"/>
                </a:solidFill>
                <a:latin typeface="Arial" panose="020B0604020202020204" pitchFamily="34" charset="0"/>
                <a:cs typeface="Arial" panose="020B0604020202020204" pitchFamily="34" charset="0"/>
              </a:rPr>
              <a:t>o’r</a:t>
            </a:r>
            <a:r>
              <a:rPr lang="en-GB" sz="4800" dirty="0" smtClean="0">
                <a:solidFill>
                  <a:srgbClr val="69A830"/>
                </a:solidFill>
                <a:latin typeface="Arial" panose="020B0604020202020204" pitchFamily="34" charset="0"/>
                <a:cs typeface="Arial" panose="020B0604020202020204" pitchFamily="34" charset="0"/>
              </a:rPr>
              <a:t> </a:t>
            </a:r>
            <a:r>
              <a:rPr lang="en-GB" sz="4800" dirty="0" err="1" smtClean="0">
                <a:solidFill>
                  <a:srgbClr val="69A830"/>
                </a:solidFill>
                <a:latin typeface="Arial" panose="020B0604020202020204" pitchFamily="34" charset="0"/>
                <a:cs typeface="Arial" panose="020B0604020202020204" pitchFamily="34" charset="0"/>
              </a:rPr>
              <a:t>bobl</a:t>
            </a:r>
            <a:r>
              <a:rPr lang="en-GB" sz="4800" dirty="0" smtClean="0">
                <a:solidFill>
                  <a:srgbClr val="69A830"/>
                </a:solidFill>
                <a:latin typeface="Arial" panose="020B0604020202020204" pitchFamily="34" charset="0"/>
                <a:cs typeface="Arial" panose="020B0604020202020204" pitchFamily="34" charset="0"/>
              </a:rPr>
              <a:t> </a:t>
            </a:r>
            <a:r>
              <a:rPr lang="cy-GB" sz="4800" b="1" dirty="0">
                <a:solidFill>
                  <a:srgbClr val="582F7A"/>
                </a:solidFill>
                <a:latin typeface="Arial" panose="020B0604020202020204" pitchFamily="34" charset="0"/>
                <a:cs typeface="Arial" panose="020B0604020202020204" pitchFamily="34" charset="0"/>
              </a:rPr>
              <a:t>65 oed a hŷn</a:t>
            </a:r>
            <a:endParaRPr lang="en-GB" sz="4800" b="1" dirty="0" smtClean="0">
              <a:solidFill>
                <a:srgbClr val="582F7A"/>
              </a:solidFill>
              <a:latin typeface="Arial" panose="020B0604020202020204" pitchFamily="34" charset="0"/>
              <a:cs typeface="Arial" panose="020B0604020202020204" pitchFamily="34" charset="0"/>
            </a:endParaRPr>
          </a:p>
          <a:p>
            <a:pPr algn="ctr"/>
            <a:r>
              <a:rPr lang="pt-BR" sz="6000" b="1" dirty="0">
                <a:solidFill>
                  <a:srgbClr val="582F7A"/>
                </a:solidFill>
                <a:latin typeface="Arial" panose="020B0604020202020204" pitchFamily="34" charset="0"/>
                <a:cs typeface="Arial" panose="020B0604020202020204" pitchFamily="34" charset="0"/>
              </a:rPr>
              <a:t>yn byw ar eu </a:t>
            </a:r>
            <a:r>
              <a:rPr lang="pt-BR" sz="6000" b="1" dirty="0" smtClean="0">
                <a:solidFill>
                  <a:srgbClr val="582F7A"/>
                </a:solidFill>
                <a:latin typeface="Arial" panose="020B0604020202020204" pitchFamily="34" charset="0"/>
                <a:cs typeface="Arial" panose="020B0604020202020204" pitchFamily="34" charset="0"/>
              </a:rPr>
              <a:t>pennau</a:t>
            </a:r>
          </a:p>
          <a:p>
            <a:pPr algn="ctr"/>
            <a:r>
              <a:rPr lang="pt-BR" sz="6000" b="1" dirty="0" smtClean="0">
                <a:solidFill>
                  <a:srgbClr val="582F7A"/>
                </a:solidFill>
                <a:latin typeface="Arial" panose="020B0604020202020204" pitchFamily="34" charset="0"/>
                <a:cs typeface="Arial" panose="020B0604020202020204" pitchFamily="34" charset="0"/>
              </a:rPr>
              <a:t>eu </a:t>
            </a:r>
            <a:r>
              <a:rPr lang="pt-BR" sz="6000" b="1" dirty="0">
                <a:solidFill>
                  <a:srgbClr val="582F7A"/>
                </a:solidFill>
                <a:latin typeface="Arial" panose="020B0604020202020204" pitchFamily="34" charset="0"/>
                <a:cs typeface="Arial" panose="020B0604020202020204" pitchFamily="34" charset="0"/>
              </a:rPr>
              <a:t>hunain</a:t>
            </a:r>
          </a:p>
          <a:p>
            <a:pPr algn="ctr"/>
            <a:r>
              <a:rPr lang="en-GB" sz="4800" dirty="0" smtClean="0">
                <a:solidFill>
                  <a:srgbClr val="69A830"/>
                </a:solidFill>
                <a:latin typeface="Arial" panose="020B0604020202020204" pitchFamily="34" charset="0"/>
                <a:cs typeface="Arial" panose="020B0604020202020204" pitchFamily="34" charset="0"/>
              </a:rPr>
              <a:t>(</a:t>
            </a:r>
            <a:r>
              <a:rPr lang="en-GB" sz="4800" dirty="0" err="1" smtClean="0">
                <a:solidFill>
                  <a:srgbClr val="69A830"/>
                </a:solidFill>
                <a:latin typeface="Arial" panose="020B0604020202020204" pitchFamily="34" charset="0"/>
                <a:cs typeface="Arial" panose="020B0604020202020204" pitchFamily="34" charset="0"/>
              </a:rPr>
              <a:t>bron</a:t>
            </a:r>
            <a:r>
              <a:rPr lang="en-GB" sz="4800" dirty="0" smtClean="0">
                <a:solidFill>
                  <a:srgbClr val="69A830"/>
                </a:solidFill>
                <a:latin typeface="Arial" panose="020B0604020202020204" pitchFamily="34" charset="0"/>
                <a:cs typeface="Arial" panose="020B0604020202020204" pitchFamily="34" charset="0"/>
              </a:rPr>
              <a:t> </a:t>
            </a:r>
            <a:r>
              <a:rPr lang="en-GB" sz="4800" b="1" dirty="0" smtClean="0">
                <a:solidFill>
                  <a:srgbClr val="582F7A"/>
                </a:solidFill>
                <a:latin typeface="Arial" panose="020B0604020202020204" pitchFamily="34" charset="0"/>
                <a:cs typeface="Arial" panose="020B0604020202020204" pitchFamily="34" charset="0"/>
              </a:rPr>
              <a:t>400,000</a:t>
            </a:r>
            <a:r>
              <a:rPr lang="en-GB" sz="4800" dirty="0" smtClean="0">
                <a:solidFill>
                  <a:srgbClr val="69A830"/>
                </a:solidFill>
                <a:latin typeface="Arial" panose="020B0604020202020204" pitchFamily="34" charset="0"/>
                <a:cs typeface="Arial" panose="020B0604020202020204" pitchFamily="34" charset="0"/>
              </a:rPr>
              <a:t> o </a:t>
            </a:r>
            <a:r>
              <a:rPr lang="en-GB" sz="4800" dirty="0" err="1" smtClean="0">
                <a:solidFill>
                  <a:srgbClr val="69A830"/>
                </a:solidFill>
                <a:latin typeface="Arial" panose="020B0604020202020204" pitchFamily="34" charset="0"/>
                <a:cs typeface="Arial" panose="020B0604020202020204" pitchFamily="34" charset="0"/>
              </a:rPr>
              <a:t>bobl</a:t>
            </a:r>
            <a:r>
              <a:rPr lang="en-GB" sz="4800" dirty="0" smtClean="0">
                <a:solidFill>
                  <a:srgbClr val="69A830"/>
                </a:solidFill>
                <a:latin typeface="Arial" panose="020B0604020202020204" pitchFamily="34" charset="0"/>
                <a:cs typeface="Arial" panose="020B0604020202020204" pitchFamily="34" charset="0"/>
              </a:rPr>
              <a:t>)</a:t>
            </a:r>
            <a:endParaRPr lang="en-GB" sz="4800" dirty="0">
              <a:solidFill>
                <a:srgbClr val="69A830"/>
              </a:solidFill>
              <a:latin typeface="Arial" panose="020B0604020202020204" pitchFamily="34" charset="0"/>
              <a:cs typeface="Arial" panose="020B0604020202020204" pitchFamily="34" charset="0"/>
            </a:endParaRPr>
          </a:p>
        </p:txBody>
      </p:sp>
      <p:graphicFrame>
        <p:nvGraphicFramePr>
          <p:cNvPr id="39" name="Dependency Ratio Chart"/>
          <p:cNvGraphicFramePr>
            <a:graphicFrameLocks noGrp="1"/>
          </p:cNvGraphicFramePr>
          <p:nvPr>
            <p:extLst>
              <p:ext uri="{D42A27DB-BD31-4B8C-83A1-F6EECF244321}">
                <p14:modId xmlns:p14="http://schemas.microsoft.com/office/powerpoint/2010/main" val="1602505583"/>
              </p:ext>
            </p:extLst>
          </p:nvPr>
        </p:nvGraphicFramePr>
        <p:xfrm>
          <a:off x="431800" y="1376363"/>
          <a:ext cx="8280400" cy="4500562"/>
        </p:xfrm>
        <a:graphic>
          <a:graphicData uri="http://schemas.openxmlformats.org/drawingml/2006/chart">
            <c:chart xmlns:c="http://schemas.openxmlformats.org/drawingml/2006/chart" xmlns:r="http://schemas.openxmlformats.org/officeDocument/2006/relationships" r:id="rId4"/>
          </a:graphicData>
        </a:graphic>
      </p:graphicFrame>
      <p:sp>
        <p:nvSpPr>
          <p:cNvPr id="40" name="Between 2014 and 2039..."/>
          <p:cNvSpPr txBox="1"/>
          <p:nvPr/>
        </p:nvSpPr>
        <p:spPr>
          <a:xfrm>
            <a:off x="431800" y="382036"/>
            <a:ext cx="8280400" cy="707886"/>
          </a:xfrm>
          <a:prstGeom prst="rect">
            <a:avLst/>
          </a:prstGeom>
          <a:noFill/>
        </p:spPr>
        <p:txBody>
          <a:bodyPr wrap="square" rtlCol="0">
            <a:spAutoFit/>
          </a:bodyPr>
          <a:lstStyle/>
          <a:p>
            <a:pPr lvl="0"/>
            <a:r>
              <a:rPr lang="en-GB" sz="4000" dirty="0" err="1">
                <a:solidFill>
                  <a:srgbClr val="582F7A"/>
                </a:solidFill>
                <a:latin typeface="Arial" panose="020B0604020202020204" pitchFamily="34" charset="0"/>
                <a:cs typeface="Arial" panose="020B0604020202020204" pitchFamily="34" charset="0"/>
              </a:rPr>
              <a:t>Rhwng</a:t>
            </a:r>
            <a:r>
              <a:rPr lang="en-GB" sz="4000" dirty="0">
                <a:solidFill>
                  <a:srgbClr val="582F7A"/>
                </a:solidFill>
                <a:latin typeface="Arial" panose="020B0604020202020204" pitchFamily="34" charset="0"/>
                <a:cs typeface="Arial" panose="020B0604020202020204" pitchFamily="34" charset="0"/>
              </a:rPr>
              <a:t> 2014 a 2039…</a:t>
            </a:r>
          </a:p>
        </p:txBody>
      </p:sp>
      <p:grpSp>
        <p:nvGrpSpPr>
          <p:cNvPr id="41" name="# OP UP Arrow"/>
          <p:cNvGrpSpPr/>
          <p:nvPr/>
        </p:nvGrpSpPr>
        <p:grpSpPr>
          <a:xfrm>
            <a:off x="1920102" y="1860701"/>
            <a:ext cx="1296563" cy="3060000"/>
            <a:chOff x="1920105" y="2013101"/>
            <a:chExt cx="1296563" cy="3212020"/>
          </a:xfrm>
        </p:grpSpPr>
        <p:sp>
          <p:nvSpPr>
            <p:cNvPr id="42" name="Arrow"/>
            <p:cNvSpPr/>
            <p:nvPr/>
          </p:nvSpPr>
          <p:spPr>
            <a:xfrm rot="10800000">
              <a:off x="1920105" y="2013101"/>
              <a:ext cx="1296563" cy="3212020"/>
            </a:xfrm>
            <a:prstGeom prst="downArrow">
              <a:avLst/>
            </a:prstGeom>
            <a:solidFill>
              <a:srgbClr val="69A83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43" name="TextBox 42"/>
            <p:cNvSpPr txBox="1"/>
            <p:nvPr/>
          </p:nvSpPr>
          <p:spPr>
            <a:xfrm rot="16200000">
              <a:off x="1783268" y="3638347"/>
              <a:ext cx="1570239" cy="523220"/>
            </a:xfrm>
            <a:prstGeom prst="rect">
              <a:avLst/>
            </a:prstGeom>
            <a:noFill/>
          </p:spPr>
          <p:txBody>
            <a:bodyPr wrap="none" rtlCol="0">
              <a:spAutoFit/>
            </a:bodyPr>
            <a:lstStyle/>
            <a:p>
              <a:r>
                <a:rPr lang="en-GB" sz="2800" dirty="0" smtClean="0">
                  <a:solidFill>
                    <a:schemeClr val="bg1"/>
                  </a:solidFill>
                  <a:latin typeface="Arial" panose="020B0604020202020204" pitchFamily="34" charset="0"/>
                  <a:cs typeface="Arial" panose="020B0604020202020204" pitchFamily="34" charset="0"/>
                </a:rPr>
                <a:t>65+ </a:t>
              </a:r>
              <a:r>
                <a:rPr lang="en-GB" sz="2800" dirty="0" err="1" smtClean="0">
                  <a:solidFill>
                    <a:schemeClr val="bg1"/>
                  </a:solidFill>
                  <a:latin typeface="Arial" panose="020B0604020202020204" pitchFamily="34" charset="0"/>
                  <a:cs typeface="Arial" panose="020B0604020202020204" pitchFamily="34" charset="0"/>
                </a:rPr>
                <a:t>oed</a:t>
              </a:r>
              <a:endParaRPr lang="en-GB" sz="2800" dirty="0">
                <a:solidFill>
                  <a:schemeClr val="bg1"/>
                </a:solidFill>
                <a:latin typeface="Arial" panose="020B0604020202020204" pitchFamily="34" charset="0"/>
                <a:cs typeface="Arial" panose="020B0604020202020204" pitchFamily="34" charset="0"/>
              </a:endParaRPr>
            </a:p>
          </p:txBody>
        </p:sp>
      </p:grpSp>
      <p:grpSp>
        <p:nvGrpSpPr>
          <p:cNvPr id="44" name="# YO DOWN Arrow"/>
          <p:cNvGrpSpPr/>
          <p:nvPr/>
        </p:nvGrpSpPr>
        <p:grpSpPr>
          <a:xfrm>
            <a:off x="6119665" y="1889614"/>
            <a:ext cx="1296563" cy="3060000"/>
            <a:chOff x="6119665" y="2110863"/>
            <a:chExt cx="1296563" cy="3519055"/>
          </a:xfrm>
        </p:grpSpPr>
        <p:sp>
          <p:nvSpPr>
            <p:cNvPr id="45" name="Arrow"/>
            <p:cNvSpPr/>
            <p:nvPr/>
          </p:nvSpPr>
          <p:spPr>
            <a:xfrm>
              <a:off x="6119665" y="2110863"/>
              <a:ext cx="1296563" cy="3519055"/>
            </a:xfrm>
            <a:prstGeom prst="downArrow">
              <a:avLst/>
            </a:prstGeom>
            <a:solidFill>
              <a:srgbClr val="582F7A"/>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46" name="TextBox 45"/>
            <p:cNvSpPr txBox="1"/>
            <p:nvPr/>
          </p:nvSpPr>
          <p:spPr>
            <a:xfrm rot="16200000">
              <a:off x="5568578" y="3456126"/>
              <a:ext cx="2398739" cy="523220"/>
            </a:xfrm>
            <a:prstGeom prst="rect">
              <a:avLst/>
            </a:prstGeom>
            <a:noFill/>
          </p:spPr>
          <p:txBody>
            <a:bodyPr wrap="none" rtlCol="0">
              <a:spAutoFit/>
            </a:bodyPr>
            <a:lstStyle/>
            <a:p>
              <a:r>
                <a:rPr lang="en-GB" sz="2800" dirty="0" smtClean="0">
                  <a:solidFill>
                    <a:schemeClr val="bg1"/>
                  </a:solidFill>
                  <a:latin typeface="Arial" panose="020B0604020202020204" pitchFamily="34" charset="0"/>
                  <a:cs typeface="Arial" panose="020B0604020202020204" pitchFamily="34" charset="0"/>
                </a:rPr>
                <a:t>16 – 64 </a:t>
              </a:r>
              <a:r>
                <a:rPr lang="en-GB" sz="2800" dirty="0" err="1" smtClean="0">
                  <a:solidFill>
                    <a:schemeClr val="bg1"/>
                  </a:solidFill>
                  <a:latin typeface="Arial" panose="020B0604020202020204" pitchFamily="34" charset="0"/>
                  <a:cs typeface="Arial" panose="020B0604020202020204" pitchFamily="34" charset="0"/>
                </a:rPr>
                <a:t>oed</a:t>
              </a:r>
              <a:endParaRPr lang="en-GB" sz="2800" dirty="0">
                <a:solidFill>
                  <a:schemeClr val="bg1"/>
                </a:solidFill>
                <a:latin typeface="Arial" panose="020B0604020202020204" pitchFamily="34" charset="0"/>
                <a:cs typeface="Arial" panose="020B0604020202020204" pitchFamily="34" charset="0"/>
              </a:endParaRPr>
            </a:p>
          </p:txBody>
        </p:sp>
      </p:grpSp>
      <p:sp>
        <p:nvSpPr>
          <p:cNvPr id="47" name="95,000 (5%)"/>
          <p:cNvSpPr txBox="1"/>
          <p:nvPr/>
        </p:nvSpPr>
        <p:spPr>
          <a:xfrm>
            <a:off x="5068254" y="5154879"/>
            <a:ext cx="3371436" cy="584775"/>
          </a:xfrm>
          <a:prstGeom prst="rect">
            <a:avLst/>
          </a:prstGeom>
          <a:noFill/>
        </p:spPr>
        <p:txBody>
          <a:bodyPr wrap="none" rtlCol="0">
            <a:spAutoFit/>
          </a:bodyPr>
          <a:lstStyle/>
          <a:p>
            <a:pPr lvl="0"/>
            <a:r>
              <a:rPr lang="en-GB" sz="3200" dirty="0" smtClean="0">
                <a:solidFill>
                  <a:srgbClr val="582F7A"/>
                </a:solidFill>
                <a:latin typeface="Arial" panose="020B0604020202020204" pitchFamily="34" charset="0"/>
                <a:cs typeface="Arial" panose="020B0604020202020204" pitchFamily="34" charset="0"/>
              </a:rPr>
              <a:t>95,000 (5 y cant)</a:t>
            </a:r>
            <a:endParaRPr lang="en-GB" sz="3200" dirty="0">
              <a:solidFill>
                <a:srgbClr val="582F7A"/>
              </a:solidFill>
              <a:latin typeface="Arial" panose="020B0604020202020204" pitchFamily="34" charset="0"/>
              <a:cs typeface="Arial" panose="020B0604020202020204" pitchFamily="34" charset="0"/>
            </a:endParaRPr>
          </a:p>
        </p:txBody>
      </p:sp>
      <p:sp>
        <p:nvSpPr>
          <p:cNvPr id="48" name="292,000 (44%)"/>
          <p:cNvSpPr txBox="1"/>
          <p:nvPr/>
        </p:nvSpPr>
        <p:spPr>
          <a:xfrm>
            <a:off x="472801" y="1173252"/>
            <a:ext cx="3712876" cy="584775"/>
          </a:xfrm>
          <a:prstGeom prst="rect">
            <a:avLst/>
          </a:prstGeom>
          <a:noFill/>
        </p:spPr>
        <p:txBody>
          <a:bodyPr wrap="none" rtlCol="0">
            <a:spAutoFit/>
          </a:bodyPr>
          <a:lstStyle/>
          <a:p>
            <a:pPr lvl="0"/>
            <a:r>
              <a:rPr lang="en-GB" sz="3200" dirty="0" smtClean="0">
                <a:solidFill>
                  <a:srgbClr val="69A830"/>
                </a:solidFill>
                <a:latin typeface="Arial" panose="020B0604020202020204" pitchFamily="34" charset="0"/>
                <a:cs typeface="Arial" panose="020B0604020202020204" pitchFamily="34" charset="0"/>
              </a:rPr>
              <a:t>292,000 (44 y cant)</a:t>
            </a:r>
            <a:endParaRPr lang="en-GB" sz="3200" dirty="0">
              <a:solidFill>
                <a:srgbClr val="69A830"/>
              </a:solidFill>
              <a:latin typeface="Arial" panose="020B0604020202020204" pitchFamily="34" charset="0"/>
              <a:cs typeface="Arial" panose="020B0604020202020204" pitchFamily="34" charset="0"/>
            </a:endParaRPr>
          </a:p>
        </p:txBody>
      </p:sp>
      <p:sp>
        <p:nvSpPr>
          <p:cNvPr id="49" name="Dependency Ratio"/>
          <p:cNvSpPr txBox="1"/>
          <p:nvPr/>
        </p:nvSpPr>
        <p:spPr>
          <a:xfrm>
            <a:off x="431800" y="380786"/>
            <a:ext cx="8280400" cy="707886"/>
          </a:xfrm>
          <a:prstGeom prst="rect">
            <a:avLst/>
          </a:prstGeom>
          <a:noFill/>
        </p:spPr>
        <p:txBody>
          <a:bodyPr wrap="square" rtlCol="0">
            <a:spAutoFit/>
          </a:bodyPr>
          <a:lstStyle/>
          <a:p>
            <a:pPr lvl="0"/>
            <a:r>
              <a:rPr lang="en-GB" sz="4000" dirty="0" err="1">
                <a:solidFill>
                  <a:srgbClr val="582F7A"/>
                </a:solidFill>
                <a:latin typeface="Arial" panose="020B0604020202020204" pitchFamily="34" charset="0"/>
                <a:cs typeface="Arial" panose="020B0604020202020204" pitchFamily="34" charset="0"/>
              </a:rPr>
              <a:t>Cymhareb</a:t>
            </a:r>
            <a:r>
              <a:rPr lang="en-GB" sz="4000" dirty="0">
                <a:solidFill>
                  <a:srgbClr val="582F7A"/>
                </a:solidFill>
                <a:latin typeface="Arial" panose="020B0604020202020204" pitchFamily="34" charset="0"/>
                <a:cs typeface="Arial" panose="020B0604020202020204" pitchFamily="34" charset="0"/>
              </a:rPr>
              <a:t> </a:t>
            </a:r>
            <a:r>
              <a:rPr lang="en-GB" sz="4000" dirty="0" err="1" smtClean="0">
                <a:solidFill>
                  <a:srgbClr val="582F7A"/>
                </a:solidFill>
                <a:latin typeface="Arial" panose="020B0604020202020204" pitchFamily="34" charset="0"/>
                <a:cs typeface="Arial" panose="020B0604020202020204" pitchFamily="34" charset="0"/>
              </a:rPr>
              <a:t>dibyniaeth</a:t>
            </a:r>
            <a:endParaRPr lang="en-GB" sz="4000" dirty="0">
              <a:solidFill>
                <a:srgbClr val="582F7A"/>
              </a:solidFill>
              <a:latin typeface="Arial" panose="020B0604020202020204" pitchFamily="34" charset="0"/>
              <a:cs typeface="Arial" panose="020B0604020202020204" pitchFamily="34" charset="0"/>
            </a:endParaRPr>
          </a:p>
        </p:txBody>
      </p:sp>
      <p:sp>
        <p:nvSpPr>
          <p:cNvPr id="37" name="Dependency Ratio Ref"/>
          <p:cNvSpPr txBox="1"/>
          <p:nvPr/>
        </p:nvSpPr>
        <p:spPr>
          <a:xfrm>
            <a:off x="472192" y="5892793"/>
            <a:ext cx="4268250" cy="923330"/>
          </a:xfrm>
          <a:prstGeom prst="rect">
            <a:avLst/>
          </a:prstGeom>
          <a:noFill/>
        </p:spPr>
        <p:txBody>
          <a:bodyPr wrap="square" rtlCol="0">
            <a:spAutoFit/>
          </a:bodyPr>
          <a:lstStyle/>
          <a:p>
            <a:r>
              <a:rPr lang="en-GB" i="1" dirty="0" err="1">
                <a:solidFill>
                  <a:schemeClr val="tx1">
                    <a:lumMod val="65000"/>
                    <a:lumOff val="35000"/>
                  </a:schemeClr>
                </a:solidFill>
                <a:latin typeface="Arial Narrow" panose="020B0606020202030204" pitchFamily="34" charset="0"/>
                <a:cs typeface="Arial" panose="020B0604020202020204" pitchFamily="34" charset="0"/>
              </a:rPr>
              <a:t>Ffynhonnell</a:t>
            </a:r>
            <a:r>
              <a:rPr lang="en-GB" i="1" dirty="0">
                <a:solidFill>
                  <a:schemeClr val="tx1">
                    <a:lumMod val="65000"/>
                    <a:lumOff val="35000"/>
                  </a:schemeClr>
                </a:solidFill>
                <a:latin typeface="Arial Narrow" panose="020B0606020202030204" pitchFamily="34" charset="0"/>
                <a:cs typeface="Arial" panose="020B0604020202020204" pitchFamily="34" charset="0"/>
              </a:rPr>
              <a:t>: ONS Compendium of UK Statistics: Population and Migration 7 </a:t>
            </a:r>
            <a:r>
              <a:rPr lang="en-GB" i="1" dirty="0" err="1">
                <a:solidFill>
                  <a:schemeClr val="tx1">
                    <a:lumMod val="65000"/>
                    <a:lumOff val="35000"/>
                  </a:schemeClr>
                </a:solidFill>
                <a:latin typeface="Arial Narrow" panose="020B0606020202030204" pitchFamily="34" charset="0"/>
                <a:cs typeface="Arial" panose="020B0604020202020204" pitchFamily="34" charset="0"/>
              </a:rPr>
              <a:t>Chwefror</a:t>
            </a:r>
            <a:r>
              <a:rPr lang="en-GB" i="1" dirty="0">
                <a:solidFill>
                  <a:schemeClr val="tx1">
                    <a:lumMod val="65000"/>
                    <a:lumOff val="35000"/>
                  </a:schemeClr>
                </a:solidFill>
                <a:latin typeface="Arial Narrow" panose="020B0606020202030204" pitchFamily="34" charset="0"/>
                <a:cs typeface="Arial" panose="020B0604020202020204" pitchFamily="34" charset="0"/>
              </a:rPr>
              <a:t> 2014</a:t>
            </a:r>
          </a:p>
          <a:p>
            <a:endParaRPr lang="en-GB" i="1" dirty="0" smtClean="0">
              <a:solidFill>
                <a:schemeClr val="tx1">
                  <a:lumMod val="65000"/>
                  <a:lumOff val="35000"/>
                </a:schemeClr>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20212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par>
                          <p:cTn id="33" fill="hold">
                            <p:stCondLst>
                              <p:cond delay="1000"/>
                            </p:stCondLst>
                            <p:childTnLst>
                              <p:par>
                                <p:cTn id="34" presetID="22" presetClass="entr" presetSubtype="4"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par>
                          <p:cTn id="42" fill="hold">
                            <p:stCondLst>
                              <p:cond delay="500"/>
                            </p:stCondLst>
                            <p:childTnLst>
                              <p:par>
                                <p:cTn id="43" presetID="22" presetClass="entr" presetSubtype="1"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up)">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16"/>
                                        </p:tgtEl>
                                      </p:cBhvr>
                                    </p:animEffect>
                                    <p:set>
                                      <p:cBhvr>
                                        <p:cTn id="59" dur="1" fill="hold">
                                          <p:stCondLst>
                                            <p:cond delay="499"/>
                                          </p:stCondLst>
                                        </p:cTn>
                                        <p:tgtEl>
                                          <p:spTgt spid="16"/>
                                        </p:tgtEl>
                                        <p:attrNameLst>
                                          <p:attrName>style.visibility</p:attrName>
                                        </p:attrNameLst>
                                      </p:cBhvr>
                                      <p:to>
                                        <p:strVal val="hidden"/>
                                      </p:to>
                                    </p:se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fade">
                                      <p:cBhvr>
                                        <p:cTn id="67" dur="5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500"/>
                                        <p:tgtEl>
                                          <p:spTgt spid="2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500"/>
                                        <p:tgtEl>
                                          <p:spTgt spid="2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fade">
                                      <p:cBhvr>
                                        <p:cTn id="81" dur="500"/>
                                        <p:tgtEl>
                                          <p:spTgt spid="2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fade">
                                      <p:cBhvr>
                                        <p:cTn id="84" dur="500"/>
                                        <p:tgtEl>
                                          <p:spTgt spid="27"/>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fade">
                                      <p:cBhvr>
                                        <p:cTn id="90" dur="500"/>
                                        <p:tgtEl>
                                          <p:spTgt spid="29"/>
                                        </p:tgtEl>
                                      </p:cBhvr>
                                    </p:animEffect>
                                  </p:childTnLst>
                                </p:cTn>
                              </p:par>
                            </p:childTnLst>
                          </p:cTn>
                        </p:par>
                        <p:par>
                          <p:cTn id="91" fill="hold">
                            <p:stCondLst>
                              <p:cond delay="500"/>
                            </p:stCondLst>
                            <p:childTnLst>
                              <p:par>
                                <p:cTn id="92" presetID="10" presetClass="entr" presetSubtype="0" fill="hold" nodeType="after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fade">
                                      <p:cBhvr>
                                        <p:cTn id="94" dur="500"/>
                                        <p:tgtEl>
                                          <p:spTgt spid="34"/>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1" nodeType="clickEffect">
                                  <p:stCondLst>
                                    <p:cond delay="0"/>
                                  </p:stCondLst>
                                  <p:childTnLst>
                                    <p:animEffect transition="out" filter="fade">
                                      <p:cBhvr>
                                        <p:cTn id="98" dur="500"/>
                                        <p:tgtEl>
                                          <p:spTgt spid="30"/>
                                        </p:tgtEl>
                                      </p:cBhvr>
                                    </p:animEffect>
                                    <p:set>
                                      <p:cBhvr>
                                        <p:cTn id="99" dur="1" fill="hold">
                                          <p:stCondLst>
                                            <p:cond delay="499"/>
                                          </p:stCondLst>
                                        </p:cTn>
                                        <p:tgtEl>
                                          <p:spTgt spid="30"/>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35"/>
                                        </p:tgtEl>
                                      </p:cBhvr>
                                    </p:animEffect>
                                    <p:set>
                                      <p:cBhvr>
                                        <p:cTn id="102" dur="1" fill="hold">
                                          <p:stCondLst>
                                            <p:cond delay="499"/>
                                          </p:stCondLst>
                                        </p:cTn>
                                        <p:tgtEl>
                                          <p:spTgt spid="35"/>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22"/>
                                        </p:tgtEl>
                                      </p:cBhvr>
                                    </p:animEffect>
                                    <p:set>
                                      <p:cBhvr>
                                        <p:cTn id="105" dur="1" fill="hold">
                                          <p:stCondLst>
                                            <p:cond delay="499"/>
                                          </p:stCondLst>
                                        </p:cTn>
                                        <p:tgtEl>
                                          <p:spTgt spid="22"/>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34"/>
                                        </p:tgtEl>
                                      </p:cBhvr>
                                    </p:animEffect>
                                    <p:set>
                                      <p:cBhvr>
                                        <p:cTn id="108" dur="1" fill="hold">
                                          <p:stCondLst>
                                            <p:cond delay="499"/>
                                          </p:stCondLst>
                                        </p:cTn>
                                        <p:tgtEl>
                                          <p:spTgt spid="34"/>
                                        </p:tgtEl>
                                        <p:attrNameLst>
                                          <p:attrName>style.visibility</p:attrName>
                                        </p:attrNameLst>
                                      </p:cBhvr>
                                      <p:to>
                                        <p:strVal val="hidden"/>
                                      </p:to>
                                    </p:set>
                                  </p:childTnLst>
                                </p:cTn>
                              </p:par>
                              <p:par>
                                <p:cTn id="109" presetID="10" presetClass="entr" presetSubtype="0" fill="hold" grpId="0" nodeType="withEffect">
                                  <p:stCondLst>
                                    <p:cond delay="0"/>
                                  </p:stCondLst>
                                  <p:childTnLst>
                                    <p:set>
                                      <p:cBhvr>
                                        <p:cTn id="110" dur="1" fill="hold">
                                          <p:stCondLst>
                                            <p:cond delay="0"/>
                                          </p:stCondLst>
                                        </p:cTn>
                                        <p:tgtEl>
                                          <p:spTgt spid="36"/>
                                        </p:tgtEl>
                                        <p:attrNameLst>
                                          <p:attrName>style.visibility</p:attrName>
                                        </p:attrNameLst>
                                      </p:cBhvr>
                                      <p:to>
                                        <p:strVal val="visible"/>
                                      </p:to>
                                    </p:set>
                                    <p:animEffect transition="in" filter="fade">
                                      <p:cBhvr>
                                        <p:cTn id="111" dur="500"/>
                                        <p:tgtEl>
                                          <p:spTgt spid="36"/>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grpId="1" nodeType="clickEffect">
                                  <p:stCondLst>
                                    <p:cond delay="0"/>
                                  </p:stCondLst>
                                  <p:childTnLst>
                                    <p:animEffect transition="out" filter="fade">
                                      <p:cBhvr>
                                        <p:cTn id="115" dur="500"/>
                                        <p:tgtEl>
                                          <p:spTgt spid="36"/>
                                        </p:tgtEl>
                                      </p:cBhvr>
                                    </p:animEffect>
                                    <p:set>
                                      <p:cBhvr>
                                        <p:cTn id="116" dur="1" fill="hold">
                                          <p:stCondLst>
                                            <p:cond delay="499"/>
                                          </p:stCondLst>
                                        </p:cTn>
                                        <p:tgtEl>
                                          <p:spTgt spid="36"/>
                                        </p:tgtEl>
                                        <p:attrNameLst>
                                          <p:attrName>style.visibility</p:attrName>
                                        </p:attrNameLst>
                                      </p:cBhvr>
                                      <p:to>
                                        <p:strVal val="hidden"/>
                                      </p:to>
                                    </p:set>
                                  </p:childTnLst>
                                </p:cTn>
                              </p:par>
                              <p:par>
                                <p:cTn id="117" presetID="10" presetClass="entr" presetSubtype="0" fill="hold" grpId="0" nodeType="withEffect">
                                  <p:stCondLst>
                                    <p:cond delay="0"/>
                                  </p:stCondLst>
                                  <p:childTnLst>
                                    <p:set>
                                      <p:cBhvr>
                                        <p:cTn id="118" dur="1" fill="hold">
                                          <p:stCondLst>
                                            <p:cond delay="0"/>
                                          </p:stCondLst>
                                        </p:cTn>
                                        <p:tgtEl>
                                          <p:spTgt spid="40"/>
                                        </p:tgtEl>
                                        <p:attrNameLst>
                                          <p:attrName>style.visibility</p:attrName>
                                        </p:attrNameLst>
                                      </p:cBhvr>
                                      <p:to>
                                        <p:strVal val="visible"/>
                                      </p:to>
                                    </p:set>
                                    <p:animEffect transition="in" filter="fade">
                                      <p:cBhvr>
                                        <p:cTn id="119" dur="500"/>
                                        <p:tgtEl>
                                          <p:spTgt spid="40"/>
                                        </p:tgtEl>
                                      </p:cBhvr>
                                    </p:animEffect>
                                  </p:childTnLst>
                                </p:cTn>
                              </p:par>
                            </p:childTnLst>
                          </p:cTn>
                        </p:par>
                        <p:par>
                          <p:cTn id="120" fill="hold">
                            <p:stCondLst>
                              <p:cond delay="500"/>
                            </p:stCondLst>
                            <p:childTnLst>
                              <p:par>
                                <p:cTn id="121" presetID="22" presetClass="entr" presetSubtype="4" fill="hold" nodeType="afterEffect">
                                  <p:stCondLst>
                                    <p:cond delay="0"/>
                                  </p:stCondLst>
                                  <p:childTnLst>
                                    <p:set>
                                      <p:cBhvr>
                                        <p:cTn id="122" dur="1" fill="hold">
                                          <p:stCondLst>
                                            <p:cond delay="0"/>
                                          </p:stCondLst>
                                        </p:cTn>
                                        <p:tgtEl>
                                          <p:spTgt spid="41"/>
                                        </p:tgtEl>
                                        <p:attrNameLst>
                                          <p:attrName>style.visibility</p:attrName>
                                        </p:attrNameLst>
                                      </p:cBhvr>
                                      <p:to>
                                        <p:strVal val="visible"/>
                                      </p:to>
                                    </p:set>
                                    <p:animEffect transition="in" filter="wipe(down)">
                                      <p:cBhvr>
                                        <p:cTn id="123" dur="500"/>
                                        <p:tgtEl>
                                          <p:spTgt spid="41"/>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48"/>
                                        </p:tgtEl>
                                        <p:attrNameLst>
                                          <p:attrName>style.visibility</p:attrName>
                                        </p:attrNameLst>
                                      </p:cBhvr>
                                      <p:to>
                                        <p:strVal val="visible"/>
                                      </p:to>
                                    </p:set>
                                    <p:animEffect transition="in" filter="fade">
                                      <p:cBhvr>
                                        <p:cTn id="126" dur="500"/>
                                        <p:tgtEl>
                                          <p:spTgt spid="48"/>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1" fill="hold" nodeType="clickEffect">
                                  <p:stCondLst>
                                    <p:cond delay="0"/>
                                  </p:stCondLst>
                                  <p:childTnLst>
                                    <p:set>
                                      <p:cBhvr>
                                        <p:cTn id="130" dur="1" fill="hold">
                                          <p:stCondLst>
                                            <p:cond delay="0"/>
                                          </p:stCondLst>
                                        </p:cTn>
                                        <p:tgtEl>
                                          <p:spTgt spid="44"/>
                                        </p:tgtEl>
                                        <p:attrNameLst>
                                          <p:attrName>style.visibility</p:attrName>
                                        </p:attrNameLst>
                                      </p:cBhvr>
                                      <p:to>
                                        <p:strVal val="visible"/>
                                      </p:to>
                                    </p:set>
                                    <p:animEffect transition="in" filter="wipe(up)">
                                      <p:cBhvr>
                                        <p:cTn id="131" dur="500"/>
                                        <p:tgtEl>
                                          <p:spTgt spid="44"/>
                                        </p:tgtEl>
                                      </p:cBhvr>
                                    </p:animEffect>
                                  </p:childTnLst>
                                </p:cTn>
                              </p:par>
                            </p:childTnLst>
                          </p:cTn>
                        </p:par>
                        <p:par>
                          <p:cTn id="132" fill="hold">
                            <p:stCondLst>
                              <p:cond delay="500"/>
                            </p:stCondLst>
                            <p:childTnLst>
                              <p:par>
                                <p:cTn id="133" presetID="10" presetClass="entr" presetSubtype="0" fill="hold" grpId="0" nodeType="afterEffect">
                                  <p:stCondLst>
                                    <p:cond delay="0"/>
                                  </p:stCondLst>
                                  <p:childTnLst>
                                    <p:set>
                                      <p:cBhvr>
                                        <p:cTn id="134" dur="1" fill="hold">
                                          <p:stCondLst>
                                            <p:cond delay="0"/>
                                          </p:stCondLst>
                                        </p:cTn>
                                        <p:tgtEl>
                                          <p:spTgt spid="47"/>
                                        </p:tgtEl>
                                        <p:attrNameLst>
                                          <p:attrName>style.visibility</p:attrName>
                                        </p:attrNameLst>
                                      </p:cBhvr>
                                      <p:to>
                                        <p:strVal val="visible"/>
                                      </p:to>
                                    </p:set>
                                    <p:animEffect transition="in" filter="fade">
                                      <p:cBhvr>
                                        <p:cTn id="135" dur="500"/>
                                        <p:tgtEl>
                                          <p:spTgt spid="47"/>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nodeType="clickEffect">
                                  <p:stCondLst>
                                    <p:cond delay="0"/>
                                  </p:stCondLst>
                                  <p:childTnLst>
                                    <p:animEffect transition="out" filter="fade">
                                      <p:cBhvr>
                                        <p:cTn id="139" dur="500"/>
                                        <p:tgtEl>
                                          <p:spTgt spid="41"/>
                                        </p:tgtEl>
                                      </p:cBhvr>
                                    </p:animEffect>
                                    <p:set>
                                      <p:cBhvr>
                                        <p:cTn id="140" dur="1" fill="hold">
                                          <p:stCondLst>
                                            <p:cond delay="499"/>
                                          </p:stCondLst>
                                        </p:cTn>
                                        <p:tgtEl>
                                          <p:spTgt spid="41"/>
                                        </p:tgtEl>
                                        <p:attrNameLst>
                                          <p:attrName>style.visibility</p:attrName>
                                        </p:attrNameLst>
                                      </p:cBhvr>
                                      <p:to>
                                        <p:strVal val="hidden"/>
                                      </p:to>
                                    </p:set>
                                  </p:childTnLst>
                                </p:cTn>
                              </p:par>
                              <p:par>
                                <p:cTn id="141" presetID="22" presetClass="exit" presetSubtype="4" fill="hold" grpId="1" nodeType="withEffect">
                                  <p:stCondLst>
                                    <p:cond delay="0"/>
                                  </p:stCondLst>
                                  <p:childTnLst>
                                    <p:animEffect transition="out" filter="wipe(down)">
                                      <p:cBhvr>
                                        <p:cTn id="142" dur="500"/>
                                        <p:tgtEl>
                                          <p:spTgt spid="48"/>
                                        </p:tgtEl>
                                      </p:cBhvr>
                                    </p:animEffect>
                                    <p:set>
                                      <p:cBhvr>
                                        <p:cTn id="143" dur="1" fill="hold">
                                          <p:stCondLst>
                                            <p:cond delay="499"/>
                                          </p:stCondLst>
                                        </p:cTn>
                                        <p:tgtEl>
                                          <p:spTgt spid="48"/>
                                        </p:tgtEl>
                                        <p:attrNameLst>
                                          <p:attrName>style.visibility</p:attrName>
                                        </p:attrNameLst>
                                      </p:cBhvr>
                                      <p:to>
                                        <p:strVal val="hidden"/>
                                      </p:to>
                                    </p:set>
                                  </p:childTnLst>
                                </p:cTn>
                              </p:par>
                              <p:par>
                                <p:cTn id="144" presetID="10" presetClass="exit" presetSubtype="0" fill="hold" nodeType="withEffect">
                                  <p:stCondLst>
                                    <p:cond delay="0"/>
                                  </p:stCondLst>
                                  <p:childTnLst>
                                    <p:animEffect transition="out" filter="fade">
                                      <p:cBhvr>
                                        <p:cTn id="145" dur="500"/>
                                        <p:tgtEl>
                                          <p:spTgt spid="44"/>
                                        </p:tgtEl>
                                      </p:cBhvr>
                                    </p:animEffect>
                                    <p:set>
                                      <p:cBhvr>
                                        <p:cTn id="146" dur="1" fill="hold">
                                          <p:stCondLst>
                                            <p:cond delay="499"/>
                                          </p:stCondLst>
                                        </p:cTn>
                                        <p:tgtEl>
                                          <p:spTgt spid="44"/>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47"/>
                                        </p:tgtEl>
                                      </p:cBhvr>
                                    </p:animEffect>
                                    <p:set>
                                      <p:cBhvr>
                                        <p:cTn id="149" dur="1" fill="hold">
                                          <p:stCondLst>
                                            <p:cond delay="499"/>
                                          </p:stCondLst>
                                        </p:cTn>
                                        <p:tgtEl>
                                          <p:spTgt spid="47"/>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500"/>
                                        <p:tgtEl>
                                          <p:spTgt spid="40"/>
                                        </p:tgtEl>
                                      </p:cBhvr>
                                    </p:animEffect>
                                    <p:set>
                                      <p:cBhvr>
                                        <p:cTn id="152" dur="1" fill="hold">
                                          <p:stCondLst>
                                            <p:cond delay="499"/>
                                          </p:stCondLst>
                                        </p:cTn>
                                        <p:tgtEl>
                                          <p:spTgt spid="40"/>
                                        </p:tgtEl>
                                        <p:attrNameLst>
                                          <p:attrName>style.visibility</p:attrName>
                                        </p:attrNameLst>
                                      </p:cBhvr>
                                      <p:to>
                                        <p:strVal val="hidden"/>
                                      </p:to>
                                    </p:set>
                                  </p:childTnLst>
                                </p:cTn>
                              </p:par>
                            </p:childTnLst>
                          </p:cTn>
                        </p:par>
                        <p:par>
                          <p:cTn id="153" fill="hold">
                            <p:stCondLst>
                              <p:cond delay="500"/>
                            </p:stCondLst>
                            <p:childTnLst>
                              <p:par>
                                <p:cTn id="154" presetID="10" presetClass="entr" presetSubtype="0" fill="hold" grpId="0" nodeType="afterEffect">
                                  <p:stCondLst>
                                    <p:cond delay="0"/>
                                  </p:stCondLst>
                                  <p:childTnLst>
                                    <p:set>
                                      <p:cBhvr>
                                        <p:cTn id="155" dur="1" fill="hold">
                                          <p:stCondLst>
                                            <p:cond delay="0"/>
                                          </p:stCondLst>
                                        </p:cTn>
                                        <p:tgtEl>
                                          <p:spTgt spid="49"/>
                                        </p:tgtEl>
                                        <p:attrNameLst>
                                          <p:attrName>style.visibility</p:attrName>
                                        </p:attrNameLst>
                                      </p:cBhvr>
                                      <p:to>
                                        <p:strVal val="visible"/>
                                      </p:to>
                                    </p:set>
                                    <p:animEffect transition="in" filter="fade">
                                      <p:cBhvr>
                                        <p:cTn id="156" dur="500"/>
                                        <p:tgtEl>
                                          <p:spTgt spid="49"/>
                                        </p:tgtEl>
                                      </p:cBhvr>
                                    </p:animEffect>
                                  </p:childTnLst>
                                </p:cTn>
                              </p:par>
                              <p:par>
                                <p:cTn id="157" presetID="22" presetClass="entr" presetSubtype="8" fill="hold" grpId="0" nodeType="withEffect">
                                  <p:stCondLst>
                                    <p:cond delay="0"/>
                                  </p:stCondLst>
                                  <p:childTnLst>
                                    <p:set>
                                      <p:cBhvr>
                                        <p:cTn id="158" dur="1" fill="hold">
                                          <p:stCondLst>
                                            <p:cond delay="0"/>
                                          </p:stCondLst>
                                        </p:cTn>
                                        <p:tgtEl>
                                          <p:spTgt spid="39"/>
                                        </p:tgtEl>
                                        <p:attrNameLst>
                                          <p:attrName>style.visibility</p:attrName>
                                        </p:attrNameLst>
                                      </p:cBhvr>
                                      <p:to>
                                        <p:strVal val="visible"/>
                                      </p:to>
                                    </p:set>
                                    <p:animEffect transition="in" filter="wipe(left)">
                                      <p:cBhvr>
                                        <p:cTn id="159" dur="500"/>
                                        <p:tgtEl>
                                          <p:spTgt spid="39"/>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37"/>
                                        </p:tgtEl>
                                        <p:attrNameLst>
                                          <p:attrName>style.visibility</p:attrName>
                                        </p:attrNameLst>
                                      </p:cBhvr>
                                      <p:to>
                                        <p:strVal val="visible"/>
                                      </p:to>
                                    </p:set>
                                    <p:animEffect transition="in" filter="fade">
                                      <p:cBhvr>
                                        <p:cTn id="16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7" grpId="0"/>
      <p:bldP spid="7" grpId="1"/>
      <p:bldP spid="9" grpId="0"/>
      <p:bldP spid="9" grpId="1"/>
      <p:bldP spid="10" grpId="0"/>
      <p:bldP spid="10" grpId="1"/>
      <p:bldGraphic spid="22" grpId="0">
        <p:bldAsOne/>
      </p:bldGraphic>
      <p:bldGraphic spid="22" grpId="1">
        <p:bldAsOne/>
      </p:bldGraphic>
      <p:bldP spid="24" grpId="0"/>
      <p:bldP spid="25" grpId="0"/>
      <p:bldP spid="26" grpId="0"/>
      <p:bldP spid="27" grpId="0"/>
      <p:bldP spid="28" grpId="0"/>
      <p:bldP spid="29" grpId="0"/>
      <p:bldP spid="30" grpId="0"/>
      <p:bldP spid="30" grpId="1"/>
      <p:bldP spid="35" grpId="0"/>
      <p:bldP spid="35" grpId="1"/>
      <p:bldP spid="36" grpId="0"/>
      <p:bldP spid="36" grpId="1"/>
      <p:bldGraphic spid="39" grpId="0">
        <p:bldAsOne/>
      </p:bldGraphic>
      <p:bldP spid="40" grpId="0"/>
      <p:bldP spid="40" grpId="1"/>
      <p:bldP spid="47" grpId="0"/>
      <p:bldP spid="47" grpId="1"/>
      <p:bldP spid="48" grpId="0"/>
      <p:bldP spid="48" grpId="1"/>
      <p:bldP spid="49" grpId="0"/>
      <p:bldP spid="37" grpId="0"/>
    </p:bldLst>
  </p:timing>
</p:sld>
</file>

<file path=ppt/theme/theme1.xml><?xml version="1.0" encoding="utf-8"?>
<a:theme xmlns:a="http://schemas.openxmlformats.org/drawingml/2006/main" name="Cover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ver Pag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itle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ontent Pag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82F7A"/>
      </a:hlink>
      <a:folHlink>
        <a:srgbClr val="582F7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cAddressee xmlns="6573c7cb-c389-4e3e-ad3a-d71029d3e8b6" xsi:nil="true"/>
    <Reference xmlns="6573c7cb-c389-4e3e-ad3a-d71029d3e8b6" xsi:nil="true"/>
    <Date1 xmlns="6573c7cb-c389-4e3e-ad3a-d71029d3e8b6">2016-11-24T00:00:00+00:00</Date1>
    <Organisation xmlns="6573c7cb-c389-4e3e-ad3a-d71029d3e8b6" xsi:nil="true"/>
    <RKYVDocId xmlns="6573c7cb-c389-4e3e-ad3a-d71029d3e8b6" xsi:nil="true"/>
    <Addressee xmlns="6573c7cb-c389-4e3e-ad3a-d71029d3e8b6" xsi:nil="true"/>
    <RKYVDocumentType xmlns="6573c7cb-c389-4e3e-ad3a-d71029d3e8b6">PRESENTATION</RKYVDocumentType>
  </documentManagement>
</p:properties>
</file>

<file path=customXml/item3.xml><?xml version="1.0" encoding="utf-8"?>
<ct:contentTypeSchema xmlns:ct="http://schemas.microsoft.com/office/2006/metadata/contentType" xmlns:ma="http://schemas.microsoft.com/office/2006/metadata/properties/metaAttributes" ct:_="" ma:_="" ma:contentTypeName="PRESENTATION" ma:contentTypeID="0x01010019B5A4BBE029384D927CAC07AE280A621500465F8FBE3F06CE40AC899C3E55E25D41" ma:contentTypeVersion="37" ma:contentTypeDescription="" ma:contentTypeScope="" ma:versionID="0041f1bb8334b5d49cfebf3e7defc6db">
  <xsd:schema xmlns:xsd="http://www.w3.org/2001/XMLSchema" xmlns:xs="http://www.w3.org/2001/XMLSchema" xmlns:p="http://schemas.microsoft.com/office/2006/metadata/properties" xmlns:ns3="6573c7cb-c389-4e3e-ad3a-d71029d3e8b6" targetNamespace="http://schemas.microsoft.com/office/2006/metadata/properties" ma:root="true" ma:fieldsID="ee4151c44115eab369aea860692ea3fc" ns3:_="">
    <xsd:import namespace="6573c7cb-c389-4e3e-ad3a-d71029d3e8b6"/>
    <xsd:element name="properties">
      <xsd:complexType>
        <xsd:sequence>
          <xsd:element name="documentManagement">
            <xsd:complexType>
              <xsd:all>
                <xsd:element ref="ns3:Addressee" minOccurs="0"/>
                <xsd:element ref="ns3:CcAddressee" minOccurs="0"/>
                <xsd:element ref="ns3:Organisation" minOccurs="0"/>
                <xsd:element ref="ns3:Reference" minOccurs="0"/>
                <xsd:element ref="ns3:Date1" minOccurs="0"/>
                <xsd:element ref="ns3:RKYVDocId" minOccurs="0"/>
                <xsd:element ref="ns3:RKYVDocumentType"/>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73c7cb-c389-4e3e-ad3a-d71029d3e8b6" elementFormDefault="qualified">
    <xsd:import namespace="http://schemas.microsoft.com/office/2006/documentManagement/types"/>
    <xsd:import namespace="http://schemas.microsoft.com/office/infopath/2007/PartnerControls"/>
    <xsd:element name="Addressee" ma:index="9" nillable="true" ma:displayName="Addressee" ma:hidden="true" ma:internalName="Addressee" ma:readOnly="false">
      <xsd:simpleType>
        <xsd:restriction base="dms:Text">
          <xsd:maxLength value="255"/>
        </xsd:restriction>
      </xsd:simpleType>
    </xsd:element>
    <xsd:element name="CcAddressee" ma:index="10" nillable="true" ma:displayName="CcAddressee" ma:hidden="true" ma:internalName="CcAddressee" ma:readOnly="false">
      <xsd:simpleType>
        <xsd:restriction base="dms:Text">
          <xsd:maxLength value="255"/>
        </xsd:restriction>
      </xsd:simpleType>
    </xsd:element>
    <xsd:element name="Organisation" ma:index="11" nillable="true" ma:displayName="Organisation" ma:hidden="true" ma:internalName="Organisation" ma:readOnly="false">
      <xsd:simpleType>
        <xsd:restriction base="dms:Text">
          <xsd:maxLength value="255"/>
        </xsd:restriction>
      </xsd:simpleType>
    </xsd:element>
    <xsd:element name="Reference" ma:index="12" nillable="true" ma:displayName="Reference" ma:hidden="true" ma:internalName="Reference" ma:readOnly="false">
      <xsd:simpleType>
        <xsd:restriction base="dms:Text">
          <xsd:maxLength value="255"/>
        </xsd:restriction>
      </xsd:simpleType>
    </xsd:element>
    <xsd:element name="Date1" ma:index="13" nillable="true" ma:displayName="Date" ma:format="DateOnly" ma:internalName="Date1" ma:readOnly="false">
      <xsd:simpleType>
        <xsd:restriction base="dms:DateTime"/>
      </xsd:simpleType>
    </xsd:element>
    <xsd:element name="RKYVDocId" ma:index="14" nillable="true" ma:displayName="RKYVDocId" ma:decimals="0" ma:hidden="true" ma:internalName="RKYVDocId" ma:readOnly="false" ma:percentage="FALSE">
      <xsd:simpleType>
        <xsd:restriction base="dms:Number"/>
      </xsd:simpleType>
    </xsd:element>
    <xsd:element name="RKYVDocumentType" ma:index="15" ma:displayName="RKYVDocumentType" ma:format="Dropdown" ma:internalName="RKYVDocumentType" ma:readOnly="false">
      <xsd:simpleType>
        <xsd:restriction base="dms:Choice">
          <xsd:enumeration value="ADVERT"/>
          <xsd:enumeration value="AGENDA"/>
          <xsd:enumeration value="APPENDIX"/>
          <xsd:enumeration value="ARTICLE"/>
          <xsd:enumeration value="BRIEFING"/>
          <xsd:enumeration value="CONSULTATIONS"/>
          <xsd:enumeration value="CONTRACT"/>
          <xsd:enumeration value="COVER PAGE"/>
          <xsd:enumeration value="DATA"/>
          <xsd:enumeration value="EVALUATION"/>
          <xsd:enumeration value="FORM"/>
          <xsd:enumeration value="IMAGE"/>
          <xsd:enumeration value="INVOICE"/>
          <xsd:enumeration value="JOB DESCRIPTION"/>
          <xsd:enumeration value="LEGAL"/>
          <xsd:enumeration value="LETTER"/>
          <xsd:enumeration value="LIST"/>
          <xsd:enumeration value="MAP"/>
          <xsd:enumeration value="MINUTES"/>
          <xsd:enumeration value="NOTES"/>
          <xsd:enumeration value="PAPER"/>
          <xsd:enumeration value="PLAN"/>
          <xsd:enumeration value="POLICY"/>
          <xsd:enumeration value="PRESENTATION"/>
          <xsd:enumeration value="PRESS RELEASE"/>
          <xsd:enumeration value="PROCEDURES"/>
          <xsd:enumeration value="PROPSAL"/>
          <xsd:enumeration value="PUBLICATION"/>
          <xsd:enumeration value="QUESTIONNAIRE"/>
          <xsd:enumeration value="REGISTER"/>
          <xsd:enumeration value="REPORT"/>
          <xsd:enumeration value="SPECIFICATIONS"/>
          <xsd:enumeration value="TABLE"/>
          <xsd:enumeration value="TIMESHEETS"/>
          <xsd:enumeration value="UNIT"/>
          <xsd:enumeration value="WEB CONTENT"/>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FAF052-1E98-493B-9C63-881C45548FB4}"/>
</file>

<file path=customXml/itemProps2.xml><?xml version="1.0" encoding="utf-8"?>
<ds:datastoreItem xmlns:ds="http://schemas.openxmlformats.org/officeDocument/2006/customXml" ds:itemID="{9CD007AB-1C01-4CC6-A1DD-1B3E0FD0F199}"/>
</file>

<file path=customXml/itemProps3.xml><?xml version="1.0" encoding="utf-8"?>
<ds:datastoreItem xmlns:ds="http://schemas.openxmlformats.org/officeDocument/2006/customXml" ds:itemID="{DBC8C249-3D8C-4281-A75E-8D8827FF2122}"/>
</file>

<file path=docProps/app.xml><?xml version="1.0" encoding="utf-8"?>
<Properties xmlns="http://schemas.openxmlformats.org/officeDocument/2006/extended-properties" xmlns:vt="http://schemas.openxmlformats.org/officeDocument/2006/docPropsVTypes">
  <Template>office theme</Template>
  <TotalTime>25847</TotalTime>
  <Words>11871</Words>
  <Application>Microsoft Office PowerPoint</Application>
  <PresentationFormat>On-screen Show (4:3)</PresentationFormat>
  <Paragraphs>1047</Paragraphs>
  <Slides>74</Slides>
  <Notes>74</Notes>
  <HiddenSlides>2</HiddenSlides>
  <MMClips>0</MMClips>
  <ScaleCrop>false</ScaleCrop>
  <HeadingPairs>
    <vt:vector size="4" baseType="variant">
      <vt:variant>
        <vt:lpstr>Theme</vt:lpstr>
      </vt:variant>
      <vt:variant>
        <vt:i4>4</vt:i4>
      </vt:variant>
      <vt:variant>
        <vt:lpstr>Slide Titles</vt:lpstr>
      </vt:variant>
      <vt:variant>
        <vt:i4>74</vt:i4>
      </vt:variant>
    </vt:vector>
  </HeadingPairs>
  <TitlesOfParts>
    <vt:vector size="78" baseType="lpstr">
      <vt:lpstr>Cover Page</vt:lpstr>
      <vt:lpstr>Cover Page 2</vt:lpstr>
      <vt:lpstr>Title Page</vt:lpstr>
      <vt:lpstr>Content Page</vt:lpstr>
      <vt:lpstr>PowerPoint Presentation</vt:lpstr>
      <vt:lpstr>PowerPoint Presentation</vt:lpstr>
      <vt:lpstr>Cyflwyniad</vt:lpstr>
      <vt:lpstr>Rhaglen y cwrs</vt:lpstr>
      <vt:lpstr>Amcanion dysgu (1)</vt:lpstr>
      <vt:lpstr>Amcanion dysgu (2)</vt:lpstr>
      <vt:lpstr>Y gwahaniaeth y gall technoleg ei wneud ar gyfer</vt:lpstr>
      <vt:lpstr>Sesiwn 1: Y Cyd-destun Cymreig</vt:lpstr>
      <vt:lpstr>PowerPoint Presentation</vt:lpstr>
      <vt:lpstr>Effeithiau poblogaeth sy’n heneiddio…</vt:lpstr>
      <vt:lpstr>Byw’n annibynnol – y ffactorau allweddol</vt:lpstr>
      <vt:lpstr>Sbardunau ar gyfer newid gofal a chymorth </vt:lpstr>
      <vt:lpstr>Sbardunau ar gyfer newid gofal a chymorth</vt:lpstr>
      <vt:lpstr>Deddf Gwasanaethau Cymdeithasol a Llesiant (Cymru)</vt:lpstr>
      <vt:lpstr>Gofal sy’n canobwyntio ar yr unigolyn</vt:lpstr>
      <vt:lpstr>Beth yw’r rhwystrau rhag dulliau newydd?</vt:lpstr>
      <vt:lpstr>Terminoleg technoleg</vt:lpstr>
      <vt:lpstr>Terminoleg technoleg (Saesneg)</vt:lpstr>
      <vt:lpstr>Ymarfer – y dechnoleg rydym yn ei defnyddio bob dydd</vt:lpstr>
      <vt:lpstr>Sesiwn 2: Technoleg gynorthwyol a gofal a thechnoleg sy’n galluogi gofal</vt:lpstr>
      <vt:lpstr>Technoleg gynorthwyol</vt:lpstr>
      <vt:lpstr>Grwpiau technoleg (gynorthwyol)</vt:lpstr>
      <vt:lpstr>Sbectrwm gofal wedi ei alluogi gan dechnoleg</vt:lpstr>
      <vt:lpstr>Buddion gofal wedi ei alluogi gan dechnoleg</vt:lpstr>
      <vt:lpstr>Y Broses ar gyfer darparu teleofal</vt:lpstr>
      <vt:lpstr>Asesu risg</vt:lpstr>
      <vt:lpstr>Lleihau neu reoli risg</vt:lpstr>
      <vt:lpstr>Lleihau’r risg o gael eich lladd mewn damwain car</vt:lpstr>
      <vt:lpstr>Lleihau’r risg o gael eich lladd mewn tân yn y tŷ</vt:lpstr>
      <vt:lpstr>Lleihau’r risg o dorri clun wrth gwympo</vt:lpstr>
      <vt:lpstr>Larymau cymunedol – Teleofal sylfaenol</vt:lpstr>
      <vt:lpstr>Sut mae larwm teleofal yn gweithio</vt:lpstr>
      <vt:lpstr>Technoleg – Sesiwn ymarferol</vt:lpstr>
      <vt:lpstr>Tîm ymateb mewn argyfwng</vt:lpstr>
      <vt:lpstr>Mynediad at eiddo mewn argyfwng</vt:lpstr>
      <vt:lpstr>Modelau o ofal wedi ei alluogi gan dechnoleg</vt:lpstr>
      <vt:lpstr>Egwyl</vt:lpstr>
      <vt:lpstr>Sesiwn 3: Cymwysiadau enghreifftiol ac astudiaethau achos</vt:lpstr>
      <vt:lpstr>Ymagwedd technolegau cymysg</vt:lpstr>
      <vt:lpstr>Technolegau i ddod o hyd i bobl a phethau</vt:lpstr>
      <vt:lpstr>Dyfeisiau system leoli fyd-eang i ddod o hyd i bobl</vt:lpstr>
      <vt:lpstr>System leoli fyd-eang ar waith</vt:lpstr>
      <vt:lpstr>Grwpiau y gellir eu cynorthwyo</vt:lpstr>
      <vt:lpstr>Senarios a gwasanaethau cymhwyso</vt:lpstr>
      <vt:lpstr>Materion sy’n ymwneud â moeseg a dewis… trafodwch!</vt:lpstr>
      <vt:lpstr>Rhai enghreifftiau i’w hystyried</vt:lpstr>
      <vt:lpstr>Gwella bywyd Doris</vt:lpstr>
      <vt:lpstr>Arwahanrwydd cymdeithasol ac unigedd – Effaith</vt:lpstr>
      <vt:lpstr>Technolegau ar gyfer cyfathrebu</vt:lpstr>
      <vt:lpstr>Rheoli’r risgiau ar gyfer David a Mair Jones</vt:lpstr>
      <vt:lpstr>Problemau a amlygwyd</vt:lpstr>
      <vt:lpstr>Diogelu Elizabeth</vt:lpstr>
      <vt:lpstr>Rheoli risgiau Elizabeth</vt:lpstr>
      <vt:lpstr>Cadw Henry’n ddiogel</vt:lpstr>
      <vt:lpstr>Rhai technolegau ar gyfer Henry</vt:lpstr>
      <vt:lpstr>Joanna a’i diabetes</vt:lpstr>
      <vt:lpstr>Helpu Joanna i helpu ei hun</vt:lpstr>
      <vt:lpstr>Gwasanaethau yn eich ardal</vt:lpstr>
      <vt:lpstr>Sesiwn 4: Cael y wybodaeth ddiweddaraf a thueddiadau yn y dyfodol</vt:lpstr>
      <vt:lpstr>Cymorth technoleg yng Nghymru</vt:lpstr>
      <vt:lpstr>Cael gwybodaeth gyfredol a diweddar</vt:lpstr>
      <vt:lpstr>Trosolwg gryno o Vivo</vt:lpstr>
      <vt:lpstr>Ymarfer tîm</vt:lpstr>
      <vt:lpstr>Taith cynnydd…</vt:lpstr>
      <vt:lpstr>Ffonau clyfar – bydd gan bawb un!</vt:lpstr>
      <vt:lpstr>Apiau iechyd a lles</vt:lpstr>
      <vt:lpstr>Pam mae clefydau cronig ar gynnydd?</vt:lpstr>
      <vt:lpstr>Offer teleiechyd y genhedlaeth bresennol</vt:lpstr>
      <vt:lpstr>Casglu data arwyddion o fywyd yn y dyfodol</vt:lpstr>
      <vt:lpstr>Ymgolli mewn rhith-wir</vt:lpstr>
      <vt:lpstr>Eitemau clyfar a chysylltiedig yn y cartref</vt:lpstr>
      <vt:lpstr>Rhyngrwyd pethau</vt:lpstr>
      <vt:lpstr>Symudedd a sgerbydau allanol… i robotiaid!</vt:lpstr>
      <vt:lpstr>Adolygu a gwerthuso dysgu Unrhyw gwestiynau?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Gareth Williams</dc:creator>
  <cp:lastModifiedBy>Mared Llwyd</cp:lastModifiedBy>
  <cp:revision>614</cp:revision>
  <cp:lastPrinted>2016-03-29T13:47:54Z</cp:lastPrinted>
  <dcterms:created xsi:type="dcterms:W3CDTF">2016-02-17T15:30:36Z</dcterms:created>
  <dcterms:modified xsi:type="dcterms:W3CDTF">2016-11-25T11:46:43Z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0x01010019B5A4BBE029384D927CAC07AE280A621500465F8FBE3F06CE40AC899C3E55E25D41</vt:lpwstr>
  </property>
</Properties>
</file>