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270" r:id="rId3"/>
    <p:sldId id="275" r:id="rId4"/>
    <p:sldId id="276" r:id="rId5"/>
    <p:sldId id="277" r:id="rId6"/>
    <p:sldId id="304" r:id="rId7"/>
    <p:sldId id="279" r:id="rId8"/>
    <p:sldId id="280" r:id="rId9"/>
    <p:sldId id="283" r:id="rId10"/>
    <p:sldId id="284" r:id="rId11"/>
    <p:sldId id="282" r:id="rId12"/>
    <p:sldId id="272" r:id="rId13"/>
    <p:sldId id="285" r:id="rId14"/>
    <p:sldId id="271" r:id="rId15"/>
    <p:sldId id="269" r:id="rId16"/>
    <p:sldId id="286" r:id="rId17"/>
    <p:sldId id="287" r:id="rId18"/>
    <p:sldId id="288" r:id="rId19"/>
    <p:sldId id="289" r:id="rId20"/>
    <p:sldId id="291" r:id="rId21"/>
    <p:sldId id="292" r:id="rId22"/>
    <p:sldId id="293" r:id="rId23"/>
    <p:sldId id="294" r:id="rId24"/>
    <p:sldId id="295" r:id="rId25"/>
    <p:sldId id="297" r:id="rId26"/>
    <p:sldId id="298" r:id="rId27"/>
    <p:sldId id="299" r:id="rId28"/>
    <p:sldId id="308" r:id="rId29"/>
    <p:sldId id="306" r:id="rId30"/>
    <p:sldId id="307" r:id="rId31"/>
    <p:sldId id="301" r:id="rId32"/>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056"/>
    <a:srgbClr val="2C9E42"/>
    <a:srgbClr val="66003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6" autoAdjust="0"/>
    <p:restoredTop sz="64106" autoAdjust="0"/>
  </p:normalViewPr>
  <p:slideViewPr>
    <p:cSldViewPr>
      <p:cViewPr>
        <p:scale>
          <a:sx n="78" d="100"/>
          <a:sy n="78" d="100"/>
        </p:scale>
        <p:origin x="-10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70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3A60484-081C-4C8E-A315-83EEA19AF160}" type="datetimeFigureOut">
              <a:rPr lang="en-GB" smtClean="0"/>
              <a:pPr/>
              <a:t>05/08/2016</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05131A9-D9A1-4EA5-B856-45DA4282D6E5}" type="slidenum">
              <a:rPr lang="en-GB" smtClean="0"/>
              <a:pPr/>
              <a:t>‹#›</a:t>
            </a:fld>
            <a:endParaRPr lang="en-GB" dirty="0"/>
          </a:p>
        </p:txBody>
      </p:sp>
    </p:spTree>
    <p:extLst>
      <p:ext uri="{BB962C8B-B14F-4D97-AF65-F5344CB8AC3E}">
        <p14:creationId xmlns:p14="http://schemas.microsoft.com/office/powerpoint/2010/main" val="272586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1144C85-51AE-446F-9646-E5E4BBC3F864}" type="datetimeFigureOut">
              <a:rPr lang="en-GB" smtClean="0"/>
              <a:pPr/>
              <a:t>05/08/2016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45C96A1-8090-4854-B4D1-E9A088A3A9BA}" type="slidenum">
              <a:rPr lang="en-GB" smtClean="0"/>
              <a:pPr/>
              <a:t>‹#›</a:t>
            </a:fld>
            <a:endParaRPr lang="en-GB" dirty="0"/>
          </a:p>
        </p:txBody>
      </p:sp>
    </p:spTree>
    <p:extLst>
      <p:ext uri="{BB962C8B-B14F-4D97-AF65-F5344CB8AC3E}">
        <p14:creationId xmlns:p14="http://schemas.microsoft.com/office/powerpoint/2010/main" val="384536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egislation.gov.uk/ukpga/2010/15/section/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b="0" dirty="0" smtClean="0">
              <a:latin typeface="Arial" pitchFamily="34" charset="0"/>
              <a:cs typeface="Arial" pitchFamily="34" charset="0"/>
            </a:endParaRPr>
          </a:p>
          <a:p>
            <a:r>
              <a:rPr lang="en-GB" b="0" dirty="0" smtClean="0">
                <a:latin typeface="Arial" pitchFamily="34" charset="0"/>
                <a:cs typeface="Arial" pitchFamily="34" charset="0"/>
              </a:rPr>
              <a:t>Let audience know that you will </a:t>
            </a:r>
            <a:r>
              <a:rPr lang="en-GB" b="1" dirty="0" smtClean="0">
                <a:latin typeface="Arial" pitchFamily="34" charset="0"/>
                <a:cs typeface="Arial" pitchFamily="34" charset="0"/>
              </a:rPr>
              <a:t>briefly</a:t>
            </a:r>
            <a:r>
              <a:rPr lang="en-GB" b="0" dirty="0" smtClean="0">
                <a:latin typeface="Arial" pitchFamily="34" charset="0"/>
                <a:cs typeface="Arial" pitchFamily="34" charset="0"/>
              </a:rPr>
              <a:t> go through each part</a:t>
            </a:r>
          </a:p>
          <a:p>
            <a:endParaRPr lang="en-GB" b="0" dirty="0" smtClean="0">
              <a:latin typeface="Arial" pitchFamily="34" charset="0"/>
              <a:cs typeface="Arial" pitchFamily="34" charset="0"/>
            </a:endParaRPr>
          </a:p>
          <a:p>
            <a:r>
              <a:rPr lang="en-GB" b="0" u="none" dirty="0" smtClean="0">
                <a:latin typeface="Arial" pitchFamily="34" charset="0"/>
                <a:cs typeface="Arial" pitchFamily="34" charset="0"/>
              </a:rPr>
              <a:t>Inform</a:t>
            </a:r>
            <a:r>
              <a:rPr lang="en-GB" b="0" u="none" baseline="0" dirty="0" smtClean="0">
                <a:latin typeface="Arial" pitchFamily="34" charset="0"/>
                <a:cs typeface="Arial" pitchFamily="34" charset="0"/>
              </a:rPr>
              <a:t> participants there</a:t>
            </a:r>
            <a:r>
              <a:rPr lang="en-GB" b="0" u="none" dirty="0" smtClean="0">
                <a:latin typeface="Arial" pitchFamily="34" charset="0"/>
                <a:cs typeface="Arial" pitchFamily="34" charset="0"/>
              </a:rPr>
              <a:t> will be further training covering the detail of each part of the Act available from the Autumn</a:t>
            </a:r>
            <a:endParaRPr lang="en-GB" b="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Meaning</a:t>
            </a:r>
            <a:r>
              <a:rPr lang="en-GB" baseline="0" dirty="0" smtClean="0">
                <a:latin typeface="Arial" pitchFamily="34" charset="0"/>
                <a:cs typeface="Arial" pitchFamily="34" charset="0"/>
              </a:rPr>
              <a:t> of “well-being” – </a:t>
            </a:r>
            <a:r>
              <a:rPr lang="en-GB" b="1" baseline="0" dirty="0" smtClean="0">
                <a:latin typeface="Arial" pitchFamily="34" charset="0"/>
                <a:cs typeface="Arial" pitchFamily="34" charset="0"/>
              </a:rPr>
              <a:t>Give as a handout (1) (pg 5 of the Act)</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“Well-being”, in relation to a person, means well-being in relation to any of the following-</a:t>
            </a:r>
          </a:p>
          <a:p>
            <a:endParaRPr lang="en-GB" baseline="0" dirty="0" smtClean="0">
              <a:latin typeface="Arial" pitchFamily="34" charset="0"/>
              <a:cs typeface="Arial" pitchFamily="34" charset="0"/>
            </a:endParaRPr>
          </a:p>
          <a:p>
            <a:pPr marL="228600" indent="-228600">
              <a:buAutoNum type="alphaLcParenBoth"/>
            </a:pPr>
            <a:r>
              <a:rPr lang="en-GB" baseline="0" dirty="0" smtClean="0">
                <a:latin typeface="Arial" pitchFamily="34" charset="0"/>
                <a:cs typeface="Arial" pitchFamily="34" charset="0"/>
              </a:rPr>
              <a:t>physical and mental health and emotional well-being</a:t>
            </a:r>
          </a:p>
          <a:p>
            <a:pPr marL="228600" indent="-228600">
              <a:buAutoNum type="alphaLcParenBoth"/>
            </a:pPr>
            <a:r>
              <a:rPr lang="en-GB" baseline="0" dirty="0" smtClean="0">
                <a:latin typeface="Arial" pitchFamily="34" charset="0"/>
                <a:cs typeface="Arial" pitchFamily="34" charset="0"/>
              </a:rPr>
              <a:t> protection from abuse and neglect</a:t>
            </a:r>
          </a:p>
          <a:p>
            <a:pPr marL="228600" indent="-228600">
              <a:buAutoNum type="alphaLcParenBoth"/>
            </a:pPr>
            <a:r>
              <a:rPr lang="en-GB" baseline="0" dirty="0" smtClean="0">
                <a:latin typeface="Arial" pitchFamily="34" charset="0"/>
                <a:cs typeface="Arial" pitchFamily="34" charset="0"/>
              </a:rPr>
              <a:t>education, training and recreation</a:t>
            </a:r>
          </a:p>
          <a:p>
            <a:pPr marL="228600" indent="-228600">
              <a:buAutoNum type="alphaLcParenBoth"/>
            </a:pPr>
            <a:r>
              <a:rPr lang="en-GB" baseline="0" dirty="0" smtClean="0">
                <a:latin typeface="Arial" pitchFamily="34" charset="0"/>
                <a:cs typeface="Arial" pitchFamily="34" charset="0"/>
              </a:rPr>
              <a:t>domestic, family and personal relationships</a:t>
            </a:r>
          </a:p>
          <a:p>
            <a:pPr marL="228600" indent="-228600">
              <a:buAutoNum type="alphaLcParenBoth"/>
            </a:pPr>
            <a:r>
              <a:rPr lang="en-GB" baseline="0" dirty="0" smtClean="0">
                <a:latin typeface="Arial" pitchFamily="34" charset="0"/>
                <a:cs typeface="Arial" pitchFamily="34" charset="0"/>
              </a:rPr>
              <a:t>contributions made to society</a:t>
            </a:r>
          </a:p>
          <a:p>
            <a:pPr marL="228600" indent="-228600">
              <a:buAutoNum type="alphaLcParenBoth"/>
            </a:pPr>
            <a:r>
              <a:rPr lang="en-GB" baseline="0" dirty="0" smtClean="0">
                <a:latin typeface="Arial" pitchFamily="34" charset="0"/>
                <a:cs typeface="Arial" pitchFamily="34" charset="0"/>
              </a:rPr>
              <a:t>Securing rights and entitlements</a:t>
            </a:r>
          </a:p>
          <a:p>
            <a:pPr marL="228600" indent="-228600">
              <a:buAutoNum type="alphaLcParenBoth"/>
            </a:pPr>
            <a:r>
              <a:rPr lang="en-GB" baseline="0" dirty="0" smtClean="0">
                <a:latin typeface="Arial" pitchFamily="34" charset="0"/>
                <a:cs typeface="Arial" pitchFamily="34" charset="0"/>
              </a:rPr>
              <a:t>Social and economic well-being</a:t>
            </a:r>
          </a:p>
          <a:p>
            <a:pPr marL="228600" indent="-228600">
              <a:buAutoNum type="alphaLcParenBoth"/>
            </a:pPr>
            <a:r>
              <a:rPr lang="en-GB" baseline="0" dirty="0" smtClean="0">
                <a:latin typeface="Arial" pitchFamily="34" charset="0"/>
                <a:cs typeface="Arial" pitchFamily="34" charset="0"/>
              </a:rPr>
              <a:t>Suitability of living accommodation</a:t>
            </a:r>
          </a:p>
          <a:p>
            <a:pPr marL="228600" indent="-228600">
              <a:buNone/>
            </a:pPr>
            <a:endParaRPr lang="en-GB" baseline="0" dirty="0" smtClean="0">
              <a:latin typeface="Arial" pitchFamily="34" charset="0"/>
              <a:cs typeface="Arial" pitchFamily="34" charset="0"/>
            </a:endParaRPr>
          </a:p>
          <a:p>
            <a:pPr marL="228600" indent="-228600">
              <a:buNone/>
            </a:pPr>
            <a:r>
              <a:rPr lang="en-GB" baseline="0" dirty="0" smtClean="0">
                <a:latin typeface="Arial" pitchFamily="34" charset="0"/>
                <a:cs typeface="Arial" pitchFamily="34" charset="0"/>
              </a:rPr>
              <a:t>In relation to a child, well-being also includes –</a:t>
            </a:r>
          </a:p>
          <a:p>
            <a:pPr marL="228600" indent="-228600">
              <a:buAutoNum type="alphaLcParenBoth"/>
            </a:pPr>
            <a:r>
              <a:rPr lang="en-GB" baseline="0" dirty="0" smtClean="0">
                <a:latin typeface="Arial" pitchFamily="34" charset="0"/>
                <a:cs typeface="Arial" pitchFamily="34" charset="0"/>
              </a:rPr>
              <a:t>physical, intellectual, emotional, social and behaviour development</a:t>
            </a:r>
          </a:p>
          <a:p>
            <a:pPr marL="228600" indent="-228600">
              <a:buAutoNum type="alphaLcParenBoth"/>
            </a:pPr>
            <a:r>
              <a:rPr lang="en-GB" baseline="0" dirty="0" smtClean="0">
                <a:latin typeface="Arial" pitchFamily="34" charset="0"/>
                <a:cs typeface="Arial" pitchFamily="34" charset="0"/>
              </a:rPr>
              <a:t> “welfare” as that word is interpreted for the purposes of the Children Act 1989</a:t>
            </a:r>
          </a:p>
          <a:p>
            <a:pPr marL="228600" indent="-228600">
              <a:buNone/>
            </a:pPr>
            <a:endParaRPr lang="en-GB" baseline="0" dirty="0" smtClean="0">
              <a:latin typeface="Arial" pitchFamily="34" charset="0"/>
              <a:cs typeface="Arial" pitchFamily="34" charset="0"/>
            </a:endParaRPr>
          </a:p>
          <a:p>
            <a:pPr marL="228600" indent="-228600">
              <a:buNone/>
            </a:pPr>
            <a:r>
              <a:rPr lang="en-GB" baseline="0" dirty="0" smtClean="0">
                <a:latin typeface="Arial" pitchFamily="34" charset="0"/>
                <a:cs typeface="Arial" pitchFamily="34" charset="0"/>
              </a:rPr>
              <a:t>In relation to an adult, “well-being” also includes –</a:t>
            </a:r>
          </a:p>
          <a:p>
            <a:pPr marL="228600" indent="-228600">
              <a:buAutoNum type="alphaLcParenBoth"/>
            </a:pPr>
            <a:r>
              <a:rPr lang="en-GB" baseline="0" dirty="0" smtClean="0">
                <a:latin typeface="Arial" pitchFamily="34" charset="0"/>
                <a:cs typeface="Arial" pitchFamily="34" charset="0"/>
              </a:rPr>
              <a:t>control over day to day life</a:t>
            </a:r>
          </a:p>
          <a:p>
            <a:pPr marL="228600" indent="-228600">
              <a:buAutoNum type="alphaLcParenBoth"/>
            </a:pPr>
            <a:r>
              <a:rPr lang="en-GB" baseline="0" dirty="0" smtClean="0">
                <a:latin typeface="Arial" pitchFamily="34" charset="0"/>
                <a:cs typeface="Arial" pitchFamily="34" charset="0"/>
              </a:rPr>
              <a:t> participation to work</a:t>
            </a:r>
          </a:p>
          <a:p>
            <a:pPr marL="228600" indent="-228600">
              <a:buAutoNum type="alphaLcParenBoth"/>
            </a:pPr>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dirty="0" smtClean="0">
                <a:latin typeface="Arial" pitchFamily="34" charset="0"/>
                <a:cs typeface="Arial" pitchFamily="34" charset="0"/>
              </a:rPr>
              <a:t>Facilitator Notes</a:t>
            </a:r>
            <a:endParaRPr lang="en-GB" sz="800" dirty="0" smtClean="0">
              <a:latin typeface="Arial" pitchFamily="34" charset="0"/>
              <a:cs typeface="Arial" pitchFamily="34" charset="0"/>
            </a:endParaRPr>
          </a:p>
          <a:p>
            <a:r>
              <a:rPr lang="en-GB" sz="1200" dirty="0" smtClean="0">
                <a:latin typeface="Arial" pitchFamily="34" charset="0"/>
                <a:cs typeface="Arial" pitchFamily="34" charset="0"/>
              </a:rPr>
              <a:t>To note</a:t>
            </a:r>
            <a:r>
              <a:rPr lang="en-GB" sz="1200" baseline="0" dirty="0" smtClean="0">
                <a:latin typeface="Arial" pitchFamily="34" charset="0"/>
                <a:cs typeface="Arial" pitchFamily="34" charset="0"/>
              </a:rPr>
              <a:t> for Carers – Carers Wales welcomes the new definition of carer in the Act as it removes the requirement that carers must be providing “a substantial amount of care on a regular basis” </a:t>
            </a:r>
            <a:endParaRPr lang="en-GB" sz="1200" i="0" baseline="0" dirty="0" smtClean="0">
              <a:latin typeface="Arial" pitchFamily="34" charset="0"/>
              <a:cs typeface="Arial" pitchFamily="34" charset="0"/>
            </a:endParaRPr>
          </a:p>
          <a:p>
            <a:endParaRPr lang="en-GB" sz="800" i="0" baseline="0" dirty="0" smtClean="0">
              <a:latin typeface="Arial" pitchFamily="34" charset="0"/>
              <a:cs typeface="Arial" pitchFamily="34" charset="0"/>
            </a:endParaRPr>
          </a:p>
          <a:p>
            <a:r>
              <a:rPr lang="en-GB" sz="1200" i="0" baseline="0" dirty="0" smtClean="0">
                <a:latin typeface="Arial" pitchFamily="34" charset="0"/>
                <a:cs typeface="Arial" pitchFamily="34" charset="0"/>
              </a:rPr>
              <a:t>To note – within the Act the term</a:t>
            </a:r>
            <a:r>
              <a:rPr lang="en-GB" sz="1200" b="1" i="0" baseline="0" dirty="0" smtClean="0">
                <a:latin typeface="Arial" pitchFamily="34" charset="0"/>
                <a:cs typeface="Arial" pitchFamily="34" charset="0"/>
              </a:rPr>
              <a:t> </a:t>
            </a:r>
            <a:r>
              <a:rPr lang="en-GB" sz="1200" b="1" i="1" baseline="0" dirty="0" smtClean="0">
                <a:latin typeface="Arial" pitchFamily="34" charset="0"/>
                <a:cs typeface="Arial" pitchFamily="34" charset="0"/>
              </a:rPr>
              <a:t>individual</a:t>
            </a:r>
            <a:r>
              <a:rPr lang="en-GB" sz="1200" b="1" i="0" baseline="0" dirty="0" smtClean="0">
                <a:latin typeface="Arial" pitchFamily="34" charset="0"/>
                <a:cs typeface="Arial" pitchFamily="34" charset="0"/>
              </a:rPr>
              <a:t> </a:t>
            </a:r>
            <a:r>
              <a:rPr lang="en-GB" sz="1200" i="0" baseline="0" dirty="0" smtClean="0">
                <a:latin typeface="Arial" pitchFamily="34" charset="0"/>
                <a:cs typeface="Arial" pitchFamily="34" charset="0"/>
              </a:rPr>
              <a:t>covers adult, child, carer and disabled combined.</a:t>
            </a:r>
          </a:p>
          <a:p>
            <a:endParaRPr lang="en-GB" sz="800" i="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cs typeface="Arial" pitchFamily="34" charset="0"/>
              </a:rPr>
              <a:t>The Act moves away from the “medical</a:t>
            </a:r>
            <a:r>
              <a:rPr lang="en-GB" sz="1200" baseline="0" dirty="0" smtClean="0">
                <a:latin typeface="Arial" pitchFamily="34" charset="0"/>
                <a:cs typeface="Arial" pitchFamily="34" charset="0"/>
              </a:rPr>
              <a:t> model” in existing legislation  where language such as age, illness and being disabled was used.  The Act speaks of ‘people who need care and support’ and ‘carers who need support’</a:t>
            </a:r>
            <a:endParaRPr lang="en-GB" sz="1200" i="0" baseline="0" dirty="0" smtClean="0">
              <a:latin typeface="Arial" pitchFamily="34" charset="0"/>
              <a:cs typeface="Arial" pitchFamily="34" charset="0"/>
            </a:endParaRPr>
          </a:p>
          <a:p>
            <a:endParaRPr lang="en-GB" sz="800" i="0" baseline="0" dirty="0" smtClean="0">
              <a:latin typeface="Arial" pitchFamily="34" charset="0"/>
              <a:cs typeface="Arial" pitchFamily="34" charset="0"/>
            </a:endParaRPr>
          </a:p>
          <a:p>
            <a:r>
              <a:rPr lang="en-GB" sz="1200" dirty="0" smtClean="0">
                <a:latin typeface="Arial" pitchFamily="34" charset="0"/>
                <a:cs typeface="Arial" pitchFamily="34" charset="0"/>
              </a:rPr>
              <a:t>You’re disabled under the </a:t>
            </a:r>
            <a:r>
              <a:rPr lang="en-GB" sz="1200" dirty="0" smtClean="0">
                <a:latin typeface="Arial" pitchFamily="34" charset="0"/>
                <a:cs typeface="Arial" pitchFamily="34" charset="0"/>
                <a:hlinkClick r:id="rId3" tooltip="Equality Act 2010"/>
              </a:rPr>
              <a:t>Equality Act 2010</a:t>
            </a:r>
            <a:r>
              <a:rPr lang="en-GB" sz="1200" dirty="0" smtClean="0">
                <a:latin typeface="Arial" pitchFamily="34" charset="0"/>
                <a:cs typeface="Arial" pitchFamily="34" charset="0"/>
              </a:rPr>
              <a:t> if you have a physical or mental impairment that has a ‘substantial’ and ‘long-term’ negative effect on your ability to do normal daily activities.</a:t>
            </a:r>
          </a:p>
          <a:p>
            <a:endParaRPr lang="en-GB" sz="800" dirty="0" smtClean="0">
              <a:latin typeface="Arial" pitchFamily="34" charset="0"/>
              <a:cs typeface="Arial" pitchFamily="34" charset="0"/>
            </a:endParaRPr>
          </a:p>
          <a:p>
            <a:r>
              <a:rPr lang="en-GB" sz="1200" b="1" dirty="0" smtClean="0">
                <a:latin typeface="Arial" pitchFamily="34" charset="0"/>
                <a:cs typeface="Arial" pitchFamily="34" charset="0"/>
              </a:rPr>
              <a:t>What ‘substantial’ and ‘long-term’ mean</a:t>
            </a:r>
          </a:p>
          <a:p>
            <a:r>
              <a:rPr lang="en-GB" sz="1200" dirty="0" smtClean="0">
                <a:latin typeface="Arial" pitchFamily="34" charset="0"/>
                <a:cs typeface="Arial" pitchFamily="34" charset="0"/>
              </a:rPr>
              <a:t>‘substantial’ is more than minor or trivial - eg it takes much longer than it usually</a:t>
            </a:r>
            <a:r>
              <a:rPr lang="en-GB" sz="1200" baseline="0" dirty="0" smtClean="0">
                <a:latin typeface="Arial" pitchFamily="34" charset="0"/>
                <a:cs typeface="Arial" pitchFamily="34" charset="0"/>
              </a:rPr>
              <a:t> </a:t>
            </a:r>
            <a:r>
              <a:rPr lang="en-GB" sz="1200" dirty="0" smtClean="0">
                <a:latin typeface="Arial" pitchFamily="34" charset="0"/>
                <a:cs typeface="Arial" pitchFamily="34" charset="0"/>
              </a:rPr>
              <a:t>would to complete a daily task like getting dressed</a:t>
            </a:r>
          </a:p>
          <a:p>
            <a:r>
              <a:rPr lang="en-GB" sz="1200" dirty="0" smtClean="0">
                <a:latin typeface="Arial" pitchFamily="34" charset="0"/>
                <a:cs typeface="Arial" pitchFamily="34" charset="0"/>
              </a:rPr>
              <a:t>‘long-term’ means 12 months or more - eg a breathing condition that develops as a result of a lung infection</a:t>
            </a:r>
          </a:p>
          <a:p>
            <a:endParaRPr lang="en-GB" sz="800" dirty="0" smtClean="0">
              <a:latin typeface="Arial" pitchFamily="34" charset="0"/>
              <a:cs typeface="Arial" pitchFamily="34" charset="0"/>
            </a:endParaRPr>
          </a:p>
          <a:p>
            <a:r>
              <a:rPr lang="en-GB" sz="1200" b="1" dirty="0" smtClean="0">
                <a:latin typeface="Arial" pitchFamily="34" charset="0"/>
                <a:cs typeface="Arial" pitchFamily="34" charset="0"/>
              </a:rPr>
              <a:t>Progressive conditions</a:t>
            </a:r>
          </a:p>
          <a:p>
            <a:r>
              <a:rPr lang="en-GB" sz="1200" dirty="0" smtClean="0">
                <a:latin typeface="Arial" pitchFamily="34" charset="0"/>
                <a:cs typeface="Arial" pitchFamily="34" charset="0"/>
              </a:rPr>
              <a:t>A progressive condition is a condition that gets worse over time. People with progressive conditions can be classed as disabled. </a:t>
            </a:r>
          </a:p>
          <a:p>
            <a:r>
              <a:rPr lang="en-GB" sz="1200" dirty="0" smtClean="0">
                <a:latin typeface="Arial" pitchFamily="34" charset="0"/>
                <a:cs typeface="Arial" pitchFamily="34" charset="0"/>
              </a:rPr>
              <a:t>However, you automatically meet the disability definition under the </a:t>
            </a:r>
            <a:r>
              <a:rPr lang="en-GB" sz="1200" dirty="0" smtClean="0">
                <a:latin typeface="Arial" pitchFamily="34" charset="0"/>
                <a:cs typeface="Arial" pitchFamily="34" charset="0"/>
                <a:hlinkClick r:id="rId3" tooltip="Equality Act 2010"/>
              </a:rPr>
              <a:t>Equality Act 2010</a:t>
            </a:r>
            <a:r>
              <a:rPr lang="en-GB" sz="1200" dirty="0" smtClean="0">
                <a:latin typeface="Arial" pitchFamily="34" charset="0"/>
                <a:cs typeface="Arial" pitchFamily="34" charset="0"/>
              </a:rPr>
              <a:t> from the day you’re diagnosed with HIV infection, cancer or multiple sclerosis. </a:t>
            </a:r>
          </a:p>
          <a:p>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1" dirty="0" smtClean="0">
                <a:latin typeface="Arial" pitchFamily="34" charset="0"/>
                <a:cs typeface="Arial" pitchFamily="34" charset="0"/>
              </a:rPr>
              <a:t>Facilitator Notes</a:t>
            </a:r>
            <a:r>
              <a:rPr lang="en-GB" b="1" dirty="0" smtClean="0">
                <a:latin typeface="Arial" pitchFamily="34" charset="0"/>
                <a:cs typeface="Arial" pitchFamily="34" charset="0"/>
              </a:rPr>
              <a:t>  </a:t>
            </a:r>
          </a:p>
          <a:p>
            <a:endParaRPr lang="en-GB" sz="800" b="1" dirty="0" smtClean="0">
              <a:latin typeface="Arial" pitchFamily="34" charset="0"/>
              <a:cs typeface="Arial" pitchFamily="34" charset="0"/>
            </a:endParaRPr>
          </a:p>
          <a:p>
            <a:r>
              <a:rPr lang="en-GB" b="0" u="sng" dirty="0" smtClean="0">
                <a:latin typeface="Arial" pitchFamily="34" charset="0"/>
                <a:cs typeface="Arial" pitchFamily="34" charset="0"/>
              </a:rPr>
              <a:t>Overarching</a:t>
            </a:r>
            <a:r>
              <a:rPr lang="en-GB" b="0" u="sng" baseline="0" dirty="0" smtClean="0">
                <a:latin typeface="Arial" pitchFamily="34" charset="0"/>
                <a:cs typeface="Arial" pitchFamily="34" charset="0"/>
              </a:rPr>
              <a:t> duties:</a:t>
            </a:r>
            <a:endParaRPr lang="en-GB" baseline="0" dirty="0" smtClean="0">
              <a:latin typeface="Arial" pitchFamily="34" charset="0"/>
              <a:cs typeface="Arial" pitchFamily="34" charset="0"/>
            </a:endParaRPr>
          </a:p>
          <a:p>
            <a:pPr>
              <a:buFont typeface="Arial" pitchFamily="34" charset="0"/>
              <a:buNone/>
            </a:pPr>
            <a:r>
              <a:rPr lang="en-GB" b="0" i="0" baseline="0" dirty="0" smtClean="0">
                <a:latin typeface="Arial" pitchFamily="34" charset="0"/>
                <a:cs typeface="Arial" pitchFamily="34" charset="0"/>
              </a:rPr>
              <a:t>The Act requires that persons ‘exercising functions’ under the Act have due regard to the UN Principles for Older People (1991) and the UN Convention on the Rights of the Child </a:t>
            </a:r>
            <a:r>
              <a:rPr lang="en-GB" b="1" i="0" baseline="0" dirty="0" smtClean="0">
                <a:latin typeface="Arial" pitchFamily="34" charset="0"/>
                <a:cs typeface="Arial" pitchFamily="34" charset="0"/>
              </a:rPr>
              <a:t>(included information for trainer or could be copied for participants)</a:t>
            </a:r>
          </a:p>
          <a:p>
            <a:pPr>
              <a:buFont typeface="Arial" pitchFamily="34" charset="0"/>
              <a:buChar char="•"/>
            </a:pPr>
            <a:endParaRPr lang="en-GB" sz="800" baseline="0" dirty="0" smtClean="0">
              <a:latin typeface="Arial" pitchFamily="34" charset="0"/>
              <a:cs typeface="Arial" pitchFamily="34" charset="0"/>
            </a:endParaRPr>
          </a:p>
          <a:p>
            <a:pPr>
              <a:buFont typeface="Arial" pitchFamily="34" charset="0"/>
              <a:buNone/>
            </a:pPr>
            <a:r>
              <a:rPr lang="en-GB" u="sng" baseline="0" dirty="0" smtClean="0">
                <a:latin typeface="Arial" pitchFamily="34" charset="0"/>
                <a:cs typeface="Arial" pitchFamily="34" charset="0"/>
              </a:rPr>
              <a:t>Well-being outcomes:</a:t>
            </a:r>
            <a:endParaRPr lang="en-GB" u="none" baseline="0" dirty="0" smtClean="0">
              <a:latin typeface="Arial" pitchFamily="34" charset="0"/>
              <a:cs typeface="Arial" pitchFamily="34" charset="0"/>
            </a:endParaRPr>
          </a:p>
          <a:p>
            <a:pPr>
              <a:buFont typeface="Arial" pitchFamily="34" charset="0"/>
              <a:buNone/>
            </a:pPr>
            <a:r>
              <a:rPr lang="en-GB" b="0" i="0" u="none" baseline="0" dirty="0" smtClean="0">
                <a:latin typeface="Arial" pitchFamily="34" charset="0"/>
                <a:cs typeface="Arial" pitchFamily="34" charset="0"/>
              </a:rPr>
              <a:t>The Law Commission in its 2011 report that recommended that the new legislation be underpinned by a Code of Practice of the type that underpins the Mental Capacity Act 2005. WG to produce codes</a:t>
            </a:r>
          </a:p>
          <a:p>
            <a:pPr>
              <a:buFont typeface="Arial" pitchFamily="34" charset="0"/>
              <a:buChar char="•"/>
            </a:pPr>
            <a:endParaRPr lang="en-GB" sz="800" u="none" baseline="0" dirty="0" smtClean="0">
              <a:latin typeface="Arial" pitchFamily="34" charset="0"/>
              <a:cs typeface="Arial" pitchFamily="34" charset="0"/>
            </a:endParaRPr>
          </a:p>
          <a:p>
            <a:pPr>
              <a:buFont typeface="Arial" pitchFamily="34" charset="0"/>
              <a:buNone/>
            </a:pPr>
            <a:r>
              <a:rPr lang="en-GB" i="0" u="sng" baseline="0" dirty="0" smtClean="0">
                <a:latin typeface="Arial" pitchFamily="34" charset="0"/>
                <a:cs typeface="Arial" pitchFamily="34" charset="0"/>
              </a:rPr>
              <a:t>Local arrangements:</a:t>
            </a:r>
            <a:endParaRPr lang="en-GB" i="0" u="none" baseline="0" dirty="0" smtClean="0">
              <a:latin typeface="Arial" pitchFamily="34" charset="0"/>
              <a:cs typeface="Arial" pitchFamily="34" charset="0"/>
            </a:endParaRPr>
          </a:p>
          <a:p>
            <a:pPr>
              <a:buFont typeface="Arial" pitchFamily="34" charset="0"/>
              <a:buNone/>
            </a:pPr>
            <a:r>
              <a:rPr lang="en-GB" b="0" i="0" u="none" baseline="0" dirty="0" smtClean="0">
                <a:latin typeface="Arial" pitchFamily="34" charset="0"/>
                <a:cs typeface="Arial" pitchFamily="34" charset="0"/>
              </a:rPr>
              <a:t>The Act creates both a strategic and a practical duty in relation to preventative services. This includes a duty to assess the extent of need for a range and level of preventative services. Population needs assessment will be important informing and providing an evidence base for developments</a:t>
            </a:r>
          </a:p>
          <a:p>
            <a:pPr>
              <a:buFont typeface="Arial" pitchFamily="34" charset="0"/>
              <a:buNone/>
            </a:pPr>
            <a:endParaRPr lang="en-GB" sz="800" b="0" i="0" u="none" baseline="0" dirty="0" smtClean="0">
              <a:latin typeface="Arial" pitchFamily="34" charset="0"/>
              <a:cs typeface="Arial" pitchFamily="34" charset="0"/>
            </a:endParaRPr>
          </a:p>
          <a:p>
            <a:pPr>
              <a:buFont typeface="Arial" pitchFamily="34" charset="0"/>
              <a:buNone/>
            </a:pPr>
            <a:r>
              <a:rPr lang="en-GB" b="0" i="0" u="none" baseline="0" dirty="0" smtClean="0">
                <a:latin typeface="Arial" pitchFamily="34" charset="0"/>
                <a:cs typeface="Arial" pitchFamily="34" charset="0"/>
              </a:rPr>
              <a:t>One of the most distinctive provisions in the Act concerns the requirement to promote social enterprises/co-ops/3</a:t>
            </a:r>
            <a:r>
              <a:rPr lang="en-GB" b="0" i="0" u="none" baseline="30000" dirty="0" smtClean="0">
                <a:latin typeface="Arial" pitchFamily="34" charset="0"/>
                <a:cs typeface="Arial" pitchFamily="34" charset="0"/>
              </a:rPr>
              <a:t>rd</a:t>
            </a:r>
            <a:r>
              <a:rPr lang="en-GB" b="0" i="0" u="none" baseline="0" dirty="0" smtClean="0">
                <a:latin typeface="Arial" pitchFamily="34" charset="0"/>
                <a:cs typeface="Arial" pitchFamily="34" charset="0"/>
              </a:rPr>
              <a:t> sector to provide preventative services  OR  preventative service that involve the individual in the design or running of the service.</a:t>
            </a:r>
          </a:p>
          <a:p>
            <a:pPr>
              <a:buFont typeface="Arial" pitchFamily="34" charset="0"/>
              <a:buNone/>
            </a:pPr>
            <a:endParaRPr lang="en-GB" sz="800" b="0" i="0" u="none" baseline="0" dirty="0" smtClean="0">
              <a:latin typeface="Arial" pitchFamily="34" charset="0"/>
              <a:cs typeface="Arial" pitchFamily="34" charset="0"/>
            </a:endParaRPr>
          </a:p>
          <a:p>
            <a:pPr>
              <a:buFont typeface="Arial" pitchFamily="34" charset="0"/>
              <a:buNone/>
            </a:pPr>
            <a:r>
              <a:rPr lang="en-GB" b="0" i="0" u="none" baseline="0" dirty="0" smtClean="0">
                <a:latin typeface="Arial" pitchFamily="34" charset="0"/>
                <a:cs typeface="Arial" pitchFamily="34" charset="0"/>
              </a:rPr>
              <a:t>LA’s under an enhanced duty to provide information to people in need and their carers about what is available in their area. Need to inform individuals of what’s available, how to access and how to raise concerns.</a:t>
            </a:r>
          </a:p>
          <a:p>
            <a:pPr>
              <a:buFont typeface="Arial" pitchFamily="34" charset="0"/>
              <a:buNone/>
            </a:pPr>
            <a:endParaRPr lang="en-GB" b="1" i="1" u="none" baseline="0"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r>
              <a:rPr lang="en-GB" b="1" dirty="0" smtClean="0">
                <a:latin typeface="Arial" pitchFamily="34" charset="0"/>
                <a:cs typeface="Arial" pitchFamily="34" charset="0"/>
              </a:rPr>
              <a:t> </a:t>
            </a:r>
          </a:p>
          <a:p>
            <a:endParaRPr lang="en-GB" sz="800" baseline="0" dirty="0" smtClean="0">
              <a:latin typeface="Arial" pitchFamily="34" charset="0"/>
              <a:cs typeface="Arial" pitchFamily="34" charset="0"/>
            </a:endParaRPr>
          </a:p>
          <a:p>
            <a:r>
              <a:rPr lang="en-GB" baseline="0" dirty="0" smtClean="0">
                <a:latin typeface="Arial" pitchFamily="34" charset="0"/>
                <a:cs typeface="Arial" pitchFamily="34" charset="0"/>
              </a:rPr>
              <a:t> </a:t>
            </a:r>
            <a:endParaRPr lang="en-GB" sz="800" baseline="0" dirty="0" smtClean="0">
              <a:latin typeface="Arial" pitchFamily="34" charset="0"/>
              <a:cs typeface="Arial" pitchFamily="34" charset="0"/>
            </a:endParaRPr>
          </a:p>
          <a:p>
            <a:r>
              <a:rPr lang="en-GB" baseline="0" dirty="0" smtClean="0">
                <a:latin typeface="Arial" pitchFamily="34" charset="0"/>
                <a:cs typeface="Arial" pitchFamily="34" charset="0"/>
              </a:rPr>
              <a:t>The duty to assess an adult in need is in many aspects the same as under current legislation (NHS and Community Care Act 1990)</a:t>
            </a:r>
            <a:endParaRPr lang="en-GB" b="1" baseline="0"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The duty to assess the needs of a child in need of care and support is positive development – at present there is no statutory duty to assess.  Also a disabled child is presumed to need care and support in addition to support provided</a:t>
            </a:r>
            <a:r>
              <a:rPr lang="en-GB" baseline="0" dirty="0" smtClean="0">
                <a:latin typeface="Arial" pitchFamily="34" charset="0"/>
                <a:cs typeface="Arial" pitchFamily="34" charset="0"/>
              </a:rPr>
              <a:t> by the family.</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The Act consolidates the existing 3 Carers Acts and removes the ‘substantial amount and regular’ when providing care.</a:t>
            </a:r>
          </a:p>
          <a:p>
            <a:pPr marL="171450" indent="-171450">
              <a:buFont typeface="Arial" panose="020B0604020202020204" pitchFamily="34" charset="0"/>
              <a:buChar char="•"/>
            </a:pPr>
            <a:r>
              <a:rPr lang="en-GB" b="0" u="none" baseline="0" dirty="0" smtClean="0">
                <a:latin typeface="Arial" pitchFamily="34" charset="0"/>
                <a:cs typeface="Arial" pitchFamily="34" charset="0"/>
              </a:rPr>
              <a:t>Duty to involve carer as much as possible</a:t>
            </a:r>
          </a:p>
          <a:p>
            <a:pPr marL="171450" indent="-171450">
              <a:buFont typeface="Arial" panose="020B0604020202020204" pitchFamily="34" charset="0"/>
              <a:buChar char="•"/>
            </a:pPr>
            <a:r>
              <a:rPr lang="en-GB" b="0" u="none" baseline="0" dirty="0" smtClean="0">
                <a:latin typeface="Arial" pitchFamily="34" charset="0"/>
                <a:cs typeface="Arial" pitchFamily="34" charset="0"/>
              </a:rPr>
              <a:t>Assessment is triggered on the appearance of need</a:t>
            </a:r>
            <a:endParaRPr lang="en-GB" b="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dirty="0" smtClean="0">
                <a:latin typeface="Arial" pitchFamily="34" charset="0"/>
                <a:cs typeface="Arial" pitchFamily="34" charset="0"/>
              </a:rPr>
              <a:t>Facilitator Notes</a:t>
            </a:r>
            <a:r>
              <a:rPr lang="en-GB" b="1" dirty="0" smtClean="0">
                <a:latin typeface="Arial" pitchFamily="34" charset="0"/>
                <a:cs typeface="Arial" pitchFamily="34" charset="0"/>
              </a:rPr>
              <a:t> </a:t>
            </a:r>
          </a:p>
          <a:p>
            <a:endParaRPr lang="en-GB"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Eligibility is not about giving a right to any one service; it is about guaranteeing access to care and support to meet well-being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The duty to assess the needs of adults eligible for care and support will extend to ‘self funders’ who ask the LA to meet their needs.</a:t>
            </a:r>
            <a:endParaRPr lang="en-GB" dirty="0" smtClean="0">
              <a:latin typeface="Arial" pitchFamily="34" charset="0"/>
              <a:cs typeface="Arial" pitchFamily="34" charset="0"/>
            </a:endParaRPr>
          </a:p>
          <a:p>
            <a:endParaRPr lang="en-GB" b="1" kern="1200" baseline="0" dirty="0" smtClean="0">
              <a:solidFill>
                <a:schemeClr val="tx1"/>
              </a:solidFill>
              <a:latin typeface="Arial" pitchFamily="34" charset="0"/>
              <a:cs typeface="Arial" pitchFamily="34" charset="0"/>
            </a:endParaRPr>
          </a:p>
          <a:p>
            <a:r>
              <a:rPr lang="en-GB" b="1" kern="1200" baseline="0" dirty="0" smtClean="0">
                <a:solidFill>
                  <a:schemeClr val="tx1"/>
                </a:solidFill>
                <a:latin typeface="Arial" pitchFamily="34" charset="0"/>
                <a:cs typeface="Arial" pitchFamily="34" charset="0"/>
              </a:rPr>
              <a:t>The person has needs which meet the eligibility criteria if an assessment establishes that they can, and can only, overcome barriers to achieving their well-being outcomes by the local authority preparing a care and support plan (or a support plan for a carer), and ensuring that it is delivered. </a:t>
            </a:r>
          </a:p>
          <a:p>
            <a:endParaRPr lang="en-GB" kern="1200" baseline="0" dirty="0" smtClean="0">
              <a:solidFill>
                <a:schemeClr val="tx1"/>
              </a:solidFill>
              <a:latin typeface="Arial" pitchFamily="34" charset="0"/>
              <a:cs typeface="Arial" pitchFamily="34" charset="0"/>
            </a:endParaRPr>
          </a:p>
          <a:p>
            <a:r>
              <a:rPr lang="en-GB" kern="1200" baseline="0" dirty="0" smtClean="0">
                <a:solidFill>
                  <a:schemeClr val="tx1"/>
                </a:solidFill>
                <a:latin typeface="Arial" pitchFamily="34" charset="0"/>
                <a:cs typeface="Arial" pitchFamily="34" charset="0"/>
              </a:rPr>
              <a:t>This has come to be known as the ‘Can and Can Only’ test. </a:t>
            </a:r>
          </a:p>
          <a:p>
            <a:endParaRPr lang="en-GB" kern="1200" baseline="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The need is due to a disability, or dependence on drugs (or both)</a:t>
            </a:r>
            <a:r>
              <a:rPr lang="en-GB" baseline="0" dirty="0" smtClean="0">
                <a:latin typeface="Arial" pitchFamily="34" charset="0"/>
                <a:cs typeface="Arial" pitchFamily="34" charset="0"/>
              </a:rPr>
              <a:t> - </a:t>
            </a:r>
            <a:r>
              <a:rPr lang="en-GB" dirty="0" smtClean="0">
                <a:latin typeface="Arial" pitchFamily="34" charset="0"/>
                <a:cs typeface="Arial" pitchFamily="34" charset="0"/>
              </a:rPr>
              <a:t>And the </a:t>
            </a:r>
            <a:r>
              <a:rPr lang="en-GB" baseline="0" dirty="0" smtClean="0">
                <a:latin typeface="Arial" pitchFamily="34" charset="0"/>
                <a:cs typeface="Arial" pitchFamily="34" charset="0"/>
              </a:rPr>
              <a:t>adult cannot meet that need: alone, with  the support of others or with the support of the wider community</a:t>
            </a:r>
            <a:endParaRPr lang="en-GB" kern="1200" baseline="0" dirty="0" smtClean="0">
              <a:solidFill>
                <a:schemeClr val="tx1"/>
              </a:solidFill>
              <a:latin typeface="Arial" pitchFamily="34" charset="0"/>
              <a:cs typeface="Arial" pitchFamily="34" charset="0"/>
            </a:endParaRPr>
          </a:p>
          <a:p>
            <a:endParaRPr lang="en-GB" kern="1200" baseline="0" dirty="0" smtClean="0">
              <a:solidFill>
                <a:schemeClr val="tx1"/>
              </a:solidFill>
              <a:latin typeface="Arial" pitchFamily="34" charset="0"/>
              <a:cs typeface="Arial" pitchFamily="34" charset="0"/>
            </a:endParaRPr>
          </a:p>
          <a:p>
            <a:r>
              <a:rPr lang="en-GB" kern="1200" baseline="0" dirty="0" smtClean="0">
                <a:solidFill>
                  <a:schemeClr val="tx1"/>
                </a:solidFill>
                <a:latin typeface="Arial" pitchFamily="34" charset="0"/>
                <a:cs typeface="Arial" pitchFamily="34" charset="0"/>
              </a:rPr>
              <a:t>The Act will secure the extension of the availability of direct payments for other forms of care and support (for example for long term residential care) and to individuals who are currently excluded from receiving direct payments (for example those with drug or alcohol problems). D</a:t>
            </a:r>
            <a:r>
              <a:rPr lang="en-US" dirty="0" smtClean="0">
                <a:latin typeface="Arial" pitchFamily="34" charset="0"/>
                <a:cs typeface="Arial" pitchFamily="34" charset="0"/>
              </a:rPr>
              <a:t>irect payments can now be used to buy care and support supplied by the LA</a:t>
            </a:r>
            <a:endParaRPr lang="en-GB" kern="1200" baseline="0" dirty="0" smtClean="0">
              <a:solidFill>
                <a:schemeClr val="tx1"/>
              </a:solidFill>
              <a:latin typeface="Arial" pitchFamily="34" charset="0"/>
              <a:cs typeface="Arial" pitchFamily="34" charset="0"/>
            </a:endParaRPr>
          </a:p>
          <a:p>
            <a:pPr algn="just">
              <a:buFont typeface="Arial" pitchFamily="34" charset="0"/>
              <a:buNone/>
            </a:pPr>
            <a:endParaRPr lang="en-US" dirty="0" smtClean="0">
              <a:latin typeface="Arial" pitchFamily="34" charset="0"/>
              <a:cs typeface="Arial" pitchFamily="34" charset="0"/>
            </a:endParaRPr>
          </a:p>
          <a:p>
            <a:pPr algn="just">
              <a:buFont typeface="Arial" pitchFamily="34" charset="0"/>
              <a:buNone/>
            </a:pPr>
            <a:r>
              <a:rPr lang="en-US" dirty="0" smtClean="0">
                <a:latin typeface="Arial" pitchFamily="34" charset="0"/>
                <a:cs typeface="Arial" pitchFamily="34" charset="0"/>
              </a:rPr>
              <a:t>Care and support plans for people (but not carers) to be portable across Welsh LA boundaries. </a:t>
            </a:r>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r>
              <a:rPr lang="en-GB" dirty="0" smtClean="0">
                <a:latin typeface="Arial" pitchFamily="34" charset="0"/>
                <a:cs typeface="Arial" pitchFamily="34" charset="0"/>
              </a:rPr>
              <a:t>The regulations issued in May 2015 - they focus on charges for both the provision of residential</a:t>
            </a:r>
            <a:r>
              <a:rPr lang="en-GB" baseline="0" dirty="0" smtClean="0">
                <a:latin typeface="Arial" pitchFamily="34" charset="0"/>
                <a:cs typeface="Arial" pitchFamily="34" charset="0"/>
              </a:rPr>
              <a:t> and non-residential care and support</a:t>
            </a:r>
          </a:p>
          <a:p>
            <a:pPr>
              <a:buFont typeface="Arial" pitchFamily="34" charset="0"/>
              <a:buChar char="•"/>
            </a:pPr>
            <a:endParaRPr lang="en-GB" baseline="0" dirty="0" smtClean="0"/>
          </a:p>
          <a:p>
            <a:pPr>
              <a:buFont typeface="Arial" pitchFamily="34" charset="0"/>
              <a:buChar char="•"/>
            </a:pPr>
            <a:r>
              <a:rPr lang="en-GB" dirty="0" smtClean="0"/>
              <a:t>Currently</a:t>
            </a:r>
            <a:r>
              <a:rPr lang="en-GB" baseline="0" dirty="0" smtClean="0"/>
              <a:t> very similar</a:t>
            </a:r>
          </a:p>
          <a:p>
            <a:pPr>
              <a:buFont typeface="Arial" pitchFamily="34" charset="0"/>
              <a:buChar char="•"/>
            </a:pPr>
            <a:endParaRPr lang="en-GB" baseline="0" dirty="0" smtClean="0"/>
          </a:p>
          <a:p>
            <a:pPr>
              <a:buFont typeface="Arial" pitchFamily="34" charset="0"/>
              <a:buChar char="•"/>
            </a:pPr>
            <a:r>
              <a:rPr lang="en-GB" b="0" u="none" baseline="0" dirty="0" smtClean="0"/>
              <a:t>Recovery of charges are being reviewed (assets – Individuals cannot be made to sell their property to recoup charges, new legislation is looking to remove time limits on transference of assets)</a:t>
            </a:r>
            <a:endParaRPr lang="en-GB" b="0" u="none"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r>
              <a:rPr lang="en-GB" b="0" dirty="0" smtClean="0">
                <a:latin typeface="Arial" pitchFamily="34" charset="0"/>
                <a:cs typeface="Arial" pitchFamily="34" charset="0"/>
              </a:rPr>
              <a:t>Part 6 of the Act (sections 74 –</a:t>
            </a:r>
            <a:r>
              <a:rPr lang="en-GB" b="0" baseline="0" dirty="0" smtClean="0">
                <a:latin typeface="Arial" pitchFamily="34" charset="0"/>
                <a:cs typeface="Arial" pitchFamily="34" charset="0"/>
              </a:rPr>
              <a:t> 125) largely re-enacts the provisions in Part 3 of the Children Act 1989 relating to looked after and accommodated children – including independent reviewing officers, the Children Leaving Care provisions, secure accommodation etc.</a:t>
            </a:r>
          </a:p>
          <a:p>
            <a:endParaRPr lang="en-GB" b="0" baseline="0" dirty="0" smtClean="0">
              <a:latin typeface="Arial" pitchFamily="34" charset="0"/>
              <a:cs typeface="Arial" pitchFamily="34" charset="0"/>
            </a:endParaRPr>
          </a:p>
          <a:p>
            <a:r>
              <a:rPr lang="en-GB" b="0" baseline="0" dirty="0" smtClean="0">
                <a:latin typeface="Arial" pitchFamily="34" charset="0"/>
                <a:cs typeface="Arial" pitchFamily="34" charset="0"/>
              </a:rPr>
              <a:t>Part 5 of the Children Act 1989 on the protection of children has not been repealed and is still in force. </a:t>
            </a:r>
          </a:p>
          <a:p>
            <a:endParaRPr lang="en-GB" b="0" baseline="0" dirty="0" smtClean="0">
              <a:latin typeface="Arial" pitchFamily="34" charset="0"/>
              <a:cs typeface="Arial" pitchFamily="34" charset="0"/>
            </a:endParaRPr>
          </a:p>
          <a:p>
            <a:r>
              <a:rPr lang="en-GB" b="0" baseline="0" dirty="0" smtClean="0">
                <a:latin typeface="Arial" pitchFamily="34" charset="0"/>
                <a:cs typeface="Arial" pitchFamily="34" charset="0"/>
              </a:rPr>
              <a:t>The regulations under this part - issued in May 2015.</a:t>
            </a:r>
          </a:p>
          <a:p>
            <a:endParaRPr lang="en-GB" b="0" baseline="0" dirty="0" smtClean="0">
              <a:latin typeface="Arial" pitchFamily="34" charset="0"/>
              <a:cs typeface="Arial" pitchFamily="34" charset="0"/>
            </a:endParaRPr>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pPr algn="just"/>
            <a:r>
              <a:rPr lang="en-US" dirty="0" smtClean="0">
                <a:latin typeface="Arial" pitchFamily="34" charset="0"/>
                <a:cs typeface="Arial" pitchFamily="34" charset="0"/>
              </a:rPr>
              <a:t>A duty on local authorities to meet the care and support needs of “looked after” children and care leavers.</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The re-enactment of the duties owed to these children in relation to local authorities’ duties and functions for their placement; accommodation (including ensuring that there is sufficient accommodation in their area); education; health; contact with family; independent visits; maintenance and regulations about the approval of foster carers etc.</a:t>
            </a:r>
            <a:endParaRPr lang="en-GB" dirty="0" smtClean="0">
              <a:latin typeface="Arial" pitchFamily="34" charset="0"/>
              <a:cs typeface="Arial" pitchFamily="34" charset="0"/>
            </a:endParaRPr>
          </a:p>
          <a:p>
            <a:endParaRPr lang="en-GB" b="1" dirty="0" smtClean="0"/>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Facilitator Notes	</a:t>
            </a:r>
          </a:p>
          <a:p>
            <a:endParaRPr lang="en-GB" dirty="0" smtClean="0"/>
          </a:p>
          <a:p>
            <a:r>
              <a:rPr lang="en-GB" dirty="0" smtClean="0"/>
              <a:t>Reminder that this is a brief and generic overview of the Act</a:t>
            </a:r>
          </a:p>
          <a:p>
            <a:pPr lvl="0"/>
            <a:endParaRPr lang="en-GB" sz="1200" dirty="0" smtClean="0"/>
          </a:p>
          <a:p>
            <a:pPr lvl="0"/>
            <a:r>
              <a:rPr lang="en-GB" sz="1200" dirty="0" smtClean="0"/>
              <a:t>The workshop</a:t>
            </a:r>
            <a:r>
              <a:rPr lang="en-GB" sz="1200" baseline="0" dirty="0" smtClean="0"/>
              <a:t> </a:t>
            </a:r>
            <a:r>
              <a:rPr lang="en-GB" sz="1200" dirty="0" smtClean="0"/>
              <a:t>is intended to:</a:t>
            </a:r>
          </a:p>
          <a:p>
            <a:pPr lvl="0"/>
            <a:r>
              <a:rPr lang="en-GB" sz="1200" dirty="0" smtClean="0"/>
              <a:t>Pave the way for the implementation of the Act</a:t>
            </a:r>
          </a:p>
          <a:p>
            <a:pPr lvl="0"/>
            <a:r>
              <a:rPr lang="en-GB" sz="1200" dirty="0" smtClean="0"/>
              <a:t>Provide a foundation for more in-depth and specialist training, as necessary</a:t>
            </a:r>
          </a:p>
          <a:p>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r>
              <a:rPr lang="en-GB" b="1" dirty="0" smtClean="0">
                <a:latin typeface="Arial" pitchFamily="34" charset="0"/>
                <a:cs typeface="Arial" pitchFamily="34" charset="0"/>
              </a:rPr>
              <a:t>  </a:t>
            </a:r>
          </a:p>
          <a:p>
            <a:endParaRPr lang="en-GB" b="1" dirty="0" smtClean="0">
              <a:latin typeface="Arial" pitchFamily="34" charset="0"/>
              <a:cs typeface="Arial" pitchFamily="34" charset="0"/>
            </a:endParaRPr>
          </a:p>
          <a:p>
            <a:r>
              <a:rPr lang="en-GB" b="0" u="none" dirty="0" smtClean="0">
                <a:latin typeface="Arial" pitchFamily="34" charset="0"/>
                <a:cs typeface="Arial" pitchFamily="34" charset="0"/>
              </a:rPr>
              <a:t>Safeguarding is a theme that runs throughout the entire Act</a:t>
            </a:r>
          </a:p>
          <a:p>
            <a:endParaRPr lang="en-GB" b="1" dirty="0" smtClean="0">
              <a:latin typeface="Arial" pitchFamily="34" charset="0"/>
              <a:cs typeface="Arial" pitchFamily="34" charset="0"/>
            </a:endParaRPr>
          </a:p>
          <a:p>
            <a:pPr algn="just"/>
            <a:r>
              <a:rPr lang="en-US" dirty="0" smtClean="0">
                <a:latin typeface="Arial" pitchFamily="34" charset="0"/>
                <a:cs typeface="Arial" pitchFamily="34" charset="0"/>
              </a:rPr>
              <a:t>A new statutory framework to protect adults at risk. Including for authorised officers of a local authority to apply to the court for an “adult protection and support order”. Such an order will confer a power of entry to facilitate practitioners in speaking to an adult suspected of being at risk.</a:t>
            </a:r>
            <a:r>
              <a:rPr lang="en-US" baseline="0" dirty="0" smtClean="0">
                <a:latin typeface="Arial" pitchFamily="34" charset="0"/>
                <a:cs typeface="Arial" pitchFamily="34" charset="0"/>
              </a:rPr>
              <a:t> </a:t>
            </a:r>
            <a:r>
              <a:rPr lang="en-GB" sz="1200" dirty="0" smtClean="0">
                <a:latin typeface="Arial" pitchFamily="34" charset="0"/>
                <a:cs typeface="Arial" pitchFamily="34" charset="0"/>
              </a:rPr>
              <a:t>A power to go in and speak with an adult at risk privately but not to remove.</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Duties on relevant partners to report to the local authority when it suspects that a person may be an adult at risk.</a:t>
            </a:r>
          </a:p>
          <a:p>
            <a:pPr algn="just"/>
            <a:endParaRPr lang="en-US" dirty="0" smtClean="0">
              <a:latin typeface="Arial" pitchFamily="34" charset="0"/>
              <a:cs typeface="Arial" pitchFamily="34" charset="0"/>
            </a:endParaRPr>
          </a:p>
          <a:p>
            <a:pPr algn="just"/>
            <a:r>
              <a:rPr lang="en-US" b="0" u="none" dirty="0" smtClean="0">
                <a:latin typeface="Arial" pitchFamily="34" charset="0"/>
                <a:cs typeface="Arial" pitchFamily="34" charset="0"/>
              </a:rPr>
              <a:t>New definition – Vulnerable Adults is now</a:t>
            </a:r>
            <a:r>
              <a:rPr lang="en-US" b="0" u="none" baseline="0" dirty="0" smtClean="0">
                <a:latin typeface="Arial" pitchFamily="34" charset="0"/>
                <a:cs typeface="Arial" pitchFamily="34" charset="0"/>
              </a:rPr>
              <a:t> Adult at Risk </a:t>
            </a:r>
          </a:p>
          <a:p>
            <a:pPr algn="just"/>
            <a:r>
              <a:rPr lang="en-US" b="0" u="none" baseline="0" dirty="0" smtClean="0">
                <a:latin typeface="Arial" pitchFamily="34" charset="0"/>
                <a:cs typeface="Arial" pitchFamily="34" charset="0"/>
              </a:rPr>
              <a:t>Duty to report an Adult at Risk and a duty to report a child at risk</a:t>
            </a:r>
            <a:endParaRPr lang="en-US" b="0" u="none" dirty="0" smtClean="0">
              <a:latin typeface="Arial" pitchFamily="34" charset="0"/>
              <a:cs typeface="Arial" pitchFamily="34" charset="0"/>
            </a:endParaRP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The establishing of a new National Independent Safeguarding Board to provide national leadership to the safeguarding agenda and to advise Ministers on the adequacy and effectiveness of safeguarding arrangements.</a:t>
            </a:r>
          </a:p>
          <a:p>
            <a:pPr algn="just"/>
            <a:r>
              <a:rPr lang="en-US" dirty="0" smtClean="0">
                <a:latin typeface="Arial" pitchFamily="34" charset="0"/>
                <a:cs typeface="Arial" pitchFamily="34" charset="0"/>
              </a:rPr>
              <a:t>The creation of new Safeguarding Children Boards and new Safeguarding Adults Boards. Board areas and lead partners of the Boards are to be prescribed through regulations. </a:t>
            </a:r>
            <a:endParaRPr lang="en-GB" dirty="0" smtClean="0">
              <a:latin typeface="Arial" pitchFamily="34" charset="0"/>
              <a:cs typeface="Arial" pitchFamily="34" charset="0"/>
            </a:endParaRPr>
          </a:p>
          <a:p>
            <a:pPr algn="just"/>
            <a:endParaRPr lang="en-GB" dirty="0" smtClean="0"/>
          </a:p>
          <a:p>
            <a:endParaRPr lang="en-GB" b="1" dirty="0" smtClean="0"/>
          </a:p>
          <a:p>
            <a:endParaRPr lang="en-GB" b="1" dirty="0" smtClean="0"/>
          </a:p>
          <a:p>
            <a:endParaRPr lang="en-GB" b="1" dirty="0" smtClean="0"/>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lgn="l"/>
            <a:endParaRPr lang="en-GB" b="1" dirty="0" smtClean="0">
              <a:latin typeface="Arial" pitchFamily="34" charset="0"/>
              <a:cs typeface="Arial" pitchFamily="34" charset="0"/>
            </a:endParaRPr>
          </a:p>
          <a:p>
            <a:pPr algn="l"/>
            <a:r>
              <a:rPr lang="en-GB" b="0" dirty="0" smtClean="0">
                <a:latin typeface="Arial" pitchFamily="34" charset="0"/>
                <a:cs typeface="Arial" pitchFamily="34" charset="0"/>
              </a:rPr>
              <a:t>A LA must</a:t>
            </a:r>
            <a:r>
              <a:rPr lang="en-GB" b="0" baseline="0" dirty="0" smtClean="0">
                <a:latin typeface="Arial" pitchFamily="34" charset="0"/>
                <a:cs typeface="Arial" pitchFamily="34" charset="0"/>
              </a:rPr>
              <a:t> appoint an officer, to be known as the director of social services for the purpose of social services functions. This person must be demonstrate competencies specified by Welsh Ministers. </a:t>
            </a:r>
          </a:p>
          <a:p>
            <a:pPr algn="l"/>
            <a:endParaRPr lang="en-GB" b="0" baseline="0" dirty="0" smtClean="0">
              <a:latin typeface="Arial" pitchFamily="34" charset="0"/>
              <a:cs typeface="Arial" pitchFamily="34" charset="0"/>
            </a:endParaRPr>
          </a:p>
          <a:p>
            <a:pPr algn="l"/>
            <a:r>
              <a:rPr lang="en-GB" b="0" baseline="0" dirty="0" smtClean="0">
                <a:latin typeface="Arial" pitchFamily="34" charset="0"/>
                <a:cs typeface="Arial" pitchFamily="34" charset="0"/>
              </a:rPr>
              <a:t>Grounds for intervention:</a:t>
            </a:r>
          </a:p>
          <a:p>
            <a:pPr algn="l"/>
            <a:endParaRPr lang="en-GB" b="0" baseline="0" dirty="0" smtClean="0">
              <a:latin typeface="Arial" pitchFamily="34" charset="0"/>
              <a:cs typeface="Arial" pitchFamily="34" charset="0"/>
            </a:endParaRPr>
          </a:p>
          <a:p>
            <a:pPr algn="l">
              <a:buFont typeface="Arial" pitchFamily="34" charset="0"/>
              <a:buChar char="•"/>
            </a:pPr>
            <a:r>
              <a:rPr lang="en-GB" b="1" baseline="0" dirty="0" smtClean="0">
                <a:latin typeface="Arial" pitchFamily="34" charset="0"/>
                <a:cs typeface="Arial" pitchFamily="34" charset="0"/>
              </a:rPr>
              <a:t>Ground 1</a:t>
            </a:r>
            <a:r>
              <a:rPr lang="en-GB" b="0" baseline="0" dirty="0" smtClean="0">
                <a:latin typeface="Arial" pitchFamily="34" charset="0"/>
                <a:cs typeface="Arial" pitchFamily="34" charset="0"/>
              </a:rPr>
              <a:t> – the LA has failed, or is likely to fail, to comply with a duty that is a social services function</a:t>
            </a:r>
            <a:endParaRPr lang="en-GB" b="1" dirty="0" smtClean="0">
              <a:latin typeface="Arial" pitchFamily="34" charset="0"/>
              <a:cs typeface="Arial" pitchFamily="34" charset="0"/>
            </a:endParaRPr>
          </a:p>
          <a:p>
            <a:pPr algn="l">
              <a:buFont typeface="Arial" pitchFamily="34" charset="0"/>
              <a:buChar char="•"/>
            </a:pPr>
            <a:r>
              <a:rPr lang="en-GB" b="1" dirty="0" smtClean="0">
                <a:latin typeface="Arial" pitchFamily="34" charset="0"/>
                <a:cs typeface="Arial" pitchFamily="34" charset="0"/>
              </a:rPr>
              <a:t>Ground 2 </a:t>
            </a:r>
            <a:r>
              <a:rPr lang="en-GB" b="0" dirty="0" smtClean="0">
                <a:latin typeface="Arial" pitchFamily="34" charset="0"/>
                <a:cs typeface="Arial" pitchFamily="34" charset="0"/>
              </a:rPr>
              <a:t>– the LA has acted, or</a:t>
            </a:r>
            <a:r>
              <a:rPr lang="en-GB" b="0" baseline="0" dirty="0" smtClean="0">
                <a:latin typeface="Arial" pitchFamily="34" charset="0"/>
                <a:cs typeface="Arial" pitchFamily="34" charset="0"/>
              </a:rPr>
              <a:t> is proposing to act, unreasonably in the exercise of a social services function</a:t>
            </a:r>
            <a:endParaRPr lang="en-GB" b="0" dirty="0" smtClean="0">
              <a:latin typeface="Arial" pitchFamily="34" charset="0"/>
              <a:cs typeface="Arial" pitchFamily="34" charset="0"/>
            </a:endParaRPr>
          </a:p>
          <a:p>
            <a:pPr algn="l">
              <a:buFont typeface="Arial" pitchFamily="34" charset="0"/>
              <a:buChar char="•"/>
            </a:pPr>
            <a:r>
              <a:rPr lang="en-GB" b="1" dirty="0" smtClean="0">
                <a:latin typeface="Arial" pitchFamily="34" charset="0"/>
                <a:cs typeface="Arial" pitchFamily="34" charset="0"/>
              </a:rPr>
              <a:t>Ground</a:t>
            </a:r>
            <a:r>
              <a:rPr lang="en-GB" b="1" baseline="0" dirty="0" smtClean="0">
                <a:latin typeface="Arial" pitchFamily="34" charset="0"/>
                <a:cs typeface="Arial" pitchFamily="34" charset="0"/>
              </a:rPr>
              <a:t> 3 </a:t>
            </a:r>
            <a:r>
              <a:rPr lang="en-GB" baseline="0" dirty="0" smtClean="0">
                <a:latin typeface="Arial" pitchFamily="34" charset="0"/>
                <a:cs typeface="Arial" pitchFamily="34" charset="0"/>
              </a:rPr>
              <a:t>– the LA is failing, or is likely to fail, to perform a social services function to an adequate standard</a:t>
            </a:r>
            <a:endParaRPr lang="en-GB" dirty="0" smtClean="0">
              <a:latin typeface="Arial" pitchFamily="34" charset="0"/>
              <a:cs typeface="Arial" pitchFamily="34" charset="0"/>
            </a:endParaRPr>
          </a:p>
          <a:p>
            <a:endParaRPr lang="en-GB" b="1" dirty="0" smtClean="0"/>
          </a:p>
          <a:p>
            <a:endParaRPr lang="en-GB" b="1" dirty="0" smtClean="0"/>
          </a:p>
          <a:p>
            <a:endParaRPr lang="en-GB" b="1" dirty="0" smtClean="0"/>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lgn="l"/>
            <a:endParaRPr lang="en-GB" b="1" dirty="0" smtClean="0">
              <a:latin typeface="Arial" pitchFamily="34" charset="0"/>
              <a:cs typeface="Arial" pitchFamily="34" charset="0"/>
            </a:endParaRPr>
          </a:p>
          <a:p>
            <a:pPr algn="just"/>
            <a:r>
              <a:rPr lang="en-US" dirty="0" smtClean="0">
                <a:latin typeface="Arial" pitchFamily="34" charset="0"/>
                <a:cs typeface="Arial" pitchFamily="34" charset="0"/>
              </a:rPr>
              <a:t>A duty on local authorities to make arrangements to promote co-operation with partner bodies to improve the well-being of adults with needs for care and support and carers with needs for support.</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Requirements on local authorities to promote the integration of care and support with health and health-related provision, with a view to improving well-being, prevention and raising quality.</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Partnership arrangements to be prescribed through regulations both between local authorities and between local authorities and local health boards.</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Powers for Welsh Ministers to direct local authorities to enter into joint arrangements in relation to their functions for the maintenance and operation of adoption services, thereby enabling Welsh Ministers to deliver their policy ambitions in relation to a National Adoption Service.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Section 170 Adoption service:</a:t>
            </a:r>
            <a:r>
              <a:rPr lang="en-US" baseline="0" dirty="0" smtClean="0">
                <a:latin typeface="Arial" pitchFamily="34" charset="0"/>
                <a:cs typeface="Arial" pitchFamily="34" charset="0"/>
              </a:rPr>
              <a:t> joint arrangements - Insert after section 3 of the Adoption and Children Act 2002</a:t>
            </a:r>
            <a:endParaRPr lang="en-US" dirty="0" smtClean="0">
              <a:latin typeface="Arial" pitchFamily="34" charset="0"/>
              <a:cs typeface="Arial" pitchFamily="34" charset="0"/>
            </a:endParaRPr>
          </a:p>
          <a:p>
            <a:pPr algn="just"/>
            <a:endParaRPr lang="en-US" dirty="0" smtClean="0"/>
          </a:p>
          <a:p>
            <a:pPr algn="l"/>
            <a:endParaRPr lang="en-GB" b="0" dirty="0" smtClean="0"/>
          </a:p>
          <a:p>
            <a:endParaRPr lang="en-GB" b="1" dirty="0" smtClean="0"/>
          </a:p>
          <a:p>
            <a:endParaRPr lang="en-GB" b="1" dirty="0" smtClean="0"/>
          </a:p>
          <a:p>
            <a:endParaRPr lang="en-GB" b="1" dirty="0" smtClean="0"/>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lgn="l"/>
            <a:endParaRPr lang="en-GB" b="1" dirty="0" smtClean="0">
              <a:latin typeface="Arial" pitchFamily="34" charset="0"/>
              <a:cs typeface="Arial" pitchFamily="34" charset="0"/>
            </a:endParaRPr>
          </a:p>
          <a:p>
            <a:pPr algn="just"/>
            <a:r>
              <a:rPr lang="en-US" dirty="0" smtClean="0">
                <a:latin typeface="Arial" pitchFamily="34" charset="0"/>
                <a:cs typeface="Arial" pitchFamily="34" charset="0"/>
              </a:rPr>
              <a:t>A duty on local authorities to make arrangements to promote co-operation with partner bodies to improve the well-being of adults with needs for care and support and carers with needs for support.</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Requirements on local authorities to promote the integration of care and support with health and health-related provision, with a view to improving well-being, prevention and raising quality.</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Powers for Welsh Ministers to direct local authorities to enter into joint arrangements in relation to their functions for the maintenance and operation of adoption services, thereby enabling Welsh Ministers to deliver their policy ambitions in relation to a National Adoption Service.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Section 170 Adoption service:</a:t>
            </a:r>
            <a:r>
              <a:rPr lang="en-US" baseline="0" dirty="0" smtClean="0">
                <a:latin typeface="Arial" pitchFamily="34" charset="0"/>
                <a:cs typeface="Arial" pitchFamily="34" charset="0"/>
              </a:rPr>
              <a:t> joint arrangements - Insert after section 3 of the Adoption and Children Act 2002</a:t>
            </a:r>
            <a:endParaRPr lang="en-US" dirty="0" smtClean="0">
              <a:latin typeface="Arial" pitchFamily="34" charset="0"/>
              <a:cs typeface="Arial" pitchFamily="34" charset="0"/>
            </a:endParaRPr>
          </a:p>
          <a:p>
            <a:pPr algn="just"/>
            <a:endParaRPr lang="en-US" dirty="0" smtClean="0"/>
          </a:p>
          <a:p>
            <a:pPr algn="l"/>
            <a:endParaRPr lang="en-GB" b="0" dirty="0" smtClean="0"/>
          </a:p>
          <a:p>
            <a:endParaRPr lang="en-GB" b="1" dirty="0" smtClean="0"/>
          </a:p>
          <a:p>
            <a:endParaRPr lang="en-GB" b="1" dirty="0" smtClean="0"/>
          </a:p>
          <a:p>
            <a:endParaRPr lang="en-GB" b="1" dirty="0" smtClean="0"/>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lgn="l"/>
            <a:endParaRPr lang="en-GB" b="1" dirty="0" smtClean="0">
              <a:latin typeface="Arial" pitchFamily="34" charset="0"/>
              <a:cs typeface="Arial" pitchFamily="34" charset="0"/>
            </a:endParaRPr>
          </a:p>
          <a:p>
            <a:pPr algn="l"/>
            <a:r>
              <a:rPr lang="en-GB" b="0" dirty="0" smtClean="0">
                <a:latin typeface="Arial" pitchFamily="34" charset="0"/>
                <a:cs typeface="Arial" pitchFamily="34" charset="0"/>
              </a:rPr>
              <a:t>New rights to complain about private social services</a:t>
            </a:r>
            <a:r>
              <a:rPr lang="en-GB" b="0" baseline="0" dirty="0" smtClean="0">
                <a:latin typeface="Arial" pitchFamily="34" charset="0"/>
                <a:cs typeface="Arial" pitchFamily="34" charset="0"/>
              </a:rPr>
              <a:t> and palliative care. People in Wales who fund their own social care or receive palliative care will  be able to make complaints about those services to the Public Services Ombudsman for Wales as from 1</a:t>
            </a:r>
            <a:r>
              <a:rPr lang="en-GB" b="0" baseline="30000" dirty="0" smtClean="0">
                <a:latin typeface="Arial" pitchFamily="34" charset="0"/>
                <a:cs typeface="Arial" pitchFamily="34" charset="0"/>
              </a:rPr>
              <a:t>st</a:t>
            </a:r>
            <a:r>
              <a:rPr lang="en-GB" b="0" baseline="0" dirty="0" smtClean="0">
                <a:latin typeface="Arial" pitchFamily="34" charset="0"/>
                <a:cs typeface="Arial" pitchFamily="34" charset="0"/>
              </a:rPr>
              <a:t> Nov 2014</a:t>
            </a:r>
          </a:p>
          <a:p>
            <a:pPr algn="l"/>
            <a:endParaRPr lang="en-GB" b="0" baseline="0" dirty="0" smtClean="0">
              <a:latin typeface="Arial" pitchFamily="34" charset="0"/>
              <a:cs typeface="Arial" pitchFamily="34" charset="0"/>
            </a:endParaRPr>
          </a:p>
          <a:p>
            <a:pPr algn="l"/>
            <a:r>
              <a:rPr lang="en-GB" b="0" baseline="0" dirty="0" smtClean="0">
                <a:latin typeface="Arial" pitchFamily="34" charset="0"/>
                <a:cs typeface="Arial" pitchFamily="34" charset="0"/>
              </a:rPr>
              <a:t>The Act provides regulations requiring LA to arrange for advocacy services for people with care and support needs (whether or not those needs are being met by a LA)</a:t>
            </a:r>
            <a:endParaRPr lang="en-GB" b="0" dirty="0" smtClean="0">
              <a:latin typeface="Arial" pitchFamily="34" charset="0"/>
              <a:cs typeface="Arial" pitchFamily="34" charset="0"/>
            </a:endParaRPr>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lgn="l"/>
            <a:endParaRPr lang="en-GB"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cs typeface="Arial" pitchFamily="34" charset="0"/>
              </a:rPr>
              <a:t>Ordinary residence’ is one of the key tests which must be met to establish whether a local authority is required to meet a person’s eligible needs. It is therefore crucial that local authorities establish, at the appropriate time, whether a person is ordinarily resident in their area, and whether such duties arise.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Arial" pitchFamily="34" charset="0"/>
                <a:cs typeface="Arial" pitchFamily="34" charset="0"/>
              </a:rPr>
              <a:t>The Act places new duties on local authorities to meet the care and support needs of adults in prison, youth detention or bail accommodation in Wales; and the care and support needs of children and young people in prison, youth detention or bail accommodation in England and Wales. </a:t>
            </a:r>
            <a:endParaRPr lang="en-GB" sz="1200" kern="1200" dirty="0" smtClean="0">
              <a:solidFill>
                <a:schemeClr val="tx1"/>
              </a:solidFill>
              <a:latin typeface="Arial" pitchFamily="34" charset="0"/>
              <a:cs typeface="Arial" pitchFamily="34" charset="0"/>
            </a:endParaRPr>
          </a:p>
          <a:p>
            <a:pPr algn="l"/>
            <a:endParaRPr lang="en-GB" b="1" dirty="0" smtClean="0"/>
          </a:p>
          <a:p>
            <a:pPr marL="0" indent="0" algn="l">
              <a:buFont typeface="Arial" panose="020B0604020202020204" pitchFamily="34" charset="0"/>
              <a:buNone/>
            </a:pPr>
            <a:r>
              <a:rPr lang="en-GB" b="0" u="none" baseline="0" dirty="0" smtClean="0"/>
              <a:t>Local Authority in which the prison is based is responsible for meeting prisoner care and support needs</a:t>
            </a:r>
          </a:p>
          <a:p>
            <a:pPr marL="171450" indent="-171450" algn="l">
              <a:buFont typeface="Arial" panose="020B0604020202020204" pitchFamily="34" charset="0"/>
              <a:buChar char="•"/>
            </a:pPr>
            <a:endParaRPr lang="en-GB" b="0" u="none" dirty="0" smtClean="0"/>
          </a:p>
          <a:p>
            <a:pPr algn="l"/>
            <a:endParaRPr lang="en-GB" b="0" baseline="0" dirty="0" smtClean="0"/>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b="1" dirty="0" smtClean="0"/>
          </a:p>
          <a:p>
            <a:pPr algn="l"/>
            <a:endParaRPr lang="en-GB" b="1" dirty="0" smtClean="0"/>
          </a:p>
          <a:p>
            <a:pPr algn="l"/>
            <a:endParaRPr lang="en-GB" b="0" baseline="0" dirty="0" smtClean="0"/>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p>
          <a:p>
            <a:pPr algn="l"/>
            <a:endParaRPr lang="en-GB" b="1" dirty="0" smtClean="0"/>
          </a:p>
          <a:p>
            <a:pPr algn="l"/>
            <a:endParaRPr lang="en-GB" b="0" baseline="0" dirty="0" smtClean="0"/>
          </a:p>
          <a:p>
            <a:pPr algn="just"/>
            <a:r>
              <a:rPr lang="en-US" dirty="0" smtClean="0">
                <a:latin typeface="Arial" pitchFamily="34" charset="0"/>
                <a:cs typeface="Arial" pitchFamily="34" charset="0"/>
              </a:rPr>
              <a:t>Requirements on local authorities to promote the integration of care and support with health and health-related provision, with a view to improving well-being, prevention and raising quality.</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Partnership arrangements to be prescribed through regulations both between local authorities and between local authorities and local health boards.</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Cultural and responsibility changes</a:t>
            </a:r>
          </a:p>
          <a:p>
            <a:pPr algn="l"/>
            <a:endParaRPr lang="en-GB" b="1" dirty="0" smtClean="0"/>
          </a:p>
          <a:p>
            <a:pPr>
              <a:buFont typeface="Arial" pitchFamily="34" charset="0"/>
              <a:buNone/>
            </a:pPr>
            <a:r>
              <a:rPr lang="en-GB" baseline="0" dirty="0" smtClean="0"/>
              <a:t>Contribution required from the Voluntary Sector and Community Services</a:t>
            </a:r>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b="1" dirty="0" smtClean="0"/>
          </a:p>
          <a:p>
            <a:pPr algn="l"/>
            <a:endParaRPr lang="en-GB" b="1" dirty="0" smtClean="0"/>
          </a:p>
          <a:p>
            <a:pPr algn="l"/>
            <a:endParaRPr lang="en-GB" b="0" baseline="0" dirty="0" smtClean="0"/>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sz="1200" b="1" dirty="0" smtClean="0">
                <a:latin typeface="Arial" pitchFamily="34" charset="0"/>
                <a:cs typeface="Arial" pitchFamily="34" charset="0"/>
              </a:rPr>
              <a:t>Facilitator Notes</a:t>
            </a:r>
            <a:endParaRPr lang="en-GB" b="1" dirty="0" smtClean="0"/>
          </a:p>
          <a:p>
            <a:pPr algn="l"/>
            <a:endParaRPr lang="en-GB" b="1" dirty="0" smtClean="0"/>
          </a:p>
          <a:p>
            <a:pPr algn="l"/>
            <a:r>
              <a:rPr lang="en-GB" b="0" dirty="0" smtClean="0"/>
              <a:t>SSWB Act Part 2 (6)</a:t>
            </a:r>
          </a:p>
          <a:p>
            <a:pPr algn="l"/>
            <a:endParaRPr lang="en-GB" b="1" dirty="0" smtClean="0"/>
          </a:p>
          <a:p>
            <a:pPr algn="l"/>
            <a:endParaRPr lang="en-GB" b="0" baseline="0" dirty="0" smtClean="0"/>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b="1" dirty="0" smtClean="0">
                <a:latin typeface="Arial" pitchFamily="34" charset="0"/>
                <a:cs typeface="Arial" pitchFamily="34" charset="0"/>
              </a:rPr>
              <a:t>Facilitator Notes	</a:t>
            </a:r>
          </a:p>
          <a:p>
            <a:pPr>
              <a:buFont typeface="Arial" pitchFamily="34" charset="0"/>
              <a:buChar char="•"/>
            </a:pPr>
            <a:endParaRPr lang="en-GB" sz="800" dirty="0" smtClean="0">
              <a:latin typeface="Arial" pitchFamily="34" charset="0"/>
              <a:cs typeface="Arial" pitchFamily="34" charset="0"/>
            </a:endParaRPr>
          </a:p>
          <a:p>
            <a:pPr>
              <a:buFont typeface="Arial" pitchFamily="34" charset="0"/>
              <a:buChar char="•"/>
            </a:pPr>
            <a:r>
              <a:rPr lang="en-GB" sz="1200" dirty="0" smtClean="0">
                <a:latin typeface="Arial" pitchFamily="34" charset="0"/>
                <a:cs typeface="Arial" pitchFamily="34" charset="0"/>
              </a:rPr>
              <a:t>The Act will be implemented in April 2016 - Until then the existing legislation remains in place, whilst the Welsh Government drafts the Regulations, guidance and Code of Practice for the new Act. </a:t>
            </a:r>
          </a:p>
          <a:p>
            <a:pPr>
              <a:buFont typeface="Arial" pitchFamily="34" charset="0"/>
              <a:buChar char="•"/>
            </a:pPr>
            <a:endParaRPr lang="en-GB" sz="800" dirty="0" smtClean="0">
              <a:latin typeface="Arial" pitchFamily="34" charset="0"/>
              <a:cs typeface="Arial" pitchFamily="34" charset="0"/>
            </a:endParaRPr>
          </a:p>
          <a:p>
            <a:pPr>
              <a:buFont typeface="Arial" pitchFamily="34" charset="0"/>
              <a:buChar char="•"/>
            </a:pPr>
            <a:r>
              <a:rPr lang="en-GB" sz="1200" dirty="0" smtClean="0">
                <a:latin typeface="Arial" pitchFamily="34" charset="0"/>
                <a:cs typeface="Arial" pitchFamily="34" charset="0"/>
              </a:rPr>
              <a:t>This is different</a:t>
            </a:r>
            <a:r>
              <a:rPr lang="en-GB" sz="1200" baseline="0" dirty="0" smtClean="0">
                <a:latin typeface="Arial" pitchFamily="34" charset="0"/>
                <a:cs typeface="Arial" pitchFamily="34" charset="0"/>
              </a:rPr>
              <a:t> legislation to the Care Act, covering England which is expected to take force in 2015</a:t>
            </a:r>
          </a:p>
          <a:p>
            <a:pPr>
              <a:buFont typeface="Arial" pitchFamily="34" charset="0"/>
              <a:buChar char="•"/>
            </a:pPr>
            <a:endParaRPr lang="en-GB" sz="800" baseline="0" dirty="0" smtClean="0">
              <a:latin typeface="Arial" pitchFamily="34" charset="0"/>
              <a:cs typeface="Arial" pitchFamily="34" charset="0"/>
            </a:endParaRPr>
          </a:p>
          <a:p>
            <a:pPr>
              <a:buFont typeface="Arial" pitchFamily="34" charset="0"/>
              <a:buChar char="•"/>
            </a:pPr>
            <a:r>
              <a:rPr lang="en-GB" sz="1200" baseline="0" dirty="0" smtClean="0">
                <a:latin typeface="Arial" pitchFamily="34" charset="0"/>
                <a:cs typeface="Arial" pitchFamily="34" charset="0"/>
              </a:rPr>
              <a:t>For the first time there will be completely separate social care legislation for Wales and England.</a:t>
            </a:r>
          </a:p>
          <a:p>
            <a:pPr>
              <a:buFont typeface="Arial" pitchFamily="34" charset="0"/>
              <a:buChar char="•"/>
            </a:pPr>
            <a:endParaRPr lang="en-GB" sz="800" baseline="0" dirty="0" smtClean="0">
              <a:latin typeface="Arial" pitchFamily="34" charset="0"/>
              <a:cs typeface="Arial" pitchFamily="34" charset="0"/>
            </a:endParaRPr>
          </a:p>
          <a:p>
            <a:pPr>
              <a:buFont typeface="Arial" pitchFamily="34" charset="0"/>
              <a:buChar char="•"/>
            </a:pPr>
            <a:r>
              <a:rPr lang="en-GB" sz="1200" baseline="0" dirty="0" smtClean="0">
                <a:latin typeface="Arial" pitchFamily="34" charset="0"/>
                <a:cs typeface="Arial" pitchFamily="34" charset="0"/>
              </a:rPr>
              <a:t>The main differences between them is that the Welsh Act applies to people in need of any age and their carers. The English Act is mainly confined to the needs of adults.</a:t>
            </a:r>
          </a:p>
          <a:p>
            <a:pPr>
              <a:buFont typeface="Arial" pitchFamily="34" charset="0"/>
              <a:buChar char="•"/>
            </a:pPr>
            <a:endParaRPr lang="en-GB" sz="800" dirty="0" smtClean="0">
              <a:latin typeface="Arial" pitchFamily="34" charset="0"/>
              <a:cs typeface="Arial" pitchFamily="34" charset="0"/>
            </a:endParaRPr>
          </a:p>
          <a:p>
            <a:pPr>
              <a:buFont typeface="Arial" pitchFamily="34" charset="0"/>
              <a:buChar char="•"/>
            </a:pPr>
            <a:r>
              <a:rPr lang="en-GB" sz="1200" kern="1200" dirty="0" smtClean="0">
                <a:solidFill>
                  <a:schemeClr val="tx1"/>
                </a:solidFill>
                <a:latin typeface="Arial" pitchFamily="34" charset="0"/>
                <a:cs typeface="Arial" pitchFamily="34" charset="0"/>
              </a:rPr>
              <a:t>The new statutory framework for delivering social services will have three</a:t>
            </a:r>
          </a:p>
          <a:p>
            <a:r>
              <a:rPr lang="en-GB" sz="1200" kern="1200" dirty="0" smtClean="0">
                <a:solidFill>
                  <a:schemeClr val="tx1"/>
                </a:solidFill>
                <a:latin typeface="Arial" pitchFamily="34" charset="0"/>
                <a:cs typeface="Arial" pitchFamily="34" charset="0"/>
              </a:rPr>
              <a:t>parts. The first part, the Act itself, is in place. The other two parts </a:t>
            </a:r>
          </a:p>
          <a:p>
            <a:r>
              <a:rPr lang="en-GB" sz="1200" kern="1200" dirty="0" smtClean="0">
                <a:solidFill>
                  <a:schemeClr val="tx1"/>
                </a:solidFill>
                <a:latin typeface="Arial" pitchFamily="34" charset="0"/>
                <a:cs typeface="Arial" pitchFamily="34" charset="0"/>
              </a:rPr>
              <a:t>consist of regulations and of codes of practice or statutory guidance, which</a:t>
            </a:r>
          </a:p>
          <a:p>
            <a:r>
              <a:rPr lang="en-GB" sz="1200" kern="1200" dirty="0" smtClean="0">
                <a:solidFill>
                  <a:schemeClr val="tx1"/>
                </a:solidFill>
                <a:latin typeface="Arial" pitchFamily="34" charset="0"/>
                <a:cs typeface="Arial" pitchFamily="34" charset="0"/>
              </a:rPr>
              <a:t>help supply the detail and help those charged with functions under the Act</a:t>
            </a:r>
          </a:p>
          <a:p>
            <a:r>
              <a:rPr lang="en-GB" sz="1200" kern="1200" dirty="0" smtClean="0">
                <a:solidFill>
                  <a:schemeClr val="tx1"/>
                </a:solidFill>
                <a:latin typeface="Arial" pitchFamily="34" charset="0"/>
                <a:cs typeface="Arial" pitchFamily="34" charset="0"/>
              </a:rPr>
              <a:t>to understand how they are to carry these out.</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b="1" dirty="0" smtClean="0"/>
          </a:p>
          <a:p>
            <a:pPr algn="l"/>
            <a:endParaRPr lang="en-GB" b="1" dirty="0" smtClean="0"/>
          </a:p>
          <a:p>
            <a:pPr algn="l"/>
            <a:endParaRPr lang="en-GB" b="0" baseline="0" dirty="0" smtClean="0"/>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b="1" dirty="0" smtClean="0"/>
          </a:p>
          <a:p>
            <a:pPr algn="l"/>
            <a:r>
              <a:rPr lang="en-GB" b="1" dirty="0" smtClean="0"/>
              <a:t>Facilitator notes</a:t>
            </a:r>
          </a:p>
          <a:p>
            <a:pPr algn="l"/>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Bring the presentation to a conclusion reminding participants about</a:t>
            </a:r>
            <a:r>
              <a:rPr lang="en-GB" sz="1200" kern="1200" baseline="0" dirty="0" smtClean="0">
                <a:solidFill>
                  <a:schemeClr val="tx1"/>
                </a:solidFill>
                <a:effectLst/>
                <a:latin typeface="+mn-lt"/>
                <a:ea typeface="+mn-ea"/>
                <a:cs typeface="+mn-cs"/>
              </a:rPr>
              <a:t> the aims of the legislation for individuals and the cultural shift to a new way of working. Reinforce the </a:t>
            </a:r>
            <a:r>
              <a:rPr lang="en-GB" sz="1200" kern="1200" dirty="0" smtClean="0">
                <a:solidFill>
                  <a:schemeClr val="tx1"/>
                </a:solidFill>
                <a:effectLst/>
                <a:latin typeface="+mn-lt"/>
                <a:ea typeface="+mn-ea"/>
                <a:cs typeface="+mn-cs"/>
              </a:rPr>
              <a:t> “doing things differently”  message,</a:t>
            </a:r>
            <a:r>
              <a:rPr lang="en-GB" sz="1200" kern="1200" baseline="0" dirty="0" smtClean="0">
                <a:solidFill>
                  <a:schemeClr val="tx1"/>
                </a:solidFill>
                <a:effectLst/>
                <a:latin typeface="+mn-lt"/>
                <a:ea typeface="+mn-ea"/>
                <a:cs typeface="+mn-cs"/>
              </a:rPr>
              <a:t> changing the care and support </a:t>
            </a:r>
            <a:r>
              <a:rPr lang="en-GB" sz="1200" kern="1200" dirty="0" smtClean="0">
                <a:solidFill>
                  <a:schemeClr val="tx1"/>
                </a:solidFill>
                <a:effectLst/>
                <a:latin typeface="+mn-lt"/>
                <a:ea typeface="+mn-ea"/>
                <a:cs typeface="+mn-cs"/>
              </a:rPr>
              <a:t>system and early intervention and prevention.  </a:t>
            </a:r>
          </a:p>
          <a:p>
            <a:pPr algn="l"/>
            <a:endParaRPr lang="en-GB" b="0" dirty="0" smtClean="0"/>
          </a:p>
          <a:p>
            <a:pPr algn="l"/>
            <a:endParaRPr lang="en-GB" b="0" baseline="0" dirty="0" smtClean="0"/>
          </a:p>
          <a:p>
            <a:pPr algn="l"/>
            <a:endParaRPr lang="en-GB" b="1" dirty="0" smtClean="0"/>
          </a:p>
          <a:p>
            <a:pPr>
              <a:buFont typeface="Arial" pitchFamily="34" charset="0"/>
              <a:buNone/>
            </a:pPr>
            <a:endParaRPr lang="en-GB" baseline="0" dirty="0" smtClean="0"/>
          </a:p>
          <a:p>
            <a:pPr>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F45C96A1-8090-4854-B4D1-E9A088A3A9BA}" type="slidenum">
              <a:rPr lang="en-GB" smtClean="0"/>
              <a:pPr/>
              <a:t>31</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The </a:t>
            </a:r>
            <a:r>
              <a:rPr lang="en-GB" b="1" dirty="0" smtClean="0">
                <a:latin typeface="Arial" pitchFamily="34" charset="0"/>
                <a:cs typeface="Arial" pitchFamily="34" charset="0"/>
              </a:rPr>
              <a:t>Law Commission</a:t>
            </a:r>
            <a:r>
              <a:rPr lang="en-GB" dirty="0" smtClean="0">
                <a:latin typeface="Arial" pitchFamily="34" charset="0"/>
                <a:cs typeface="Arial" pitchFamily="34" charset="0"/>
              </a:rPr>
              <a:t> is the statutory independent body created by the Law Commissions Act 1965 to keep the law under review and to recommend reform where it is needed.</a:t>
            </a:r>
          </a:p>
          <a:p>
            <a:endParaRPr lang="en-GB" sz="900" dirty="0" smtClean="0">
              <a:latin typeface="Arial" pitchFamily="34" charset="0"/>
              <a:cs typeface="Arial" pitchFamily="34" charset="0"/>
            </a:endParaRPr>
          </a:p>
          <a:p>
            <a:r>
              <a:rPr lang="en-GB" b="1" dirty="0" smtClean="0">
                <a:latin typeface="Arial" pitchFamily="34" charset="0"/>
                <a:cs typeface="Arial" pitchFamily="34" charset="0"/>
              </a:rPr>
              <a:t>Law Commission recommends radical overhaul of adult social care law </a:t>
            </a:r>
          </a:p>
          <a:p>
            <a:r>
              <a:rPr lang="en-GB" b="1" dirty="0" smtClean="0">
                <a:latin typeface="Arial" pitchFamily="34" charset="0"/>
                <a:cs typeface="Arial" pitchFamily="34" charset="0"/>
              </a:rPr>
              <a:t>11 May 2011</a:t>
            </a:r>
            <a:r>
              <a:rPr lang="en-GB" dirty="0" smtClean="0">
                <a:latin typeface="Arial" pitchFamily="34" charset="0"/>
                <a:cs typeface="Arial" pitchFamily="34" charset="0"/>
              </a:rPr>
              <a:t> </a:t>
            </a:r>
          </a:p>
          <a:p>
            <a:r>
              <a:rPr lang="en-GB" dirty="0" smtClean="0">
                <a:latin typeface="Arial" pitchFamily="34" charset="0"/>
                <a:cs typeface="Arial" pitchFamily="34" charset="0"/>
              </a:rPr>
              <a:t>The Law Commission is recommending the most far-reaching reforms of adult social care law seen for over 60 years, in a report published today.</a:t>
            </a:r>
            <a:br>
              <a:rPr lang="en-GB" dirty="0" smtClean="0">
                <a:latin typeface="Arial" pitchFamily="34" charset="0"/>
                <a:cs typeface="Arial" pitchFamily="34" charset="0"/>
              </a:rPr>
            </a:br>
            <a:r>
              <a:rPr lang="en-GB" dirty="0" smtClean="0">
                <a:latin typeface="Arial" pitchFamily="34" charset="0"/>
                <a:cs typeface="Arial" pitchFamily="34" charset="0"/>
              </a:rPr>
              <a:t/>
            </a:r>
            <a:br>
              <a:rPr lang="en-GB" dirty="0" smtClean="0">
                <a:latin typeface="Arial" pitchFamily="34" charset="0"/>
                <a:cs typeface="Arial" pitchFamily="34" charset="0"/>
              </a:rPr>
            </a:br>
            <a:r>
              <a:rPr lang="en-GB" dirty="0" smtClean="0">
                <a:latin typeface="Arial" pitchFamily="34" charset="0"/>
                <a:cs typeface="Arial" pitchFamily="34" charset="0"/>
              </a:rPr>
              <a:t>The Commission’s recommendation for a single, clear, modern statute and code of practice would pave the way for a coherent social care system. For the first time, older people, disabled people, those with mental health problems and carers will be clear about their legal rights to care and support services. Local councils across England and Wales will have clear and concise rules to govern when they must provide services.</a:t>
            </a:r>
            <a:br>
              <a:rPr lang="en-GB" dirty="0" smtClean="0">
                <a:latin typeface="Arial" pitchFamily="34" charset="0"/>
                <a:cs typeface="Arial" pitchFamily="34" charset="0"/>
              </a:rPr>
            </a:br>
            <a:r>
              <a:rPr lang="en-GB" dirty="0" smtClean="0">
                <a:latin typeface="Arial" pitchFamily="34" charset="0"/>
                <a:cs typeface="Arial" pitchFamily="34" charset="0"/>
              </a:rPr>
              <a:t/>
            </a:r>
            <a:br>
              <a:rPr lang="en-GB" dirty="0" smtClean="0">
                <a:latin typeface="Arial" pitchFamily="34" charset="0"/>
                <a:cs typeface="Arial" pitchFamily="34" charset="0"/>
              </a:rPr>
            </a:br>
            <a:r>
              <a:rPr lang="en-GB" dirty="0" smtClean="0">
                <a:latin typeface="Arial" pitchFamily="34" charset="0"/>
                <a:cs typeface="Arial" pitchFamily="34" charset="0"/>
              </a:rPr>
              <a:t>Included in the Commission’s recommendations are: </a:t>
            </a:r>
          </a:p>
          <a:p>
            <a:pPr>
              <a:buFont typeface="Arial" pitchFamily="34" charset="0"/>
              <a:buChar char="•"/>
            </a:pPr>
            <a:r>
              <a:rPr lang="en-GB" b="0" dirty="0" smtClean="0">
                <a:latin typeface="Arial" pitchFamily="34" charset="0"/>
                <a:cs typeface="Arial" pitchFamily="34" charset="0"/>
              </a:rPr>
              <a:t>putting the individual’s wellbeing at the heart of decision-making, using new statutory principles </a:t>
            </a:r>
          </a:p>
          <a:p>
            <a:pPr>
              <a:buFont typeface="Arial" pitchFamily="34" charset="0"/>
              <a:buChar char="•"/>
            </a:pPr>
            <a:r>
              <a:rPr lang="en-GB" b="0" dirty="0" smtClean="0">
                <a:latin typeface="Arial" pitchFamily="34" charset="0"/>
                <a:cs typeface="Arial" pitchFamily="34" charset="0"/>
              </a:rPr>
              <a:t>giving carers new legal rights to services </a:t>
            </a:r>
          </a:p>
          <a:p>
            <a:pPr>
              <a:buFont typeface="Arial" pitchFamily="34" charset="0"/>
              <a:buChar char="•"/>
            </a:pPr>
            <a:r>
              <a:rPr lang="en-GB" b="0" dirty="0" smtClean="0">
                <a:latin typeface="Arial" pitchFamily="34" charset="0"/>
                <a:cs typeface="Arial" pitchFamily="34" charset="0"/>
              </a:rPr>
              <a:t>placing duties on councils and the NHS to work together </a:t>
            </a:r>
          </a:p>
          <a:p>
            <a:pPr>
              <a:buFont typeface="Arial" pitchFamily="34" charset="0"/>
              <a:buChar char="•"/>
            </a:pPr>
            <a:r>
              <a:rPr lang="en-GB" b="0" dirty="0" smtClean="0">
                <a:latin typeface="Arial" pitchFamily="34" charset="0"/>
                <a:cs typeface="Arial" pitchFamily="34" charset="0"/>
              </a:rPr>
              <a:t>building a single, streamlined assessment and eligibility framework </a:t>
            </a:r>
          </a:p>
          <a:p>
            <a:pPr>
              <a:buFont typeface="Arial" pitchFamily="34" charset="0"/>
              <a:buChar char="•"/>
            </a:pPr>
            <a:r>
              <a:rPr lang="en-GB" b="0" dirty="0" smtClean="0">
                <a:latin typeface="Arial" pitchFamily="34" charset="0"/>
                <a:cs typeface="Arial" pitchFamily="34" charset="0"/>
              </a:rPr>
              <a:t>protecting service users from abuse and neglect with a new legal framework, and </a:t>
            </a:r>
          </a:p>
          <a:p>
            <a:pPr>
              <a:buFont typeface="Arial" pitchFamily="34" charset="0"/>
              <a:buChar char="•"/>
            </a:pPr>
            <a:r>
              <a:rPr lang="en-GB" b="0" dirty="0" smtClean="0">
                <a:latin typeface="Arial" pitchFamily="34" charset="0"/>
                <a:cs typeface="Arial" pitchFamily="34" charset="0"/>
              </a:rPr>
              <a:t>for the first time, giving adult safeguarding boards a statutory footing. </a:t>
            </a:r>
          </a:p>
          <a:p>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r>
              <a:rPr lang="en-GB" sz="1200" kern="1200" dirty="0" smtClean="0">
                <a:solidFill>
                  <a:schemeClr val="tx1"/>
                </a:solidFill>
                <a:latin typeface="Arial" pitchFamily="34" charset="0"/>
                <a:cs typeface="Arial" pitchFamily="34" charset="0"/>
              </a:rPr>
              <a:t>White Paper </a:t>
            </a:r>
            <a:r>
              <a:rPr lang="en-GB" sz="1200" i="1" kern="1200" dirty="0" smtClean="0">
                <a:solidFill>
                  <a:schemeClr val="tx1"/>
                </a:solidFill>
                <a:latin typeface="Arial" pitchFamily="34" charset="0"/>
                <a:cs typeface="Arial" pitchFamily="34" charset="0"/>
              </a:rPr>
              <a:t>Sustainable Social Services for Wales: A Framework for</a:t>
            </a:r>
            <a:r>
              <a:rPr lang="en-GB" sz="1200" i="0" kern="1200" baseline="0" dirty="0" smtClean="0">
                <a:solidFill>
                  <a:schemeClr val="tx1"/>
                </a:solidFill>
                <a:latin typeface="Arial" pitchFamily="34" charset="0"/>
                <a:cs typeface="Arial" pitchFamily="34" charset="0"/>
              </a:rPr>
              <a:t> </a:t>
            </a:r>
            <a:r>
              <a:rPr lang="en-GB" sz="1200" i="1" kern="1200" dirty="0" smtClean="0">
                <a:solidFill>
                  <a:schemeClr val="tx1"/>
                </a:solidFill>
                <a:latin typeface="Arial" pitchFamily="34" charset="0"/>
                <a:cs typeface="Arial" pitchFamily="34" charset="0"/>
              </a:rPr>
              <a:t>Action  </a:t>
            </a:r>
            <a:r>
              <a:rPr lang="en-GB" sz="1200" kern="1200" dirty="0" smtClean="0">
                <a:solidFill>
                  <a:schemeClr val="tx1"/>
                </a:solidFill>
                <a:latin typeface="Arial" pitchFamily="34" charset="0"/>
                <a:cs typeface="Arial" pitchFamily="34" charset="0"/>
              </a:rPr>
              <a:t>sets out a programme of change to meet these challenges based on</a:t>
            </a:r>
            <a:r>
              <a:rPr lang="en-GB" sz="1200" kern="1200" baseline="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the following nine</a:t>
            </a:r>
            <a:r>
              <a:rPr lang="en-GB" sz="1200" kern="1200" baseline="0" dirty="0" smtClean="0">
                <a:solidFill>
                  <a:schemeClr val="tx1"/>
                </a:solidFill>
                <a:latin typeface="Arial" pitchFamily="34" charset="0"/>
                <a:cs typeface="Arial" pitchFamily="34" charset="0"/>
              </a:rPr>
              <a:t> </a:t>
            </a:r>
            <a:r>
              <a:rPr lang="en-GB" sz="1200" kern="1200" dirty="0" smtClean="0">
                <a:solidFill>
                  <a:schemeClr val="tx1"/>
                </a:solidFill>
                <a:latin typeface="Arial" pitchFamily="34" charset="0"/>
                <a:cs typeface="Arial" pitchFamily="34" charset="0"/>
              </a:rPr>
              <a:t>principles:</a:t>
            </a:r>
          </a:p>
          <a:p>
            <a:endParaRPr lang="en-GB" sz="1200" kern="1200" dirty="0" smtClean="0">
              <a:solidFill>
                <a:schemeClr val="tx1"/>
              </a:solidFill>
              <a:latin typeface="Arial" pitchFamily="34" charset="0"/>
              <a:cs typeface="Arial" pitchFamily="34" charset="0"/>
            </a:endParaRPr>
          </a:p>
          <a:p>
            <a:r>
              <a:rPr lang="en-GB" sz="1200" kern="1200" dirty="0" smtClean="0">
                <a:solidFill>
                  <a:schemeClr val="tx1"/>
                </a:solidFill>
                <a:latin typeface="Arial" pitchFamily="34" charset="0"/>
                <a:cs typeface="Arial" pitchFamily="34" charset="0"/>
              </a:rPr>
              <a:t>A strong voice and real control</a:t>
            </a:r>
          </a:p>
          <a:p>
            <a:r>
              <a:rPr lang="en-GB" sz="1200" kern="1200" dirty="0" smtClean="0">
                <a:solidFill>
                  <a:schemeClr val="tx1"/>
                </a:solidFill>
                <a:latin typeface="Arial" pitchFamily="34" charset="0"/>
                <a:cs typeface="Arial" pitchFamily="34" charset="0"/>
              </a:rPr>
              <a:t>Supporting each other</a:t>
            </a:r>
          </a:p>
          <a:p>
            <a:r>
              <a:rPr lang="en-GB" sz="1200" kern="1200" dirty="0" smtClean="0">
                <a:solidFill>
                  <a:schemeClr val="tx1"/>
                </a:solidFill>
                <a:latin typeface="Arial" pitchFamily="34" charset="0"/>
                <a:cs typeface="Arial" pitchFamily="34" charset="0"/>
              </a:rPr>
              <a:t>Safety</a:t>
            </a:r>
          </a:p>
          <a:p>
            <a:r>
              <a:rPr lang="en-GB" sz="1200" kern="1200" dirty="0" smtClean="0">
                <a:solidFill>
                  <a:schemeClr val="tx1"/>
                </a:solidFill>
                <a:latin typeface="Arial" pitchFamily="34" charset="0"/>
                <a:cs typeface="Arial" pitchFamily="34" charset="0"/>
              </a:rPr>
              <a:t>Respect</a:t>
            </a:r>
          </a:p>
          <a:p>
            <a:r>
              <a:rPr lang="en-GB" sz="1200" kern="1200" dirty="0" smtClean="0">
                <a:solidFill>
                  <a:schemeClr val="tx1"/>
                </a:solidFill>
                <a:latin typeface="Arial" pitchFamily="34" charset="0"/>
                <a:cs typeface="Arial" pitchFamily="34" charset="0"/>
              </a:rPr>
              <a:t>Recovery and restoration</a:t>
            </a:r>
          </a:p>
          <a:p>
            <a:r>
              <a:rPr lang="en-GB" sz="1200" kern="1200" dirty="0" smtClean="0">
                <a:solidFill>
                  <a:schemeClr val="tx1"/>
                </a:solidFill>
                <a:latin typeface="Arial" pitchFamily="34" charset="0"/>
                <a:cs typeface="Arial" pitchFamily="34" charset="0"/>
              </a:rPr>
              <a:t>Adjusting to new circumstances</a:t>
            </a:r>
          </a:p>
          <a:p>
            <a:r>
              <a:rPr lang="en-GB" sz="1200" kern="1200" dirty="0" smtClean="0">
                <a:solidFill>
                  <a:schemeClr val="tx1"/>
                </a:solidFill>
                <a:latin typeface="Arial" pitchFamily="34" charset="0"/>
                <a:cs typeface="Arial" pitchFamily="34" charset="0"/>
              </a:rPr>
              <a:t>Stability</a:t>
            </a:r>
          </a:p>
          <a:p>
            <a:r>
              <a:rPr lang="en-GB" sz="1200" kern="1200" dirty="0" smtClean="0">
                <a:solidFill>
                  <a:schemeClr val="tx1"/>
                </a:solidFill>
                <a:latin typeface="Arial" pitchFamily="34" charset="0"/>
                <a:cs typeface="Arial" pitchFamily="34" charset="0"/>
              </a:rPr>
              <a:t>Simplicity</a:t>
            </a:r>
          </a:p>
          <a:p>
            <a:r>
              <a:rPr lang="en-GB" sz="1200" kern="1200" dirty="0" smtClean="0">
                <a:solidFill>
                  <a:schemeClr val="tx1"/>
                </a:solidFill>
                <a:latin typeface="Arial" pitchFamily="34" charset="0"/>
                <a:cs typeface="Arial" pitchFamily="34" charset="0"/>
              </a:rPr>
              <a:t>Professionalism</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Developments date</a:t>
            </a:r>
            <a:r>
              <a:rPr lang="en-GB" baseline="0" dirty="0" smtClean="0"/>
              <a:t> back further and the seeds of the Act can be seen in </a:t>
            </a:r>
            <a:r>
              <a:rPr lang="en-GB" sz="1200" dirty="0" smtClean="0">
                <a:latin typeface="Arial" pitchFamily="34" charset="0"/>
                <a:cs typeface="Arial" pitchFamily="34" charset="0"/>
              </a:rPr>
              <a:t>Strategy for Social Services (2007), </a:t>
            </a:r>
            <a:r>
              <a:rPr lang="en-GB" sz="1200" i="1" dirty="0" smtClean="0">
                <a:latin typeface="Arial" pitchFamily="34" charset="0"/>
                <a:cs typeface="Arial" pitchFamily="34" charset="0"/>
              </a:rPr>
              <a:t>Fulfilled Lives, Supportive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smtClean="0">
              <a:solidFill>
                <a:srgbClr val="FF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dirty="0" smtClean="0">
                <a:solidFill>
                  <a:srgbClr val="92D050"/>
                </a:solidFill>
                <a:latin typeface="Arial" pitchFamily="34" charset="0"/>
                <a:cs typeface="Arial" pitchFamily="34" charset="0"/>
              </a:rPr>
              <a:t>Make reference to the links and recommend</a:t>
            </a:r>
            <a:r>
              <a:rPr lang="en-GB" sz="1200" b="0" i="0" u="none" baseline="0" dirty="0" smtClean="0">
                <a:solidFill>
                  <a:srgbClr val="92D050"/>
                </a:solidFill>
                <a:latin typeface="Arial" pitchFamily="34" charset="0"/>
                <a:cs typeface="Arial" pitchFamily="34" charset="0"/>
              </a:rPr>
              <a:t> participants revisit these documents</a:t>
            </a:r>
            <a:endParaRPr lang="en-GB" sz="1200" b="0" i="0" u="none" dirty="0" smtClean="0">
              <a:solidFill>
                <a:srgbClr val="92D050"/>
              </a:solidFill>
              <a:latin typeface="Arial" pitchFamily="34" charset="0"/>
              <a:cs typeface="Arial" pitchFamily="34" charset="0"/>
            </a:endParaRPr>
          </a:p>
          <a:p>
            <a:endParaRPr lang="en-GB" b="0" i="0" u="none"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Over view of the Act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The 3 P’s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Parts  within the Act</a:t>
            </a:r>
          </a:p>
          <a:p>
            <a:r>
              <a:rPr lang="en-GB" dirty="0" smtClean="0">
                <a:latin typeface="Arial" pitchFamily="34" charset="0"/>
                <a:cs typeface="Arial" pitchFamily="34" charset="0"/>
              </a:rPr>
              <a:t>Principles throughout the Act</a:t>
            </a:r>
          </a:p>
          <a:p>
            <a:r>
              <a:rPr lang="en-GB" dirty="0" smtClean="0">
                <a:latin typeface="Arial" pitchFamily="34" charset="0"/>
                <a:cs typeface="Arial" pitchFamily="34" charset="0"/>
              </a:rPr>
              <a:t>People it affects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The facilitator</a:t>
            </a:r>
            <a:r>
              <a:rPr lang="en-GB" baseline="0" dirty="0" smtClean="0">
                <a:latin typeface="Arial" pitchFamily="34" charset="0"/>
                <a:cs typeface="Arial" pitchFamily="34" charset="0"/>
              </a:rPr>
              <a:t> may wish to emphasise the </a:t>
            </a:r>
            <a:r>
              <a:rPr lang="en-GB" b="1" baseline="0" dirty="0" smtClean="0">
                <a:latin typeface="Arial" pitchFamily="34" charset="0"/>
                <a:cs typeface="Arial" pitchFamily="34" charset="0"/>
              </a:rPr>
              <a:t>Principles</a:t>
            </a:r>
            <a:endParaRPr lang="en-GB"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b="1" dirty="0" smtClean="0">
                <a:latin typeface="Arial" pitchFamily="34" charset="0"/>
                <a:cs typeface="Arial" pitchFamily="34" charset="0"/>
              </a:rPr>
              <a:t>Facilitator Notes</a:t>
            </a:r>
            <a:endParaRPr lang="en-US" dirty="0" smtClean="0"/>
          </a:p>
          <a:p>
            <a:pPr algn="l"/>
            <a:r>
              <a:rPr lang="en-US" dirty="0" smtClean="0">
                <a:latin typeface="Arial" pitchFamily="34" charset="0"/>
                <a:cs typeface="Arial" pitchFamily="34" charset="0"/>
              </a:rPr>
              <a:t>The Act will transform the way social services are delivered, promoting people’s independence to give them a stronger voice and more control. </a:t>
            </a:r>
          </a:p>
          <a:p>
            <a:pPr algn="l"/>
            <a:endParaRPr lang="en-US" dirty="0" smtClean="0">
              <a:latin typeface="Arial" pitchFamily="34" charset="0"/>
              <a:cs typeface="Arial" pitchFamily="34" charset="0"/>
            </a:endParaRPr>
          </a:p>
          <a:p>
            <a:pPr algn="l"/>
            <a:r>
              <a:rPr lang="en-US" dirty="0" smtClean="0">
                <a:latin typeface="Arial" pitchFamily="34" charset="0"/>
                <a:cs typeface="Arial" pitchFamily="34" charset="0"/>
              </a:rPr>
              <a:t>It provides the statutory framework to deliver the Welsh Government’s commitment to integrate social services to support people of all ages, and support people as part of families and communities</a:t>
            </a:r>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 Act affords enhanced duties on local authorities and Local Health Boards to take steps to prevent and reduce the needs for care and support of people in their area.</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These ‘preventative’ services would be available potentially to the population of 3 million in Wales.</a:t>
            </a:r>
          </a:p>
          <a:p>
            <a:pPr algn="just"/>
            <a:endParaRPr lang="en-GB"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Strengthen collaboration and provides a framework for integration of key services and places new duties on LA’s, LHB’s and other public bodies to improve the well-being of people with care and support needs. </a:t>
            </a:r>
          </a:p>
          <a:p>
            <a:pPr algn="just"/>
            <a:endParaRPr lang="en-GB" dirty="0" smtClean="0"/>
          </a:p>
          <a:p>
            <a:endParaRPr lang="en-GB"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Arial" pitchFamily="34" charset="0"/>
                <a:cs typeface="Arial" pitchFamily="34" charset="0"/>
              </a:rPr>
              <a:t>Facilitator Notes</a:t>
            </a:r>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r>
              <a:rPr lang="en-GB" b="0" dirty="0" smtClean="0">
                <a:latin typeface="Arial" pitchFamily="34" charset="0"/>
                <a:cs typeface="Arial" pitchFamily="34" charset="0"/>
              </a:rPr>
              <a:t>Refer to previous slide – Law Commission</a:t>
            </a:r>
          </a:p>
          <a:p>
            <a:endParaRPr lang="en-GB" dirty="0" smtClean="0">
              <a:latin typeface="Arial" pitchFamily="34" charset="0"/>
              <a:cs typeface="Arial" pitchFamily="34" charset="0"/>
            </a:endParaRPr>
          </a:p>
          <a:p>
            <a:r>
              <a:rPr lang="en-GB" sz="1200" dirty="0" smtClean="0">
                <a:latin typeface="Arial" pitchFamily="34" charset="0"/>
                <a:cs typeface="Arial" pitchFamily="34" charset="0"/>
              </a:rPr>
              <a:t>In 2011 the Law Commission proposed that the many confusing  patchwork of conflicting social care statues be repealed and be replaced by a single Act</a:t>
            </a:r>
          </a:p>
          <a:p>
            <a:endParaRPr lang="en-GB" sz="800" dirty="0" smtClean="0">
              <a:latin typeface="Arial" pitchFamily="34" charset="0"/>
              <a:cs typeface="Arial" pitchFamily="34" charset="0"/>
            </a:endParaRPr>
          </a:p>
          <a:p>
            <a:r>
              <a:rPr lang="en-GB" sz="1200" dirty="0" smtClean="0">
                <a:latin typeface="Arial" pitchFamily="34" charset="0"/>
                <a:cs typeface="Arial" pitchFamily="34" charset="0"/>
              </a:rPr>
              <a:t>They recommended that over 40 statutes be repealed or amended</a:t>
            </a:r>
          </a:p>
          <a:p>
            <a:endParaRPr lang="en-GB" sz="800" dirty="0" smtClean="0">
              <a:latin typeface="Arial" pitchFamily="34" charset="0"/>
              <a:cs typeface="Arial" pitchFamily="34" charset="0"/>
            </a:endParaRPr>
          </a:p>
          <a:p>
            <a:r>
              <a:rPr lang="en-GB" sz="1200" dirty="0" smtClean="0">
                <a:latin typeface="Arial" pitchFamily="34" charset="0"/>
                <a:cs typeface="Arial" pitchFamily="34" charset="0"/>
              </a:rPr>
              <a:t>The Commission’s recommendation was for a single, clear, modern statute and code of practice that would pave the way for a coherent social care system</a:t>
            </a:r>
          </a:p>
          <a:p>
            <a:endParaRPr lang="en-GB" dirty="0" smtClean="0"/>
          </a:p>
          <a:p>
            <a:r>
              <a:rPr lang="en-GB" b="1" dirty="0" smtClean="0"/>
              <a:t>Important Note</a:t>
            </a:r>
          </a:p>
          <a:p>
            <a:endParaRPr lang="en-GB" b="1" dirty="0" smtClean="0"/>
          </a:p>
          <a:p>
            <a:r>
              <a:rPr lang="en-GB" b="0" dirty="0" smtClean="0"/>
              <a:t>Some legislation will</a:t>
            </a:r>
            <a:r>
              <a:rPr lang="en-GB" b="0" baseline="0" dirty="0" smtClean="0"/>
              <a:t> remain in place, e.g. Mental Capacity Act, or in part will remain, e.g. Children’s Act </a:t>
            </a:r>
          </a:p>
          <a:p>
            <a:endParaRPr lang="en-GB" b="0" baseline="0" dirty="0" smtClean="0"/>
          </a:p>
          <a:p>
            <a:endParaRPr lang="en-GB" b="0" dirty="0"/>
          </a:p>
        </p:txBody>
      </p:sp>
      <p:sp>
        <p:nvSpPr>
          <p:cNvPr id="4" name="Slide Number Placeholder 3"/>
          <p:cNvSpPr>
            <a:spLocks noGrp="1"/>
          </p:cNvSpPr>
          <p:nvPr>
            <p:ph type="sldNum" sz="quarter" idx="10"/>
          </p:nvPr>
        </p:nvSpPr>
        <p:spPr/>
        <p:txBody>
          <a:bodyPr/>
          <a:lstStyle/>
          <a:p>
            <a:fld id="{F45C96A1-8090-4854-B4D1-E9A088A3A9B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43B7537-80D0-49EA-8B9B-5F6F1D416F92}" type="slidenum">
              <a:rPr lang="en-GB"/>
              <a:pPr>
                <a:defRPr/>
              </a:pPr>
              <a:t>‹#›</a:t>
            </a:fld>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2BAEBAE-F6C0-4D54-B06B-F65AAD9BB8F4}" type="slidenum">
              <a:rPr lang="en-GB"/>
              <a:pPr>
                <a:defRPr/>
              </a:pPr>
              <a:t>‹#›</a:t>
            </a:fld>
            <a:endParaRPr lang="en-GB"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7D8ADFD-344A-45F3-B9E5-CC06A19E3BAA}" type="slidenum">
              <a:rPr lang="en-GB"/>
              <a:pPr>
                <a:defRPr/>
              </a:pPr>
              <a:t>‹#›</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B9272C1-CE3F-487A-8143-A949BC43A3FF}" type="slidenum">
              <a:rPr lang="en-GB"/>
              <a:pPr>
                <a:defRPr/>
              </a:pPr>
              <a:t>‹#›</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993DE44-0E5D-44DF-9711-130D0EC2C5D9}" type="slidenum">
              <a:rPr lang="en-GB"/>
              <a:pPr>
                <a:defRPr/>
              </a:pPr>
              <a:t>‹#›</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3D1933D-29C1-425B-B22B-4AA644BE1308}" type="slidenum">
              <a:rPr lang="en-GB"/>
              <a:pPr>
                <a:defRPr/>
              </a:pPr>
              <a:t>‹#›</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7D6F7CD3-B850-47C8-AB49-D149B3AF5EEC}" type="slidenum">
              <a:rPr lang="en-GB"/>
              <a:pPr>
                <a:defRPr/>
              </a:pPr>
              <a:t>‹#›</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2012C6F-2A82-47B2-A500-D6ECDA5FBC8F}" type="slidenum">
              <a:rPr lang="en-GB"/>
              <a:pPr>
                <a:defRPr/>
              </a:pPr>
              <a:t>‹#›</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D9E937C-DBD3-4A8D-BAF7-EDFA87978692}" type="slidenum">
              <a:rPr lang="en-GB"/>
              <a:pPr>
                <a:defRPr/>
              </a:pPr>
              <a:t>‹#›</a:t>
            </a:fld>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6BBF55D-5C01-4E38-BCC7-DAF569CE240D}" type="slidenum">
              <a:rPr lang="en-GB"/>
              <a:pPr>
                <a:defRPr/>
              </a:pPr>
              <a:t>‹#›</a:t>
            </a:fld>
            <a:endParaRPr lang="en-GB"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7DB0581-8D1E-4493-AA64-5EA2DCC16EC9}" type="slidenum">
              <a:rPr lang="en-GB"/>
              <a:pPr>
                <a:defRPr/>
              </a:pPr>
              <a:t>‹#›</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4B6C3CB-002B-4E6A-B171-64072988366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9.pd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d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3.pd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d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9.pd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9.pd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1.pd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d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CYM COVER.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999505" y="2924944"/>
            <a:ext cx="2144494" cy="3933056"/>
          </a:xfrm>
          <a:prstGeom prst="rect">
            <a:avLst/>
          </a:prstGeom>
        </p:spPr>
      </p:pic>
      <p:sp>
        <p:nvSpPr>
          <p:cNvPr id="17411" name="Rectangle 3"/>
          <p:cNvSpPr>
            <a:spLocks noGrp="1" noChangeArrowheads="1"/>
          </p:cNvSpPr>
          <p:nvPr>
            <p:ph type="body" idx="1"/>
          </p:nvPr>
        </p:nvSpPr>
        <p:spPr>
          <a:xfrm>
            <a:off x="611560" y="1844824"/>
            <a:ext cx="7776864" cy="3793976"/>
          </a:xfrm>
        </p:spPr>
        <p:txBody>
          <a:bodyPr/>
          <a:lstStyle/>
          <a:p>
            <a:pPr>
              <a:buClr>
                <a:srgbClr val="2C9E42"/>
              </a:buClr>
            </a:pPr>
            <a:r>
              <a:rPr lang="en-US" sz="2800" dirty="0" smtClean="0">
                <a:solidFill>
                  <a:srgbClr val="3F5056"/>
                </a:solidFill>
                <a:latin typeface="Arial" pitchFamily="34" charset="0"/>
                <a:cs typeface="Arial" pitchFamily="34" charset="0"/>
              </a:rPr>
              <a:t>Deddfwriaeth i’w diddymu</a:t>
            </a:r>
          </a:p>
          <a:p>
            <a:pPr>
              <a:buClr>
                <a:srgbClr val="2C9E42"/>
              </a:buClr>
            </a:pPr>
            <a:endParaRPr lang="en-US" sz="800" dirty="0" smtClean="0">
              <a:solidFill>
                <a:srgbClr val="3F5056"/>
              </a:solidFill>
            </a:endParaRPr>
          </a:p>
          <a:p>
            <a:pPr lvl="1">
              <a:buClr>
                <a:srgbClr val="2C9E42"/>
              </a:buClr>
            </a:pPr>
            <a:r>
              <a:rPr lang="en-US" sz="2400" dirty="0" smtClean="0">
                <a:solidFill>
                  <a:srgbClr val="3F5056"/>
                </a:solidFill>
                <a:latin typeface="Arial" pitchFamily="34" charset="0"/>
                <a:cs typeface="Arial" pitchFamily="34" charset="0"/>
              </a:rPr>
              <a:t>Deddf Iechyd a Gwasanaethau Cymdeithasol a </a:t>
            </a:r>
            <a:r>
              <a:rPr lang="en-US" sz="2400" dirty="0" smtClean="0">
                <a:solidFill>
                  <a:srgbClr val="3F5056"/>
                </a:solidFill>
                <a:latin typeface="Arial" pitchFamily="34" charset="0"/>
                <a:cs typeface="Arial" pitchFamily="34" charset="0"/>
              </a:rPr>
              <a:t>Dyfarniadau Nawdd </a:t>
            </a:r>
            <a:r>
              <a:rPr lang="en-US" sz="2400" dirty="0" smtClean="0">
                <a:solidFill>
                  <a:srgbClr val="3F5056"/>
                </a:solidFill>
                <a:latin typeface="Arial" pitchFamily="34" charset="0"/>
                <a:cs typeface="Arial" pitchFamily="34" charset="0"/>
              </a:rPr>
              <a:t>Cymdeithasol 1983</a:t>
            </a:r>
          </a:p>
          <a:p>
            <a:pPr lvl="1">
              <a:buClr>
                <a:srgbClr val="2C9E42"/>
              </a:buClr>
            </a:pPr>
            <a:r>
              <a:rPr lang="en-US" sz="2400" dirty="0" smtClean="0">
                <a:solidFill>
                  <a:srgbClr val="3F5056"/>
                </a:solidFill>
                <a:latin typeface="Arial" pitchFamily="34" charset="0"/>
                <a:cs typeface="Arial" pitchFamily="34" charset="0"/>
              </a:rPr>
              <a:t>Deddf </a:t>
            </a:r>
            <a:r>
              <a:rPr lang="en-US" sz="2400" dirty="0" smtClean="0">
                <a:solidFill>
                  <a:srgbClr val="3F5056"/>
                </a:solidFill>
                <a:latin typeface="Arial" pitchFamily="34" charset="0"/>
                <a:cs typeface="Arial" pitchFamily="34" charset="0"/>
              </a:rPr>
              <a:t>Personau </a:t>
            </a:r>
            <a:r>
              <a:rPr lang="en-US" sz="2400" dirty="0" smtClean="0">
                <a:solidFill>
                  <a:srgbClr val="3F5056"/>
                </a:solidFill>
                <a:latin typeface="Arial" pitchFamily="34" charset="0"/>
                <a:cs typeface="Arial" pitchFamily="34" charset="0"/>
              </a:rPr>
              <a:t>Anabl (Gwasanaethau, </a:t>
            </a:r>
            <a:r>
              <a:rPr lang="en-US" sz="2400" dirty="0" smtClean="0">
                <a:solidFill>
                  <a:srgbClr val="3F5056"/>
                </a:solidFill>
                <a:latin typeface="Arial" pitchFamily="34" charset="0"/>
                <a:cs typeface="Arial" pitchFamily="34" charset="0"/>
              </a:rPr>
              <a:t>Ymgynghori </a:t>
            </a:r>
            <a:r>
              <a:rPr lang="en-US" sz="2400" dirty="0" smtClean="0">
                <a:solidFill>
                  <a:srgbClr val="3F5056"/>
                </a:solidFill>
                <a:latin typeface="Arial" pitchFamily="34" charset="0"/>
                <a:cs typeface="Arial" pitchFamily="34" charset="0"/>
              </a:rPr>
              <a:t>a </a:t>
            </a:r>
            <a:r>
              <a:rPr lang="en-US" sz="2400" dirty="0" smtClean="0">
                <a:solidFill>
                  <a:srgbClr val="3F5056"/>
                </a:solidFill>
                <a:latin typeface="Arial" pitchFamily="34" charset="0"/>
                <a:cs typeface="Arial" pitchFamily="34" charset="0"/>
              </a:rPr>
              <a:t>Chynrychioli) </a:t>
            </a:r>
            <a:r>
              <a:rPr lang="en-US" sz="2400" dirty="0" smtClean="0">
                <a:solidFill>
                  <a:srgbClr val="3F5056"/>
                </a:solidFill>
                <a:latin typeface="Arial" pitchFamily="34" charset="0"/>
                <a:cs typeface="Arial" pitchFamily="34" charset="0"/>
              </a:rPr>
              <a:t>1986</a:t>
            </a:r>
          </a:p>
          <a:p>
            <a:pPr lvl="1">
              <a:buClr>
                <a:srgbClr val="2C9E42"/>
              </a:buClr>
            </a:pPr>
            <a:r>
              <a:rPr lang="en-US" sz="2400" dirty="0" smtClean="0">
                <a:solidFill>
                  <a:srgbClr val="3F5056"/>
                </a:solidFill>
                <a:latin typeface="Arial" pitchFamily="34" charset="0"/>
                <a:cs typeface="Arial" pitchFamily="34" charset="0"/>
              </a:rPr>
              <a:t>Deddf </a:t>
            </a:r>
            <a:r>
              <a:rPr lang="en-US" sz="2400" dirty="0" smtClean="0">
                <a:solidFill>
                  <a:srgbClr val="3F5056"/>
                </a:solidFill>
                <a:latin typeface="Arial" pitchFamily="34" charset="0"/>
                <a:cs typeface="Arial" pitchFamily="34" charset="0"/>
              </a:rPr>
              <a:t>y Gwasanaeth Iechyd Genedlaethol </a:t>
            </a:r>
            <a:br>
              <a:rPr lang="en-US" sz="2400" dirty="0" smtClean="0">
                <a:solidFill>
                  <a:srgbClr val="3F5056"/>
                </a:solidFill>
                <a:latin typeface="Arial" pitchFamily="34" charset="0"/>
                <a:cs typeface="Arial" pitchFamily="34" charset="0"/>
              </a:rPr>
            </a:br>
            <a:r>
              <a:rPr lang="en-US" sz="2400" dirty="0" smtClean="0">
                <a:solidFill>
                  <a:srgbClr val="3F5056"/>
                </a:solidFill>
                <a:latin typeface="Arial" pitchFamily="34" charset="0"/>
                <a:cs typeface="Arial" pitchFamily="34" charset="0"/>
              </a:rPr>
              <a:t>a </a:t>
            </a:r>
            <a:r>
              <a:rPr lang="en-US" sz="2400" dirty="0" smtClean="0">
                <a:solidFill>
                  <a:srgbClr val="3F5056"/>
                </a:solidFill>
                <a:latin typeface="Arial" pitchFamily="34" charset="0"/>
                <a:cs typeface="Arial" pitchFamily="34" charset="0"/>
              </a:rPr>
              <a:t>Gofal Cymunedol 1990</a:t>
            </a:r>
          </a:p>
          <a:p>
            <a:pPr lvl="1">
              <a:buClr>
                <a:srgbClr val="2C9E42"/>
              </a:buClr>
            </a:pPr>
            <a:r>
              <a:rPr lang="en-US" sz="2400" dirty="0" smtClean="0">
                <a:solidFill>
                  <a:srgbClr val="3F5056"/>
                </a:solidFill>
                <a:latin typeface="Arial" pitchFamily="34" charset="0"/>
                <a:cs typeface="Arial" pitchFamily="34" charset="0"/>
              </a:rPr>
              <a:t>Deddf Iechyd a Gofal Cymdeithasol </a:t>
            </a:r>
            <a:r>
              <a:rPr lang="en-US" sz="2400" dirty="0" smtClean="0">
                <a:solidFill>
                  <a:srgbClr val="3F5056"/>
                </a:solidFill>
                <a:latin typeface="Arial" pitchFamily="34" charset="0"/>
                <a:cs typeface="Arial" pitchFamily="34" charset="0"/>
              </a:rPr>
              <a:t>2001</a:t>
            </a:r>
            <a:endParaRPr lang="en-GB" sz="800" dirty="0" smtClean="0">
              <a:latin typeface="Arial" pitchFamily="34" charset="0"/>
              <a:cs typeface="Arial" pitchFamily="34" charset="0"/>
            </a:endParaRPr>
          </a:p>
          <a:p>
            <a:pPr algn="ctr">
              <a:buNone/>
            </a:pPr>
            <a:endParaRPr lang="en-GB" sz="2000"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pPr eaLnBrk="1" hangingPunct="1"/>
            <a:endParaRPr lang="en-GB" sz="2800" b="1" dirty="0" smtClean="0"/>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a:solidFill>
                  <a:srgbClr val="2C9E42"/>
                </a:solidFill>
                <a:latin typeface="Arial"/>
                <a:cs typeface="Arial"/>
              </a:rPr>
              <a:t>Datblygiad y Ddeddf</a:t>
            </a:r>
            <a:endParaRPr lang="en-GB" b="1" u="sng" dirty="0" smtClean="0">
              <a:solidFill>
                <a:srgbClr val="2C9E42"/>
              </a:solidFill>
              <a:latin typeface="Arial"/>
              <a:cs typeface="Aria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9"/>
          <p:cNvSpPr>
            <a:spLocks noGrp="1" noChangeArrowheads="1"/>
          </p:cNvSpPr>
          <p:nvPr>
            <p:ph type="title"/>
          </p:nvPr>
        </p:nvSpPr>
        <p:spPr>
          <a:noFill/>
        </p:spPr>
        <p:txBody>
          <a:bodyPr/>
          <a:lstStyle/>
          <a:p>
            <a:pPr algn="l" eaLnBrk="1" hangingPunct="1"/>
            <a:r>
              <a:rPr lang="en-GB" b="1" u="sng" dirty="0" smtClean="0">
                <a:solidFill>
                  <a:srgbClr val="2C9E42"/>
                </a:solidFill>
                <a:latin typeface="Arial"/>
                <a:cs typeface="Arial"/>
              </a:rPr>
              <a:t>Trosolwg o’r Ddeddf</a:t>
            </a:r>
          </a:p>
        </p:txBody>
      </p:sp>
      <p:sp>
        <p:nvSpPr>
          <p:cNvPr id="5124" name="Rectangle 2"/>
          <p:cNvSpPr>
            <a:spLocks noGrp="1" noChangeArrowheads="1"/>
          </p:cNvSpPr>
          <p:nvPr>
            <p:ph sz="half" idx="1"/>
          </p:nvPr>
        </p:nvSpPr>
        <p:spPr/>
        <p:txBody>
          <a:bodyPr/>
          <a:lstStyle/>
          <a:p>
            <a:pPr eaLnBrk="1" hangingPunct="1">
              <a:buClr>
                <a:srgbClr val="2C9E42"/>
              </a:buClr>
            </a:pPr>
            <a:r>
              <a:rPr lang="en-GB" sz="2000" b="1" dirty="0" smtClean="0">
                <a:solidFill>
                  <a:srgbClr val="3F5056"/>
                </a:solidFill>
                <a:latin typeface="Arial" charset="0"/>
              </a:rPr>
              <a:t>Rhan 1 </a:t>
            </a:r>
            <a:r>
              <a:rPr lang="en-GB" sz="2000" dirty="0" smtClean="0">
                <a:solidFill>
                  <a:srgbClr val="3F5056"/>
                </a:solidFill>
                <a:latin typeface="Arial" charset="0"/>
              </a:rPr>
              <a:t>– Cyflwyniad</a:t>
            </a:r>
          </a:p>
          <a:p>
            <a:pPr eaLnBrk="1" hangingPunct="1">
              <a:buClr>
                <a:srgbClr val="2C9E42"/>
              </a:buClr>
            </a:pPr>
            <a:r>
              <a:rPr lang="en-GB" sz="2000" b="1" dirty="0">
                <a:solidFill>
                  <a:srgbClr val="3F5056"/>
                </a:solidFill>
                <a:latin typeface="Arial" charset="0"/>
              </a:rPr>
              <a:t>Rhan 2 </a:t>
            </a:r>
            <a:r>
              <a:rPr lang="en-GB" sz="2000" dirty="0" smtClean="0">
                <a:solidFill>
                  <a:srgbClr val="3F5056"/>
                </a:solidFill>
                <a:latin typeface="Arial" charset="0"/>
              </a:rPr>
              <a:t>– </a:t>
            </a:r>
            <a:r>
              <a:rPr lang="en-GB" sz="2000" dirty="0" smtClean="0">
                <a:solidFill>
                  <a:srgbClr val="3F5056"/>
                </a:solidFill>
                <a:latin typeface="Arial" charset="0"/>
              </a:rPr>
              <a:t>Swyddogaethau Cyffredinol</a:t>
            </a:r>
            <a:endParaRPr lang="en-GB" sz="2000" dirty="0" smtClean="0">
              <a:solidFill>
                <a:srgbClr val="3F5056"/>
              </a:solidFill>
              <a:latin typeface="Arial" charset="0"/>
            </a:endParaRPr>
          </a:p>
          <a:p>
            <a:pPr eaLnBrk="1" hangingPunct="1">
              <a:buClr>
                <a:srgbClr val="2C9E42"/>
              </a:buClr>
            </a:pPr>
            <a:r>
              <a:rPr lang="en-GB" sz="2000" b="1" dirty="0">
                <a:solidFill>
                  <a:srgbClr val="3F5056"/>
                </a:solidFill>
                <a:latin typeface="Arial" charset="0"/>
              </a:rPr>
              <a:t>Rhan 3 </a:t>
            </a:r>
            <a:r>
              <a:rPr lang="en-GB" sz="2000" dirty="0" smtClean="0">
                <a:solidFill>
                  <a:srgbClr val="3F5056"/>
                </a:solidFill>
                <a:latin typeface="Arial" charset="0"/>
              </a:rPr>
              <a:t>– Asesu </a:t>
            </a:r>
            <a:r>
              <a:rPr lang="en-GB" sz="2000" dirty="0" smtClean="0">
                <a:solidFill>
                  <a:srgbClr val="3F5056"/>
                </a:solidFill>
                <a:latin typeface="Arial" charset="0"/>
              </a:rPr>
              <a:t>Anghenion Unigolion </a:t>
            </a:r>
            <a:endParaRPr lang="en-GB" sz="2000" dirty="0" smtClean="0">
              <a:solidFill>
                <a:srgbClr val="3F5056"/>
              </a:solidFill>
              <a:latin typeface="Arial" charset="0"/>
            </a:endParaRPr>
          </a:p>
          <a:p>
            <a:pPr eaLnBrk="1" hangingPunct="1">
              <a:buClr>
                <a:srgbClr val="2C9E42"/>
              </a:buClr>
            </a:pPr>
            <a:r>
              <a:rPr lang="en-GB" sz="2000" b="1" dirty="0" smtClean="0">
                <a:solidFill>
                  <a:srgbClr val="3F5056"/>
                </a:solidFill>
                <a:latin typeface="Arial" charset="0"/>
              </a:rPr>
              <a:t>Rhan </a:t>
            </a:r>
            <a:r>
              <a:rPr lang="en-GB" sz="2000" b="1" dirty="0">
                <a:solidFill>
                  <a:srgbClr val="3F5056"/>
                </a:solidFill>
                <a:latin typeface="Arial" charset="0"/>
              </a:rPr>
              <a:t>4 </a:t>
            </a:r>
            <a:r>
              <a:rPr lang="en-GB" sz="2000" dirty="0" smtClean="0">
                <a:solidFill>
                  <a:srgbClr val="3F5056"/>
                </a:solidFill>
                <a:latin typeface="Arial" charset="0"/>
              </a:rPr>
              <a:t>– </a:t>
            </a:r>
            <a:r>
              <a:rPr lang="en-GB" sz="2000" dirty="0" smtClean="0">
                <a:solidFill>
                  <a:srgbClr val="3F5056"/>
                </a:solidFill>
                <a:latin typeface="Arial" charset="0"/>
              </a:rPr>
              <a:t>Diwallu Anghenion</a:t>
            </a:r>
            <a:endParaRPr lang="en-GB" sz="2000" dirty="0" smtClean="0">
              <a:solidFill>
                <a:srgbClr val="3F5056"/>
              </a:solidFill>
              <a:latin typeface="Arial" charset="0"/>
            </a:endParaRPr>
          </a:p>
          <a:p>
            <a:pPr eaLnBrk="1" hangingPunct="1">
              <a:buClr>
                <a:srgbClr val="2C9E42"/>
              </a:buClr>
            </a:pPr>
            <a:r>
              <a:rPr lang="en-GB" sz="2000" b="1" dirty="0">
                <a:solidFill>
                  <a:srgbClr val="3F5056"/>
                </a:solidFill>
                <a:latin typeface="Arial" charset="0"/>
              </a:rPr>
              <a:t>Rhan 5 </a:t>
            </a:r>
            <a:r>
              <a:rPr lang="en-GB" sz="2000" dirty="0" smtClean="0">
                <a:solidFill>
                  <a:srgbClr val="3F5056"/>
                </a:solidFill>
                <a:latin typeface="Arial" charset="0"/>
              </a:rPr>
              <a:t>– Codi </a:t>
            </a:r>
            <a:r>
              <a:rPr lang="en-GB" sz="2000" dirty="0" smtClean="0">
                <a:solidFill>
                  <a:srgbClr val="3F5056"/>
                </a:solidFill>
                <a:latin typeface="Arial" charset="0"/>
              </a:rPr>
              <a:t>Ffioedd </a:t>
            </a:r>
            <a:r>
              <a:rPr lang="en-GB" sz="2000" dirty="0" smtClean="0">
                <a:solidFill>
                  <a:srgbClr val="3F5056"/>
                </a:solidFill>
                <a:latin typeface="Arial" charset="0"/>
              </a:rPr>
              <a:t>ac </a:t>
            </a:r>
            <a:r>
              <a:rPr lang="en-GB" sz="2000" dirty="0" smtClean="0">
                <a:solidFill>
                  <a:srgbClr val="3F5056"/>
                </a:solidFill>
                <a:latin typeface="Arial" charset="0"/>
              </a:rPr>
              <a:t>Asesiadau Ariannol</a:t>
            </a:r>
            <a:endParaRPr lang="en-GB" sz="2000" dirty="0" smtClean="0">
              <a:solidFill>
                <a:srgbClr val="3F5056"/>
              </a:solidFill>
              <a:latin typeface="Arial" charset="0"/>
            </a:endParaRPr>
          </a:p>
          <a:p>
            <a:pPr eaLnBrk="1" hangingPunct="1">
              <a:buClr>
                <a:srgbClr val="2C9E42"/>
              </a:buClr>
            </a:pPr>
            <a:r>
              <a:rPr lang="en-GB" sz="2000" b="1" dirty="0">
                <a:solidFill>
                  <a:srgbClr val="3F5056"/>
                </a:solidFill>
                <a:latin typeface="Arial" charset="0"/>
              </a:rPr>
              <a:t>Rhan 6 </a:t>
            </a:r>
            <a:r>
              <a:rPr lang="en-GB" sz="2000" dirty="0">
                <a:solidFill>
                  <a:srgbClr val="3F5056"/>
                </a:solidFill>
                <a:latin typeface="Arial" charset="0"/>
              </a:rPr>
              <a:t>– Plant </a:t>
            </a:r>
            <a:r>
              <a:rPr lang="en-GB" sz="2000" dirty="0" smtClean="0">
                <a:solidFill>
                  <a:srgbClr val="3F5056"/>
                </a:solidFill>
                <a:latin typeface="Arial" charset="0"/>
              </a:rPr>
              <a:t>sy’n Derbyn Gofal </a:t>
            </a:r>
            <a:r>
              <a:rPr lang="en-GB" sz="2000" dirty="0" smtClean="0">
                <a:solidFill>
                  <a:srgbClr val="3F5056"/>
                </a:solidFill>
                <a:latin typeface="Arial" charset="0"/>
              </a:rPr>
              <a:t>a </a:t>
            </a:r>
            <a:r>
              <a:rPr lang="en-GB" sz="2000" dirty="0" smtClean="0">
                <a:solidFill>
                  <a:srgbClr val="3F5056"/>
                </a:solidFill>
                <a:latin typeface="Arial" charset="0"/>
              </a:rPr>
              <a:t>Phlant sy’n cael </a:t>
            </a:r>
            <a:br>
              <a:rPr lang="en-GB" sz="2000" dirty="0" smtClean="0">
                <a:solidFill>
                  <a:srgbClr val="3F5056"/>
                </a:solidFill>
                <a:latin typeface="Arial" charset="0"/>
              </a:rPr>
            </a:br>
            <a:r>
              <a:rPr lang="en-GB" sz="2000" dirty="0" smtClean="0">
                <a:solidFill>
                  <a:srgbClr val="3F5056"/>
                </a:solidFill>
                <a:latin typeface="Arial" charset="0"/>
              </a:rPr>
              <a:t>eu Lletya</a:t>
            </a:r>
            <a:endParaRPr lang="en-GB" sz="2000" dirty="0" smtClean="0">
              <a:solidFill>
                <a:srgbClr val="3F5056"/>
              </a:solidFill>
              <a:latin typeface="Arial" charset="0"/>
            </a:endParaRPr>
          </a:p>
          <a:p>
            <a:pPr eaLnBrk="1" hangingPunct="1">
              <a:buClr>
                <a:srgbClr val="2C9E42"/>
              </a:buClr>
            </a:pPr>
            <a:r>
              <a:rPr lang="en-GB" sz="2000" b="1" dirty="0">
                <a:solidFill>
                  <a:srgbClr val="3F5056"/>
                </a:solidFill>
                <a:latin typeface="Arial" charset="0"/>
              </a:rPr>
              <a:t>Rhan 7 </a:t>
            </a:r>
            <a:r>
              <a:rPr lang="en-GB" sz="2000" dirty="0" smtClean="0">
                <a:solidFill>
                  <a:srgbClr val="3F5056"/>
                </a:solidFill>
                <a:latin typeface="Arial" charset="0"/>
              </a:rPr>
              <a:t>– Diogelu</a:t>
            </a:r>
          </a:p>
          <a:p>
            <a:pPr eaLnBrk="1" hangingPunct="1">
              <a:buFontTx/>
              <a:buNone/>
            </a:pPr>
            <a:endParaRPr lang="en-GB" sz="2000" dirty="0" smtClean="0">
              <a:solidFill>
                <a:srgbClr val="3F5056"/>
              </a:solidFill>
              <a:latin typeface="Arial" charset="0"/>
            </a:endParaRPr>
          </a:p>
          <a:p>
            <a:pPr eaLnBrk="1" hangingPunct="1">
              <a:buFontTx/>
              <a:buNone/>
            </a:pPr>
            <a:endParaRPr lang="en-GB" dirty="0" smtClean="0">
              <a:solidFill>
                <a:srgbClr val="3F5056"/>
              </a:solidFill>
              <a:latin typeface="Arial" charset="0"/>
            </a:endParaRPr>
          </a:p>
        </p:txBody>
      </p:sp>
      <p:sp>
        <p:nvSpPr>
          <p:cNvPr id="11" name="Content Placeholder 10"/>
          <p:cNvSpPr>
            <a:spLocks noGrp="1"/>
          </p:cNvSpPr>
          <p:nvPr>
            <p:ph sz="half" idx="2"/>
          </p:nvPr>
        </p:nvSpPr>
        <p:spPr/>
        <p:txBody>
          <a:bodyPr/>
          <a:lstStyle/>
          <a:p>
            <a:pPr>
              <a:buClr>
                <a:srgbClr val="2C9E42"/>
              </a:buClr>
            </a:pPr>
            <a:r>
              <a:rPr lang="en-GB" sz="2000" b="1" dirty="0">
                <a:solidFill>
                  <a:srgbClr val="3F5056"/>
                </a:solidFill>
                <a:latin typeface="Arial" charset="0"/>
              </a:rPr>
              <a:t>Rhan 8 </a:t>
            </a:r>
            <a:r>
              <a:rPr lang="en-GB" sz="2000" dirty="0" smtClean="0">
                <a:solidFill>
                  <a:srgbClr val="3F5056"/>
                </a:solidFill>
                <a:latin typeface="Arial" charset="0"/>
              </a:rPr>
              <a:t>– </a:t>
            </a:r>
            <a:r>
              <a:rPr lang="en-GB" sz="2000" dirty="0" smtClean="0">
                <a:solidFill>
                  <a:srgbClr val="3F5056"/>
                </a:solidFill>
                <a:latin typeface="Arial" charset="0"/>
              </a:rPr>
              <a:t>Swyddogaethau Gwasanaethau Cymdeithasol</a:t>
            </a:r>
            <a:endParaRPr lang="en-GB" sz="2000" dirty="0" smtClean="0">
              <a:solidFill>
                <a:srgbClr val="3F5056"/>
              </a:solidFill>
              <a:latin typeface="Arial" charset="0"/>
            </a:endParaRPr>
          </a:p>
          <a:p>
            <a:pPr>
              <a:buClr>
                <a:srgbClr val="2C9E42"/>
              </a:buClr>
            </a:pPr>
            <a:r>
              <a:rPr lang="en-GB" sz="2000" b="1" dirty="0">
                <a:solidFill>
                  <a:srgbClr val="3F5056"/>
                </a:solidFill>
                <a:latin typeface="Arial" charset="0"/>
              </a:rPr>
              <a:t>Rhan 9 </a:t>
            </a:r>
            <a:r>
              <a:rPr lang="en-GB" sz="2000" b="1" dirty="0" smtClean="0">
                <a:solidFill>
                  <a:srgbClr val="3F5056"/>
                </a:solidFill>
                <a:latin typeface="Arial" charset="0"/>
              </a:rPr>
              <a:t>– </a:t>
            </a:r>
            <a:r>
              <a:rPr lang="en-GB" sz="2000" dirty="0" smtClean="0">
                <a:solidFill>
                  <a:srgbClr val="3F5056"/>
                </a:solidFill>
                <a:latin typeface="Arial" charset="0"/>
              </a:rPr>
              <a:t>Cydweithrediad </a:t>
            </a:r>
            <a:br>
              <a:rPr lang="en-GB" sz="2000" dirty="0" smtClean="0">
                <a:solidFill>
                  <a:srgbClr val="3F5056"/>
                </a:solidFill>
                <a:latin typeface="Arial" charset="0"/>
              </a:rPr>
            </a:br>
            <a:r>
              <a:rPr lang="en-GB" sz="2000" dirty="0" smtClean="0">
                <a:solidFill>
                  <a:srgbClr val="3F5056"/>
                </a:solidFill>
                <a:latin typeface="Arial" charset="0"/>
              </a:rPr>
              <a:t>a Phartneriaeth</a:t>
            </a:r>
            <a:endParaRPr lang="en-GB" sz="2000" dirty="0" smtClean="0">
              <a:solidFill>
                <a:srgbClr val="3F5056"/>
              </a:solidFill>
              <a:latin typeface="Arial" charset="0"/>
            </a:endParaRPr>
          </a:p>
          <a:p>
            <a:pPr>
              <a:buClr>
                <a:srgbClr val="2C9E42"/>
              </a:buClr>
            </a:pPr>
            <a:r>
              <a:rPr lang="en-GB" sz="2000" b="1" dirty="0">
                <a:solidFill>
                  <a:srgbClr val="3F5056"/>
                </a:solidFill>
                <a:latin typeface="Arial" charset="0"/>
              </a:rPr>
              <a:t>Rhan 10 </a:t>
            </a:r>
            <a:r>
              <a:rPr lang="en-GB" sz="2000" dirty="0" smtClean="0">
                <a:solidFill>
                  <a:srgbClr val="3F5056"/>
                </a:solidFill>
                <a:latin typeface="Arial" charset="0"/>
              </a:rPr>
              <a:t>– Cwynion, </a:t>
            </a:r>
            <a:r>
              <a:rPr lang="en-GB" sz="2000" dirty="0" smtClean="0">
                <a:solidFill>
                  <a:srgbClr val="3F5056"/>
                </a:solidFill>
                <a:latin typeface="Arial" charset="0"/>
              </a:rPr>
              <a:t>Sylwadau </a:t>
            </a:r>
            <a:r>
              <a:rPr lang="en-GB" sz="2000" dirty="0" smtClean="0">
                <a:solidFill>
                  <a:srgbClr val="3F5056"/>
                </a:solidFill>
                <a:latin typeface="Arial" charset="0"/>
              </a:rPr>
              <a:t>a Gwasanaethau </a:t>
            </a:r>
            <a:r>
              <a:rPr lang="en-GB" sz="2000" dirty="0" smtClean="0">
                <a:solidFill>
                  <a:srgbClr val="3F5056"/>
                </a:solidFill>
                <a:latin typeface="Arial" charset="0"/>
              </a:rPr>
              <a:t>Eirioli</a:t>
            </a:r>
            <a:endParaRPr lang="en-GB" sz="2000" dirty="0" smtClean="0">
              <a:solidFill>
                <a:srgbClr val="3F5056"/>
              </a:solidFill>
              <a:latin typeface="Arial" charset="0"/>
            </a:endParaRPr>
          </a:p>
          <a:p>
            <a:pPr>
              <a:buClr>
                <a:srgbClr val="2C9E42"/>
              </a:buClr>
            </a:pPr>
            <a:r>
              <a:rPr lang="en-GB" sz="2000" b="1" dirty="0">
                <a:solidFill>
                  <a:srgbClr val="3F5056"/>
                </a:solidFill>
                <a:latin typeface="Arial" charset="0"/>
              </a:rPr>
              <a:t>Rhan 11 </a:t>
            </a:r>
            <a:r>
              <a:rPr lang="en-GB" sz="2000" dirty="0" smtClean="0">
                <a:solidFill>
                  <a:srgbClr val="3F5056"/>
                </a:solidFill>
                <a:latin typeface="Arial" charset="0"/>
              </a:rPr>
              <a:t>– </a:t>
            </a:r>
            <a:r>
              <a:rPr lang="en-GB" sz="2000" dirty="0" smtClean="0">
                <a:solidFill>
                  <a:srgbClr val="3F5056"/>
                </a:solidFill>
                <a:latin typeface="Arial" charset="0"/>
              </a:rPr>
              <a:t>Amrywiol a Chyffredinol</a:t>
            </a:r>
            <a:endParaRPr lang="en-GB" sz="2000" dirty="0" smtClean="0">
              <a:solidFill>
                <a:srgbClr val="3F5056"/>
              </a:solidFill>
              <a:latin typeface="Arial" charset="0"/>
            </a:endParaRPr>
          </a:p>
        </p:txBody>
      </p:sp>
      <p:sp>
        <p:nvSpPr>
          <p:cNvPr id="21514" name="Rectangle 10"/>
          <p:cNvSpPr>
            <a:spLocks noChangeArrowheads="1"/>
          </p:cNvSpPr>
          <p:nvPr/>
        </p:nvSpPr>
        <p:spPr bwMode="auto">
          <a:xfrm>
            <a:off x="685800" y="1905000"/>
            <a:ext cx="7772400" cy="690958"/>
          </a:xfrm>
          <a:prstGeom prst="rect">
            <a:avLst/>
          </a:prstGeom>
          <a:noFill/>
          <a:ln w="9525">
            <a:noFill/>
            <a:miter lim="800000"/>
            <a:headEnd/>
            <a:tailEnd/>
          </a:ln>
        </p:spPr>
        <p:txBody>
          <a:bodyPr>
            <a:spAutoFit/>
          </a:bodyPr>
          <a:lstStyle/>
          <a:p>
            <a:pPr>
              <a:lnSpc>
                <a:spcPct val="90000"/>
              </a:lnSpc>
              <a:spcBef>
                <a:spcPct val="20000"/>
              </a:spcBef>
              <a:buFontTx/>
              <a:buChar char="•"/>
            </a:pPr>
            <a:endParaRPr lang="en-GB" sz="900" dirty="0">
              <a:latin typeface="Arial" charset="0"/>
            </a:endParaRPr>
          </a:p>
          <a:p>
            <a:pPr>
              <a:lnSpc>
                <a:spcPct val="90000"/>
              </a:lnSpc>
              <a:spcBef>
                <a:spcPct val="20000"/>
              </a:spcBef>
            </a:pPr>
            <a:endParaRPr lang="en-GB" sz="2800" dirty="0">
              <a:latin typeface="Arial" charset="0"/>
            </a:endParaRP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392127" y="3645024"/>
            <a:ext cx="1751871" cy="3212976"/>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503828" y="2555978"/>
            <a:ext cx="3640172" cy="4302021"/>
          </a:xfrm>
          <a:prstGeom prst="rect">
            <a:avLst/>
          </a:prstGeom>
        </p:spPr>
      </p:pic>
      <p:sp>
        <p:nvSpPr>
          <p:cNvPr id="19459" name="Rectangle 3"/>
          <p:cNvSpPr>
            <a:spLocks noGrp="1" noChangeArrowheads="1"/>
          </p:cNvSpPr>
          <p:nvPr>
            <p:ph type="body" idx="1"/>
          </p:nvPr>
        </p:nvSpPr>
        <p:spPr>
          <a:xfrm>
            <a:off x="685800" y="1981200"/>
            <a:ext cx="7772400" cy="1087760"/>
          </a:xfrm>
        </p:spPr>
        <p:txBody>
          <a:bodyPr/>
          <a:lstStyle/>
          <a:p>
            <a:pPr eaLnBrk="1" hangingPunct="1">
              <a:buClr>
                <a:srgbClr val="2C9E42"/>
              </a:buClr>
            </a:pPr>
            <a:r>
              <a:rPr lang="en-GB" sz="2400" dirty="0" smtClean="0">
                <a:solidFill>
                  <a:srgbClr val="3F5056"/>
                </a:solidFill>
                <a:latin typeface="Arial" charset="0"/>
              </a:rPr>
              <a:t>Yn rhoi trosolwg o’r Ddeddf gyfan ac yn diffinio rhai o’r prif dermau </a:t>
            </a:r>
          </a:p>
          <a:p>
            <a:pPr eaLnBrk="1" hangingPunct="1">
              <a:buClr>
                <a:srgbClr val="2C9E42"/>
              </a:buClr>
            </a:pPr>
            <a:endParaRPr lang="en-GB" sz="2400" dirty="0" smtClean="0">
              <a:solidFill>
                <a:srgbClr val="3F5056"/>
              </a:solidFill>
              <a:latin typeface="Arial" charset="0"/>
            </a:endParaRPr>
          </a:p>
          <a:p>
            <a:pPr eaLnBrk="1" hangingPunct="1">
              <a:buClr>
                <a:srgbClr val="2C9E42"/>
              </a:buClr>
            </a:pPr>
            <a:endParaRPr lang="en-GB" sz="2400" dirty="0" smtClean="0">
              <a:solidFill>
                <a:srgbClr val="3F5056"/>
              </a:solidFill>
              <a:latin typeface="Arial" charset="0"/>
            </a:endParaRPr>
          </a:p>
        </p:txBody>
      </p:sp>
      <p:sp>
        <p:nvSpPr>
          <p:cNvPr id="7174" name="Rectangle 11"/>
          <p:cNvSpPr>
            <a:spLocks noGrp="1" noChangeArrowheads="1"/>
          </p:cNvSpPr>
          <p:nvPr>
            <p:ph type="title"/>
          </p:nvPr>
        </p:nvSpPr>
        <p:spPr>
          <a:xfrm>
            <a:off x="533400" y="609600"/>
            <a:ext cx="7924800" cy="1143000"/>
          </a:xfrm>
          <a:solidFill>
            <a:srgbClr val="FFFFFF"/>
          </a:solidFill>
        </p:spPr>
        <p:txBody>
          <a:bodyPr/>
          <a:lstStyle/>
          <a:p>
            <a:pPr algn="l" eaLnBrk="1" hangingPunct="1"/>
            <a:r>
              <a:rPr lang="en-GB" b="1" u="sng" dirty="0" smtClean="0">
                <a:solidFill>
                  <a:srgbClr val="2C9E42"/>
                </a:solidFill>
                <a:latin typeface="Arial"/>
                <a:cs typeface="Arial"/>
              </a:rPr>
              <a:t>Rhan 1 </a:t>
            </a:r>
            <a:r>
              <a:rPr lang="en-GB" b="1" u="sng" dirty="0" smtClean="0">
                <a:solidFill>
                  <a:srgbClr val="2C9E42"/>
                </a:solidFill>
                <a:latin typeface="Arial"/>
                <a:cs typeface="Arial"/>
              </a:rPr>
              <a:t>– </a:t>
            </a:r>
            <a:r>
              <a:rPr lang="en-GB" b="1" u="sng" dirty="0" smtClean="0">
                <a:solidFill>
                  <a:srgbClr val="2C9E42"/>
                </a:solidFill>
                <a:latin typeface="Arial"/>
                <a:cs typeface="Arial"/>
              </a:rPr>
              <a:t>Cyflwyniad</a:t>
            </a:r>
          </a:p>
        </p:txBody>
      </p:sp>
      <p:sp>
        <p:nvSpPr>
          <p:cNvPr id="11" name="TextBox 10"/>
          <p:cNvSpPr txBox="1"/>
          <p:nvPr/>
        </p:nvSpPr>
        <p:spPr>
          <a:xfrm>
            <a:off x="1371600" y="3284984"/>
            <a:ext cx="6096000" cy="1972816"/>
          </a:xfrm>
          <a:prstGeom prst="rect">
            <a:avLst/>
          </a:prstGeom>
          <a:solidFill>
            <a:srgbClr val="2C9E42"/>
          </a:solidFill>
          <a:ln w="12700" cap="flat" cmpd="sng" algn="ctr">
            <a:no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en-GB" b="1" dirty="0" smtClean="0">
                <a:solidFill>
                  <a:schemeClr val="bg1"/>
                </a:solidFill>
                <a:latin typeface="Arial" pitchFamily="34" charset="0"/>
                <a:cs typeface="Arial" pitchFamily="34" charset="0"/>
              </a:rPr>
              <a:t>I’w drafod</a:t>
            </a:r>
          </a:p>
          <a:p>
            <a:pPr algn="ctr"/>
            <a:r>
              <a:rPr lang="en-GB" dirty="0" smtClean="0">
                <a:solidFill>
                  <a:schemeClr val="bg1"/>
                </a:solidFill>
                <a:latin typeface="Arial" pitchFamily="34" charset="0"/>
                <a:cs typeface="Arial" pitchFamily="34" charset="0"/>
              </a:rPr>
              <a:t>Pa effaith </a:t>
            </a:r>
            <a:r>
              <a:rPr lang="en-GB" dirty="0" smtClean="0">
                <a:solidFill>
                  <a:schemeClr val="bg1"/>
                </a:solidFill>
                <a:latin typeface="Arial" pitchFamily="34" charset="0"/>
                <a:cs typeface="Arial" pitchFamily="34" charset="0"/>
              </a:rPr>
              <a:t>fydd y </a:t>
            </a:r>
            <a:r>
              <a:rPr lang="en-GB" dirty="0" smtClean="0">
                <a:solidFill>
                  <a:schemeClr val="bg1"/>
                </a:solidFill>
                <a:latin typeface="Arial" pitchFamily="34" charset="0"/>
                <a:cs typeface="Arial" pitchFamily="34" charset="0"/>
              </a:rPr>
              <a:t>diffiniad </a:t>
            </a:r>
            <a:r>
              <a:rPr lang="en-GB" dirty="0" smtClean="0">
                <a:solidFill>
                  <a:schemeClr val="bg1"/>
                </a:solidFill>
                <a:latin typeface="Arial" pitchFamily="34" charset="0"/>
                <a:cs typeface="Arial" pitchFamily="34" charset="0"/>
              </a:rPr>
              <a:t>o lesiant </a:t>
            </a:r>
            <a:endParaRPr lang="en-GB" dirty="0" smtClean="0">
              <a:solidFill>
                <a:schemeClr val="bg1"/>
              </a:solidFill>
              <a:latin typeface="Arial" pitchFamily="34" charset="0"/>
              <a:cs typeface="Arial" pitchFamily="34" charset="0"/>
            </a:endParaRPr>
          </a:p>
          <a:p>
            <a:pPr algn="ctr"/>
            <a:r>
              <a:rPr lang="en-GB" dirty="0" smtClean="0">
                <a:solidFill>
                  <a:schemeClr val="bg1"/>
                </a:solidFill>
                <a:latin typeface="Arial" pitchFamily="34" charset="0"/>
                <a:cs typeface="Arial" pitchFamily="34" charset="0"/>
              </a:rPr>
              <a:t>yn </a:t>
            </a:r>
            <a:r>
              <a:rPr lang="en-GB" dirty="0" smtClean="0">
                <a:solidFill>
                  <a:schemeClr val="bg1"/>
                </a:solidFill>
                <a:latin typeface="Arial" pitchFamily="34" charset="0"/>
                <a:cs typeface="Arial" pitchFamily="34" charset="0"/>
              </a:rPr>
              <a:t>ei </a:t>
            </a:r>
            <a:r>
              <a:rPr lang="en-GB" dirty="0" smtClean="0">
                <a:solidFill>
                  <a:schemeClr val="bg1"/>
                </a:solidFill>
                <a:latin typeface="Arial" pitchFamily="34" charset="0"/>
                <a:cs typeface="Arial" pitchFamily="34" charset="0"/>
              </a:rPr>
              <a:t>chael </a:t>
            </a:r>
            <a:r>
              <a:rPr lang="en-GB" dirty="0" smtClean="0">
                <a:solidFill>
                  <a:schemeClr val="bg1"/>
                </a:solidFill>
                <a:latin typeface="Arial" pitchFamily="34" charset="0"/>
                <a:cs typeface="Arial" pitchFamily="34" charset="0"/>
              </a:rPr>
              <a:t>ar ymarfer? </a:t>
            </a:r>
            <a:endParaRPr lang="en-GB"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431391" y="3717032"/>
            <a:ext cx="1712608" cy="3140967"/>
          </a:xfrm>
          <a:prstGeom prst="rect">
            <a:avLst/>
          </a:prstGeom>
        </p:spPr>
      </p:pic>
      <p:sp>
        <p:nvSpPr>
          <p:cNvPr id="6147" name="Rectangle 3"/>
          <p:cNvSpPr>
            <a:spLocks noGrp="1" noChangeArrowheads="1"/>
          </p:cNvSpPr>
          <p:nvPr>
            <p:ph type="body" idx="1"/>
          </p:nvPr>
        </p:nvSpPr>
        <p:spPr>
          <a:xfrm>
            <a:off x="685800" y="1981200"/>
            <a:ext cx="7772400" cy="3429000"/>
          </a:xfrm>
        </p:spPr>
        <p:txBody>
          <a:bodyPr/>
          <a:lstStyle/>
          <a:p>
            <a:pPr eaLnBrk="1" hangingPunct="1">
              <a:lnSpc>
                <a:spcPct val="90000"/>
              </a:lnSpc>
              <a:buNone/>
            </a:pPr>
            <a:r>
              <a:rPr lang="en-GB" sz="2400" dirty="0">
                <a:solidFill>
                  <a:srgbClr val="3F5056"/>
                </a:solidFill>
                <a:latin typeface="Arial" charset="0"/>
              </a:rPr>
              <a:t>Ystyr</a:t>
            </a:r>
            <a:r>
              <a:rPr lang="en-GB" sz="2400" dirty="0" smtClean="0">
                <a:solidFill>
                  <a:srgbClr val="2C9E42"/>
                </a:solidFill>
                <a:latin typeface="Arial" charset="0"/>
              </a:rPr>
              <a:t> </a:t>
            </a:r>
            <a:r>
              <a:rPr lang="en-GB" sz="2400" dirty="0">
                <a:solidFill>
                  <a:srgbClr val="3F5056"/>
                </a:solidFill>
                <a:latin typeface="Arial" charset="0"/>
              </a:rPr>
              <a:t>oedolyn, plentyn, gofalwr ac anabl</a:t>
            </a:r>
          </a:p>
          <a:p>
            <a:pPr eaLnBrk="1" hangingPunct="1">
              <a:lnSpc>
                <a:spcPct val="90000"/>
              </a:lnSpc>
              <a:buNone/>
            </a:pPr>
            <a:endParaRPr lang="en-GB" sz="1000" dirty="0" smtClean="0">
              <a:latin typeface="Arial" charset="0"/>
            </a:endParaRPr>
          </a:p>
          <a:p>
            <a:pPr eaLnBrk="1" hangingPunct="1">
              <a:lnSpc>
                <a:spcPct val="90000"/>
              </a:lnSpc>
              <a:buClr>
                <a:srgbClr val="2C9E42"/>
              </a:buClr>
            </a:pPr>
            <a:r>
              <a:rPr lang="en-GB" sz="2400" b="1" dirty="0" smtClean="0">
                <a:solidFill>
                  <a:srgbClr val="3F5056"/>
                </a:solidFill>
                <a:latin typeface="Arial" charset="0"/>
              </a:rPr>
              <a:t>Oedolyn – </a:t>
            </a:r>
            <a:r>
              <a:rPr lang="en-GB" sz="2400" dirty="0">
                <a:solidFill>
                  <a:srgbClr val="3F5056"/>
                </a:solidFill>
                <a:latin typeface="Arial" charset="0"/>
              </a:rPr>
              <a:t>P</a:t>
            </a:r>
            <a:r>
              <a:rPr lang="en-GB" sz="2400" dirty="0" smtClean="0">
                <a:solidFill>
                  <a:srgbClr val="3F5056"/>
                </a:solidFill>
                <a:latin typeface="Arial" charset="0"/>
              </a:rPr>
              <a:t>erson </a:t>
            </a:r>
            <a:r>
              <a:rPr lang="en-GB" sz="2400" dirty="0" smtClean="0">
                <a:solidFill>
                  <a:srgbClr val="3F5056"/>
                </a:solidFill>
                <a:latin typeface="Arial" charset="0"/>
              </a:rPr>
              <a:t>sy’n 18 oed neu drosodd</a:t>
            </a:r>
          </a:p>
          <a:p>
            <a:pPr eaLnBrk="1" hangingPunct="1">
              <a:lnSpc>
                <a:spcPct val="90000"/>
              </a:lnSpc>
              <a:buClr>
                <a:srgbClr val="2C9E42"/>
              </a:buClr>
            </a:pPr>
            <a:r>
              <a:rPr lang="en-GB" sz="2400" b="1" dirty="0" smtClean="0">
                <a:solidFill>
                  <a:srgbClr val="3F5056"/>
                </a:solidFill>
                <a:latin typeface="Arial" charset="0"/>
              </a:rPr>
              <a:t>Plentyn – </a:t>
            </a:r>
            <a:r>
              <a:rPr lang="en-GB" sz="2400" dirty="0" smtClean="0">
                <a:solidFill>
                  <a:srgbClr val="3F5056"/>
                </a:solidFill>
                <a:latin typeface="Arial" charset="0"/>
              </a:rPr>
              <a:t>Person </a:t>
            </a:r>
            <a:r>
              <a:rPr lang="en-GB" sz="2400" dirty="0" smtClean="0">
                <a:solidFill>
                  <a:srgbClr val="3F5056"/>
                </a:solidFill>
                <a:latin typeface="Arial" charset="0"/>
              </a:rPr>
              <a:t>o dan 18 oed</a:t>
            </a:r>
          </a:p>
          <a:p>
            <a:pPr eaLnBrk="1" hangingPunct="1">
              <a:lnSpc>
                <a:spcPct val="90000"/>
              </a:lnSpc>
              <a:buClr>
                <a:srgbClr val="2C9E42"/>
              </a:buClr>
            </a:pPr>
            <a:r>
              <a:rPr lang="en-GB" sz="2400" b="1" dirty="0" smtClean="0">
                <a:solidFill>
                  <a:srgbClr val="3F5056"/>
                </a:solidFill>
                <a:latin typeface="Arial" charset="0"/>
              </a:rPr>
              <a:t>Gofalwr – </a:t>
            </a:r>
            <a:r>
              <a:rPr lang="en-GB" sz="2400" dirty="0" smtClean="0">
                <a:solidFill>
                  <a:srgbClr val="3F5056"/>
                </a:solidFill>
                <a:latin typeface="Arial" charset="0"/>
              </a:rPr>
              <a:t>Person </a:t>
            </a:r>
            <a:r>
              <a:rPr lang="en-GB" sz="2400" dirty="0" smtClean="0">
                <a:solidFill>
                  <a:srgbClr val="3F5056"/>
                </a:solidFill>
                <a:latin typeface="Arial" charset="0"/>
              </a:rPr>
              <a:t>sy’n </a:t>
            </a:r>
            <a:r>
              <a:rPr lang="en-GB" sz="2400" dirty="0" smtClean="0">
                <a:solidFill>
                  <a:srgbClr val="3F5056"/>
                </a:solidFill>
                <a:latin typeface="Arial" charset="0"/>
              </a:rPr>
              <a:t>darparu </a:t>
            </a:r>
            <a:r>
              <a:rPr lang="en-GB" sz="2400" dirty="0" smtClean="0">
                <a:solidFill>
                  <a:srgbClr val="3F5056"/>
                </a:solidFill>
                <a:latin typeface="Arial" charset="0"/>
              </a:rPr>
              <a:t>neu’n bwriadu </a:t>
            </a:r>
            <a:r>
              <a:rPr lang="en-GB" sz="2400" dirty="0" smtClean="0">
                <a:solidFill>
                  <a:srgbClr val="3F5056"/>
                </a:solidFill>
                <a:latin typeface="Arial" charset="0"/>
              </a:rPr>
              <a:t>darparu </a:t>
            </a:r>
            <a:r>
              <a:rPr lang="en-GB" sz="2400" dirty="0" smtClean="0">
                <a:solidFill>
                  <a:srgbClr val="3F5056"/>
                </a:solidFill>
                <a:latin typeface="Arial" charset="0"/>
              </a:rPr>
              <a:t>gofal i oedolyn neu blentyn anabl</a:t>
            </a:r>
          </a:p>
          <a:p>
            <a:pPr eaLnBrk="1" hangingPunct="1">
              <a:lnSpc>
                <a:spcPct val="90000"/>
              </a:lnSpc>
              <a:buClr>
                <a:srgbClr val="2C9E42"/>
              </a:buClr>
            </a:pPr>
            <a:r>
              <a:rPr lang="en-GB" sz="2400" b="1" dirty="0" smtClean="0">
                <a:solidFill>
                  <a:srgbClr val="3F5056"/>
                </a:solidFill>
                <a:latin typeface="Arial" charset="0"/>
              </a:rPr>
              <a:t>Anabl – </a:t>
            </a:r>
            <a:r>
              <a:rPr lang="en-GB" sz="2400" dirty="0" smtClean="0">
                <a:solidFill>
                  <a:srgbClr val="3F5056"/>
                </a:solidFill>
                <a:latin typeface="Arial" charset="0"/>
              </a:rPr>
              <a:t>Mae </a:t>
            </a:r>
            <a:r>
              <a:rPr lang="en-GB" sz="2400" dirty="0" smtClean="0">
                <a:solidFill>
                  <a:srgbClr val="3F5056"/>
                </a:solidFill>
                <a:latin typeface="Arial" charset="0"/>
              </a:rPr>
              <a:t>person yn anabl os oes </a:t>
            </a:r>
            <a:r>
              <a:rPr lang="en-GB" sz="2400" dirty="0" smtClean="0">
                <a:solidFill>
                  <a:srgbClr val="3F5056"/>
                </a:solidFill>
                <a:latin typeface="Arial" charset="0"/>
              </a:rPr>
              <a:t>ganddo </a:t>
            </a:r>
            <a:r>
              <a:rPr lang="en-GB" sz="2400" dirty="0" smtClean="0">
                <a:solidFill>
                  <a:srgbClr val="3F5056"/>
                </a:solidFill>
                <a:latin typeface="Arial" charset="0"/>
              </a:rPr>
              <a:t>anabledd a ddiffinir yn Neddf </a:t>
            </a:r>
            <a:r>
              <a:rPr lang="en-GB" sz="2400" dirty="0" smtClean="0">
                <a:solidFill>
                  <a:srgbClr val="3F5056"/>
                </a:solidFill>
                <a:latin typeface="Arial" charset="0"/>
              </a:rPr>
              <a:t>Cydraddoldeb </a:t>
            </a:r>
            <a:r>
              <a:rPr lang="en-GB" sz="2400" dirty="0" smtClean="0">
                <a:solidFill>
                  <a:srgbClr val="3F5056"/>
                </a:solidFill>
                <a:latin typeface="Arial" charset="0"/>
              </a:rPr>
              <a:t>2010</a:t>
            </a:r>
          </a:p>
          <a:p>
            <a:pPr eaLnBrk="1" hangingPunct="1">
              <a:lnSpc>
                <a:spcPct val="90000"/>
              </a:lnSpc>
              <a:buClr>
                <a:srgbClr val="2C9E42"/>
              </a:buClr>
            </a:pPr>
            <a:endParaRPr lang="en-GB" sz="2400" dirty="0" smtClean="0">
              <a:solidFill>
                <a:srgbClr val="3F5056"/>
              </a:solidFill>
              <a:latin typeface="Arial" charset="0"/>
            </a:endParaRPr>
          </a:p>
        </p:txBody>
      </p:sp>
      <p:sp>
        <p:nvSpPr>
          <p:cNvPr id="8198" name="Rectangle 11"/>
          <p:cNvSpPr>
            <a:spLocks noGrp="1" noChangeArrowheads="1"/>
          </p:cNvSpPr>
          <p:nvPr>
            <p:ph type="title"/>
          </p:nvPr>
        </p:nvSpPr>
        <p:spPr>
          <a:xfrm>
            <a:off x="762000" y="533400"/>
            <a:ext cx="7772400" cy="1143000"/>
          </a:xfrm>
          <a:noFill/>
        </p:spPr>
        <p:txBody>
          <a:bodyPr/>
          <a:lstStyle/>
          <a:p>
            <a:pPr algn="l" eaLnBrk="1" hangingPunct="1"/>
            <a:r>
              <a:rPr lang="en-GB" b="1" u="sng" dirty="0" smtClean="0">
                <a:solidFill>
                  <a:srgbClr val="2C9E42"/>
                </a:solidFill>
                <a:latin typeface="Arial"/>
                <a:cs typeface="Arial"/>
              </a:rPr>
              <a:t>Rhan 1 </a:t>
            </a:r>
            <a:r>
              <a:rPr lang="en-GB" b="1" u="sng" dirty="0" smtClean="0">
                <a:solidFill>
                  <a:srgbClr val="2C9E42"/>
                </a:solidFill>
                <a:latin typeface="Arial"/>
                <a:cs typeface="Arial"/>
              </a:rPr>
              <a:t>– </a:t>
            </a:r>
            <a:r>
              <a:rPr lang="en-GB" b="1" u="sng" dirty="0" smtClean="0">
                <a:solidFill>
                  <a:srgbClr val="2C9E42"/>
                </a:solidFill>
                <a:latin typeface="Arial"/>
                <a:cs typeface="Arial"/>
              </a:rPr>
              <a:t>Cyflwyniad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3"/>
          <p:cNvSpPr>
            <a:spLocks noGrp="1" noChangeArrowheads="1"/>
          </p:cNvSpPr>
          <p:nvPr>
            <p:ph type="body" idx="1"/>
          </p:nvPr>
        </p:nvSpPr>
        <p:spPr/>
        <p:txBody>
          <a:bodyPr/>
          <a:lstStyle/>
          <a:p>
            <a:pPr eaLnBrk="1" hangingPunct="1"/>
            <a:endParaRPr lang="en-GB" sz="800" b="1" dirty="0" smtClean="0">
              <a:latin typeface="Arial" charset="0"/>
            </a:endParaRPr>
          </a:p>
          <a:p>
            <a:pPr eaLnBrk="1" hangingPunct="1">
              <a:buClr>
                <a:srgbClr val="2C9E42"/>
              </a:buClr>
            </a:pPr>
            <a:r>
              <a:rPr lang="en-GB" sz="2400" b="1" dirty="0" smtClean="0">
                <a:solidFill>
                  <a:srgbClr val="3F5056"/>
                </a:solidFill>
                <a:latin typeface="Arial" charset="0"/>
              </a:rPr>
              <a:t>Dyletswyddau hollgyffredinol </a:t>
            </a:r>
            <a:r>
              <a:rPr lang="en-GB" sz="2400" b="1" dirty="0" smtClean="0">
                <a:solidFill>
                  <a:srgbClr val="3F5056"/>
                </a:solidFill>
                <a:latin typeface="Arial" charset="0"/>
              </a:rPr>
              <a:t>–</a:t>
            </a:r>
            <a:r>
              <a:rPr lang="en-GB" sz="2400" dirty="0" smtClean="0">
                <a:solidFill>
                  <a:srgbClr val="3F5056"/>
                </a:solidFill>
                <a:latin typeface="Arial" charset="0"/>
              </a:rPr>
              <a:t> Dyletswydd </a:t>
            </a:r>
            <a:r>
              <a:rPr lang="en-GB" sz="2400" dirty="0" smtClean="0">
                <a:solidFill>
                  <a:srgbClr val="3F5056"/>
                </a:solidFill>
                <a:latin typeface="Arial" charset="0"/>
              </a:rPr>
              <a:t>cyffredinol </a:t>
            </a:r>
            <a:r>
              <a:rPr lang="en-GB" sz="2400" dirty="0" smtClean="0">
                <a:solidFill>
                  <a:srgbClr val="3F5056"/>
                </a:solidFill>
                <a:latin typeface="Arial" charset="0"/>
              </a:rPr>
              <a:t>i hyrwyddo llesiant pobl </a:t>
            </a:r>
            <a:r>
              <a:rPr lang="en-GB" sz="2400" dirty="0" smtClean="0">
                <a:solidFill>
                  <a:srgbClr val="3F5056"/>
                </a:solidFill>
                <a:latin typeface="Arial" charset="0"/>
              </a:rPr>
              <a:t>sydd mewn </a:t>
            </a:r>
            <a:br>
              <a:rPr lang="en-GB" sz="2400" dirty="0" smtClean="0">
                <a:solidFill>
                  <a:srgbClr val="3F5056"/>
                </a:solidFill>
                <a:latin typeface="Arial" charset="0"/>
              </a:rPr>
            </a:br>
            <a:r>
              <a:rPr lang="en-GB" sz="2400" dirty="0" smtClean="0">
                <a:solidFill>
                  <a:srgbClr val="3F5056"/>
                </a:solidFill>
                <a:latin typeface="Arial" charset="0"/>
              </a:rPr>
              <a:t>angen </a:t>
            </a:r>
            <a:r>
              <a:rPr lang="en-GB" sz="2400" dirty="0" smtClean="0">
                <a:solidFill>
                  <a:srgbClr val="3F5056"/>
                </a:solidFill>
                <a:latin typeface="Arial" charset="0"/>
              </a:rPr>
              <a:t>a gofalwyr </a:t>
            </a:r>
          </a:p>
          <a:p>
            <a:pPr eaLnBrk="1" hangingPunct="1">
              <a:buClr>
                <a:srgbClr val="2C9E42"/>
              </a:buClr>
            </a:pPr>
            <a:endParaRPr lang="en-GB" sz="800" dirty="0" smtClean="0">
              <a:solidFill>
                <a:srgbClr val="3F5056"/>
              </a:solidFill>
              <a:latin typeface="Arial" charset="0"/>
            </a:endParaRPr>
          </a:p>
          <a:p>
            <a:pPr eaLnBrk="1" hangingPunct="1">
              <a:buClr>
                <a:srgbClr val="2C9E42"/>
              </a:buClr>
            </a:pPr>
            <a:r>
              <a:rPr lang="en-GB" sz="2400" b="1" dirty="0" smtClean="0">
                <a:solidFill>
                  <a:srgbClr val="3F5056"/>
                </a:solidFill>
                <a:latin typeface="Arial" charset="0"/>
              </a:rPr>
              <a:t>Canlyniadau llesiant – </a:t>
            </a:r>
            <a:r>
              <a:rPr lang="en-GB" sz="2400" dirty="0" smtClean="0">
                <a:solidFill>
                  <a:srgbClr val="3F5056"/>
                </a:solidFill>
                <a:latin typeface="Arial" charset="0"/>
              </a:rPr>
              <a:t>Wedi’u </a:t>
            </a:r>
            <a:r>
              <a:rPr lang="en-GB" sz="2400" dirty="0" smtClean="0">
                <a:solidFill>
                  <a:srgbClr val="3F5056"/>
                </a:solidFill>
                <a:latin typeface="Arial" charset="0"/>
              </a:rPr>
              <a:t>diffinio gan </a:t>
            </a:r>
            <a:r>
              <a:rPr lang="en-GB" sz="2400" dirty="0" smtClean="0">
                <a:solidFill>
                  <a:srgbClr val="3F5056"/>
                </a:solidFill>
                <a:latin typeface="Arial" charset="0"/>
              </a:rPr>
              <a:t>Weinidogion </a:t>
            </a:r>
            <a:r>
              <a:rPr lang="en-GB" sz="2400" dirty="0" smtClean="0">
                <a:solidFill>
                  <a:srgbClr val="3F5056"/>
                </a:solidFill>
                <a:latin typeface="Arial" charset="0"/>
              </a:rPr>
              <a:t>Cymru drwy ddatganiad o </a:t>
            </a:r>
            <a:r>
              <a:rPr lang="en-GB" sz="2400" dirty="0" smtClean="0">
                <a:solidFill>
                  <a:srgbClr val="3F5056"/>
                </a:solidFill>
                <a:latin typeface="Arial" charset="0"/>
              </a:rPr>
              <a:t/>
            </a:r>
            <a:br>
              <a:rPr lang="en-GB" sz="2400" dirty="0" smtClean="0">
                <a:solidFill>
                  <a:srgbClr val="3F5056"/>
                </a:solidFill>
                <a:latin typeface="Arial" charset="0"/>
              </a:rPr>
            </a:br>
            <a:r>
              <a:rPr lang="en-GB" sz="2400" dirty="0" smtClean="0">
                <a:solidFill>
                  <a:srgbClr val="3F5056"/>
                </a:solidFill>
                <a:latin typeface="Arial" charset="0"/>
              </a:rPr>
              <a:t>ganlyniadau </a:t>
            </a:r>
            <a:r>
              <a:rPr lang="en-GB" sz="2400" dirty="0" smtClean="0">
                <a:solidFill>
                  <a:srgbClr val="3F5056"/>
                </a:solidFill>
                <a:latin typeface="Arial" charset="0"/>
              </a:rPr>
              <a:t>a </a:t>
            </a:r>
            <a:r>
              <a:rPr lang="en-GB" sz="2400" dirty="0" smtClean="0">
                <a:solidFill>
                  <a:srgbClr val="3F5056"/>
                </a:solidFill>
                <a:latin typeface="Arial" charset="0"/>
              </a:rPr>
              <a:t>chôd ymarfer</a:t>
            </a:r>
            <a:endParaRPr lang="en-GB" sz="2400" b="1" dirty="0" smtClean="0">
              <a:solidFill>
                <a:srgbClr val="3F5056"/>
              </a:solidFill>
              <a:latin typeface="Arial" charset="0"/>
            </a:endParaRPr>
          </a:p>
          <a:p>
            <a:pPr eaLnBrk="1" hangingPunct="1">
              <a:buClr>
                <a:srgbClr val="2C9E42"/>
              </a:buClr>
            </a:pPr>
            <a:endParaRPr lang="en-GB" sz="800" b="1" dirty="0" smtClean="0">
              <a:solidFill>
                <a:srgbClr val="3F5056"/>
              </a:solidFill>
              <a:latin typeface="Arial" charset="0"/>
            </a:endParaRPr>
          </a:p>
          <a:p>
            <a:pPr eaLnBrk="1" hangingPunct="1">
              <a:buClr>
                <a:srgbClr val="2C9E42"/>
              </a:buClr>
            </a:pPr>
            <a:r>
              <a:rPr lang="en-GB" sz="2400" b="1" dirty="0" smtClean="0">
                <a:solidFill>
                  <a:srgbClr val="3F5056"/>
                </a:solidFill>
                <a:latin typeface="Arial" charset="0"/>
              </a:rPr>
              <a:t>Trefniadau lleol – </a:t>
            </a:r>
            <a:r>
              <a:rPr lang="en-GB" sz="2400" dirty="0" smtClean="0">
                <a:solidFill>
                  <a:srgbClr val="3F5056"/>
                </a:solidFill>
                <a:latin typeface="Arial" charset="0"/>
              </a:rPr>
              <a:t>Pwyslais ar wasanaethau ataliol  a hyrwyddo </a:t>
            </a:r>
            <a:r>
              <a:rPr lang="en-GB" sz="2400" dirty="0" smtClean="0">
                <a:solidFill>
                  <a:srgbClr val="3F5056"/>
                </a:solidFill>
                <a:latin typeface="Arial" charset="0"/>
              </a:rPr>
              <a:t>cydgynhyrchu</a:t>
            </a:r>
          </a:p>
          <a:p>
            <a:pPr eaLnBrk="1" hangingPunct="1">
              <a:buClr>
                <a:srgbClr val="2C9E42"/>
              </a:buClr>
            </a:pPr>
            <a:r>
              <a:rPr lang="en-GB" sz="2400" b="1" dirty="0" smtClean="0">
                <a:solidFill>
                  <a:srgbClr val="3F5056"/>
                </a:solidFill>
                <a:latin typeface="Arial" charset="0"/>
              </a:rPr>
              <a:t>Gwasanaethau gwybodaeth, cyngor a chymorth</a:t>
            </a:r>
            <a:endParaRPr lang="en-GB" sz="2400" b="1" dirty="0" smtClean="0">
              <a:solidFill>
                <a:srgbClr val="3F5056"/>
              </a:solidFill>
              <a:latin typeface="Arial" charset="0"/>
            </a:endParaRPr>
          </a:p>
        </p:txBody>
      </p:sp>
      <p:sp>
        <p:nvSpPr>
          <p:cNvPr id="6150" name="Rectangle 10"/>
          <p:cNvSpPr>
            <a:spLocks noGrp="1" noChangeArrowheads="1"/>
          </p:cNvSpPr>
          <p:nvPr>
            <p:ph type="title"/>
          </p:nvPr>
        </p:nvSpPr>
        <p:spPr>
          <a:solidFill>
            <a:srgbClr val="FFFFFF"/>
          </a:solidFill>
        </p:spPr>
        <p:txBody>
          <a:bodyPr/>
          <a:lstStyle/>
          <a:p>
            <a:pPr algn="l" eaLnBrk="1" hangingPunct="1"/>
            <a:r>
              <a:rPr lang="en-GB" b="1" u="sng" dirty="0" smtClean="0">
                <a:solidFill>
                  <a:srgbClr val="2C9E42"/>
                </a:solidFill>
                <a:latin typeface="Arial"/>
                <a:cs typeface="Arial"/>
              </a:rPr>
              <a:t>Rhan 2 – </a:t>
            </a:r>
            <a:r>
              <a:rPr lang="en-GB" b="1" u="sng" dirty="0" smtClean="0">
                <a:solidFill>
                  <a:srgbClr val="2C9E42"/>
                </a:solidFill>
                <a:latin typeface="Arial"/>
                <a:cs typeface="Arial"/>
              </a:rPr>
              <a:t>Swyddogaethau Cyffredinol</a:t>
            </a:r>
            <a:endParaRPr lang="en-GB" b="1" u="sng" dirty="0" smtClean="0">
              <a:solidFill>
                <a:srgbClr val="2C9E42"/>
              </a:solidFill>
              <a:latin typeface="Arial"/>
              <a:cs typeface="Arial"/>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717349" y="977414"/>
            <a:ext cx="1426651" cy="588058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eaLnBrk="1" hangingPunct="1">
              <a:buClr>
                <a:srgbClr val="2C9E42"/>
              </a:buClr>
            </a:pPr>
            <a:r>
              <a:rPr lang="en-GB" sz="2400" dirty="0" smtClean="0">
                <a:solidFill>
                  <a:srgbClr val="3F5056"/>
                </a:solidFill>
                <a:latin typeface="Arial" pitchFamily="34" charset="0"/>
                <a:cs typeface="Arial" pitchFamily="34" charset="0"/>
              </a:rPr>
              <a:t>Bwriad </a:t>
            </a:r>
            <a:r>
              <a:rPr lang="en-GB" sz="2400" dirty="0" smtClean="0">
                <a:solidFill>
                  <a:srgbClr val="3F5056"/>
                </a:solidFill>
                <a:latin typeface="Arial" pitchFamily="34" charset="0"/>
                <a:cs typeface="Arial" pitchFamily="34" charset="0"/>
              </a:rPr>
              <a:t>sylfaenol </a:t>
            </a:r>
            <a:r>
              <a:rPr lang="en-GB" sz="2400" dirty="0" smtClean="0">
                <a:solidFill>
                  <a:srgbClr val="3F5056"/>
                </a:solidFill>
                <a:latin typeface="Arial" pitchFamily="34" charset="0"/>
                <a:cs typeface="Arial" pitchFamily="34" charset="0"/>
              </a:rPr>
              <a:t>y rhan </a:t>
            </a:r>
            <a:r>
              <a:rPr lang="en-GB" sz="2400" dirty="0" smtClean="0">
                <a:solidFill>
                  <a:srgbClr val="3F5056"/>
                </a:solidFill>
                <a:latin typeface="Arial" pitchFamily="34" charset="0"/>
                <a:cs typeface="Arial" pitchFamily="34" charset="0"/>
              </a:rPr>
              <a:t>hon o’r Ddeddf yw </a:t>
            </a:r>
            <a:r>
              <a:rPr lang="en-GB" sz="2400" dirty="0" smtClean="0">
                <a:solidFill>
                  <a:srgbClr val="3F5056"/>
                </a:solidFill>
                <a:latin typeface="Arial" pitchFamily="34" charset="0"/>
                <a:cs typeface="Arial" pitchFamily="34" charset="0"/>
              </a:rPr>
              <a:t>bod </a:t>
            </a:r>
            <a:r>
              <a:rPr lang="en-GB" sz="2400" dirty="0" smtClean="0">
                <a:solidFill>
                  <a:srgbClr val="3F5056"/>
                </a:solidFill>
                <a:latin typeface="Arial" pitchFamily="34" charset="0"/>
                <a:cs typeface="Arial" pitchFamily="34" charset="0"/>
              </a:rPr>
              <a:t>oedolion a phlant </a:t>
            </a:r>
            <a:r>
              <a:rPr lang="en-GB" sz="2400" dirty="0" smtClean="0">
                <a:solidFill>
                  <a:srgbClr val="3F5056"/>
                </a:solidFill>
                <a:latin typeface="Arial" pitchFamily="34" charset="0"/>
                <a:cs typeface="Arial" pitchFamily="34" charset="0"/>
              </a:rPr>
              <a:t>yn cael </a:t>
            </a:r>
            <a:r>
              <a:rPr lang="en-GB" sz="2400" dirty="0" smtClean="0">
                <a:solidFill>
                  <a:srgbClr val="3F5056"/>
                </a:solidFill>
                <a:latin typeface="Arial" pitchFamily="34" charset="0"/>
                <a:cs typeface="Arial" pitchFamily="34" charset="0"/>
              </a:rPr>
              <a:t>eu hasesu </a:t>
            </a:r>
            <a:r>
              <a:rPr lang="en-GB" sz="2400" dirty="0" smtClean="0">
                <a:solidFill>
                  <a:srgbClr val="3F5056"/>
                </a:solidFill>
                <a:latin typeface="Arial" pitchFamily="34" charset="0"/>
                <a:cs typeface="Arial" pitchFamily="34" charset="0"/>
              </a:rPr>
              <a:t>ar gyfer gofal </a:t>
            </a:r>
            <a:r>
              <a:rPr lang="en-GB" sz="2400" dirty="0" smtClean="0">
                <a:solidFill>
                  <a:srgbClr val="3F5056"/>
                </a:solidFill>
                <a:latin typeface="Arial" pitchFamily="34" charset="0"/>
                <a:cs typeface="Arial" pitchFamily="34" charset="0"/>
              </a:rPr>
              <a:t>a </a:t>
            </a:r>
            <a:r>
              <a:rPr lang="en-GB" sz="2400" dirty="0" smtClean="0">
                <a:solidFill>
                  <a:srgbClr val="3F5056"/>
                </a:solidFill>
                <a:latin typeface="Arial" pitchFamily="34" charset="0"/>
                <a:cs typeface="Arial" pitchFamily="34" charset="0"/>
              </a:rPr>
              <a:t>chymorth, a gofalwyr i </a:t>
            </a:r>
            <a:r>
              <a:rPr lang="en-GB" sz="2400" dirty="0" smtClean="0">
                <a:solidFill>
                  <a:srgbClr val="3F5056"/>
                </a:solidFill>
                <a:latin typeface="Arial" pitchFamily="34" charset="0"/>
                <a:cs typeface="Arial" pitchFamily="34" charset="0"/>
              </a:rPr>
              <a:t>gael eu hasesu am gymorth</a:t>
            </a:r>
          </a:p>
          <a:p>
            <a:pPr eaLnBrk="1" hangingPunct="1">
              <a:buClr>
                <a:srgbClr val="2C9E42"/>
              </a:buClr>
            </a:pPr>
            <a:r>
              <a:rPr lang="en-GB" sz="2400" dirty="0" smtClean="0">
                <a:solidFill>
                  <a:srgbClr val="3F5056"/>
                </a:solidFill>
                <a:latin typeface="Arial" pitchFamily="34" charset="0"/>
                <a:cs typeface="Arial" pitchFamily="34" charset="0"/>
              </a:rPr>
              <a:t>Y </a:t>
            </a:r>
            <a:r>
              <a:rPr lang="en-GB" sz="2400" dirty="0" smtClean="0">
                <a:solidFill>
                  <a:srgbClr val="3F5056"/>
                </a:solidFill>
                <a:latin typeface="Arial" pitchFamily="34" charset="0"/>
                <a:cs typeface="Arial" pitchFamily="34" charset="0"/>
              </a:rPr>
              <a:t>nod </a:t>
            </a:r>
            <a:r>
              <a:rPr lang="en-GB" sz="2400" dirty="0" smtClean="0">
                <a:solidFill>
                  <a:srgbClr val="3F5056"/>
                </a:solidFill>
                <a:latin typeface="Arial" pitchFamily="34" charset="0"/>
                <a:cs typeface="Arial" pitchFamily="34" charset="0"/>
              </a:rPr>
              <a:t>yw symleiddio’r broses asesu</a:t>
            </a:r>
            <a:endParaRPr lang="en-GB" sz="800" dirty="0" smtClean="0">
              <a:solidFill>
                <a:srgbClr val="3F5056"/>
              </a:solidFill>
              <a:latin typeface="Arial" pitchFamily="34" charset="0"/>
              <a:cs typeface="Arial" pitchFamily="34" charset="0"/>
            </a:endParaRPr>
          </a:p>
          <a:p>
            <a:pPr eaLnBrk="1" hangingPunct="1">
              <a:buClr>
                <a:srgbClr val="2C9E42"/>
              </a:buClr>
            </a:pPr>
            <a:r>
              <a:rPr lang="en-GB" sz="2400" dirty="0" smtClean="0">
                <a:solidFill>
                  <a:srgbClr val="3F5056"/>
                </a:solidFill>
                <a:latin typeface="Arial" pitchFamily="34" charset="0"/>
                <a:cs typeface="Arial" pitchFamily="34" charset="0"/>
              </a:rPr>
              <a:t>Lle bo’n addas, </a:t>
            </a:r>
            <a:r>
              <a:rPr lang="en-GB" sz="2400" dirty="0" smtClean="0">
                <a:solidFill>
                  <a:srgbClr val="3F5056"/>
                </a:solidFill>
                <a:latin typeface="Arial" pitchFamily="34" charset="0"/>
                <a:cs typeface="Arial" pitchFamily="34" charset="0"/>
              </a:rPr>
              <a:t>gellir </a:t>
            </a:r>
            <a:r>
              <a:rPr lang="en-GB" sz="2400" dirty="0" smtClean="0">
                <a:solidFill>
                  <a:srgbClr val="3F5056"/>
                </a:solidFill>
                <a:latin typeface="Arial" pitchFamily="34" charset="0"/>
                <a:cs typeface="Arial" pitchFamily="34" charset="0"/>
              </a:rPr>
              <a:t>cyfuno asesiadau </a:t>
            </a:r>
            <a:r>
              <a:rPr lang="en-GB" sz="2400" dirty="0" smtClean="0">
                <a:solidFill>
                  <a:srgbClr val="3F5056"/>
                </a:solidFill>
                <a:latin typeface="Arial" pitchFamily="34" charset="0"/>
                <a:cs typeface="Arial" pitchFamily="34" charset="0"/>
              </a:rPr>
              <a:t>y </a:t>
            </a:r>
            <a:r>
              <a:rPr lang="en-GB" sz="2400" dirty="0" smtClean="0">
                <a:solidFill>
                  <a:srgbClr val="3F5056"/>
                </a:solidFill>
                <a:latin typeface="Arial" pitchFamily="34" charset="0"/>
                <a:cs typeface="Arial" pitchFamily="34" charset="0"/>
              </a:rPr>
              <a:t>gofalwr a’r </a:t>
            </a:r>
            <a:r>
              <a:rPr lang="en-GB" sz="2400" dirty="0" smtClean="0">
                <a:solidFill>
                  <a:srgbClr val="3F5056"/>
                </a:solidFill>
                <a:latin typeface="Arial" pitchFamily="34" charset="0"/>
                <a:cs typeface="Arial" pitchFamily="34" charset="0"/>
              </a:rPr>
              <a:t>sawl </a:t>
            </a:r>
            <a:r>
              <a:rPr lang="en-GB" sz="2400" dirty="0" smtClean="0">
                <a:solidFill>
                  <a:srgbClr val="3F5056"/>
                </a:solidFill>
                <a:latin typeface="Arial" pitchFamily="34" charset="0"/>
                <a:cs typeface="Arial" pitchFamily="34" charset="0"/>
              </a:rPr>
              <a:t>sy’n derbyn </a:t>
            </a:r>
            <a:r>
              <a:rPr lang="en-GB" sz="2400" dirty="0" smtClean="0">
                <a:solidFill>
                  <a:srgbClr val="3F5056"/>
                </a:solidFill>
                <a:latin typeface="Arial" pitchFamily="34" charset="0"/>
                <a:cs typeface="Arial" pitchFamily="34" charset="0"/>
              </a:rPr>
              <a:t>gofal</a:t>
            </a:r>
            <a:endParaRPr lang="en-GB" sz="2400" dirty="0" smtClean="0">
              <a:solidFill>
                <a:srgbClr val="3F5056"/>
              </a:solidFill>
              <a:latin typeface="Arial" pitchFamily="34" charset="0"/>
              <a:cs typeface="Arial" pitchFamily="34" charset="0"/>
            </a:endParaRPr>
          </a:p>
          <a:p>
            <a:pPr eaLnBrk="1" hangingPunct="1">
              <a:buClr>
                <a:srgbClr val="2C9E42"/>
              </a:buClr>
            </a:pPr>
            <a:endParaRPr lang="en-GB" sz="800" dirty="0" smtClean="0">
              <a:solidFill>
                <a:srgbClr val="3F5056"/>
              </a:solidFill>
              <a:latin typeface="Arial" pitchFamily="34" charset="0"/>
              <a:cs typeface="Arial" pitchFamily="34" charset="0"/>
            </a:endParaRPr>
          </a:p>
          <a:p>
            <a:pPr eaLnBrk="1" hangingPunct="1"/>
            <a:endParaRPr lang="en-GB" sz="28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noFill/>
        </p:spPr>
        <p:txBody>
          <a:bodyPr wrap="square"/>
          <a:lstStyle/>
          <a:p>
            <a:pPr algn="l" eaLnBrk="1" hangingPunct="1"/>
            <a:r>
              <a:rPr lang="en-GB" b="1" u="sng" dirty="0" smtClean="0">
                <a:solidFill>
                  <a:srgbClr val="2C9E42"/>
                </a:solidFill>
                <a:latin typeface="Arial"/>
                <a:cs typeface="Arial"/>
              </a:rPr>
              <a:t>Rhan 3 – Asesu Anghenion Unigolion </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675344" y="4180644"/>
            <a:ext cx="2265455" cy="267735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93304" y="1844824"/>
            <a:ext cx="7702624" cy="4114800"/>
          </a:xfrm>
        </p:spPr>
        <p:txBody>
          <a:bodyPr/>
          <a:lstStyle/>
          <a:p>
            <a:pPr eaLnBrk="1" hangingPunct="1">
              <a:buNone/>
            </a:pPr>
            <a:r>
              <a:rPr lang="en-GB" sz="2400" dirty="0">
                <a:solidFill>
                  <a:srgbClr val="3F5056"/>
                </a:solidFill>
                <a:latin typeface="Arial" pitchFamily="34" charset="0"/>
                <a:cs typeface="Arial" pitchFamily="34" charset="0"/>
              </a:rPr>
              <a:t>Ymateb i anghenion</a:t>
            </a:r>
          </a:p>
          <a:p>
            <a:pPr eaLnBrk="1" hangingPunct="1">
              <a:buNone/>
            </a:pPr>
            <a:endParaRPr lang="en-GB" sz="1000" dirty="0" smtClean="0">
              <a:latin typeface="Arial" pitchFamily="34" charset="0"/>
              <a:cs typeface="Arial" pitchFamily="34" charset="0"/>
            </a:endParaRPr>
          </a:p>
          <a:p>
            <a:pPr eaLnBrk="1" hangingPunct="1">
              <a:buClr>
                <a:srgbClr val="2C9E42"/>
              </a:buClr>
            </a:pPr>
            <a:r>
              <a:rPr lang="en-GB" sz="2400" dirty="0" smtClean="0">
                <a:solidFill>
                  <a:srgbClr val="3F5056"/>
                </a:solidFill>
                <a:latin typeface="Arial" pitchFamily="34" charset="0"/>
                <a:cs typeface="Arial" pitchFamily="34" charset="0"/>
              </a:rPr>
              <a:t>Mae’r </a:t>
            </a:r>
            <a:r>
              <a:rPr lang="en-GB" sz="2400" dirty="0" smtClean="0">
                <a:solidFill>
                  <a:srgbClr val="3F5056"/>
                </a:solidFill>
                <a:latin typeface="Arial" pitchFamily="34" charset="0"/>
                <a:cs typeface="Arial" pitchFamily="34" charset="0"/>
              </a:rPr>
              <a:t>Ddeddf yn </a:t>
            </a:r>
            <a:r>
              <a:rPr lang="en-GB" sz="2400" dirty="0" smtClean="0">
                <a:solidFill>
                  <a:srgbClr val="3F5056"/>
                </a:solidFill>
                <a:latin typeface="Arial" pitchFamily="34" charset="0"/>
                <a:cs typeface="Arial" pitchFamily="34" charset="0"/>
              </a:rPr>
              <a:t>cyflwyno fframwaith cymhwystra gan greu </a:t>
            </a:r>
            <a:r>
              <a:rPr lang="en-GB" sz="2400" dirty="0" smtClean="0">
                <a:solidFill>
                  <a:srgbClr val="3F5056"/>
                </a:solidFill>
                <a:latin typeface="Arial" pitchFamily="34" charset="0"/>
                <a:cs typeface="Arial" pitchFamily="34" charset="0"/>
              </a:rPr>
              <a:t>hawl </a:t>
            </a:r>
            <a:r>
              <a:rPr lang="en-GB" sz="2400" dirty="0" smtClean="0">
                <a:solidFill>
                  <a:srgbClr val="3F5056"/>
                </a:solidFill>
                <a:latin typeface="Arial" pitchFamily="34" charset="0"/>
                <a:cs typeface="Arial" pitchFamily="34" charset="0"/>
              </a:rPr>
              <a:t>y gellir ei gorfodi i’r unigolyn</a:t>
            </a:r>
            <a:endParaRPr lang="en-GB" sz="2400" dirty="0" smtClean="0">
              <a:solidFill>
                <a:srgbClr val="3F5056"/>
              </a:solidFill>
              <a:latin typeface="Arial" pitchFamily="34" charset="0"/>
              <a:cs typeface="Arial" pitchFamily="34" charset="0"/>
            </a:endParaRPr>
          </a:p>
          <a:p>
            <a:pPr eaLnBrk="1" hangingPunct="1">
              <a:buClr>
                <a:srgbClr val="2C9E42"/>
              </a:buClr>
            </a:pPr>
            <a:r>
              <a:rPr lang="en-GB" sz="2400" dirty="0" smtClean="0">
                <a:solidFill>
                  <a:srgbClr val="3F5056"/>
                </a:solidFill>
                <a:latin typeface="Arial" pitchFamily="34" charset="0"/>
                <a:cs typeface="Arial" pitchFamily="34" charset="0"/>
              </a:rPr>
              <a:t>Mae’n rhaid </a:t>
            </a:r>
            <a:r>
              <a:rPr lang="en-GB" sz="2400" dirty="0" smtClean="0">
                <a:solidFill>
                  <a:srgbClr val="3F5056"/>
                </a:solidFill>
                <a:latin typeface="Arial" pitchFamily="34" charset="0"/>
                <a:cs typeface="Arial" pitchFamily="34" charset="0"/>
              </a:rPr>
              <a:t>i gynllun gofal a chymorth nodi’r canlyniadau personol a </a:t>
            </a:r>
            <a:r>
              <a:rPr lang="en-GB" sz="2400" dirty="0" smtClean="0">
                <a:solidFill>
                  <a:srgbClr val="3F5056"/>
                </a:solidFill>
                <a:latin typeface="Arial" pitchFamily="34" charset="0"/>
                <a:cs typeface="Arial" pitchFamily="34" charset="0"/>
              </a:rPr>
              <a:t>nodi’r ffyrdd gorau o’u cyflawni</a:t>
            </a:r>
            <a:endParaRPr lang="en-GB" sz="800" dirty="0" smtClean="0">
              <a:solidFill>
                <a:srgbClr val="3F5056"/>
              </a:solidFill>
              <a:latin typeface="Arial" pitchFamily="34" charset="0"/>
              <a:cs typeface="Arial" pitchFamily="34" charset="0"/>
            </a:endParaRPr>
          </a:p>
          <a:p>
            <a:pPr eaLnBrk="1" hangingPunct="1">
              <a:buClr>
                <a:srgbClr val="2C9E42"/>
              </a:buClr>
            </a:pPr>
            <a:r>
              <a:rPr lang="en-GB" sz="2400" dirty="0" smtClean="0">
                <a:solidFill>
                  <a:srgbClr val="3F5056"/>
                </a:solidFill>
                <a:latin typeface="Arial" pitchFamily="34" charset="0"/>
                <a:cs typeface="Arial" pitchFamily="34" charset="0"/>
              </a:rPr>
              <a:t>Mae taliadau </a:t>
            </a:r>
            <a:r>
              <a:rPr lang="en-GB" sz="2400" dirty="0" smtClean="0">
                <a:solidFill>
                  <a:srgbClr val="3F5056"/>
                </a:solidFill>
                <a:latin typeface="Arial" pitchFamily="34" charset="0"/>
                <a:cs typeface="Arial" pitchFamily="34" charset="0"/>
              </a:rPr>
              <a:t>uniongyrchol yn parhau</a:t>
            </a:r>
            <a:r>
              <a:rPr lang="en-GB" sz="2400" dirty="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ac </a:t>
            </a:r>
            <a:r>
              <a:rPr lang="en-GB" sz="2400" dirty="0" smtClean="0">
                <a:solidFill>
                  <a:srgbClr val="3F5056"/>
                </a:solidFill>
                <a:latin typeface="Arial" pitchFamily="34" charset="0"/>
                <a:cs typeface="Arial" pitchFamily="34" charset="0"/>
              </a:rPr>
              <a:t>mae cyfle pellach i fanteisio ar fathau </a:t>
            </a:r>
            <a:r>
              <a:rPr lang="en-GB" sz="2400" dirty="0" smtClean="0">
                <a:solidFill>
                  <a:srgbClr val="3F5056"/>
                </a:solidFill>
                <a:latin typeface="Arial" pitchFamily="34" charset="0"/>
                <a:cs typeface="Arial" pitchFamily="34" charset="0"/>
              </a:rPr>
              <a:t>eraill </a:t>
            </a:r>
            <a:r>
              <a:rPr lang="en-GB" sz="2400" dirty="0" smtClean="0">
                <a:solidFill>
                  <a:srgbClr val="3F5056"/>
                </a:solidFill>
                <a:latin typeface="Arial" pitchFamily="34" charset="0"/>
                <a:cs typeface="Arial" pitchFamily="34" charset="0"/>
              </a:rPr>
              <a:t>o </a:t>
            </a:r>
            <a:r>
              <a:rPr lang="en-GB" sz="2400" dirty="0" smtClean="0">
                <a:solidFill>
                  <a:srgbClr val="3F5056"/>
                </a:solidFill>
                <a:latin typeface="Arial" pitchFamily="34" charset="0"/>
                <a:cs typeface="Arial" pitchFamily="34" charset="0"/>
              </a:rPr>
              <a:t>ofal a chymorth</a:t>
            </a:r>
            <a:endParaRPr lang="en-GB" sz="800" dirty="0" smtClean="0">
              <a:solidFill>
                <a:srgbClr val="3F5056"/>
              </a:solidFill>
              <a:latin typeface="Arial" pitchFamily="34" charset="0"/>
              <a:cs typeface="Arial" pitchFamily="34" charset="0"/>
            </a:endParaRPr>
          </a:p>
          <a:p>
            <a:pPr eaLnBrk="1" hangingPunct="1"/>
            <a:endParaRPr lang="en-GB" sz="8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noFill/>
        </p:spPr>
        <p:txBody>
          <a:bodyPr/>
          <a:lstStyle/>
          <a:p>
            <a:pPr algn="l" eaLnBrk="1" hangingPunct="1"/>
            <a:r>
              <a:rPr lang="en-GB" b="1" u="sng" dirty="0">
                <a:solidFill>
                  <a:srgbClr val="2C9E42"/>
                </a:solidFill>
                <a:latin typeface="Arial"/>
                <a:cs typeface="Arial"/>
              </a:rPr>
              <a:t>Rhan 4 </a:t>
            </a:r>
            <a:r>
              <a:rPr lang="en-GB" b="1" u="sng" dirty="0" smtClean="0">
                <a:solidFill>
                  <a:srgbClr val="2C9E42"/>
                </a:solidFill>
                <a:latin typeface="Arial"/>
                <a:cs typeface="Arial"/>
              </a:rPr>
              <a:t>– </a:t>
            </a:r>
            <a:r>
              <a:rPr lang="en-GB" b="1" u="sng" dirty="0" smtClean="0">
                <a:solidFill>
                  <a:srgbClr val="2C9E42"/>
                </a:solidFill>
                <a:latin typeface="Arial"/>
                <a:cs typeface="Arial"/>
              </a:rPr>
              <a:t>Diwallu </a:t>
            </a:r>
            <a:r>
              <a:rPr lang="en-GB" b="1" u="sng" dirty="0" smtClean="0">
                <a:solidFill>
                  <a:srgbClr val="2C9E42"/>
                </a:solidFill>
                <a:latin typeface="Arial"/>
                <a:cs typeface="Arial"/>
              </a:rPr>
              <a:t>Anghenion</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102600" y="2565400"/>
            <a:ext cx="1041400" cy="42926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653658"/>
            <a:ext cx="1645590" cy="4204341"/>
          </a:xfrm>
          <a:prstGeom prst="rect">
            <a:avLst/>
          </a:prstGeom>
        </p:spPr>
      </p:pic>
      <p:sp>
        <p:nvSpPr>
          <p:cNvPr id="16387" name="Rectangle 3"/>
          <p:cNvSpPr>
            <a:spLocks noGrp="1" noChangeArrowheads="1"/>
          </p:cNvSpPr>
          <p:nvPr>
            <p:ph type="body" idx="1"/>
          </p:nvPr>
        </p:nvSpPr>
        <p:spPr>
          <a:xfrm>
            <a:off x="683568" y="1844824"/>
            <a:ext cx="7702624" cy="4114800"/>
          </a:xfrm>
        </p:spPr>
        <p:txBody>
          <a:bodyPr/>
          <a:lstStyle/>
          <a:p>
            <a:pPr eaLnBrk="1" hangingPunct="1"/>
            <a:endParaRPr lang="en-GB" sz="2400" dirty="0" smtClean="0">
              <a:latin typeface="Arial" pitchFamily="34" charset="0"/>
              <a:cs typeface="Arial" pitchFamily="34" charset="0"/>
            </a:endParaRPr>
          </a:p>
          <a:p>
            <a:pPr eaLnBrk="1" hangingPunct="1">
              <a:buClr>
                <a:srgbClr val="2C9E42"/>
              </a:buClr>
            </a:pPr>
            <a:r>
              <a:rPr lang="en-GB" sz="2400" dirty="0" smtClean="0">
                <a:solidFill>
                  <a:srgbClr val="3F5056"/>
                </a:solidFill>
                <a:latin typeface="Arial" pitchFamily="34" charset="0"/>
                <a:cs typeface="Arial" pitchFamily="34" charset="0"/>
              </a:rPr>
              <a:t>Yn nodi’r amgylchiadau lle gallai awdurdod lleol godi </a:t>
            </a:r>
            <a:r>
              <a:rPr lang="en-GB" sz="2400" dirty="0" smtClean="0">
                <a:solidFill>
                  <a:srgbClr val="3F5056"/>
                </a:solidFill>
                <a:latin typeface="Arial" pitchFamily="34" charset="0"/>
                <a:cs typeface="Arial" pitchFamily="34" charset="0"/>
              </a:rPr>
              <a:t>ffi </a:t>
            </a:r>
            <a:r>
              <a:rPr lang="en-GB" sz="2400" dirty="0" smtClean="0">
                <a:solidFill>
                  <a:srgbClr val="3F5056"/>
                </a:solidFill>
                <a:latin typeface="Arial" pitchFamily="34" charset="0"/>
                <a:cs typeface="Arial" pitchFamily="34" charset="0"/>
              </a:rPr>
              <a:t>am ddarparu neu drefnu gofal a / neu gymorth i unigolion</a:t>
            </a:r>
          </a:p>
          <a:p>
            <a:pPr eaLnBrk="1" hangingPunct="1">
              <a:buClr>
                <a:srgbClr val="2C9E42"/>
              </a:buClr>
            </a:pPr>
            <a:r>
              <a:rPr lang="en-GB" sz="2400" dirty="0" smtClean="0">
                <a:solidFill>
                  <a:srgbClr val="3F5056"/>
                </a:solidFill>
                <a:latin typeface="Arial" pitchFamily="34" charset="0"/>
                <a:cs typeface="Arial" pitchFamily="34" charset="0"/>
              </a:rPr>
              <a:t>Pan allai </a:t>
            </a:r>
            <a:r>
              <a:rPr lang="en-GB" sz="2400" dirty="0" smtClean="0">
                <a:solidFill>
                  <a:srgbClr val="3F5056"/>
                </a:solidFill>
                <a:latin typeface="Arial" pitchFamily="34" charset="0"/>
                <a:cs typeface="Arial" pitchFamily="34" charset="0"/>
              </a:rPr>
              <a:t>awdurdod lleol </a:t>
            </a:r>
            <a:r>
              <a:rPr lang="en-GB" sz="2400" dirty="0" smtClean="0">
                <a:solidFill>
                  <a:srgbClr val="3F5056"/>
                </a:solidFill>
                <a:latin typeface="Arial" pitchFamily="34" charset="0"/>
                <a:cs typeface="Arial" pitchFamily="34" charset="0"/>
              </a:rPr>
              <a:t>godi ffi am wasanaethau </a:t>
            </a:r>
            <a:r>
              <a:rPr lang="en-GB" sz="2400" dirty="0" smtClean="0">
                <a:solidFill>
                  <a:srgbClr val="3F5056"/>
                </a:solidFill>
                <a:latin typeface="Arial" pitchFamily="34" charset="0"/>
                <a:cs typeface="Arial" pitchFamily="34" charset="0"/>
              </a:rPr>
              <a:t>ataliol a </a:t>
            </a:r>
            <a:r>
              <a:rPr lang="en-GB" sz="2400" dirty="0" smtClean="0">
                <a:solidFill>
                  <a:srgbClr val="3F5056"/>
                </a:solidFill>
                <a:latin typeface="Arial" pitchFamily="34" charset="0"/>
                <a:cs typeface="Arial" pitchFamily="34" charset="0"/>
              </a:rPr>
              <a:t>darparu </a:t>
            </a:r>
            <a:r>
              <a:rPr lang="en-GB" sz="2400" dirty="0" smtClean="0">
                <a:solidFill>
                  <a:srgbClr val="3F5056"/>
                </a:solidFill>
                <a:latin typeface="Arial" pitchFamily="34" charset="0"/>
                <a:cs typeface="Arial" pitchFamily="34" charset="0"/>
              </a:rPr>
              <a:t>cymorth</a:t>
            </a:r>
            <a:endParaRPr lang="en-GB" sz="800" dirty="0" smtClean="0">
              <a:solidFill>
                <a:srgbClr val="3F5056"/>
              </a:solidFill>
              <a:latin typeface="Arial" pitchFamily="34" charset="0"/>
              <a:cs typeface="Arial" pitchFamily="34" charset="0"/>
            </a:endParaRPr>
          </a:p>
          <a:p>
            <a:pPr eaLnBrk="1" hangingPunct="1">
              <a:buClr>
                <a:srgbClr val="2C9E42"/>
              </a:buClr>
            </a:pPr>
            <a:r>
              <a:rPr lang="en-GB" sz="2400" dirty="0" smtClean="0">
                <a:solidFill>
                  <a:srgbClr val="3F5056"/>
                </a:solidFill>
                <a:latin typeface="Arial" pitchFamily="34" charset="0"/>
                <a:cs typeface="Arial" pitchFamily="34" charset="0"/>
              </a:rPr>
              <a:t>Sut y gellid gosod, talu a gorfodi’r ffioedd</a:t>
            </a:r>
            <a:endParaRPr lang="en-GB" sz="800" dirty="0" smtClean="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noFill/>
        </p:spPr>
        <p:txBody>
          <a:bodyPr/>
          <a:lstStyle/>
          <a:p>
            <a:pPr algn="l" eaLnBrk="1" hangingPunct="1"/>
            <a:r>
              <a:rPr lang="en-GB" b="1" u="sng" dirty="0">
                <a:solidFill>
                  <a:srgbClr val="2C9E42"/>
                </a:solidFill>
                <a:latin typeface="Arial"/>
                <a:cs typeface="Arial"/>
              </a:rPr>
              <a:t>Rhan 5 </a:t>
            </a:r>
            <a:r>
              <a:rPr lang="en-GB" b="1" u="sng" dirty="0" smtClean="0">
                <a:solidFill>
                  <a:srgbClr val="2C9E42"/>
                </a:solidFill>
                <a:latin typeface="Arial"/>
                <a:cs typeface="Arial"/>
              </a:rPr>
              <a:t>– Codi </a:t>
            </a:r>
            <a:r>
              <a:rPr lang="en-GB" b="1" u="sng" dirty="0" smtClean="0">
                <a:solidFill>
                  <a:srgbClr val="2C9E42"/>
                </a:solidFill>
                <a:latin typeface="Arial"/>
                <a:cs typeface="Arial"/>
              </a:rPr>
              <a:t>Ffioedd </a:t>
            </a:r>
            <a:r>
              <a:rPr lang="en-GB" b="1" u="sng" dirty="0" smtClean="0">
                <a:solidFill>
                  <a:srgbClr val="2C9E42"/>
                </a:solidFill>
                <a:latin typeface="Arial"/>
                <a:cs typeface="Arial"/>
              </a:rPr>
              <a:t>ac Asesiadau Ariannol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3568" y="2564904"/>
            <a:ext cx="7702624" cy="3528392"/>
          </a:xfrm>
        </p:spPr>
        <p:txBody>
          <a:bodyPr/>
          <a:lstStyle/>
          <a:p>
            <a:pPr eaLnBrk="1" hangingPunct="1">
              <a:buNone/>
            </a:pPr>
            <a:r>
              <a:rPr lang="en-GB" sz="2400" dirty="0">
                <a:solidFill>
                  <a:srgbClr val="3F5056"/>
                </a:solidFill>
                <a:latin typeface="Arial" pitchFamily="34" charset="0"/>
                <a:cs typeface="Arial" pitchFamily="34" charset="0"/>
              </a:rPr>
              <a:t>Mae Rhan 6 yn cynnwys 11 is-ran sy’n canolbwyntio ar</a:t>
            </a:r>
          </a:p>
          <a:p>
            <a:pPr>
              <a:buNone/>
            </a:pPr>
            <a:r>
              <a:rPr lang="en-GB" sz="2400" dirty="0" smtClean="0">
                <a:solidFill>
                  <a:srgbClr val="2C9E42"/>
                </a:solidFill>
                <a:latin typeface="Arial" pitchFamily="34" charset="0"/>
                <a:cs typeface="Arial" pitchFamily="34" charset="0"/>
              </a:rPr>
              <a:t>1</a:t>
            </a:r>
            <a:r>
              <a:rPr lang="en-GB" sz="2400" dirty="0" smtClean="0">
                <a:solidFill>
                  <a:srgbClr val="2C9E42"/>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Dehongli</a:t>
            </a:r>
          </a:p>
          <a:p>
            <a:pPr>
              <a:buNone/>
            </a:pPr>
            <a:r>
              <a:rPr lang="en-GB" sz="2400" dirty="0" smtClean="0">
                <a:solidFill>
                  <a:srgbClr val="2C9E42"/>
                </a:solidFill>
                <a:latin typeface="Arial" pitchFamily="34" charset="0"/>
                <a:cs typeface="Arial" pitchFamily="34" charset="0"/>
              </a:rPr>
              <a:t>2. </a:t>
            </a:r>
            <a:r>
              <a:rPr lang="en-GB" sz="2400" dirty="0" smtClean="0">
                <a:solidFill>
                  <a:srgbClr val="3F5056"/>
                </a:solidFill>
                <a:latin typeface="Arial" pitchFamily="34" charset="0"/>
                <a:cs typeface="Arial" pitchFamily="34" charset="0"/>
              </a:rPr>
              <a:t>Dyletswyddau </a:t>
            </a:r>
            <a:r>
              <a:rPr lang="en-GB" sz="2400" dirty="0" smtClean="0">
                <a:solidFill>
                  <a:srgbClr val="3F5056"/>
                </a:solidFill>
                <a:latin typeface="Arial" pitchFamily="34" charset="0"/>
                <a:cs typeface="Arial" pitchFamily="34" charset="0"/>
              </a:rPr>
              <a:t>lletya</a:t>
            </a:r>
            <a:endParaRPr lang="en-GB" sz="2400" dirty="0" smtClean="0">
              <a:solidFill>
                <a:srgbClr val="3F5056"/>
              </a:solidFill>
              <a:latin typeface="Arial" pitchFamily="34" charset="0"/>
              <a:cs typeface="Arial" pitchFamily="34" charset="0"/>
            </a:endParaRPr>
          </a:p>
          <a:p>
            <a:pPr>
              <a:buNone/>
            </a:pPr>
            <a:r>
              <a:rPr lang="en-GB" sz="2400" dirty="0" smtClean="0">
                <a:solidFill>
                  <a:srgbClr val="2C9E42"/>
                </a:solidFill>
                <a:latin typeface="Arial" pitchFamily="34" charset="0"/>
                <a:cs typeface="Arial" pitchFamily="34" charset="0"/>
              </a:rPr>
              <a:t>3. </a:t>
            </a:r>
            <a:r>
              <a:rPr lang="en-GB" sz="2400" dirty="0" smtClean="0">
                <a:solidFill>
                  <a:srgbClr val="3F5056"/>
                </a:solidFill>
                <a:latin typeface="Arial" pitchFamily="34" charset="0"/>
                <a:cs typeface="Arial" pitchFamily="34" charset="0"/>
              </a:rPr>
              <a:t>Dyletswyddau </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plant sy’n derbyn </a:t>
            </a:r>
            <a:r>
              <a:rPr lang="en-GB" sz="2400" dirty="0" smtClean="0">
                <a:solidFill>
                  <a:srgbClr val="3F5056"/>
                </a:solidFill>
                <a:latin typeface="Arial" pitchFamily="34" charset="0"/>
                <a:cs typeface="Arial" pitchFamily="34" charset="0"/>
              </a:rPr>
              <a:t>gofal</a:t>
            </a:r>
          </a:p>
          <a:p>
            <a:pPr>
              <a:buNone/>
            </a:pPr>
            <a:r>
              <a:rPr lang="en-GB" sz="2400" dirty="0" smtClean="0">
                <a:solidFill>
                  <a:srgbClr val="2C9E42"/>
                </a:solidFill>
                <a:latin typeface="Arial" pitchFamily="34" charset="0"/>
                <a:cs typeface="Arial" pitchFamily="34" charset="0"/>
              </a:rPr>
              <a:t>4. </a:t>
            </a:r>
            <a:r>
              <a:rPr lang="en-GB" sz="2400" dirty="0" smtClean="0">
                <a:solidFill>
                  <a:srgbClr val="3F5056"/>
                </a:solidFill>
                <a:latin typeface="Arial" pitchFamily="34" charset="0"/>
                <a:cs typeface="Arial" pitchFamily="34" charset="0"/>
              </a:rPr>
              <a:t>Rheoliadau – plant sy’n derbyn </a:t>
            </a:r>
            <a:r>
              <a:rPr lang="en-GB" sz="2400" dirty="0">
                <a:solidFill>
                  <a:srgbClr val="3F5056"/>
                </a:solidFill>
                <a:latin typeface="Arial" pitchFamily="34" charset="0"/>
                <a:cs typeface="Arial" pitchFamily="34" charset="0"/>
              </a:rPr>
              <a:t>gofal</a:t>
            </a:r>
          </a:p>
          <a:p>
            <a:pPr>
              <a:buNone/>
            </a:pPr>
            <a:r>
              <a:rPr lang="en-GB" sz="2400" dirty="0" smtClean="0">
                <a:solidFill>
                  <a:srgbClr val="2C9E42"/>
                </a:solidFill>
                <a:latin typeface="Arial" pitchFamily="34" charset="0"/>
                <a:cs typeface="Arial" pitchFamily="34" charset="0"/>
              </a:rPr>
              <a:t>5. </a:t>
            </a:r>
            <a:r>
              <a:rPr lang="en-GB" sz="2400" dirty="0" smtClean="0">
                <a:solidFill>
                  <a:srgbClr val="3F5056"/>
                </a:solidFill>
                <a:latin typeface="Arial" pitchFamily="34" charset="0"/>
                <a:cs typeface="Arial" pitchFamily="34" charset="0"/>
              </a:rPr>
              <a:t>Cyswllt </a:t>
            </a:r>
            <a:r>
              <a:rPr lang="en-GB" sz="2400" dirty="0" smtClean="0">
                <a:solidFill>
                  <a:srgbClr val="3F5056"/>
                </a:solidFill>
                <a:latin typeface="Arial" pitchFamily="34" charset="0"/>
                <a:cs typeface="Arial" pitchFamily="34" charset="0"/>
              </a:rPr>
              <a:t>ac ymweliadau </a:t>
            </a:r>
          </a:p>
          <a:p>
            <a:pPr>
              <a:buNone/>
            </a:pPr>
            <a:r>
              <a:rPr lang="en-GB" sz="2400" dirty="0" smtClean="0">
                <a:solidFill>
                  <a:srgbClr val="2C9E42"/>
                </a:solidFill>
                <a:latin typeface="Arial" pitchFamily="34" charset="0"/>
                <a:cs typeface="Arial" pitchFamily="34" charset="0"/>
              </a:rPr>
              <a:t>6.</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Adolygu achosion</a:t>
            </a:r>
            <a:endParaRPr lang="en-GB" sz="2400" dirty="0" smtClean="0">
              <a:solidFill>
                <a:srgbClr val="3F5056"/>
              </a:solidFill>
              <a:latin typeface="Arial" pitchFamily="34" charset="0"/>
              <a:cs typeface="Arial" pitchFamily="34" charset="0"/>
            </a:endParaRPr>
          </a:p>
          <a:p>
            <a:pPr eaLnBrk="1" hangingPunct="1"/>
            <a:endParaRPr lang="en-GB" sz="2400" dirty="0" smtClean="0">
              <a:latin typeface="Arial" pitchFamily="34" charset="0"/>
              <a:cs typeface="Arial" pitchFamily="34" charset="0"/>
            </a:endParaRPr>
          </a:p>
          <a:p>
            <a:pPr eaLnBrk="1" hangingPunct="1"/>
            <a:endParaRPr lang="en-GB" sz="24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6 </a:t>
            </a:r>
            <a:r>
              <a:rPr lang="en-GB" b="1" u="sng" dirty="0" smtClean="0">
                <a:solidFill>
                  <a:srgbClr val="2C9E42"/>
                </a:solidFill>
                <a:latin typeface="Arial"/>
                <a:cs typeface="Arial"/>
              </a:rPr>
              <a:t>– Plant </a:t>
            </a:r>
            <a:r>
              <a:rPr lang="en-GB" b="1" u="sng" dirty="0" smtClean="0">
                <a:solidFill>
                  <a:srgbClr val="2C9E42"/>
                </a:solidFill>
                <a:latin typeface="Arial"/>
                <a:cs typeface="Arial"/>
              </a:rPr>
              <a:t>sy’n </a:t>
            </a:r>
            <a:br>
              <a:rPr lang="en-GB" b="1" u="sng" dirty="0" smtClean="0">
                <a:solidFill>
                  <a:srgbClr val="2C9E42"/>
                </a:solidFill>
                <a:latin typeface="Arial"/>
                <a:cs typeface="Arial"/>
              </a:rPr>
            </a:br>
            <a:r>
              <a:rPr lang="en-GB" b="1" u="sng" dirty="0" smtClean="0">
                <a:solidFill>
                  <a:srgbClr val="2C9E42"/>
                </a:solidFill>
                <a:latin typeface="Arial"/>
                <a:cs typeface="Arial"/>
              </a:rPr>
              <a:t>Derbyn </a:t>
            </a:r>
            <a:r>
              <a:rPr lang="en-GB" b="1" u="sng" dirty="0" smtClean="0">
                <a:solidFill>
                  <a:srgbClr val="2C9E42"/>
                </a:solidFill>
                <a:latin typeface="Arial"/>
                <a:cs typeface="Arial"/>
              </a:rPr>
              <a:t>Gofal a </a:t>
            </a:r>
            <a:r>
              <a:rPr lang="en-GB" b="1" u="sng" dirty="0" smtClean="0">
                <a:solidFill>
                  <a:srgbClr val="2C9E42"/>
                </a:solidFill>
                <a:latin typeface="Arial"/>
                <a:cs typeface="Arial"/>
              </a:rPr>
              <a:t>Phlant sy’n cael eu Lletya</a:t>
            </a:r>
            <a:endParaRPr lang="en-GB" b="1" u="sng" dirty="0" smtClean="0">
              <a:solidFill>
                <a:srgbClr val="2C9E42"/>
              </a:solidFill>
              <a:latin typeface="Arial"/>
              <a:cs typeface="Arial"/>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431391" y="3717032"/>
            <a:ext cx="1712608" cy="3140967"/>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3568" y="2708920"/>
            <a:ext cx="7702624" cy="3600400"/>
          </a:xfrm>
        </p:spPr>
        <p:txBody>
          <a:bodyPr/>
          <a:lstStyle/>
          <a:p>
            <a:pPr marL="536575" indent="-536575">
              <a:buAutoNum type="arabicPeriod" startAt="7"/>
            </a:pPr>
            <a:r>
              <a:rPr lang="en-GB" sz="2400" dirty="0" smtClean="0">
                <a:solidFill>
                  <a:srgbClr val="3F5056"/>
                </a:solidFill>
                <a:latin typeface="Arial" pitchFamily="34" charset="0"/>
                <a:cs typeface="Arial" pitchFamily="34" charset="0"/>
              </a:rPr>
              <a:t>Gadael gofal, llety a </a:t>
            </a:r>
            <a:r>
              <a:rPr lang="en-GB" sz="2400" dirty="0" smtClean="0">
                <a:solidFill>
                  <a:srgbClr val="3F5056"/>
                </a:solidFill>
                <a:latin typeface="Arial" pitchFamily="34" charset="0"/>
                <a:cs typeface="Arial" pitchFamily="34" charset="0"/>
              </a:rPr>
              <a:t>maethu</a:t>
            </a:r>
            <a:endParaRPr lang="en-GB" sz="2400" dirty="0" smtClean="0">
              <a:solidFill>
                <a:srgbClr val="3F5056"/>
              </a:solidFill>
              <a:latin typeface="Arial" pitchFamily="34" charset="0"/>
              <a:cs typeface="Arial" pitchFamily="34" charset="0"/>
            </a:endParaRPr>
          </a:p>
          <a:p>
            <a:pPr marL="536575" indent="-536575">
              <a:buAutoNum type="arabicPeriod" startAt="7"/>
            </a:pPr>
            <a:r>
              <a:rPr lang="en-GB" sz="2400" dirty="0">
                <a:solidFill>
                  <a:srgbClr val="3F5056"/>
                </a:solidFill>
                <a:latin typeface="Arial" pitchFamily="34" charset="0"/>
                <a:cs typeface="Arial" pitchFamily="34" charset="0"/>
              </a:rPr>
              <a:t>Llety diogel </a:t>
            </a:r>
          </a:p>
          <a:p>
            <a:pPr marL="536575" indent="-536575">
              <a:buAutoNum type="arabicPeriod" startAt="7"/>
            </a:pPr>
            <a:r>
              <a:rPr lang="en-GB" sz="2400" dirty="0" smtClean="0">
                <a:solidFill>
                  <a:srgbClr val="3F5056"/>
                </a:solidFill>
                <a:latin typeface="Arial" pitchFamily="34" charset="0"/>
                <a:cs typeface="Arial" pitchFamily="34" charset="0"/>
              </a:rPr>
              <a:t>Plant sy’n </a:t>
            </a:r>
            <a:r>
              <a:rPr lang="en-GB" sz="2400" dirty="0" smtClean="0">
                <a:solidFill>
                  <a:srgbClr val="3F5056"/>
                </a:solidFill>
                <a:latin typeface="Arial" pitchFamily="34" charset="0"/>
                <a:cs typeface="Arial" pitchFamily="34" charset="0"/>
              </a:rPr>
              <a:t>cael eu lletya mewn sefydliadau penodol</a:t>
            </a:r>
            <a:endParaRPr lang="en-GB" sz="2400" dirty="0" smtClean="0">
              <a:solidFill>
                <a:srgbClr val="3F5056"/>
              </a:solidFill>
              <a:latin typeface="Arial" pitchFamily="34" charset="0"/>
              <a:cs typeface="Arial" pitchFamily="34" charset="0"/>
            </a:endParaRPr>
          </a:p>
          <a:p>
            <a:pPr marL="0" indent="0">
              <a:buNone/>
            </a:pPr>
            <a:r>
              <a:rPr lang="en-GB" sz="2400" dirty="0" smtClean="0">
                <a:solidFill>
                  <a:srgbClr val="3F5056"/>
                </a:solidFill>
                <a:latin typeface="Arial" pitchFamily="34" charset="0"/>
                <a:cs typeface="Arial" pitchFamily="34" charset="0"/>
              </a:rPr>
              <a:t>10. Symud plant </a:t>
            </a:r>
            <a:r>
              <a:rPr lang="en-GB" sz="2400" dirty="0" smtClean="0">
                <a:solidFill>
                  <a:srgbClr val="3F5056"/>
                </a:solidFill>
                <a:latin typeface="Arial" pitchFamily="34" charset="0"/>
                <a:cs typeface="Arial" pitchFamily="34" charset="0"/>
              </a:rPr>
              <a:t>sy’n derbyn </a:t>
            </a:r>
            <a:r>
              <a:rPr lang="en-GB" sz="2400" dirty="0" smtClean="0">
                <a:solidFill>
                  <a:srgbClr val="3F5056"/>
                </a:solidFill>
                <a:latin typeface="Arial" pitchFamily="34" charset="0"/>
                <a:cs typeface="Arial" pitchFamily="34" charset="0"/>
              </a:rPr>
              <a:t>gofal i fyw tu </a:t>
            </a:r>
            <a:r>
              <a:rPr lang="en-GB" sz="2400" dirty="0" smtClean="0">
                <a:solidFill>
                  <a:srgbClr val="3F5056"/>
                </a:solidFill>
                <a:latin typeface="Arial" pitchFamily="34" charset="0"/>
                <a:cs typeface="Arial" pitchFamily="34" charset="0"/>
              </a:rPr>
              <a:t>allan i’r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      awdurdodaeth</a:t>
            </a:r>
            <a:endParaRPr lang="en-GB" sz="2400" dirty="0" smtClean="0">
              <a:solidFill>
                <a:srgbClr val="3F5056"/>
              </a:solidFill>
              <a:latin typeface="Arial" pitchFamily="34" charset="0"/>
              <a:cs typeface="Arial" pitchFamily="34" charset="0"/>
            </a:endParaRPr>
          </a:p>
          <a:p>
            <a:pPr marL="0" indent="0">
              <a:buNone/>
            </a:pPr>
            <a:r>
              <a:rPr lang="en-GB" sz="2400" dirty="0" smtClean="0">
                <a:solidFill>
                  <a:srgbClr val="3F5056"/>
                </a:solidFill>
                <a:latin typeface="Arial" pitchFamily="34" charset="0"/>
                <a:cs typeface="Arial" pitchFamily="34" charset="0"/>
              </a:rPr>
              <a:t>11. Marwolaeth </a:t>
            </a:r>
            <a:r>
              <a:rPr lang="en-GB" sz="2400" dirty="0">
                <a:solidFill>
                  <a:srgbClr val="3F5056"/>
                </a:solidFill>
                <a:latin typeface="Arial" pitchFamily="34" charset="0"/>
                <a:cs typeface="Arial" pitchFamily="34" charset="0"/>
              </a:rPr>
              <a:t>plentyn </a:t>
            </a:r>
            <a:r>
              <a:rPr lang="en-GB" sz="2400" dirty="0" smtClean="0">
                <a:solidFill>
                  <a:srgbClr val="3F5056"/>
                </a:solidFill>
                <a:latin typeface="Arial" pitchFamily="34" charset="0"/>
                <a:cs typeface="Arial" pitchFamily="34" charset="0"/>
              </a:rPr>
              <a:t>sy’n derbyn </a:t>
            </a:r>
            <a:r>
              <a:rPr lang="en-GB" sz="2400" dirty="0">
                <a:solidFill>
                  <a:srgbClr val="3F5056"/>
                </a:solidFill>
                <a:latin typeface="Arial" pitchFamily="34" charset="0"/>
                <a:cs typeface="Arial" pitchFamily="34" charset="0"/>
              </a:rPr>
              <a:t>gofal </a:t>
            </a:r>
          </a:p>
          <a:p>
            <a:pPr marL="0" indent="0">
              <a:buNone/>
            </a:pPr>
            <a:endParaRPr lang="en-GB" sz="2400" dirty="0" smtClean="0">
              <a:solidFill>
                <a:srgbClr val="3F5056"/>
              </a:solidFill>
              <a:latin typeface="Arial" pitchFamily="34" charset="0"/>
              <a:cs typeface="Arial" pitchFamily="34" charset="0"/>
            </a:endParaRPr>
          </a:p>
          <a:p>
            <a:pPr eaLnBrk="1" hangingPunct="1"/>
            <a:endParaRPr lang="en-GB" sz="24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6 </a:t>
            </a:r>
            <a:r>
              <a:rPr lang="en-GB" b="1" u="sng" dirty="0" smtClean="0">
                <a:solidFill>
                  <a:srgbClr val="2C9E42"/>
                </a:solidFill>
                <a:latin typeface="Arial"/>
                <a:cs typeface="Arial"/>
              </a:rPr>
              <a:t>– </a:t>
            </a:r>
            <a:r>
              <a:rPr lang="en-GB" b="1" u="sng" dirty="0">
                <a:solidFill>
                  <a:srgbClr val="2C9E42"/>
                </a:solidFill>
                <a:latin typeface="Arial"/>
                <a:cs typeface="Arial"/>
              </a:rPr>
              <a:t>Plant </a:t>
            </a:r>
            <a:r>
              <a:rPr lang="en-GB" b="1" u="sng" dirty="0" smtClean="0">
                <a:solidFill>
                  <a:srgbClr val="2C9E42"/>
                </a:solidFill>
                <a:latin typeface="Arial"/>
                <a:cs typeface="Arial"/>
              </a:rPr>
              <a:t>sy’n </a:t>
            </a:r>
            <a:br>
              <a:rPr lang="en-GB" b="1" u="sng" dirty="0" smtClean="0">
                <a:solidFill>
                  <a:srgbClr val="2C9E42"/>
                </a:solidFill>
                <a:latin typeface="Arial"/>
                <a:cs typeface="Arial"/>
              </a:rPr>
            </a:br>
            <a:r>
              <a:rPr lang="en-GB" b="1" u="sng" dirty="0" smtClean="0">
                <a:solidFill>
                  <a:srgbClr val="2C9E42"/>
                </a:solidFill>
                <a:latin typeface="Arial"/>
                <a:cs typeface="Arial"/>
              </a:rPr>
              <a:t>Derbyn </a:t>
            </a:r>
            <a:r>
              <a:rPr lang="en-GB" b="1" u="sng" dirty="0">
                <a:solidFill>
                  <a:srgbClr val="2C9E42"/>
                </a:solidFill>
                <a:latin typeface="Arial"/>
                <a:cs typeface="Arial"/>
              </a:rPr>
              <a:t>Gofal a </a:t>
            </a:r>
            <a:r>
              <a:rPr lang="en-GB" b="1" u="sng" dirty="0" smtClean="0">
                <a:solidFill>
                  <a:srgbClr val="2C9E42"/>
                </a:solidFill>
                <a:latin typeface="Arial"/>
                <a:cs typeface="Arial"/>
              </a:rPr>
              <a:t>Phlant </a:t>
            </a:r>
            <a:br>
              <a:rPr lang="en-GB" b="1" u="sng" dirty="0" smtClean="0">
                <a:solidFill>
                  <a:srgbClr val="2C9E42"/>
                </a:solidFill>
                <a:latin typeface="Arial"/>
                <a:cs typeface="Arial"/>
              </a:rPr>
            </a:br>
            <a:r>
              <a:rPr lang="en-GB" b="1" u="sng" dirty="0" smtClean="0">
                <a:solidFill>
                  <a:srgbClr val="2C9E42"/>
                </a:solidFill>
                <a:latin typeface="Arial"/>
                <a:cs typeface="Arial"/>
              </a:rPr>
              <a:t>sy’n cael eu Lletya</a:t>
            </a:r>
            <a:endParaRPr lang="en-GB" b="1" u="sng" dirty="0" smtClean="0">
              <a:solidFill>
                <a:srgbClr val="2C9E42"/>
              </a:solidFill>
              <a:latin typeface="Arial"/>
              <a:cs typeface="Arial"/>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36296" y="3359225"/>
            <a:ext cx="1907703" cy="349877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59917" y="3402545"/>
            <a:ext cx="1884083" cy="3455455"/>
          </a:xfrm>
          <a:prstGeom prst="rect">
            <a:avLst/>
          </a:prstGeom>
        </p:spPr>
      </p:pic>
      <p:sp>
        <p:nvSpPr>
          <p:cNvPr id="17411" name="Rectangle 3"/>
          <p:cNvSpPr>
            <a:spLocks noGrp="1" noChangeArrowheads="1"/>
          </p:cNvSpPr>
          <p:nvPr>
            <p:ph type="body" idx="1"/>
          </p:nvPr>
        </p:nvSpPr>
        <p:spPr>
          <a:xfrm>
            <a:off x="609600" y="1844824"/>
            <a:ext cx="7772400" cy="4464496"/>
          </a:xfrm>
        </p:spPr>
        <p:txBody>
          <a:bodyPr/>
          <a:lstStyle/>
          <a:p>
            <a:pPr>
              <a:buNone/>
            </a:pPr>
            <a:r>
              <a:rPr lang="en-GB" sz="2000" b="1" dirty="0" smtClean="0">
                <a:latin typeface="Arial" pitchFamily="34" charset="0"/>
                <a:cs typeface="Arial" pitchFamily="34" charset="0"/>
              </a:rPr>
              <a:t> </a:t>
            </a:r>
            <a:r>
              <a:rPr lang="en-GB" sz="2000" b="1" dirty="0" smtClean="0">
                <a:solidFill>
                  <a:srgbClr val="2C9E42"/>
                </a:solidFill>
                <a:latin typeface="Arial" pitchFamily="34" charset="0"/>
                <a:cs typeface="Arial" pitchFamily="34" charset="0"/>
              </a:rPr>
              <a:t>Amcan</a:t>
            </a:r>
          </a:p>
          <a:p>
            <a:pPr lvl="0">
              <a:buClr>
                <a:srgbClr val="2C9E42"/>
              </a:buClr>
            </a:pPr>
            <a:r>
              <a:rPr lang="en-GB" sz="2400" dirty="0" smtClean="0">
                <a:solidFill>
                  <a:srgbClr val="3F5056"/>
                </a:solidFill>
                <a:latin typeface="Arial" panose="020B0604020202020204" pitchFamily="34" charset="0"/>
                <a:cs typeface="Arial" panose="020B0604020202020204" pitchFamily="34" charset="0"/>
              </a:rPr>
              <a:t>Rhoi trosolwg o’r Ddeddf </a:t>
            </a:r>
          </a:p>
          <a:p>
            <a:pPr marL="0" indent="0">
              <a:buNone/>
            </a:pPr>
            <a:r>
              <a:rPr lang="en-GB" sz="2000" b="1" dirty="0" smtClean="0">
                <a:solidFill>
                  <a:srgbClr val="2C9E42"/>
                </a:solidFill>
                <a:latin typeface="Arial" panose="020B0604020202020204" pitchFamily="34" charset="0"/>
                <a:cs typeface="Arial" panose="020B0604020202020204" pitchFamily="34" charset="0"/>
              </a:rPr>
              <a:t>Bydd mynychwyr yn:</a:t>
            </a:r>
          </a:p>
          <a:p>
            <a:pPr lvl="0">
              <a:buClr>
                <a:srgbClr val="2C9E42"/>
              </a:buClr>
            </a:pPr>
            <a:r>
              <a:rPr lang="en-GB" sz="2400" dirty="0" smtClean="0">
                <a:solidFill>
                  <a:srgbClr val="3F5056"/>
                </a:solidFill>
                <a:latin typeface="Arial" panose="020B0604020202020204" pitchFamily="34" charset="0"/>
                <a:cs typeface="Arial" panose="020B0604020202020204" pitchFamily="34" charset="0"/>
              </a:rPr>
              <a:t>Gwybod am </a:t>
            </a:r>
            <a:r>
              <a:rPr lang="en-GB" sz="2400" dirty="0" smtClean="0">
                <a:solidFill>
                  <a:srgbClr val="3F5056"/>
                </a:solidFill>
                <a:latin typeface="Arial" panose="020B0604020202020204" pitchFamily="34" charset="0"/>
                <a:cs typeface="Arial" panose="020B0604020202020204" pitchFamily="34" charset="0"/>
              </a:rPr>
              <a:t>hanes </a:t>
            </a:r>
            <a:r>
              <a:rPr lang="en-GB" sz="2400" dirty="0" smtClean="0">
                <a:solidFill>
                  <a:srgbClr val="3F5056"/>
                </a:solidFill>
                <a:latin typeface="Arial" panose="020B0604020202020204" pitchFamily="34" charset="0"/>
                <a:cs typeface="Arial" panose="020B0604020202020204" pitchFamily="34" charset="0"/>
              </a:rPr>
              <a:t>y Ddeddf </a:t>
            </a:r>
          </a:p>
          <a:p>
            <a:pPr lvl="0">
              <a:buClr>
                <a:srgbClr val="2C9E42"/>
              </a:buClr>
            </a:pPr>
            <a:r>
              <a:rPr lang="en-GB" sz="2400" dirty="0" smtClean="0">
                <a:solidFill>
                  <a:srgbClr val="3F5056"/>
                </a:solidFill>
                <a:latin typeface="Arial" panose="020B0604020202020204" pitchFamily="34" charset="0"/>
                <a:cs typeface="Arial" panose="020B0604020202020204" pitchFamily="34" charset="0"/>
              </a:rPr>
              <a:t>Ymwybodol o </a:t>
            </a:r>
            <a:r>
              <a:rPr lang="en-GB" sz="2400" dirty="0" smtClean="0">
                <a:solidFill>
                  <a:srgbClr val="3F5056"/>
                </a:solidFill>
                <a:latin typeface="Arial" panose="020B0604020202020204" pitchFamily="34" charset="0"/>
                <a:cs typeface="Arial" panose="020B0604020202020204" pitchFamily="34" charset="0"/>
              </a:rPr>
              <a:t>rannau </a:t>
            </a:r>
            <a:r>
              <a:rPr lang="en-GB" sz="2400" dirty="0" smtClean="0">
                <a:solidFill>
                  <a:srgbClr val="3F5056"/>
                </a:solidFill>
                <a:latin typeface="Arial" panose="020B0604020202020204" pitchFamily="34" charset="0"/>
                <a:cs typeface="Arial" panose="020B0604020202020204" pitchFamily="34" charset="0"/>
              </a:rPr>
              <a:t>a nodweddion y Ddeddf</a:t>
            </a:r>
            <a:endParaRPr lang="en-GB" sz="2400" dirty="0">
              <a:solidFill>
                <a:srgbClr val="3F5056"/>
              </a:solidFill>
              <a:latin typeface="Arial" panose="020B0604020202020204" pitchFamily="34" charset="0"/>
              <a:cs typeface="Arial" panose="020B0604020202020204" pitchFamily="34" charset="0"/>
            </a:endParaRPr>
          </a:p>
          <a:p>
            <a:pPr lvl="0">
              <a:buClr>
                <a:srgbClr val="2C9E42"/>
              </a:buClr>
            </a:pPr>
            <a:r>
              <a:rPr lang="en-GB" sz="2400" dirty="0" smtClean="0">
                <a:solidFill>
                  <a:srgbClr val="3F5056"/>
                </a:solidFill>
                <a:latin typeface="Arial" panose="020B0604020202020204" pitchFamily="34" charset="0"/>
                <a:cs typeface="Arial" panose="020B0604020202020204" pitchFamily="34" charset="0"/>
              </a:rPr>
              <a:t>Gwerthfawrogi’r </a:t>
            </a:r>
            <a:r>
              <a:rPr lang="en-GB" sz="2400" dirty="0" smtClean="0">
                <a:solidFill>
                  <a:srgbClr val="3F5056"/>
                </a:solidFill>
                <a:latin typeface="Arial" panose="020B0604020202020204" pitchFamily="34" charset="0"/>
                <a:cs typeface="Arial" panose="020B0604020202020204" pitchFamily="34" charset="0"/>
              </a:rPr>
              <a:t>gwahaniaethau </a:t>
            </a:r>
            <a:r>
              <a:rPr lang="en-GB" sz="2400" dirty="0" smtClean="0">
                <a:solidFill>
                  <a:srgbClr val="3F5056"/>
                </a:solidFill>
                <a:latin typeface="Arial" panose="020B0604020202020204" pitchFamily="34" charset="0"/>
                <a:cs typeface="Arial" panose="020B0604020202020204" pitchFamily="34" charset="0"/>
              </a:rPr>
              <a:t>yn y pwyslais ar </a:t>
            </a:r>
            <a:r>
              <a:rPr lang="en-GB" sz="2400" dirty="0" smtClean="0">
                <a:solidFill>
                  <a:srgbClr val="3F5056"/>
                </a:solidFill>
                <a:latin typeface="Arial" panose="020B0604020202020204" pitchFamily="34" charset="0"/>
                <a:cs typeface="Arial" panose="020B0604020202020204" pitchFamily="34" charset="0"/>
              </a:rPr>
              <a:t/>
            </a:r>
            <a:br>
              <a:rPr lang="en-GB" sz="2400" dirty="0" smtClean="0">
                <a:solidFill>
                  <a:srgbClr val="3F5056"/>
                </a:solidFill>
                <a:latin typeface="Arial" panose="020B0604020202020204" pitchFamily="34" charset="0"/>
                <a:cs typeface="Arial" panose="020B0604020202020204" pitchFamily="34" charset="0"/>
              </a:rPr>
            </a:br>
            <a:r>
              <a:rPr lang="en-GB" sz="2400" dirty="0" smtClean="0">
                <a:solidFill>
                  <a:srgbClr val="3F5056"/>
                </a:solidFill>
                <a:latin typeface="Arial" panose="020B0604020202020204" pitchFamily="34" charset="0"/>
                <a:cs typeface="Arial" panose="020B0604020202020204" pitchFamily="34" charset="0"/>
              </a:rPr>
              <a:t>ofal </a:t>
            </a:r>
            <a:r>
              <a:rPr lang="en-GB" sz="2400" dirty="0" smtClean="0">
                <a:solidFill>
                  <a:srgbClr val="3F5056"/>
                </a:solidFill>
                <a:latin typeface="Arial" panose="020B0604020202020204" pitchFamily="34" charset="0"/>
                <a:cs typeface="Arial" panose="020B0604020202020204" pitchFamily="34" charset="0"/>
              </a:rPr>
              <a:t>a chymorth</a:t>
            </a:r>
            <a:endParaRPr lang="en-GB" sz="2400" dirty="0">
              <a:solidFill>
                <a:srgbClr val="3F5056"/>
              </a:solidFill>
              <a:latin typeface="Arial" panose="020B0604020202020204" pitchFamily="34" charset="0"/>
              <a:cs typeface="Arial" panose="020B0604020202020204" pitchFamily="34" charset="0"/>
            </a:endParaRPr>
          </a:p>
          <a:p>
            <a:pPr lvl="0">
              <a:buClr>
                <a:srgbClr val="2C9E42"/>
              </a:buClr>
            </a:pPr>
            <a:r>
              <a:rPr lang="en-GB" sz="2400" dirty="0" smtClean="0">
                <a:solidFill>
                  <a:srgbClr val="3F5056"/>
                </a:solidFill>
                <a:latin typeface="Arial" panose="020B0604020202020204" pitchFamily="34" charset="0"/>
                <a:cs typeface="Arial" panose="020B0604020202020204" pitchFamily="34" charset="0"/>
              </a:rPr>
              <a:t>Dechrau nodi </a:t>
            </a:r>
            <a:r>
              <a:rPr lang="en-GB" sz="2400" dirty="0" smtClean="0">
                <a:solidFill>
                  <a:srgbClr val="3F5056"/>
                </a:solidFill>
                <a:latin typeface="Arial" panose="020B0604020202020204" pitchFamily="34" charset="0"/>
                <a:cs typeface="Arial" panose="020B0604020202020204" pitchFamily="34" charset="0"/>
              </a:rPr>
              <a:t>newidiadau </a:t>
            </a:r>
            <a:r>
              <a:rPr lang="en-GB" sz="2400" dirty="0" smtClean="0">
                <a:solidFill>
                  <a:srgbClr val="3F5056"/>
                </a:solidFill>
                <a:latin typeface="Arial" panose="020B0604020202020204" pitchFamily="34" charset="0"/>
                <a:cs typeface="Arial" panose="020B0604020202020204" pitchFamily="34" charset="0"/>
              </a:rPr>
              <a:t>mewn </a:t>
            </a:r>
            <a:r>
              <a:rPr lang="en-GB" sz="2400" dirty="0" smtClean="0">
                <a:solidFill>
                  <a:srgbClr val="3F5056"/>
                </a:solidFill>
                <a:latin typeface="Arial" panose="020B0604020202020204" pitchFamily="34" charset="0"/>
                <a:cs typeface="Arial" panose="020B0604020202020204" pitchFamily="34" charset="0"/>
              </a:rPr>
              <a:t>ymarfer</a:t>
            </a:r>
          </a:p>
          <a:p>
            <a:pPr lvl="0">
              <a:buClr>
                <a:srgbClr val="2C9E42"/>
              </a:buClr>
            </a:pPr>
            <a:r>
              <a:rPr lang="en-GB" sz="2400" dirty="0" smtClean="0">
                <a:solidFill>
                  <a:srgbClr val="3F5056"/>
                </a:solidFill>
                <a:latin typeface="Arial" panose="020B0604020202020204" pitchFamily="34" charset="0"/>
                <a:cs typeface="Arial" panose="020B0604020202020204" pitchFamily="34" charset="0"/>
              </a:rPr>
              <a:t>Dechrau </a:t>
            </a:r>
            <a:r>
              <a:rPr lang="en-GB" sz="2400" dirty="0" smtClean="0">
                <a:solidFill>
                  <a:srgbClr val="3F5056"/>
                </a:solidFill>
                <a:latin typeface="Arial" panose="020B0604020202020204" pitchFamily="34" charset="0"/>
                <a:cs typeface="Arial" panose="020B0604020202020204" pitchFamily="34" charset="0"/>
              </a:rPr>
              <a:t>nodi </a:t>
            </a:r>
            <a:r>
              <a:rPr lang="en-GB" sz="2400" dirty="0" smtClean="0">
                <a:solidFill>
                  <a:srgbClr val="3F5056"/>
                </a:solidFill>
                <a:latin typeface="Arial" panose="020B0604020202020204" pitchFamily="34" charset="0"/>
                <a:cs typeface="Arial" panose="020B0604020202020204" pitchFamily="34" charset="0"/>
              </a:rPr>
              <a:t>anghenion hyfforddi pellach </a:t>
            </a:r>
            <a:endParaRPr lang="en-GB" sz="2800" b="1" dirty="0" smtClean="0"/>
          </a:p>
        </p:txBody>
      </p:sp>
      <p:sp>
        <p:nvSpPr>
          <p:cNvPr id="2054" name="Rectangle 10"/>
          <p:cNvSpPr>
            <a:spLocks noGrp="1" noChangeArrowheads="1"/>
          </p:cNvSpPr>
          <p:nvPr>
            <p:ph type="title"/>
          </p:nvPr>
        </p:nvSpPr>
        <p:spPr>
          <a:xfrm>
            <a:off x="611560" y="476672"/>
            <a:ext cx="7772400" cy="1143000"/>
          </a:xfrm>
          <a:noFill/>
        </p:spPr>
        <p:txBody>
          <a:bodyPr/>
          <a:lstStyle/>
          <a:p>
            <a:pPr algn="l" eaLnBrk="1" hangingPunct="1"/>
            <a:r>
              <a:rPr lang="en-GB" b="1" u="sng" dirty="0" smtClean="0">
                <a:solidFill>
                  <a:srgbClr val="2C9E42"/>
                </a:solidFill>
                <a:latin typeface="Arial"/>
                <a:cs typeface="Arial"/>
              </a:rPr>
              <a:t>Amcanion a </a:t>
            </a:r>
            <a:r>
              <a:rPr lang="en-GB" b="1" u="sng" dirty="0" smtClean="0">
                <a:solidFill>
                  <a:srgbClr val="2C9E42"/>
                </a:solidFill>
                <a:latin typeface="Arial"/>
                <a:cs typeface="Arial"/>
              </a:rPr>
              <a:t>chanlyniadau</a:t>
            </a:r>
            <a:endParaRPr lang="en-GB" b="1" u="sng" dirty="0" smtClean="0">
              <a:solidFill>
                <a:srgbClr val="2C9E42"/>
              </a:solidFill>
              <a:latin typeface="Arial"/>
              <a:cs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67544" y="1844824"/>
            <a:ext cx="8136904" cy="3600400"/>
          </a:xfrm>
        </p:spPr>
        <p:txBody>
          <a:bodyPr/>
          <a:lstStyle/>
          <a:p>
            <a:pPr>
              <a:buClr>
                <a:srgbClr val="2C9E42"/>
              </a:buClr>
            </a:pPr>
            <a:r>
              <a:rPr lang="en-GB" sz="2400" dirty="0" smtClean="0">
                <a:solidFill>
                  <a:srgbClr val="3F5056"/>
                </a:solidFill>
                <a:latin typeface="Arial" pitchFamily="34" charset="0"/>
                <a:cs typeface="Arial" pitchFamily="34" charset="0"/>
              </a:rPr>
              <a:t>Diogelu plant, cyflwyno dyletswydd i hysbysu </a:t>
            </a:r>
            <a:r>
              <a:rPr lang="en-GB" sz="2400" dirty="0" smtClean="0">
                <a:solidFill>
                  <a:srgbClr val="3F5056"/>
                </a:solidFill>
                <a:latin typeface="Arial" pitchFamily="34" charset="0"/>
                <a:cs typeface="Arial" pitchFamily="34" charset="0"/>
              </a:rP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ar </a:t>
            </a:r>
            <a:r>
              <a:rPr lang="en-GB" sz="2400" dirty="0" smtClean="0">
                <a:solidFill>
                  <a:srgbClr val="3F5056"/>
                </a:solidFill>
                <a:latin typeface="Arial" pitchFamily="34" charset="0"/>
                <a:cs typeface="Arial" pitchFamily="34" charset="0"/>
              </a:rPr>
              <a:t>bartneriaid perthnasol </a:t>
            </a:r>
          </a:p>
          <a:p>
            <a:pPr>
              <a:buClr>
                <a:srgbClr val="2C9E42"/>
              </a:buClr>
            </a:pPr>
            <a:r>
              <a:rPr lang="en-GB" sz="2400" dirty="0" smtClean="0">
                <a:solidFill>
                  <a:srgbClr val="3F5056"/>
                </a:solidFill>
                <a:latin typeface="Arial" pitchFamily="34" charset="0"/>
                <a:cs typeface="Arial" pitchFamily="34" charset="0"/>
              </a:rPr>
              <a:t>Diogelu oedolion, dyletswydd </a:t>
            </a:r>
            <a:r>
              <a:rPr lang="en-GB" sz="2400" dirty="0" smtClean="0">
                <a:solidFill>
                  <a:srgbClr val="3F5056"/>
                </a:solidFill>
                <a:latin typeface="Arial" pitchFamily="34" charset="0"/>
                <a:cs typeface="Arial" pitchFamily="34" charset="0"/>
              </a:rPr>
              <a:t>ar </a:t>
            </a:r>
            <a:r>
              <a:rPr lang="en-GB" sz="2400" dirty="0" smtClean="0">
                <a:solidFill>
                  <a:srgbClr val="3F5056"/>
                </a:solidFill>
                <a:latin typeface="Arial" pitchFamily="34" charset="0"/>
                <a:cs typeface="Arial" pitchFamily="34" charset="0"/>
              </a:rPr>
              <a:t>bartneriaid </a:t>
            </a:r>
            <a:r>
              <a:rPr lang="en-GB" sz="2400" dirty="0" smtClean="0">
                <a:solidFill>
                  <a:srgbClr val="3F5056"/>
                </a:solidFill>
                <a:latin typeface="Arial" pitchFamily="34" charset="0"/>
                <a:cs typeface="Arial" pitchFamily="34" charset="0"/>
              </a:rP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perthnasol </a:t>
            </a:r>
            <a:r>
              <a:rPr lang="en-GB" sz="2400" dirty="0" smtClean="0">
                <a:solidFill>
                  <a:srgbClr val="3F5056"/>
                </a:solidFill>
                <a:latin typeface="Arial" pitchFamily="34" charset="0"/>
                <a:cs typeface="Arial" pitchFamily="34" charset="0"/>
              </a:rPr>
              <a:t>i hysbysu </a:t>
            </a:r>
            <a:r>
              <a:rPr lang="en-GB" sz="2400" dirty="0" smtClean="0">
                <a:solidFill>
                  <a:srgbClr val="3F5056"/>
                </a:solidFill>
                <a:latin typeface="Arial" pitchFamily="34" charset="0"/>
                <a:cs typeface="Arial" pitchFamily="34" charset="0"/>
              </a:rPr>
              <a:t>os allai unigolyn fod yn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wynebu risg</a:t>
            </a: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Gorchymyn </a:t>
            </a:r>
            <a:r>
              <a:rPr lang="en-GB" sz="2400" dirty="0" smtClean="0">
                <a:solidFill>
                  <a:srgbClr val="3F5056"/>
                </a:solidFill>
                <a:latin typeface="Arial" pitchFamily="34" charset="0"/>
                <a:cs typeface="Arial" pitchFamily="34" charset="0"/>
              </a:rPr>
              <a:t>Amddiffyn </a:t>
            </a:r>
            <a:r>
              <a:rPr lang="en-GB" sz="2400" dirty="0" smtClean="0">
                <a:solidFill>
                  <a:srgbClr val="3F5056"/>
                </a:solidFill>
                <a:latin typeface="Arial" pitchFamily="34" charset="0"/>
                <a:cs typeface="Arial" pitchFamily="34" charset="0"/>
              </a:rPr>
              <a:t>a </a:t>
            </a:r>
            <a:r>
              <a:rPr lang="en-GB" sz="2400" dirty="0" smtClean="0">
                <a:solidFill>
                  <a:srgbClr val="3F5056"/>
                </a:solidFill>
                <a:latin typeface="Arial" pitchFamily="34" charset="0"/>
                <a:cs typeface="Arial" pitchFamily="34" charset="0"/>
              </a:rPr>
              <a:t>Chynorthwyo Oedolyn </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yn </a:t>
            </a:r>
            <a:r>
              <a:rPr lang="en-GB" sz="2400" dirty="0" smtClean="0">
                <a:solidFill>
                  <a:srgbClr val="3F5056"/>
                </a:solidFill>
                <a:latin typeface="Arial" pitchFamily="34" charset="0"/>
                <a:cs typeface="Arial" pitchFamily="34" charset="0"/>
              </a:rPr>
              <a:t>rhoi </a:t>
            </a:r>
            <a:r>
              <a:rPr lang="en-GB" sz="2400" dirty="0" smtClean="0">
                <a:solidFill>
                  <a:srgbClr val="3F5056"/>
                </a:solidFill>
                <a:latin typeface="Arial" pitchFamily="34" charset="0"/>
                <a:cs typeface="Arial" pitchFamily="34" charset="0"/>
              </a:rPr>
              <a:t>pŵer </a:t>
            </a:r>
            <a:r>
              <a:rPr lang="en-GB" sz="2400" dirty="0" smtClean="0">
                <a:solidFill>
                  <a:srgbClr val="3F5056"/>
                </a:solidFill>
                <a:latin typeface="Arial" pitchFamily="34" charset="0"/>
                <a:cs typeface="Arial" pitchFamily="34" charset="0"/>
              </a:rPr>
              <a:t>mynediad </a:t>
            </a:r>
            <a:endParaRPr lang="en-GB" sz="24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Strwythurau </a:t>
            </a:r>
            <a:r>
              <a:rPr lang="en-GB" sz="2400" dirty="0" smtClean="0">
                <a:solidFill>
                  <a:srgbClr val="3F5056"/>
                </a:solidFill>
                <a:latin typeface="Arial" pitchFamily="34" charset="0"/>
                <a:cs typeface="Arial" pitchFamily="34" charset="0"/>
              </a:rPr>
              <a:t>newydd i Fyrddau Diogelu</a:t>
            </a:r>
            <a:endParaRPr lang="en-GB" sz="24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7 </a:t>
            </a:r>
            <a:r>
              <a:rPr lang="en-GB" b="1" u="sng" dirty="0" smtClean="0">
                <a:solidFill>
                  <a:srgbClr val="2C9E42"/>
                </a:solidFill>
                <a:latin typeface="Arial"/>
                <a:cs typeface="Arial"/>
              </a:rPr>
              <a:t>– Diogelu</a:t>
            </a: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652223" y="708968"/>
            <a:ext cx="1491777" cy="6149032"/>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67544" y="2114600"/>
            <a:ext cx="8280920" cy="3600400"/>
          </a:xfrm>
        </p:spPr>
        <p:txBody>
          <a:bodyPr/>
          <a:lstStyle/>
          <a:p>
            <a:pPr>
              <a:buClr>
                <a:srgbClr val="2C9E42"/>
              </a:buClr>
            </a:pPr>
            <a:r>
              <a:rPr lang="en-GB" sz="2400" dirty="0" smtClean="0">
                <a:solidFill>
                  <a:srgbClr val="3F5056"/>
                </a:solidFill>
                <a:latin typeface="Arial" pitchFamily="34" charset="0"/>
                <a:cs typeface="Arial" pitchFamily="34" charset="0"/>
              </a:rPr>
              <a:t>Yn nodi </a:t>
            </a:r>
            <a:r>
              <a:rPr lang="en-GB" sz="2400" dirty="0" smtClean="0">
                <a:solidFill>
                  <a:srgbClr val="3F5056"/>
                </a:solidFill>
                <a:latin typeface="Arial" pitchFamily="34" charset="0"/>
                <a:cs typeface="Arial" pitchFamily="34" charset="0"/>
              </a:rPr>
              <a:t>swyddogaethau </a:t>
            </a:r>
            <a:r>
              <a:rPr lang="en-GB" sz="2400" dirty="0" smtClean="0">
                <a:solidFill>
                  <a:srgbClr val="3F5056"/>
                </a:solidFill>
                <a:latin typeface="Arial" pitchFamily="34" charset="0"/>
                <a:cs typeface="Arial" pitchFamily="34" charset="0"/>
              </a:rPr>
              <a:t>gwasanaethau cymdeithasol awdurdodau lleol</a:t>
            </a:r>
          </a:p>
          <a:p>
            <a:pPr>
              <a:buClr>
                <a:srgbClr val="2C9E42"/>
              </a:buClr>
            </a:pPr>
            <a:r>
              <a:rPr lang="en-GB" sz="2400" dirty="0" smtClean="0">
                <a:solidFill>
                  <a:srgbClr val="3F5056"/>
                </a:solidFill>
                <a:latin typeface="Arial" pitchFamily="34" charset="0"/>
                <a:cs typeface="Arial" pitchFamily="34" charset="0"/>
              </a:rPr>
              <a:t>Mae Gweinidogion </a:t>
            </a:r>
            <a:r>
              <a:rPr lang="en-GB" sz="2400" dirty="0" smtClean="0">
                <a:solidFill>
                  <a:srgbClr val="3F5056"/>
                </a:solidFill>
                <a:latin typeface="Arial" pitchFamily="34" charset="0"/>
                <a:cs typeface="Arial" pitchFamily="34" charset="0"/>
              </a:rPr>
              <a:t>Cymru </a:t>
            </a:r>
            <a:r>
              <a:rPr lang="en-GB" sz="2400" dirty="0" smtClean="0">
                <a:solidFill>
                  <a:srgbClr val="3F5056"/>
                </a:solidFill>
                <a:latin typeface="Arial" pitchFamily="34" charset="0"/>
                <a:cs typeface="Arial" pitchFamily="34" charset="0"/>
              </a:rPr>
              <a:t>wedi cyhoeddi codau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ymarfer ar gyflawni swyddogaethau </a:t>
            </a:r>
            <a:r>
              <a:rPr lang="en-GB" sz="2400" dirty="0" smtClean="0">
                <a:solidFill>
                  <a:srgbClr val="3F5056"/>
                </a:solidFill>
                <a:latin typeface="Arial" pitchFamily="34" charset="0"/>
                <a:cs typeface="Arial" pitchFamily="34" charset="0"/>
              </a:rPr>
              <a:t>gwasanaethau cymdeithasol </a:t>
            </a:r>
          </a:p>
          <a:p>
            <a:pPr marL="0" indent="0">
              <a:buClr>
                <a:srgbClr val="2C9E42"/>
              </a:buClr>
              <a:buNone/>
            </a:pPr>
            <a:endParaRPr lang="en-GB" sz="800" dirty="0" smtClean="0">
              <a:solidFill>
                <a:srgbClr val="3F5056"/>
              </a:solidFill>
              <a:latin typeface="Arial" pitchFamily="34" charset="0"/>
              <a:cs typeface="Arial" pitchFamily="34" charset="0"/>
            </a:endParaRPr>
          </a:p>
          <a:p>
            <a:pPr>
              <a:buClr>
                <a:srgbClr val="2C9E42"/>
              </a:buClr>
            </a:pPr>
            <a:r>
              <a:rPr lang="en-US" sz="2400" dirty="0">
                <a:solidFill>
                  <a:srgbClr val="3F5056"/>
                </a:solidFill>
                <a:latin typeface="Arial" pitchFamily="34" charset="0"/>
                <a:cs typeface="Arial" pitchFamily="34" charset="0"/>
              </a:rPr>
              <a:t>Darparu rhesymau i Weinidogion Cymru ymyrryd </a:t>
            </a:r>
            <a:r>
              <a:rPr lang="en-US" sz="2400" dirty="0" smtClean="0">
                <a:solidFill>
                  <a:srgbClr val="3F5056"/>
                </a:solidFill>
                <a:latin typeface="Arial" pitchFamily="34" charset="0"/>
                <a:cs typeface="Arial" pitchFamily="34" charset="0"/>
              </a:rPr>
              <a:t/>
            </a:r>
            <a:br>
              <a:rPr lang="en-US" sz="2400" dirty="0" smtClean="0">
                <a:solidFill>
                  <a:srgbClr val="3F5056"/>
                </a:solidFill>
                <a:latin typeface="Arial" pitchFamily="34" charset="0"/>
                <a:cs typeface="Arial" pitchFamily="34" charset="0"/>
              </a:rPr>
            </a:br>
            <a:r>
              <a:rPr lang="en-US" sz="2400" dirty="0" smtClean="0">
                <a:solidFill>
                  <a:srgbClr val="3F5056"/>
                </a:solidFill>
                <a:latin typeface="Arial" pitchFamily="34" charset="0"/>
                <a:cs typeface="Arial" pitchFamily="34" charset="0"/>
              </a:rPr>
              <a:t>wrth </a:t>
            </a:r>
            <a:r>
              <a:rPr lang="en-US" sz="2400" dirty="0">
                <a:solidFill>
                  <a:srgbClr val="3F5056"/>
                </a:solidFill>
                <a:latin typeface="Arial" pitchFamily="34" charset="0"/>
                <a:cs typeface="Arial" pitchFamily="34" charset="0"/>
              </a:rPr>
              <a:t>gyflawni swyddogaethau gwasanaethau cymdeithasol pan fo awdurdod lleol </a:t>
            </a:r>
            <a:r>
              <a:rPr lang="en-US" sz="2400" dirty="0" smtClean="0">
                <a:solidFill>
                  <a:srgbClr val="3F5056"/>
                </a:solidFill>
                <a:latin typeface="Arial" pitchFamily="34" charset="0"/>
                <a:cs typeface="Arial" pitchFamily="34" charset="0"/>
              </a:rPr>
              <a:t>yn </a:t>
            </a:r>
            <a:r>
              <a:rPr lang="en-US" sz="2400" dirty="0">
                <a:solidFill>
                  <a:srgbClr val="3F5056"/>
                </a:solidFill>
                <a:latin typeface="Arial" pitchFamily="34" charset="0"/>
                <a:cs typeface="Arial" pitchFamily="34" charset="0"/>
              </a:rPr>
              <a:t>methu</a:t>
            </a:r>
            <a:endParaRPr lang="en-GB" sz="2400" dirty="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8458200" cy="1143000"/>
          </a:xfrm>
          <a:solidFill>
            <a:srgbClr val="FFFFFF"/>
          </a:solidFill>
        </p:spPr>
        <p:txBody>
          <a:bodyPr/>
          <a:lstStyle/>
          <a:p>
            <a:pPr algn="l" eaLnBrk="1" hangingPunct="1"/>
            <a:r>
              <a:rPr lang="en-GB" b="1" u="sng" dirty="0">
                <a:solidFill>
                  <a:srgbClr val="2C9E42"/>
                </a:solidFill>
                <a:latin typeface="Arial"/>
                <a:cs typeface="Arial"/>
              </a:rPr>
              <a:t>Rhan 8 </a:t>
            </a:r>
            <a:r>
              <a:rPr lang="en-GB" b="1" u="sng" dirty="0" smtClean="0">
                <a:solidFill>
                  <a:srgbClr val="2C9E42"/>
                </a:solidFill>
                <a:latin typeface="Arial"/>
                <a:cs typeface="Arial"/>
              </a:rPr>
              <a:t>– </a:t>
            </a:r>
            <a:r>
              <a:rPr lang="en-GB" b="1" u="sng" dirty="0" smtClean="0">
                <a:solidFill>
                  <a:srgbClr val="2C9E42"/>
                </a:solidFill>
                <a:latin typeface="Arial"/>
                <a:cs typeface="Arial"/>
              </a:rPr>
              <a:t>Swyddogaethau </a:t>
            </a:r>
            <a:r>
              <a:rPr lang="en-GB" b="1" u="sng" dirty="0" smtClean="0">
                <a:solidFill>
                  <a:srgbClr val="2C9E42"/>
                </a:solidFill>
                <a:latin typeface="Arial"/>
                <a:cs typeface="Arial"/>
              </a:rPr>
              <a:t>Gwasanaethau Cymdeithasol</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36296" y="3359225"/>
            <a:ext cx="1907703" cy="3498774"/>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1962200"/>
            <a:ext cx="8568952" cy="3600400"/>
          </a:xfrm>
        </p:spPr>
        <p:txBody>
          <a:bodyPr/>
          <a:lstStyle/>
          <a:p>
            <a:pPr>
              <a:buNone/>
            </a:pPr>
            <a:r>
              <a:rPr lang="en-GB" sz="2400" b="1" dirty="0">
                <a:solidFill>
                  <a:srgbClr val="3F5056"/>
                </a:solidFill>
                <a:latin typeface="Arial" pitchFamily="34" charset="0"/>
                <a:cs typeface="Arial" pitchFamily="34" charset="0"/>
              </a:rPr>
              <a:t>Cydweithrediad</a:t>
            </a:r>
          </a:p>
          <a:p>
            <a:endParaRPr lang="en-GB" sz="800" dirty="0" smtClean="0">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Yn gofyn i’r awdurdod lleol hyrwyddo </a:t>
            </a:r>
            <a:r>
              <a:rPr lang="en-GB" sz="2400" dirty="0" smtClean="0">
                <a:solidFill>
                  <a:srgbClr val="3F5056"/>
                </a:solidFill>
                <a:latin typeface="Arial" pitchFamily="34" charset="0"/>
                <a:cs typeface="Arial" pitchFamily="34" charset="0"/>
              </a:rPr>
              <a:t>cydweithrediad </a:t>
            </a:r>
            <a:r>
              <a:rPr lang="en-GB" sz="2400" dirty="0" smtClean="0">
                <a:solidFill>
                  <a:srgbClr val="3F5056"/>
                </a:solidFill>
                <a:latin typeface="Arial" pitchFamily="34" charset="0"/>
                <a:cs typeface="Arial" pitchFamily="34" charset="0"/>
              </a:rPr>
              <a:t>â phartneriaid perthnasol ac eraill </a:t>
            </a:r>
          </a:p>
          <a:p>
            <a:pPr>
              <a:buClr>
                <a:srgbClr val="2C9E42"/>
              </a:buClr>
            </a:pPr>
            <a:r>
              <a:rPr lang="en-GB" sz="2400" dirty="0" smtClean="0">
                <a:solidFill>
                  <a:srgbClr val="3F5056"/>
                </a:solidFill>
                <a:latin typeface="Arial" pitchFamily="34" charset="0"/>
                <a:cs typeface="Arial" pitchFamily="34" charset="0"/>
              </a:rPr>
              <a:t>Yn gosod dyletswydd ar bartneriaid perthnasol i gydweithredu </a:t>
            </a:r>
            <a:r>
              <a:rPr lang="en-GB" sz="2400" dirty="0" smtClean="0">
                <a:solidFill>
                  <a:srgbClr val="3F5056"/>
                </a:solidFill>
                <a:latin typeface="Arial" pitchFamily="34" charset="0"/>
                <a:cs typeface="Arial" pitchFamily="34" charset="0"/>
              </a:rPr>
              <a:t>a darparu gwybodaeth i </a:t>
            </a:r>
            <a:r>
              <a:rPr lang="en-GB" sz="2400" dirty="0" smtClean="0">
                <a:solidFill>
                  <a:srgbClr val="3F5056"/>
                </a:solidFill>
                <a:latin typeface="Arial" pitchFamily="34" charset="0"/>
                <a:cs typeface="Arial" pitchFamily="34" charset="0"/>
              </a:rPr>
              <a:t>awdurdodau </a:t>
            </a:r>
            <a:r>
              <a:rPr lang="en-GB" sz="2400" dirty="0" smtClean="0">
                <a:solidFill>
                  <a:srgbClr val="3F5056"/>
                </a:solidFill>
                <a:latin typeface="Arial" pitchFamily="34" charset="0"/>
                <a:cs typeface="Arial" pitchFamily="34" charset="0"/>
              </a:rPr>
              <a:t>lleol </a:t>
            </a:r>
            <a:r>
              <a:rPr lang="en-GB" sz="2400" dirty="0">
                <a:solidFill>
                  <a:srgbClr val="3F5056"/>
                </a:solidFill>
                <a:latin typeface="Arial" pitchFamily="34" charset="0"/>
                <a:cs typeface="Arial" pitchFamily="34" charset="0"/>
              </a:rPr>
              <a:t/>
            </a:r>
            <a:br>
              <a:rPr lang="en-GB" sz="2400" dirty="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am eu swyddogaeth </a:t>
            </a:r>
            <a:r>
              <a:rPr lang="en-GB" sz="2400" dirty="0" smtClean="0">
                <a:solidFill>
                  <a:srgbClr val="3F5056"/>
                </a:solidFill>
                <a:latin typeface="Arial" pitchFamily="34" charset="0"/>
                <a:cs typeface="Arial" pitchFamily="34" charset="0"/>
              </a:rPr>
              <a:t>gwasanaethau cymdeithasol </a:t>
            </a: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Yn </a:t>
            </a:r>
            <a:r>
              <a:rPr lang="en-GB" sz="2400" dirty="0" smtClean="0">
                <a:solidFill>
                  <a:srgbClr val="3F5056"/>
                </a:solidFill>
                <a:latin typeface="Arial" pitchFamily="34" charset="0"/>
                <a:cs typeface="Arial" pitchFamily="34" charset="0"/>
              </a:rPr>
              <a:t>hyrwyddo’r broses o </a:t>
            </a:r>
            <a:r>
              <a:rPr lang="en-GB" sz="2400" dirty="0" smtClean="0">
                <a:solidFill>
                  <a:srgbClr val="3F5056"/>
                </a:solidFill>
                <a:latin typeface="Arial" pitchFamily="34" charset="0"/>
                <a:cs typeface="Arial" pitchFamily="34" charset="0"/>
              </a:rPr>
              <a:t>integreiddio gofal a </a:t>
            </a:r>
            <a:r>
              <a:rPr lang="en-GB" sz="2400" dirty="0" smtClean="0">
                <a:solidFill>
                  <a:srgbClr val="3F5056"/>
                </a:solidFill>
                <a:latin typeface="Arial" pitchFamily="34" charset="0"/>
                <a:cs typeface="Arial" pitchFamily="34" charset="0"/>
              </a:rP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chymorth </a:t>
            </a:r>
            <a:r>
              <a:rPr lang="en-GB" sz="2400" dirty="0" smtClean="0">
                <a:solidFill>
                  <a:srgbClr val="3F5056"/>
                </a:solidFill>
                <a:latin typeface="Arial" pitchFamily="34" charset="0"/>
                <a:cs typeface="Arial" pitchFamily="34" charset="0"/>
              </a:rPr>
              <a:t>gyda gwasanaethau iechyd</a:t>
            </a:r>
            <a:endParaRPr lang="en-GB" sz="800" dirty="0" smtClean="0">
              <a:solidFill>
                <a:srgbClr val="3F5056"/>
              </a:solidFill>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9 </a:t>
            </a:r>
            <a:r>
              <a:rPr lang="en-GB" b="1" u="sng" dirty="0" smtClean="0">
                <a:solidFill>
                  <a:srgbClr val="2C9E42"/>
                </a:solidFill>
                <a:latin typeface="Arial"/>
                <a:cs typeface="Arial"/>
              </a:rPr>
              <a:t>– </a:t>
            </a:r>
            <a:r>
              <a:rPr lang="en-GB" b="1" u="sng" dirty="0" smtClean="0">
                <a:solidFill>
                  <a:srgbClr val="2C9E42"/>
                </a:solidFill>
                <a:latin typeface="Arial"/>
                <a:cs typeface="Arial"/>
              </a:rPr>
              <a:t>Cydweithrediad </a:t>
            </a:r>
            <a:r>
              <a:rPr lang="en-GB" b="1" u="sng" dirty="0" smtClean="0">
                <a:solidFill>
                  <a:srgbClr val="2C9E42"/>
                </a:solidFill>
                <a:latin typeface="Arial"/>
                <a:cs typeface="Arial"/>
              </a:rPr>
              <a:t>a Phartneriaeth</a:t>
            </a: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36296" y="3359225"/>
            <a:ext cx="1907703" cy="3498774"/>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1988840"/>
            <a:ext cx="8568952" cy="3600400"/>
          </a:xfrm>
        </p:spPr>
        <p:txBody>
          <a:bodyPr/>
          <a:lstStyle/>
          <a:p>
            <a:pPr>
              <a:buNone/>
            </a:pPr>
            <a:r>
              <a:rPr lang="en-GB" sz="2400" b="1" dirty="0">
                <a:solidFill>
                  <a:srgbClr val="3F5056"/>
                </a:solidFill>
                <a:latin typeface="Arial" pitchFamily="34" charset="0"/>
                <a:cs typeface="Arial" pitchFamily="34" charset="0"/>
              </a:rPr>
              <a:t>Trefniadau partneriaeth</a:t>
            </a:r>
          </a:p>
          <a:p>
            <a:pPr>
              <a:buClr>
                <a:srgbClr val="2C9E42"/>
              </a:buClr>
            </a:pPr>
            <a:r>
              <a:rPr lang="en-US" sz="2400" dirty="0" smtClean="0">
                <a:solidFill>
                  <a:srgbClr val="3F5056"/>
                </a:solidFill>
                <a:latin typeface="Arial" pitchFamily="34" charset="0"/>
                <a:cs typeface="Arial" pitchFamily="34" charset="0"/>
              </a:rPr>
              <a:t>Trefniadau partneriaeth i’w </a:t>
            </a:r>
            <a:r>
              <a:rPr lang="en-US" sz="2400" dirty="0" smtClean="0">
                <a:solidFill>
                  <a:srgbClr val="3F5056"/>
                </a:solidFill>
                <a:latin typeface="Arial" pitchFamily="34" charset="0"/>
                <a:cs typeface="Arial" pitchFamily="34" charset="0"/>
              </a:rPr>
              <a:t>pennu </a:t>
            </a:r>
            <a:r>
              <a:rPr lang="en-US" sz="2400" dirty="0" smtClean="0">
                <a:solidFill>
                  <a:srgbClr val="3F5056"/>
                </a:solidFill>
                <a:latin typeface="Arial" pitchFamily="34" charset="0"/>
                <a:cs typeface="Arial" pitchFamily="34" charset="0"/>
              </a:rPr>
              <a:t>drwy </a:t>
            </a:r>
            <a:r>
              <a:rPr lang="en-US" sz="2400" dirty="0" smtClean="0">
                <a:solidFill>
                  <a:srgbClr val="3F5056"/>
                </a:solidFill>
                <a:latin typeface="Arial" pitchFamily="34" charset="0"/>
                <a:cs typeface="Arial" pitchFamily="34" charset="0"/>
              </a:rPr>
              <a:t>reoliadau </a:t>
            </a:r>
            <a:r>
              <a:rPr lang="en-US" sz="2400" dirty="0" smtClean="0">
                <a:solidFill>
                  <a:srgbClr val="3F5056"/>
                </a:solidFill>
                <a:latin typeface="Arial" pitchFamily="34" charset="0"/>
                <a:cs typeface="Arial" pitchFamily="34" charset="0"/>
              </a:rPr>
              <a:t>rhwng awdurdodau </a:t>
            </a:r>
            <a:r>
              <a:rPr lang="en-US" sz="2400" dirty="0" smtClean="0">
                <a:solidFill>
                  <a:srgbClr val="3F5056"/>
                </a:solidFill>
                <a:latin typeface="Arial" pitchFamily="34" charset="0"/>
                <a:cs typeface="Arial" pitchFamily="34" charset="0"/>
              </a:rPr>
              <a:t>lleol, a rhwng awdurdodau lleol </a:t>
            </a:r>
            <a:r>
              <a:rPr lang="en-US" sz="2400" dirty="0" smtClean="0">
                <a:solidFill>
                  <a:srgbClr val="3F5056"/>
                </a:solidFill>
                <a:latin typeface="Arial" pitchFamily="34" charset="0"/>
                <a:cs typeface="Arial" pitchFamily="34" charset="0"/>
              </a:rPr>
              <a:t>a </a:t>
            </a:r>
            <a:r>
              <a:rPr lang="en-US" sz="2400" dirty="0" smtClean="0">
                <a:solidFill>
                  <a:srgbClr val="3F5056"/>
                </a:solidFill>
                <a:latin typeface="Arial" pitchFamily="34" charset="0"/>
                <a:cs typeface="Arial" pitchFamily="34" charset="0"/>
              </a:rPr>
              <a:t>byrddau </a:t>
            </a:r>
            <a:r>
              <a:rPr lang="en-US" sz="2400" dirty="0" smtClean="0">
                <a:solidFill>
                  <a:srgbClr val="3F5056"/>
                </a:solidFill>
                <a:latin typeface="Arial" pitchFamily="34" charset="0"/>
                <a:cs typeface="Arial" pitchFamily="34" charset="0"/>
              </a:rPr>
              <a:t>iechyd lleol</a:t>
            </a:r>
          </a:p>
          <a:p>
            <a:endParaRPr lang="en-GB" sz="800" dirty="0" smtClean="0">
              <a:latin typeface="Arial" pitchFamily="34" charset="0"/>
              <a:cs typeface="Arial" pitchFamily="34" charset="0"/>
            </a:endParaRPr>
          </a:p>
          <a:p>
            <a:pPr>
              <a:buNone/>
            </a:pPr>
            <a:r>
              <a:rPr lang="en-GB" sz="2400" b="1" dirty="0">
                <a:solidFill>
                  <a:srgbClr val="3F5056"/>
                </a:solidFill>
                <a:latin typeface="Arial" pitchFamily="34" charset="0"/>
                <a:cs typeface="Arial" pitchFamily="34" charset="0"/>
              </a:rPr>
              <a:t>Mabwysiadu</a:t>
            </a:r>
            <a:r>
              <a:rPr lang="en-GB" sz="2400" b="1" dirty="0" smtClean="0">
                <a:solidFill>
                  <a:srgbClr val="2C9E42"/>
                </a:solidFill>
                <a:latin typeface="Arial" pitchFamily="34" charset="0"/>
                <a:cs typeface="Arial" pitchFamily="34" charset="0"/>
              </a:rPr>
              <a:t> </a:t>
            </a:r>
            <a:endParaRPr lang="en-GB" sz="800" b="1" dirty="0" smtClean="0">
              <a:solidFill>
                <a:srgbClr val="2C9E42"/>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Yn grymuso Gweinidogion Cymru i </a:t>
            </a:r>
            <a:r>
              <a:rPr lang="en-GB" sz="2400" dirty="0" smtClean="0">
                <a:solidFill>
                  <a:srgbClr val="3F5056"/>
                </a:solidFill>
                <a:latin typeface="Arial" pitchFamily="34" charset="0"/>
                <a:cs typeface="Arial" pitchFamily="34" charset="0"/>
              </a:rPr>
              <a:t>roi cyfarwyddyd i </a:t>
            </a:r>
            <a:r>
              <a:rPr lang="en-GB" sz="2400" dirty="0" smtClean="0">
                <a:solidFill>
                  <a:srgbClr val="3F5056"/>
                </a:solidFill>
                <a:latin typeface="Arial" pitchFamily="34" charset="0"/>
                <a:cs typeface="Arial" pitchFamily="34" charset="0"/>
              </a:rPr>
              <a:t>awdurdodau lleol </a:t>
            </a:r>
            <a:r>
              <a:rPr lang="en-GB" sz="2400" dirty="0" smtClean="0">
                <a:solidFill>
                  <a:srgbClr val="3F5056"/>
                </a:solidFill>
                <a:latin typeface="Arial" pitchFamily="34" charset="0"/>
                <a:cs typeface="Arial" pitchFamily="34" charset="0"/>
              </a:rPr>
              <a:t>ymrwymo i drefniadau </a:t>
            </a:r>
            <a:r>
              <a:rPr lang="en-GB" sz="2400" dirty="0" smtClean="0">
                <a:solidFill>
                  <a:srgbClr val="3F5056"/>
                </a:solidFill>
                <a:latin typeface="Arial" pitchFamily="34" charset="0"/>
                <a:cs typeface="Arial" pitchFamily="34" charset="0"/>
              </a:rPr>
              <a:t>ar y cyd ar </a:t>
            </a:r>
            <a:r>
              <a:rPr lang="en-GB" sz="2400" dirty="0" smtClean="0">
                <a:solidFill>
                  <a:srgbClr val="3F5056"/>
                </a:solidFill>
                <a:latin typeface="Arial" pitchFamily="34" charset="0"/>
                <a:cs typeface="Arial" pitchFamily="34" charset="0"/>
              </a:rP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gyfer </a:t>
            </a:r>
            <a:r>
              <a:rPr lang="en-GB" sz="2400" dirty="0" smtClean="0">
                <a:solidFill>
                  <a:srgbClr val="3F5056"/>
                </a:solidFill>
                <a:latin typeface="Arial" pitchFamily="34" charset="0"/>
                <a:cs typeface="Arial" pitchFamily="34" charset="0"/>
              </a:rPr>
              <a:t>darparu gwasanaeth </a:t>
            </a:r>
            <a:r>
              <a:rPr lang="en-GB" sz="2400" dirty="0" smtClean="0">
                <a:solidFill>
                  <a:srgbClr val="3F5056"/>
                </a:solidFill>
                <a:latin typeface="Arial" pitchFamily="34" charset="0"/>
                <a:cs typeface="Arial" pitchFamily="34" charset="0"/>
              </a:rPr>
              <a:t>mabwysiadu</a:t>
            </a:r>
            <a:endParaRPr lang="en-GB" sz="2400" dirty="0" smtClean="0">
              <a:solidFill>
                <a:srgbClr val="3F5056"/>
              </a:solidFill>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9 </a:t>
            </a:r>
            <a:r>
              <a:rPr lang="en-GB" b="1" u="sng" dirty="0" smtClean="0">
                <a:solidFill>
                  <a:srgbClr val="2C9E42"/>
                </a:solidFill>
                <a:latin typeface="Arial"/>
                <a:cs typeface="Arial"/>
              </a:rPr>
              <a:t>– </a:t>
            </a:r>
            <a:r>
              <a:rPr lang="en-GB" b="1" u="sng" dirty="0" smtClean="0">
                <a:solidFill>
                  <a:srgbClr val="2C9E42"/>
                </a:solidFill>
                <a:latin typeface="Arial"/>
                <a:cs typeface="Arial"/>
              </a:rPr>
              <a:t>Cydweithrediad </a:t>
            </a:r>
            <a:r>
              <a:rPr lang="en-GB" b="1" u="sng" dirty="0">
                <a:solidFill>
                  <a:srgbClr val="2C9E42"/>
                </a:solidFill>
                <a:latin typeface="Arial"/>
                <a:cs typeface="Arial"/>
              </a:rPr>
              <a:t>a Phartneriaeth</a:t>
            </a:r>
            <a:endParaRPr lang="en-GB" b="1" u="sng" dirty="0" smtClean="0">
              <a:solidFill>
                <a:srgbClr val="2C9E42"/>
              </a:solidFill>
              <a:latin typeface="Arial"/>
              <a:cs typeface="Arial"/>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452320" y="3755416"/>
            <a:ext cx="1691680" cy="3102583"/>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2895600"/>
            <a:ext cx="8568952" cy="2895600"/>
          </a:xfrm>
        </p:spPr>
        <p:txBody>
          <a:bodyPr/>
          <a:lstStyle/>
          <a:p>
            <a:r>
              <a:rPr lang="en-GB" sz="2400" dirty="0">
                <a:solidFill>
                  <a:srgbClr val="3F5056"/>
                </a:solidFill>
                <a:latin typeface="Arial" pitchFamily="34" charset="0"/>
                <a:cs typeface="Arial" pitchFamily="34" charset="0"/>
              </a:rPr>
              <a:t>Mae Rhan 10 o’r Ddeddf yn cynnwys tair pennod</a:t>
            </a:r>
          </a:p>
          <a:p>
            <a:pPr>
              <a:buNone/>
            </a:pPr>
            <a:endParaRPr lang="en-GB" sz="800" dirty="0" smtClean="0">
              <a:latin typeface="Arial" pitchFamily="34" charset="0"/>
              <a:cs typeface="Arial" pitchFamily="34" charset="0"/>
            </a:endParaRPr>
          </a:p>
          <a:p>
            <a:pPr lvl="1">
              <a:buNone/>
            </a:pPr>
            <a:r>
              <a:rPr lang="en-GB" sz="2400" b="1" dirty="0" smtClean="0">
                <a:solidFill>
                  <a:srgbClr val="3F5056"/>
                </a:solidFill>
                <a:latin typeface="Arial" pitchFamily="34" charset="0"/>
                <a:cs typeface="Arial" pitchFamily="34" charset="0"/>
              </a:rPr>
              <a:t>Pennod 1 – </a:t>
            </a:r>
            <a:r>
              <a:rPr lang="en-GB" sz="2400" dirty="0" smtClean="0">
                <a:solidFill>
                  <a:srgbClr val="3F5056"/>
                </a:solidFill>
                <a:latin typeface="Arial" pitchFamily="34" charset="0"/>
                <a:cs typeface="Arial" pitchFamily="34" charset="0"/>
              </a:rPr>
              <a:t>Cwynion a </a:t>
            </a:r>
            <a:r>
              <a:rPr lang="en-GB" sz="2400" dirty="0" smtClean="0">
                <a:solidFill>
                  <a:srgbClr val="3F5056"/>
                </a:solidFill>
                <a:latin typeface="Arial" pitchFamily="34" charset="0"/>
                <a:cs typeface="Arial" pitchFamily="34" charset="0"/>
              </a:rPr>
              <a:t>sylwadau</a:t>
            </a:r>
            <a:endParaRPr lang="en-GB" sz="800" dirty="0" smtClean="0">
              <a:solidFill>
                <a:srgbClr val="3F5056"/>
              </a:solidFill>
              <a:latin typeface="Arial" pitchFamily="34" charset="0"/>
              <a:cs typeface="Arial" pitchFamily="34" charset="0"/>
            </a:endParaRPr>
          </a:p>
          <a:p>
            <a:pPr lvl="1">
              <a:buNone/>
            </a:pPr>
            <a:r>
              <a:rPr lang="en-GB" sz="2400" b="1" dirty="0">
                <a:solidFill>
                  <a:srgbClr val="3F5056"/>
                </a:solidFill>
                <a:latin typeface="Arial" pitchFamily="34" charset="0"/>
                <a:cs typeface="Arial" pitchFamily="34" charset="0"/>
              </a:rPr>
              <a:t>Pennod 2 </a:t>
            </a:r>
            <a:r>
              <a:rPr lang="en-GB" sz="2400" b="1" dirty="0" smtClean="0">
                <a:solidFill>
                  <a:srgbClr val="3F5056"/>
                </a:solidFill>
                <a:latin typeface="Arial" pitchFamily="34" charset="0"/>
                <a:cs typeface="Arial" pitchFamily="34" charset="0"/>
              </a:rPr>
              <a:t>–</a:t>
            </a:r>
            <a:r>
              <a:rPr lang="en-GB" sz="2400" dirty="0" smtClean="0">
                <a:solidFill>
                  <a:srgbClr val="3F5056"/>
                </a:solidFill>
                <a:latin typeface="Arial" pitchFamily="34" charset="0"/>
                <a:cs typeface="Arial" pitchFamily="34" charset="0"/>
              </a:rPr>
              <a:t> Cwynion am ofal cymdeithasol </a:t>
            </a:r>
            <a:r>
              <a:rPr lang="en-GB" sz="2400" dirty="0" smtClean="0">
                <a:solidFill>
                  <a:srgbClr val="3F5056"/>
                </a:solidFill>
                <a:latin typeface="Arial" pitchFamily="34" charset="0"/>
                <a:cs typeface="Arial" pitchFamily="34" charset="0"/>
              </a:rPr>
              <a:t>a gofa</a:t>
            </a:r>
            <a:r>
              <a:rPr lang="en-GB" sz="2400" dirty="0" smtClean="0">
                <a:solidFill>
                  <a:srgbClr val="3F5056"/>
                </a:solidFill>
                <a:latin typeface="Arial" pitchFamily="34" charset="0"/>
                <a:cs typeface="Arial" pitchFamily="34" charset="0"/>
              </a:rPr>
              <a:t>l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		    lliniarol </a:t>
            </a:r>
            <a:r>
              <a:rPr lang="en-GB" sz="2400" dirty="0">
                <a:solidFill>
                  <a:srgbClr val="3F5056"/>
                </a:solidFill>
                <a:latin typeface="Arial" pitchFamily="34" charset="0"/>
                <a:cs typeface="Arial" pitchFamily="34" charset="0"/>
              </a:rPr>
              <a:t>preifat </a:t>
            </a:r>
            <a:endParaRPr lang="en-GB" sz="2400" dirty="0">
              <a:solidFill>
                <a:srgbClr val="3F5056"/>
              </a:solidFill>
              <a:latin typeface="Arial" pitchFamily="34" charset="0"/>
              <a:cs typeface="Arial" pitchFamily="34" charset="0"/>
            </a:endParaRPr>
          </a:p>
          <a:p>
            <a:pPr lvl="1">
              <a:buNone/>
            </a:pPr>
            <a:r>
              <a:rPr lang="en-GB" sz="2400" b="1" dirty="0">
                <a:solidFill>
                  <a:srgbClr val="3F5056"/>
                </a:solidFill>
                <a:latin typeface="Arial" pitchFamily="34" charset="0"/>
                <a:cs typeface="Arial" pitchFamily="34" charset="0"/>
              </a:rPr>
              <a:t>Pennod 3 </a:t>
            </a:r>
            <a:r>
              <a:rPr lang="en-GB" sz="2400" b="1" dirty="0" smtClean="0">
                <a:solidFill>
                  <a:srgbClr val="3F5056"/>
                </a:solidFill>
                <a:latin typeface="Arial" pitchFamily="34" charset="0"/>
                <a:cs typeface="Arial" pitchFamily="34" charset="0"/>
              </a:rPr>
              <a:t>–</a:t>
            </a:r>
            <a:r>
              <a:rPr lang="en-GB" sz="2400" dirty="0" smtClean="0">
                <a:solidFill>
                  <a:srgbClr val="3F5056"/>
                </a:solidFill>
                <a:latin typeface="Arial" pitchFamily="34" charset="0"/>
                <a:cs typeface="Arial" pitchFamily="34" charset="0"/>
              </a:rPr>
              <a:t> Gwasanaethau </a:t>
            </a:r>
            <a:r>
              <a:rPr lang="en-GB" sz="2400" dirty="0" smtClean="0">
                <a:solidFill>
                  <a:srgbClr val="3F5056"/>
                </a:solidFill>
                <a:latin typeface="Arial" pitchFamily="34" charset="0"/>
                <a:cs typeface="Arial" pitchFamily="34" charset="0"/>
              </a:rPr>
              <a:t>eirioli</a:t>
            </a:r>
            <a:endParaRPr lang="en-GB" sz="2400" dirty="0" smtClean="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2057400"/>
          </a:xfrm>
          <a:solidFill>
            <a:srgbClr val="FFFFFF"/>
          </a:solidFill>
        </p:spPr>
        <p:txBody>
          <a:bodyPr/>
          <a:lstStyle/>
          <a:p>
            <a:pPr algn="l" eaLnBrk="1" hangingPunct="1"/>
            <a:r>
              <a:rPr lang="en-GB" b="1" u="sng" dirty="0">
                <a:solidFill>
                  <a:srgbClr val="2C9E42"/>
                </a:solidFill>
                <a:latin typeface="Arial"/>
                <a:cs typeface="Arial"/>
              </a:rPr>
              <a:t>Rhan 10 </a:t>
            </a:r>
            <a:r>
              <a:rPr lang="en-GB" b="1" u="sng" dirty="0" smtClean="0">
                <a:solidFill>
                  <a:srgbClr val="2C9E42"/>
                </a:solidFill>
                <a:latin typeface="Arial"/>
                <a:cs typeface="Arial"/>
              </a:rPr>
              <a:t>– Cwynion, </a:t>
            </a:r>
            <a:r>
              <a:rPr lang="en-GB" b="1" u="sng" dirty="0" smtClean="0">
                <a:solidFill>
                  <a:srgbClr val="2C9E42"/>
                </a:solidFill>
                <a:latin typeface="Arial"/>
                <a:cs typeface="Arial"/>
              </a:rPr>
              <a:t>Sylwadau </a:t>
            </a:r>
            <a:r>
              <a:rPr lang="en-GB" b="1" u="sng" dirty="0" smtClean="0">
                <a:solidFill>
                  <a:srgbClr val="2C9E42"/>
                </a:solidFill>
                <a:latin typeface="Arial"/>
                <a:cs typeface="Arial"/>
              </a:rPr>
              <a:t>a </a:t>
            </a:r>
            <a:r>
              <a:rPr lang="en-GB" b="1" u="sng" dirty="0" smtClean="0">
                <a:solidFill>
                  <a:srgbClr val="2C9E42"/>
                </a:solidFill>
                <a:latin typeface="Arial"/>
                <a:cs typeface="Arial"/>
              </a:rPr>
              <a:t/>
            </a:r>
            <a:br>
              <a:rPr lang="en-GB" b="1" u="sng" dirty="0" smtClean="0">
                <a:solidFill>
                  <a:srgbClr val="2C9E42"/>
                </a:solidFill>
                <a:latin typeface="Arial"/>
                <a:cs typeface="Arial"/>
              </a:rPr>
            </a:br>
            <a:r>
              <a:rPr lang="en-GB" b="1" u="sng" dirty="0" smtClean="0">
                <a:solidFill>
                  <a:srgbClr val="2C9E42"/>
                </a:solidFill>
                <a:latin typeface="Arial"/>
                <a:cs typeface="Arial"/>
              </a:rPr>
              <a:t>Gwasanaethau Eirioli</a:t>
            </a:r>
            <a:endParaRPr lang="en-GB" b="1" u="sng" dirty="0" smtClean="0">
              <a:solidFill>
                <a:srgbClr val="2C9E42"/>
              </a:solidFill>
              <a:latin typeface="Arial"/>
              <a:cs typeface="Arial"/>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629400" y="4344570"/>
            <a:ext cx="2126748" cy="2513429"/>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2190800"/>
            <a:ext cx="8568952" cy="3600400"/>
          </a:xfrm>
        </p:spPr>
        <p:txBody>
          <a:bodyPr/>
          <a:lstStyle/>
          <a:p>
            <a:pPr>
              <a:buClr>
                <a:srgbClr val="2C9E42"/>
              </a:buClr>
            </a:pPr>
            <a:r>
              <a:rPr lang="en-GB" sz="2400" dirty="0">
                <a:solidFill>
                  <a:srgbClr val="3F5056"/>
                </a:solidFill>
                <a:latin typeface="Arial" pitchFamily="34" charset="0"/>
                <a:cs typeface="Arial" pitchFamily="34" charset="0"/>
              </a:rPr>
              <a:t>Amrywiol</a:t>
            </a:r>
          </a:p>
          <a:p>
            <a:pPr lvl="1">
              <a:buClr>
                <a:srgbClr val="2C9E42"/>
              </a:buClr>
            </a:pPr>
            <a:r>
              <a:rPr lang="en-GB" sz="2400" dirty="0" smtClean="0">
                <a:solidFill>
                  <a:srgbClr val="3F5056"/>
                </a:solidFill>
                <a:latin typeface="Arial" pitchFamily="34" charset="0"/>
                <a:cs typeface="Arial" pitchFamily="34" charset="0"/>
              </a:rPr>
              <a:t>Ymchwil a darparu gwybodaeth</a:t>
            </a:r>
          </a:p>
          <a:p>
            <a:pPr lvl="1">
              <a:buClr>
                <a:srgbClr val="2C9E42"/>
              </a:buClr>
            </a:pPr>
            <a:r>
              <a:rPr lang="en-GB" sz="2400" dirty="0" smtClean="0">
                <a:solidFill>
                  <a:srgbClr val="3F5056"/>
                </a:solidFill>
                <a:latin typeface="Arial" pitchFamily="34" charset="0"/>
                <a:cs typeface="Arial" pitchFamily="34" charset="0"/>
              </a:rPr>
              <a:t>Unigolion mewn carchar, llety </a:t>
            </a:r>
            <a:r>
              <a:rPr lang="en-GB" sz="2400" dirty="0" smtClean="0">
                <a:solidFill>
                  <a:srgbClr val="3F5056"/>
                </a:solidFill>
                <a:latin typeface="Arial" pitchFamily="34" charset="0"/>
                <a:cs typeface="Arial" pitchFamily="34" charset="0"/>
              </a:rPr>
              <a:t>cadw</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ieuenctid </a:t>
            </a:r>
            <a:r>
              <a:rPr lang="en-GB" sz="2400" dirty="0" smtClean="0">
                <a:solidFill>
                  <a:srgbClr val="3F5056"/>
                </a:solidFill>
                <a:latin typeface="Arial" pitchFamily="34" charset="0"/>
                <a:cs typeface="Arial" pitchFamily="34" charset="0"/>
              </a:rPr>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neu </a:t>
            </a:r>
            <a:r>
              <a:rPr lang="en-GB" sz="2400" dirty="0" smtClean="0">
                <a:solidFill>
                  <a:srgbClr val="3F5056"/>
                </a:solidFill>
                <a:latin typeface="Arial" pitchFamily="34" charset="0"/>
                <a:cs typeface="Arial" pitchFamily="34" charset="0"/>
              </a:rPr>
              <a:t>lety mechnïaeth</a:t>
            </a:r>
            <a:endParaRPr lang="en-GB" sz="2400" dirty="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Methiant gan y darparwr </a:t>
            </a:r>
          </a:p>
          <a:p>
            <a:pPr lvl="1"/>
            <a:endParaRPr lang="en-GB" sz="2400" dirty="0" smtClean="0">
              <a:latin typeface="Arial" pitchFamily="34" charset="0"/>
              <a:cs typeface="Arial" pitchFamily="34" charset="0"/>
            </a:endParaRPr>
          </a:p>
          <a:p>
            <a:pPr>
              <a:buClr>
                <a:srgbClr val="2C9E42"/>
              </a:buClr>
            </a:pPr>
            <a:r>
              <a:rPr lang="en-GB" sz="2400" dirty="0">
                <a:solidFill>
                  <a:srgbClr val="3F5056"/>
                </a:solidFill>
                <a:latin typeface="Arial" pitchFamily="34" charset="0"/>
                <a:cs typeface="Arial" pitchFamily="34" charset="0"/>
              </a:rPr>
              <a:t>Materion atodol</a:t>
            </a:r>
          </a:p>
          <a:p>
            <a:pPr lvl="1">
              <a:buClr>
                <a:srgbClr val="2C9E42"/>
              </a:buClr>
            </a:pPr>
            <a:r>
              <a:rPr lang="en-GB" sz="2400" dirty="0" smtClean="0">
                <a:solidFill>
                  <a:srgbClr val="3F5056"/>
                </a:solidFill>
                <a:latin typeface="Arial" pitchFamily="34" charset="0"/>
                <a:cs typeface="Arial" pitchFamily="34" charset="0"/>
              </a:rPr>
              <a:t>Adennill </a:t>
            </a:r>
            <a:r>
              <a:rPr lang="en-GB" sz="2400" dirty="0" smtClean="0">
                <a:solidFill>
                  <a:srgbClr val="3F5056"/>
                </a:solidFill>
                <a:latin typeface="Arial" pitchFamily="34" charset="0"/>
                <a:cs typeface="Arial" pitchFamily="34" charset="0"/>
              </a:rPr>
              <a:t>costau rhwng awdurdodau lleol </a:t>
            </a:r>
          </a:p>
          <a:p>
            <a:pPr lvl="1">
              <a:buClr>
                <a:srgbClr val="2C9E42"/>
              </a:buClr>
            </a:pPr>
            <a:r>
              <a:rPr lang="en-GB" sz="2400" dirty="0" smtClean="0">
                <a:solidFill>
                  <a:srgbClr val="3F5056"/>
                </a:solidFill>
                <a:latin typeface="Arial" pitchFamily="34" charset="0"/>
                <a:cs typeface="Arial" pitchFamily="34" charset="0"/>
              </a:rPr>
              <a:t>Preswylfa arferol</a:t>
            </a: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11 </a:t>
            </a:r>
            <a:r>
              <a:rPr lang="en-GB" b="1" u="sng" dirty="0" smtClean="0">
                <a:solidFill>
                  <a:srgbClr val="2C9E42"/>
                </a:solidFill>
                <a:latin typeface="Arial"/>
                <a:cs typeface="Arial"/>
              </a:rPr>
              <a:t>– </a:t>
            </a:r>
            <a:r>
              <a:rPr lang="en-GB" b="1" u="sng" dirty="0" smtClean="0">
                <a:solidFill>
                  <a:srgbClr val="2C9E42"/>
                </a:solidFill>
                <a:latin typeface="Arial"/>
                <a:cs typeface="Arial"/>
              </a:rPr>
              <a:t>Amrywiol a Ch</a:t>
            </a:r>
            <a:r>
              <a:rPr lang="en-GB" b="1" u="sng" dirty="0" smtClean="0">
                <a:solidFill>
                  <a:srgbClr val="2C9E42"/>
                </a:solidFill>
                <a:latin typeface="Arial"/>
                <a:cs typeface="Arial"/>
              </a:rPr>
              <a:t>yffredinol </a:t>
            </a:r>
            <a:endParaRPr lang="en-GB" b="1" u="sng" dirty="0" smtClean="0">
              <a:solidFill>
                <a:srgbClr val="2C9E42"/>
              </a:solidFill>
              <a:latin typeface="Arial"/>
              <a:cs typeface="Arial"/>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558656" y="2116414"/>
            <a:ext cx="2585344" cy="4741585"/>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1844824"/>
            <a:ext cx="8568952" cy="3600400"/>
          </a:xfrm>
        </p:spPr>
        <p:txBody>
          <a:bodyPr/>
          <a:lstStyle/>
          <a:p>
            <a:pPr>
              <a:buClr>
                <a:srgbClr val="2C9E42"/>
              </a:buClr>
            </a:pPr>
            <a:r>
              <a:rPr lang="en-GB" sz="2000" dirty="0">
                <a:solidFill>
                  <a:srgbClr val="3F5056"/>
                </a:solidFill>
                <a:latin typeface="Arial" pitchFamily="34" charset="0"/>
                <a:cs typeface="Arial" pitchFamily="34" charset="0"/>
              </a:rPr>
              <a:t>Cyffredinol</a:t>
            </a:r>
          </a:p>
          <a:p>
            <a:pPr lvl="1">
              <a:buClr>
                <a:srgbClr val="2C9E42"/>
              </a:buClr>
            </a:pPr>
            <a:r>
              <a:rPr lang="en-GB" sz="2000" dirty="0" smtClean="0">
                <a:solidFill>
                  <a:srgbClr val="3F5056"/>
                </a:solidFill>
                <a:latin typeface="Arial" pitchFamily="34" charset="0"/>
                <a:cs typeface="Arial" pitchFamily="34" charset="0"/>
              </a:rPr>
              <a:t>Gorchmynion a </a:t>
            </a:r>
            <a:r>
              <a:rPr lang="en-GB" sz="2000" dirty="0" smtClean="0">
                <a:solidFill>
                  <a:srgbClr val="3F5056"/>
                </a:solidFill>
                <a:latin typeface="Arial" pitchFamily="34" charset="0"/>
                <a:cs typeface="Arial" pitchFamily="34" charset="0"/>
              </a:rPr>
              <a:t>rheoliadau </a:t>
            </a:r>
            <a:endParaRPr lang="en-GB" sz="2000" dirty="0" smtClean="0">
              <a:solidFill>
                <a:srgbClr val="3F5056"/>
              </a:solidFill>
              <a:latin typeface="Arial" pitchFamily="34" charset="0"/>
              <a:cs typeface="Arial" pitchFamily="34" charset="0"/>
            </a:endParaRPr>
          </a:p>
          <a:p>
            <a:pPr lvl="1">
              <a:buClr>
                <a:srgbClr val="2C9E42"/>
              </a:buClr>
            </a:pPr>
            <a:r>
              <a:rPr lang="en-GB" sz="2000" dirty="0" smtClean="0">
                <a:solidFill>
                  <a:srgbClr val="3F5056"/>
                </a:solidFill>
                <a:latin typeface="Arial" pitchFamily="34" charset="0"/>
                <a:cs typeface="Arial" pitchFamily="34" charset="0"/>
              </a:rPr>
              <a:t>Dehongli cyffredinol</a:t>
            </a:r>
          </a:p>
          <a:p>
            <a:pPr lvl="1">
              <a:buClr>
                <a:srgbClr val="2C9E42"/>
              </a:buClr>
            </a:pPr>
            <a:endParaRPr lang="en-GB" sz="2000" dirty="0" smtClean="0">
              <a:solidFill>
                <a:srgbClr val="3F5056"/>
              </a:solidFill>
              <a:latin typeface="Arial" pitchFamily="34" charset="0"/>
              <a:cs typeface="Arial" pitchFamily="34" charset="0"/>
            </a:endParaRPr>
          </a:p>
          <a:p>
            <a:pPr>
              <a:buClr>
                <a:srgbClr val="2C9E42"/>
              </a:buClr>
              <a:buFont typeface="Arial" panose="020B0604020202020204" pitchFamily="34" charset="0"/>
              <a:buChar char="•"/>
            </a:pPr>
            <a:r>
              <a:rPr lang="en-GB" sz="2000" dirty="0" smtClean="0">
                <a:solidFill>
                  <a:srgbClr val="3F5056"/>
                </a:solidFill>
                <a:latin typeface="Arial" pitchFamily="34" charset="0"/>
                <a:cs typeface="Arial" pitchFamily="34" charset="0"/>
              </a:rPr>
              <a:t>Atodlen </a:t>
            </a:r>
            <a:r>
              <a:rPr lang="en-GB" sz="2000" dirty="0" smtClean="0">
                <a:solidFill>
                  <a:srgbClr val="3F5056"/>
                </a:solidFill>
                <a:latin typeface="Arial" pitchFamily="34" charset="0"/>
                <a:cs typeface="Arial" pitchFamily="34" charset="0"/>
              </a:rPr>
              <a:t>1 – Cyfrannu tuag at gynhaliaeth plant </a:t>
            </a:r>
            <a:r>
              <a:rPr lang="en-GB" sz="2000" dirty="0" smtClean="0">
                <a:solidFill>
                  <a:srgbClr val="3F5056"/>
                </a:solidFill>
                <a:latin typeface="Arial" pitchFamily="34" charset="0"/>
                <a:cs typeface="Arial" pitchFamily="34" charset="0"/>
              </a:rPr>
              <a:t>sy’n derbyn </a:t>
            </a:r>
            <a:r>
              <a:rPr lang="en-GB" sz="2000" dirty="0" smtClean="0">
                <a:solidFill>
                  <a:srgbClr val="3F5056"/>
                </a:solidFill>
                <a:latin typeface="Arial" pitchFamily="34" charset="0"/>
                <a:cs typeface="Arial" pitchFamily="34" charset="0"/>
              </a:rPr>
              <a:t>gofal</a:t>
            </a:r>
          </a:p>
          <a:p>
            <a:pPr>
              <a:buClr>
                <a:srgbClr val="2C9E42"/>
              </a:buClr>
              <a:buFont typeface="Arial" panose="020B0604020202020204" pitchFamily="34" charset="0"/>
              <a:buChar char="•"/>
            </a:pPr>
            <a:r>
              <a:rPr lang="en-GB" sz="2000" dirty="0">
                <a:solidFill>
                  <a:srgbClr val="3F5056"/>
                </a:solidFill>
                <a:latin typeface="Arial" pitchFamily="34" charset="0"/>
                <a:cs typeface="Arial" pitchFamily="34" charset="0"/>
              </a:rPr>
              <a:t>Atodlen </a:t>
            </a:r>
            <a:r>
              <a:rPr lang="en-GB" sz="2000" dirty="0" smtClean="0">
                <a:solidFill>
                  <a:srgbClr val="3F5056"/>
                </a:solidFill>
                <a:latin typeface="Arial" pitchFamily="34" charset="0"/>
                <a:cs typeface="Arial" pitchFamily="34" charset="0"/>
              </a:rPr>
              <a:t>2 – </a:t>
            </a:r>
            <a:r>
              <a:rPr lang="en-GB" sz="2000" dirty="0" smtClean="0">
                <a:solidFill>
                  <a:srgbClr val="3F5056"/>
                </a:solidFill>
                <a:latin typeface="Arial" pitchFamily="34" charset="0"/>
                <a:cs typeface="Arial" pitchFamily="34" charset="0"/>
              </a:rPr>
              <a:t>Swyddogaethau </a:t>
            </a:r>
            <a:r>
              <a:rPr lang="en-GB" sz="2000" dirty="0" smtClean="0">
                <a:solidFill>
                  <a:srgbClr val="3F5056"/>
                </a:solidFill>
                <a:latin typeface="Arial" pitchFamily="34" charset="0"/>
                <a:cs typeface="Arial" pitchFamily="34" charset="0"/>
              </a:rPr>
              <a:t>gwasanaethau cymdeithasol</a:t>
            </a:r>
          </a:p>
          <a:p>
            <a:pPr>
              <a:buClr>
                <a:srgbClr val="2C9E42"/>
              </a:buClr>
              <a:buFont typeface="Arial" panose="020B0604020202020204" pitchFamily="34" charset="0"/>
              <a:buChar char="•"/>
            </a:pPr>
            <a:r>
              <a:rPr lang="en-GB" sz="2000" dirty="0">
                <a:solidFill>
                  <a:srgbClr val="3F5056"/>
                </a:solidFill>
                <a:latin typeface="Arial" pitchFamily="34" charset="0"/>
                <a:cs typeface="Arial" pitchFamily="34" charset="0"/>
              </a:rPr>
              <a:t>Atodlen </a:t>
            </a:r>
            <a:r>
              <a:rPr lang="en-GB" sz="2000" dirty="0" smtClean="0">
                <a:solidFill>
                  <a:srgbClr val="3F5056"/>
                </a:solidFill>
                <a:latin typeface="Arial" pitchFamily="34" charset="0"/>
                <a:cs typeface="Arial" pitchFamily="34" charset="0"/>
              </a:rPr>
              <a:t>3 – </a:t>
            </a:r>
            <a:r>
              <a:rPr lang="en-GB" sz="2000" dirty="0" smtClean="0">
                <a:solidFill>
                  <a:srgbClr val="3F5056"/>
                </a:solidFill>
                <a:latin typeface="Arial" pitchFamily="34" charset="0"/>
                <a:cs typeface="Arial" pitchFamily="34" charset="0"/>
              </a:rPr>
              <a:t>Ymchwilio i gwynion </a:t>
            </a:r>
            <a:r>
              <a:rPr lang="en-GB" sz="2000" dirty="0" smtClean="0">
                <a:solidFill>
                  <a:srgbClr val="3F5056"/>
                </a:solidFill>
                <a:latin typeface="Arial" pitchFamily="34" charset="0"/>
                <a:cs typeface="Arial" pitchFamily="34" charset="0"/>
              </a:rPr>
              <a:t>am ofal cymdeithasol </a:t>
            </a:r>
            <a:r>
              <a:rPr lang="en-GB" sz="2000" dirty="0" smtClean="0">
                <a:solidFill>
                  <a:srgbClr val="3F5056"/>
                </a:solidFill>
                <a:latin typeface="Arial" pitchFamily="34" charset="0"/>
                <a:cs typeface="Arial" pitchFamily="34" charset="0"/>
              </a:rPr>
              <a:t>a gofal llinarol sydd </a:t>
            </a:r>
            <a:r>
              <a:rPr lang="en-GB" sz="2000" dirty="0" smtClean="0">
                <a:solidFill>
                  <a:srgbClr val="3F5056"/>
                </a:solidFill>
                <a:latin typeface="Arial" pitchFamily="34" charset="0"/>
                <a:cs typeface="Arial" pitchFamily="34" charset="0"/>
              </a:rPr>
              <a:t>wedi’i drefnu</a:t>
            </a:r>
            <a:r>
              <a:rPr lang="en-GB" sz="2000" dirty="0">
                <a:solidFill>
                  <a:srgbClr val="3F5056"/>
                </a:solidFill>
                <a:latin typeface="Arial" pitchFamily="34" charset="0"/>
                <a:cs typeface="Arial" pitchFamily="34" charset="0"/>
              </a:rPr>
              <a:t> </a:t>
            </a:r>
            <a:r>
              <a:rPr lang="en-GB" sz="2000" dirty="0" smtClean="0">
                <a:solidFill>
                  <a:srgbClr val="3F5056"/>
                </a:solidFill>
                <a:latin typeface="Arial" pitchFamily="34" charset="0"/>
                <a:cs typeface="Arial" pitchFamily="34" charset="0"/>
              </a:rPr>
              <a:t>neu ariannu’n </a:t>
            </a:r>
            <a:r>
              <a:rPr lang="en-GB" sz="2000" dirty="0" smtClean="0">
                <a:solidFill>
                  <a:srgbClr val="3F5056"/>
                </a:solidFill>
                <a:latin typeface="Arial" pitchFamily="34" charset="0"/>
                <a:cs typeface="Arial" pitchFamily="34" charset="0"/>
              </a:rPr>
              <a:t>breifat</a:t>
            </a:r>
            <a:endParaRPr lang="en-GB" sz="2000" dirty="0" smtClean="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Rhan 11 </a:t>
            </a:r>
            <a:r>
              <a:rPr lang="en-GB" b="1" u="sng" dirty="0" smtClean="0">
                <a:solidFill>
                  <a:srgbClr val="2C9E42"/>
                </a:solidFill>
                <a:latin typeface="Arial"/>
                <a:cs typeface="Arial"/>
              </a:rPr>
              <a:t>– </a:t>
            </a:r>
            <a:r>
              <a:rPr lang="en-GB" b="1" u="sng" dirty="0" smtClean="0">
                <a:solidFill>
                  <a:srgbClr val="2C9E42"/>
                </a:solidFill>
                <a:latin typeface="Arial"/>
                <a:cs typeface="Arial"/>
              </a:rPr>
              <a:t>Amrywiol a Chyffredinol </a:t>
            </a:r>
            <a:endParaRPr lang="en-GB" b="1" u="sng" dirty="0" smtClean="0">
              <a:solidFill>
                <a:srgbClr val="2C9E42"/>
              </a:solidFill>
              <a:latin typeface="Arial"/>
              <a:cs typeface="Arial"/>
            </a:endParaRP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102600" y="2565400"/>
            <a:ext cx="1041400" cy="42926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2190800"/>
            <a:ext cx="6458272" cy="3600400"/>
          </a:xfrm>
        </p:spPr>
        <p:txBody>
          <a:bodyPr/>
          <a:lstStyle/>
          <a:p>
            <a:pPr>
              <a:buClr>
                <a:srgbClr val="2C9E42"/>
              </a:buClr>
            </a:pPr>
            <a:r>
              <a:rPr lang="en-GB" sz="2400" dirty="0" smtClean="0">
                <a:solidFill>
                  <a:srgbClr val="3F5056"/>
                </a:solidFill>
                <a:latin typeface="Arial" pitchFamily="34" charset="0"/>
                <a:cs typeface="Arial" pitchFamily="34" charset="0"/>
              </a:rPr>
              <a:t>Iechyd</a:t>
            </a:r>
          </a:p>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Sector </a:t>
            </a:r>
            <a:r>
              <a:rPr lang="en-GB" sz="2400" dirty="0">
                <a:solidFill>
                  <a:srgbClr val="3F5056"/>
                </a:solidFill>
                <a:latin typeface="Arial" pitchFamily="34" charset="0"/>
                <a:cs typeface="Arial" pitchFamily="34" charset="0"/>
              </a:rPr>
              <a:t>a</a:t>
            </a:r>
            <a:r>
              <a:rPr lang="en-GB" sz="2400" dirty="0" smtClean="0">
                <a:solidFill>
                  <a:srgbClr val="3F5056"/>
                </a:solidFill>
                <a:latin typeface="Arial" pitchFamily="34" charset="0"/>
                <a:cs typeface="Arial" pitchFamily="34" charset="0"/>
              </a:rPr>
              <a:t>nnibynnol</a:t>
            </a:r>
            <a:endParaRPr lang="en-GB" sz="2400" dirty="0" smtClean="0">
              <a:solidFill>
                <a:srgbClr val="3F5056"/>
              </a:solidFill>
              <a:latin typeface="Arial" pitchFamily="34" charset="0"/>
              <a:cs typeface="Arial" pitchFamily="34" charset="0"/>
            </a:endParaRPr>
          </a:p>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Sector </a:t>
            </a:r>
            <a:r>
              <a:rPr lang="en-GB" sz="2400" dirty="0" smtClean="0">
                <a:solidFill>
                  <a:srgbClr val="3F5056"/>
                </a:solidFill>
                <a:latin typeface="Arial" pitchFamily="34" charset="0"/>
                <a:cs typeface="Arial" pitchFamily="34" charset="0"/>
              </a:rPr>
              <a:t>gwirfoddol</a:t>
            </a:r>
            <a:endParaRPr lang="en-GB" sz="2400" dirty="0" smtClean="0">
              <a:solidFill>
                <a:srgbClr val="3F5056"/>
              </a:solidFill>
              <a:latin typeface="Arial" pitchFamily="34" charset="0"/>
              <a:cs typeface="Arial" pitchFamily="34" charset="0"/>
            </a:endParaRPr>
          </a:p>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Eraill e.e. </a:t>
            </a:r>
            <a:r>
              <a:rPr lang="en-GB" sz="2400" dirty="0" smtClean="0">
                <a:solidFill>
                  <a:srgbClr val="3F5056"/>
                </a:solidFill>
                <a:latin typeface="Arial" pitchFamily="34" charset="0"/>
                <a:cs typeface="Arial" pitchFamily="34" charset="0"/>
              </a:rPr>
              <a:t>gwasanaethau cymunedol</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grwpiau cymorth</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tai</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budd-daliadau</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hamdden </a:t>
            </a:r>
            <a:endParaRPr lang="en-GB" sz="2400" dirty="0" smtClean="0">
              <a:solidFill>
                <a:srgbClr val="3F5056"/>
              </a:solidFill>
              <a:latin typeface="Arial" pitchFamily="34" charset="0"/>
              <a:cs typeface="Arial" pitchFamily="34" charset="0"/>
            </a:endParaRPr>
          </a:p>
          <a:p>
            <a:pPr>
              <a:buClr>
                <a:srgbClr val="2C9E42"/>
              </a:buClr>
            </a:pPr>
            <a:endParaRPr lang="en-GB" sz="2400" dirty="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8458200" cy="1143000"/>
          </a:xfrm>
          <a:solidFill>
            <a:srgbClr val="FFFFFF"/>
          </a:solidFill>
        </p:spPr>
        <p:txBody>
          <a:bodyPr/>
          <a:lstStyle/>
          <a:p>
            <a:pPr algn="l" eaLnBrk="1" hangingPunct="1"/>
            <a:r>
              <a:rPr lang="en-GB" b="1" u="sng" dirty="0" smtClean="0">
                <a:solidFill>
                  <a:srgbClr val="2C9E42"/>
                </a:solidFill>
                <a:latin typeface="Arial"/>
                <a:cs typeface="Arial"/>
              </a:rPr>
              <a:t>Effaith ar </a:t>
            </a:r>
            <a:r>
              <a:rPr lang="en-GB" b="1" u="sng" dirty="0" smtClean="0">
                <a:solidFill>
                  <a:srgbClr val="2C9E42"/>
                </a:solidFill>
                <a:latin typeface="Arial"/>
                <a:cs typeface="Arial"/>
              </a:rPr>
              <a:t>sefydliadau </a:t>
            </a:r>
            <a:r>
              <a:rPr lang="en-GB" b="1" u="sng" dirty="0" smtClean="0">
                <a:solidFill>
                  <a:srgbClr val="2C9E42"/>
                </a:solidFill>
                <a:latin typeface="Arial"/>
                <a:cs typeface="Arial"/>
              </a:rPr>
              <a:t>partneriaid </a:t>
            </a: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844996" y="807545"/>
            <a:ext cx="3299004" cy="6050455"/>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1844824"/>
            <a:ext cx="8568952" cy="3600400"/>
          </a:xfrm>
        </p:spPr>
        <p:txBody>
          <a:bodyPr/>
          <a:lstStyle/>
          <a:p>
            <a:pPr>
              <a:buClr>
                <a:srgbClr val="2C9E42"/>
              </a:buClr>
            </a:pPr>
            <a:r>
              <a:rPr lang="en-GB" sz="2400" dirty="0" smtClean="0">
                <a:solidFill>
                  <a:srgbClr val="3F5056"/>
                </a:solidFill>
                <a:latin typeface="Arial" pitchFamily="34" charset="0"/>
                <a:cs typeface="Arial" pitchFamily="34" charset="0"/>
              </a:rPr>
              <a:t>Y newid diwylliannol tuag at </a:t>
            </a:r>
            <a:r>
              <a:rPr lang="en-GB" sz="2400" dirty="0" smtClean="0">
                <a:solidFill>
                  <a:srgbClr val="3F5056"/>
                </a:solidFill>
                <a:latin typeface="Arial" pitchFamily="34" charset="0"/>
                <a:cs typeface="Arial" pitchFamily="34" charset="0"/>
              </a:rPr>
              <a:t>ymyrraeth briodol ofynnol </a:t>
            </a: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Llai o bwyslais ar </a:t>
            </a:r>
            <a:r>
              <a:rPr lang="en-GB" sz="2400" dirty="0" smtClean="0">
                <a:solidFill>
                  <a:srgbClr val="3F5056"/>
                </a:solidFill>
                <a:latin typeface="Arial" pitchFamily="34" charset="0"/>
                <a:cs typeface="Arial" pitchFamily="34" charset="0"/>
              </a:rPr>
              <a:t>ffyrd</a:t>
            </a:r>
            <a:r>
              <a:rPr lang="en-GB" sz="2400" dirty="0" smtClean="0">
                <a:solidFill>
                  <a:srgbClr val="3F5056"/>
                </a:solidFill>
                <a:latin typeface="Arial" pitchFamily="34" charset="0"/>
                <a:cs typeface="Arial" pitchFamily="34" charset="0"/>
              </a:rPr>
              <a:t>d penodedig</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o wneud pethau</a:t>
            </a:r>
          </a:p>
          <a:p>
            <a:pPr>
              <a:buClr>
                <a:srgbClr val="2C9E42"/>
              </a:buClr>
            </a:pPr>
            <a:r>
              <a:rPr lang="en-GB" sz="2400" dirty="0" smtClean="0">
                <a:solidFill>
                  <a:srgbClr val="3F5056"/>
                </a:solidFill>
                <a:latin typeface="Arial" pitchFamily="34" charset="0"/>
                <a:cs typeface="Arial" pitchFamily="34" charset="0"/>
              </a:rPr>
              <a:t>Ymyrryd yn gynt </a:t>
            </a:r>
            <a:r>
              <a:rPr lang="en-GB" sz="2400" dirty="0" smtClean="0">
                <a:solidFill>
                  <a:srgbClr val="3F5056"/>
                </a:solidFill>
                <a:latin typeface="Arial" pitchFamily="34" charset="0"/>
                <a:cs typeface="Arial" pitchFamily="34" charset="0"/>
              </a:rPr>
              <a:t>ym mywydau </a:t>
            </a:r>
            <a:r>
              <a:rPr lang="en-GB" sz="2400" dirty="0" smtClean="0">
                <a:solidFill>
                  <a:srgbClr val="3F5056"/>
                </a:solidFill>
                <a:latin typeface="Arial" pitchFamily="34" charset="0"/>
                <a:cs typeface="Arial" pitchFamily="34" charset="0"/>
              </a:rPr>
              <a:t>pobl a hyrwyddo strategaethau ataliol </a:t>
            </a:r>
          </a:p>
          <a:p>
            <a:pPr>
              <a:buClr>
                <a:srgbClr val="2C9E42"/>
              </a:buClr>
            </a:pPr>
            <a:r>
              <a:rPr lang="en-GB" sz="2400" dirty="0" smtClean="0">
                <a:solidFill>
                  <a:srgbClr val="3F5056"/>
                </a:solidFill>
                <a:latin typeface="Arial" pitchFamily="34" charset="0"/>
                <a:cs typeface="Arial" pitchFamily="34" charset="0"/>
              </a:rPr>
              <a:t>Helpu pobl i </a:t>
            </a:r>
            <a:r>
              <a:rPr lang="en-GB" sz="2400" dirty="0" smtClean="0">
                <a:solidFill>
                  <a:srgbClr val="3F5056"/>
                </a:solidFill>
                <a:latin typeface="Arial" pitchFamily="34" charset="0"/>
                <a:cs typeface="Arial" pitchFamily="34" charset="0"/>
              </a:rPr>
              <a:t>sicrhau </a:t>
            </a:r>
            <a:r>
              <a:rPr lang="en-GB" sz="2400" dirty="0" smtClean="0">
                <a:solidFill>
                  <a:srgbClr val="3F5056"/>
                </a:solidFill>
                <a:latin typeface="Arial" pitchFamily="34" charset="0"/>
                <a:cs typeface="Arial" pitchFamily="34" charset="0"/>
              </a:rPr>
              <a:t>canlyniadau </a:t>
            </a:r>
            <a:r>
              <a:rPr lang="en-GB" sz="2400" dirty="0" smtClean="0">
                <a:solidFill>
                  <a:srgbClr val="3F5056"/>
                </a:solidFill>
                <a:latin typeface="Arial" pitchFamily="34" charset="0"/>
                <a:cs typeface="Arial" pitchFamily="34" charset="0"/>
              </a:rPr>
              <a:t>dymunol, </a:t>
            </a:r>
            <a:r>
              <a:rPr lang="en-GB" sz="2400" dirty="0" smtClean="0">
                <a:solidFill>
                  <a:srgbClr val="3F5056"/>
                </a:solidFill>
                <a:latin typeface="Arial" pitchFamily="34" charset="0"/>
                <a:cs typeface="Arial" pitchFamily="34" charset="0"/>
              </a:rPr>
              <a:t>yn hytrach </a:t>
            </a:r>
            <a:r>
              <a:rPr lang="en-GB" sz="2400" dirty="0" smtClean="0">
                <a:solidFill>
                  <a:srgbClr val="3F5056"/>
                </a:solidFill>
                <a:latin typeface="Arial" pitchFamily="34" charset="0"/>
                <a:cs typeface="Arial" pitchFamily="34" charset="0"/>
              </a:rPr>
              <a:t>nac </a:t>
            </a:r>
            <a:r>
              <a:rPr lang="en-GB" sz="2400" dirty="0" smtClean="0">
                <a:solidFill>
                  <a:srgbClr val="3F5056"/>
                </a:solidFill>
                <a:latin typeface="Arial" pitchFamily="34" charset="0"/>
                <a:cs typeface="Arial" pitchFamily="34" charset="0"/>
              </a:rPr>
              <a:t>asesu </a:t>
            </a:r>
            <a:r>
              <a:rPr lang="en-GB" sz="2400" dirty="0" smtClean="0">
                <a:solidFill>
                  <a:srgbClr val="3F5056"/>
                </a:solidFill>
                <a:latin typeface="Arial" pitchFamily="34" charset="0"/>
                <a:cs typeface="Arial" pitchFamily="34" charset="0"/>
              </a:rPr>
              <a:t>eu haddasrwydd i dderbyn </a:t>
            </a:r>
            <a:r>
              <a:rPr lang="en-GB" sz="2400" dirty="0" smtClean="0">
                <a:solidFill>
                  <a:srgbClr val="3F5056"/>
                </a:solidFill>
                <a:latin typeface="Arial" pitchFamily="34" charset="0"/>
                <a:cs typeface="Arial" pitchFamily="34" charset="0"/>
              </a:rPr>
              <a:t>gwasanaethau</a:t>
            </a:r>
          </a:p>
          <a:p>
            <a:pPr>
              <a:buClr>
                <a:srgbClr val="2C9E42"/>
              </a:buClr>
            </a:pPr>
            <a:endParaRPr lang="en-GB" sz="800" dirty="0" smtClean="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sz="3600" b="1" u="sng" dirty="0" smtClean="0">
                <a:solidFill>
                  <a:srgbClr val="2C9E42"/>
                </a:solidFill>
                <a:latin typeface="Arial"/>
                <a:cs typeface="Arial"/>
              </a:rPr>
              <a:t>Effaith ar waith </a:t>
            </a:r>
            <a:r>
              <a:rPr lang="en-GB" sz="3600" b="1" u="sng" dirty="0" smtClean="0">
                <a:solidFill>
                  <a:srgbClr val="2C9E42"/>
                </a:solidFill>
                <a:latin typeface="Arial"/>
                <a:cs typeface="Arial"/>
              </a:rPr>
              <a:t>bob dydd</a:t>
            </a:r>
            <a:endParaRPr lang="en-GB" sz="3600" b="1" u="sng" dirty="0" smtClean="0">
              <a:solidFill>
                <a:srgbClr val="2C9E42"/>
              </a:solidFill>
              <a:latin typeface="Arial"/>
              <a:cs typeface="Arial"/>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934200" y="4671676"/>
            <a:ext cx="1849966" cy="2186323"/>
          </a:xfrm>
          <a:prstGeom prst="rect">
            <a:avLst/>
          </a:prstGeom>
        </p:spPr>
      </p:pic>
    </p:spTree>
    <p:extLst>
      <p:ext uri="{BB962C8B-B14F-4D97-AF65-F5344CB8AC3E}">
        <p14:creationId xmlns:p14="http://schemas.microsoft.com/office/powerpoint/2010/main" val="20310959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1844824"/>
            <a:ext cx="8568952" cy="3600400"/>
          </a:xfrm>
        </p:spPr>
        <p:txBody>
          <a:bodyPr/>
          <a:lstStyle/>
          <a:p>
            <a:pPr>
              <a:buClr>
                <a:srgbClr val="2C9E42"/>
              </a:buClr>
            </a:pPr>
            <a:r>
              <a:rPr lang="en-GB" sz="2400" dirty="0" smtClean="0">
                <a:solidFill>
                  <a:srgbClr val="3F5056"/>
                </a:solidFill>
                <a:latin typeface="Arial" pitchFamily="34" charset="0"/>
                <a:cs typeface="Arial" pitchFamily="34" charset="0"/>
              </a:rPr>
              <a:t>Rhaid i’r person sy’n gweithredu o dan y Ddeddf </a:t>
            </a:r>
            <a:r>
              <a:rPr lang="en-GB" sz="2400" dirty="0" smtClean="0">
                <a:solidFill>
                  <a:srgbClr val="3F5056"/>
                </a:solidFill>
                <a:latin typeface="Arial" pitchFamily="34" charset="0"/>
                <a:cs typeface="Arial" pitchFamily="34" charset="0"/>
              </a:rPr>
              <a:t>hon</a:t>
            </a:r>
            <a:endParaRPr lang="en-GB" sz="2400" dirty="0" smtClean="0">
              <a:solidFill>
                <a:srgbClr val="3F5056"/>
              </a:solidFill>
              <a:latin typeface="Arial" pitchFamily="34" charset="0"/>
              <a:cs typeface="Arial" pitchFamily="34" charset="0"/>
            </a:endParaRPr>
          </a:p>
          <a:p>
            <a:pPr marL="0" indent="0">
              <a:buClr>
                <a:srgbClr val="2C9E42"/>
              </a:buClr>
              <a:buNone/>
            </a:pPr>
            <a:endParaRPr lang="en-GB" sz="2400" dirty="0" smtClean="0">
              <a:solidFill>
                <a:srgbClr val="3F5056"/>
              </a:solidFill>
              <a:latin typeface="Arial" pitchFamily="34" charset="0"/>
              <a:cs typeface="Arial" pitchFamily="34" charset="0"/>
            </a:endParaRPr>
          </a:p>
          <a:p>
            <a:pPr>
              <a:buClr>
                <a:srgbClr val="2C9E42"/>
              </a:buClr>
            </a:pPr>
            <a:endParaRPr lang="en-GB" sz="800" dirty="0" smtClean="0">
              <a:solidFill>
                <a:srgbClr val="3F5056"/>
              </a:solidFill>
              <a:latin typeface="Arial" pitchFamily="34" charset="0"/>
              <a:cs typeface="Arial" pitchFamily="34" charset="0"/>
            </a:endParaRPr>
          </a:p>
          <a:p>
            <a:pPr lvl="1">
              <a:buClr>
                <a:srgbClr val="2C9E42"/>
              </a:buClr>
            </a:pPr>
            <a:r>
              <a:rPr lang="en-GB" sz="2000" dirty="0" smtClean="0">
                <a:solidFill>
                  <a:srgbClr val="3F5056"/>
                </a:solidFill>
                <a:latin typeface="Arial" pitchFamily="34" charset="0"/>
                <a:cs typeface="Arial" pitchFamily="34" charset="0"/>
              </a:rPr>
              <a:t>Cyn belled ag y bo’n ymarferol, nodi a rhoi sylw i farn, dymuniad </a:t>
            </a:r>
            <a:r>
              <a:rPr lang="en-GB" sz="2000" dirty="0" smtClean="0">
                <a:solidFill>
                  <a:srgbClr val="3F5056"/>
                </a:solidFill>
                <a:latin typeface="Arial" pitchFamily="34" charset="0"/>
                <a:cs typeface="Arial" pitchFamily="34" charset="0"/>
              </a:rPr>
              <a:t/>
            </a:r>
            <a:br>
              <a:rPr lang="en-GB" sz="2000" dirty="0" smtClean="0">
                <a:solidFill>
                  <a:srgbClr val="3F5056"/>
                </a:solidFill>
                <a:latin typeface="Arial" pitchFamily="34" charset="0"/>
                <a:cs typeface="Arial" pitchFamily="34" charset="0"/>
              </a:rPr>
            </a:br>
            <a:r>
              <a:rPr lang="en-GB" sz="2000" dirty="0" smtClean="0">
                <a:solidFill>
                  <a:srgbClr val="3F5056"/>
                </a:solidFill>
                <a:latin typeface="Arial" pitchFamily="34" charset="0"/>
                <a:cs typeface="Arial" pitchFamily="34" charset="0"/>
              </a:rPr>
              <a:t>a </a:t>
            </a:r>
            <a:r>
              <a:rPr lang="en-GB" sz="2000" dirty="0" smtClean="0">
                <a:solidFill>
                  <a:srgbClr val="3F5056"/>
                </a:solidFill>
                <a:latin typeface="Arial" pitchFamily="34" charset="0"/>
                <a:cs typeface="Arial" pitchFamily="34" charset="0"/>
              </a:rPr>
              <a:t>theimladau’r unigolyn</a:t>
            </a:r>
          </a:p>
          <a:p>
            <a:pPr lvl="1">
              <a:buClr>
                <a:srgbClr val="2C9E42"/>
              </a:buClr>
            </a:pPr>
            <a:endParaRPr lang="en-GB" sz="2000" dirty="0" smtClean="0">
              <a:solidFill>
                <a:srgbClr val="3F5056"/>
              </a:solidFill>
              <a:latin typeface="Arial" pitchFamily="34" charset="0"/>
              <a:cs typeface="Arial" pitchFamily="34" charset="0"/>
            </a:endParaRPr>
          </a:p>
          <a:p>
            <a:pPr lvl="1">
              <a:buClr>
                <a:srgbClr val="2C9E42"/>
              </a:buClr>
            </a:pPr>
            <a:r>
              <a:rPr lang="en-GB" sz="2000" dirty="0" smtClean="0">
                <a:solidFill>
                  <a:srgbClr val="3F5056"/>
                </a:solidFill>
                <a:latin typeface="Arial" pitchFamily="34" charset="0"/>
                <a:cs typeface="Arial" pitchFamily="34" charset="0"/>
              </a:rPr>
              <a:t>Rhoi sylw i bwysigrwydd hyrwyddo a pharchu urddas yr unigolyn</a:t>
            </a:r>
            <a:endParaRPr lang="en-GB" sz="2000" dirty="0">
              <a:solidFill>
                <a:srgbClr val="3F5056"/>
              </a:solidFill>
              <a:latin typeface="Arial" pitchFamily="34" charset="0"/>
              <a:cs typeface="Arial" pitchFamily="34" charset="0"/>
            </a:endParaRPr>
          </a:p>
          <a:p>
            <a:pPr lvl="1">
              <a:buClr>
                <a:srgbClr val="2C9E42"/>
              </a:buClr>
            </a:pPr>
            <a:endParaRPr lang="en-GB" sz="2000" dirty="0" smtClean="0">
              <a:solidFill>
                <a:srgbClr val="3F5056"/>
              </a:solidFill>
              <a:latin typeface="Arial" pitchFamily="34" charset="0"/>
              <a:cs typeface="Arial" pitchFamily="34" charset="0"/>
            </a:endParaRPr>
          </a:p>
          <a:p>
            <a:pPr lvl="1">
              <a:buClr>
                <a:srgbClr val="2C9E42"/>
              </a:buClr>
            </a:pPr>
            <a:r>
              <a:rPr lang="en-GB" sz="2000" dirty="0" smtClean="0">
                <a:solidFill>
                  <a:srgbClr val="3F5056"/>
                </a:solidFill>
                <a:latin typeface="Arial" pitchFamily="34" charset="0"/>
                <a:cs typeface="Arial" pitchFamily="34" charset="0"/>
              </a:rPr>
              <a:t>Rhoi sylw i nodweddion, diwylliant a chredoau’r unigolyn (gan gynnwys iaith)</a:t>
            </a: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smtClean="0">
                <a:solidFill>
                  <a:srgbClr val="2C9E42"/>
                </a:solidFill>
                <a:latin typeface="Arial"/>
                <a:cs typeface="Arial"/>
              </a:rPr>
              <a:t>Effaith ar waith </a:t>
            </a:r>
            <a:r>
              <a:rPr lang="en-GB" b="1" u="sng" dirty="0" smtClean="0">
                <a:solidFill>
                  <a:srgbClr val="2C9E42"/>
                </a:solidFill>
                <a:latin typeface="Arial"/>
                <a:cs typeface="Arial"/>
              </a:rPr>
              <a:t>bob dydd</a:t>
            </a:r>
            <a:endParaRPr lang="en-GB" b="1" u="sng" dirty="0" smtClean="0">
              <a:solidFill>
                <a:srgbClr val="2C9E42"/>
              </a:solidFill>
              <a:latin typeface="Arial"/>
              <a:cs typeface="Aria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981200"/>
            <a:ext cx="4178424" cy="3657600"/>
          </a:xfrm>
        </p:spPr>
        <p:txBody>
          <a:bodyPr/>
          <a:lstStyle/>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Derbyniodd </a:t>
            </a:r>
            <a:r>
              <a:rPr lang="en-GB" sz="2400" dirty="0" smtClean="0">
                <a:solidFill>
                  <a:srgbClr val="3F5056"/>
                </a:solidFill>
                <a:latin typeface="Arial" pitchFamily="34" charset="0"/>
                <a:cs typeface="Arial" pitchFamily="34" charset="0"/>
              </a:rPr>
              <a:t>Deddf </a:t>
            </a:r>
            <a:r>
              <a:rPr lang="en-GB" sz="2400" dirty="0" smtClean="0">
                <a:solidFill>
                  <a:srgbClr val="3F5056"/>
                </a:solidFill>
                <a:latin typeface="Arial" pitchFamily="34" charset="0"/>
                <a:cs typeface="Arial" pitchFamily="34" charset="0"/>
              </a:rPr>
              <a:t>Gwasanaethau Cymdeithasol a Llesiant (Cymru) Gydsyniad </a:t>
            </a:r>
            <a:r>
              <a:rPr lang="en-GB" sz="2400" dirty="0" smtClean="0">
                <a:solidFill>
                  <a:srgbClr val="3F5056"/>
                </a:solidFill>
                <a:latin typeface="Arial" pitchFamily="34" charset="0"/>
                <a:cs typeface="Arial" pitchFamily="34" charset="0"/>
              </a:rPr>
              <a:t>Brenhinol </a:t>
            </a:r>
            <a:r>
              <a:rPr lang="en-GB" sz="2400" dirty="0" smtClean="0">
                <a:solidFill>
                  <a:srgbClr val="3F5056"/>
                </a:solidFill>
                <a:latin typeface="Arial" pitchFamily="34" charset="0"/>
                <a:cs typeface="Arial" pitchFamily="34" charset="0"/>
              </a:rPr>
              <a:t>a daeth yn </a:t>
            </a:r>
            <a:r>
              <a:rPr lang="en-GB" sz="2400" dirty="0" smtClean="0">
                <a:solidFill>
                  <a:srgbClr val="3F5056"/>
                </a:solidFill>
                <a:latin typeface="Arial" pitchFamily="34" charset="0"/>
                <a:cs typeface="Arial" pitchFamily="34" charset="0"/>
              </a:rPr>
              <a:t>gyfraith ar </a:t>
            </a:r>
            <a:r>
              <a:rPr lang="en-GB" sz="2400" dirty="0" smtClean="0">
                <a:solidFill>
                  <a:srgbClr val="3F5056"/>
                </a:solidFill>
                <a:latin typeface="Arial" pitchFamily="34" charset="0"/>
                <a:cs typeface="Arial" pitchFamily="34" charset="0"/>
              </a:rPr>
              <a:t>1 Mai 2014</a:t>
            </a: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Gweithredwyd </a:t>
            </a:r>
            <a:r>
              <a:rPr lang="en-GB" sz="2400" dirty="0" smtClean="0">
                <a:solidFill>
                  <a:srgbClr val="3F5056"/>
                </a:solidFill>
                <a:latin typeface="Arial" pitchFamily="34" charset="0"/>
                <a:cs typeface="Arial" pitchFamily="34" charset="0"/>
              </a:rPr>
              <a:t>y Ddeddf </a:t>
            </a:r>
            <a:r>
              <a:rPr lang="en-GB" sz="2400" dirty="0" smtClean="0">
                <a:solidFill>
                  <a:srgbClr val="3F5056"/>
                </a:solidFill>
                <a:latin typeface="Arial" pitchFamily="34" charset="0"/>
                <a:cs typeface="Arial" pitchFamily="34" charset="0"/>
              </a:rPr>
              <a:t>ym mis Ebrill </a:t>
            </a:r>
            <a:r>
              <a:rPr lang="en-GB" sz="2400" dirty="0" smtClean="0">
                <a:solidFill>
                  <a:srgbClr val="3F5056"/>
                </a:solidFill>
                <a:latin typeface="Arial" pitchFamily="34" charset="0"/>
                <a:cs typeface="Arial" pitchFamily="34" charset="0"/>
              </a:rPr>
              <a:t>2016</a:t>
            </a:r>
            <a:endParaRPr lang="en-GB" sz="2000" dirty="0" smtClean="0">
              <a:solidFill>
                <a:srgbClr val="3F5056"/>
              </a:solidFill>
              <a:latin typeface="Arial" pitchFamily="34" charset="0"/>
              <a:cs typeface="Arial" pitchFamily="34" charset="0"/>
            </a:endParaRPr>
          </a:p>
          <a:p>
            <a:pPr eaLnBrk="1" hangingPunct="1">
              <a:buClr>
                <a:srgbClr val="2C9E42"/>
              </a:buClr>
            </a:pPr>
            <a:endParaRPr lang="en-GB" sz="2800" b="1" dirty="0" smtClean="0">
              <a:solidFill>
                <a:srgbClr val="3F5056"/>
              </a:solidFill>
            </a:endParaRPr>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smtClean="0">
                <a:solidFill>
                  <a:srgbClr val="2C9E42"/>
                </a:solidFill>
                <a:latin typeface="Arial"/>
                <a:cs typeface="Arial"/>
              </a:rPr>
              <a:t>Datblygiad y Ddeddf</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83300" y="1244600"/>
            <a:ext cx="3060700" cy="56134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528" y="1844824"/>
            <a:ext cx="8568952" cy="3600400"/>
          </a:xfrm>
        </p:spPr>
        <p:txBody>
          <a:bodyPr/>
          <a:lstStyle/>
          <a:p>
            <a:pPr>
              <a:buClr>
                <a:srgbClr val="2C9E42"/>
              </a:buClr>
            </a:pPr>
            <a:r>
              <a:rPr lang="en-GB" sz="2400" dirty="0">
                <a:solidFill>
                  <a:srgbClr val="3F5056"/>
                </a:solidFill>
                <a:latin typeface="Arial" pitchFamily="34" charset="0"/>
                <a:cs typeface="Arial" pitchFamily="34" charset="0"/>
              </a:rPr>
              <a:t>Rhaid i’r person sy’n gweithredu o dan y Ddeddf </a:t>
            </a:r>
            <a:r>
              <a:rPr lang="en-GB" sz="2400" dirty="0" smtClean="0">
                <a:solidFill>
                  <a:srgbClr val="3F5056"/>
                </a:solidFill>
                <a:latin typeface="Arial" pitchFamily="34" charset="0"/>
                <a:cs typeface="Arial" pitchFamily="34" charset="0"/>
              </a:rPr>
              <a:t>hon</a:t>
            </a:r>
            <a:endParaRPr lang="en-GB" sz="2400" dirty="0">
              <a:solidFill>
                <a:srgbClr val="3F5056"/>
              </a:solidFill>
              <a:latin typeface="Arial" pitchFamily="34" charset="0"/>
              <a:cs typeface="Arial" pitchFamily="34" charset="0"/>
            </a:endParaRPr>
          </a:p>
          <a:p>
            <a:pPr>
              <a:buClr>
                <a:srgbClr val="2C9E42"/>
              </a:buClr>
            </a:pPr>
            <a:endParaRPr lang="en-GB" sz="800" dirty="0" smtClean="0">
              <a:solidFill>
                <a:srgbClr val="3F5056"/>
              </a:solidFill>
              <a:latin typeface="Arial" pitchFamily="34" charset="0"/>
              <a:cs typeface="Arial" pitchFamily="34" charset="0"/>
            </a:endParaRPr>
          </a:p>
          <a:p>
            <a:pPr lvl="1">
              <a:buClr>
                <a:srgbClr val="2C9E42"/>
              </a:buClr>
            </a:pPr>
            <a:r>
              <a:rPr lang="en-GB" sz="2000" dirty="0" smtClean="0">
                <a:solidFill>
                  <a:srgbClr val="3F5056"/>
                </a:solidFill>
                <a:latin typeface="Arial" pitchFamily="34" charset="0"/>
                <a:cs typeface="Arial" pitchFamily="34" charset="0"/>
              </a:rPr>
              <a:t>Roi sylw i bwysigrwydd </a:t>
            </a:r>
            <a:r>
              <a:rPr lang="en-GB" sz="2000" dirty="0" smtClean="0">
                <a:solidFill>
                  <a:srgbClr val="3F5056"/>
                </a:solidFill>
                <a:latin typeface="Arial" pitchFamily="34" charset="0"/>
                <a:cs typeface="Arial" pitchFamily="34" charset="0"/>
              </a:rPr>
              <a:t>darparu </a:t>
            </a:r>
            <a:r>
              <a:rPr lang="en-GB" sz="2000" dirty="0" smtClean="0">
                <a:solidFill>
                  <a:srgbClr val="3F5056"/>
                </a:solidFill>
                <a:latin typeface="Arial" pitchFamily="34" charset="0"/>
                <a:cs typeface="Arial" pitchFamily="34" charset="0"/>
              </a:rPr>
              <a:t>cymorth priodol i alluogi’r unigolyn i gymryd rhan mewn penderfyniadau sy’n effeithio arno fel y bo hi’n addas yn yr amgylchiadau, yn enwedig lle mae gallu’r unigolyn i gyfathrebu’n gyfyngedig am unrhyw reswm</a:t>
            </a: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a:solidFill>
                  <a:srgbClr val="2C9E42"/>
                </a:solidFill>
                <a:latin typeface="Arial"/>
                <a:cs typeface="Arial"/>
              </a:rPr>
              <a:t>Effaith ar waith </a:t>
            </a:r>
            <a:r>
              <a:rPr lang="en-GB" b="1" u="sng" dirty="0" smtClean="0">
                <a:solidFill>
                  <a:srgbClr val="2C9E42"/>
                </a:solidFill>
                <a:latin typeface="Arial"/>
                <a:cs typeface="Arial"/>
              </a:rPr>
              <a:t>bob dydd</a:t>
            </a:r>
            <a:endParaRPr lang="en-GB" b="1" u="sng" dirty="0" smtClean="0">
              <a:solidFill>
                <a:srgbClr val="2C9E42"/>
              </a:solidFill>
              <a:latin typeface="Arial"/>
              <a:cs typeface="Arial"/>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447800" y="3578882"/>
            <a:ext cx="2774638" cy="3279118"/>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842712" y="2637380"/>
            <a:ext cx="2301288" cy="4220620"/>
          </a:xfrm>
          <a:prstGeom prst="rect">
            <a:avLst/>
          </a:prstGeom>
        </p:spPr>
      </p:pic>
      <p:sp>
        <p:nvSpPr>
          <p:cNvPr id="16387" name="Rectangle 3"/>
          <p:cNvSpPr>
            <a:spLocks noGrp="1" noChangeArrowheads="1"/>
          </p:cNvSpPr>
          <p:nvPr>
            <p:ph type="body" idx="1"/>
          </p:nvPr>
        </p:nvSpPr>
        <p:spPr>
          <a:xfrm>
            <a:off x="323528" y="1844824"/>
            <a:ext cx="7296472" cy="4327376"/>
          </a:xfrm>
        </p:spPr>
        <p:txBody>
          <a:bodyPr/>
          <a:lstStyle/>
          <a:p>
            <a:pPr>
              <a:buClr>
                <a:srgbClr val="2C9E42"/>
              </a:buClr>
            </a:pPr>
            <a:r>
              <a:rPr lang="en-GB" sz="2400" dirty="0" smtClean="0">
                <a:solidFill>
                  <a:srgbClr val="3F5056"/>
                </a:solidFill>
                <a:latin typeface="Arial" pitchFamily="34" charset="0"/>
                <a:cs typeface="Arial" pitchFamily="34" charset="0"/>
              </a:rPr>
              <a:t>Bydd gweithwyr proffesiynol yn gofyn ‘pa fath o fywyd </a:t>
            </a:r>
            <a:r>
              <a:rPr lang="en-GB" sz="2400" dirty="0" smtClean="0">
                <a:solidFill>
                  <a:srgbClr val="3F5056"/>
                </a:solidFill>
                <a:latin typeface="Arial" pitchFamily="34" charset="0"/>
                <a:cs typeface="Arial" pitchFamily="34" charset="0"/>
              </a:rPr>
              <a:t>dw i eisiau a </a:t>
            </a:r>
            <a:r>
              <a:rPr lang="en-GB" sz="2400" dirty="0" smtClean="0">
                <a:solidFill>
                  <a:srgbClr val="3F5056"/>
                </a:solidFill>
                <a:latin typeface="Arial" pitchFamily="34" charset="0"/>
                <a:cs typeface="Arial" pitchFamily="34" charset="0"/>
              </a:rPr>
              <a:t>beth </a:t>
            </a:r>
            <a:r>
              <a:rPr lang="en-GB" sz="2400" dirty="0" smtClean="0">
                <a:solidFill>
                  <a:srgbClr val="3F5056"/>
                </a:solidFill>
                <a:latin typeface="Arial" pitchFamily="34" charset="0"/>
                <a:cs typeface="Arial" pitchFamily="34" charset="0"/>
              </a:rPr>
              <a:t>sydd angen ei </a:t>
            </a:r>
            <a:r>
              <a:rPr lang="en-GB" sz="2400" dirty="0" smtClean="0">
                <a:solidFill>
                  <a:srgbClr val="3F5056"/>
                </a:solidFill>
                <a:latin typeface="Arial" pitchFamily="34" charset="0"/>
                <a:cs typeface="Arial" pitchFamily="34" charset="0"/>
              </a:rPr>
              <a:t>newid i hyn </a:t>
            </a:r>
            <a:r>
              <a:rPr lang="en-GB" sz="2400" dirty="0" smtClean="0">
                <a:solidFill>
                  <a:srgbClr val="3F5056"/>
                </a:solidFill>
                <a:latin typeface="Arial" pitchFamily="34" charset="0"/>
                <a:cs typeface="Arial" pitchFamily="34" charset="0"/>
              </a:rPr>
              <a:t>ddigwydd?’ </a:t>
            </a:r>
            <a:endParaRPr lang="en-GB" sz="24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Mae </a:t>
            </a:r>
            <a:r>
              <a:rPr lang="en-GB" sz="2400" dirty="0" smtClean="0">
                <a:solidFill>
                  <a:srgbClr val="3F5056"/>
                </a:solidFill>
                <a:latin typeface="Arial" pitchFamily="34" charset="0"/>
                <a:cs typeface="Arial" pitchFamily="34" charset="0"/>
              </a:rPr>
              <a:t>gwasanaethau </a:t>
            </a:r>
            <a:r>
              <a:rPr lang="en-GB" sz="2400" dirty="0" smtClean="0">
                <a:solidFill>
                  <a:srgbClr val="3F5056"/>
                </a:solidFill>
                <a:latin typeface="Arial" pitchFamily="34" charset="0"/>
                <a:cs typeface="Arial" pitchFamily="34" charset="0"/>
              </a:rPr>
              <a:t>ataliol ar gael i’m helpu i osgoi gwasanaethau </a:t>
            </a:r>
            <a:r>
              <a:rPr lang="en-GB" sz="2400" dirty="0" smtClean="0">
                <a:solidFill>
                  <a:srgbClr val="3F5056"/>
                </a:solidFill>
                <a:latin typeface="Arial" pitchFamily="34" charset="0"/>
                <a:cs typeface="Arial" pitchFamily="34" charset="0"/>
              </a:rPr>
              <a:t>a reolir</a:t>
            </a:r>
            <a:endParaRPr lang="en-GB" sz="2400" dirty="0" smtClean="0">
              <a:solidFill>
                <a:srgbClr val="3F5056"/>
              </a:solidFill>
              <a:latin typeface="Arial" pitchFamily="34" charset="0"/>
              <a:cs typeface="Arial" pitchFamily="34" charset="0"/>
            </a:endParaRPr>
          </a:p>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Byddaf yn gallu gwneud </a:t>
            </a:r>
            <a:r>
              <a:rPr lang="en-GB" sz="2400" dirty="0" smtClean="0">
                <a:solidFill>
                  <a:srgbClr val="3F5056"/>
                </a:solidFill>
                <a:latin typeface="Arial" pitchFamily="34" charset="0"/>
                <a:cs typeface="Arial" pitchFamily="34" charset="0"/>
              </a:rPr>
              <a:t>fy </a:t>
            </a:r>
            <a:r>
              <a:rPr lang="en-GB" sz="2400" smtClean="0">
                <a:solidFill>
                  <a:srgbClr val="3F5056"/>
                </a:solidFill>
                <a:latin typeface="Arial" pitchFamily="34" charset="0"/>
                <a:cs typeface="Arial" pitchFamily="34" charset="0"/>
              </a:rPr>
              <a:t>mhenderfyniadau </a:t>
            </a:r>
            <a:r>
              <a:rPr lang="en-GB" sz="2400" smtClean="0">
                <a:solidFill>
                  <a:srgbClr val="3F5056"/>
                </a:solidFill>
                <a:latin typeface="Arial" pitchFamily="34" charset="0"/>
                <a:cs typeface="Arial" pitchFamily="34" charset="0"/>
              </a:rPr>
              <a:t/>
            </a:r>
            <a:br>
              <a:rPr lang="en-GB" sz="2400" smtClean="0">
                <a:solidFill>
                  <a:srgbClr val="3F5056"/>
                </a:solidFill>
                <a:latin typeface="Arial" pitchFamily="34" charset="0"/>
                <a:cs typeface="Arial" pitchFamily="34" charset="0"/>
              </a:rPr>
            </a:br>
            <a:r>
              <a:rPr lang="en-GB" sz="2400" smtClean="0">
                <a:solidFill>
                  <a:srgbClr val="3F5056"/>
                </a:solidFill>
                <a:latin typeface="Arial" pitchFamily="34" charset="0"/>
                <a:cs typeface="Arial" pitchFamily="34" charset="0"/>
              </a:rPr>
              <a:t>fy </a:t>
            </a:r>
            <a:r>
              <a:rPr lang="en-GB" sz="2400" dirty="0" smtClean="0">
                <a:solidFill>
                  <a:srgbClr val="3F5056"/>
                </a:solidFill>
                <a:latin typeface="Arial" pitchFamily="34" charset="0"/>
                <a:cs typeface="Arial" pitchFamily="34" charset="0"/>
              </a:rPr>
              <a:t>hun</a:t>
            </a:r>
            <a:r>
              <a:rPr lang="en-GB" sz="2400" smtClean="0">
                <a:solidFill>
                  <a:srgbClr val="3F5056"/>
                </a:solidFill>
                <a:latin typeface="Arial" pitchFamily="34" charset="0"/>
                <a:cs typeface="Arial" pitchFamily="34" charset="0"/>
              </a:rPr>
              <a:t>, cymryd </a:t>
            </a:r>
            <a:r>
              <a:rPr lang="en-GB" sz="2400" dirty="0" smtClean="0">
                <a:solidFill>
                  <a:srgbClr val="3F5056"/>
                </a:solidFill>
                <a:latin typeface="Arial" pitchFamily="34" charset="0"/>
                <a:cs typeface="Arial" pitchFamily="34" charset="0"/>
              </a:rPr>
              <a:t>cyfrifoldeb a rhannu’r risg</a:t>
            </a:r>
          </a:p>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Llwyddiant fyddai cyflawni’r </a:t>
            </a:r>
            <a:r>
              <a:rPr lang="en-GB" sz="2400" dirty="0" smtClean="0">
                <a:solidFill>
                  <a:srgbClr val="3F5056"/>
                </a:solidFill>
                <a:latin typeface="Arial" pitchFamily="34" charset="0"/>
                <a:cs typeface="Arial" pitchFamily="34" charset="0"/>
              </a:rPr>
              <a:t>hyn </a:t>
            </a:r>
            <a:r>
              <a:rPr lang="en-GB" sz="2400" dirty="0" smtClean="0">
                <a:solidFill>
                  <a:srgbClr val="3F5056"/>
                </a:solidFill>
                <a:latin typeface="Arial" pitchFamily="34" charset="0"/>
                <a:cs typeface="Arial" pitchFamily="34" charset="0"/>
              </a:rPr>
              <a:t>sydd bwysicaf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i mi ac mae’n cael ei fesur </a:t>
            </a:r>
            <a:r>
              <a:rPr lang="en-GB" sz="2400" dirty="0" smtClean="0">
                <a:solidFill>
                  <a:srgbClr val="3F5056"/>
                </a:solidFill>
                <a:latin typeface="Arial" pitchFamily="34" charset="0"/>
                <a:cs typeface="Arial" pitchFamily="34" charset="0"/>
              </a:rPr>
              <a:t>dros </a:t>
            </a:r>
            <a:r>
              <a:rPr lang="en-GB" sz="2400" dirty="0" smtClean="0">
                <a:solidFill>
                  <a:srgbClr val="3F5056"/>
                </a:solidFill>
                <a:latin typeface="Arial" pitchFamily="34" charset="0"/>
                <a:cs typeface="Arial" pitchFamily="34" charset="0"/>
              </a:rPr>
              <a:t>amser</a:t>
            </a:r>
            <a:endParaRPr lang="en-GB" sz="800" dirty="0" smtClean="0">
              <a:solidFill>
                <a:srgbClr val="3F5056"/>
              </a:solidFill>
              <a:latin typeface="Arial" pitchFamily="34" charset="0"/>
              <a:cs typeface="Arial" pitchFamily="34" charset="0"/>
            </a:endParaRPr>
          </a:p>
        </p:txBody>
      </p:sp>
      <p:sp>
        <p:nvSpPr>
          <p:cNvPr id="10246" name="Rectangle 10"/>
          <p:cNvSpPr>
            <a:spLocks noGrp="1" noChangeArrowheads="1"/>
          </p:cNvSpPr>
          <p:nvPr>
            <p:ph type="title"/>
          </p:nvPr>
        </p:nvSpPr>
        <p:spPr>
          <a:xfrm>
            <a:off x="685800" y="533400"/>
            <a:ext cx="7772400" cy="1143000"/>
          </a:xfrm>
          <a:solidFill>
            <a:srgbClr val="FFFFFF"/>
          </a:solidFill>
        </p:spPr>
        <p:txBody>
          <a:bodyPr/>
          <a:lstStyle/>
          <a:p>
            <a:pPr algn="l" eaLnBrk="1" hangingPunct="1"/>
            <a:r>
              <a:rPr lang="en-GB" b="1" u="sng" dirty="0" smtClean="0">
                <a:solidFill>
                  <a:srgbClr val="2C9E42"/>
                </a:solidFill>
                <a:latin typeface="Arial"/>
                <a:cs typeface="Arial"/>
              </a:rPr>
              <a:t>Effaith ar unigolion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981200"/>
            <a:ext cx="7922840" cy="3657600"/>
          </a:xfrm>
        </p:spPr>
        <p:txBody>
          <a:bodyPr/>
          <a:lstStyle/>
          <a:p>
            <a:pPr>
              <a:buClr>
                <a:srgbClr val="2C9E42"/>
              </a:buClr>
            </a:pPr>
            <a:r>
              <a:rPr lang="en-US" sz="2400" dirty="0">
                <a:solidFill>
                  <a:srgbClr val="3F5056"/>
                </a:solidFill>
                <a:latin typeface="Arial" pitchFamily="34" charset="0"/>
                <a:cs typeface="Arial" pitchFamily="34" charset="0"/>
              </a:rPr>
              <a:t>Yn 2011, cynigiodd Comisiwn y Gyfraith y dylid diddymu llawer o’r statudau dryslyd ac anghyson </a:t>
            </a:r>
            <a:r>
              <a:rPr lang="en-US" sz="2400" dirty="0" smtClean="0">
                <a:solidFill>
                  <a:srgbClr val="3F5056"/>
                </a:solidFill>
                <a:latin typeface="Arial" pitchFamily="34" charset="0"/>
                <a:cs typeface="Arial" pitchFamily="34" charset="0"/>
              </a:rPr>
              <a:t/>
            </a:r>
            <a:br>
              <a:rPr lang="en-US" sz="2400" dirty="0" smtClean="0">
                <a:solidFill>
                  <a:srgbClr val="3F5056"/>
                </a:solidFill>
                <a:latin typeface="Arial" pitchFamily="34" charset="0"/>
                <a:cs typeface="Arial" pitchFamily="34" charset="0"/>
              </a:rPr>
            </a:br>
            <a:r>
              <a:rPr lang="en-US" sz="2400" dirty="0" smtClean="0">
                <a:solidFill>
                  <a:srgbClr val="3F5056"/>
                </a:solidFill>
                <a:latin typeface="Arial" pitchFamily="34" charset="0"/>
                <a:cs typeface="Arial" pitchFamily="34" charset="0"/>
              </a:rPr>
              <a:t>ym </a:t>
            </a:r>
            <a:r>
              <a:rPr lang="en-US" sz="2400" dirty="0">
                <a:solidFill>
                  <a:srgbClr val="3F5056"/>
                </a:solidFill>
                <a:latin typeface="Arial" pitchFamily="34" charset="0"/>
                <a:cs typeface="Arial" pitchFamily="34" charset="0"/>
              </a:rPr>
              <a:t>maes gofal cymdeithasol a chyflwyno </a:t>
            </a:r>
            <a:r>
              <a:rPr lang="en-US" sz="2400" dirty="0" smtClean="0">
                <a:solidFill>
                  <a:srgbClr val="3F5056"/>
                </a:solidFill>
                <a:latin typeface="Arial" pitchFamily="34" charset="0"/>
                <a:cs typeface="Arial" pitchFamily="34" charset="0"/>
              </a:rPr>
              <a:t>un </a:t>
            </a:r>
            <a:r>
              <a:rPr lang="en-US" sz="2400" dirty="0">
                <a:solidFill>
                  <a:srgbClr val="3F5056"/>
                </a:solidFill>
                <a:latin typeface="Arial" pitchFamily="34" charset="0"/>
                <a:cs typeface="Arial" pitchFamily="34" charset="0"/>
              </a:rPr>
              <a:t>Ddeddf yn </a:t>
            </a:r>
            <a:r>
              <a:rPr lang="en-US" sz="2400" dirty="0" smtClean="0">
                <a:solidFill>
                  <a:srgbClr val="3F5056"/>
                </a:solidFill>
                <a:latin typeface="Arial" pitchFamily="34" charset="0"/>
                <a:cs typeface="Arial" pitchFamily="34" charset="0"/>
              </a:rPr>
              <a:t>eu </a:t>
            </a:r>
            <a:r>
              <a:rPr lang="en-US" sz="2400" dirty="0">
                <a:solidFill>
                  <a:srgbClr val="3F5056"/>
                </a:solidFill>
                <a:latin typeface="Arial" pitchFamily="34" charset="0"/>
                <a:cs typeface="Arial" pitchFamily="34" charset="0"/>
              </a:rPr>
              <a:t>lle</a:t>
            </a:r>
            <a:endParaRPr lang="en-GB" sz="2400" dirty="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Awgrymodd ddiddymu neu </a:t>
            </a:r>
            <a:r>
              <a:rPr lang="en-GB" sz="2400" dirty="0" smtClean="0">
                <a:solidFill>
                  <a:srgbClr val="3F5056"/>
                </a:solidFill>
                <a:latin typeface="Arial" pitchFamily="34" charset="0"/>
                <a:cs typeface="Arial" pitchFamily="34" charset="0"/>
              </a:rPr>
              <a:t>ddiwygio mwy na </a:t>
            </a:r>
            <a:r>
              <a:rPr lang="en-GB" sz="2400" dirty="0" smtClean="0">
                <a:solidFill>
                  <a:srgbClr val="3F5056"/>
                </a:solidFill>
                <a:latin typeface="Arial" pitchFamily="34" charset="0"/>
                <a:cs typeface="Arial" pitchFamily="34" charset="0"/>
              </a:rPr>
              <a:t>40 o statudau</a:t>
            </a:r>
          </a:p>
          <a:p>
            <a:pPr>
              <a:buClr>
                <a:srgbClr val="2C9E42"/>
              </a:buClr>
            </a:pPr>
            <a:endParaRPr lang="en-GB" sz="1000" dirty="0" smtClean="0">
              <a:solidFill>
                <a:srgbClr val="3F5056"/>
              </a:solidFill>
              <a:latin typeface="Arial" pitchFamily="34" charset="0"/>
              <a:cs typeface="Arial" pitchFamily="34" charset="0"/>
            </a:endParaRPr>
          </a:p>
          <a:p>
            <a:pPr>
              <a:buClr>
                <a:srgbClr val="2C9E42"/>
              </a:buClr>
            </a:pPr>
            <a:r>
              <a:rPr lang="en-GB" sz="2400" dirty="0" smtClean="0">
                <a:solidFill>
                  <a:srgbClr val="3F5056"/>
                </a:solidFill>
                <a:latin typeface="Arial" pitchFamily="34" charset="0"/>
                <a:cs typeface="Arial" pitchFamily="34" charset="0"/>
              </a:rPr>
              <a:t>Awgrym y Comisiwn oedd un statud </a:t>
            </a:r>
            <a:r>
              <a:rPr lang="en-GB" sz="2400" dirty="0" smtClean="0">
                <a:solidFill>
                  <a:srgbClr val="3F5056"/>
                </a:solidFill>
                <a:latin typeface="Arial" pitchFamily="34" charset="0"/>
                <a:cs typeface="Arial" pitchFamily="34" charset="0"/>
              </a:rPr>
              <a:t>clir</a:t>
            </a:r>
            <a:r>
              <a:rPr lang="en-GB" sz="2400" dirty="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a</a:t>
            </a:r>
            <a:r>
              <a:rPr lang="en-GB" sz="2400" dirty="0" smtClean="0">
                <a:solidFill>
                  <a:srgbClr val="3F5056"/>
                </a:solidFill>
                <a:latin typeface="Arial" pitchFamily="34" charset="0"/>
                <a:cs typeface="Arial" pitchFamily="34" charset="0"/>
              </a:rPr>
              <a:t> chyfoes, </a:t>
            </a:r>
            <a:r>
              <a:rPr lang="en-GB" sz="2400" dirty="0" smtClean="0">
                <a:solidFill>
                  <a:srgbClr val="3F5056"/>
                </a:solidFill>
                <a:latin typeface="Arial" pitchFamily="34" charset="0"/>
                <a:cs typeface="Arial" pitchFamily="34" charset="0"/>
              </a:rPr>
              <a:t>a chôd ymarfer </a:t>
            </a:r>
            <a:r>
              <a:rPr lang="en-GB" sz="2400" dirty="0" smtClean="0">
                <a:solidFill>
                  <a:srgbClr val="3F5056"/>
                </a:solidFill>
                <a:latin typeface="Arial" pitchFamily="34" charset="0"/>
                <a:cs typeface="Arial" pitchFamily="34" charset="0"/>
              </a:rPr>
              <a:t>a fyddai’n </a:t>
            </a:r>
            <a:r>
              <a:rPr lang="en-GB" sz="2400" dirty="0" smtClean="0">
                <a:solidFill>
                  <a:srgbClr val="3F5056"/>
                </a:solidFill>
                <a:latin typeface="Arial" pitchFamily="34" charset="0"/>
                <a:cs typeface="Arial" pitchFamily="34" charset="0"/>
              </a:rPr>
              <a:t>braenaru’r tir ar gyfer </a:t>
            </a:r>
            <a:r>
              <a:rPr lang="en-GB" sz="2400" dirty="0" smtClean="0">
                <a:solidFill>
                  <a:srgbClr val="3F5056"/>
                </a:solidFill>
                <a:latin typeface="Arial" pitchFamily="34" charset="0"/>
                <a:cs typeface="Arial" pitchFamily="34" charset="0"/>
              </a:rPr>
              <a:t>system </a:t>
            </a:r>
            <a:r>
              <a:rPr lang="en-GB" sz="2400" dirty="0" smtClean="0">
                <a:solidFill>
                  <a:srgbClr val="3F5056"/>
                </a:solidFill>
                <a:latin typeface="Arial" pitchFamily="34" charset="0"/>
                <a:cs typeface="Arial" pitchFamily="34" charset="0"/>
              </a:rPr>
              <a:t>gofal cymdeithasol cydlynol</a:t>
            </a:r>
          </a:p>
          <a:p>
            <a:pPr>
              <a:buClr>
                <a:srgbClr val="2C9E42"/>
              </a:buClr>
            </a:pPr>
            <a:endParaRPr lang="en-GB" sz="2000" dirty="0" smtClean="0">
              <a:solidFill>
                <a:srgbClr val="3F5056"/>
              </a:solidFill>
              <a:latin typeface="Arial" pitchFamily="34" charset="0"/>
              <a:cs typeface="Arial" pitchFamily="34" charset="0"/>
            </a:endParaRPr>
          </a:p>
          <a:p>
            <a:pPr>
              <a:buNone/>
            </a:pP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pPr eaLnBrk="1" hangingPunct="1"/>
            <a:endParaRPr lang="en-GB" sz="2800" b="1" dirty="0" smtClean="0"/>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a:solidFill>
                  <a:srgbClr val="2C9E42"/>
                </a:solidFill>
                <a:latin typeface="Arial"/>
                <a:cs typeface="Arial"/>
              </a:rPr>
              <a:t>Datblygiad y Ddeddf</a:t>
            </a:r>
            <a:endParaRPr lang="en-GB" b="1" u="sng" dirty="0" smtClean="0">
              <a:solidFill>
                <a:srgbClr val="2C9E42"/>
              </a:solidFill>
              <a:latin typeface="Arial"/>
              <a:cs typeface="Arial"/>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 y="3516506"/>
            <a:ext cx="1307870" cy="3341494"/>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09600" y="1981200"/>
            <a:ext cx="5834608" cy="3657600"/>
          </a:xfrm>
        </p:spPr>
        <p:txBody>
          <a:bodyPr/>
          <a:lstStyle/>
          <a:p>
            <a:pPr>
              <a:buClr>
                <a:srgbClr val="2C9E42"/>
              </a:buClr>
            </a:pPr>
            <a:r>
              <a:rPr lang="en-GB" sz="2000" dirty="0" smtClean="0">
                <a:solidFill>
                  <a:srgbClr val="3F5056"/>
                </a:solidFill>
                <a:latin typeface="Arial" pitchFamily="34" charset="0"/>
                <a:cs typeface="Arial" pitchFamily="34" charset="0"/>
              </a:rPr>
              <a:t>Mae’r Ddeddf yn gwneud diwygiadau eang </a:t>
            </a:r>
            <a:r>
              <a:rPr lang="en-GB" sz="2000" dirty="0" smtClean="0">
                <a:solidFill>
                  <a:srgbClr val="3F5056"/>
                </a:solidFill>
                <a:latin typeface="Arial" pitchFamily="34" charset="0"/>
                <a:cs typeface="Arial" pitchFamily="34" charset="0"/>
              </a:rPr>
              <a:t/>
            </a:r>
            <a:br>
              <a:rPr lang="en-GB" sz="2000" dirty="0" smtClean="0">
                <a:solidFill>
                  <a:srgbClr val="3F5056"/>
                </a:solidFill>
                <a:latin typeface="Arial" pitchFamily="34" charset="0"/>
                <a:cs typeface="Arial" pitchFamily="34" charset="0"/>
              </a:rPr>
            </a:br>
            <a:r>
              <a:rPr lang="en-GB" sz="2000" dirty="0" smtClean="0">
                <a:solidFill>
                  <a:srgbClr val="3F5056"/>
                </a:solidFill>
                <a:latin typeface="Arial" pitchFamily="34" charset="0"/>
                <a:cs typeface="Arial" pitchFamily="34" charset="0"/>
              </a:rPr>
              <a:t>i wasanaethau cymdeithasol </a:t>
            </a:r>
            <a:r>
              <a:rPr lang="en-GB" sz="2000" dirty="0" smtClean="0">
                <a:solidFill>
                  <a:srgbClr val="3F5056"/>
                </a:solidFill>
                <a:latin typeface="Arial" pitchFamily="34" charset="0"/>
                <a:cs typeface="Arial" pitchFamily="34" charset="0"/>
              </a:rPr>
              <a:t>yng Nghymru</a:t>
            </a:r>
          </a:p>
          <a:p>
            <a:pPr>
              <a:buClr>
                <a:srgbClr val="2C9E42"/>
              </a:buClr>
            </a:pPr>
            <a:endParaRPr lang="en-GB" sz="2000" dirty="0">
              <a:solidFill>
                <a:srgbClr val="3F5056"/>
              </a:solidFill>
              <a:latin typeface="Arial" pitchFamily="34" charset="0"/>
              <a:cs typeface="Arial" pitchFamily="34" charset="0"/>
            </a:endParaRPr>
          </a:p>
          <a:p>
            <a:pPr>
              <a:buClr>
                <a:srgbClr val="2C9E42"/>
              </a:buClr>
            </a:pPr>
            <a:r>
              <a:rPr lang="en-GB" sz="2000" dirty="0" smtClean="0">
                <a:solidFill>
                  <a:srgbClr val="3F5056"/>
                </a:solidFill>
                <a:latin typeface="Arial" pitchFamily="34" charset="0"/>
                <a:cs typeface="Arial" pitchFamily="34" charset="0"/>
              </a:rPr>
              <a:t>Mae’n gweithredu ar bolisi Llywodraeth </a:t>
            </a:r>
            <a:r>
              <a:rPr lang="en-GB" sz="2000" dirty="0" smtClean="0">
                <a:solidFill>
                  <a:srgbClr val="3F5056"/>
                </a:solidFill>
                <a:latin typeface="Arial" pitchFamily="34" charset="0"/>
                <a:cs typeface="Arial" pitchFamily="34" charset="0"/>
              </a:rPr>
              <a:t/>
            </a:r>
            <a:br>
              <a:rPr lang="en-GB" sz="2000" dirty="0" smtClean="0">
                <a:solidFill>
                  <a:srgbClr val="3F5056"/>
                </a:solidFill>
                <a:latin typeface="Arial" pitchFamily="34" charset="0"/>
                <a:cs typeface="Arial" pitchFamily="34" charset="0"/>
              </a:rPr>
            </a:br>
            <a:r>
              <a:rPr lang="en-GB" sz="2000" dirty="0" smtClean="0">
                <a:solidFill>
                  <a:srgbClr val="3F5056"/>
                </a:solidFill>
                <a:latin typeface="Arial" pitchFamily="34" charset="0"/>
                <a:cs typeface="Arial" pitchFamily="34" charset="0"/>
              </a:rPr>
              <a:t>Cymru </a:t>
            </a:r>
            <a:r>
              <a:rPr lang="en-GB" sz="2000" dirty="0" smtClean="0">
                <a:solidFill>
                  <a:srgbClr val="3F5056"/>
                </a:solidFill>
                <a:latin typeface="Arial" pitchFamily="34" charset="0"/>
                <a:cs typeface="Arial" pitchFamily="34" charset="0"/>
              </a:rPr>
              <a:t>yn y Papur </a:t>
            </a:r>
            <a:r>
              <a:rPr lang="en-GB" sz="2000" dirty="0" smtClean="0">
                <a:solidFill>
                  <a:srgbClr val="3F5056"/>
                </a:solidFill>
                <a:latin typeface="Arial" pitchFamily="34" charset="0"/>
                <a:cs typeface="Arial" pitchFamily="34" charset="0"/>
              </a:rPr>
              <a:t>Gwyn </a:t>
            </a:r>
            <a:r>
              <a:rPr lang="en-GB" sz="2000" i="1" dirty="0" smtClean="0">
                <a:solidFill>
                  <a:srgbClr val="3F5056"/>
                </a:solidFill>
                <a:latin typeface="Arial" pitchFamily="34" charset="0"/>
                <a:cs typeface="Arial" pitchFamily="34" charset="0"/>
              </a:rPr>
              <a:t>Gwasanaethau Cymdeithasol </a:t>
            </a:r>
            <a:r>
              <a:rPr lang="en-GB" sz="2000" i="1" dirty="0" smtClean="0">
                <a:solidFill>
                  <a:srgbClr val="3F5056"/>
                </a:solidFill>
                <a:latin typeface="Arial" pitchFamily="34" charset="0"/>
                <a:cs typeface="Arial" pitchFamily="34" charset="0"/>
              </a:rPr>
              <a:t>Cynaliadwy i Gymru: </a:t>
            </a:r>
            <a:br>
              <a:rPr lang="en-GB" sz="2000" i="1" dirty="0" smtClean="0">
                <a:solidFill>
                  <a:srgbClr val="3F5056"/>
                </a:solidFill>
                <a:latin typeface="Arial" pitchFamily="34" charset="0"/>
                <a:cs typeface="Arial" pitchFamily="34" charset="0"/>
              </a:rPr>
            </a:br>
            <a:r>
              <a:rPr lang="en-GB" sz="2000" i="1" dirty="0" smtClean="0">
                <a:solidFill>
                  <a:srgbClr val="3F5056"/>
                </a:solidFill>
                <a:latin typeface="Arial" pitchFamily="34" charset="0"/>
                <a:cs typeface="Arial" pitchFamily="34" charset="0"/>
              </a:rPr>
              <a:t>Fframwaith </a:t>
            </a:r>
            <a:r>
              <a:rPr lang="en-GB" sz="2000" i="1" dirty="0" smtClean="0">
                <a:solidFill>
                  <a:srgbClr val="3F5056"/>
                </a:solidFill>
                <a:latin typeface="Arial" pitchFamily="34" charset="0"/>
                <a:cs typeface="Arial" pitchFamily="34" charset="0"/>
              </a:rPr>
              <a:t>Gweithredu </a:t>
            </a:r>
            <a:endParaRPr lang="en-GB" sz="2000" dirty="0" smtClean="0">
              <a:solidFill>
                <a:srgbClr val="3F5056"/>
              </a:solidFill>
              <a:latin typeface="Arial" pitchFamily="34" charset="0"/>
              <a:cs typeface="Arial" pitchFamily="34" charset="0"/>
            </a:endParaRPr>
          </a:p>
          <a:p>
            <a:pPr>
              <a:buClr>
                <a:srgbClr val="2C9E42"/>
              </a:buClr>
            </a:pPr>
            <a:endParaRPr lang="en-GB" sz="800" dirty="0" smtClean="0">
              <a:solidFill>
                <a:srgbClr val="3F5056"/>
              </a:solidFill>
              <a:latin typeface="Arial" pitchFamily="34" charset="0"/>
              <a:cs typeface="Arial" pitchFamily="34" charset="0"/>
            </a:endParaRPr>
          </a:p>
          <a:p>
            <a:pPr>
              <a:buClr>
                <a:srgbClr val="2C9E42"/>
              </a:buClr>
            </a:pPr>
            <a:r>
              <a:rPr lang="en-GB" sz="2000" dirty="0" smtClean="0">
                <a:solidFill>
                  <a:srgbClr val="3F5056"/>
                </a:solidFill>
                <a:latin typeface="Arial" pitchFamily="34" charset="0"/>
                <a:cs typeface="Arial" pitchFamily="34" charset="0"/>
              </a:rPr>
              <a:t>Strategaeth Gwasanaethau Cymdeithasol (2007</a:t>
            </a:r>
            <a:r>
              <a:rPr lang="en-GB" sz="2000" dirty="0" smtClean="0">
                <a:solidFill>
                  <a:srgbClr val="3F5056"/>
                </a:solidFill>
                <a:latin typeface="Arial" pitchFamily="34" charset="0"/>
                <a:cs typeface="Arial" pitchFamily="34" charset="0"/>
              </a:rPr>
              <a:t>) </a:t>
            </a:r>
            <a:r>
              <a:rPr lang="en-GB" sz="2000" i="1" dirty="0" smtClean="0">
                <a:solidFill>
                  <a:srgbClr val="3F5056"/>
                </a:solidFill>
                <a:latin typeface="Arial" pitchFamily="34" charset="0"/>
                <a:cs typeface="Arial" pitchFamily="34" charset="0"/>
              </a:rPr>
              <a:t>Bywydau Bodlon, Cymudedau </a:t>
            </a:r>
            <a:r>
              <a:rPr lang="en-GB" sz="2000" i="1" dirty="0" smtClean="0">
                <a:solidFill>
                  <a:srgbClr val="3F5056"/>
                </a:solidFill>
                <a:latin typeface="Arial" pitchFamily="34" charset="0"/>
                <a:cs typeface="Arial" pitchFamily="34" charset="0"/>
              </a:rPr>
              <a:t/>
            </a:r>
            <a:br>
              <a:rPr lang="en-GB" sz="2000" i="1" dirty="0" smtClean="0">
                <a:solidFill>
                  <a:srgbClr val="3F5056"/>
                </a:solidFill>
                <a:latin typeface="Arial" pitchFamily="34" charset="0"/>
                <a:cs typeface="Arial" pitchFamily="34" charset="0"/>
              </a:rPr>
            </a:br>
            <a:r>
              <a:rPr lang="en-GB" sz="2000" i="1" dirty="0" smtClean="0">
                <a:solidFill>
                  <a:srgbClr val="3F5056"/>
                </a:solidFill>
                <a:latin typeface="Arial" pitchFamily="34" charset="0"/>
                <a:cs typeface="Arial" pitchFamily="34" charset="0"/>
              </a:rPr>
              <a:t>Cefnogol</a:t>
            </a:r>
            <a:endParaRPr lang="en-GB" sz="2000" dirty="0" smtClean="0">
              <a:solidFill>
                <a:srgbClr val="3F5056"/>
              </a:solidFill>
              <a:latin typeface="Arial" pitchFamily="34" charset="0"/>
              <a:cs typeface="Arial" pitchFamily="34" charset="0"/>
            </a:endParaRPr>
          </a:p>
          <a:p>
            <a:pPr>
              <a:buNone/>
            </a:pPr>
            <a:endParaRPr lang="en-GB" sz="2000" dirty="0" smtClean="0">
              <a:solidFill>
                <a:srgbClr val="3F5056"/>
              </a:solidFill>
              <a:latin typeface="Arial" pitchFamily="34" charset="0"/>
              <a:cs typeface="Arial" pitchFamily="34" charset="0"/>
            </a:endParaRPr>
          </a:p>
          <a:p>
            <a:endParaRPr lang="en-GB" sz="2000" dirty="0" smtClean="0">
              <a:solidFill>
                <a:srgbClr val="3F5056"/>
              </a:solidFill>
              <a:latin typeface="Arial" pitchFamily="34" charset="0"/>
              <a:cs typeface="Arial" pitchFamily="34" charset="0"/>
            </a:endParaRPr>
          </a:p>
          <a:p>
            <a:pPr eaLnBrk="1" hangingPunct="1"/>
            <a:endParaRPr lang="en-GB" sz="2800" b="1" dirty="0" smtClean="0">
              <a:solidFill>
                <a:srgbClr val="3F5056"/>
              </a:solidFill>
            </a:endParaRPr>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a:solidFill>
                  <a:srgbClr val="2C9E42"/>
                </a:solidFill>
                <a:latin typeface="Arial"/>
                <a:cs typeface="Arial"/>
              </a:rPr>
              <a:t>Datblygiad y Ddeddf</a:t>
            </a:r>
            <a:endParaRPr lang="en-GB" b="1" u="sng" dirty="0" smtClean="0">
              <a:solidFill>
                <a:srgbClr val="2C9E42"/>
              </a:solidFill>
              <a:latin typeface="Arial"/>
              <a:cs typeface="Arial"/>
            </a:endParaRP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83300" y="1244600"/>
            <a:ext cx="3060700" cy="56134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244600"/>
            <a:ext cx="2197100" cy="5613400"/>
          </a:xfrm>
          <a:prstGeom prst="rect">
            <a:avLst/>
          </a:prstGeom>
        </p:spPr>
      </p:pic>
      <p:sp>
        <p:nvSpPr>
          <p:cNvPr id="16385" name="AutoShape 1"/>
          <p:cNvSpPr>
            <a:spLocks noChangeArrowheads="1"/>
          </p:cNvSpPr>
          <p:nvPr/>
        </p:nvSpPr>
        <p:spPr bwMode="auto">
          <a:xfrm>
            <a:off x="2195736" y="2924944"/>
            <a:ext cx="4680520" cy="3312368"/>
          </a:xfrm>
          <a:prstGeom prst="triangle">
            <a:avLst>
              <a:gd name="adj" fmla="val 50000"/>
            </a:avLst>
          </a:prstGeom>
          <a:solidFill>
            <a:srgbClr val="2C9E4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300" b="1" dirty="0" smtClean="0">
                <a:solidFill>
                  <a:srgbClr val="FFFFFF"/>
                </a:solidFill>
                <a:latin typeface="Calibri" pitchFamily="34" charset="0"/>
                <a:cs typeface="Times New Roman" pitchFamily="18" charset="0"/>
              </a:rPr>
              <a:t>CANLYNIADAU</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1736651" y="764704"/>
            <a:ext cx="1395189" cy="86409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200" b="1" dirty="0" smtClean="0">
                <a:solidFill>
                  <a:schemeClr val="bg1"/>
                </a:solidFill>
                <a:latin typeface="Arial" pitchFamily="34" charset="0"/>
                <a:cs typeface="Arial" pitchFamily="34" charset="0"/>
              </a:rPr>
              <a:t>Swyddogaethau </a:t>
            </a:r>
            <a:r>
              <a:rPr lang="en-GB" sz="1200" b="1" dirty="0" smtClean="0">
                <a:solidFill>
                  <a:schemeClr val="bg1"/>
                </a:solidFill>
                <a:latin typeface="Arial" pitchFamily="34" charset="0"/>
                <a:cs typeface="Arial" pitchFamily="34" charset="0"/>
              </a:rPr>
              <a:t>Cyffredinol</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87" name="Rectangle 3"/>
          <p:cNvSpPr>
            <a:spLocks noChangeArrowheads="1"/>
          </p:cNvSpPr>
          <p:nvPr/>
        </p:nvSpPr>
        <p:spPr bwMode="auto">
          <a:xfrm flipH="1">
            <a:off x="3203848" y="764704"/>
            <a:ext cx="1368152" cy="86409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Asesu</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Anghenion Unigolion</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88" name="Rectangle 4"/>
          <p:cNvSpPr>
            <a:spLocks noChangeArrowheads="1"/>
          </p:cNvSpPr>
          <p:nvPr/>
        </p:nvSpPr>
        <p:spPr bwMode="auto">
          <a:xfrm>
            <a:off x="4644008" y="764704"/>
            <a:ext cx="1224136" cy="86409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200" b="1" dirty="0" smtClean="0">
                <a:solidFill>
                  <a:schemeClr val="bg1"/>
                </a:solidFill>
                <a:latin typeface="Arial" pitchFamily="34" charset="0"/>
                <a:cs typeface="Arial" pitchFamily="34" charset="0"/>
              </a:rPr>
              <a:t>Diwallu Anghenion</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89" name="Rectangle 5"/>
          <p:cNvSpPr>
            <a:spLocks noChangeArrowheads="1"/>
          </p:cNvSpPr>
          <p:nvPr/>
        </p:nvSpPr>
        <p:spPr bwMode="auto">
          <a:xfrm>
            <a:off x="5940152" y="764704"/>
            <a:ext cx="1224136" cy="86409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Codi </a:t>
            </a: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Ffioedd </a:t>
            </a: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ac</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Asesiadau </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Ariannol</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91" name="Rectangle 7"/>
          <p:cNvSpPr>
            <a:spLocks noChangeArrowheads="1"/>
          </p:cNvSpPr>
          <p:nvPr/>
        </p:nvSpPr>
        <p:spPr bwMode="auto">
          <a:xfrm>
            <a:off x="827584" y="1772816"/>
            <a:ext cx="1296144" cy="9361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lang="en-GB" sz="1200" b="1" dirty="0" smtClean="0">
                <a:solidFill>
                  <a:schemeClr val="bg1"/>
                </a:solidFill>
                <a:latin typeface="Arial" pitchFamily="34" charset="0"/>
                <a:ea typeface="Calibri" pitchFamily="34" charset="0"/>
                <a:cs typeface="Arial" pitchFamily="34" charset="0"/>
              </a:rPr>
              <a:t>Diogelu</a:t>
            </a: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92" name="Rectangle 8" descr="Social Services Functions"/>
          <p:cNvSpPr>
            <a:spLocks noChangeArrowheads="1"/>
          </p:cNvSpPr>
          <p:nvPr/>
        </p:nvSpPr>
        <p:spPr bwMode="auto">
          <a:xfrm>
            <a:off x="2195736" y="1772816"/>
            <a:ext cx="1368152" cy="9361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GB" sz="1200" b="1" dirty="0" smtClean="0">
                <a:solidFill>
                  <a:schemeClr val="bg1"/>
                </a:solidFill>
                <a:latin typeface="Arial" pitchFamily="34" charset="0"/>
                <a:cs typeface="Arial" pitchFamily="34" charset="0"/>
              </a:rPr>
              <a:t>Swyddogaethau Gwasanaethau </a:t>
            </a:r>
            <a:r>
              <a:rPr lang="en-GB" sz="1200" b="1" dirty="0" smtClean="0">
                <a:solidFill>
                  <a:schemeClr val="bg1"/>
                </a:solidFill>
                <a:latin typeface="Arial" pitchFamily="34" charset="0"/>
                <a:cs typeface="Arial" pitchFamily="34" charset="0"/>
              </a:rPr>
              <a:t>Cymdeithasol</a:t>
            </a:r>
            <a:endParaRPr lang="en-GB" sz="1200" b="1" dirty="0">
              <a:solidFill>
                <a:schemeClr val="bg1"/>
              </a:solidFill>
              <a:latin typeface="Arial" pitchFamily="34" charset="0"/>
              <a:cs typeface="Arial" pitchFamily="34" charset="0"/>
            </a:endParaRPr>
          </a:p>
        </p:txBody>
      </p:sp>
      <p:sp>
        <p:nvSpPr>
          <p:cNvPr id="16393" name="Rectangle 9"/>
          <p:cNvSpPr>
            <a:spLocks noChangeArrowheads="1"/>
          </p:cNvSpPr>
          <p:nvPr/>
        </p:nvSpPr>
        <p:spPr bwMode="auto">
          <a:xfrm>
            <a:off x="3635896" y="1772816"/>
            <a:ext cx="1422078" cy="9361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Cydweithrediad</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a Phartneriaeth</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94" name="Rectangle 10"/>
          <p:cNvSpPr>
            <a:spLocks noChangeArrowheads="1"/>
          </p:cNvSpPr>
          <p:nvPr/>
        </p:nvSpPr>
        <p:spPr bwMode="auto">
          <a:xfrm>
            <a:off x="5148064" y="1772816"/>
            <a:ext cx="1368152" cy="9361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Cwynion, </a:t>
            </a: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Sylwadau</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a </a:t>
            </a:r>
            <a:r>
              <a:rPr kumimoji="0" lang="en-GB" sz="1200" b="1" i="0" u="none" strike="noStrike" cap="none" normalizeH="0" dirty="0" smtClean="0">
                <a:ln>
                  <a:noFill/>
                </a:ln>
                <a:solidFill>
                  <a:schemeClr val="bg1"/>
                </a:solidFill>
                <a:effectLst/>
                <a:latin typeface="Arial" pitchFamily="34" charset="0"/>
                <a:ea typeface="Calibri" pitchFamily="34" charset="0"/>
                <a:cs typeface="Arial" pitchFamily="34" charset="0"/>
              </a:rPr>
              <a:t>Gwasanaethau Eirioli</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95" name="Rectangle 11"/>
          <p:cNvSpPr>
            <a:spLocks noChangeArrowheads="1"/>
          </p:cNvSpPr>
          <p:nvPr/>
        </p:nvSpPr>
        <p:spPr bwMode="auto">
          <a:xfrm flipH="1">
            <a:off x="6588225" y="1772816"/>
            <a:ext cx="1368151" cy="9361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200" b="1" dirty="0" smtClean="0">
                <a:solidFill>
                  <a:schemeClr val="bg1"/>
                </a:solidFill>
                <a:latin typeface="Arial" pitchFamily="34" charset="0"/>
                <a:cs typeface="Arial" pitchFamily="34" charset="0"/>
              </a:rPr>
              <a:t>Amrywiol a Chyffredinol </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6396" name="Rectangle 12"/>
          <p:cNvSpPr>
            <a:spLocks noChangeArrowheads="1"/>
          </p:cNvSpPr>
          <p:nvPr/>
        </p:nvSpPr>
        <p:spPr bwMode="auto">
          <a:xfrm>
            <a:off x="467544" y="764704"/>
            <a:ext cx="1197099" cy="86409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dirty="0" smtClean="0">
                <a:solidFill>
                  <a:schemeClr val="bg1"/>
                </a:solidFill>
                <a:latin typeface="Arial" pitchFamily="34" charset="0"/>
                <a:ea typeface="Calibri" pitchFamily="34" charset="0"/>
                <a:cs typeface="Arial" pitchFamily="34" charset="0"/>
              </a:rPr>
              <a:t>Cyflwyniad</a:t>
            </a:r>
            <a:r>
              <a:rPr kumimoji="0" lang="en-GB" sz="12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endParaRPr kumimoji="0" lang="en-GB"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16397" name="Rectangle 13"/>
          <p:cNvSpPr>
            <a:spLocks noChangeArrowheads="1"/>
          </p:cNvSpPr>
          <p:nvPr/>
        </p:nvSpPr>
        <p:spPr bwMode="auto">
          <a:xfrm>
            <a:off x="381000" y="72812"/>
            <a:ext cx="48981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u="sng" dirty="0" smtClean="0">
                <a:solidFill>
                  <a:srgbClr val="2C9E42"/>
                </a:solidFill>
                <a:latin typeface="Arial"/>
                <a:cs typeface="Arial"/>
              </a:rPr>
              <a:t>Rhannau</a:t>
            </a:r>
            <a:endParaRPr kumimoji="0" lang="en-GB" sz="2400" b="1" u="sng" strike="noStrike" cap="none" normalizeH="0" baseline="0" dirty="0" smtClean="0">
              <a:ln>
                <a:noFill/>
              </a:ln>
              <a:solidFill>
                <a:srgbClr val="2C9E42"/>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sng" strike="noStrike" cap="none" normalizeH="0" baseline="0" dirty="0" smtClean="0">
              <a:ln>
                <a:noFill/>
              </a:ln>
              <a:solidFill>
                <a:srgbClr val="2C9E42"/>
              </a:solidFill>
              <a:effectLst/>
              <a:latin typeface="Arial" pitchFamily="34" charset="0"/>
              <a:cs typeface="Arial" pitchFamily="34" charset="0"/>
            </a:endParaRPr>
          </a:p>
        </p:txBody>
      </p:sp>
      <p:sp>
        <p:nvSpPr>
          <p:cNvPr id="16398"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400" name="Rectangle 16"/>
          <p:cNvSpPr>
            <a:spLocks noChangeArrowheads="1"/>
          </p:cNvSpPr>
          <p:nvPr/>
        </p:nvSpPr>
        <p:spPr bwMode="auto">
          <a:xfrm>
            <a:off x="0" y="465313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9025" algn="l"/>
              </a:tabLst>
            </a:pPr>
            <a:endParaRPr kumimoji="0" lang="en-GB" sz="1400" b="1"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89025" algn="l"/>
              </a:tabLst>
            </a:pPr>
            <a:r>
              <a:rPr kumimoji="0" lang="en-GB" sz="1400" b="1"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0" name="Rectangle 6"/>
          <p:cNvSpPr>
            <a:spLocks noChangeArrowheads="1"/>
          </p:cNvSpPr>
          <p:nvPr/>
        </p:nvSpPr>
        <p:spPr bwMode="auto">
          <a:xfrm flipH="1">
            <a:off x="7236296" y="764704"/>
            <a:ext cx="1368147" cy="86409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Plant </a:t>
            </a:r>
            <a:r>
              <a:rPr kumimoji="0" lang="en-GB" sz="1200" b="1" i="0" u="none" strike="noStrike" cap="none" normalizeH="0" baseline="0" dirty="0" smtClean="0">
                <a:ln>
                  <a:noFill/>
                </a:ln>
                <a:solidFill>
                  <a:schemeClr val="bg1"/>
                </a:solidFill>
                <a:effectLst/>
                <a:latin typeface="Arial" pitchFamily="34" charset="0"/>
                <a:ea typeface="Calibri" pitchFamily="34" charset="0"/>
                <a:cs typeface="Arial" pitchFamily="34" charset="0"/>
              </a:rPr>
              <a:t>sy’n Derbyn Gofal a Phlant sy’n cael eu Lletya</a:t>
            </a: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p:txBody>
      </p:sp>
      <p:sp>
        <p:nvSpPr>
          <p:cNvPr id="19" name="Rectangle 18"/>
          <p:cNvSpPr/>
          <p:nvPr/>
        </p:nvSpPr>
        <p:spPr>
          <a:xfrm>
            <a:off x="251520" y="3140968"/>
            <a:ext cx="2160240" cy="2376264"/>
          </a:xfrm>
          <a:prstGeom prst="rect">
            <a:avLst/>
          </a:prstGeom>
          <a:solidFill>
            <a:schemeClr val="bg1"/>
          </a:solidFill>
          <a:ln>
            <a:solidFill>
              <a:srgbClr val="2C9E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000" b="1" dirty="0" smtClean="0">
                <a:solidFill>
                  <a:srgbClr val="2C9E42"/>
                </a:solidFill>
                <a:latin typeface="Arial" pitchFamily="34" charset="0"/>
                <a:cs typeface="Arial" pitchFamily="34" charset="0"/>
              </a:rPr>
              <a:t>Egwyddorion</a:t>
            </a:r>
          </a:p>
          <a:p>
            <a:endParaRPr lang="en-GB" sz="800" b="1" dirty="0" smtClean="0">
              <a:solidFill>
                <a:srgbClr val="2C9E42"/>
              </a:solidFill>
              <a:latin typeface="Arial" pitchFamily="34" charset="0"/>
              <a:cs typeface="Arial" pitchFamily="34" charset="0"/>
            </a:endParaRPr>
          </a:p>
          <a:p>
            <a:pPr>
              <a:buFont typeface="Arial" pitchFamily="34" charset="0"/>
              <a:buChar char="•"/>
            </a:pPr>
            <a:r>
              <a:rPr lang="en-GB" sz="1800" dirty="0" smtClean="0">
                <a:solidFill>
                  <a:srgbClr val="2C9E42"/>
                </a:solidFill>
                <a:latin typeface="Arial" pitchFamily="34" charset="0"/>
                <a:cs typeface="Arial" pitchFamily="34" charset="0"/>
              </a:rPr>
              <a:t>Llais a rheolaeth</a:t>
            </a:r>
          </a:p>
          <a:p>
            <a:pPr>
              <a:buFont typeface="Arial" pitchFamily="34" charset="0"/>
              <a:buChar char="•"/>
            </a:pPr>
            <a:r>
              <a:rPr lang="en-GB" sz="1800" dirty="0" smtClean="0">
                <a:solidFill>
                  <a:srgbClr val="2C9E42"/>
                </a:solidFill>
                <a:latin typeface="Arial" pitchFamily="34" charset="0"/>
                <a:cs typeface="Arial" pitchFamily="34" charset="0"/>
              </a:rPr>
              <a:t>Atal ac </a:t>
            </a:r>
            <a:r>
              <a:rPr lang="en-GB" sz="1800" dirty="0" smtClean="0">
                <a:solidFill>
                  <a:srgbClr val="2C9E42"/>
                </a:solidFill>
                <a:latin typeface="Arial" pitchFamily="34" charset="0"/>
                <a:cs typeface="Arial" pitchFamily="34" charset="0"/>
              </a:rPr>
              <a:t>ymyrryd </a:t>
            </a:r>
            <a:br>
              <a:rPr lang="en-GB" sz="1800" dirty="0" smtClean="0">
                <a:solidFill>
                  <a:srgbClr val="2C9E42"/>
                </a:solidFill>
                <a:latin typeface="Arial" pitchFamily="34" charset="0"/>
                <a:cs typeface="Arial" pitchFamily="34" charset="0"/>
              </a:rPr>
            </a:br>
            <a:r>
              <a:rPr lang="en-GB" sz="1800" dirty="0" smtClean="0">
                <a:solidFill>
                  <a:srgbClr val="2C9E42"/>
                </a:solidFill>
                <a:latin typeface="Arial" pitchFamily="34" charset="0"/>
                <a:cs typeface="Arial" pitchFamily="34" charset="0"/>
              </a:rPr>
              <a:t>yn gynnar</a:t>
            </a:r>
            <a:endParaRPr lang="en-GB" sz="1800" dirty="0" smtClean="0">
              <a:solidFill>
                <a:srgbClr val="2C9E42"/>
              </a:solidFill>
              <a:latin typeface="Arial" pitchFamily="34" charset="0"/>
              <a:cs typeface="Arial" pitchFamily="34" charset="0"/>
            </a:endParaRPr>
          </a:p>
          <a:p>
            <a:pPr>
              <a:buFont typeface="Arial" pitchFamily="34" charset="0"/>
              <a:buChar char="•"/>
            </a:pPr>
            <a:r>
              <a:rPr lang="en-GB" sz="1800" dirty="0" smtClean="0">
                <a:solidFill>
                  <a:srgbClr val="2C9E42"/>
                </a:solidFill>
                <a:latin typeface="Arial" pitchFamily="34" charset="0"/>
                <a:cs typeface="Arial" pitchFamily="34" charset="0"/>
              </a:rPr>
              <a:t>Llesiant</a:t>
            </a:r>
          </a:p>
          <a:p>
            <a:pPr>
              <a:buFont typeface="Arial" pitchFamily="34" charset="0"/>
              <a:buChar char="•"/>
            </a:pPr>
            <a:r>
              <a:rPr lang="en-GB" sz="1800" dirty="0" smtClean="0">
                <a:solidFill>
                  <a:srgbClr val="2C9E42"/>
                </a:solidFill>
                <a:latin typeface="Arial" pitchFamily="34" charset="0"/>
                <a:cs typeface="Arial" pitchFamily="34" charset="0"/>
              </a:rPr>
              <a:t>Cydgynhyrchu</a:t>
            </a:r>
            <a:endParaRPr lang="en-GB" sz="1800" dirty="0" smtClean="0">
              <a:solidFill>
                <a:srgbClr val="2C9E42"/>
              </a:solidFill>
              <a:latin typeface="Arial" pitchFamily="34" charset="0"/>
              <a:cs typeface="Arial" pitchFamily="34" charset="0"/>
            </a:endParaRPr>
          </a:p>
          <a:p>
            <a:pPr>
              <a:buFont typeface="Arial" pitchFamily="34" charset="0"/>
              <a:buChar char="•"/>
            </a:pPr>
            <a:r>
              <a:rPr lang="en-GB" sz="1800" dirty="0" smtClean="0">
                <a:solidFill>
                  <a:srgbClr val="2C9E42"/>
                </a:solidFill>
                <a:latin typeface="Arial" pitchFamily="34" charset="0"/>
                <a:cs typeface="Arial" pitchFamily="34" charset="0"/>
              </a:rPr>
              <a:t>Aml-asiantaeth</a:t>
            </a:r>
            <a:endParaRPr lang="en-GB" sz="1800" dirty="0">
              <a:solidFill>
                <a:srgbClr val="2C9E42"/>
              </a:solidFill>
              <a:latin typeface="Arial" pitchFamily="34" charset="0"/>
              <a:cs typeface="Arial" pitchFamily="34" charset="0"/>
            </a:endParaRPr>
          </a:p>
        </p:txBody>
      </p:sp>
      <p:pic>
        <p:nvPicPr>
          <p:cNvPr id="21" name="Picture 2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810272" y="4411912"/>
            <a:ext cx="1333727" cy="2446088"/>
          </a:xfrm>
          <a:prstGeom prst="rect">
            <a:avLst/>
          </a:prstGeom>
        </p:spPr>
      </p:pic>
      <p:sp>
        <p:nvSpPr>
          <p:cNvPr id="20" name="Rectangle 19"/>
          <p:cNvSpPr/>
          <p:nvPr/>
        </p:nvSpPr>
        <p:spPr>
          <a:xfrm>
            <a:off x="6804248" y="3212976"/>
            <a:ext cx="1944216" cy="1728192"/>
          </a:xfrm>
          <a:prstGeom prst="rect">
            <a:avLst/>
          </a:prstGeom>
          <a:solidFill>
            <a:schemeClr val="bg1"/>
          </a:solidFill>
          <a:ln>
            <a:solidFill>
              <a:srgbClr val="2C9E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000" b="1" dirty="0" smtClean="0">
                <a:solidFill>
                  <a:srgbClr val="2C9E42"/>
                </a:solidFill>
                <a:latin typeface="Arial" pitchFamily="34" charset="0"/>
                <a:cs typeface="Arial" pitchFamily="34" charset="0"/>
              </a:rPr>
              <a:t>Pobl</a:t>
            </a:r>
            <a:endParaRPr lang="en-GB" sz="2000" dirty="0" smtClean="0">
              <a:solidFill>
                <a:srgbClr val="2C9E42"/>
              </a:solidFill>
              <a:latin typeface="Arial" pitchFamily="34" charset="0"/>
              <a:cs typeface="Arial" pitchFamily="34" charset="0"/>
            </a:endParaRPr>
          </a:p>
          <a:p>
            <a:endParaRPr lang="en-GB" sz="800" dirty="0" smtClean="0">
              <a:solidFill>
                <a:srgbClr val="2C9E42"/>
              </a:solidFill>
              <a:latin typeface="Arial" pitchFamily="34" charset="0"/>
              <a:cs typeface="Arial" pitchFamily="34" charset="0"/>
            </a:endParaRPr>
          </a:p>
          <a:p>
            <a:pPr>
              <a:buFont typeface="Arial" pitchFamily="34" charset="0"/>
              <a:buChar char="•"/>
            </a:pPr>
            <a:r>
              <a:rPr lang="en-GB" sz="1800" dirty="0" smtClean="0">
                <a:solidFill>
                  <a:srgbClr val="2C9E42"/>
                </a:solidFill>
                <a:latin typeface="Arial" pitchFamily="34" charset="0"/>
                <a:cs typeface="Arial" pitchFamily="34" charset="0"/>
              </a:rPr>
              <a:t>Oedolion</a:t>
            </a:r>
          </a:p>
          <a:p>
            <a:pPr>
              <a:buFont typeface="Arial" pitchFamily="34" charset="0"/>
              <a:buChar char="•"/>
            </a:pPr>
            <a:r>
              <a:rPr lang="en-GB" sz="1800" dirty="0" smtClean="0">
                <a:solidFill>
                  <a:srgbClr val="2C9E42"/>
                </a:solidFill>
                <a:latin typeface="Arial" pitchFamily="34" charset="0"/>
                <a:cs typeface="Arial" pitchFamily="34" charset="0"/>
              </a:rPr>
              <a:t>Plant</a:t>
            </a:r>
          </a:p>
          <a:p>
            <a:pPr>
              <a:buFont typeface="Arial" pitchFamily="34" charset="0"/>
              <a:buChar char="•"/>
            </a:pPr>
            <a:r>
              <a:rPr lang="en-GB" sz="1800" dirty="0" smtClean="0">
                <a:solidFill>
                  <a:srgbClr val="2C9E42"/>
                </a:solidFill>
                <a:latin typeface="Arial" pitchFamily="34" charset="0"/>
                <a:cs typeface="Arial" pitchFamily="34" charset="0"/>
              </a:rPr>
              <a:t>Gofalwyr</a:t>
            </a:r>
            <a:endParaRPr lang="en-GB" sz="1800" dirty="0">
              <a:solidFill>
                <a:srgbClr val="2C9E4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23528" y="1844824"/>
            <a:ext cx="7220272" cy="3793976"/>
          </a:xfrm>
        </p:spPr>
        <p:txBody>
          <a:bodyPr/>
          <a:lstStyle/>
          <a:p>
            <a:pPr>
              <a:buClr>
                <a:srgbClr val="2C9E42"/>
              </a:buClr>
            </a:pPr>
            <a:r>
              <a:rPr lang="en-GB" sz="2800" dirty="0" smtClean="0">
                <a:solidFill>
                  <a:srgbClr val="3F5056"/>
                </a:solidFill>
                <a:latin typeface="Arial" pitchFamily="34" charset="0"/>
                <a:cs typeface="Arial" pitchFamily="34" charset="0"/>
              </a:rPr>
              <a:t>Bwriad y Ddeddf</a:t>
            </a:r>
          </a:p>
          <a:p>
            <a:endParaRPr lang="en-GB" sz="800" dirty="0" smtClean="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Ymgysylltu â dinasyddion a’u grymuso</a:t>
            </a:r>
          </a:p>
          <a:p>
            <a:pPr lvl="1">
              <a:buClr>
                <a:srgbClr val="2C9E42"/>
              </a:buClr>
            </a:pPr>
            <a:endParaRPr lang="en-GB" sz="800" dirty="0" smtClean="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Hyrwyddo annibyniaeth a llesiant</a:t>
            </a:r>
          </a:p>
          <a:p>
            <a:pPr lvl="1">
              <a:buClr>
                <a:srgbClr val="2C9E42"/>
              </a:buClr>
            </a:pPr>
            <a:endParaRPr lang="en-GB" sz="800" dirty="0" smtClean="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Rhoi </a:t>
            </a:r>
            <a:r>
              <a:rPr lang="en-GB" sz="2400" dirty="0" smtClean="0">
                <a:solidFill>
                  <a:srgbClr val="3F5056"/>
                </a:solidFill>
                <a:latin typeface="Arial" pitchFamily="34" charset="0"/>
                <a:cs typeface="Arial" pitchFamily="34" charset="0"/>
              </a:rPr>
              <a:t>rheolaeth i </a:t>
            </a:r>
            <a:r>
              <a:rPr lang="en-GB" sz="2400" dirty="0" smtClean="0">
                <a:solidFill>
                  <a:srgbClr val="3F5056"/>
                </a:solidFill>
                <a:latin typeface="Arial" pitchFamily="34" charset="0"/>
                <a:cs typeface="Arial" pitchFamily="34" charset="0"/>
              </a:rPr>
              <a:t>bobl sy’n derbyn </a:t>
            </a:r>
            <a:r>
              <a:rPr lang="en-GB" sz="2400" dirty="0" smtClean="0">
                <a:solidFill>
                  <a:srgbClr val="3F5056"/>
                </a:solidFill>
                <a:latin typeface="Arial" pitchFamily="34" charset="0"/>
                <a:cs typeface="Arial" pitchFamily="34" charset="0"/>
              </a:rPr>
              <a:t>cymorth </a:t>
            </a:r>
            <a:br>
              <a:rPr lang="en-GB" sz="2400" dirty="0" smtClean="0">
                <a:solidFill>
                  <a:srgbClr val="3F5056"/>
                </a:solidFill>
                <a:latin typeface="Arial" pitchFamily="34" charset="0"/>
                <a:cs typeface="Arial" pitchFamily="34" charset="0"/>
              </a:rPr>
            </a:br>
            <a:r>
              <a:rPr lang="en-GB" sz="2400" dirty="0" smtClean="0">
                <a:solidFill>
                  <a:srgbClr val="3F5056"/>
                </a:solidFill>
                <a:latin typeface="Arial" pitchFamily="34" charset="0"/>
                <a:cs typeface="Arial" pitchFamily="34" charset="0"/>
              </a:rPr>
              <a:t>a’u </a:t>
            </a:r>
            <a:r>
              <a:rPr lang="en-GB" sz="2400" dirty="0" smtClean="0">
                <a:solidFill>
                  <a:srgbClr val="3F5056"/>
                </a:solidFill>
                <a:latin typeface="Arial" pitchFamily="34" charset="0"/>
                <a:cs typeface="Arial" pitchFamily="34" charset="0"/>
              </a:rPr>
              <a:t>gofalwyr </a:t>
            </a:r>
            <a:r>
              <a:rPr lang="en-GB" sz="2400" dirty="0" smtClean="0">
                <a:solidFill>
                  <a:srgbClr val="3F5056"/>
                </a:solidFill>
                <a:latin typeface="Arial" pitchFamily="34" charset="0"/>
                <a:cs typeface="Arial" pitchFamily="34" charset="0"/>
              </a:rPr>
              <a:t>dros </a:t>
            </a:r>
            <a:r>
              <a:rPr lang="en-GB" sz="2400" dirty="0" smtClean="0">
                <a:solidFill>
                  <a:srgbClr val="3F5056"/>
                </a:solidFill>
                <a:latin typeface="Arial" pitchFamily="34" charset="0"/>
                <a:cs typeface="Arial" pitchFamily="34" charset="0"/>
              </a:rPr>
              <a:t>eu bywydau a’r cymorth maen nhw’n ei dderbyn </a:t>
            </a:r>
            <a:r>
              <a:rPr lang="en-GB" sz="2400" dirty="0" smtClean="0">
                <a:solidFill>
                  <a:srgbClr val="3F5056"/>
                </a:solidFill>
                <a:latin typeface="Arial" pitchFamily="34" charset="0"/>
                <a:cs typeface="Arial" pitchFamily="34" charset="0"/>
              </a:rPr>
              <a:t>fel eu bod mor annibynnol â phosib</a:t>
            </a:r>
            <a:endParaRPr lang="en-GB" sz="2400" dirty="0" smtClean="0">
              <a:solidFill>
                <a:srgbClr val="3F5056"/>
              </a:solidFill>
              <a:latin typeface="Arial" pitchFamily="34" charset="0"/>
              <a:cs typeface="Arial" pitchFamily="34" charset="0"/>
            </a:endParaRPr>
          </a:p>
          <a:p>
            <a:pPr algn="ctr">
              <a:buNone/>
            </a:pPr>
            <a:endParaRPr lang="en-GB" sz="2000" dirty="0" smtClean="0">
              <a:solidFill>
                <a:srgbClr val="2C9E42"/>
              </a:solidFill>
              <a:latin typeface="Arial" pitchFamily="34" charset="0"/>
              <a:cs typeface="Arial" pitchFamily="34" charset="0"/>
            </a:endParaRPr>
          </a:p>
          <a:p>
            <a:pPr>
              <a:buNone/>
            </a:pPr>
            <a:endParaRPr lang="en-GB" sz="2000" dirty="0" smtClean="0">
              <a:solidFill>
                <a:srgbClr val="2C9E42"/>
              </a:solidFill>
              <a:latin typeface="Arial" pitchFamily="34" charset="0"/>
              <a:cs typeface="Arial" pitchFamily="34" charset="0"/>
            </a:endParaRPr>
          </a:p>
          <a:p>
            <a:endParaRPr lang="en-GB" sz="2000" dirty="0" smtClean="0">
              <a:solidFill>
                <a:srgbClr val="2C9E42"/>
              </a:solidFill>
              <a:latin typeface="Arial" pitchFamily="34" charset="0"/>
              <a:cs typeface="Arial" pitchFamily="34" charset="0"/>
            </a:endParaRPr>
          </a:p>
          <a:p>
            <a:pPr eaLnBrk="1" hangingPunct="1"/>
            <a:endParaRPr lang="en-GB" sz="2800" b="1" dirty="0" smtClean="0">
              <a:solidFill>
                <a:srgbClr val="2C9E42"/>
              </a:solidFill>
            </a:endParaRPr>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a:solidFill>
                  <a:srgbClr val="2C9E42"/>
                </a:solidFill>
                <a:latin typeface="Arial"/>
                <a:cs typeface="Arial"/>
              </a:rPr>
              <a:t>Datblygiad y Ddeddf</a:t>
            </a:r>
            <a:endParaRPr lang="en-GB" b="1" u="sng" dirty="0" smtClean="0">
              <a:solidFill>
                <a:srgbClr val="2C9E42"/>
              </a:solidFill>
              <a:latin typeface="Arial"/>
              <a:cs typeface="Arial"/>
            </a:endParaRP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545093" y="3786564"/>
            <a:ext cx="2598907" cy="3071436"/>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11560" y="1844824"/>
            <a:ext cx="7776864" cy="3793976"/>
          </a:xfrm>
        </p:spPr>
        <p:txBody>
          <a:bodyPr/>
          <a:lstStyle/>
          <a:p>
            <a:pPr>
              <a:buClr>
                <a:srgbClr val="2C9E42"/>
              </a:buClr>
            </a:pPr>
            <a:r>
              <a:rPr lang="en-GB" sz="2800" dirty="0" smtClean="0">
                <a:solidFill>
                  <a:srgbClr val="3F5056"/>
                </a:solidFill>
                <a:latin typeface="Arial" pitchFamily="34" charset="0"/>
                <a:cs typeface="Arial" pitchFamily="34" charset="0"/>
              </a:rPr>
              <a:t>Dyletswyddau</a:t>
            </a:r>
            <a:r>
              <a:rPr lang="en-GB" sz="2800" dirty="0">
                <a:solidFill>
                  <a:srgbClr val="3F5056"/>
                </a:solidFill>
                <a:latin typeface="Arial" pitchFamily="34" charset="0"/>
                <a:cs typeface="Arial" pitchFamily="34" charset="0"/>
              </a:rPr>
              <a:t> </a:t>
            </a:r>
            <a:r>
              <a:rPr lang="en-GB" sz="2800" dirty="0" smtClean="0">
                <a:solidFill>
                  <a:srgbClr val="3F5056"/>
                </a:solidFill>
                <a:latin typeface="Arial" pitchFamily="34" charset="0"/>
                <a:cs typeface="Arial" pitchFamily="34" charset="0"/>
              </a:rPr>
              <a:t>newydd y Ddeddf</a:t>
            </a:r>
          </a:p>
          <a:p>
            <a:pPr>
              <a:buClr>
                <a:srgbClr val="2C9E42"/>
              </a:buClr>
            </a:pPr>
            <a:endParaRPr lang="en-GB" sz="800" dirty="0" smtClean="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Blaenoriaethu </a:t>
            </a:r>
            <a:r>
              <a:rPr lang="en-GB" sz="2400" dirty="0" smtClean="0">
                <a:solidFill>
                  <a:srgbClr val="3F5056"/>
                </a:solidFill>
                <a:latin typeface="Arial" pitchFamily="34" charset="0"/>
                <a:cs typeface="Arial" pitchFamily="34" charset="0"/>
              </a:rPr>
              <a:t>gwella llesiant dinasyddion </a:t>
            </a:r>
            <a:r>
              <a:rPr lang="en-GB" sz="2400" dirty="0" smtClean="0">
                <a:solidFill>
                  <a:srgbClr val="3F5056"/>
                </a:solidFill>
                <a:latin typeface="Arial" pitchFamily="34" charset="0"/>
                <a:cs typeface="Arial" pitchFamily="34" charset="0"/>
              </a:rPr>
              <a:t>a </a:t>
            </a:r>
            <a:r>
              <a:rPr lang="en-GB" sz="2400" dirty="0" smtClean="0">
                <a:solidFill>
                  <a:srgbClr val="3F5056"/>
                </a:solidFill>
                <a:latin typeface="Arial" pitchFamily="34" charset="0"/>
                <a:cs typeface="Arial" pitchFamily="34" charset="0"/>
              </a:rPr>
              <a:t>darparu mwy o</a:t>
            </a:r>
            <a:r>
              <a:rPr lang="en-GB" sz="2400" dirty="0" smtClean="0">
                <a:solidFill>
                  <a:srgbClr val="3F5056"/>
                </a:solidFill>
                <a:latin typeface="Arial" pitchFamily="34" charset="0"/>
                <a:cs typeface="Arial" pitchFamily="34" charset="0"/>
              </a:rPr>
              <a:t> </a:t>
            </a:r>
            <a:r>
              <a:rPr lang="en-GB" sz="2400" dirty="0" smtClean="0">
                <a:solidFill>
                  <a:srgbClr val="3F5056"/>
                </a:solidFill>
                <a:latin typeface="Arial" pitchFamily="34" charset="0"/>
                <a:cs typeface="Arial" pitchFamily="34" charset="0"/>
              </a:rPr>
              <a:t>gymorth</a:t>
            </a:r>
          </a:p>
          <a:p>
            <a:pPr lvl="1">
              <a:buClr>
                <a:srgbClr val="2C9E42"/>
              </a:buClr>
            </a:pPr>
            <a:r>
              <a:rPr lang="en-GB" sz="2400" dirty="0" smtClean="0">
                <a:solidFill>
                  <a:srgbClr val="3F5056"/>
                </a:solidFill>
                <a:latin typeface="Arial" pitchFamily="34" charset="0"/>
                <a:cs typeface="Arial" pitchFamily="34" charset="0"/>
              </a:rPr>
              <a:t>Gweithio ar draws ffiniau </a:t>
            </a:r>
            <a:r>
              <a:rPr lang="en-GB" sz="2400" dirty="0" smtClean="0">
                <a:solidFill>
                  <a:srgbClr val="3F5056"/>
                </a:solidFill>
                <a:latin typeface="Arial" pitchFamily="34" charset="0"/>
                <a:cs typeface="Arial" pitchFamily="34" charset="0"/>
              </a:rPr>
              <a:t>gwasanaethau </a:t>
            </a:r>
            <a:r>
              <a:rPr lang="en-GB" sz="2400" dirty="0" smtClean="0">
                <a:solidFill>
                  <a:srgbClr val="3F5056"/>
                </a:solidFill>
                <a:latin typeface="Arial" pitchFamily="34" charset="0"/>
                <a:cs typeface="Arial" pitchFamily="34" charset="0"/>
              </a:rPr>
              <a:t>mewn partneriaeth</a:t>
            </a:r>
            <a:endParaRPr lang="en-GB" sz="800" dirty="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Rhoi amddiffyniad cyfreithiol i oedolion </a:t>
            </a:r>
            <a:r>
              <a:rPr lang="en-GB" sz="2400" dirty="0" smtClean="0">
                <a:solidFill>
                  <a:srgbClr val="3F5056"/>
                </a:solidFill>
                <a:latin typeface="Arial" pitchFamily="34" charset="0"/>
                <a:cs typeface="Arial" pitchFamily="34" charset="0"/>
              </a:rPr>
              <a:t>sy’n wynebu </a:t>
            </a:r>
            <a:r>
              <a:rPr lang="en-GB" sz="2400" dirty="0" smtClean="0">
                <a:solidFill>
                  <a:srgbClr val="3F5056"/>
                </a:solidFill>
                <a:latin typeface="Arial" pitchFamily="34" charset="0"/>
                <a:cs typeface="Arial" pitchFamily="34" charset="0"/>
              </a:rPr>
              <a:t>risg</a:t>
            </a:r>
            <a:endParaRPr lang="en-GB" sz="800" dirty="0" smtClean="0">
              <a:solidFill>
                <a:srgbClr val="3F5056"/>
              </a:solidFill>
              <a:latin typeface="Arial" pitchFamily="34" charset="0"/>
              <a:cs typeface="Arial" pitchFamily="34" charset="0"/>
            </a:endParaRPr>
          </a:p>
          <a:p>
            <a:pPr lvl="1">
              <a:buClr>
                <a:srgbClr val="2C9E42"/>
              </a:buClr>
            </a:pPr>
            <a:r>
              <a:rPr lang="en-GB" sz="2400" dirty="0" smtClean="0">
                <a:solidFill>
                  <a:srgbClr val="3F5056"/>
                </a:solidFill>
                <a:latin typeface="Arial" pitchFamily="34" charset="0"/>
                <a:cs typeface="Arial" pitchFamily="34" charset="0"/>
              </a:rPr>
              <a:t>Lleihau systemau </a:t>
            </a:r>
            <a:r>
              <a:rPr lang="en-GB" sz="2400" dirty="0" smtClean="0">
                <a:solidFill>
                  <a:srgbClr val="3F5056"/>
                </a:solidFill>
                <a:latin typeface="Arial" pitchFamily="34" charset="0"/>
                <a:cs typeface="Arial" pitchFamily="34" charset="0"/>
              </a:rPr>
              <a:t>biwrocrataidd </a:t>
            </a:r>
            <a:r>
              <a:rPr lang="en-GB" sz="2400" dirty="0" smtClean="0">
                <a:solidFill>
                  <a:srgbClr val="3F5056"/>
                </a:solidFill>
                <a:latin typeface="Arial" pitchFamily="34" charset="0"/>
                <a:cs typeface="Arial" pitchFamily="34" charset="0"/>
              </a:rPr>
              <a:t>hen ffasiwn ym maes asesu  </a:t>
            </a:r>
            <a:endParaRPr lang="en-GB" sz="800" dirty="0" smtClean="0">
              <a:solidFill>
                <a:srgbClr val="3F5056"/>
              </a:solidFill>
              <a:latin typeface="Arial" pitchFamily="34" charset="0"/>
              <a:cs typeface="Arial" pitchFamily="34" charset="0"/>
            </a:endParaRPr>
          </a:p>
          <a:p>
            <a:endParaRPr lang="en-GB" sz="2800" dirty="0" smtClean="0">
              <a:latin typeface="Arial" pitchFamily="34" charset="0"/>
              <a:cs typeface="Arial" pitchFamily="34" charset="0"/>
            </a:endParaRPr>
          </a:p>
          <a:p>
            <a:endParaRPr lang="en-GB" sz="800" dirty="0" smtClean="0">
              <a:latin typeface="Arial" pitchFamily="34" charset="0"/>
              <a:cs typeface="Arial" pitchFamily="34" charset="0"/>
            </a:endParaRPr>
          </a:p>
          <a:p>
            <a:pPr algn="ctr">
              <a:buNone/>
            </a:pPr>
            <a:endParaRPr lang="en-GB" sz="2000"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pPr eaLnBrk="1" hangingPunct="1"/>
            <a:endParaRPr lang="en-GB" sz="2800" b="1" dirty="0" smtClean="0"/>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a:solidFill>
                  <a:srgbClr val="2C9E42"/>
                </a:solidFill>
                <a:latin typeface="Arial"/>
                <a:cs typeface="Arial"/>
              </a:rPr>
              <a:t>Datblygiad y Ddeddf</a:t>
            </a:r>
            <a:endParaRPr lang="en-GB" b="1" u="sng" dirty="0" smtClean="0">
              <a:solidFill>
                <a:srgbClr val="2C9E42"/>
              </a:solidFill>
              <a:latin typeface="Arial"/>
              <a:cs typeface="Arial"/>
            </a:endParaRP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102600" y="1244600"/>
            <a:ext cx="1041400" cy="56134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11560" y="1844824"/>
            <a:ext cx="7920880" cy="3793976"/>
          </a:xfrm>
        </p:spPr>
        <p:txBody>
          <a:bodyPr/>
          <a:lstStyle/>
          <a:p>
            <a:pPr>
              <a:buClr>
                <a:srgbClr val="2C9E42"/>
              </a:buClr>
            </a:pPr>
            <a:r>
              <a:rPr lang="en-US" sz="2800" dirty="0" smtClean="0">
                <a:solidFill>
                  <a:srgbClr val="3F5056"/>
                </a:solidFill>
                <a:latin typeface="Arial" pitchFamily="34" charset="0"/>
                <a:cs typeface="Arial" pitchFamily="34" charset="0"/>
              </a:rPr>
              <a:t>Deddfwriaeth i’w diddymu</a:t>
            </a:r>
          </a:p>
          <a:p>
            <a:pPr>
              <a:buClr>
                <a:srgbClr val="2C9E42"/>
              </a:buClr>
            </a:pPr>
            <a:endParaRPr lang="en-US" sz="800" dirty="0" smtClean="0">
              <a:solidFill>
                <a:srgbClr val="3F5056"/>
              </a:solidFill>
              <a:latin typeface="Arial" pitchFamily="34" charset="0"/>
              <a:cs typeface="Arial" pitchFamily="34" charset="0"/>
            </a:endParaRPr>
          </a:p>
          <a:p>
            <a:pPr lvl="1">
              <a:buClr>
                <a:srgbClr val="2C9E42"/>
              </a:buClr>
            </a:pPr>
            <a:r>
              <a:rPr lang="en-US" sz="2400" dirty="0" smtClean="0">
                <a:solidFill>
                  <a:srgbClr val="3F5056"/>
                </a:solidFill>
                <a:latin typeface="Arial" pitchFamily="34" charset="0"/>
                <a:cs typeface="Arial" pitchFamily="34" charset="0"/>
              </a:rPr>
              <a:t>Deddf Gofalwyr (</a:t>
            </a:r>
            <a:r>
              <a:rPr lang="en-US" sz="2400" dirty="0" smtClean="0">
                <a:solidFill>
                  <a:srgbClr val="3F5056"/>
                </a:solidFill>
                <a:latin typeface="Arial" pitchFamily="34" charset="0"/>
                <a:cs typeface="Arial" pitchFamily="34" charset="0"/>
              </a:rPr>
              <a:t>Cydnabyddiaeth </a:t>
            </a:r>
            <a:r>
              <a:rPr lang="en-US" sz="2400" dirty="0" smtClean="0">
                <a:solidFill>
                  <a:srgbClr val="3F5056"/>
                </a:solidFill>
                <a:latin typeface="Arial" pitchFamily="34" charset="0"/>
                <a:cs typeface="Arial" pitchFamily="34" charset="0"/>
              </a:rPr>
              <a:t>a Gwasanaethau) 1995</a:t>
            </a:r>
          </a:p>
          <a:p>
            <a:pPr lvl="1">
              <a:buClr>
                <a:srgbClr val="2C9E42"/>
              </a:buClr>
            </a:pPr>
            <a:r>
              <a:rPr lang="en-US" sz="2400" dirty="0" smtClean="0">
                <a:solidFill>
                  <a:srgbClr val="3F5056"/>
                </a:solidFill>
                <a:latin typeface="Arial" pitchFamily="34" charset="0"/>
                <a:cs typeface="Arial" pitchFamily="34" charset="0"/>
              </a:rPr>
              <a:t>Deddf Gofalwyr a Phlant Anabl 2000 </a:t>
            </a:r>
          </a:p>
          <a:p>
            <a:pPr lvl="1">
              <a:buClr>
                <a:srgbClr val="2C9E42"/>
              </a:buClr>
            </a:pPr>
            <a:r>
              <a:rPr lang="en-US" sz="2400" dirty="0" smtClean="0">
                <a:solidFill>
                  <a:srgbClr val="3F5056"/>
                </a:solidFill>
                <a:latin typeface="Arial" pitchFamily="34" charset="0"/>
                <a:cs typeface="Arial" pitchFamily="34" charset="0"/>
              </a:rPr>
              <a:t>Deddf Gofalwyr </a:t>
            </a:r>
            <a:r>
              <a:rPr lang="en-US" sz="2400" dirty="0" smtClean="0">
                <a:solidFill>
                  <a:srgbClr val="3F5056"/>
                </a:solidFill>
                <a:latin typeface="Arial" pitchFamily="34" charset="0"/>
                <a:cs typeface="Arial" pitchFamily="34" charset="0"/>
              </a:rPr>
              <a:t>(Cyfle </a:t>
            </a:r>
            <a:r>
              <a:rPr lang="en-US" sz="2400" dirty="0" smtClean="0">
                <a:solidFill>
                  <a:srgbClr val="3F5056"/>
                </a:solidFill>
                <a:latin typeface="Arial" pitchFamily="34" charset="0"/>
                <a:cs typeface="Arial" pitchFamily="34" charset="0"/>
              </a:rPr>
              <a:t>Cyfartal) 2004</a:t>
            </a:r>
          </a:p>
          <a:p>
            <a:pPr lvl="1">
              <a:buClr>
                <a:srgbClr val="2C9E42"/>
              </a:buClr>
            </a:pPr>
            <a:r>
              <a:rPr lang="en-US" sz="2400" dirty="0" smtClean="0">
                <a:solidFill>
                  <a:srgbClr val="3F5056"/>
                </a:solidFill>
                <a:latin typeface="Arial" pitchFamily="34" charset="0"/>
                <a:cs typeface="Arial" pitchFamily="34" charset="0"/>
              </a:rPr>
              <a:t>Mesur Strategaeth </a:t>
            </a:r>
            <a:r>
              <a:rPr lang="en-US" sz="2400" dirty="0" smtClean="0">
                <a:solidFill>
                  <a:srgbClr val="3F5056"/>
                </a:solidFill>
                <a:latin typeface="Arial" pitchFamily="34" charset="0"/>
                <a:cs typeface="Arial" pitchFamily="34" charset="0"/>
              </a:rPr>
              <a:t>ar gyfer Gofalwyr </a:t>
            </a:r>
            <a:r>
              <a:rPr lang="en-US" sz="2400" dirty="0" smtClean="0">
                <a:solidFill>
                  <a:srgbClr val="3F5056"/>
                </a:solidFill>
                <a:latin typeface="Arial" pitchFamily="34" charset="0"/>
                <a:cs typeface="Arial" pitchFamily="34" charset="0"/>
              </a:rPr>
              <a:t>(Cymru) 2010</a:t>
            </a:r>
          </a:p>
          <a:p>
            <a:pPr lvl="1">
              <a:buClr>
                <a:srgbClr val="2C9E42"/>
              </a:buClr>
            </a:pPr>
            <a:r>
              <a:rPr lang="en-US" sz="2400" dirty="0" smtClean="0">
                <a:solidFill>
                  <a:srgbClr val="3F5056"/>
                </a:solidFill>
                <a:latin typeface="Arial" pitchFamily="34" charset="0"/>
                <a:cs typeface="Arial" pitchFamily="34" charset="0"/>
              </a:rPr>
              <a:t>Deddf Cymorth </a:t>
            </a:r>
            <a:r>
              <a:rPr lang="en-US" sz="2400" dirty="0" smtClean="0">
                <a:solidFill>
                  <a:srgbClr val="3F5056"/>
                </a:solidFill>
                <a:latin typeface="Arial" pitchFamily="34" charset="0"/>
                <a:cs typeface="Arial" pitchFamily="34" charset="0"/>
              </a:rPr>
              <a:t>Gwladol </a:t>
            </a:r>
            <a:r>
              <a:rPr lang="en-US" sz="2400" dirty="0" smtClean="0">
                <a:solidFill>
                  <a:srgbClr val="3F5056"/>
                </a:solidFill>
                <a:latin typeface="Arial" pitchFamily="34" charset="0"/>
                <a:cs typeface="Arial" pitchFamily="34" charset="0"/>
              </a:rPr>
              <a:t>1948</a:t>
            </a:r>
          </a:p>
          <a:p>
            <a:pPr lvl="1">
              <a:buClr>
                <a:srgbClr val="2C9E42"/>
              </a:buClr>
            </a:pPr>
            <a:r>
              <a:rPr lang="en-US" sz="2400" dirty="0" smtClean="0">
                <a:solidFill>
                  <a:srgbClr val="3F5056"/>
                </a:solidFill>
                <a:latin typeface="Arial" pitchFamily="34" charset="0"/>
                <a:cs typeface="Arial" pitchFamily="34" charset="0"/>
              </a:rPr>
              <a:t>Deddf Gwasanaethau Iechyd </a:t>
            </a:r>
            <a:r>
              <a:rPr lang="en-US" sz="2400" dirty="0" smtClean="0">
                <a:solidFill>
                  <a:srgbClr val="3F5056"/>
                </a:solidFill>
                <a:latin typeface="Arial" pitchFamily="34" charset="0"/>
                <a:cs typeface="Arial" pitchFamily="34" charset="0"/>
              </a:rPr>
              <a:t>ac </a:t>
            </a:r>
            <a:r>
              <a:rPr lang="en-US" sz="2400" dirty="0" smtClean="0">
                <a:solidFill>
                  <a:srgbClr val="3F5056"/>
                </a:solidFill>
                <a:latin typeface="Arial" pitchFamily="34" charset="0"/>
                <a:cs typeface="Arial" pitchFamily="34" charset="0"/>
              </a:rPr>
              <a:t>Iechyd </a:t>
            </a:r>
            <a:r>
              <a:rPr lang="en-US" sz="2400" dirty="0" smtClean="0">
                <a:solidFill>
                  <a:srgbClr val="3F5056"/>
                </a:solidFill>
                <a:latin typeface="Arial" pitchFamily="34" charset="0"/>
                <a:cs typeface="Arial" pitchFamily="34" charset="0"/>
              </a:rPr>
              <a:t/>
            </a:r>
            <a:br>
              <a:rPr lang="en-US" sz="2400" dirty="0" smtClean="0">
                <a:solidFill>
                  <a:srgbClr val="3F5056"/>
                </a:solidFill>
                <a:latin typeface="Arial" pitchFamily="34" charset="0"/>
                <a:cs typeface="Arial" pitchFamily="34" charset="0"/>
              </a:rPr>
            </a:br>
            <a:r>
              <a:rPr lang="en-US" sz="2400" dirty="0" smtClean="0">
                <a:solidFill>
                  <a:srgbClr val="3F5056"/>
                </a:solidFill>
                <a:latin typeface="Arial" pitchFamily="34" charset="0"/>
                <a:cs typeface="Arial" pitchFamily="34" charset="0"/>
              </a:rPr>
              <a:t>Cyhoeddus </a:t>
            </a:r>
            <a:r>
              <a:rPr lang="en-US" sz="2400" dirty="0" smtClean="0">
                <a:solidFill>
                  <a:srgbClr val="3F5056"/>
                </a:solidFill>
                <a:latin typeface="Arial" pitchFamily="34" charset="0"/>
                <a:cs typeface="Arial" pitchFamily="34" charset="0"/>
              </a:rPr>
              <a:t>1968</a:t>
            </a:r>
          </a:p>
          <a:p>
            <a:pPr lvl="1">
              <a:buClr>
                <a:srgbClr val="2C9E42"/>
              </a:buClr>
            </a:pPr>
            <a:r>
              <a:rPr lang="en-US" sz="2400" dirty="0" smtClean="0">
                <a:solidFill>
                  <a:srgbClr val="3F5056"/>
                </a:solidFill>
                <a:latin typeface="Arial" pitchFamily="34" charset="0"/>
                <a:cs typeface="Arial" pitchFamily="34" charset="0"/>
              </a:rPr>
              <a:t>Deddf </a:t>
            </a:r>
            <a:r>
              <a:rPr lang="en-US" sz="2400" dirty="0" smtClean="0">
                <a:solidFill>
                  <a:srgbClr val="3F5056"/>
                </a:solidFill>
                <a:latin typeface="Arial" pitchFamily="34" charset="0"/>
                <a:cs typeface="Arial" pitchFamily="34" charset="0"/>
              </a:rPr>
              <a:t>Cleifion Cronig a Phersonau </a:t>
            </a:r>
            <a:r>
              <a:rPr lang="en-US" sz="2400" dirty="0" smtClean="0">
                <a:solidFill>
                  <a:srgbClr val="3F5056"/>
                </a:solidFill>
                <a:latin typeface="Arial" pitchFamily="34" charset="0"/>
                <a:cs typeface="Arial" pitchFamily="34" charset="0"/>
              </a:rPr>
              <a:t>Anabl 1970 </a:t>
            </a:r>
          </a:p>
          <a:p>
            <a:endParaRPr lang="en-GB" sz="800" dirty="0" smtClean="0">
              <a:latin typeface="Arial" pitchFamily="34" charset="0"/>
              <a:cs typeface="Arial" pitchFamily="34" charset="0"/>
            </a:endParaRPr>
          </a:p>
          <a:p>
            <a:pPr algn="ctr">
              <a:buNone/>
            </a:pPr>
            <a:endParaRPr lang="en-GB" sz="2000" dirty="0" smtClean="0">
              <a:latin typeface="Arial" pitchFamily="34" charset="0"/>
              <a:cs typeface="Arial" pitchFamily="34" charset="0"/>
            </a:endParaRPr>
          </a:p>
          <a:p>
            <a:pPr>
              <a:buNone/>
            </a:pPr>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pPr eaLnBrk="1" hangingPunct="1"/>
            <a:endParaRPr lang="en-GB" sz="2800" b="1" dirty="0" smtClean="0"/>
          </a:p>
        </p:txBody>
      </p:sp>
      <p:sp>
        <p:nvSpPr>
          <p:cNvPr id="2054" name="Rectangle 10"/>
          <p:cNvSpPr>
            <a:spLocks noGrp="1" noChangeArrowheads="1"/>
          </p:cNvSpPr>
          <p:nvPr>
            <p:ph type="title"/>
          </p:nvPr>
        </p:nvSpPr>
        <p:spPr>
          <a:xfrm>
            <a:off x="609600" y="609600"/>
            <a:ext cx="7772400" cy="1143000"/>
          </a:xfrm>
          <a:noFill/>
        </p:spPr>
        <p:txBody>
          <a:bodyPr/>
          <a:lstStyle/>
          <a:p>
            <a:pPr algn="l" eaLnBrk="1" hangingPunct="1"/>
            <a:r>
              <a:rPr lang="en-GB" b="1" u="sng" dirty="0">
                <a:solidFill>
                  <a:srgbClr val="2C9E42"/>
                </a:solidFill>
                <a:latin typeface="Arial"/>
                <a:cs typeface="Arial"/>
              </a:rPr>
              <a:t>Datblygiad y Ddeddf</a:t>
            </a:r>
            <a:endParaRPr lang="en-GB" b="1" u="sng" dirty="0" smtClean="0">
              <a:solidFill>
                <a:srgbClr val="2C9E42"/>
              </a:solidFill>
              <a:latin typeface="Arial"/>
              <a:cs typeface="Arial"/>
            </a:endParaRP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102600" y="1244600"/>
            <a:ext cx="1041400" cy="56134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4508</TotalTime>
  <Words>3667</Words>
  <Application>Microsoft Office PowerPoint</Application>
  <PresentationFormat>On-screen Show (4:3)</PresentationFormat>
  <Paragraphs>578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Amcanion a chanlyniadau</vt:lpstr>
      <vt:lpstr>Datblygiad y Ddeddf</vt:lpstr>
      <vt:lpstr>Datblygiad y Ddeddf</vt:lpstr>
      <vt:lpstr>Datblygiad y Ddeddf</vt:lpstr>
      <vt:lpstr>PowerPoint Presentation</vt:lpstr>
      <vt:lpstr>Datblygiad y Ddeddf</vt:lpstr>
      <vt:lpstr>Datblygiad y Ddeddf</vt:lpstr>
      <vt:lpstr>Datblygiad y Ddeddf</vt:lpstr>
      <vt:lpstr>Datblygiad y Ddeddf</vt:lpstr>
      <vt:lpstr>Trosolwg o’r Ddeddf</vt:lpstr>
      <vt:lpstr>Rhan 1 – Cyflwyniad</vt:lpstr>
      <vt:lpstr>Rhan 1 – Cyflwyniad</vt:lpstr>
      <vt:lpstr>Rhan 2 – Swyddogaethau Cyffredinol</vt:lpstr>
      <vt:lpstr>Rhan 3 – Asesu Anghenion Unigolion </vt:lpstr>
      <vt:lpstr>Rhan 4 – Diwallu Anghenion</vt:lpstr>
      <vt:lpstr>Rhan 5 – Codi Ffioedd ac Asesiadau Ariannol</vt:lpstr>
      <vt:lpstr>Rhan 6 – Plant sy’n  Derbyn Gofal a Phlant sy’n cael eu Lletya</vt:lpstr>
      <vt:lpstr>Rhan 6 – Plant sy’n  Derbyn Gofal a Phlant  sy’n cael eu Lletya</vt:lpstr>
      <vt:lpstr>Rhan 7 – Diogelu</vt:lpstr>
      <vt:lpstr>Rhan 8 – Swyddogaethau Gwasanaethau Cymdeithasol</vt:lpstr>
      <vt:lpstr>Rhan 9 – Cydweithrediad a Phartneriaeth</vt:lpstr>
      <vt:lpstr>Rhan 9 – Cydweithrediad a Phartneriaeth</vt:lpstr>
      <vt:lpstr>Rhan 10 – Cwynion, Sylwadau a  Gwasanaethau Eirioli</vt:lpstr>
      <vt:lpstr>Rhan 11 – Amrywiol a Chyffredinol </vt:lpstr>
      <vt:lpstr>Rhan 11 – Amrywiol a Chyffredinol </vt:lpstr>
      <vt:lpstr>Effaith ar sefydliadau partneriaid </vt:lpstr>
      <vt:lpstr>Effaith ar waith bob dydd</vt:lpstr>
      <vt:lpstr>Effaith ar waith bob dydd</vt:lpstr>
      <vt:lpstr>Effaith ar waith bob dydd</vt:lpstr>
      <vt:lpstr>Effaith ar unigolion</vt:lpstr>
    </vt:vector>
  </TitlesOfParts>
  <Company>Caerphilly CBC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of Vulnerable Adults  Advanced POVA awareness</dc:title>
  <dc:creator>Rhiannon Thorn</dc:creator>
  <cp:lastModifiedBy>Bethan Price</cp:lastModifiedBy>
  <cp:revision>408</cp:revision>
  <cp:lastPrinted>2015-05-14T11:38:19Z</cp:lastPrinted>
  <dcterms:created xsi:type="dcterms:W3CDTF">2015-05-14T15:41:33Z</dcterms:created>
  <dcterms:modified xsi:type="dcterms:W3CDTF">2016-08-05T14:19:55Z</dcterms:modified>
</cp:coreProperties>
</file>