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19"/>
  </p:notesMasterIdLst>
  <p:sldIdLst>
    <p:sldId id="256" r:id="rId2"/>
    <p:sldId id="294" r:id="rId3"/>
    <p:sldId id="316" r:id="rId4"/>
    <p:sldId id="347" r:id="rId5"/>
    <p:sldId id="303" r:id="rId6"/>
    <p:sldId id="317" r:id="rId7"/>
    <p:sldId id="335" r:id="rId8"/>
    <p:sldId id="337" r:id="rId9"/>
    <p:sldId id="339" r:id="rId10"/>
    <p:sldId id="322" r:id="rId11"/>
    <p:sldId id="321" r:id="rId12"/>
    <p:sldId id="319" r:id="rId13"/>
    <p:sldId id="324" r:id="rId14"/>
    <p:sldId id="343" r:id="rId15"/>
    <p:sldId id="331" r:id="rId16"/>
    <p:sldId id="296" r:id="rId17"/>
    <p:sldId id="345" r:id="rId18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838" userDrawn="1">
          <p15:clr>
            <a:srgbClr val="A4A3A4"/>
          </p15:clr>
        </p15:guide>
        <p15:guide id="2" pos="3696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  <p15:guide id="3" orient="horz" pos="3149">
          <p15:clr>
            <a:srgbClr val="A4A3A4"/>
          </p15:clr>
        </p15:guide>
        <p15:guide id="4" pos="2163">
          <p15:clr>
            <a:srgbClr val="A4A3A4"/>
          </p15:clr>
        </p15:guide>
        <p15:guide id="5" orient="horz" pos="3088">
          <p15:clr>
            <a:srgbClr val="A4A3A4"/>
          </p15:clr>
        </p15:guide>
        <p15:guide id="6" orient="horz" pos="3127">
          <p15:clr>
            <a:srgbClr val="A4A3A4"/>
          </p15:clr>
        </p15:guide>
        <p15:guide id="7" pos="2120">
          <p15:clr>
            <a:srgbClr val="A4A3A4"/>
          </p15:clr>
        </p15:guide>
        <p15:guide id="8" orient="horz" pos="3094">
          <p15:clr>
            <a:srgbClr val="A4A3A4"/>
          </p15:clr>
        </p15:guide>
        <p15:guide id="9" orient="horz" pos="3132">
          <p15:clr>
            <a:srgbClr val="A4A3A4"/>
          </p15:clr>
        </p15:guide>
        <p15:guide id="10" orient="horz" pos="307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indsey Pike" initials="LP" lastIdx="5" clrIdx="0"/>
  <p:cmAuthor id="1" name="Geraldine Nosowska" initials="GN" lastIdx="8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B555"/>
    <a:srgbClr val="85C441"/>
    <a:srgbClr val="ED1E87"/>
    <a:srgbClr val="FDC536"/>
    <a:srgbClr val="FF00A0"/>
    <a:srgbClr val="5CC9E3"/>
    <a:srgbClr val="EF952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65" autoAdjust="0"/>
    <p:restoredTop sz="79388" autoAdjust="0"/>
  </p:normalViewPr>
  <p:slideViewPr>
    <p:cSldViewPr>
      <p:cViewPr>
        <p:scale>
          <a:sx n="60" d="100"/>
          <a:sy n="60" d="100"/>
        </p:scale>
        <p:origin x="-696" y="-492"/>
      </p:cViewPr>
      <p:guideLst>
        <p:guide orient="horz" pos="3838"/>
        <p:guide pos="3696"/>
      </p:guideLst>
    </p:cSldViewPr>
  </p:slideViewPr>
  <p:outlineViewPr>
    <p:cViewPr>
      <p:scale>
        <a:sx n="33" d="100"/>
        <a:sy n="33" d="100"/>
      </p:scale>
      <p:origin x="0" y="-129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80" d="100"/>
          <a:sy n="80" d="100"/>
        </p:scale>
        <p:origin x="164" y="-964"/>
      </p:cViewPr>
      <p:guideLst>
        <p:guide orient="horz" pos="3110"/>
        <p:guide orient="horz" pos="3149"/>
        <p:guide orient="horz" pos="3088"/>
        <p:guide orient="horz" pos="3127"/>
        <p:guide orient="horz" pos="3094"/>
        <p:guide orient="horz" pos="3132"/>
        <p:guide orient="horz" pos="3072"/>
        <p:guide pos="2141"/>
        <p:guide pos="2163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image" Target="../media/image7.png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8.png"/><Relationship Id="rId7" Type="http://schemas.openxmlformats.org/officeDocument/2006/relationships/image" Target="../media/image9.png"/><Relationship Id="rId2" Type="http://schemas.openxmlformats.org/officeDocument/2006/relationships/image" Target="../media/image12.png"/><Relationship Id="rId1" Type="http://schemas.openxmlformats.org/officeDocument/2006/relationships/image" Target="../media/image7.png"/><Relationship Id="rId6" Type="http://schemas.openxmlformats.org/officeDocument/2006/relationships/image" Target="../media/image10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9CEFFF-9077-43E5-B404-604301FCA912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0A8F6D6-EC8C-4795-A14D-BFC4982098BD}">
      <dgm:prSet phldrT="[Text]" custT="1"/>
      <dgm:spPr/>
      <dgm:t>
        <a:bodyPr/>
        <a:lstStyle/>
        <a:p>
          <a:pPr>
            <a:spcAft>
              <a:spcPts val="300"/>
            </a:spcAft>
          </a:pPr>
          <a:r>
            <a:rPr lang="cy-GB" sz="1600" b="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Deddf Gwasanaethau Cymdeithasol a </a:t>
          </a:r>
          <a:r>
            <a:rPr lang="cy-GB" sz="1600" b="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Llesiant (Cymru)</a:t>
          </a:r>
          <a:endParaRPr lang="en-GB" sz="16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EBEB6D1-12EE-404C-A332-78019E9B4F33}" type="parTrans" cxnId="{52B2A305-5F54-4853-9CBE-69E5EFB73779}">
      <dgm:prSet/>
      <dgm:spPr/>
      <dgm:t>
        <a:bodyPr/>
        <a:lstStyle/>
        <a:p>
          <a:endParaRPr lang="en-GB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2FBCE3D-052D-4AA2-9F91-EC6D534FEAB4}" type="sibTrans" cxnId="{52B2A305-5F54-4853-9CBE-69E5EFB73779}">
      <dgm:prSet/>
      <dgm:spPr/>
      <dgm:t>
        <a:bodyPr/>
        <a:lstStyle/>
        <a:p>
          <a:endParaRPr lang="en-GB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CE7BE5B-6F3C-4F89-8601-3EDBA08C2B19}">
      <dgm:prSet phldrT="[Text]" custT="1"/>
      <dgm:spPr/>
      <dgm:t>
        <a:bodyPr/>
        <a:lstStyle/>
        <a:p>
          <a:pPr>
            <a:spcAft>
              <a:spcPts val="300"/>
            </a:spcAft>
          </a:pPr>
          <a:r>
            <a:rPr lang="cy-GB" sz="1600" b="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Deddf Llesiant Cenedlaethau’r </a:t>
          </a:r>
          <a:r>
            <a:rPr lang="cy-GB" sz="1600" b="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Dyfodol (Cymru) </a:t>
          </a:r>
          <a:endParaRPr lang="en-GB" sz="16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1E1EF0C-38F0-4CD1-89E4-00665F1901F0}" type="parTrans" cxnId="{ED75D4DB-5813-41D4-8A5B-CAC85C28C970}">
      <dgm:prSet/>
      <dgm:spPr/>
      <dgm:t>
        <a:bodyPr/>
        <a:lstStyle/>
        <a:p>
          <a:endParaRPr lang="en-GB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0EF1701-F473-429A-BFA2-24485EF6F84A}" type="sibTrans" cxnId="{ED75D4DB-5813-41D4-8A5B-CAC85C28C970}">
      <dgm:prSet/>
      <dgm:spPr/>
      <dgm:t>
        <a:bodyPr/>
        <a:lstStyle/>
        <a:p>
          <a:endParaRPr lang="en-GB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36A0E73-972F-4D73-969D-DB341E053BDD}">
      <dgm:prSet phldrT="[Text]" custT="1"/>
      <dgm:spPr/>
      <dgm:t>
        <a:bodyPr/>
        <a:lstStyle/>
        <a:p>
          <a:pPr>
            <a:spcAft>
              <a:spcPts val="300"/>
            </a:spcAft>
          </a:pPr>
          <a:r>
            <a:rPr lang="cy-GB" sz="1600" b="1" dirty="0">
              <a:latin typeface="Arial" panose="020B0604020202020204" pitchFamily="34" charset="0"/>
              <a:cs typeface="Arial" panose="020B0604020202020204" pitchFamily="34" charset="0"/>
            </a:rPr>
            <a:t>Deddf Rheoleiddio ac Arolygu Gofal </a:t>
          </a:r>
          <a:r>
            <a:rPr lang="cy-GB" sz="1600" b="1" dirty="0" smtClean="0">
              <a:latin typeface="Arial" panose="020B0604020202020204" pitchFamily="34" charset="0"/>
              <a:cs typeface="Arial" panose="020B0604020202020204" pitchFamily="34" charset="0"/>
            </a:rPr>
            <a:t>Cymdeithasol (Cymru)</a:t>
          </a:r>
          <a:endParaRPr lang="en-GB" sz="16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>
            <a:spcAft>
              <a:spcPts val="300"/>
            </a:spcAft>
          </a:pPr>
          <a:endParaRPr lang="en-GB" sz="16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A581CE-77D0-4C57-91A1-0DAE2186D240}" type="parTrans" cxnId="{719FDF99-D8F9-4C40-BC07-8E291066882F}">
      <dgm:prSet/>
      <dgm:spPr/>
      <dgm:t>
        <a:bodyPr/>
        <a:lstStyle/>
        <a:p>
          <a:endParaRPr lang="en-GB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318850-6D33-49EF-A86E-9C403EC61E9B}" type="sibTrans" cxnId="{719FDF99-D8F9-4C40-BC07-8E291066882F}">
      <dgm:prSet/>
      <dgm:spPr/>
      <dgm:t>
        <a:bodyPr/>
        <a:lstStyle/>
        <a:p>
          <a:endParaRPr lang="en-GB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59B100F-FC9B-4CB5-993F-5229AFECD1E8}" type="pres">
      <dgm:prSet presAssocID="{A99CEFFF-9077-43E5-B404-604301FCA912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47BDCE36-11F3-476F-8101-0FD0F8793BBE}" type="pres">
      <dgm:prSet presAssocID="{10A8F6D6-EC8C-4795-A14D-BFC4982098BD}" presName="Accent1" presStyleCnt="0"/>
      <dgm:spPr/>
    </dgm:pt>
    <dgm:pt modelId="{B19F35A8-A6E7-41C7-9F8A-554BA69C0E74}" type="pres">
      <dgm:prSet presAssocID="{10A8F6D6-EC8C-4795-A14D-BFC4982098BD}" presName="Accent" presStyleLbl="node1" presStyleIdx="0" presStyleCnt="3" custScaleX="110000" custScaleY="110000" custLinFactNeighborX="-82300"/>
      <dgm:spPr>
        <a:solidFill>
          <a:srgbClr val="5CC9E3"/>
        </a:solidFill>
      </dgm:spPr>
    </dgm:pt>
    <dgm:pt modelId="{E549141A-066C-4F78-BEBB-2D31E6442590}" type="pres">
      <dgm:prSet presAssocID="{10A8F6D6-EC8C-4795-A14D-BFC4982098BD}" presName="Parent1" presStyleLbl="revTx" presStyleIdx="0" presStyleCnt="3" custScaleX="124853" custScaleY="116154" custLinFactX="-49306" custLinFactNeighborX="-100000" custLinFactNeighborY="-3441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D4E9A3B-EB7C-48DD-A3D4-15E23297E4B8}" type="pres">
      <dgm:prSet presAssocID="{DCE7BE5B-6F3C-4F89-8601-3EDBA08C2B19}" presName="Accent2" presStyleCnt="0"/>
      <dgm:spPr/>
    </dgm:pt>
    <dgm:pt modelId="{905BC05A-C58F-4C33-BD15-B52FEC40949B}" type="pres">
      <dgm:prSet presAssocID="{DCE7BE5B-6F3C-4F89-8601-3EDBA08C2B19}" presName="Accent" presStyleLbl="node1" presStyleIdx="1" presStyleCnt="3" custScaleX="110000" custScaleY="110000" custLinFactNeighborX="-82300"/>
      <dgm:spPr>
        <a:solidFill>
          <a:srgbClr val="EF9526"/>
        </a:solidFill>
      </dgm:spPr>
    </dgm:pt>
    <dgm:pt modelId="{512EE41A-67A1-44C3-A7D5-DF921FECA1B8}" type="pres">
      <dgm:prSet presAssocID="{DCE7BE5B-6F3C-4F89-8601-3EDBA08C2B19}" presName="Parent2" presStyleLbl="revTx" presStyleIdx="1" presStyleCnt="3" custScaleX="141445" custScaleY="124926" custLinFactX="-53914" custLinFactNeighborX="-100000" custLinFactNeighborY="-2974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87075CE-A616-4608-A1F4-15D13C776103}" type="pres">
      <dgm:prSet presAssocID="{036A0E73-972F-4D73-969D-DB341E053BDD}" presName="Accent3" presStyleCnt="0"/>
      <dgm:spPr/>
    </dgm:pt>
    <dgm:pt modelId="{B54C3E2F-19D9-42FD-8F16-96F2B37A3EA7}" type="pres">
      <dgm:prSet presAssocID="{036A0E73-972F-4D73-969D-DB341E053BDD}" presName="Accent" presStyleLbl="node1" presStyleIdx="2" presStyleCnt="3" custScaleX="110000" custScaleY="110000" custLinFactNeighborX="-95796"/>
      <dgm:spPr>
        <a:solidFill>
          <a:srgbClr val="ED1E87"/>
        </a:solidFill>
      </dgm:spPr>
    </dgm:pt>
    <dgm:pt modelId="{EEB3CDEA-68B1-4075-B126-BDA894FC91EE}" type="pres">
      <dgm:prSet presAssocID="{036A0E73-972F-4D73-969D-DB341E053BDD}" presName="Parent3" presStyleLbl="revTx" presStyleIdx="2" presStyleCnt="3" custScaleX="107963" custScaleY="137381" custLinFactX="-43845" custLinFactNeighborX="-100000" custLinFactNeighborY="981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D75D4DB-5813-41D4-8A5B-CAC85C28C970}" srcId="{A99CEFFF-9077-43E5-B404-604301FCA912}" destId="{DCE7BE5B-6F3C-4F89-8601-3EDBA08C2B19}" srcOrd="1" destOrd="0" parTransId="{11E1EF0C-38F0-4CD1-89E4-00665F1901F0}" sibTransId="{70EF1701-F473-429A-BFA2-24485EF6F84A}"/>
    <dgm:cxn modelId="{74A24276-ABBC-4D0F-89AA-9C18D1ED49B5}" type="presOf" srcId="{036A0E73-972F-4D73-969D-DB341E053BDD}" destId="{EEB3CDEA-68B1-4075-B126-BDA894FC91EE}" srcOrd="0" destOrd="0" presId="urn:microsoft.com/office/officeart/2009/layout/CircleArrowProcess"/>
    <dgm:cxn modelId="{E1E39E62-82FF-4750-B900-601C363C1CB7}" type="presOf" srcId="{A99CEFFF-9077-43E5-B404-604301FCA912}" destId="{959B100F-FC9B-4CB5-993F-5229AFECD1E8}" srcOrd="0" destOrd="0" presId="urn:microsoft.com/office/officeart/2009/layout/CircleArrowProcess"/>
    <dgm:cxn modelId="{79C3D94A-E4C1-4447-A6E8-B075506050E7}" type="presOf" srcId="{10A8F6D6-EC8C-4795-A14D-BFC4982098BD}" destId="{E549141A-066C-4F78-BEBB-2D31E6442590}" srcOrd="0" destOrd="0" presId="urn:microsoft.com/office/officeart/2009/layout/CircleArrowProcess"/>
    <dgm:cxn modelId="{784EDE07-D83E-4E8E-BEEA-35A365532262}" type="presOf" srcId="{DCE7BE5B-6F3C-4F89-8601-3EDBA08C2B19}" destId="{512EE41A-67A1-44C3-A7D5-DF921FECA1B8}" srcOrd="0" destOrd="0" presId="urn:microsoft.com/office/officeart/2009/layout/CircleArrowProcess"/>
    <dgm:cxn modelId="{52B2A305-5F54-4853-9CBE-69E5EFB73779}" srcId="{A99CEFFF-9077-43E5-B404-604301FCA912}" destId="{10A8F6D6-EC8C-4795-A14D-BFC4982098BD}" srcOrd="0" destOrd="0" parTransId="{DEBEB6D1-12EE-404C-A332-78019E9B4F33}" sibTransId="{52FBCE3D-052D-4AA2-9F91-EC6D534FEAB4}"/>
    <dgm:cxn modelId="{719FDF99-D8F9-4C40-BC07-8E291066882F}" srcId="{A99CEFFF-9077-43E5-B404-604301FCA912}" destId="{036A0E73-972F-4D73-969D-DB341E053BDD}" srcOrd="2" destOrd="0" parTransId="{06A581CE-77D0-4C57-91A1-0DAE2186D240}" sibTransId="{BE318850-6D33-49EF-A86E-9C403EC61E9B}"/>
    <dgm:cxn modelId="{A1D4C07D-0A6A-4C84-B80F-456A82CBB854}" type="presParOf" srcId="{959B100F-FC9B-4CB5-993F-5229AFECD1E8}" destId="{47BDCE36-11F3-476F-8101-0FD0F8793BBE}" srcOrd="0" destOrd="0" presId="urn:microsoft.com/office/officeart/2009/layout/CircleArrowProcess"/>
    <dgm:cxn modelId="{09D34AB2-CFDC-4004-AC43-FC508E6F6E96}" type="presParOf" srcId="{47BDCE36-11F3-476F-8101-0FD0F8793BBE}" destId="{B19F35A8-A6E7-41C7-9F8A-554BA69C0E74}" srcOrd="0" destOrd="0" presId="urn:microsoft.com/office/officeart/2009/layout/CircleArrowProcess"/>
    <dgm:cxn modelId="{0BCFB8FC-1C73-4962-8A2D-8E4A50F218E3}" type="presParOf" srcId="{959B100F-FC9B-4CB5-993F-5229AFECD1E8}" destId="{E549141A-066C-4F78-BEBB-2D31E6442590}" srcOrd="1" destOrd="0" presId="urn:microsoft.com/office/officeart/2009/layout/CircleArrowProcess"/>
    <dgm:cxn modelId="{1BF76E56-9E13-4CCF-B8DF-3F1B4EC76220}" type="presParOf" srcId="{959B100F-FC9B-4CB5-993F-5229AFECD1E8}" destId="{2D4E9A3B-EB7C-48DD-A3D4-15E23297E4B8}" srcOrd="2" destOrd="0" presId="urn:microsoft.com/office/officeart/2009/layout/CircleArrowProcess"/>
    <dgm:cxn modelId="{279B3881-A8D1-45C9-B260-3519356F4941}" type="presParOf" srcId="{2D4E9A3B-EB7C-48DD-A3D4-15E23297E4B8}" destId="{905BC05A-C58F-4C33-BD15-B52FEC40949B}" srcOrd="0" destOrd="0" presId="urn:microsoft.com/office/officeart/2009/layout/CircleArrowProcess"/>
    <dgm:cxn modelId="{C69D355C-7324-41F5-8CB8-342F88C5969B}" type="presParOf" srcId="{959B100F-FC9B-4CB5-993F-5229AFECD1E8}" destId="{512EE41A-67A1-44C3-A7D5-DF921FECA1B8}" srcOrd="3" destOrd="0" presId="urn:microsoft.com/office/officeart/2009/layout/CircleArrowProcess"/>
    <dgm:cxn modelId="{7D2F372A-CB06-4C2B-BAD0-53136BF2658E}" type="presParOf" srcId="{959B100F-FC9B-4CB5-993F-5229AFECD1E8}" destId="{287075CE-A616-4608-A1F4-15D13C776103}" srcOrd="4" destOrd="0" presId="urn:microsoft.com/office/officeart/2009/layout/CircleArrowProcess"/>
    <dgm:cxn modelId="{94E436E6-C81A-422A-95DF-8452CFE70732}" type="presParOf" srcId="{287075CE-A616-4608-A1F4-15D13C776103}" destId="{B54C3E2F-19D9-42FD-8F16-96F2B37A3EA7}" srcOrd="0" destOrd="0" presId="urn:microsoft.com/office/officeart/2009/layout/CircleArrowProcess"/>
    <dgm:cxn modelId="{7C3DAF55-3DD1-4F35-AE0C-A9ADAD9F00AF}" type="presParOf" srcId="{959B100F-FC9B-4CB5-993F-5229AFECD1E8}" destId="{EEB3CDEA-68B1-4075-B126-BDA894FC91EE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BED5E5-D0D4-4C74-AA0D-5259529E0633}" type="doc">
      <dgm:prSet loTypeId="urn:microsoft.com/office/officeart/2008/layout/Hexagon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13822BD-7054-4C2E-BC92-33D75211B6B0}">
      <dgm:prSet phldrT="[Text]" custT="1"/>
      <dgm:spPr>
        <a:solidFill>
          <a:srgbClr val="85C441"/>
        </a:solidFill>
      </dgm:spPr>
      <dgm:t>
        <a:bodyPr/>
        <a:lstStyle/>
        <a:p>
          <a:r>
            <a:rPr lang="cy-GB" sz="1200" b="1" noProof="0" dirty="0">
              <a:latin typeface="Arial" panose="020B0604020202020204" pitchFamily="34" charset="0"/>
              <a:cs typeface="Arial" panose="020B0604020202020204" pitchFamily="34" charset="0"/>
            </a:rPr>
            <a:t>Lleoli oedolion</a:t>
          </a:r>
        </a:p>
      </dgm:t>
    </dgm:pt>
    <dgm:pt modelId="{10704C3F-28E8-4C22-8768-7D1B3457DFE6}" type="parTrans" cxnId="{A4C4E048-A885-4922-A17D-74CD35A0D657}">
      <dgm:prSet/>
      <dgm:spPr/>
      <dgm:t>
        <a:bodyPr/>
        <a:lstStyle/>
        <a:p>
          <a:endParaRPr lang="en-GB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77F7B8D-E3B8-4F02-AB22-4CD528C9BCD6}" type="sibTrans" cxnId="{A4C4E048-A885-4922-A17D-74CD35A0D657}">
      <dgm:prSet/>
      <dgm:spPr>
        <a:blipFill dpi="0" rotWithShape="1">
          <a:blip xmlns:r="http://schemas.openxmlformats.org/officeDocument/2006/relationships" r:embed="rId1"/>
          <a:srcRect/>
          <a:stretch>
            <a:fillRect l="-12080" r="-12080"/>
          </a:stretch>
        </a:blipFill>
      </dgm:spPr>
      <dgm:t>
        <a:bodyPr/>
        <a:lstStyle/>
        <a:p>
          <a:endParaRPr lang="en-GB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B1CA83-2FA5-48D9-A17D-EEB4925C39F2}">
      <dgm:prSet phldrT="[Text]" custT="1"/>
      <dgm:spPr>
        <a:solidFill>
          <a:srgbClr val="85C441"/>
        </a:solidFill>
      </dgm:spPr>
      <dgm:t>
        <a:bodyPr/>
        <a:lstStyle/>
        <a:p>
          <a:r>
            <a:rPr lang="cy-GB" sz="1200" b="1" noProof="0" dirty="0">
              <a:latin typeface="Arial" panose="020B0604020202020204" pitchFamily="34" charset="0"/>
              <a:cs typeface="Arial" panose="020B0604020202020204" pitchFamily="34" charset="0"/>
            </a:rPr>
            <a:t>Mabwysiadu a maethu</a:t>
          </a:r>
        </a:p>
      </dgm:t>
    </dgm:pt>
    <dgm:pt modelId="{44A0E2CD-709C-48EE-BC7E-845E49329D3E}" type="parTrans" cxnId="{6F1650DE-8F95-4DC9-91CF-951141929374}">
      <dgm:prSet/>
      <dgm:spPr/>
      <dgm:t>
        <a:bodyPr/>
        <a:lstStyle/>
        <a:p>
          <a:endParaRPr lang="en-GB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2FB6BD7-6314-433F-AF14-4D73719721BB}" type="sibTrans" cxnId="{6F1650DE-8F95-4DC9-91CF-951141929374}">
      <dgm:prSet/>
      <dgm:spPr>
        <a:blipFill dpi="0" rotWithShape="1">
          <a:blip xmlns:r="http://schemas.openxmlformats.org/officeDocument/2006/relationships" r:embed="rId2"/>
          <a:srcRect/>
          <a:stretch>
            <a:fillRect l="-7012" r="-7012"/>
          </a:stretch>
        </a:blipFill>
      </dgm:spPr>
      <dgm:t>
        <a:bodyPr/>
        <a:lstStyle/>
        <a:p>
          <a:endParaRPr lang="en-GB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2C509B-3185-4BD0-9701-64F577F583D6}">
      <dgm:prSet phldrT="[Text]" custT="1"/>
      <dgm:spPr>
        <a:solidFill>
          <a:srgbClr val="85C441"/>
        </a:solidFill>
      </dgm:spPr>
      <dgm:t>
        <a:bodyPr/>
        <a:lstStyle/>
        <a:p>
          <a:r>
            <a:rPr lang="cy-GB" sz="1200" b="1" noProof="0" dirty="0">
              <a:latin typeface="Arial" panose="020B0604020202020204" pitchFamily="34" charset="0"/>
              <a:cs typeface="Arial" panose="020B0604020202020204" pitchFamily="34" charset="0"/>
            </a:rPr>
            <a:t>Cartrefi gofal – oedolion a phlant</a:t>
          </a:r>
        </a:p>
      </dgm:t>
    </dgm:pt>
    <dgm:pt modelId="{4CB39BBD-C217-457B-A212-8778987986BA}" type="parTrans" cxnId="{1B2429AB-2F1E-4D97-B1D6-8BEE9E32B0DE}">
      <dgm:prSet/>
      <dgm:spPr/>
      <dgm:t>
        <a:bodyPr/>
        <a:lstStyle/>
        <a:p>
          <a:endParaRPr lang="en-GB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2EB7C57-F44F-4819-9243-871F84F86788}" type="sibTrans" cxnId="{1B2429AB-2F1E-4D97-B1D6-8BEE9E32B0DE}">
      <dgm:prSet/>
      <dgm:spPr>
        <a:blipFill dpi="0" rotWithShape="1">
          <a:blip xmlns:r="http://schemas.openxmlformats.org/officeDocument/2006/relationships" r:embed="rId3"/>
          <a:srcRect/>
          <a:stretch>
            <a:fillRect l="-32351" r="-32351"/>
          </a:stretch>
        </a:blipFill>
      </dgm:spPr>
      <dgm:t>
        <a:bodyPr/>
        <a:lstStyle/>
        <a:p>
          <a:endParaRPr lang="en-GB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53096FE-1E01-45DF-BA7E-554E8CE5E024}">
      <dgm:prSet phldrT="[Text]" custT="1"/>
      <dgm:spPr>
        <a:solidFill>
          <a:srgbClr val="85C441"/>
        </a:solidFill>
      </dgm:spPr>
      <dgm:t>
        <a:bodyPr/>
        <a:lstStyle/>
        <a:p>
          <a:r>
            <a:rPr lang="cy-GB" sz="1200" b="1" noProof="0" dirty="0">
              <a:latin typeface="Arial" panose="020B0604020202020204" pitchFamily="34" charset="0"/>
              <a:cs typeface="Arial" panose="020B0604020202020204" pitchFamily="34" charset="0"/>
            </a:rPr>
            <a:t>Llety </a:t>
          </a:r>
        </a:p>
        <a:p>
          <a:r>
            <a:rPr lang="cy-GB" sz="1200" b="1" noProof="0" dirty="0">
              <a:latin typeface="Arial" panose="020B0604020202020204" pitchFamily="34" charset="0"/>
              <a:cs typeface="Arial" panose="020B0604020202020204" pitchFamily="34" charset="0"/>
            </a:rPr>
            <a:t>diogel</a:t>
          </a:r>
        </a:p>
        <a:p>
          <a:endParaRPr lang="en-GB" sz="12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09FFC39-BAB7-4A22-BBBC-78D49CEE7E38}" type="parTrans" cxnId="{CB89CB2B-16EA-45EF-A761-5EB73FE4B567}">
      <dgm:prSet/>
      <dgm:spPr/>
      <dgm:t>
        <a:bodyPr/>
        <a:lstStyle/>
        <a:p>
          <a:endParaRPr lang="en-GB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5273ABF-580B-4639-8A85-89286CF9FD1A}" type="sibTrans" cxnId="{CB89CB2B-16EA-45EF-A761-5EB73FE4B567}">
      <dgm:prSet/>
      <dgm:spPr>
        <a:blipFill dpi="0" rotWithShape="1">
          <a:blip xmlns:r="http://schemas.openxmlformats.org/officeDocument/2006/relationships" r:embed="rId4"/>
          <a:srcRect/>
          <a:stretch>
            <a:fillRect l="4390" r="4390"/>
          </a:stretch>
        </a:blipFill>
      </dgm:spPr>
      <dgm:t>
        <a:bodyPr/>
        <a:lstStyle/>
        <a:p>
          <a:endParaRPr lang="en-GB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4769B54-BF41-4D69-A484-4E4A67922792}">
      <dgm:prSet phldrT="[Text]" custT="1"/>
      <dgm:spPr>
        <a:solidFill>
          <a:srgbClr val="85C441"/>
        </a:solidFill>
      </dgm:spPr>
      <dgm:t>
        <a:bodyPr/>
        <a:lstStyle/>
        <a:p>
          <a:r>
            <a:rPr lang="cy-GB" sz="1200" b="1" noProof="0" dirty="0">
              <a:latin typeface="Arial" panose="020B0604020202020204" pitchFamily="34" charset="0"/>
              <a:cs typeface="Arial" panose="020B0604020202020204" pitchFamily="34" charset="0"/>
            </a:rPr>
            <a:t>Cymorth yn y cartref</a:t>
          </a:r>
        </a:p>
      </dgm:t>
    </dgm:pt>
    <dgm:pt modelId="{5019E132-423C-4E8B-8810-C4E17BD00540}" type="parTrans" cxnId="{0515E877-7016-4DDA-BEA0-21F37FF413D3}">
      <dgm:prSet/>
      <dgm:spPr/>
      <dgm:t>
        <a:bodyPr/>
        <a:lstStyle/>
        <a:p>
          <a:endParaRPr lang="en-GB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E77A39B-24FB-4406-B162-CB4435C7566B}" type="sibTrans" cxnId="{0515E877-7016-4DDA-BEA0-21F37FF413D3}">
      <dgm:prSet/>
      <dgm:spPr>
        <a:blipFill dpi="0" rotWithShape="1">
          <a:blip xmlns:r="http://schemas.openxmlformats.org/officeDocument/2006/relationships" r:embed="rId5"/>
          <a:srcRect/>
          <a:stretch>
            <a:fillRect l="-10995" t="3202" r="10995" b="-3202"/>
          </a:stretch>
        </a:blipFill>
      </dgm:spPr>
      <dgm:t>
        <a:bodyPr/>
        <a:lstStyle/>
        <a:p>
          <a:endParaRPr lang="en-GB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BA7A76C-6C81-413F-A151-43CD0C27C048}">
      <dgm:prSet phldrT="[Text]" custT="1"/>
      <dgm:spPr>
        <a:solidFill>
          <a:srgbClr val="85C441"/>
        </a:solidFill>
      </dgm:spPr>
      <dgm:t>
        <a:bodyPr/>
        <a:lstStyle/>
        <a:p>
          <a:r>
            <a:rPr lang="cy-GB" sz="1200" b="1" noProof="0" dirty="0">
              <a:latin typeface="Arial" panose="020B0604020202020204" pitchFamily="34" charset="0"/>
              <a:cs typeface="Arial" panose="020B0604020202020204" pitchFamily="34" charset="0"/>
            </a:rPr>
            <a:t>Canolfannau preswyl i deuluoedd</a:t>
          </a:r>
        </a:p>
      </dgm:t>
    </dgm:pt>
    <dgm:pt modelId="{76E9B3D2-635D-4B90-9B17-DB64D1A7EE88}" type="parTrans" cxnId="{9D1F8119-B82D-4763-9BDD-C403B322F1DF}">
      <dgm:prSet/>
      <dgm:spPr/>
      <dgm:t>
        <a:bodyPr/>
        <a:lstStyle/>
        <a:p>
          <a:endParaRPr lang="en-GB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A3F0355-F783-4A66-B5E2-381572BD1995}" type="sibTrans" cxnId="{9D1F8119-B82D-4763-9BDD-C403B322F1DF}">
      <dgm:prSet/>
      <dgm:spPr>
        <a:blipFill dpi="0" rotWithShape="1">
          <a:blip xmlns:r="http://schemas.openxmlformats.org/officeDocument/2006/relationships" r:embed="rId6"/>
          <a:srcRect/>
          <a:stretch>
            <a:fillRect l="6022" r="-10470"/>
          </a:stretch>
        </a:blipFill>
      </dgm:spPr>
      <dgm:t>
        <a:bodyPr/>
        <a:lstStyle/>
        <a:p>
          <a:endParaRPr lang="en-GB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CBB487C-E66A-4FD7-AB9C-5F5C1BE17D0A}">
      <dgm:prSet phldrT="[Text]" custT="1"/>
      <dgm:spPr>
        <a:solidFill>
          <a:srgbClr val="85C441"/>
        </a:solidFill>
      </dgm:spPr>
      <dgm:t>
        <a:bodyPr/>
        <a:lstStyle/>
        <a:p>
          <a:r>
            <a:rPr lang="cy-GB" sz="1200" b="1" noProof="0" dirty="0">
              <a:latin typeface="Arial" panose="020B0604020202020204" pitchFamily="34" charset="0"/>
              <a:cs typeface="Arial" panose="020B0604020202020204" pitchFamily="34" charset="0"/>
            </a:rPr>
            <a:t>Gwasanaeth </a:t>
          </a:r>
        </a:p>
        <a:p>
          <a:r>
            <a:rPr lang="cy-GB" sz="1200" b="1" noProof="0" dirty="0">
              <a:latin typeface="Arial" panose="020B0604020202020204" pitchFamily="34" charset="0"/>
              <a:cs typeface="Arial" panose="020B0604020202020204" pitchFamily="34" charset="0"/>
            </a:rPr>
            <a:t>eiriolaeth</a:t>
          </a:r>
        </a:p>
      </dgm:t>
    </dgm:pt>
    <dgm:pt modelId="{BF9CECA2-4D1B-4C2F-8022-37D2D6C9486B}" type="parTrans" cxnId="{4371A229-7052-40F6-ACE8-C1699AA2E271}">
      <dgm:prSet/>
      <dgm:spPr/>
      <dgm:t>
        <a:bodyPr/>
        <a:lstStyle/>
        <a:p>
          <a:endParaRPr lang="en-GB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48A4AE-9D65-4992-AFD2-5E2C98E509D3}" type="sibTrans" cxnId="{4371A229-7052-40F6-ACE8-C1699AA2E271}">
      <dgm:prSet/>
      <dgm:spPr>
        <a:blipFill rotWithShape="1">
          <a:blip xmlns:r="http://schemas.openxmlformats.org/officeDocument/2006/relationships" r:embed="rId7"/>
          <a:stretch>
            <a:fillRect/>
          </a:stretch>
        </a:blipFill>
      </dgm:spPr>
      <dgm:t>
        <a:bodyPr/>
        <a:lstStyle/>
        <a:p>
          <a:endParaRPr lang="en-GB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A48282F-0362-473D-AD5E-B7DA96CA97D8}">
      <dgm:prSet phldrT="[Text]" custT="1"/>
      <dgm:spPr>
        <a:solidFill>
          <a:srgbClr val="85C441"/>
        </a:solidFill>
      </dgm:spPr>
      <dgm:t>
        <a:bodyPr rIns="0"/>
        <a:lstStyle/>
        <a:p>
          <a:endParaRPr lang="cy-GB" sz="1200" b="1" noProof="0" dirty="0">
            <a:latin typeface="Arial" panose="020B0604020202020204" pitchFamily="34" charset="0"/>
            <a:cs typeface="Arial" panose="020B0604020202020204" pitchFamily="34" charset="0"/>
          </a:endParaRPr>
        </a:p>
        <a:p>
          <a:endParaRPr lang="cy-GB" sz="1200" b="1" noProof="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cy-GB" sz="1200" b="1" spc="-90" baseline="0" noProof="0" dirty="0" smtClean="0">
              <a:latin typeface="Arial" panose="020B0604020202020204" pitchFamily="34" charset="0"/>
              <a:cs typeface="Arial" panose="020B0604020202020204" pitchFamily="34" charset="0"/>
            </a:rPr>
            <a:t>Gwasanaeth-au  </a:t>
          </a:r>
          <a:r>
            <a:rPr lang="cy-GB" sz="1200" b="1" noProof="0" dirty="0">
              <a:latin typeface="Arial" panose="020B0604020202020204" pitchFamily="34" charset="0"/>
              <a:cs typeface="Arial" panose="020B0604020202020204" pitchFamily="34" charset="0"/>
            </a:rPr>
            <a:t>cymdeithasol awdurdodau lleol</a:t>
          </a:r>
        </a:p>
      </dgm:t>
    </dgm:pt>
    <dgm:pt modelId="{93802DEB-7957-4482-BD29-62C519CB4A3B}" type="parTrans" cxnId="{DFC5AA42-57C1-4973-8E25-E173FAD6FA91}">
      <dgm:prSet/>
      <dgm:spPr/>
      <dgm:t>
        <a:bodyPr/>
        <a:lstStyle/>
        <a:p>
          <a:endParaRPr lang="en-GB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4451DE9-7B1E-40A2-A009-6D63E8B28647}" type="sibTrans" cxnId="{DFC5AA42-57C1-4973-8E25-E173FAD6FA91}">
      <dgm:prSet/>
      <dgm:spPr>
        <a:blipFill dpi="0" rotWithShape="1">
          <a:blip xmlns:r="http://schemas.openxmlformats.org/officeDocument/2006/relationships" r:embed="rId8"/>
          <a:srcRect/>
          <a:stretch>
            <a:fillRect l="-2224" r="-2224"/>
          </a:stretch>
        </a:blipFill>
      </dgm:spPr>
      <dgm:t>
        <a:bodyPr/>
        <a:lstStyle/>
        <a:p>
          <a:endParaRPr lang="en-GB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CAC52E4-A481-460D-8D0E-21C6C49BB5F7}" type="pres">
      <dgm:prSet presAssocID="{49BED5E5-D0D4-4C74-AA0D-5259529E0633}" presName="Name0" presStyleCnt="0">
        <dgm:presLayoutVars>
          <dgm:chMax val="21"/>
          <dgm:chPref val="21"/>
        </dgm:presLayoutVars>
      </dgm:prSet>
      <dgm:spPr/>
      <dgm:t>
        <a:bodyPr/>
        <a:lstStyle/>
        <a:p>
          <a:endParaRPr lang="en-GB"/>
        </a:p>
      </dgm:t>
    </dgm:pt>
    <dgm:pt modelId="{6927D24D-F8F3-4C5B-B4FE-19E7D994396F}" type="pres">
      <dgm:prSet presAssocID="{713822BD-7054-4C2E-BC92-33D75211B6B0}" presName="text1" presStyleCnt="0"/>
      <dgm:spPr/>
    </dgm:pt>
    <dgm:pt modelId="{F2334D9F-7633-458F-A74C-FD303F210B5D}" type="pres">
      <dgm:prSet presAssocID="{713822BD-7054-4C2E-BC92-33D75211B6B0}" presName="textRepeatNode" presStyleLbl="alignNode1" presStyleIdx="0" presStyleCnt="8" custLinFactX="200000" custLinFactNeighborX="227265" custLinFactNeighborY="6310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EAA9658-0F5D-4572-BA75-09F44F6CD8C1}" type="pres">
      <dgm:prSet presAssocID="{713822BD-7054-4C2E-BC92-33D75211B6B0}" presName="textaccent1" presStyleCnt="0"/>
      <dgm:spPr/>
    </dgm:pt>
    <dgm:pt modelId="{07F90B8D-4639-4A0D-B817-A0B3BBAD28FF}" type="pres">
      <dgm:prSet presAssocID="{713822BD-7054-4C2E-BC92-33D75211B6B0}" presName="accentRepeatNode" presStyleLbl="solidAlignAcc1" presStyleIdx="0" presStyleCnt="16"/>
      <dgm:spPr/>
    </dgm:pt>
    <dgm:pt modelId="{9720F380-1842-4FBC-A9C0-438AEB5EDFA7}" type="pres">
      <dgm:prSet presAssocID="{177F7B8D-E3B8-4F02-AB22-4CD528C9BCD6}" presName="image1" presStyleCnt="0"/>
      <dgm:spPr/>
    </dgm:pt>
    <dgm:pt modelId="{0F915939-CC00-4599-8EAD-F7C1D21D633E}" type="pres">
      <dgm:prSet presAssocID="{177F7B8D-E3B8-4F02-AB22-4CD528C9BCD6}" presName="imageRepeatNode" presStyleLbl="alignAcc1" presStyleIdx="0" presStyleCnt="8" custLinFactX="100000" custLinFactY="67642" custLinFactNeighborX="154804" custLinFactNeighborY="100000"/>
      <dgm:spPr/>
      <dgm:t>
        <a:bodyPr/>
        <a:lstStyle/>
        <a:p>
          <a:endParaRPr lang="en-GB"/>
        </a:p>
      </dgm:t>
    </dgm:pt>
    <dgm:pt modelId="{507C2AC1-DAF3-4C0A-B3EB-6560B6618B4C}" type="pres">
      <dgm:prSet presAssocID="{177F7B8D-E3B8-4F02-AB22-4CD528C9BCD6}" presName="imageaccent1" presStyleCnt="0"/>
      <dgm:spPr/>
    </dgm:pt>
    <dgm:pt modelId="{CB09BAD0-D863-44F5-B7A3-C5814109FAEE}" type="pres">
      <dgm:prSet presAssocID="{177F7B8D-E3B8-4F02-AB22-4CD528C9BCD6}" presName="accentRepeatNode" presStyleLbl="solidAlignAcc1" presStyleIdx="1" presStyleCnt="16"/>
      <dgm:spPr/>
    </dgm:pt>
    <dgm:pt modelId="{634B226A-D2B8-4462-A24F-086BDF373510}" type="pres">
      <dgm:prSet presAssocID="{6BA7A76C-6C81-413F-A151-43CD0C27C048}" presName="text2" presStyleCnt="0"/>
      <dgm:spPr/>
    </dgm:pt>
    <dgm:pt modelId="{1DF16A1E-8DDF-4BE3-A313-3CF22176CE3C}" type="pres">
      <dgm:prSet presAssocID="{6BA7A76C-6C81-413F-A151-43CD0C27C048}" presName="textRepeatNode" presStyleLbl="alignNode1" presStyleIdx="1" presStyleCnt="8" custLinFactNeighborX="-86715" custLinFactNeighborY="5519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9304B92-279B-41C7-9B0A-BC6F15C7EE56}" type="pres">
      <dgm:prSet presAssocID="{6BA7A76C-6C81-413F-A151-43CD0C27C048}" presName="textaccent2" presStyleCnt="0"/>
      <dgm:spPr/>
    </dgm:pt>
    <dgm:pt modelId="{BEADC705-0177-46A4-80CB-1CA7E3A22679}" type="pres">
      <dgm:prSet presAssocID="{6BA7A76C-6C81-413F-A151-43CD0C27C048}" presName="accentRepeatNode" presStyleLbl="solidAlignAcc1" presStyleIdx="2" presStyleCnt="16"/>
      <dgm:spPr/>
    </dgm:pt>
    <dgm:pt modelId="{BC8A3ABE-76DC-46DE-B8FF-CAC40C3329BF}" type="pres">
      <dgm:prSet presAssocID="{5A3F0355-F783-4A66-B5E2-381572BD1995}" presName="image2" presStyleCnt="0"/>
      <dgm:spPr/>
    </dgm:pt>
    <dgm:pt modelId="{08242319-E802-49DE-AF4A-7FF8F8CA2F82}" type="pres">
      <dgm:prSet presAssocID="{5A3F0355-F783-4A66-B5E2-381572BD1995}" presName="imageRepeatNode" presStyleLbl="alignAcc1" presStyleIdx="1" presStyleCnt="8" custLinFactX="67888" custLinFactY="16251" custLinFactNeighborX="100000" custLinFactNeighborY="100000"/>
      <dgm:spPr/>
      <dgm:t>
        <a:bodyPr/>
        <a:lstStyle/>
        <a:p>
          <a:endParaRPr lang="en-GB"/>
        </a:p>
      </dgm:t>
    </dgm:pt>
    <dgm:pt modelId="{7A35A7B9-6B4F-49CB-A48B-28AACAABB483}" type="pres">
      <dgm:prSet presAssocID="{5A3F0355-F783-4A66-B5E2-381572BD1995}" presName="imageaccent2" presStyleCnt="0"/>
      <dgm:spPr/>
    </dgm:pt>
    <dgm:pt modelId="{BE38D941-7D68-414A-8666-B2C540EFE3E8}" type="pres">
      <dgm:prSet presAssocID="{5A3F0355-F783-4A66-B5E2-381572BD1995}" presName="accentRepeatNode" presStyleLbl="solidAlignAcc1" presStyleIdx="3" presStyleCnt="16"/>
      <dgm:spPr/>
    </dgm:pt>
    <dgm:pt modelId="{86DF7A09-CC67-441B-9F27-A68A169758A9}" type="pres">
      <dgm:prSet presAssocID="{F2B1CA83-2FA5-48D9-A17D-EEB4925C39F2}" presName="text3" presStyleCnt="0"/>
      <dgm:spPr/>
    </dgm:pt>
    <dgm:pt modelId="{39719A58-61DB-4A3D-8CED-C097607C549B}" type="pres">
      <dgm:prSet presAssocID="{F2B1CA83-2FA5-48D9-A17D-EEB4925C39F2}" presName="textRepeatNode" presStyleLbl="alignNode1" presStyleIdx="2" presStyleCnt="8" custLinFactNeighborX="-84912" custLinFactNeighborY="5629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7719A52-280F-48E7-A1F1-0EE995A96784}" type="pres">
      <dgm:prSet presAssocID="{F2B1CA83-2FA5-48D9-A17D-EEB4925C39F2}" presName="textaccent3" presStyleCnt="0"/>
      <dgm:spPr/>
    </dgm:pt>
    <dgm:pt modelId="{B11A4172-C53C-4536-9CEE-44B7044BF5B1}" type="pres">
      <dgm:prSet presAssocID="{F2B1CA83-2FA5-48D9-A17D-EEB4925C39F2}" presName="accentRepeatNode" presStyleLbl="solidAlignAcc1" presStyleIdx="4" presStyleCnt="16" custLinFactX="100000" custLinFactY="-7502" custLinFactNeighborX="165455" custLinFactNeighborY="-100000"/>
      <dgm:spPr>
        <a:noFill/>
        <a:ln>
          <a:noFill/>
        </a:ln>
      </dgm:spPr>
    </dgm:pt>
    <dgm:pt modelId="{B147D94E-AB7B-4DC6-8E80-DABC5502E3BF}" type="pres">
      <dgm:prSet presAssocID="{D2FB6BD7-6314-433F-AF14-4D73719721BB}" presName="image3" presStyleCnt="0"/>
      <dgm:spPr/>
    </dgm:pt>
    <dgm:pt modelId="{5255774C-6C21-48BE-9F10-B5649937207B}" type="pres">
      <dgm:prSet presAssocID="{D2FB6BD7-6314-433F-AF14-4D73719721BB}" presName="imageRepeatNode" presStyleLbl="alignAcc1" presStyleIdx="2" presStyleCnt="8" custLinFactY="100000" custLinFactNeighborX="-88453" custLinFactNeighborY="174651"/>
      <dgm:spPr/>
      <dgm:t>
        <a:bodyPr/>
        <a:lstStyle/>
        <a:p>
          <a:endParaRPr lang="en-GB"/>
        </a:p>
      </dgm:t>
    </dgm:pt>
    <dgm:pt modelId="{5B0762BF-02FD-4B85-AE57-0D7A627BC806}" type="pres">
      <dgm:prSet presAssocID="{D2FB6BD7-6314-433F-AF14-4D73719721BB}" presName="imageaccent3" presStyleCnt="0"/>
      <dgm:spPr/>
    </dgm:pt>
    <dgm:pt modelId="{E05E68CF-E8A5-430D-9B8F-CA8A8528D5DE}" type="pres">
      <dgm:prSet presAssocID="{D2FB6BD7-6314-433F-AF14-4D73719721BB}" presName="accentRepeatNode" presStyleLbl="solidAlignAcc1" presStyleIdx="5" presStyleCnt="16" custLinFactX="-300000" custLinFactY="204349" custLinFactNeighborX="-397809" custLinFactNeighborY="300000"/>
      <dgm:spPr/>
    </dgm:pt>
    <dgm:pt modelId="{B9D65138-DD88-4705-8458-FC663098BC99}" type="pres">
      <dgm:prSet presAssocID="{4CBB487C-E66A-4FD7-AB9C-5F5C1BE17D0A}" presName="text4" presStyleCnt="0"/>
      <dgm:spPr/>
    </dgm:pt>
    <dgm:pt modelId="{0C4AF029-6F1F-41DD-AB85-9DF368D58FAB}" type="pres">
      <dgm:prSet presAssocID="{4CBB487C-E66A-4FD7-AB9C-5F5C1BE17D0A}" presName="textRepeatNode" presStyleLbl="alignNode1" presStyleIdx="3" presStyleCnt="8" custLinFactNeighborX="-220" custLinFactNeighborY="578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16A058B-5587-4781-AC4E-EEA7BF8E14F5}" type="pres">
      <dgm:prSet presAssocID="{4CBB487C-E66A-4FD7-AB9C-5F5C1BE17D0A}" presName="textaccent4" presStyleCnt="0"/>
      <dgm:spPr/>
    </dgm:pt>
    <dgm:pt modelId="{236BCC4F-E596-4818-8E27-221708EFCA14}" type="pres">
      <dgm:prSet presAssocID="{4CBB487C-E66A-4FD7-AB9C-5F5C1BE17D0A}" presName="accentRepeatNode" presStyleLbl="solidAlignAcc1" presStyleIdx="6" presStyleCnt="16"/>
      <dgm:spPr>
        <a:noFill/>
        <a:ln>
          <a:noFill/>
        </a:ln>
      </dgm:spPr>
    </dgm:pt>
    <dgm:pt modelId="{91392885-38BC-4B0E-8CAD-0A0F33298CAA}" type="pres">
      <dgm:prSet presAssocID="{F248A4AE-9D65-4992-AFD2-5E2C98E509D3}" presName="image4" presStyleCnt="0"/>
      <dgm:spPr/>
    </dgm:pt>
    <dgm:pt modelId="{EABA9698-5176-4AC6-9374-EF0F22DD2FA7}" type="pres">
      <dgm:prSet presAssocID="{F248A4AE-9D65-4992-AFD2-5E2C98E509D3}" presName="imageRepeatNode" presStyleLbl="alignAcc1" presStyleIdx="3" presStyleCnt="8" custLinFactX="69619" custLinFactNeighborX="100000" custLinFactNeighborY="9916"/>
      <dgm:spPr/>
      <dgm:t>
        <a:bodyPr/>
        <a:lstStyle/>
        <a:p>
          <a:endParaRPr lang="en-GB"/>
        </a:p>
      </dgm:t>
    </dgm:pt>
    <dgm:pt modelId="{EB3457FF-C3F1-44D9-B889-62FABAD8CD6F}" type="pres">
      <dgm:prSet presAssocID="{F248A4AE-9D65-4992-AFD2-5E2C98E509D3}" presName="imageaccent4" presStyleCnt="0"/>
      <dgm:spPr/>
    </dgm:pt>
    <dgm:pt modelId="{095B3279-7ADA-4E8B-BFB7-34FD2C227FA0}" type="pres">
      <dgm:prSet presAssocID="{F248A4AE-9D65-4992-AFD2-5E2C98E509D3}" presName="accentRepeatNode" presStyleLbl="solidAlignAcc1" presStyleIdx="7" presStyleCnt="16"/>
      <dgm:spPr>
        <a:noFill/>
        <a:ln>
          <a:noFill/>
        </a:ln>
      </dgm:spPr>
    </dgm:pt>
    <dgm:pt modelId="{30B82B8A-145B-4BF0-BFF6-4EE649477131}" type="pres">
      <dgm:prSet presAssocID="{1A48282F-0362-473D-AD5E-B7DA96CA97D8}" presName="text5" presStyleCnt="0"/>
      <dgm:spPr/>
    </dgm:pt>
    <dgm:pt modelId="{7CB8BEEC-FB68-4F66-91E5-12EDA7046AA5}" type="pres">
      <dgm:prSet presAssocID="{1A48282F-0362-473D-AD5E-B7DA96CA97D8}" presName="textRepeatNode" presStyleLbl="alignNode1" presStyleIdx="4" presStyleCnt="8" custLinFactY="68605" custLinFactNeighborX="-87126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8765106-CDD9-4955-8DF2-F2AE9C888511}" type="pres">
      <dgm:prSet presAssocID="{1A48282F-0362-473D-AD5E-B7DA96CA97D8}" presName="textaccent5" presStyleCnt="0"/>
      <dgm:spPr/>
    </dgm:pt>
    <dgm:pt modelId="{EA08C911-62A2-4D89-ADF5-F8BB87D9DC81}" type="pres">
      <dgm:prSet presAssocID="{1A48282F-0362-473D-AD5E-B7DA96CA97D8}" presName="accentRepeatNode" presStyleLbl="solidAlignAcc1" presStyleIdx="8" presStyleCnt="16"/>
      <dgm:spPr>
        <a:noFill/>
        <a:ln>
          <a:noFill/>
        </a:ln>
      </dgm:spPr>
    </dgm:pt>
    <dgm:pt modelId="{54471612-4089-4004-AF96-DE48EFF286F7}" type="pres">
      <dgm:prSet presAssocID="{B4451DE9-7B1E-40A2-A009-6D63E8B28647}" presName="image5" presStyleCnt="0"/>
      <dgm:spPr/>
    </dgm:pt>
    <dgm:pt modelId="{751B2C90-D777-43BE-AB65-2858EA7D3A44}" type="pres">
      <dgm:prSet presAssocID="{B4451DE9-7B1E-40A2-A009-6D63E8B28647}" presName="imageRepeatNode" presStyleLbl="alignAcc1" presStyleIdx="4" presStyleCnt="8" custLinFactX="-100000" custLinFactNeighborX="-159310" custLinFactNeighborY="56342"/>
      <dgm:spPr/>
      <dgm:t>
        <a:bodyPr/>
        <a:lstStyle/>
        <a:p>
          <a:endParaRPr lang="en-GB"/>
        </a:p>
      </dgm:t>
    </dgm:pt>
    <dgm:pt modelId="{843C3D49-03BB-412E-BB21-59E52F9F8728}" type="pres">
      <dgm:prSet presAssocID="{B4451DE9-7B1E-40A2-A009-6D63E8B28647}" presName="imageaccent5" presStyleCnt="0"/>
      <dgm:spPr/>
    </dgm:pt>
    <dgm:pt modelId="{DA3905BF-F448-4A1F-B4D1-479AE57F9CCE}" type="pres">
      <dgm:prSet presAssocID="{B4451DE9-7B1E-40A2-A009-6D63E8B28647}" presName="accentRepeatNode" presStyleLbl="solidAlignAcc1" presStyleIdx="9" presStyleCnt="16" custScaleY="90910" custLinFactX="275207" custLinFactY="400000" custLinFactNeighborX="300000" custLinFactNeighborY="455485"/>
      <dgm:spPr>
        <a:noFill/>
        <a:ln>
          <a:noFill/>
        </a:ln>
      </dgm:spPr>
    </dgm:pt>
    <dgm:pt modelId="{52C55FDF-8AD0-4B17-9F48-2719E5EA60A1}" type="pres">
      <dgm:prSet presAssocID="{C53096FE-1E01-45DF-BA7E-554E8CE5E024}" presName="text6" presStyleCnt="0"/>
      <dgm:spPr/>
    </dgm:pt>
    <dgm:pt modelId="{5A30AE0F-2A5E-4E70-8A09-97BE001154A3}" type="pres">
      <dgm:prSet presAssocID="{C53096FE-1E01-45DF-BA7E-554E8CE5E024}" presName="textRepeatNode" presStyleLbl="alignNode1" presStyleIdx="5" presStyleCnt="8" custLinFactNeighborX="-3046" custLinFactNeighborY="555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E21780A-6FE9-4B84-8D84-FDF231095113}" type="pres">
      <dgm:prSet presAssocID="{C53096FE-1E01-45DF-BA7E-554E8CE5E024}" presName="textaccent6" presStyleCnt="0"/>
      <dgm:spPr/>
    </dgm:pt>
    <dgm:pt modelId="{90AFEA3E-F1A4-4FB4-A085-C212CF9C9E48}" type="pres">
      <dgm:prSet presAssocID="{C53096FE-1E01-45DF-BA7E-554E8CE5E024}" presName="accentRepeatNode" presStyleLbl="solidAlignAcc1" presStyleIdx="10" presStyleCnt="16" custLinFactX="200000" custLinFactY="-339010" custLinFactNeighborX="200470" custLinFactNeighborY="-400000"/>
      <dgm:spPr>
        <a:noFill/>
        <a:ln>
          <a:noFill/>
        </a:ln>
      </dgm:spPr>
    </dgm:pt>
    <dgm:pt modelId="{5105D288-4F7F-48C0-8EAC-D30DB1AA0AC4}" type="pres">
      <dgm:prSet presAssocID="{E5273ABF-580B-4639-8A85-89286CF9FD1A}" presName="image6" presStyleCnt="0"/>
      <dgm:spPr/>
    </dgm:pt>
    <dgm:pt modelId="{6DD49A85-FFE1-4DF7-A097-A5666235ECC9}" type="pres">
      <dgm:prSet presAssocID="{E5273ABF-580B-4639-8A85-89286CF9FD1A}" presName="imageRepeatNode" presStyleLbl="alignAcc1" presStyleIdx="5" presStyleCnt="8" custLinFactY="-5481" custLinFactNeighborX="-1594" custLinFactNeighborY="-100000"/>
      <dgm:spPr/>
      <dgm:t>
        <a:bodyPr/>
        <a:lstStyle/>
        <a:p>
          <a:endParaRPr lang="en-GB"/>
        </a:p>
      </dgm:t>
    </dgm:pt>
    <dgm:pt modelId="{E60A5CD8-1FBD-4A35-806D-7731BF352163}" type="pres">
      <dgm:prSet presAssocID="{E5273ABF-580B-4639-8A85-89286CF9FD1A}" presName="imageaccent6" presStyleCnt="0"/>
      <dgm:spPr/>
    </dgm:pt>
    <dgm:pt modelId="{21998736-0453-4C7D-9B5D-CFFA4B587781}" type="pres">
      <dgm:prSet presAssocID="{E5273ABF-580B-4639-8A85-89286CF9FD1A}" presName="accentRepeatNode" presStyleLbl="solidAlignAcc1" presStyleIdx="11" presStyleCnt="16"/>
      <dgm:spPr>
        <a:noFill/>
        <a:ln>
          <a:noFill/>
        </a:ln>
      </dgm:spPr>
    </dgm:pt>
    <dgm:pt modelId="{96834654-8D47-44AD-9A89-4B1BD8ECCD20}" type="pres">
      <dgm:prSet presAssocID="{962C509B-3185-4BD0-9701-64F577F583D6}" presName="text7" presStyleCnt="0"/>
      <dgm:spPr/>
    </dgm:pt>
    <dgm:pt modelId="{6B1FEB21-F34C-4571-91A1-59844C99E7C8}" type="pres">
      <dgm:prSet presAssocID="{962C509B-3185-4BD0-9701-64F577F583D6}" presName="textRepeatNode" presStyleLbl="alignNode1" presStyleIdx="6" presStyleCnt="8" custLinFactX="68982" custLinFactNeighborX="100000" custLinFactNeighborY="472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E7D59F3-AE4F-4EB2-9AE0-968A538D6F38}" type="pres">
      <dgm:prSet presAssocID="{962C509B-3185-4BD0-9701-64F577F583D6}" presName="textaccent7" presStyleCnt="0"/>
      <dgm:spPr/>
    </dgm:pt>
    <dgm:pt modelId="{9B2E4046-DA68-4D82-B3A0-427370DB5B10}" type="pres">
      <dgm:prSet presAssocID="{962C509B-3185-4BD0-9701-64F577F583D6}" presName="accentRepeatNode" presStyleLbl="solidAlignAcc1" presStyleIdx="12" presStyleCnt="16"/>
      <dgm:spPr>
        <a:noFill/>
        <a:ln>
          <a:noFill/>
        </a:ln>
      </dgm:spPr>
    </dgm:pt>
    <dgm:pt modelId="{5309E5A9-9C95-4248-8DC6-97AC0A817DD1}" type="pres">
      <dgm:prSet presAssocID="{52EB7C57-F44F-4819-9243-871F84F86788}" presName="image7" presStyleCnt="0"/>
      <dgm:spPr/>
    </dgm:pt>
    <dgm:pt modelId="{DC89736F-31F2-4C0F-AE32-A7FAFC673D89}" type="pres">
      <dgm:prSet presAssocID="{52EB7C57-F44F-4819-9243-871F84F86788}" presName="imageRepeatNode" presStyleLbl="alignAcc1" presStyleIdx="6" presStyleCnt="8" custLinFactY="-100000" custLinFactNeighborX="479" custLinFactNeighborY="-118204"/>
      <dgm:spPr/>
      <dgm:t>
        <a:bodyPr/>
        <a:lstStyle/>
        <a:p>
          <a:endParaRPr lang="en-GB"/>
        </a:p>
      </dgm:t>
    </dgm:pt>
    <dgm:pt modelId="{5E747F80-B472-4614-BE2C-637BEBEF37B5}" type="pres">
      <dgm:prSet presAssocID="{52EB7C57-F44F-4819-9243-871F84F86788}" presName="imageaccent7" presStyleCnt="0"/>
      <dgm:spPr/>
    </dgm:pt>
    <dgm:pt modelId="{10E6726B-ECAB-405E-82B7-AE428F8EB3DE}" type="pres">
      <dgm:prSet presAssocID="{52EB7C57-F44F-4819-9243-871F84F86788}" presName="accentRepeatNode" presStyleLbl="solidAlignAcc1" presStyleIdx="13" presStyleCnt="16"/>
      <dgm:spPr>
        <a:noFill/>
        <a:ln>
          <a:noFill/>
        </a:ln>
      </dgm:spPr>
    </dgm:pt>
    <dgm:pt modelId="{0D57FD9A-2314-4FF8-8FC3-E4E0EB844BCE}" type="pres">
      <dgm:prSet presAssocID="{44769B54-BF41-4D69-A484-4E4A67922792}" presName="text8" presStyleCnt="0"/>
      <dgm:spPr/>
    </dgm:pt>
    <dgm:pt modelId="{D26E1925-CEFB-4E3D-AA7C-9F971000B3A7}" type="pres">
      <dgm:prSet presAssocID="{44769B54-BF41-4D69-A484-4E4A67922792}" presName="textRepeatNode" presStyleLbl="alignNode1" presStyleIdx="7" presStyleCnt="8" custLinFactX="-146011" custLinFactNeighborX="-200000" custLinFactNeighborY="-177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41BD45B-9F35-4A89-BB40-557F050777E8}" type="pres">
      <dgm:prSet presAssocID="{44769B54-BF41-4D69-A484-4E4A67922792}" presName="textaccent8" presStyleCnt="0"/>
      <dgm:spPr/>
    </dgm:pt>
    <dgm:pt modelId="{EF9509BE-6890-4C83-AEBB-84E8D806D2D4}" type="pres">
      <dgm:prSet presAssocID="{44769B54-BF41-4D69-A484-4E4A67922792}" presName="accentRepeatNode" presStyleLbl="solidAlignAcc1" presStyleIdx="14" presStyleCnt="16"/>
      <dgm:spPr>
        <a:noFill/>
        <a:ln>
          <a:noFill/>
        </a:ln>
      </dgm:spPr>
    </dgm:pt>
    <dgm:pt modelId="{ACC3F6A7-B532-4882-AE6A-A291156A9FEC}" type="pres">
      <dgm:prSet presAssocID="{3E77A39B-24FB-4406-B162-CB4435C7566B}" presName="image8" presStyleCnt="0"/>
      <dgm:spPr/>
    </dgm:pt>
    <dgm:pt modelId="{5777B882-1EDD-406E-A0B9-AD07317A06F6}" type="pres">
      <dgm:prSet presAssocID="{3E77A39B-24FB-4406-B162-CB4435C7566B}" presName="imageRepeatNode" presStyleLbl="alignAcc1" presStyleIdx="7" presStyleCnt="8" custLinFactY="-100000" custLinFactNeighborX="-85928" custLinFactNeighborY="-168562"/>
      <dgm:spPr/>
      <dgm:t>
        <a:bodyPr/>
        <a:lstStyle/>
        <a:p>
          <a:endParaRPr lang="en-GB"/>
        </a:p>
      </dgm:t>
    </dgm:pt>
    <dgm:pt modelId="{C104AEFC-56C5-430C-A325-6D7075E610B9}" type="pres">
      <dgm:prSet presAssocID="{3E77A39B-24FB-4406-B162-CB4435C7566B}" presName="imageaccent8" presStyleCnt="0"/>
      <dgm:spPr/>
    </dgm:pt>
    <dgm:pt modelId="{F3F96152-BEDF-40C3-8B19-9446C9BD6CDB}" type="pres">
      <dgm:prSet presAssocID="{3E77A39B-24FB-4406-B162-CB4435C7566B}" presName="accentRepeatNode" presStyleLbl="solidAlignAcc1" presStyleIdx="15" presStyleCnt="16"/>
      <dgm:spPr>
        <a:noFill/>
        <a:ln>
          <a:noFill/>
        </a:ln>
      </dgm:spPr>
    </dgm:pt>
  </dgm:ptLst>
  <dgm:cxnLst>
    <dgm:cxn modelId="{7B16D6B9-C04E-4898-9420-DF5AA1948A7D}" type="presOf" srcId="{1A48282F-0362-473D-AD5E-B7DA96CA97D8}" destId="{7CB8BEEC-FB68-4F66-91E5-12EDA7046AA5}" srcOrd="0" destOrd="0" presId="urn:microsoft.com/office/officeart/2008/layout/HexagonCluster"/>
    <dgm:cxn modelId="{D6297872-2EBA-428B-BC58-B94B299C0374}" type="presOf" srcId="{6BA7A76C-6C81-413F-A151-43CD0C27C048}" destId="{1DF16A1E-8DDF-4BE3-A313-3CF22176CE3C}" srcOrd="0" destOrd="0" presId="urn:microsoft.com/office/officeart/2008/layout/HexagonCluster"/>
    <dgm:cxn modelId="{CB89CB2B-16EA-45EF-A761-5EB73FE4B567}" srcId="{49BED5E5-D0D4-4C74-AA0D-5259529E0633}" destId="{C53096FE-1E01-45DF-BA7E-554E8CE5E024}" srcOrd="5" destOrd="0" parTransId="{309FFC39-BAB7-4A22-BBBC-78D49CEE7E38}" sibTransId="{E5273ABF-580B-4639-8A85-89286CF9FD1A}"/>
    <dgm:cxn modelId="{A15F1967-C337-4805-A543-CBE5CBA117E4}" type="presOf" srcId="{713822BD-7054-4C2E-BC92-33D75211B6B0}" destId="{F2334D9F-7633-458F-A74C-FD303F210B5D}" srcOrd="0" destOrd="0" presId="urn:microsoft.com/office/officeart/2008/layout/HexagonCluster"/>
    <dgm:cxn modelId="{D736E255-B838-455A-92F0-B7083DCC60F9}" type="presOf" srcId="{177F7B8D-E3B8-4F02-AB22-4CD528C9BCD6}" destId="{0F915939-CC00-4599-8EAD-F7C1D21D633E}" srcOrd="0" destOrd="0" presId="urn:microsoft.com/office/officeart/2008/layout/HexagonCluster"/>
    <dgm:cxn modelId="{52A06A76-E521-43F2-8A8D-4593409DAE09}" type="presOf" srcId="{E5273ABF-580B-4639-8A85-89286CF9FD1A}" destId="{6DD49A85-FFE1-4DF7-A097-A5666235ECC9}" srcOrd="0" destOrd="0" presId="urn:microsoft.com/office/officeart/2008/layout/HexagonCluster"/>
    <dgm:cxn modelId="{7AC4DC9A-DB2E-4CF8-9BB2-B64D0515CBE0}" type="presOf" srcId="{F2B1CA83-2FA5-48D9-A17D-EEB4925C39F2}" destId="{39719A58-61DB-4A3D-8CED-C097607C549B}" srcOrd="0" destOrd="0" presId="urn:microsoft.com/office/officeart/2008/layout/HexagonCluster"/>
    <dgm:cxn modelId="{286E7743-7E33-4593-B7F6-75FC440C62C5}" type="presOf" srcId="{52EB7C57-F44F-4819-9243-871F84F86788}" destId="{DC89736F-31F2-4C0F-AE32-A7FAFC673D89}" srcOrd="0" destOrd="0" presId="urn:microsoft.com/office/officeart/2008/layout/HexagonCluster"/>
    <dgm:cxn modelId="{1B2429AB-2F1E-4D97-B1D6-8BEE9E32B0DE}" srcId="{49BED5E5-D0D4-4C74-AA0D-5259529E0633}" destId="{962C509B-3185-4BD0-9701-64F577F583D6}" srcOrd="6" destOrd="0" parTransId="{4CB39BBD-C217-457B-A212-8778987986BA}" sibTransId="{52EB7C57-F44F-4819-9243-871F84F86788}"/>
    <dgm:cxn modelId="{A4C4E048-A885-4922-A17D-74CD35A0D657}" srcId="{49BED5E5-D0D4-4C74-AA0D-5259529E0633}" destId="{713822BD-7054-4C2E-BC92-33D75211B6B0}" srcOrd="0" destOrd="0" parTransId="{10704C3F-28E8-4C22-8768-7D1B3457DFE6}" sibTransId="{177F7B8D-E3B8-4F02-AB22-4CD528C9BCD6}"/>
    <dgm:cxn modelId="{B7EFF97C-B900-47CB-9E42-C9D9E3E89312}" type="presOf" srcId="{C53096FE-1E01-45DF-BA7E-554E8CE5E024}" destId="{5A30AE0F-2A5E-4E70-8A09-97BE001154A3}" srcOrd="0" destOrd="0" presId="urn:microsoft.com/office/officeart/2008/layout/HexagonCluster"/>
    <dgm:cxn modelId="{DA4537A5-AC46-43C3-860E-F8AE12FB2B11}" type="presOf" srcId="{962C509B-3185-4BD0-9701-64F577F583D6}" destId="{6B1FEB21-F34C-4571-91A1-59844C99E7C8}" srcOrd="0" destOrd="0" presId="urn:microsoft.com/office/officeart/2008/layout/HexagonCluster"/>
    <dgm:cxn modelId="{BC9EBB5E-F30F-4EDC-97A3-DB0FBF3406CE}" type="presOf" srcId="{49BED5E5-D0D4-4C74-AA0D-5259529E0633}" destId="{FCAC52E4-A481-460D-8D0E-21C6C49BB5F7}" srcOrd="0" destOrd="0" presId="urn:microsoft.com/office/officeart/2008/layout/HexagonCluster"/>
    <dgm:cxn modelId="{038CFF05-FB4D-426D-9A84-2C8289F6D0D2}" type="presOf" srcId="{B4451DE9-7B1E-40A2-A009-6D63E8B28647}" destId="{751B2C90-D777-43BE-AB65-2858EA7D3A44}" srcOrd="0" destOrd="0" presId="urn:microsoft.com/office/officeart/2008/layout/HexagonCluster"/>
    <dgm:cxn modelId="{0515E877-7016-4DDA-BEA0-21F37FF413D3}" srcId="{49BED5E5-D0D4-4C74-AA0D-5259529E0633}" destId="{44769B54-BF41-4D69-A484-4E4A67922792}" srcOrd="7" destOrd="0" parTransId="{5019E132-423C-4E8B-8810-C4E17BD00540}" sibTransId="{3E77A39B-24FB-4406-B162-CB4435C7566B}"/>
    <dgm:cxn modelId="{4371A229-7052-40F6-ACE8-C1699AA2E271}" srcId="{49BED5E5-D0D4-4C74-AA0D-5259529E0633}" destId="{4CBB487C-E66A-4FD7-AB9C-5F5C1BE17D0A}" srcOrd="3" destOrd="0" parTransId="{BF9CECA2-4D1B-4C2F-8022-37D2D6C9486B}" sibTransId="{F248A4AE-9D65-4992-AFD2-5E2C98E509D3}"/>
    <dgm:cxn modelId="{6FB3F976-A4AE-4D68-A780-770912BF5520}" type="presOf" srcId="{44769B54-BF41-4D69-A484-4E4A67922792}" destId="{D26E1925-CEFB-4E3D-AA7C-9F971000B3A7}" srcOrd="0" destOrd="0" presId="urn:microsoft.com/office/officeart/2008/layout/HexagonCluster"/>
    <dgm:cxn modelId="{1E1796E0-E858-4231-9286-06881D64FF09}" type="presOf" srcId="{3E77A39B-24FB-4406-B162-CB4435C7566B}" destId="{5777B882-1EDD-406E-A0B9-AD07317A06F6}" srcOrd="0" destOrd="0" presId="urn:microsoft.com/office/officeart/2008/layout/HexagonCluster"/>
    <dgm:cxn modelId="{9D1F8119-B82D-4763-9BDD-C403B322F1DF}" srcId="{49BED5E5-D0D4-4C74-AA0D-5259529E0633}" destId="{6BA7A76C-6C81-413F-A151-43CD0C27C048}" srcOrd="1" destOrd="0" parTransId="{76E9B3D2-635D-4B90-9B17-DB64D1A7EE88}" sibTransId="{5A3F0355-F783-4A66-B5E2-381572BD1995}"/>
    <dgm:cxn modelId="{025DE329-36A6-4637-BFDA-525A6ACE7E69}" type="presOf" srcId="{4CBB487C-E66A-4FD7-AB9C-5F5C1BE17D0A}" destId="{0C4AF029-6F1F-41DD-AB85-9DF368D58FAB}" srcOrd="0" destOrd="0" presId="urn:microsoft.com/office/officeart/2008/layout/HexagonCluster"/>
    <dgm:cxn modelId="{5B99F326-5463-4ECA-8810-CD7094895ABA}" type="presOf" srcId="{F248A4AE-9D65-4992-AFD2-5E2C98E509D3}" destId="{EABA9698-5176-4AC6-9374-EF0F22DD2FA7}" srcOrd="0" destOrd="0" presId="urn:microsoft.com/office/officeart/2008/layout/HexagonCluster"/>
    <dgm:cxn modelId="{53BF1094-2B20-4462-BF70-618D7AADED15}" type="presOf" srcId="{5A3F0355-F783-4A66-B5E2-381572BD1995}" destId="{08242319-E802-49DE-AF4A-7FF8F8CA2F82}" srcOrd="0" destOrd="0" presId="urn:microsoft.com/office/officeart/2008/layout/HexagonCluster"/>
    <dgm:cxn modelId="{8C30B7CE-A7D5-456F-948B-05FF778E404C}" type="presOf" srcId="{D2FB6BD7-6314-433F-AF14-4D73719721BB}" destId="{5255774C-6C21-48BE-9F10-B5649937207B}" srcOrd="0" destOrd="0" presId="urn:microsoft.com/office/officeart/2008/layout/HexagonCluster"/>
    <dgm:cxn modelId="{DFC5AA42-57C1-4973-8E25-E173FAD6FA91}" srcId="{49BED5E5-D0D4-4C74-AA0D-5259529E0633}" destId="{1A48282F-0362-473D-AD5E-B7DA96CA97D8}" srcOrd="4" destOrd="0" parTransId="{93802DEB-7957-4482-BD29-62C519CB4A3B}" sibTransId="{B4451DE9-7B1E-40A2-A009-6D63E8B28647}"/>
    <dgm:cxn modelId="{6F1650DE-8F95-4DC9-91CF-951141929374}" srcId="{49BED5E5-D0D4-4C74-AA0D-5259529E0633}" destId="{F2B1CA83-2FA5-48D9-A17D-EEB4925C39F2}" srcOrd="2" destOrd="0" parTransId="{44A0E2CD-709C-48EE-BC7E-845E49329D3E}" sibTransId="{D2FB6BD7-6314-433F-AF14-4D73719721BB}"/>
    <dgm:cxn modelId="{7867D757-3FC6-42FF-AE7D-7058F7E8B407}" type="presParOf" srcId="{FCAC52E4-A481-460D-8D0E-21C6C49BB5F7}" destId="{6927D24D-F8F3-4C5B-B4FE-19E7D994396F}" srcOrd="0" destOrd="0" presId="urn:microsoft.com/office/officeart/2008/layout/HexagonCluster"/>
    <dgm:cxn modelId="{7F5FEB38-A64B-4DA6-9F39-4F9296F02405}" type="presParOf" srcId="{6927D24D-F8F3-4C5B-B4FE-19E7D994396F}" destId="{F2334D9F-7633-458F-A74C-FD303F210B5D}" srcOrd="0" destOrd="0" presId="urn:microsoft.com/office/officeart/2008/layout/HexagonCluster"/>
    <dgm:cxn modelId="{BECD5A2B-4EBD-4AEE-B98B-95E02365C6B3}" type="presParOf" srcId="{FCAC52E4-A481-460D-8D0E-21C6C49BB5F7}" destId="{8EAA9658-0F5D-4572-BA75-09F44F6CD8C1}" srcOrd="1" destOrd="0" presId="urn:microsoft.com/office/officeart/2008/layout/HexagonCluster"/>
    <dgm:cxn modelId="{976F1A21-DF91-41F8-8232-1C6DAA0367DC}" type="presParOf" srcId="{8EAA9658-0F5D-4572-BA75-09F44F6CD8C1}" destId="{07F90B8D-4639-4A0D-B817-A0B3BBAD28FF}" srcOrd="0" destOrd="0" presId="urn:microsoft.com/office/officeart/2008/layout/HexagonCluster"/>
    <dgm:cxn modelId="{65773517-D73D-44E8-9DDF-6DD57CDE9F8F}" type="presParOf" srcId="{FCAC52E4-A481-460D-8D0E-21C6C49BB5F7}" destId="{9720F380-1842-4FBC-A9C0-438AEB5EDFA7}" srcOrd="2" destOrd="0" presId="urn:microsoft.com/office/officeart/2008/layout/HexagonCluster"/>
    <dgm:cxn modelId="{02FBEFE1-0CD6-41B7-8B1E-64994ED72E5C}" type="presParOf" srcId="{9720F380-1842-4FBC-A9C0-438AEB5EDFA7}" destId="{0F915939-CC00-4599-8EAD-F7C1D21D633E}" srcOrd="0" destOrd="0" presId="urn:microsoft.com/office/officeart/2008/layout/HexagonCluster"/>
    <dgm:cxn modelId="{C7D9910A-D77F-4202-92E4-641BAE9E5A8C}" type="presParOf" srcId="{FCAC52E4-A481-460D-8D0E-21C6C49BB5F7}" destId="{507C2AC1-DAF3-4C0A-B3EB-6560B6618B4C}" srcOrd="3" destOrd="0" presId="urn:microsoft.com/office/officeart/2008/layout/HexagonCluster"/>
    <dgm:cxn modelId="{902AC31E-1074-4D4B-9C8D-88BDDEDD1195}" type="presParOf" srcId="{507C2AC1-DAF3-4C0A-B3EB-6560B6618B4C}" destId="{CB09BAD0-D863-44F5-B7A3-C5814109FAEE}" srcOrd="0" destOrd="0" presId="urn:microsoft.com/office/officeart/2008/layout/HexagonCluster"/>
    <dgm:cxn modelId="{A18E5F4B-326F-400A-803B-1F65200E0C52}" type="presParOf" srcId="{FCAC52E4-A481-460D-8D0E-21C6C49BB5F7}" destId="{634B226A-D2B8-4462-A24F-086BDF373510}" srcOrd="4" destOrd="0" presId="urn:microsoft.com/office/officeart/2008/layout/HexagonCluster"/>
    <dgm:cxn modelId="{15B7B26F-66E9-4757-AFDF-288CE6445EC2}" type="presParOf" srcId="{634B226A-D2B8-4462-A24F-086BDF373510}" destId="{1DF16A1E-8DDF-4BE3-A313-3CF22176CE3C}" srcOrd="0" destOrd="0" presId="urn:microsoft.com/office/officeart/2008/layout/HexagonCluster"/>
    <dgm:cxn modelId="{439B7757-F11A-4D98-89AD-ABDAE3764C09}" type="presParOf" srcId="{FCAC52E4-A481-460D-8D0E-21C6C49BB5F7}" destId="{69304B92-279B-41C7-9B0A-BC6F15C7EE56}" srcOrd="5" destOrd="0" presId="urn:microsoft.com/office/officeart/2008/layout/HexagonCluster"/>
    <dgm:cxn modelId="{3B361D1A-049F-443D-9E25-E7A112DDF230}" type="presParOf" srcId="{69304B92-279B-41C7-9B0A-BC6F15C7EE56}" destId="{BEADC705-0177-46A4-80CB-1CA7E3A22679}" srcOrd="0" destOrd="0" presId="urn:microsoft.com/office/officeart/2008/layout/HexagonCluster"/>
    <dgm:cxn modelId="{4236DA67-3F2F-4B3D-90FF-2A91DF90A067}" type="presParOf" srcId="{FCAC52E4-A481-460D-8D0E-21C6C49BB5F7}" destId="{BC8A3ABE-76DC-46DE-B8FF-CAC40C3329BF}" srcOrd="6" destOrd="0" presId="urn:microsoft.com/office/officeart/2008/layout/HexagonCluster"/>
    <dgm:cxn modelId="{4BFC76CF-C7F8-4455-8B1A-F7CBC910F635}" type="presParOf" srcId="{BC8A3ABE-76DC-46DE-B8FF-CAC40C3329BF}" destId="{08242319-E802-49DE-AF4A-7FF8F8CA2F82}" srcOrd="0" destOrd="0" presId="urn:microsoft.com/office/officeart/2008/layout/HexagonCluster"/>
    <dgm:cxn modelId="{BF007A8F-7376-411E-ADD8-71982615C125}" type="presParOf" srcId="{FCAC52E4-A481-460D-8D0E-21C6C49BB5F7}" destId="{7A35A7B9-6B4F-49CB-A48B-28AACAABB483}" srcOrd="7" destOrd="0" presId="urn:microsoft.com/office/officeart/2008/layout/HexagonCluster"/>
    <dgm:cxn modelId="{9C594338-BD91-4D13-BEC8-473949B6248F}" type="presParOf" srcId="{7A35A7B9-6B4F-49CB-A48B-28AACAABB483}" destId="{BE38D941-7D68-414A-8666-B2C540EFE3E8}" srcOrd="0" destOrd="0" presId="urn:microsoft.com/office/officeart/2008/layout/HexagonCluster"/>
    <dgm:cxn modelId="{E75BFB96-977D-4D68-B35D-3B94CB17D4F6}" type="presParOf" srcId="{FCAC52E4-A481-460D-8D0E-21C6C49BB5F7}" destId="{86DF7A09-CC67-441B-9F27-A68A169758A9}" srcOrd="8" destOrd="0" presId="urn:microsoft.com/office/officeart/2008/layout/HexagonCluster"/>
    <dgm:cxn modelId="{2F894A44-F8C2-4777-A148-4FDB92BC5C45}" type="presParOf" srcId="{86DF7A09-CC67-441B-9F27-A68A169758A9}" destId="{39719A58-61DB-4A3D-8CED-C097607C549B}" srcOrd="0" destOrd="0" presId="urn:microsoft.com/office/officeart/2008/layout/HexagonCluster"/>
    <dgm:cxn modelId="{7C53CC02-0282-4F20-80A7-7C401ED3D046}" type="presParOf" srcId="{FCAC52E4-A481-460D-8D0E-21C6C49BB5F7}" destId="{67719A52-280F-48E7-A1F1-0EE995A96784}" srcOrd="9" destOrd="0" presId="urn:microsoft.com/office/officeart/2008/layout/HexagonCluster"/>
    <dgm:cxn modelId="{FC40E6D3-9FF8-48E0-98D0-03CCC1B35E58}" type="presParOf" srcId="{67719A52-280F-48E7-A1F1-0EE995A96784}" destId="{B11A4172-C53C-4536-9CEE-44B7044BF5B1}" srcOrd="0" destOrd="0" presId="urn:microsoft.com/office/officeart/2008/layout/HexagonCluster"/>
    <dgm:cxn modelId="{6F0891AB-BBC3-4ABA-9D3B-04CB37F55E2B}" type="presParOf" srcId="{FCAC52E4-A481-460D-8D0E-21C6C49BB5F7}" destId="{B147D94E-AB7B-4DC6-8E80-DABC5502E3BF}" srcOrd="10" destOrd="0" presId="urn:microsoft.com/office/officeart/2008/layout/HexagonCluster"/>
    <dgm:cxn modelId="{8E1416A4-2A58-412D-836D-44F79724846A}" type="presParOf" srcId="{B147D94E-AB7B-4DC6-8E80-DABC5502E3BF}" destId="{5255774C-6C21-48BE-9F10-B5649937207B}" srcOrd="0" destOrd="0" presId="urn:microsoft.com/office/officeart/2008/layout/HexagonCluster"/>
    <dgm:cxn modelId="{072C081A-652F-473F-8779-2548BB0E7243}" type="presParOf" srcId="{FCAC52E4-A481-460D-8D0E-21C6C49BB5F7}" destId="{5B0762BF-02FD-4B85-AE57-0D7A627BC806}" srcOrd="11" destOrd="0" presId="urn:microsoft.com/office/officeart/2008/layout/HexagonCluster"/>
    <dgm:cxn modelId="{394AF2F9-7C36-4441-B326-164A47EA18F9}" type="presParOf" srcId="{5B0762BF-02FD-4B85-AE57-0D7A627BC806}" destId="{E05E68CF-E8A5-430D-9B8F-CA8A8528D5DE}" srcOrd="0" destOrd="0" presId="urn:microsoft.com/office/officeart/2008/layout/HexagonCluster"/>
    <dgm:cxn modelId="{7E2A6E3F-64CE-4906-871C-AB9E0D123967}" type="presParOf" srcId="{FCAC52E4-A481-460D-8D0E-21C6C49BB5F7}" destId="{B9D65138-DD88-4705-8458-FC663098BC99}" srcOrd="12" destOrd="0" presId="urn:microsoft.com/office/officeart/2008/layout/HexagonCluster"/>
    <dgm:cxn modelId="{5DE7DC7C-6864-492E-9630-81DAACF8DA1F}" type="presParOf" srcId="{B9D65138-DD88-4705-8458-FC663098BC99}" destId="{0C4AF029-6F1F-41DD-AB85-9DF368D58FAB}" srcOrd="0" destOrd="0" presId="urn:microsoft.com/office/officeart/2008/layout/HexagonCluster"/>
    <dgm:cxn modelId="{46820A75-EB6D-4938-8691-FEDD14202414}" type="presParOf" srcId="{FCAC52E4-A481-460D-8D0E-21C6C49BB5F7}" destId="{516A058B-5587-4781-AC4E-EEA7BF8E14F5}" srcOrd="13" destOrd="0" presId="urn:microsoft.com/office/officeart/2008/layout/HexagonCluster"/>
    <dgm:cxn modelId="{08AA4E36-4B8A-4BA7-9EAA-A24A89FD6B0F}" type="presParOf" srcId="{516A058B-5587-4781-AC4E-EEA7BF8E14F5}" destId="{236BCC4F-E596-4818-8E27-221708EFCA14}" srcOrd="0" destOrd="0" presId="urn:microsoft.com/office/officeart/2008/layout/HexagonCluster"/>
    <dgm:cxn modelId="{1076374A-1D02-4E18-96E4-B30489B2F97E}" type="presParOf" srcId="{FCAC52E4-A481-460D-8D0E-21C6C49BB5F7}" destId="{91392885-38BC-4B0E-8CAD-0A0F33298CAA}" srcOrd="14" destOrd="0" presId="urn:microsoft.com/office/officeart/2008/layout/HexagonCluster"/>
    <dgm:cxn modelId="{6D9134D2-9484-4747-B2F0-1CC4FC9B1883}" type="presParOf" srcId="{91392885-38BC-4B0E-8CAD-0A0F33298CAA}" destId="{EABA9698-5176-4AC6-9374-EF0F22DD2FA7}" srcOrd="0" destOrd="0" presId="urn:microsoft.com/office/officeart/2008/layout/HexagonCluster"/>
    <dgm:cxn modelId="{CEC47002-A095-48D7-8E95-7CB8263BDCF1}" type="presParOf" srcId="{FCAC52E4-A481-460D-8D0E-21C6C49BB5F7}" destId="{EB3457FF-C3F1-44D9-B889-62FABAD8CD6F}" srcOrd="15" destOrd="0" presId="urn:microsoft.com/office/officeart/2008/layout/HexagonCluster"/>
    <dgm:cxn modelId="{DA819EA8-A28B-409E-806B-C51DCD9D7EAE}" type="presParOf" srcId="{EB3457FF-C3F1-44D9-B889-62FABAD8CD6F}" destId="{095B3279-7ADA-4E8B-BFB7-34FD2C227FA0}" srcOrd="0" destOrd="0" presId="urn:microsoft.com/office/officeart/2008/layout/HexagonCluster"/>
    <dgm:cxn modelId="{963FE970-1F3C-45AF-9470-50363904622A}" type="presParOf" srcId="{FCAC52E4-A481-460D-8D0E-21C6C49BB5F7}" destId="{30B82B8A-145B-4BF0-BFF6-4EE649477131}" srcOrd="16" destOrd="0" presId="urn:microsoft.com/office/officeart/2008/layout/HexagonCluster"/>
    <dgm:cxn modelId="{667D0A61-F724-4CC6-9C0E-6192ACAD899F}" type="presParOf" srcId="{30B82B8A-145B-4BF0-BFF6-4EE649477131}" destId="{7CB8BEEC-FB68-4F66-91E5-12EDA7046AA5}" srcOrd="0" destOrd="0" presId="urn:microsoft.com/office/officeart/2008/layout/HexagonCluster"/>
    <dgm:cxn modelId="{7299094C-C818-4295-8543-EAEA553EEC41}" type="presParOf" srcId="{FCAC52E4-A481-460D-8D0E-21C6C49BB5F7}" destId="{48765106-CDD9-4955-8DF2-F2AE9C888511}" srcOrd="17" destOrd="0" presId="urn:microsoft.com/office/officeart/2008/layout/HexagonCluster"/>
    <dgm:cxn modelId="{95274B42-5292-492A-8320-79FE10733EC7}" type="presParOf" srcId="{48765106-CDD9-4955-8DF2-F2AE9C888511}" destId="{EA08C911-62A2-4D89-ADF5-F8BB87D9DC81}" srcOrd="0" destOrd="0" presId="urn:microsoft.com/office/officeart/2008/layout/HexagonCluster"/>
    <dgm:cxn modelId="{B150C6D2-22D4-4397-AD1E-3CBB9D0BD3C8}" type="presParOf" srcId="{FCAC52E4-A481-460D-8D0E-21C6C49BB5F7}" destId="{54471612-4089-4004-AF96-DE48EFF286F7}" srcOrd="18" destOrd="0" presId="urn:microsoft.com/office/officeart/2008/layout/HexagonCluster"/>
    <dgm:cxn modelId="{CCD185AD-000A-4B9D-B93D-0CA7CB436F5D}" type="presParOf" srcId="{54471612-4089-4004-AF96-DE48EFF286F7}" destId="{751B2C90-D777-43BE-AB65-2858EA7D3A44}" srcOrd="0" destOrd="0" presId="urn:microsoft.com/office/officeart/2008/layout/HexagonCluster"/>
    <dgm:cxn modelId="{4C230843-82B6-477E-B503-1226B562AE09}" type="presParOf" srcId="{FCAC52E4-A481-460D-8D0E-21C6C49BB5F7}" destId="{843C3D49-03BB-412E-BB21-59E52F9F8728}" srcOrd="19" destOrd="0" presId="urn:microsoft.com/office/officeart/2008/layout/HexagonCluster"/>
    <dgm:cxn modelId="{2FA7892D-76B8-4C5E-AB96-14ECA8652CE1}" type="presParOf" srcId="{843C3D49-03BB-412E-BB21-59E52F9F8728}" destId="{DA3905BF-F448-4A1F-B4D1-479AE57F9CCE}" srcOrd="0" destOrd="0" presId="urn:microsoft.com/office/officeart/2008/layout/HexagonCluster"/>
    <dgm:cxn modelId="{C4D0C5BC-E580-4322-8D38-789FA6318BAB}" type="presParOf" srcId="{FCAC52E4-A481-460D-8D0E-21C6C49BB5F7}" destId="{52C55FDF-8AD0-4B17-9F48-2719E5EA60A1}" srcOrd="20" destOrd="0" presId="urn:microsoft.com/office/officeart/2008/layout/HexagonCluster"/>
    <dgm:cxn modelId="{3E1D3E0D-5907-4B97-A20F-7BC5B45B0CD6}" type="presParOf" srcId="{52C55FDF-8AD0-4B17-9F48-2719E5EA60A1}" destId="{5A30AE0F-2A5E-4E70-8A09-97BE001154A3}" srcOrd="0" destOrd="0" presId="urn:microsoft.com/office/officeart/2008/layout/HexagonCluster"/>
    <dgm:cxn modelId="{FB80EEB7-E468-4B66-BE39-F9BAC4FBC103}" type="presParOf" srcId="{FCAC52E4-A481-460D-8D0E-21C6C49BB5F7}" destId="{0E21780A-6FE9-4B84-8D84-FDF231095113}" srcOrd="21" destOrd="0" presId="urn:microsoft.com/office/officeart/2008/layout/HexagonCluster"/>
    <dgm:cxn modelId="{B1C99734-4E94-4E94-80D5-B79ED9E00168}" type="presParOf" srcId="{0E21780A-6FE9-4B84-8D84-FDF231095113}" destId="{90AFEA3E-F1A4-4FB4-A085-C212CF9C9E48}" srcOrd="0" destOrd="0" presId="urn:microsoft.com/office/officeart/2008/layout/HexagonCluster"/>
    <dgm:cxn modelId="{7327411B-BC63-484D-A1C8-FACACCE05883}" type="presParOf" srcId="{FCAC52E4-A481-460D-8D0E-21C6C49BB5F7}" destId="{5105D288-4F7F-48C0-8EAC-D30DB1AA0AC4}" srcOrd="22" destOrd="0" presId="urn:microsoft.com/office/officeart/2008/layout/HexagonCluster"/>
    <dgm:cxn modelId="{6CB14E86-44C3-4E43-AEB8-A4F31B10004F}" type="presParOf" srcId="{5105D288-4F7F-48C0-8EAC-D30DB1AA0AC4}" destId="{6DD49A85-FFE1-4DF7-A097-A5666235ECC9}" srcOrd="0" destOrd="0" presId="urn:microsoft.com/office/officeart/2008/layout/HexagonCluster"/>
    <dgm:cxn modelId="{BE0E403F-25B9-498B-A33B-EE7A95DB2BB2}" type="presParOf" srcId="{FCAC52E4-A481-460D-8D0E-21C6C49BB5F7}" destId="{E60A5CD8-1FBD-4A35-806D-7731BF352163}" srcOrd="23" destOrd="0" presId="urn:microsoft.com/office/officeart/2008/layout/HexagonCluster"/>
    <dgm:cxn modelId="{424C156B-AFFC-4A02-8561-F6B203ED4218}" type="presParOf" srcId="{E60A5CD8-1FBD-4A35-806D-7731BF352163}" destId="{21998736-0453-4C7D-9B5D-CFFA4B587781}" srcOrd="0" destOrd="0" presId="urn:microsoft.com/office/officeart/2008/layout/HexagonCluster"/>
    <dgm:cxn modelId="{6A6A6BD4-D148-4E89-A757-3AAF28860AE8}" type="presParOf" srcId="{FCAC52E4-A481-460D-8D0E-21C6C49BB5F7}" destId="{96834654-8D47-44AD-9A89-4B1BD8ECCD20}" srcOrd="24" destOrd="0" presId="urn:microsoft.com/office/officeart/2008/layout/HexagonCluster"/>
    <dgm:cxn modelId="{8603B762-896A-4C32-97FE-6FE7F1C379BE}" type="presParOf" srcId="{96834654-8D47-44AD-9A89-4B1BD8ECCD20}" destId="{6B1FEB21-F34C-4571-91A1-59844C99E7C8}" srcOrd="0" destOrd="0" presId="urn:microsoft.com/office/officeart/2008/layout/HexagonCluster"/>
    <dgm:cxn modelId="{417DA3C9-935E-4174-A8BA-722E9E78177E}" type="presParOf" srcId="{FCAC52E4-A481-460D-8D0E-21C6C49BB5F7}" destId="{FE7D59F3-AE4F-4EB2-9AE0-968A538D6F38}" srcOrd="25" destOrd="0" presId="urn:microsoft.com/office/officeart/2008/layout/HexagonCluster"/>
    <dgm:cxn modelId="{79C24A8B-C206-48E9-B5E8-EDBAB7B93817}" type="presParOf" srcId="{FE7D59F3-AE4F-4EB2-9AE0-968A538D6F38}" destId="{9B2E4046-DA68-4D82-B3A0-427370DB5B10}" srcOrd="0" destOrd="0" presId="urn:microsoft.com/office/officeart/2008/layout/HexagonCluster"/>
    <dgm:cxn modelId="{12DA0843-1276-4D2D-A8E0-41D8B9EE35D3}" type="presParOf" srcId="{FCAC52E4-A481-460D-8D0E-21C6C49BB5F7}" destId="{5309E5A9-9C95-4248-8DC6-97AC0A817DD1}" srcOrd="26" destOrd="0" presId="urn:microsoft.com/office/officeart/2008/layout/HexagonCluster"/>
    <dgm:cxn modelId="{8C8D07D4-8F51-473D-A80F-77DF249B390F}" type="presParOf" srcId="{5309E5A9-9C95-4248-8DC6-97AC0A817DD1}" destId="{DC89736F-31F2-4C0F-AE32-A7FAFC673D89}" srcOrd="0" destOrd="0" presId="urn:microsoft.com/office/officeart/2008/layout/HexagonCluster"/>
    <dgm:cxn modelId="{8FC8F6B2-209B-4362-94FC-4B378D851ED0}" type="presParOf" srcId="{FCAC52E4-A481-460D-8D0E-21C6C49BB5F7}" destId="{5E747F80-B472-4614-BE2C-637BEBEF37B5}" srcOrd="27" destOrd="0" presId="urn:microsoft.com/office/officeart/2008/layout/HexagonCluster"/>
    <dgm:cxn modelId="{622D7FD2-C1E3-4C45-9AA6-63CBDB492626}" type="presParOf" srcId="{5E747F80-B472-4614-BE2C-637BEBEF37B5}" destId="{10E6726B-ECAB-405E-82B7-AE428F8EB3DE}" srcOrd="0" destOrd="0" presId="urn:microsoft.com/office/officeart/2008/layout/HexagonCluster"/>
    <dgm:cxn modelId="{4E896969-EC39-439F-9A01-D611A572470E}" type="presParOf" srcId="{FCAC52E4-A481-460D-8D0E-21C6C49BB5F7}" destId="{0D57FD9A-2314-4FF8-8FC3-E4E0EB844BCE}" srcOrd="28" destOrd="0" presId="urn:microsoft.com/office/officeart/2008/layout/HexagonCluster"/>
    <dgm:cxn modelId="{E32F4876-96BE-45F6-AFA3-2B6BF2EAECB5}" type="presParOf" srcId="{0D57FD9A-2314-4FF8-8FC3-E4E0EB844BCE}" destId="{D26E1925-CEFB-4E3D-AA7C-9F971000B3A7}" srcOrd="0" destOrd="0" presId="urn:microsoft.com/office/officeart/2008/layout/HexagonCluster"/>
    <dgm:cxn modelId="{547CEDB4-8B31-48B7-9200-067153B1ABF5}" type="presParOf" srcId="{FCAC52E4-A481-460D-8D0E-21C6C49BB5F7}" destId="{241BD45B-9F35-4A89-BB40-557F050777E8}" srcOrd="29" destOrd="0" presId="urn:microsoft.com/office/officeart/2008/layout/HexagonCluster"/>
    <dgm:cxn modelId="{00BB1604-3DC4-4378-A72A-F1570A028C7B}" type="presParOf" srcId="{241BD45B-9F35-4A89-BB40-557F050777E8}" destId="{EF9509BE-6890-4C83-AEBB-84E8D806D2D4}" srcOrd="0" destOrd="0" presId="urn:microsoft.com/office/officeart/2008/layout/HexagonCluster"/>
    <dgm:cxn modelId="{955B4BEA-A68C-4817-B353-C0CD8B1E12EE}" type="presParOf" srcId="{FCAC52E4-A481-460D-8D0E-21C6C49BB5F7}" destId="{ACC3F6A7-B532-4882-AE6A-A291156A9FEC}" srcOrd="30" destOrd="0" presId="urn:microsoft.com/office/officeart/2008/layout/HexagonCluster"/>
    <dgm:cxn modelId="{4BDF7686-A99A-46D6-A34A-5C90353A1A9A}" type="presParOf" srcId="{ACC3F6A7-B532-4882-AE6A-A291156A9FEC}" destId="{5777B882-1EDD-406E-A0B9-AD07317A06F6}" srcOrd="0" destOrd="0" presId="urn:microsoft.com/office/officeart/2008/layout/HexagonCluster"/>
    <dgm:cxn modelId="{7E40CD2F-2A91-4639-933D-BCD13F0D0D27}" type="presParOf" srcId="{FCAC52E4-A481-460D-8D0E-21C6C49BB5F7}" destId="{C104AEFC-56C5-430C-A325-6D7075E610B9}" srcOrd="31" destOrd="0" presId="urn:microsoft.com/office/officeart/2008/layout/HexagonCluster"/>
    <dgm:cxn modelId="{0F5E2DE9-39A4-44EA-902B-F0943FF3A1D2}" type="presParOf" srcId="{C104AEFC-56C5-430C-A325-6D7075E610B9}" destId="{F3F96152-BEDF-40C3-8B19-9446C9BD6CDB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15734EB-A900-4A05-B862-EC80F7EDBB39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31ADC95-D65A-422E-A5C2-B2746CE9A904}">
      <dgm:prSet phldrT="[Text]" custT="1"/>
      <dgm:spPr>
        <a:solidFill>
          <a:srgbClr val="FF00A0"/>
        </a:solidFill>
      </dgm:spPr>
      <dgm:t>
        <a:bodyPr/>
        <a:lstStyle/>
        <a:p>
          <a:r>
            <a:rPr lang="en-GB" sz="1600" b="1" dirty="0"/>
            <a:t>Deddf </a:t>
          </a:r>
          <a:r>
            <a:rPr lang="en-GB" sz="1600" b="1" dirty="0" smtClean="0"/>
            <a:t>Rheoleiddioac Arolygu Gofal </a:t>
          </a:r>
          <a:r>
            <a:rPr lang="en-GB" sz="1600" b="1" spc="-60" baseline="0" dirty="0" smtClean="0"/>
            <a:t>Cymdeithasol </a:t>
          </a:r>
          <a:r>
            <a:rPr lang="en-GB" sz="1600" b="1" dirty="0" smtClean="0"/>
            <a:t>(Cymru)</a:t>
          </a:r>
          <a:endParaRPr lang="en-GB" sz="1600" b="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9024C9D-D6CE-4CD4-8525-4C211F9385FB}" type="parTrans" cxnId="{CDDEC871-AF9F-40E5-B05D-174D434DFBA0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28CD877-262B-4654-89BB-28353A66EAA5}" type="sibTrans" cxnId="{CDDEC871-AF9F-40E5-B05D-174D434DFBA0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153A764-B61B-4468-B081-D489FBA94C7E}">
      <dgm:prSet phldrT="[Text]" custT="1"/>
      <dgm:spPr>
        <a:solidFill>
          <a:srgbClr val="34B555"/>
        </a:solidFill>
      </dgm:spPr>
      <dgm:t>
        <a:bodyPr lIns="0" rIns="0"/>
        <a:lstStyle/>
        <a:p>
          <a:r>
            <a:rPr lang="cy-GB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Sefydlogrwydd </a:t>
          </a:r>
          <a:r>
            <a:rPr lang="cy-GB" sz="1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y </a:t>
          </a:r>
          <a:r>
            <a:rPr lang="cy-GB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farchnad</a:t>
          </a:r>
          <a:endParaRPr lang="en-GB" sz="12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1A82084-3E6E-4D9B-A1EE-A6258C2E58BC}" type="parTrans" cxnId="{0CBE86BF-066D-4411-9733-2DE759B313D7}">
      <dgm:prSet/>
      <dgm:spPr/>
      <dgm:t>
        <a:bodyPr/>
        <a:lstStyle/>
        <a:p>
          <a:endParaRPr lang="en-GB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919C239-327C-42EF-BE35-8A415C5699B2}" type="sibTrans" cxnId="{0CBE86BF-066D-4411-9733-2DE759B313D7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CE67E7-4013-4441-AEB9-549572390435}">
      <dgm:prSet phldrT="[Text]" custT="1"/>
      <dgm:spPr>
        <a:solidFill>
          <a:srgbClr val="85C441"/>
        </a:solidFill>
      </dgm:spPr>
      <dgm:t>
        <a:bodyPr/>
        <a:lstStyle/>
        <a:p>
          <a:r>
            <a:rPr lang="cy-GB" sz="1500" b="1" dirty="0" smtClean="0">
              <a:solidFill>
                <a:schemeClr val="tx1"/>
              </a:solidFill>
            </a:rPr>
            <a:t>Rheoleiddio'rgweithlu</a:t>
          </a:r>
          <a:endParaRPr lang="en-GB" sz="15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B8AEF14-3726-42C9-A598-9F8514175941}" type="parTrans" cxnId="{94303D0E-F6B2-470E-82E3-4C3D2041F521}">
      <dgm:prSet/>
      <dgm:spPr/>
      <dgm:t>
        <a:bodyPr/>
        <a:lstStyle/>
        <a:p>
          <a:endParaRPr lang="en-GB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C06C72D-3AEE-4DE2-AD23-ACC23714CA16}" type="sibTrans" cxnId="{94303D0E-F6B2-470E-82E3-4C3D2041F521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1071429-82AE-43CB-A515-4EC3082EDBC9}">
      <dgm:prSet phldrT="[Text]" custT="1"/>
      <dgm:spPr>
        <a:solidFill>
          <a:srgbClr val="EF9526"/>
        </a:solidFill>
      </dgm:spPr>
      <dgm:t>
        <a:bodyPr/>
        <a:lstStyle/>
        <a:p>
          <a:r>
            <a:rPr lang="cy-GB" sz="1500" b="1" dirty="0" smtClean="0">
              <a:solidFill>
                <a:schemeClr val="tx1"/>
              </a:solidFill>
            </a:rPr>
            <a:t>Rheoleiddio'rgwasanaeth</a:t>
          </a:r>
          <a:endParaRPr lang="en-GB" sz="15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594C7E-BA5D-40C2-95CF-AC8E7137F907}" type="parTrans" cxnId="{C65018E8-89FE-461B-9BCC-3B061032D176}">
      <dgm:prSet/>
      <dgm:spPr/>
      <dgm:t>
        <a:bodyPr/>
        <a:lstStyle/>
        <a:p>
          <a:endParaRPr lang="en-GB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37CC68-7AB4-4201-929C-029A650F3B20}" type="sibTrans" cxnId="{C65018E8-89FE-461B-9BCC-3B061032D176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53EE47B-06C7-42B0-8F01-D8E0D6C00FE2}">
      <dgm:prSet phldrT="[Text]" custT="1"/>
      <dgm:spPr>
        <a:solidFill>
          <a:srgbClr val="FDC536"/>
        </a:solidFill>
      </dgm:spPr>
      <dgm:t>
        <a:bodyPr lIns="0" rIns="0"/>
        <a:lstStyle/>
        <a:p>
          <a:r>
            <a:rPr lang="cy-GB" sz="1500" b="1" spc="-20" baseline="0" dirty="0" smtClean="0">
              <a:solidFill>
                <a:schemeClr val="tx1"/>
              </a:solidFill>
            </a:rPr>
            <a:t>Gwasanaethau </a:t>
          </a:r>
          <a:r>
            <a:rPr lang="cy-GB" sz="1500" b="1" dirty="0" smtClean="0">
              <a:solidFill>
                <a:schemeClr val="tx1"/>
              </a:solidFill>
            </a:rPr>
            <a:t>cymdeithasol awdurdodau lleol</a:t>
          </a:r>
          <a:endParaRPr lang="en-GB" sz="15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AB8CDEF-3916-48AB-845F-089E203BC820}" type="parTrans" cxnId="{DEAB53CE-CE4A-4A9C-A76E-7C4835230E21}">
      <dgm:prSet/>
      <dgm:spPr/>
      <dgm:t>
        <a:bodyPr/>
        <a:lstStyle/>
        <a:p>
          <a:endParaRPr lang="en-GB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FF8AB0B-9C50-4881-B8CF-A03D881B7C73}" type="sibTrans" cxnId="{DEAB53CE-CE4A-4A9C-A76E-7C4835230E21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A44D30-AC50-4F36-B6F0-9BAA6C64B479}">
      <dgm:prSet phldrT="[Text]" custT="1"/>
      <dgm:spPr>
        <a:solidFill>
          <a:srgbClr val="5CC9E3"/>
        </a:solidFill>
      </dgm:spPr>
      <dgm:t>
        <a:bodyPr/>
        <a:lstStyle/>
        <a:p>
          <a:r>
            <a:rPr lang="cy-GB" sz="1500" b="1" dirty="0" smtClean="0">
              <a:solidFill>
                <a:schemeClr val="tx1"/>
              </a:solidFill>
            </a:rPr>
            <a:t>Gofal CymdeithasolCymru</a:t>
          </a:r>
          <a:endParaRPr lang="en-GB" sz="15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92AF6EF-66BC-420E-A443-42B8AFB4EB1C}" type="parTrans" cxnId="{E4212979-538F-4B0D-A188-9D9273E6FFBB}">
      <dgm:prSet/>
      <dgm:spPr/>
      <dgm:t>
        <a:bodyPr/>
        <a:lstStyle/>
        <a:p>
          <a:endParaRPr lang="en-GB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9C2DE49-0047-463D-B54B-22E1B807EB24}" type="sibTrans" cxnId="{E4212979-538F-4B0D-A188-9D9273E6FFBB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C759271-718F-4812-8F86-1C04647F0AD8}" type="pres">
      <dgm:prSet presAssocID="{B15734EB-A900-4A05-B862-EC80F7EDBB3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264915F-3E2B-4A2A-B085-2D698875C11E}" type="pres">
      <dgm:prSet presAssocID="{431ADC95-D65A-422E-A5C2-B2746CE9A904}" presName="centerShape" presStyleLbl="node0" presStyleIdx="0" presStyleCnt="1" custScaleX="119814" custScaleY="113348" custLinFactNeighborX="0" custLinFactNeighborY="639"/>
      <dgm:spPr/>
      <dgm:t>
        <a:bodyPr/>
        <a:lstStyle/>
        <a:p>
          <a:endParaRPr lang="en-GB"/>
        </a:p>
      </dgm:t>
    </dgm:pt>
    <dgm:pt modelId="{8CCAA805-55FA-49F8-A89A-F7B759DA12CE}" type="pres">
      <dgm:prSet presAssocID="{61A82084-3E6E-4D9B-A1EE-A6258C2E58BC}" presName="parTrans" presStyleLbl="sibTrans2D1" presStyleIdx="0" presStyleCnt="5"/>
      <dgm:spPr/>
      <dgm:t>
        <a:bodyPr/>
        <a:lstStyle/>
        <a:p>
          <a:endParaRPr lang="en-GB"/>
        </a:p>
      </dgm:t>
    </dgm:pt>
    <dgm:pt modelId="{E53248A6-A2B3-43DE-8C6A-B50EBDB4512E}" type="pres">
      <dgm:prSet presAssocID="{61A82084-3E6E-4D9B-A1EE-A6258C2E58BC}" presName="connectorText" presStyleLbl="sibTrans2D1" presStyleIdx="0" presStyleCnt="5"/>
      <dgm:spPr/>
      <dgm:t>
        <a:bodyPr/>
        <a:lstStyle/>
        <a:p>
          <a:endParaRPr lang="en-GB"/>
        </a:p>
      </dgm:t>
    </dgm:pt>
    <dgm:pt modelId="{C0A64CFA-D9B5-4BEF-8D9E-004D9800B285}" type="pres">
      <dgm:prSet presAssocID="{8153A764-B61B-4468-B081-D489FBA94C7E}" presName="node" presStyleLbl="node1" presStyleIdx="0" presStyleCnt="5" custScaleX="110000" custScaleY="110000" custRadScaleRad="94448" custRadScaleInc="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5437A25-0B5E-42D1-BE24-47E878FC76CE}" type="pres">
      <dgm:prSet presAssocID="{CB8AEF14-3726-42C9-A598-9F8514175941}" presName="parTrans" presStyleLbl="sibTrans2D1" presStyleIdx="1" presStyleCnt="5"/>
      <dgm:spPr/>
      <dgm:t>
        <a:bodyPr/>
        <a:lstStyle/>
        <a:p>
          <a:endParaRPr lang="en-GB"/>
        </a:p>
      </dgm:t>
    </dgm:pt>
    <dgm:pt modelId="{02377295-F630-4A13-A986-C869CC56FB9F}" type="pres">
      <dgm:prSet presAssocID="{CB8AEF14-3726-42C9-A598-9F8514175941}" presName="connectorText" presStyleLbl="sibTrans2D1" presStyleIdx="1" presStyleCnt="5"/>
      <dgm:spPr/>
      <dgm:t>
        <a:bodyPr/>
        <a:lstStyle/>
        <a:p>
          <a:endParaRPr lang="en-GB"/>
        </a:p>
      </dgm:t>
    </dgm:pt>
    <dgm:pt modelId="{43383E6E-A535-4FD4-A875-E249484A40A8}" type="pres">
      <dgm:prSet presAssocID="{A8CE67E7-4013-4441-AEB9-549572390435}" presName="node" presStyleLbl="node1" presStyleIdx="1" presStyleCnt="5" custScaleX="110000" custScaleY="110000" custRadScaleRad="95448" custRadScaleInc="18378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1B207A7-9925-4F66-8712-FA328ED573AB}" type="pres">
      <dgm:prSet presAssocID="{91594C7E-BA5D-40C2-95CF-AC8E7137F907}" presName="parTrans" presStyleLbl="sibTrans2D1" presStyleIdx="2" presStyleCnt="5"/>
      <dgm:spPr/>
      <dgm:t>
        <a:bodyPr/>
        <a:lstStyle/>
        <a:p>
          <a:endParaRPr lang="en-GB"/>
        </a:p>
      </dgm:t>
    </dgm:pt>
    <dgm:pt modelId="{763C335A-754E-4A2C-B92A-2B05DC16A0D5}" type="pres">
      <dgm:prSet presAssocID="{91594C7E-BA5D-40C2-95CF-AC8E7137F907}" presName="connectorText" presStyleLbl="sibTrans2D1" presStyleIdx="2" presStyleCnt="5"/>
      <dgm:spPr/>
      <dgm:t>
        <a:bodyPr/>
        <a:lstStyle/>
        <a:p>
          <a:endParaRPr lang="en-GB"/>
        </a:p>
      </dgm:t>
    </dgm:pt>
    <dgm:pt modelId="{E3ACAE35-185E-4221-9882-06C0296BED61}" type="pres">
      <dgm:prSet presAssocID="{41071429-82AE-43CB-A515-4EC3082EDBC9}" presName="node" presStyleLbl="node1" presStyleIdx="2" presStyleCnt="5" custScaleX="110000" custScaleY="110000" custRadScaleRad="97555" custRadScaleInc="21978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0EBAC05-8CFE-4F4C-A8C8-4A5291A698AC}" type="pres">
      <dgm:prSet presAssocID="{C92AF6EF-66BC-420E-A443-42B8AFB4EB1C}" presName="parTrans" presStyleLbl="sibTrans2D1" presStyleIdx="3" presStyleCnt="5"/>
      <dgm:spPr/>
      <dgm:t>
        <a:bodyPr/>
        <a:lstStyle/>
        <a:p>
          <a:endParaRPr lang="en-GB"/>
        </a:p>
      </dgm:t>
    </dgm:pt>
    <dgm:pt modelId="{8B52CED3-95F0-4E11-A12D-C51D0B520C08}" type="pres">
      <dgm:prSet presAssocID="{C92AF6EF-66BC-420E-A443-42B8AFB4EB1C}" presName="connectorText" presStyleLbl="sibTrans2D1" presStyleIdx="3" presStyleCnt="5"/>
      <dgm:spPr/>
      <dgm:t>
        <a:bodyPr/>
        <a:lstStyle/>
        <a:p>
          <a:endParaRPr lang="en-GB"/>
        </a:p>
      </dgm:t>
    </dgm:pt>
    <dgm:pt modelId="{B82F7FAC-0021-4BD3-B5AD-8FCD14FAB908}" type="pres">
      <dgm:prSet presAssocID="{3FA44D30-AC50-4F36-B6F0-9BAA6C64B479}" presName="node" presStyleLbl="node1" presStyleIdx="3" presStyleCnt="5" custScaleX="110000" custScaleY="110000" custRadScaleRad="96599" custRadScaleInc="-40287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CAE51E2-7458-4DFA-AB06-8876CAF035AA}" type="pres">
      <dgm:prSet presAssocID="{CAB8CDEF-3916-48AB-845F-089E203BC820}" presName="parTrans" presStyleLbl="sibTrans2D1" presStyleIdx="4" presStyleCnt="5"/>
      <dgm:spPr/>
      <dgm:t>
        <a:bodyPr/>
        <a:lstStyle/>
        <a:p>
          <a:endParaRPr lang="en-GB"/>
        </a:p>
      </dgm:t>
    </dgm:pt>
    <dgm:pt modelId="{2A3838C5-2626-4353-BB6B-C270D1BEC135}" type="pres">
      <dgm:prSet presAssocID="{CAB8CDEF-3916-48AB-845F-089E203BC820}" presName="connectorText" presStyleLbl="sibTrans2D1" presStyleIdx="4" presStyleCnt="5"/>
      <dgm:spPr/>
      <dgm:t>
        <a:bodyPr/>
        <a:lstStyle/>
        <a:p>
          <a:endParaRPr lang="en-GB"/>
        </a:p>
      </dgm:t>
    </dgm:pt>
    <dgm:pt modelId="{0E7436B8-2099-438E-A062-650B9A63D7AB}" type="pres">
      <dgm:prSet presAssocID="{D53EE47B-06C7-42B0-8F01-D8E0D6C00FE2}" presName="node" presStyleLbl="node1" presStyleIdx="4" presStyleCnt="5" custScaleX="110000" custScaleY="11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11DE983-DE0A-437C-AD8D-397B12CA3697}" type="presOf" srcId="{CAB8CDEF-3916-48AB-845F-089E203BC820}" destId="{2A3838C5-2626-4353-BB6B-C270D1BEC135}" srcOrd="1" destOrd="0" presId="urn:microsoft.com/office/officeart/2005/8/layout/radial5"/>
    <dgm:cxn modelId="{B790A412-84A6-4706-93BD-59E3EC9555C7}" type="presOf" srcId="{91594C7E-BA5D-40C2-95CF-AC8E7137F907}" destId="{51B207A7-9925-4F66-8712-FA328ED573AB}" srcOrd="0" destOrd="0" presId="urn:microsoft.com/office/officeart/2005/8/layout/radial5"/>
    <dgm:cxn modelId="{6D41074A-9ADB-4B36-B272-41EDDFE9DC04}" type="presOf" srcId="{91594C7E-BA5D-40C2-95CF-AC8E7137F907}" destId="{763C335A-754E-4A2C-B92A-2B05DC16A0D5}" srcOrd="1" destOrd="0" presId="urn:microsoft.com/office/officeart/2005/8/layout/radial5"/>
    <dgm:cxn modelId="{C709DDF6-18AD-4FE2-AE70-4CDB18B29CF2}" type="presOf" srcId="{8153A764-B61B-4468-B081-D489FBA94C7E}" destId="{C0A64CFA-D9B5-4BEF-8D9E-004D9800B285}" srcOrd="0" destOrd="0" presId="urn:microsoft.com/office/officeart/2005/8/layout/radial5"/>
    <dgm:cxn modelId="{E4DC6E12-25DF-4382-A656-C44E5E4E1769}" type="presOf" srcId="{D53EE47B-06C7-42B0-8F01-D8E0D6C00FE2}" destId="{0E7436B8-2099-438E-A062-650B9A63D7AB}" srcOrd="0" destOrd="0" presId="urn:microsoft.com/office/officeart/2005/8/layout/radial5"/>
    <dgm:cxn modelId="{2DB014BA-A569-4D96-9997-1E472D0AF64F}" type="presOf" srcId="{C92AF6EF-66BC-420E-A443-42B8AFB4EB1C}" destId="{8B52CED3-95F0-4E11-A12D-C51D0B520C08}" srcOrd="1" destOrd="0" presId="urn:microsoft.com/office/officeart/2005/8/layout/radial5"/>
    <dgm:cxn modelId="{94303D0E-F6B2-470E-82E3-4C3D2041F521}" srcId="{431ADC95-D65A-422E-A5C2-B2746CE9A904}" destId="{A8CE67E7-4013-4441-AEB9-549572390435}" srcOrd="1" destOrd="0" parTransId="{CB8AEF14-3726-42C9-A598-9F8514175941}" sibTransId="{0C06C72D-3AEE-4DE2-AD23-ACC23714CA16}"/>
    <dgm:cxn modelId="{C42D18FA-FD62-4404-AB6B-9B16D676301F}" type="presOf" srcId="{3FA44D30-AC50-4F36-B6F0-9BAA6C64B479}" destId="{B82F7FAC-0021-4BD3-B5AD-8FCD14FAB908}" srcOrd="0" destOrd="0" presId="urn:microsoft.com/office/officeart/2005/8/layout/radial5"/>
    <dgm:cxn modelId="{F1FFA8EB-F9A1-453C-A9A8-8B08AD9746B0}" type="presOf" srcId="{C92AF6EF-66BC-420E-A443-42B8AFB4EB1C}" destId="{50EBAC05-8CFE-4F4C-A8C8-4A5291A698AC}" srcOrd="0" destOrd="0" presId="urn:microsoft.com/office/officeart/2005/8/layout/radial5"/>
    <dgm:cxn modelId="{DEAB53CE-CE4A-4A9C-A76E-7C4835230E21}" srcId="{431ADC95-D65A-422E-A5C2-B2746CE9A904}" destId="{D53EE47B-06C7-42B0-8F01-D8E0D6C00FE2}" srcOrd="4" destOrd="0" parTransId="{CAB8CDEF-3916-48AB-845F-089E203BC820}" sibTransId="{FFF8AB0B-9C50-4881-B8CF-A03D881B7C73}"/>
    <dgm:cxn modelId="{E4212979-538F-4B0D-A188-9D9273E6FFBB}" srcId="{431ADC95-D65A-422E-A5C2-B2746CE9A904}" destId="{3FA44D30-AC50-4F36-B6F0-9BAA6C64B479}" srcOrd="3" destOrd="0" parTransId="{C92AF6EF-66BC-420E-A443-42B8AFB4EB1C}" sibTransId="{39C2DE49-0047-463D-B54B-22E1B807EB24}"/>
    <dgm:cxn modelId="{4422769C-3953-4BBB-9F09-BA7F41B845AA}" type="presOf" srcId="{CB8AEF14-3726-42C9-A598-9F8514175941}" destId="{02377295-F630-4A13-A986-C869CC56FB9F}" srcOrd="1" destOrd="0" presId="urn:microsoft.com/office/officeart/2005/8/layout/radial5"/>
    <dgm:cxn modelId="{0CBE86BF-066D-4411-9733-2DE759B313D7}" srcId="{431ADC95-D65A-422E-A5C2-B2746CE9A904}" destId="{8153A764-B61B-4468-B081-D489FBA94C7E}" srcOrd="0" destOrd="0" parTransId="{61A82084-3E6E-4D9B-A1EE-A6258C2E58BC}" sibTransId="{3919C239-327C-42EF-BE35-8A415C5699B2}"/>
    <dgm:cxn modelId="{665F8705-8EA0-49E1-919A-F0DDAC656595}" type="presOf" srcId="{61A82084-3E6E-4D9B-A1EE-A6258C2E58BC}" destId="{E53248A6-A2B3-43DE-8C6A-B50EBDB4512E}" srcOrd="1" destOrd="0" presId="urn:microsoft.com/office/officeart/2005/8/layout/radial5"/>
    <dgm:cxn modelId="{C91B28EB-BD09-4515-86D4-1EA4665932CD}" type="presOf" srcId="{61A82084-3E6E-4D9B-A1EE-A6258C2E58BC}" destId="{8CCAA805-55FA-49F8-A89A-F7B759DA12CE}" srcOrd="0" destOrd="0" presId="urn:microsoft.com/office/officeart/2005/8/layout/radial5"/>
    <dgm:cxn modelId="{362F36D5-B27D-4C5E-BCED-AFA7D1C87682}" type="presOf" srcId="{431ADC95-D65A-422E-A5C2-B2746CE9A904}" destId="{1264915F-3E2B-4A2A-B085-2D698875C11E}" srcOrd="0" destOrd="0" presId="urn:microsoft.com/office/officeart/2005/8/layout/radial5"/>
    <dgm:cxn modelId="{CDDEC871-AF9F-40E5-B05D-174D434DFBA0}" srcId="{B15734EB-A900-4A05-B862-EC80F7EDBB39}" destId="{431ADC95-D65A-422E-A5C2-B2746CE9A904}" srcOrd="0" destOrd="0" parTransId="{59024C9D-D6CE-4CD4-8525-4C211F9385FB}" sibTransId="{728CD877-262B-4654-89BB-28353A66EAA5}"/>
    <dgm:cxn modelId="{5CDA8B5C-3CA3-46FA-9980-23B8337253C0}" type="presOf" srcId="{CB8AEF14-3726-42C9-A598-9F8514175941}" destId="{C5437A25-0B5E-42D1-BE24-47E878FC76CE}" srcOrd="0" destOrd="0" presId="urn:microsoft.com/office/officeart/2005/8/layout/radial5"/>
    <dgm:cxn modelId="{4524138B-B134-4BF1-867C-74C34704E485}" type="presOf" srcId="{41071429-82AE-43CB-A515-4EC3082EDBC9}" destId="{E3ACAE35-185E-4221-9882-06C0296BED61}" srcOrd="0" destOrd="0" presId="urn:microsoft.com/office/officeart/2005/8/layout/radial5"/>
    <dgm:cxn modelId="{C65018E8-89FE-461B-9BCC-3B061032D176}" srcId="{431ADC95-D65A-422E-A5C2-B2746CE9A904}" destId="{41071429-82AE-43CB-A515-4EC3082EDBC9}" srcOrd="2" destOrd="0" parTransId="{91594C7E-BA5D-40C2-95CF-AC8E7137F907}" sibTransId="{E637CC68-7AB4-4201-929C-029A650F3B20}"/>
    <dgm:cxn modelId="{3B231092-2E37-420E-9874-984E950F14E9}" type="presOf" srcId="{CAB8CDEF-3916-48AB-845F-089E203BC820}" destId="{0CAE51E2-7458-4DFA-AB06-8876CAF035AA}" srcOrd="0" destOrd="0" presId="urn:microsoft.com/office/officeart/2005/8/layout/radial5"/>
    <dgm:cxn modelId="{C655F68F-B4A1-47CF-A38E-4CD033D71CCA}" type="presOf" srcId="{B15734EB-A900-4A05-B862-EC80F7EDBB39}" destId="{8C759271-718F-4812-8F86-1C04647F0AD8}" srcOrd="0" destOrd="0" presId="urn:microsoft.com/office/officeart/2005/8/layout/radial5"/>
    <dgm:cxn modelId="{6F2EE123-DE6E-4058-BC65-A4225E88269F}" type="presOf" srcId="{A8CE67E7-4013-4441-AEB9-549572390435}" destId="{43383E6E-A535-4FD4-A875-E249484A40A8}" srcOrd="0" destOrd="0" presId="urn:microsoft.com/office/officeart/2005/8/layout/radial5"/>
    <dgm:cxn modelId="{C7D99A18-9DE7-492E-9EA3-2412521B76E3}" type="presParOf" srcId="{8C759271-718F-4812-8F86-1C04647F0AD8}" destId="{1264915F-3E2B-4A2A-B085-2D698875C11E}" srcOrd="0" destOrd="0" presId="urn:microsoft.com/office/officeart/2005/8/layout/radial5"/>
    <dgm:cxn modelId="{C6AEAF22-0877-4524-BBEB-40701FDE23DB}" type="presParOf" srcId="{8C759271-718F-4812-8F86-1C04647F0AD8}" destId="{8CCAA805-55FA-49F8-A89A-F7B759DA12CE}" srcOrd="1" destOrd="0" presId="urn:microsoft.com/office/officeart/2005/8/layout/radial5"/>
    <dgm:cxn modelId="{084B5A5A-47D4-425D-BA84-58C2716002CD}" type="presParOf" srcId="{8CCAA805-55FA-49F8-A89A-F7B759DA12CE}" destId="{E53248A6-A2B3-43DE-8C6A-B50EBDB4512E}" srcOrd="0" destOrd="0" presId="urn:microsoft.com/office/officeart/2005/8/layout/radial5"/>
    <dgm:cxn modelId="{5F1E1AA9-D3B4-4E80-9DB5-731AD926CC92}" type="presParOf" srcId="{8C759271-718F-4812-8F86-1C04647F0AD8}" destId="{C0A64CFA-D9B5-4BEF-8D9E-004D9800B285}" srcOrd="2" destOrd="0" presId="urn:microsoft.com/office/officeart/2005/8/layout/radial5"/>
    <dgm:cxn modelId="{F1D13DE1-7564-404E-B863-2EB2B274A7A3}" type="presParOf" srcId="{8C759271-718F-4812-8F86-1C04647F0AD8}" destId="{C5437A25-0B5E-42D1-BE24-47E878FC76CE}" srcOrd="3" destOrd="0" presId="urn:microsoft.com/office/officeart/2005/8/layout/radial5"/>
    <dgm:cxn modelId="{AC2F8734-414B-44A9-9AD8-07E68FCC9912}" type="presParOf" srcId="{C5437A25-0B5E-42D1-BE24-47E878FC76CE}" destId="{02377295-F630-4A13-A986-C869CC56FB9F}" srcOrd="0" destOrd="0" presId="urn:microsoft.com/office/officeart/2005/8/layout/radial5"/>
    <dgm:cxn modelId="{8E8594C4-707A-4201-B6EF-CA884ACC0C43}" type="presParOf" srcId="{8C759271-718F-4812-8F86-1C04647F0AD8}" destId="{43383E6E-A535-4FD4-A875-E249484A40A8}" srcOrd="4" destOrd="0" presId="urn:microsoft.com/office/officeart/2005/8/layout/radial5"/>
    <dgm:cxn modelId="{CDEB6C12-F5F3-4209-9BA1-F3D948F9DFC2}" type="presParOf" srcId="{8C759271-718F-4812-8F86-1C04647F0AD8}" destId="{51B207A7-9925-4F66-8712-FA328ED573AB}" srcOrd="5" destOrd="0" presId="urn:microsoft.com/office/officeart/2005/8/layout/radial5"/>
    <dgm:cxn modelId="{C84D371C-9820-4BE6-BBA0-7C8461CBE566}" type="presParOf" srcId="{51B207A7-9925-4F66-8712-FA328ED573AB}" destId="{763C335A-754E-4A2C-B92A-2B05DC16A0D5}" srcOrd="0" destOrd="0" presId="urn:microsoft.com/office/officeart/2005/8/layout/radial5"/>
    <dgm:cxn modelId="{35803CE0-2BAF-4452-93FA-645AB6212A1F}" type="presParOf" srcId="{8C759271-718F-4812-8F86-1C04647F0AD8}" destId="{E3ACAE35-185E-4221-9882-06C0296BED61}" srcOrd="6" destOrd="0" presId="urn:microsoft.com/office/officeart/2005/8/layout/radial5"/>
    <dgm:cxn modelId="{F5119830-339B-4760-9646-58F21171A1F4}" type="presParOf" srcId="{8C759271-718F-4812-8F86-1C04647F0AD8}" destId="{50EBAC05-8CFE-4F4C-A8C8-4A5291A698AC}" srcOrd="7" destOrd="0" presId="urn:microsoft.com/office/officeart/2005/8/layout/radial5"/>
    <dgm:cxn modelId="{2E6BAACA-847A-452B-9F27-6CA695A32E1A}" type="presParOf" srcId="{50EBAC05-8CFE-4F4C-A8C8-4A5291A698AC}" destId="{8B52CED3-95F0-4E11-A12D-C51D0B520C08}" srcOrd="0" destOrd="0" presId="urn:microsoft.com/office/officeart/2005/8/layout/radial5"/>
    <dgm:cxn modelId="{BBA930E1-95B3-4A17-B330-88BEE33F46AC}" type="presParOf" srcId="{8C759271-718F-4812-8F86-1C04647F0AD8}" destId="{B82F7FAC-0021-4BD3-B5AD-8FCD14FAB908}" srcOrd="8" destOrd="0" presId="urn:microsoft.com/office/officeart/2005/8/layout/radial5"/>
    <dgm:cxn modelId="{12BAFC22-0A2B-4A77-B986-CE9B11339441}" type="presParOf" srcId="{8C759271-718F-4812-8F86-1C04647F0AD8}" destId="{0CAE51E2-7458-4DFA-AB06-8876CAF035AA}" srcOrd="9" destOrd="0" presId="urn:microsoft.com/office/officeart/2005/8/layout/radial5"/>
    <dgm:cxn modelId="{45C6F786-45D1-422F-AC00-E381ADE7FE78}" type="presParOf" srcId="{0CAE51E2-7458-4DFA-AB06-8876CAF035AA}" destId="{2A3838C5-2626-4353-BB6B-C270D1BEC135}" srcOrd="0" destOrd="0" presId="urn:microsoft.com/office/officeart/2005/8/layout/radial5"/>
    <dgm:cxn modelId="{755BC8BD-0B11-441A-96FF-B199B1BCAAC1}" type="presParOf" srcId="{8C759271-718F-4812-8F86-1C04647F0AD8}" destId="{0E7436B8-2099-438E-A062-650B9A63D7AB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15734EB-A900-4A05-B862-EC80F7EDBB39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31ADC95-D65A-422E-A5C2-B2746CE9A904}">
      <dgm:prSet phldrT="[Text]" custT="1"/>
      <dgm:spPr>
        <a:solidFill>
          <a:srgbClr val="FF00A0"/>
        </a:solidFill>
      </dgm:spPr>
      <dgm:t>
        <a:bodyPr/>
        <a:lstStyle/>
        <a:p>
          <a:r>
            <a:rPr lang="en-GB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Llesiant</a:t>
          </a:r>
        </a:p>
      </dgm:t>
    </dgm:pt>
    <dgm:pt modelId="{59024C9D-D6CE-4CD4-8525-4C211F9385FB}" type="parTrans" cxnId="{CDDEC871-AF9F-40E5-B05D-174D434DFBA0}">
      <dgm:prSet/>
      <dgm:spPr/>
      <dgm:t>
        <a:bodyPr/>
        <a:lstStyle/>
        <a:p>
          <a:endParaRPr lang="en-GB" sz="1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28CD877-262B-4654-89BB-28353A66EAA5}" type="sibTrans" cxnId="{CDDEC871-AF9F-40E5-B05D-174D434DFBA0}">
      <dgm:prSet/>
      <dgm:spPr/>
      <dgm:t>
        <a:bodyPr/>
        <a:lstStyle/>
        <a:p>
          <a:endParaRPr lang="en-GB" sz="1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153A764-B61B-4468-B081-D489FBA94C7E}">
      <dgm:prSet phldrT="[Text]" custT="1"/>
      <dgm:spPr>
        <a:solidFill>
          <a:srgbClr val="34B555"/>
        </a:solidFill>
      </dgm:spPr>
      <dgm:t>
        <a:bodyPr lIns="0" tIns="0" rIns="0" bIns="0"/>
        <a:lstStyle/>
        <a:p>
          <a:r>
            <a:rPr lang="cy-GB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Sefydlogrwydd </a:t>
          </a:r>
          <a:endParaRPr lang="cy-GB" sz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cy-GB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y farchnad</a:t>
          </a:r>
          <a:endParaRPr lang="en-GB" sz="1200" b="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1A82084-3E6E-4D9B-A1EE-A6258C2E58BC}" type="parTrans" cxnId="{0CBE86BF-066D-4411-9733-2DE759B313D7}">
      <dgm:prSet custT="1"/>
      <dgm:spPr/>
      <dgm:t>
        <a:bodyPr/>
        <a:lstStyle/>
        <a:p>
          <a:endParaRPr lang="en-GB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919C239-327C-42EF-BE35-8A415C5699B2}" type="sibTrans" cxnId="{0CBE86BF-066D-4411-9733-2DE759B313D7}">
      <dgm:prSet/>
      <dgm:spPr/>
      <dgm:t>
        <a:bodyPr/>
        <a:lstStyle/>
        <a:p>
          <a:endParaRPr lang="en-GB" sz="1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CE67E7-4013-4441-AEB9-549572390435}">
      <dgm:prSet phldrT="[Text]" custT="1"/>
      <dgm:spPr>
        <a:solidFill>
          <a:srgbClr val="85C441"/>
        </a:solidFill>
      </dgm:spPr>
      <dgm:t>
        <a:bodyPr lIns="0" tIns="0" rIns="0" bIns="0"/>
        <a:lstStyle/>
        <a:p>
          <a:r>
            <a:rPr lang="cy-GB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Rheoleiddio'r</a:t>
          </a:r>
          <a:endParaRPr lang="cy-GB" sz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cy-GB" sz="1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gweithlu</a:t>
          </a:r>
          <a:endParaRPr lang="en-GB" sz="1200" b="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B8AEF14-3726-42C9-A598-9F8514175941}" type="parTrans" cxnId="{94303D0E-F6B2-470E-82E3-4C3D2041F521}">
      <dgm:prSet custT="1"/>
      <dgm:spPr/>
      <dgm:t>
        <a:bodyPr/>
        <a:lstStyle/>
        <a:p>
          <a:endParaRPr lang="en-GB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C06C72D-3AEE-4DE2-AD23-ACC23714CA16}" type="sibTrans" cxnId="{94303D0E-F6B2-470E-82E3-4C3D2041F521}">
      <dgm:prSet/>
      <dgm:spPr/>
      <dgm:t>
        <a:bodyPr/>
        <a:lstStyle/>
        <a:p>
          <a:endParaRPr lang="en-GB" sz="1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1071429-82AE-43CB-A515-4EC3082EDBC9}">
      <dgm:prSet phldrT="[Text]" custT="1"/>
      <dgm:spPr>
        <a:solidFill>
          <a:srgbClr val="EF9526"/>
        </a:solidFill>
      </dgm:spPr>
      <dgm:t>
        <a:bodyPr lIns="0" tIns="0" rIns="0" bIns="0"/>
        <a:lstStyle/>
        <a:p>
          <a:r>
            <a:rPr lang="cy-GB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Rheoleiddio'r</a:t>
          </a:r>
          <a:endParaRPr lang="cy-GB" sz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cy-GB" sz="1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gwasanaeth</a:t>
          </a:r>
          <a:endParaRPr lang="en-GB" sz="1200" b="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594C7E-BA5D-40C2-95CF-AC8E7137F907}" type="parTrans" cxnId="{C65018E8-89FE-461B-9BCC-3B061032D176}">
      <dgm:prSet custT="1"/>
      <dgm:spPr/>
      <dgm:t>
        <a:bodyPr/>
        <a:lstStyle/>
        <a:p>
          <a:endParaRPr lang="en-GB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37CC68-7AB4-4201-929C-029A650F3B20}" type="sibTrans" cxnId="{C65018E8-89FE-461B-9BCC-3B061032D176}">
      <dgm:prSet/>
      <dgm:spPr/>
      <dgm:t>
        <a:bodyPr/>
        <a:lstStyle/>
        <a:p>
          <a:endParaRPr lang="en-GB" sz="1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53EE47B-06C7-42B0-8F01-D8E0D6C00FE2}">
      <dgm:prSet phldrT="[Text]" custT="1"/>
      <dgm:spPr>
        <a:solidFill>
          <a:srgbClr val="FDC536"/>
        </a:solidFill>
      </dgm:spPr>
      <dgm:t>
        <a:bodyPr lIns="0" tIns="0" rIns="0" bIns="0"/>
        <a:lstStyle/>
        <a:p>
          <a:r>
            <a:rPr lang="cy-GB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Gwasanaethau</a:t>
          </a:r>
          <a:endParaRPr lang="cy-GB" sz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cy-GB" sz="1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cymdeithasol</a:t>
          </a:r>
          <a:endParaRPr lang="cy-GB" sz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cy-GB" sz="1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awdurdodau lleol</a:t>
          </a:r>
          <a:endParaRPr lang="en-GB" sz="1200" b="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AB8CDEF-3916-48AB-845F-089E203BC820}" type="parTrans" cxnId="{DEAB53CE-CE4A-4A9C-A76E-7C4835230E21}">
      <dgm:prSet custT="1"/>
      <dgm:spPr/>
      <dgm:t>
        <a:bodyPr/>
        <a:lstStyle/>
        <a:p>
          <a:endParaRPr lang="en-GB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FF8AB0B-9C50-4881-B8CF-A03D881B7C73}" type="sibTrans" cxnId="{DEAB53CE-CE4A-4A9C-A76E-7C4835230E21}">
      <dgm:prSet/>
      <dgm:spPr/>
      <dgm:t>
        <a:bodyPr/>
        <a:lstStyle/>
        <a:p>
          <a:endParaRPr lang="en-GB" sz="1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A44D30-AC50-4F36-B6F0-9BAA6C64B479}">
      <dgm:prSet phldrT="[Text]" custT="1"/>
      <dgm:spPr>
        <a:solidFill>
          <a:srgbClr val="5CC9E3"/>
        </a:solidFill>
      </dgm:spPr>
      <dgm:t>
        <a:bodyPr/>
        <a:lstStyle/>
        <a:p>
          <a:r>
            <a:rPr lang="cy-GB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Gofal</a:t>
          </a:r>
          <a:endParaRPr lang="cy-GB" sz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cy-GB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Cymdeithasol</a:t>
          </a:r>
          <a:endParaRPr lang="cy-GB" sz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cy-GB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Cymru</a:t>
          </a:r>
          <a:endParaRPr lang="en-GB" sz="1200" b="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92AF6EF-66BC-420E-A443-42B8AFB4EB1C}" type="parTrans" cxnId="{E4212979-538F-4B0D-A188-9D9273E6FFBB}">
      <dgm:prSet custT="1"/>
      <dgm:spPr/>
      <dgm:t>
        <a:bodyPr/>
        <a:lstStyle/>
        <a:p>
          <a:endParaRPr lang="en-GB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9C2DE49-0047-463D-B54B-22E1B807EB24}" type="sibTrans" cxnId="{E4212979-538F-4B0D-A188-9D9273E6FFBB}">
      <dgm:prSet/>
      <dgm:spPr/>
      <dgm:t>
        <a:bodyPr/>
        <a:lstStyle/>
        <a:p>
          <a:endParaRPr lang="en-GB" sz="1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C759271-718F-4812-8F86-1C04647F0AD8}" type="pres">
      <dgm:prSet presAssocID="{B15734EB-A900-4A05-B862-EC80F7EDBB3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264915F-3E2B-4A2A-B085-2D698875C11E}" type="pres">
      <dgm:prSet presAssocID="{431ADC95-D65A-422E-A5C2-B2746CE9A904}" presName="centerShape" presStyleLbl="node0" presStyleIdx="0" presStyleCnt="1" custScaleX="105765" custScaleY="102434" custLinFactNeighborX="0" custLinFactNeighborY="639"/>
      <dgm:spPr/>
      <dgm:t>
        <a:bodyPr/>
        <a:lstStyle/>
        <a:p>
          <a:endParaRPr lang="en-GB"/>
        </a:p>
      </dgm:t>
    </dgm:pt>
    <dgm:pt modelId="{8CCAA805-55FA-49F8-A89A-F7B759DA12CE}" type="pres">
      <dgm:prSet presAssocID="{61A82084-3E6E-4D9B-A1EE-A6258C2E58BC}" presName="parTrans" presStyleLbl="sibTrans2D1" presStyleIdx="0" presStyleCnt="5"/>
      <dgm:spPr/>
      <dgm:t>
        <a:bodyPr/>
        <a:lstStyle/>
        <a:p>
          <a:endParaRPr lang="en-GB"/>
        </a:p>
      </dgm:t>
    </dgm:pt>
    <dgm:pt modelId="{E53248A6-A2B3-43DE-8C6A-B50EBDB4512E}" type="pres">
      <dgm:prSet presAssocID="{61A82084-3E6E-4D9B-A1EE-A6258C2E58BC}" presName="connectorText" presStyleLbl="sibTrans2D1" presStyleIdx="0" presStyleCnt="5"/>
      <dgm:spPr/>
      <dgm:t>
        <a:bodyPr/>
        <a:lstStyle/>
        <a:p>
          <a:endParaRPr lang="en-GB"/>
        </a:p>
      </dgm:t>
    </dgm:pt>
    <dgm:pt modelId="{C0A64CFA-D9B5-4BEF-8D9E-004D9800B285}" type="pres">
      <dgm:prSet presAssocID="{8153A764-B61B-4468-B081-D489FBA94C7E}" presName="node" presStyleLbl="node1" presStyleIdx="0" presStyleCnt="5" custScaleX="108136" custScaleY="106353" custRadScaleRad="90247" custRadScaleInc="-230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5437A25-0B5E-42D1-BE24-47E878FC76CE}" type="pres">
      <dgm:prSet presAssocID="{CB8AEF14-3726-42C9-A598-9F8514175941}" presName="parTrans" presStyleLbl="sibTrans2D1" presStyleIdx="1" presStyleCnt="5"/>
      <dgm:spPr/>
      <dgm:t>
        <a:bodyPr/>
        <a:lstStyle/>
        <a:p>
          <a:endParaRPr lang="en-GB"/>
        </a:p>
      </dgm:t>
    </dgm:pt>
    <dgm:pt modelId="{02377295-F630-4A13-A986-C869CC56FB9F}" type="pres">
      <dgm:prSet presAssocID="{CB8AEF14-3726-42C9-A598-9F8514175941}" presName="connectorText" presStyleLbl="sibTrans2D1" presStyleIdx="1" presStyleCnt="5"/>
      <dgm:spPr/>
      <dgm:t>
        <a:bodyPr/>
        <a:lstStyle/>
        <a:p>
          <a:endParaRPr lang="en-GB"/>
        </a:p>
      </dgm:t>
    </dgm:pt>
    <dgm:pt modelId="{43383E6E-A535-4FD4-A875-E249484A40A8}" type="pres">
      <dgm:prSet presAssocID="{A8CE67E7-4013-4441-AEB9-549572390435}" presName="node" presStyleLbl="node1" presStyleIdx="1" presStyleCnt="5" custScaleX="99567" custScaleY="110239" custRadScaleRad="86234" custRadScaleInc="19352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1B207A7-9925-4F66-8712-FA328ED573AB}" type="pres">
      <dgm:prSet presAssocID="{91594C7E-BA5D-40C2-95CF-AC8E7137F907}" presName="parTrans" presStyleLbl="sibTrans2D1" presStyleIdx="2" presStyleCnt="5"/>
      <dgm:spPr/>
      <dgm:t>
        <a:bodyPr/>
        <a:lstStyle/>
        <a:p>
          <a:endParaRPr lang="en-GB"/>
        </a:p>
      </dgm:t>
    </dgm:pt>
    <dgm:pt modelId="{763C335A-754E-4A2C-B92A-2B05DC16A0D5}" type="pres">
      <dgm:prSet presAssocID="{91594C7E-BA5D-40C2-95CF-AC8E7137F907}" presName="connectorText" presStyleLbl="sibTrans2D1" presStyleIdx="2" presStyleCnt="5"/>
      <dgm:spPr/>
      <dgm:t>
        <a:bodyPr/>
        <a:lstStyle/>
        <a:p>
          <a:endParaRPr lang="en-GB"/>
        </a:p>
      </dgm:t>
    </dgm:pt>
    <dgm:pt modelId="{E3ACAE35-185E-4221-9882-06C0296BED61}" type="pres">
      <dgm:prSet presAssocID="{41071429-82AE-43CB-A515-4EC3082EDBC9}" presName="node" presStyleLbl="node1" presStyleIdx="2" presStyleCnt="5" custScaleX="106292" custScaleY="109262" custRadScaleRad="89230" custRadScaleInc="20295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0EBAC05-8CFE-4F4C-A8C8-4A5291A698AC}" type="pres">
      <dgm:prSet presAssocID="{C92AF6EF-66BC-420E-A443-42B8AFB4EB1C}" presName="parTrans" presStyleLbl="sibTrans2D1" presStyleIdx="3" presStyleCnt="5"/>
      <dgm:spPr/>
      <dgm:t>
        <a:bodyPr/>
        <a:lstStyle/>
        <a:p>
          <a:endParaRPr lang="en-GB"/>
        </a:p>
      </dgm:t>
    </dgm:pt>
    <dgm:pt modelId="{8B52CED3-95F0-4E11-A12D-C51D0B520C08}" type="pres">
      <dgm:prSet presAssocID="{C92AF6EF-66BC-420E-A443-42B8AFB4EB1C}" presName="connectorText" presStyleLbl="sibTrans2D1" presStyleIdx="3" presStyleCnt="5"/>
      <dgm:spPr/>
      <dgm:t>
        <a:bodyPr/>
        <a:lstStyle/>
        <a:p>
          <a:endParaRPr lang="en-GB"/>
        </a:p>
      </dgm:t>
    </dgm:pt>
    <dgm:pt modelId="{B82F7FAC-0021-4BD3-B5AD-8FCD14FAB908}" type="pres">
      <dgm:prSet presAssocID="{3FA44D30-AC50-4F36-B6F0-9BAA6C64B479}" presName="node" presStyleLbl="node1" presStyleIdx="3" presStyleCnt="5" custScaleX="107994" custScaleY="114023" custRadScaleRad="88889" custRadScaleInc="-40465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CAE51E2-7458-4DFA-AB06-8876CAF035AA}" type="pres">
      <dgm:prSet presAssocID="{CAB8CDEF-3916-48AB-845F-089E203BC820}" presName="parTrans" presStyleLbl="sibTrans2D1" presStyleIdx="4" presStyleCnt="5"/>
      <dgm:spPr/>
      <dgm:t>
        <a:bodyPr/>
        <a:lstStyle/>
        <a:p>
          <a:endParaRPr lang="en-GB"/>
        </a:p>
      </dgm:t>
    </dgm:pt>
    <dgm:pt modelId="{2A3838C5-2626-4353-BB6B-C270D1BEC135}" type="pres">
      <dgm:prSet presAssocID="{CAB8CDEF-3916-48AB-845F-089E203BC820}" presName="connectorText" presStyleLbl="sibTrans2D1" presStyleIdx="4" presStyleCnt="5"/>
      <dgm:spPr/>
      <dgm:t>
        <a:bodyPr/>
        <a:lstStyle/>
        <a:p>
          <a:endParaRPr lang="en-GB"/>
        </a:p>
      </dgm:t>
    </dgm:pt>
    <dgm:pt modelId="{0E7436B8-2099-438E-A062-650B9A63D7AB}" type="pres">
      <dgm:prSet presAssocID="{D53EE47B-06C7-42B0-8F01-D8E0D6C00FE2}" presName="node" presStyleLbl="node1" presStyleIdx="4" presStyleCnt="5" custScaleX="112797" custScaleY="114899" custRadScaleRad="100591" custRadScaleInc="28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62F7F10-CE5A-4954-B7D2-81BFA9A0F85D}" type="presOf" srcId="{431ADC95-D65A-422E-A5C2-B2746CE9A904}" destId="{1264915F-3E2B-4A2A-B085-2D698875C11E}" srcOrd="0" destOrd="0" presId="urn:microsoft.com/office/officeart/2005/8/layout/radial5"/>
    <dgm:cxn modelId="{E3A216E4-7A7E-4B7A-8246-C130261E7012}" type="presOf" srcId="{91594C7E-BA5D-40C2-95CF-AC8E7137F907}" destId="{763C335A-754E-4A2C-B92A-2B05DC16A0D5}" srcOrd="1" destOrd="0" presId="urn:microsoft.com/office/officeart/2005/8/layout/radial5"/>
    <dgm:cxn modelId="{5A2CE4E7-B323-422B-A20D-B0190D78ED5A}" type="presOf" srcId="{91594C7E-BA5D-40C2-95CF-AC8E7137F907}" destId="{51B207A7-9925-4F66-8712-FA328ED573AB}" srcOrd="0" destOrd="0" presId="urn:microsoft.com/office/officeart/2005/8/layout/radial5"/>
    <dgm:cxn modelId="{F38B9208-8516-4476-BCE8-497A63F73B9E}" type="presOf" srcId="{D53EE47B-06C7-42B0-8F01-D8E0D6C00FE2}" destId="{0E7436B8-2099-438E-A062-650B9A63D7AB}" srcOrd="0" destOrd="0" presId="urn:microsoft.com/office/officeart/2005/8/layout/radial5"/>
    <dgm:cxn modelId="{DE5A78F3-DE78-491D-A855-9A19BAADABC3}" type="presOf" srcId="{CAB8CDEF-3916-48AB-845F-089E203BC820}" destId="{2A3838C5-2626-4353-BB6B-C270D1BEC135}" srcOrd="1" destOrd="0" presId="urn:microsoft.com/office/officeart/2005/8/layout/radial5"/>
    <dgm:cxn modelId="{12A6A901-BD76-4E3B-9409-A0A75BC9C15F}" type="presOf" srcId="{41071429-82AE-43CB-A515-4EC3082EDBC9}" destId="{E3ACAE35-185E-4221-9882-06C0296BED61}" srcOrd="0" destOrd="0" presId="urn:microsoft.com/office/officeart/2005/8/layout/radial5"/>
    <dgm:cxn modelId="{D3C5647E-6356-4C59-935A-4D9ECE25B1DB}" type="presOf" srcId="{B15734EB-A900-4A05-B862-EC80F7EDBB39}" destId="{8C759271-718F-4812-8F86-1C04647F0AD8}" srcOrd="0" destOrd="0" presId="urn:microsoft.com/office/officeart/2005/8/layout/radial5"/>
    <dgm:cxn modelId="{EE44115B-BCA6-41A3-972F-4967A314D24E}" type="presOf" srcId="{C92AF6EF-66BC-420E-A443-42B8AFB4EB1C}" destId="{8B52CED3-95F0-4E11-A12D-C51D0B520C08}" srcOrd="1" destOrd="0" presId="urn:microsoft.com/office/officeart/2005/8/layout/radial5"/>
    <dgm:cxn modelId="{94303D0E-F6B2-470E-82E3-4C3D2041F521}" srcId="{431ADC95-D65A-422E-A5C2-B2746CE9A904}" destId="{A8CE67E7-4013-4441-AEB9-549572390435}" srcOrd="1" destOrd="0" parTransId="{CB8AEF14-3726-42C9-A598-9F8514175941}" sibTransId="{0C06C72D-3AEE-4DE2-AD23-ACC23714CA16}"/>
    <dgm:cxn modelId="{4B55B01C-89EA-4BE5-85BE-D5B661F96454}" type="presOf" srcId="{3FA44D30-AC50-4F36-B6F0-9BAA6C64B479}" destId="{B82F7FAC-0021-4BD3-B5AD-8FCD14FAB908}" srcOrd="0" destOrd="0" presId="urn:microsoft.com/office/officeart/2005/8/layout/radial5"/>
    <dgm:cxn modelId="{6EC829B7-41EA-4367-949A-A48C5168324E}" type="presOf" srcId="{CAB8CDEF-3916-48AB-845F-089E203BC820}" destId="{0CAE51E2-7458-4DFA-AB06-8876CAF035AA}" srcOrd="0" destOrd="0" presId="urn:microsoft.com/office/officeart/2005/8/layout/radial5"/>
    <dgm:cxn modelId="{DEAB53CE-CE4A-4A9C-A76E-7C4835230E21}" srcId="{431ADC95-D65A-422E-A5C2-B2746CE9A904}" destId="{D53EE47B-06C7-42B0-8F01-D8E0D6C00FE2}" srcOrd="4" destOrd="0" parTransId="{CAB8CDEF-3916-48AB-845F-089E203BC820}" sibTransId="{FFF8AB0B-9C50-4881-B8CF-A03D881B7C73}"/>
    <dgm:cxn modelId="{E4212979-538F-4B0D-A188-9D9273E6FFBB}" srcId="{431ADC95-D65A-422E-A5C2-B2746CE9A904}" destId="{3FA44D30-AC50-4F36-B6F0-9BAA6C64B479}" srcOrd="3" destOrd="0" parTransId="{C92AF6EF-66BC-420E-A443-42B8AFB4EB1C}" sibTransId="{39C2DE49-0047-463D-B54B-22E1B807EB24}"/>
    <dgm:cxn modelId="{6A696BED-5B80-45DA-BF95-651F3B89DC01}" type="presOf" srcId="{A8CE67E7-4013-4441-AEB9-549572390435}" destId="{43383E6E-A535-4FD4-A875-E249484A40A8}" srcOrd="0" destOrd="0" presId="urn:microsoft.com/office/officeart/2005/8/layout/radial5"/>
    <dgm:cxn modelId="{53B25163-B1BE-493F-9673-63F679119B76}" type="presOf" srcId="{CB8AEF14-3726-42C9-A598-9F8514175941}" destId="{C5437A25-0B5E-42D1-BE24-47E878FC76CE}" srcOrd="0" destOrd="0" presId="urn:microsoft.com/office/officeart/2005/8/layout/radial5"/>
    <dgm:cxn modelId="{0CBE86BF-066D-4411-9733-2DE759B313D7}" srcId="{431ADC95-D65A-422E-A5C2-B2746CE9A904}" destId="{8153A764-B61B-4468-B081-D489FBA94C7E}" srcOrd="0" destOrd="0" parTransId="{61A82084-3E6E-4D9B-A1EE-A6258C2E58BC}" sibTransId="{3919C239-327C-42EF-BE35-8A415C5699B2}"/>
    <dgm:cxn modelId="{38511E54-F7EE-4D7B-8F5D-1EB6211F9746}" type="presOf" srcId="{8153A764-B61B-4468-B081-D489FBA94C7E}" destId="{C0A64CFA-D9B5-4BEF-8D9E-004D9800B285}" srcOrd="0" destOrd="0" presId="urn:microsoft.com/office/officeart/2005/8/layout/radial5"/>
    <dgm:cxn modelId="{0AD93CB4-07D6-453E-90B3-4AAA5EC6D2B7}" type="presOf" srcId="{61A82084-3E6E-4D9B-A1EE-A6258C2E58BC}" destId="{E53248A6-A2B3-43DE-8C6A-B50EBDB4512E}" srcOrd="1" destOrd="0" presId="urn:microsoft.com/office/officeart/2005/8/layout/radial5"/>
    <dgm:cxn modelId="{6BE47526-DC78-4DDD-812E-A0478D7B41A5}" type="presOf" srcId="{C92AF6EF-66BC-420E-A443-42B8AFB4EB1C}" destId="{50EBAC05-8CFE-4F4C-A8C8-4A5291A698AC}" srcOrd="0" destOrd="0" presId="urn:microsoft.com/office/officeart/2005/8/layout/radial5"/>
    <dgm:cxn modelId="{79A94E07-531F-4712-88E7-3417B05F1C00}" type="presOf" srcId="{CB8AEF14-3726-42C9-A598-9F8514175941}" destId="{02377295-F630-4A13-A986-C869CC56FB9F}" srcOrd="1" destOrd="0" presId="urn:microsoft.com/office/officeart/2005/8/layout/radial5"/>
    <dgm:cxn modelId="{AB1E192A-D290-4ACE-A9D0-9F476AF07696}" type="presOf" srcId="{61A82084-3E6E-4D9B-A1EE-A6258C2E58BC}" destId="{8CCAA805-55FA-49F8-A89A-F7B759DA12CE}" srcOrd="0" destOrd="0" presId="urn:microsoft.com/office/officeart/2005/8/layout/radial5"/>
    <dgm:cxn modelId="{CDDEC871-AF9F-40E5-B05D-174D434DFBA0}" srcId="{B15734EB-A900-4A05-B862-EC80F7EDBB39}" destId="{431ADC95-D65A-422E-A5C2-B2746CE9A904}" srcOrd="0" destOrd="0" parTransId="{59024C9D-D6CE-4CD4-8525-4C211F9385FB}" sibTransId="{728CD877-262B-4654-89BB-28353A66EAA5}"/>
    <dgm:cxn modelId="{C65018E8-89FE-461B-9BCC-3B061032D176}" srcId="{431ADC95-D65A-422E-A5C2-B2746CE9A904}" destId="{41071429-82AE-43CB-A515-4EC3082EDBC9}" srcOrd="2" destOrd="0" parTransId="{91594C7E-BA5D-40C2-95CF-AC8E7137F907}" sibTransId="{E637CC68-7AB4-4201-929C-029A650F3B20}"/>
    <dgm:cxn modelId="{8C40D82C-1D04-40F2-AD67-62A6D022B8F6}" type="presParOf" srcId="{8C759271-718F-4812-8F86-1C04647F0AD8}" destId="{1264915F-3E2B-4A2A-B085-2D698875C11E}" srcOrd="0" destOrd="0" presId="urn:microsoft.com/office/officeart/2005/8/layout/radial5"/>
    <dgm:cxn modelId="{F0577D2A-E10C-40B3-BF14-1FF99D120982}" type="presParOf" srcId="{8C759271-718F-4812-8F86-1C04647F0AD8}" destId="{8CCAA805-55FA-49F8-A89A-F7B759DA12CE}" srcOrd="1" destOrd="0" presId="urn:microsoft.com/office/officeart/2005/8/layout/radial5"/>
    <dgm:cxn modelId="{8FFA7D46-3BDC-4255-8D0D-9C997B1864D7}" type="presParOf" srcId="{8CCAA805-55FA-49F8-A89A-F7B759DA12CE}" destId="{E53248A6-A2B3-43DE-8C6A-B50EBDB4512E}" srcOrd="0" destOrd="0" presId="urn:microsoft.com/office/officeart/2005/8/layout/radial5"/>
    <dgm:cxn modelId="{B60D15CB-14EF-4847-A202-B36BC951634C}" type="presParOf" srcId="{8C759271-718F-4812-8F86-1C04647F0AD8}" destId="{C0A64CFA-D9B5-4BEF-8D9E-004D9800B285}" srcOrd="2" destOrd="0" presId="urn:microsoft.com/office/officeart/2005/8/layout/radial5"/>
    <dgm:cxn modelId="{3D7E9AE6-173E-48E8-B1C8-E98497CA72A1}" type="presParOf" srcId="{8C759271-718F-4812-8F86-1C04647F0AD8}" destId="{C5437A25-0B5E-42D1-BE24-47E878FC76CE}" srcOrd="3" destOrd="0" presId="urn:microsoft.com/office/officeart/2005/8/layout/radial5"/>
    <dgm:cxn modelId="{7AD8D642-4265-4B1D-B798-151C6A3923B8}" type="presParOf" srcId="{C5437A25-0B5E-42D1-BE24-47E878FC76CE}" destId="{02377295-F630-4A13-A986-C869CC56FB9F}" srcOrd="0" destOrd="0" presId="urn:microsoft.com/office/officeart/2005/8/layout/radial5"/>
    <dgm:cxn modelId="{3D3BEC23-4755-4333-83C4-51EA0F1DF01C}" type="presParOf" srcId="{8C759271-718F-4812-8F86-1C04647F0AD8}" destId="{43383E6E-A535-4FD4-A875-E249484A40A8}" srcOrd="4" destOrd="0" presId="urn:microsoft.com/office/officeart/2005/8/layout/radial5"/>
    <dgm:cxn modelId="{6FCDEF93-4B4B-47B6-9284-F9AF7FE0BFEA}" type="presParOf" srcId="{8C759271-718F-4812-8F86-1C04647F0AD8}" destId="{51B207A7-9925-4F66-8712-FA328ED573AB}" srcOrd="5" destOrd="0" presId="urn:microsoft.com/office/officeart/2005/8/layout/radial5"/>
    <dgm:cxn modelId="{18B38F44-2F95-4F99-BCF2-3535B88D2057}" type="presParOf" srcId="{51B207A7-9925-4F66-8712-FA328ED573AB}" destId="{763C335A-754E-4A2C-B92A-2B05DC16A0D5}" srcOrd="0" destOrd="0" presId="urn:microsoft.com/office/officeart/2005/8/layout/radial5"/>
    <dgm:cxn modelId="{2F8F69F1-4B75-480C-964C-FA933A82773E}" type="presParOf" srcId="{8C759271-718F-4812-8F86-1C04647F0AD8}" destId="{E3ACAE35-185E-4221-9882-06C0296BED61}" srcOrd="6" destOrd="0" presId="urn:microsoft.com/office/officeart/2005/8/layout/radial5"/>
    <dgm:cxn modelId="{4169029A-0EFF-4330-A480-ADD6FAA3D75F}" type="presParOf" srcId="{8C759271-718F-4812-8F86-1C04647F0AD8}" destId="{50EBAC05-8CFE-4F4C-A8C8-4A5291A698AC}" srcOrd="7" destOrd="0" presId="urn:microsoft.com/office/officeart/2005/8/layout/radial5"/>
    <dgm:cxn modelId="{8475A260-B610-45C1-8B97-CB4E3EFD02E5}" type="presParOf" srcId="{50EBAC05-8CFE-4F4C-A8C8-4A5291A698AC}" destId="{8B52CED3-95F0-4E11-A12D-C51D0B520C08}" srcOrd="0" destOrd="0" presId="urn:microsoft.com/office/officeart/2005/8/layout/radial5"/>
    <dgm:cxn modelId="{1271E8A8-0A7C-4404-84FA-6B4AC4C2011D}" type="presParOf" srcId="{8C759271-718F-4812-8F86-1C04647F0AD8}" destId="{B82F7FAC-0021-4BD3-B5AD-8FCD14FAB908}" srcOrd="8" destOrd="0" presId="urn:microsoft.com/office/officeart/2005/8/layout/radial5"/>
    <dgm:cxn modelId="{ED7D6D83-F663-44D8-93B0-03820933C728}" type="presParOf" srcId="{8C759271-718F-4812-8F86-1C04647F0AD8}" destId="{0CAE51E2-7458-4DFA-AB06-8876CAF035AA}" srcOrd="9" destOrd="0" presId="urn:microsoft.com/office/officeart/2005/8/layout/radial5"/>
    <dgm:cxn modelId="{30F914F6-2F9E-4B0A-869A-322BB9917D15}" type="presParOf" srcId="{0CAE51E2-7458-4DFA-AB06-8876CAF035AA}" destId="{2A3838C5-2626-4353-BB6B-C270D1BEC135}" srcOrd="0" destOrd="0" presId="urn:microsoft.com/office/officeart/2005/8/layout/radial5"/>
    <dgm:cxn modelId="{147071E7-A5BD-4BAB-B18C-B9E6D27606C1}" type="presParOf" srcId="{8C759271-718F-4812-8F86-1C04647F0AD8}" destId="{0E7436B8-2099-438E-A062-650B9A63D7AB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9F35A8-A6E7-41C7-9F8A-554BA69C0E74}">
      <dsp:nvSpPr>
        <dsp:cNvPr id="0" name=""/>
        <dsp:cNvSpPr/>
      </dsp:nvSpPr>
      <dsp:spPr>
        <a:xfrm>
          <a:off x="917556" y="-117629"/>
          <a:ext cx="2783147" cy="2783571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rgbClr val="5CC9E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49141A-066C-4F78-BEBB-2D31E6442590}">
      <dsp:nvSpPr>
        <dsp:cNvPr id="0" name=""/>
        <dsp:cNvSpPr/>
      </dsp:nvSpPr>
      <dsp:spPr>
        <a:xfrm>
          <a:off x="1411733" y="623826"/>
          <a:ext cx="1755367" cy="8163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300"/>
            </a:spcAft>
          </a:pPr>
          <a:r>
            <a:rPr lang="cy-GB" sz="1600" b="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Deddf Gwasanaethau Cymdeithasol a </a:t>
          </a:r>
          <a:r>
            <a:rPr lang="cy-GB" sz="1600" b="0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Llesiant (Cymru)</a:t>
          </a:r>
          <a:endParaRPr lang="en-GB" sz="16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11733" y="623826"/>
        <a:ext cx="1755367" cy="816336"/>
      </dsp:txXfrm>
    </dsp:sp>
    <dsp:sp modelId="{905BC05A-C58F-4C33-BD15-B52FEC40949B}">
      <dsp:nvSpPr>
        <dsp:cNvPr id="0" name=""/>
        <dsp:cNvSpPr/>
      </dsp:nvSpPr>
      <dsp:spPr>
        <a:xfrm>
          <a:off x="214820" y="1336341"/>
          <a:ext cx="2783147" cy="2783571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rgbClr val="EF952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2EE41A-67A1-44C3-A7D5-DF921FECA1B8}">
      <dsp:nvSpPr>
        <dsp:cNvPr id="0" name=""/>
        <dsp:cNvSpPr/>
      </dsp:nvSpPr>
      <dsp:spPr>
        <a:xfrm>
          <a:off x="530425" y="2088232"/>
          <a:ext cx="1988641" cy="8779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300"/>
            </a:spcAft>
          </a:pPr>
          <a:r>
            <a:rPr lang="cy-GB" sz="1600" b="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Deddf Llesiant Cenedlaethau’r </a:t>
          </a:r>
          <a:r>
            <a:rPr lang="cy-GB" sz="1600" b="0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Dyfodol (Cymru) </a:t>
          </a:r>
          <a:endParaRPr lang="en-GB" sz="16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30425" y="2088232"/>
        <a:ext cx="1988641" cy="877986"/>
      </dsp:txXfrm>
    </dsp:sp>
    <dsp:sp modelId="{B54C3E2F-19D9-42FD-8F16-96F2B37A3EA7}">
      <dsp:nvSpPr>
        <dsp:cNvPr id="0" name=""/>
        <dsp:cNvSpPr/>
      </dsp:nvSpPr>
      <dsp:spPr>
        <a:xfrm>
          <a:off x="1115362" y="2982099"/>
          <a:ext cx="2391155" cy="2392113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rgbClr val="ED1E8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B3CDEA-68B1-4075-B126-BDA894FC91EE}">
      <dsp:nvSpPr>
        <dsp:cNvPr id="0" name=""/>
        <dsp:cNvSpPr/>
      </dsp:nvSpPr>
      <dsp:spPr>
        <a:xfrm>
          <a:off x="1610570" y="3787007"/>
          <a:ext cx="1517902" cy="965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300"/>
            </a:spcAft>
          </a:pPr>
          <a:r>
            <a:rPr lang="cy-GB" sz="1600" b="1" kern="1200" dirty="0">
              <a:latin typeface="Arial" panose="020B0604020202020204" pitchFamily="34" charset="0"/>
              <a:cs typeface="Arial" panose="020B0604020202020204" pitchFamily="34" charset="0"/>
            </a:rPr>
            <a:t>Deddf Rheoleiddio ac Arolygu Gofal </a:t>
          </a:r>
          <a:r>
            <a:rPr lang="cy-GB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Cymdeithasol (Cymru)</a:t>
          </a:r>
          <a:endParaRPr lang="en-GB" sz="16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300"/>
            </a:spcAft>
          </a:pPr>
          <a:endParaRPr lang="en-GB" sz="16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10570" y="3787007"/>
        <a:ext cx="1517902" cy="9655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334D9F-7633-458F-A74C-FD303F210B5D}">
      <dsp:nvSpPr>
        <dsp:cNvPr id="0" name=""/>
        <dsp:cNvSpPr/>
      </dsp:nvSpPr>
      <dsp:spPr>
        <a:xfrm>
          <a:off x="7292530" y="2830916"/>
          <a:ext cx="1420750" cy="1219547"/>
        </a:xfrm>
        <a:prstGeom prst="hexagon">
          <a:avLst>
            <a:gd name="adj" fmla="val 25000"/>
            <a:gd name="vf" fmla="val 115470"/>
          </a:avLst>
        </a:prstGeom>
        <a:solidFill>
          <a:srgbClr val="85C441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5240" rIns="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y-GB" sz="1200" b="1" kern="1200" noProof="0" dirty="0">
              <a:latin typeface="Arial" panose="020B0604020202020204" pitchFamily="34" charset="0"/>
              <a:cs typeface="Arial" panose="020B0604020202020204" pitchFamily="34" charset="0"/>
            </a:rPr>
            <a:t>Lleoli oedolion</a:t>
          </a:r>
        </a:p>
      </dsp:txBody>
      <dsp:txXfrm>
        <a:off x="7512555" y="3019781"/>
        <a:ext cx="980700" cy="841817"/>
      </dsp:txXfrm>
    </dsp:sp>
    <dsp:sp modelId="{07F90B8D-4639-4A0D-B817-A0B3BBAD28FF}">
      <dsp:nvSpPr>
        <dsp:cNvPr id="0" name=""/>
        <dsp:cNvSpPr/>
      </dsp:nvSpPr>
      <dsp:spPr>
        <a:xfrm>
          <a:off x="1256279" y="2606762"/>
          <a:ext cx="165345" cy="142933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915939-CC00-4599-8EAD-F7C1D21D633E}">
      <dsp:nvSpPr>
        <dsp:cNvPr id="0" name=""/>
        <dsp:cNvSpPr/>
      </dsp:nvSpPr>
      <dsp:spPr>
        <a:xfrm>
          <a:off x="3620129" y="3431688"/>
          <a:ext cx="1420750" cy="1219547"/>
        </a:xfrm>
        <a:prstGeom prst="hexagon">
          <a:avLst>
            <a:gd name="adj" fmla="val 25000"/>
            <a:gd name="vf" fmla="val 115470"/>
          </a:avLst>
        </a:prstGeom>
        <a:blipFill dpi="0" rotWithShape="1">
          <a:blip xmlns:r="http://schemas.openxmlformats.org/officeDocument/2006/relationships" r:embed="rId1"/>
          <a:srcRect/>
          <a:stretch>
            <a:fillRect l="-12080" r="-12080"/>
          </a:stretch>
        </a:blip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09BAD0-D863-44F5-B7A3-C5814109FAEE}">
      <dsp:nvSpPr>
        <dsp:cNvPr id="0" name=""/>
        <dsp:cNvSpPr/>
      </dsp:nvSpPr>
      <dsp:spPr>
        <a:xfrm>
          <a:off x="972829" y="2444924"/>
          <a:ext cx="165345" cy="142933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F16A1E-8DDF-4BE3-A313-3CF22176CE3C}">
      <dsp:nvSpPr>
        <dsp:cNvPr id="0" name=""/>
        <dsp:cNvSpPr/>
      </dsp:nvSpPr>
      <dsp:spPr>
        <a:xfrm>
          <a:off x="1212316" y="2056692"/>
          <a:ext cx="1420750" cy="1219547"/>
        </a:xfrm>
        <a:prstGeom prst="hexagon">
          <a:avLst>
            <a:gd name="adj" fmla="val 25000"/>
            <a:gd name="vf" fmla="val 115470"/>
          </a:avLst>
        </a:prstGeom>
        <a:solidFill>
          <a:srgbClr val="85C441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5240" rIns="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y-GB" sz="1200" b="1" kern="1200" noProof="0" dirty="0">
              <a:latin typeface="Arial" panose="020B0604020202020204" pitchFamily="34" charset="0"/>
              <a:cs typeface="Arial" panose="020B0604020202020204" pitchFamily="34" charset="0"/>
            </a:rPr>
            <a:t>Canolfannau preswyl i deuluoedd</a:t>
          </a:r>
        </a:p>
      </dsp:txBody>
      <dsp:txXfrm>
        <a:off x="1432341" y="2245557"/>
        <a:ext cx="980700" cy="841817"/>
      </dsp:txXfrm>
    </dsp:sp>
    <dsp:sp modelId="{BEADC705-0177-46A4-80CB-1CA7E3A22679}">
      <dsp:nvSpPr>
        <dsp:cNvPr id="0" name=""/>
        <dsp:cNvSpPr/>
      </dsp:nvSpPr>
      <dsp:spPr>
        <a:xfrm>
          <a:off x="3422399" y="2438469"/>
          <a:ext cx="165345" cy="142933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242319-E802-49DE-AF4A-7FF8F8CA2F82}">
      <dsp:nvSpPr>
        <dsp:cNvPr id="0" name=""/>
        <dsp:cNvSpPr/>
      </dsp:nvSpPr>
      <dsp:spPr>
        <a:xfrm>
          <a:off x="6052625" y="3460972"/>
          <a:ext cx="1420750" cy="1219547"/>
        </a:xfrm>
        <a:prstGeom prst="hexagon">
          <a:avLst>
            <a:gd name="adj" fmla="val 25000"/>
            <a:gd name="vf" fmla="val 115470"/>
          </a:avLst>
        </a:prstGeom>
        <a:blipFill dpi="0" rotWithShape="1">
          <a:blip xmlns:r="http://schemas.openxmlformats.org/officeDocument/2006/relationships" r:embed="rId2"/>
          <a:srcRect/>
          <a:stretch>
            <a:fillRect l="6022" r="-10470"/>
          </a:stretch>
        </a:blip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38D941-7D68-414A-8666-B2C540EFE3E8}">
      <dsp:nvSpPr>
        <dsp:cNvPr id="0" name=""/>
        <dsp:cNvSpPr/>
      </dsp:nvSpPr>
      <dsp:spPr>
        <a:xfrm>
          <a:off x="3701475" y="2601690"/>
          <a:ext cx="165345" cy="142933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719A58-61DB-4A3D-8CED-C097607C549B}">
      <dsp:nvSpPr>
        <dsp:cNvPr id="0" name=""/>
        <dsp:cNvSpPr/>
      </dsp:nvSpPr>
      <dsp:spPr>
        <a:xfrm>
          <a:off x="15772" y="1399689"/>
          <a:ext cx="1420750" cy="1219547"/>
        </a:xfrm>
        <a:prstGeom prst="hexagon">
          <a:avLst>
            <a:gd name="adj" fmla="val 25000"/>
            <a:gd name="vf" fmla="val 115470"/>
          </a:avLst>
        </a:prstGeom>
        <a:solidFill>
          <a:srgbClr val="85C441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5240" rIns="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y-GB" sz="1200" b="1" kern="1200" noProof="0" dirty="0">
              <a:latin typeface="Arial" panose="020B0604020202020204" pitchFamily="34" charset="0"/>
              <a:cs typeface="Arial" panose="020B0604020202020204" pitchFamily="34" charset="0"/>
            </a:rPr>
            <a:t>Mabwysiadu a maethu</a:t>
          </a:r>
        </a:p>
      </dsp:txBody>
      <dsp:txXfrm>
        <a:off x="235797" y="1588554"/>
        <a:ext cx="980700" cy="841817"/>
      </dsp:txXfrm>
    </dsp:sp>
    <dsp:sp modelId="{B11A4172-C53C-4536-9CEE-44B7044BF5B1}">
      <dsp:nvSpPr>
        <dsp:cNvPr id="0" name=""/>
        <dsp:cNvSpPr/>
      </dsp:nvSpPr>
      <dsp:spPr>
        <a:xfrm>
          <a:off x="2627784" y="576063"/>
          <a:ext cx="165345" cy="142933"/>
        </a:xfrm>
        <a:prstGeom prst="hexagon">
          <a:avLst>
            <a:gd name="adj" fmla="val 25000"/>
            <a:gd name="vf" fmla="val 115470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55774C-6C21-48BE-9F10-B5649937207B}">
      <dsp:nvSpPr>
        <dsp:cNvPr id="0" name=""/>
        <dsp:cNvSpPr/>
      </dsp:nvSpPr>
      <dsp:spPr>
        <a:xfrm>
          <a:off x="1187624" y="3384376"/>
          <a:ext cx="1420750" cy="1219547"/>
        </a:xfrm>
        <a:prstGeom prst="hexagon">
          <a:avLst>
            <a:gd name="adj" fmla="val 25000"/>
            <a:gd name="vf" fmla="val 115470"/>
          </a:avLst>
        </a:prstGeom>
        <a:blipFill dpi="0" rotWithShape="1">
          <a:blip xmlns:r="http://schemas.openxmlformats.org/officeDocument/2006/relationships" r:embed="rId3"/>
          <a:srcRect/>
          <a:stretch>
            <a:fillRect l="-7012" r="-7012"/>
          </a:stretch>
        </a:blip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5E68CF-E8A5-430D-9B8F-CA8A8528D5DE}">
      <dsp:nvSpPr>
        <dsp:cNvPr id="0" name=""/>
        <dsp:cNvSpPr/>
      </dsp:nvSpPr>
      <dsp:spPr>
        <a:xfrm>
          <a:off x="1331639" y="1296144"/>
          <a:ext cx="165345" cy="142933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4AF029-6F1F-41DD-AB85-9DF368D58FAB}">
      <dsp:nvSpPr>
        <dsp:cNvPr id="0" name=""/>
        <dsp:cNvSpPr/>
      </dsp:nvSpPr>
      <dsp:spPr>
        <a:xfrm>
          <a:off x="3664230" y="780905"/>
          <a:ext cx="1420750" cy="1219547"/>
        </a:xfrm>
        <a:prstGeom prst="hexagon">
          <a:avLst>
            <a:gd name="adj" fmla="val 25000"/>
            <a:gd name="vf" fmla="val 115470"/>
          </a:avLst>
        </a:prstGeom>
        <a:solidFill>
          <a:srgbClr val="85C441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5240" rIns="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y-GB" sz="1200" b="1" kern="1200" noProof="0" dirty="0">
              <a:latin typeface="Arial" panose="020B0604020202020204" pitchFamily="34" charset="0"/>
              <a:cs typeface="Arial" panose="020B0604020202020204" pitchFamily="34" charset="0"/>
            </a:rPr>
            <a:t>Gwasanaeth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y-GB" sz="1200" b="1" kern="1200" noProof="0" dirty="0">
              <a:latin typeface="Arial" panose="020B0604020202020204" pitchFamily="34" charset="0"/>
              <a:cs typeface="Arial" panose="020B0604020202020204" pitchFamily="34" charset="0"/>
            </a:rPr>
            <a:t>eiriolaeth</a:t>
          </a:r>
        </a:p>
      </dsp:txBody>
      <dsp:txXfrm>
        <a:off x="3884255" y="969770"/>
        <a:ext cx="980700" cy="841817"/>
      </dsp:txXfrm>
    </dsp:sp>
    <dsp:sp modelId="{236BCC4F-E596-4818-8E27-221708EFCA14}">
      <dsp:nvSpPr>
        <dsp:cNvPr id="0" name=""/>
        <dsp:cNvSpPr/>
      </dsp:nvSpPr>
      <dsp:spPr>
        <a:xfrm>
          <a:off x="4895640" y="1250736"/>
          <a:ext cx="165345" cy="142933"/>
        </a:xfrm>
        <a:prstGeom prst="hexagon">
          <a:avLst>
            <a:gd name="adj" fmla="val 25000"/>
            <a:gd name="vf" fmla="val 115470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BA9698-5176-4AC6-9374-EF0F22DD2FA7}">
      <dsp:nvSpPr>
        <dsp:cNvPr id="0" name=""/>
        <dsp:cNvSpPr/>
      </dsp:nvSpPr>
      <dsp:spPr>
        <a:xfrm>
          <a:off x="7299379" y="1516905"/>
          <a:ext cx="1420750" cy="1219547"/>
        </a:xfrm>
        <a:prstGeom prst="hexagon">
          <a:avLst>
            <a:gd name="adj" fmla="val 25000"/>
            <a:gd name="vf" fmla="val 115470"/>
          </a:avLst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5B3279-7ADA-4E8B-BFB7-34FD2C227FA0}">
      <dsp:nvSpPr>
        <dsp:cNvPr id="0" name=""/>
        <dsp:cNvSpPr/>
      </dsp:nvSpPr>
      <dsp:spPr>
        <a:xfrm>
          <a:off x="5165967" y="1418107"/>
          <a:ext cx="165345" cy="142933"/>
        </a:xfrm>
        <a:prstGeom prst="hexagon">
          <a:avLst>
            <a:gd name="adj" fmla="val 25000"/>
            <a:gd name="vf" fmla="val 115470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B8BEEC-FB68-4F66-91E5-12EDA7046AA5}">
      <dsp:nvSpPr>
        <dsp:cNvPr id="0" name=""/>
        <dsp:cNvSpPr/>
      </dsp:nvSpPr>
      <dsp:spPr>
        <a:xfrm>
          <a:off x="3651673" y="2104005"/>
          <a:ext cx="1420750" cy="1219547"/>
        </a:xfrm>
        <a:prstGeom prst="hexagon">
          <a:avLst>
            <a:gd name="adj" fmla="val 25000"/>
            <a:gd name="vf" fmla="val 115470"/>
          </a:avLst>
        </a:prstGeom>
        <a:solidFill>
          <a:srgbClr val="85C441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5240" rIns="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y-GB" sz="1200" b="1" kern="1200" noProof="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y-GB" sz="1200" b="1" kern="1200" noProof="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y-GB" sz="1200" b="1" kern="1200" spc="-90" baseline="0" noProof="0" dirty="0" smtClean="0">
              <a:latin typeface="Arial" panose="020B0604020202020204" pitchFamily="34" charset="0"/>
              <a:cs typeface="Arial" panose="020B0604020202020204" pitchFamily="34" charset="0"/>
            </a:rPr>
            <a:t>Gwasanaeth-au  </a:t>
          </a:r>
          <a:r>
            <a:rPr lang="cy-GB" sz="1200" b="1" kern="1200" noProof="0" dirty="0">
              <a:latin typeface="Arial" panose="020B0604020202020204" pitchFamily="34" charset="0"/>
              <a:cs typeface="Arial" panose="020B0604020202020204" pitchFamily="34" charset="0"/>
            </a:rPr>
            <a:t>cymdeithasol awdurdodau lleol</a:t>
          </a:r>
        </a:p>
      </dsp:txBody>
      <dsp:txXfrm>
        <a:off x="3871698" y="2292870"/>
        <a:ext cx="980700" cy="841817"/>
      </dsp:txXfrm>
    </dsp:sp>
    <dsp:sp modelId="{EA08C911-62A2-4D89-ADF5-F8BB87D9DC81}">
      <dsp:nvSpPr>
        <dsp:cNvPr id="0" name=""/>
        <dsp:cNvSpPr/>
      </dsp:nvSpPr>
      <dsp:spPr>
        <a:xfrm>
          <a:off x="6117800" y="594624"/>
          <a:ext cx="165345" cy="142933"/>
        </a:xfrm>
        <a:prstGeom prst="hexagon">
          <a:avLst>
            <a:gd name="adj" fmla="val 25000"/>
            <a:gd name="vf" fmla="val 115470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1B2C90-D777-43BE-AB65-2858EA7D3A44}">
      <dsp:nvSpPr>
        <dsp:cNvPr id="0" name=""/>
        <dsp:cNvSpPr/>
      </dsp:nvSpPr>
      <dsp:spPr>
        <a:xfrm>
          <a:off x="2427528" y="1415454"/>
          <a:ext cx="1420750" cy="1219547"/>
        </a:xfrm>
        <a:prstGeom prst="hexagon">
          <a:avLst>
            <a:gd name="adj" fmla="val 25000"/>
            <a:gd name="vf" fmla="val 115470"/>
          </a:avLst>
        </a:prstGeom>
        <a:blipFill dpi="0" rotWithShape="1">
          <a:blip xmlns:r="http://schemas.openxmlformats.org/officeDocument/2006/relationships" r:embed="rId5"/>
          <a:srcRect/>
          <a:stretch>
            <a:fillRect l="-2224" r="-2224"/>
          </a:stretch>
        </a:blip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3905BF-F448-4A1F-B4D1-479AE57F9CCE}">
      <dsp:nvSpPr>
        <dsp:cNvPr id="0" name=""/>
        <dsp:cNvSpPr/>
      </dsp:nvSpPr>
      <dsp:spPr>
        <a:xfrm>
          <a:off x="7346208" y="1984812"/>
          <a:ext cx="165345" cy="129941"/>
        </a:xfrm>
        <a:prstGeom prst="hexagon">
          <a:avLst>
            <a:gd name="adj" fmla="val 25000"/>
            <a:gd name="vf" fmla="val 115470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30AE0F-2A5E-4E70-8A09-97BE001154A3}">
      <dsp:nvSpPr>
        <dsp:cNvPr id="0" name=""/>
        <dsp:cNvSpPr/>
      </dsp:nvSpPr>
      <dsp:spPr>
        <a:xfrm>
          <a:off x="6068400" y="2142377"/>
          <a:ext cx="1420750" cy="1219547"/>
        </a:xfrm>
        <a:prstGeom prst="hexagon">
          <a:avLst>
            <a:gd name="adj" fmla="val 25000"/>
            <a:gd name="vf" fmla="val 115470"/>
          </a:avLst>
        </a:prstGeom>
        <a:solidFill>
          <a:srgbClr val="85C441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5240" rIns="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y-GB" sz="1200" b="1" kern="1200" noProof="0" dirty="0">
              <a:latin typeface="Arial" panose="020B0604020202020204" pitchFamily="34" charset="0"/>
              <a:cs typeface="Arial" panose="020B0604020202020204" pitchFamily="34" charset="0"/>
            </a:rPr>
            <a:t>Llety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y-GB" sz="1200" b="1" kern="1200" noProof="0" dirty="0">
              <a:latin typeface="Arial" panose="020B0604020202020204" pitchFamily="34" charset="0"/>
              <a:cs typeface="Arial" panose="020B0604020202020204" pitchFamily="34" charset="0"/>
            </a:rPr>
            <a:t>diogel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288425" y="2331242"/>
        <a:ext cx="980700" cy="841817"/>
      </dsp:txXfrm>
    </dsp:sp>
    <dsp:sp modelId="{90AFEA3E-F1A4-4FB4-A085-C212CF9C9E48}">
      <dsp:nvSpPr>
        <dsp:cNvPr id="0" name=""/>
        <dsp:cNvSpPr/>
      </dsp:nvSpPr>
      <dsp:spPr>
        <a:xfrm>
          <a:off x="7055538" y="2086699"/>
          <a:ext cx="165345" cy="142933"/>
        </a:xfrm>
        <a:prstGeom prst="hexagon">
          <a:avLst>
            <a:gd name="adj" fmla="val 25000"/>
            <a:gd name="vf" fmla="val 115470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D49A85-FFE1-4DF7-A097-A5666235ECC9}">
      <dsp:nvSpPr>
        <dsp:cNvPr id="0" name=""/>
        <dsp:cNvSpPr/>
      </dsp:nvSpPr>
      <dsp:spPr>
        <a:xfrm>
          <a:off x="4866869" y="1455928"/>
          <a:ext cx="1420750" cy="1219547"/>
        </a:xfrm>
        <a:prstGeom prst="hexagon">
          <a:avLst>
            <a:gd name="adj" fmla="val 25000"/>
            <a:gd name="vf" fmla="val 115470"/>
          </a:avLst>
        </a:prstGeom>
        <a:blipFill dpi="0" rotWithShape="1">
          <a:blip xmlns:r="http://schemas.openxmlformats.org/officeDocument/2006/relationships" r:embed="rId6"/>
          <a:srcRect/>
          <a:stretch>
            <a:fillRect l="4390" r="4390"/>
          </a:stretch>
        </a:blip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998736-0453-4C7D-9B5D-CFFA4B587781}">
      <dsp:nvSpPr>
        <dsp:cNvPr id="0" name=""/>
        <dsp:cNvSpPr/>
      </dsp:nvSpPr>
      <dsp:spPr>
        <a:xfrm>
          <a:off x="6130048" y="3277628"/>
          <a:ext cx="165345" cy="142933"/>
        </a:xfrm>
        <a:prstGeom prst="hexagon">
          <a:avLst>
            <a:gd name="adj" fmla="val 25000"/>
            <a:gd name="vf" fmla="val 115470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1FEB21-F34C-4571-91A1-59844C99E7C8}">
      <dsp:nvSpPr>
        <dsp:cNvPr id="0" name=""/>
        <dsp:cNvSpPr/>
      </dsp:nvSpPr>
      <dsp:spPr>
        <a:xfrm>
          <a:off x="4844258" y="2792540"/>
          <a:ext cx="1420750" cy="1219547"/>
        </a:xfrm>
        <a:prstGeom prst="hexagon">
          <a:avLst>
            <a:gd name="adj" fmla="val 25000"/>
            <a:gd name="vf" fmla="val 115470"/>
          </a:avLst>
        </a:prstGeom>
        <a:solidFill>
          <a:srgbClr val="85C441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5240" rIns="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y-GB" sz="1200" b="1" kern="1200" noProof="0" dirty="0">
              <a:latin typeface="Arial" panose="020B0604020202020204" pitchFamily="34" charset="0"/>
              <a:cs typeface="Arial" panose="020B0604020202020204" pitchFamily="34" charset="0"/>
            </a:rPr>
            <a:t>Cartrefi gofal – oedolion a phlant</a:t>
          </a:r>
        </a:p>
      </dsp:txBody>
      <dsp:txXfrm>
        <a:off x="5064283" y="2981405"/>
        <a:ext cx="980700" cy="841817"/>
      </dsp:txXfrm>
    </dsp:sp>
    <dsp:sp modelId="{9B2E4046-DA68-4D82-B3A0-427370DB5B10}">
      <dsp:nvSpPr>
        <dsp:cNvPr id="0" name=""/>
        <dsp:cNvSpPr/>
      </dsp:nvSpPr>
      <dsp:spPr>
        <a:xfrm>
          <a:off x="2484563" y="3275322"/>
          <a:ext cx="165345" cy="142933"/>
        </a:xfrm>
        <a:prstGeom prst="hexagon">
          <a:avLst>
            <a:gd name="adj" fmla="val 25000"/>
            <a:gd name="vf" fmla="val 115470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89736F-31F2-4C0F-AE32-A7FAFC673D89}">
      <dsp:nvSpPr>
        <dsp:cNvPr id="0" name=""/>
        <dsp:cNvSpPr/>
      </dsp:nvSpPr>
      <dsp:spPr>
        <a:xfrm>
          <a:off x="1228090" y="751623"/>
          <a:ext cx="1420750" cy="1219547"/>
        </a:xfrm>
        <a:prstGeom prst="hexagon">
          <a:avLst>
            <a:gd name="adj" fmla="val 25000"/>
            <a:gd name="vf" fmla="val 115470"/>
          </a:avLst>
        </a:prstGeom>
        <a:blipFill dpi="0" rotWithShape="1">
          <a:blip xmlns:r="http://schemas.openxmlformats.org/officeDocument/2006/relationships" r:embed="rId7"/>
          <a:srcRect/>
          <a:stretch>
            <a:fillRect l="-32351" r="-32351"/>
          </a:stretch>
        </a:blip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E6726B-ECAB-405E-82B7-AE428F8EB3DE}">
      <dsp:nvSpPr>
        <dsp:cNvPr id="0" name=""/>
        <dsp:cNvSpPr/>
      </dsp:nvSpPr>
      <dsp:spPr>
        <a:xfrm>
          <a:off x="2187990" y="3429783"/>
          <a:ext cx="165345" cy="142933"/>
        </a:xfrm>
        <a:prstGeom prst="hexagon">
          <a:avLst>
            <a:gd name="adj" fmla="val 25000"/>
            <a:gd name="vf" fmla="val 115470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6E1925-CEFB-4E3D-AA7C-9F971000B3A7}">
      <dsp:nvSpPr>
        <dsp:cNvPr id="0" name=""/>
        <dsp:cNvSpPr/>
      </dsp:nvSpPr>
      <dsp:spPr>
        <a:xfrm>
          <a:off x="2411760" y="2736299"/>
          <a:ext cx="1420750" cy="1219547"/>
        </a:xfrm>
        <a:prstGeom prst="hexagon">
          <a:avLst>
            <a:gd name="adj" fmla="val 25000"/>
            <a:gd name="vf" fmla="val 115470"/>
          </a:avLst>
        </a:prstGeom>
        <a:solidFill>
          <a:srgbClr val="85C441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5240" rIns="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y-GB" sz="1200" b="1" kern="1200" noProof="0" dirty="0">
              <a:latin typeface="Arial" panose="020B0604020202020204" pitchFamily="34" charset="0"/>
              <a:cs typeface="Arial" panose="020B0604020202020204" pitchFamily="34" charset="0"/>
            </a:rPr>
            <a:t>Cymorth yn y cartref</a:t>
          </a:r>
        </a:p>
      </dsp:txBody>
      <dsp:txXfrm>
        <a:off x="2631785" y="2925164"/>
        <a:ext cx="980700" cy="841817"/>
      </dsp:txXfrm>
    </dsp:sp>
    <dsp:sp modelId="{EF9509BE-6890-4C83-AEBB-84E8D806D2D4}">
      <dsp:nvSpPr>
        <dsp:cNvPr id="0" name=""/>
        <dsp:cNvSpPr/>
      </dsp:nvSpPr>
      <dsp:spPr>
        <a:xfrm>
          <a:off x="7609413" y="3826309"/>
          <a:ext cx="165345" cy="142933"/>
        </a:xfrm>
        <a:prstGeom prst="hexagon">
          <a:avLst>
            <a:gd name="adj" fmla="val 25000"/>
            <a:gd name="vf" fmla="val 115470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77B882-1EDD-406E-A0B9-AD07317A06F6}">
      <dsp:nvSpPr>
        <dsp:cNvPr id="0" name=""/>
        <dsp:cNvSpPr/>
      </dsp:nvSpPr>
      <dsp:spPr>
        <a:xfrm>
          <a:off x="4884730" y="150854"/>
          <a:ext cx="1420750" cy="1219547"/>
        </a:xfrm>
        <a:prstGeom prst="hexagon">
          <a:avLst>
            <a:gd name="adj" fmla="val 25000"/>
            <a:gd name="vf" fmla="val 115470"/>
          </a:avLst>
        </a:prstGeom>
        <a:blipFill dpi="0" rotWithShape="1">
          <a:blip xmlns:r="http://schemas.openxmlformats.org/officeDocument/2006/relationships" r:embed="rId8"/>
          <a:srcRect/>
          <a:stretch>
            <a:fillRect l="-10995" t="3202" r="10995" b="-3202"/>
          </a:stretch>
        </a:blip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F96152-BEDF-40C3-8B19-9446C9BD6CDB}">
      <dsp:nvSpPr>
        <dsp:cNvPr id="0" name=""/>
        <dsp:cNvSpPr/>
      </dsp:nvSpPr>
      <dsp:spPr>
        <a:xfrm>
          <a:off x="7346085" y="3961404"/>
          <a:ext cx="165345" cy="142933"/>
        </a:xfrm>
        <a:prstGeom prst="hexagon">
          <a:avLst>
            <a:gd name="adj" fmla="val 25000"/>
            <a:gd name="vf" fmla="val 115470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64915F-3E2B-4A2A-B085-2D698875C11E}">
      <dsp:nvSpPr>
        <dsp:cNvPr id="0" name=""/>
        <dsp:cNvSpPr/>
      </dsp:nvSpPr>
      <dsp:spPr>
        <a:xfrm>
          <a:off x="3542071" y="2141484"/>
          <a:ext cx="1556816" cy="1472799"/>
        </a:xfrm>
        <a:prstGeom prst="ellipse">
          <a:avLst/>
        </a:prstGeom>
        <a:solidFill>
          <a:srgbClr val="FF0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/>
            <a:t>Deddf </a:t>
          </a:r>
          <a:r>
            <a:rPr lang="en-GB" sz="1600" b="1" kern="1200" dirty="0" smtClean="0"/>
            <a:t>Rheoleiddioac Arolygu Gofal </a:t>
          </a:r>
          <a:r>
            <a:rPr lang="en-GB" sz="1600" b="1" kern="1200" spc="-60" baseline="0" dirty="0" smtClean="0"/>
            <a:t>Cymdeithasol </a:t>
          </a:r>
          <a:r>
            <a:rPr lang="en-GB" sz="1600" b="1" kern="1200" dirty="0" smtClean="0"/>
            <a:t>(Cymru)</a:t>
          </a:r>
          <a:endParaRPr lang="en-GB" sz="1600" b="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770061" y="2357170"/>
        <a:ext cx="1100836" cy="1041427"/>
      </dsp:txXfrm>
    </dsp:sp>
    <dsp:sp modelId="{8CCAA805-55FA-49F8-A89A-F7B759DA12CE}">
      <dsp:nvSpPr>
        <dsp:cNvPr id="0" name=""/>
        <dsp:cNvSpPr/>
      </dsp:nvSpPr>
      <dsp:spPr>
        <a:xfrm rot="16200000">
          <a:off x="4201428" y="1668968"/>
          <a:ext cx="238102" cy="5092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3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237144" y="1806536"/>
        <a:ext cx="166671" cy="305555"/>
      </dsp:txXfrm>
    </dsp:sp>
    <dsp:sp modelId="{C0A64CFA-D9B5-4BEF-8D9E-004D9800B285}">
      <dsp:nvSpPr>
        <dsp:cNvPr id="0" name=""/>
        <dsp:cNvSpPr/>
      </dsp:nvSpPr>
      <dsp:spPr>
        <a:xfrm>
          <a:off x="3496677" y="44630"/>
          <a:ext cx="1647604" cy="1647604"/>
        </a:xfrm>
        <a:prstGeom prst="ellipse">
          <a:avLst/>
        </a:prstGeom>
        <a:solidFill>
          <a:srgbClr val="34B55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5240" rIns="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y-GB" sz="12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Sefydlogrwydd </a:t>
          </a:r>
          <a:r>
            <a:rPr lang="cy-GB" sz="12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y </a:t>
          </a:r>
          <a:r>
            <a:rPr lang="cy-GB" sz="12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farchnad</a:t>
          </a:r>
          <a:endParaRPr lang="en-GB" sz="12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737963" y="285916"/>
        <a:ext cx="1165032" cy="1165032"/>
      </dsp:txXfrm>
    </dsp:sp>
    <dsp:sp modelId="{C5437A25-0B5E-42D1-BE24-47E878FC76CE}">
      <dsp:nvSpPr>
        <dsp:cNvPr id="0" name=""/>
        <dsp:cNvSpPr/>
      </dsp:nvSpPr>
      <dsp:spPr>
        <a:xfrm rot="2858810">
          <a:off x="4853880" y="3326179"/>
          <a:ext cx="214810" cy="5092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3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864394" y="3404219"/>
        <a:ext cx="150367" cy="305555"/>
      </dsp:txXfrm>
    </dsp:sp>
    <dsp:sp modelId="{43383E6E-A535-4FD4-A875-E249484A40A8}">
      <dsp:nvSpPr>
        <dsp:cNvPr id="0" name=""/>
        <dsp:cNvSpPr/>
      </dsp:nvSpPr>
      <dsp:spPr>
        <a:xfrm>
          <a:off x="4833099" y="3520055"/>
          <a:ext cx="1647604" cy="1647604"/>
        </a:xfrm>
        <a:prstGeom prst="ellipse">
          <a:avLst/>
        </a:prstGeom>
        <a:solidFill>
          <a:srgbClr val="85C44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y-GB" sz="1500" b="1" kern="1200" dirty="0" smtClean="0">
              <a:solidFill>
                <a:schemeClr val="tx1"/>
              </a:solidFill>
            </a:rPr>
            <a:t>Rheoleiddio'rgweithlu</a:t>
          </a:r>
          <a:endParaRPr lang="en-GB" sz="15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074385" y="3761341"/>
        <a:ext cx="1165032" cy="1165032"/>
      </dsp:txXfrm>
    </dsp:sp>
    <dsp:sp modelId="{51B207A7-9925-4F66-8712-FA328ED573AB}">
      <dsp:nvSpPr>
        <dsp:cNvPr id="0" name=""/>
        <dsp:cNvSpPr/>
      </dsp:nvSpPr>
      <dsp:spPr>
        <a:xfrm rot="8018524">
          <a:off x="3529764" y="3327603"/>
          <a:ext cx="237973" cy="5092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3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3590096" y="3403623"/>
        <a:ext cx="166581" cy="305555"/>
      </dsp:txXfrm>
    </dsp:sp>
    <dsp:sp modelId="{E3ACAE35-185E-4221-9882-06C0296BED61}">
      <dsp:nvSpPr>
        <dsp:cNvPr id="0" name=""/>
        <dsp:cNvSpPr/>
      </dsp:nvSpPr>
      <dsp:spPr>
        <a:xfrm>
          <a:off x="2096811" y="3521926"/>
          <a:ext cx="1647604" cy="1647604"/>
        </a:xfrm>
        <a:prstGeom prst="ellipse">
          <a:avLst/>
        </a:prstGeom>
        <a:solidFill>
          <a:srgbClr val="EF952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y-GB" sz="1500" b="1" kern="1200" dirty="0" smtClean="0">
              <a:solidFill>
                <a:schemeClr val="tx1"/>
              </a:solidFill>
            </a:rPr>
            <a:t>Rheoleiddio'rgwasanaeth</a:t>
          </a:r>
          <a:endParaRPr lang="en-GB" sz="15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38097" y="3763212"/>
        <a:ext cx="1165032" cy="1165032"/>
      </dsp:txXfrm>
    </dsp:sp>
    <dsp:sp modelId="{50EBAC05-8CFE-4F4C-A8C8-4A5291A698AC}">
      <dsp:nvSpPr>
        <dsp:cNvPr id="0" name=""/>
        <dsp:cNvSpPr/>
      </dsp:nvSpPr>
      <dsp:spPr>
        <a:xfrm rot="20415007">
          <a:off x="5132417" y="2289911"/>
          <a:ext cx="233008" cy="5092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3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34473" y="2403573"/>
        <a:ext cx="163106" cy="305555"/>
      </dsp:txXfrm>
    </dsp:sp>
    <dsp:sp modelId="{B82F7FAC-0021-4BD3-B5AD-8FCD14FAB908}">
      <dsp:nvSpPr>
        <dsp:cNvPr id="0" name=""/>
        <dsp:cNvSpPr/>
      </dsp:nvSpPr>
      <dsp:spPr>
        <a:xfrm>
          <a:off x="5413558" y="1365855"/>
          <a:ext cx="1647604" cy="1647604"/>
        </a:xfrm>
        <a:prstGeom prst="ellipse">
          <a:avLst/>
        </a:prstGeom>
        <a:solidFill>
          <a:srgbClr val="5CC9E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y-GB" sz="1500" b="1" kern="1200" dirty="0" smtClean="0">
              <a:solidFill>
                <a:schemeClr val="tx1"/>
              </a:solidFill>
            </a:rPr>
            <a:t>Gofal CymdeithasolCymru</a:t>
          </a:r>
          <a:endParaRPr lang="en-GB" sz="15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654844" y="1607141"/>
        <a:ext cx="1165032" cy="1165032"/>
      </dsp:txXfrm>
    </dsp:sp>
    <dsp:sp modelId="{0CAE51E2-7458-4DFA-AB06-8876CAF035AA}">
      <dsp:nvSpPr>
        <dsp:cNvPr id="0" name=""/>
        <dsp:cNvSpPr/>
      </dsp:nvSpPr>
      <dsp:spPr>
        <a:xfrm rot="11921618">
          <a:off x="3218050" y="2295972"/>
          <a:ext cx="270328" cy="5092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3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3297009" y="2410820"/>
        <a:ext cx="189230" cy="305555"/>
      </dsp:txXfrm>
    </dsp:sp>
    <dsp:sp modelId="{0E7436B8-2099-438E-A062-650B9A63D7AB}">
      <dsp:nvSpPr>
        <dsp:cNvPr id="0" name=""/>
        <dsp:cNvSpPr/>
      </dsp:nvSpPr>
      <dsp:spPr>
        <a:xfrm>
          <a:off x="1500248" y="1378575"/>
          <a:ext cx="1647604" cy="1647604"/>
        </a:xfrm>
        <a:prstGeom prst="ellipse">
          <a:avLst/>
        </a:prstGeom>
        <a:solidFill>
          <a:srgbClr val="FDC53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9050" rIns="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y-GB" sz="1500" b="1" kern="1200" spc="-20" baseline="0" dirty="0" smtClean="0">
              <a:solidFill>
                <a:schemeClr val="tx1"/>
              </a:solidFill>
            </a:rPr>
            <a:t>Gwasanaethau </a:t>
          </a:r>
          <a:r>
            <a:rPr lang="cy-GB" sz="1500" b="1" kern="1200" dirty="0" smtClean="0">
              <a:solidFill>
                <a:schemeClr val="tx1"/>
              </a:solidFill>
            </a:rPr>
            <a:t>cymdeithasol awdurdodau lleol</a:t>
          </a:r>
          <a:endParaRPr lang="en-GB" sz="15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41534" y="1619861"/>
        <a:ext cx="1165032" cy="116503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64915F-3E2B-4A2A-B085-2D698875C11E}">
      <dsp:nvSpPr>
        <dsp:cNvPr id="0" name=""/>
        <dsp:cNvSpPr/>
      </dsp:nvSpPr>
      <dsp:spPr>
        <a:xfrm>
          <a:off x="3733146" y="2257482"/>
          <a:ext cx="1274290" cy="1234157"/>
        </a:xfrm>
        <a:prstGeom prst="ellipse">
          <a:avLst/>
        </a:prstGeom>
        <a:solidFill>
          <a:srgbClr val="FF0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Llesiant</a:t>
          </a:r>
        </a:p>
      </dsp:txBody>
      <dsp:txXfrm>
        <a:off x="3919761" y="2438220"/>
        <a:ext cx="901060" cy="872681"/>
      </dsp:txXfrm>
    </dsp:sp>
    <dsp:sp modelId="{8CCAA805-55FA-49F8-A89A-F7B759DA12CE}">
      <dsp:nvSpPr>
        <dsp:cNvPr id="0" name=""/>
        <dsp:cNvSpPr/>
      </dsp:nvSpPr>
      <dsp:spPr>
        <a:xfrm rot="16150992">
          <a:off x="4220315" y="1748610"/>
          <a:ext cx="275180" cy="5142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4262180" y="1892739"/>
        <a:ext cx="192626" cy="308568"/>
      </dsp:txXfrm>
    </dsp:sp>
    <dsp:sp modelId="{C0A64CFA-D9B5-4BEF-8D9E-004D9800B285}">
      <dsp:nvSpPr>
        <dsp:cNvPr id="0" name=""/>
        <dsp:cNvSpPr/>
      </dsp:nvSpPr>
      <dsp:spPr>
        <a:xfrm>
          <a:off x="3528391" y="136744"/>
          <a:ext cx="1628571" cy="1601719"/>
        </a:xfrm>
        <a:prstGeom prst="ellipse">
          <a:avLst/>
        </a:prstGeom>
        <a:solidFill>
          <a:srgbClr val="34B55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y-GB" sz="12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Sefydlogrwydd </a:t>
          </a:r>
          <a:endParaRPr lang="cy-GB" sz="12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y-GB" sz="12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y farchnad</a:t>
          </a:r>
          <a:endParaRPr lang="en-GB" sz="1200" b="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766890" y="371310"/>
        <a:ext cx="1151573" cy="1132587"/>
      </dsp:txXfrm>
    </dsp:sp>
    <dsp:sp modelId="{C5437A25-0B5E-42D1-BE24-47E878FC76CE}">
      <dsp:nvSpPr>
        <dsp:cNvPr id="0" name=""/>
        <dsp:cNvSpPr/>
      </dsp:nvSpPr>
      <dsp:spPr>
        <a:xfrm rot="3068106">
          <a:off x="4777409" y="3248797"/>
          <a:ext cx="203401" cy="5142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788774" y="3327897"/>
        <a:ext cx="142381" cy="308568"/>
      </dsp:txXfrm>
    </dsp:sp>
    <dsp:sp modelId="{43383E6E-A535-4FD4-A875-E249484A40A8}">
      <dsp:nvSpPr>
        <dsp:cNvPr id="0" name=""/>
        <dsp:cNvSpPr/>
      </dsp:nvSpPr>
      <dsp:spPr>
        <a:xfrm>
          <a:off x="4752537" y="3449108"/>
          <a:ext cx="1499519" cy="1660243"/>
        </a:xfrm>
        <a:prstGeom prst="ellipse">
          <a:avLst/>
        </a:prstGeom>
        <a:solidFill>
          <a:srgbClr val="85C44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y-GB" sz="12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Rheoleiddio'r</a:t>
          </a:r>
          <a:endParaRPr lang="cy-GB" sz="12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y-GB" sz="12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gweithlu</a:t>
          </a:r>
          <a:endParaRPr lang="en-GB" sz="1200" b="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72136" y="3692245"/>
        <a:ext cx="1060321" cy="1173969"/>
      </dsp:txXfrm>
    </dsp:sp>
    <dsp:sp modelId="{51B207A7-9925-4F66-8712-FA328ED573AB}">
      <dsp:nvSpPr>
        <dsp:cNvPr id="0" name=""/>
        <dsp:cNvSpPr/>
      </dsp:nvSpPr>
      <dsp:spPr>
        <a:xfrm rot="7653824">
          <a:off x="3749422" y="3277043"/>
          <a:ext cx="227115" cy="5142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3804258" y="3352895"/>
        <a:ext cx="158981" cy="308568"/>
      </dsp:txXfrm>
    </dsp:sp>
    <dsp:sp modelId="{E3ACAE35-185E-4221-9882-06C0296BED61}">
      <dsp:nvSpPr>
        <dsp:cNvPr id="0" name=""/>
        <dsp:cNvSpPr/>
      </dsp:nvSpPr>
      <dsp:spPr>
        <a:xfrm>
          <a:off x="2431645" y="3531777"/>
          <a:ext cx="1600800" cy="1645529"/>
        </a:xfrm>
        <a:prstGeom prst="ellipse">
          <a:avLst/>
        </a:prstGeom>
        <a:solidFill>
          <a:srgbClr val="EF952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y-GB" sz="12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Rheoleiddio'r</a:t>
          </a:r>
          <a:endParaRPr lang="cy-GB" sz="12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y-GB" sz="12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gwasanaeth</a:t>
          </a:r>
          <a:endParaRPr lang="en-GB" sz="1200" b="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66077" y="3772759"/>
        <a:ext cx="1131936" cy="1163565"/>
      </dsp:txXfrm>
    </dsp:sp>
    <dsp:sp modelId="{50EBAC05-8CFE-4F4C-A8C8-4A5291A698AC}">
      <dsp:nvSpPr>
        <dsp:cNvPr id="0" name=""/>
        <dsp:cNvSpPr/>
      </dsp:nvSpPr>
      <dsp:spPr>
        <a:xfrm rot="20373074">
          <a:off x="5047807" y="2321552"/>
          <a:ext cx="231969" cy="5142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050000" y="2436564"/>
        <a:ext cx="162378" cy="308568"/>
      </dsp:txXfrm>
    </dsp:sp>
    <dsp:sp modelId="{B82F7FAC-0021-4BD3-B5AD-8FCD14FAB908}">
      <dsp:nvSpPr>
        <dsp:cNvPr id="0" name=""/>
        <dsp:cNvSpPr/>
      </dsp:nvSpPr>
      <dsp:spPr>
        <a:xfrm>
          <a:off x="5328581" y="1355411"/>
          <a:ext cx="1626433" cy="1717232"/>
        </a:xfrm>
        <a:prstGeom prst="ellipse">
          <a:avLst/>
        </a:prstGeom>
        <a:solidFill>
          <a:srgbClr val="5CC9E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y-GB" sz="12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Gofal</a:t>
          </a:r>
          <a:endParaRPr lang="cy-GB" sz="12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y-GB" sz="12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Cymdeithasol</a:t>
          </a:r>
          <a:endParaRPr lang="cy-GB" sz="12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y-GB" sz="12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Cymru</a:t>
          </a:r>
          <a:endParaRPr lang="en-GB" sz="1200" b="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566767" y="1606894"/>
        <a:ext cx="1150061" cy="1214266"/>
      </dsp:txXfrm>
    </dsp:sp>
    <dsp:sp modelId="{0CAE51E2-7458-4DFA-AB06-8876CAF035AA}">
      <dsp:nvSpPr>
        <dsp:cNvPr id="0" name=""/>
        <dsp:cNvSpPr/>
      </dsp:nvSpPr>
      <dsp:spPr>
        <a:xfrm rot="11981603">
          <a:off x="3302076" y="2296935"/>
          <a:ext cx="345612" cy="5142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3402728" y="2417261"/>
        <a:ext cx="241928" cy="308568"/>
      </dsp:txXfrm>
    </dsp:sp>
    <dsp:sp modelId="{0E7436B8-2099-438E-A062-650B9A63D7AB}">
      <dsp:nvSpPr>
        <dsp:cNvPr id="0" name=""/>
        <dsp:cNvSpPr/>
      </dsp:nvSpPr>
      <dsp:spPr>
        <a:xfrm>
          <a:off x="1507956" y="1288870"/>
          <a:ext cx="1698768" cy="1730425"/>
        </a:xfrm>
        <a:prstGeom prst="ellipse">
          <a:avLst/>
        </a:prstGeom>
        <a:solidFill>
          <a:srgbClr val="FDC53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y-GB" sz="12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Gwasanaethau</a:t>
          </a:r>
          <a:endParaRPr lang="cy-GB" sz="12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y-GB" sz="12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cymdeithasol</a:t>
          </a:r>
          <a:endParaRPr lang="cy-GB" sz="12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y-GB" sz="12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awdurdodau lleol</a:t>
          </a:r>
          <a:endParaRPr lang="en-GB" sz="1200" b="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56735" y="1542285"/>
        <a:ext cx="1201210" cy="12235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3713"/>
          </a:xfrm>
          <a:prstGeom prst="rect">
            <a:avLst/>
          </a:prstGeom>
        </p:spPr>
        <p:txBody>
          <a:bodyPr vert="horz" lIns="91724" tIns="45862" rIns="91724" bIns="45862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3713"/>
          </a:xfrm>
          <a:prstGeom prst="rect">
            <a:avLst/>
          </a:prstGeom>
        </p:spPr>
        <p:txBody>
          <a:bodyPr vert="horz" lIns="91724" tIns="45862" rIns="91724" bIns="45862" rtlCol="0"/>
          <a:lstStyle>
            <a:lvl1pPr algn="r">
              <a:defRPr sz="1200"/>
            </a:lvl1pPr>
          </a:lstStyle>
          <a:p>
            <a:fld id="{2F6F487F-92FD-490C-ABF8-B7476D80A5B8}" type="datetimeFigureOut">
              <a:rPr lang="en-GB" smtClean="0"/>
              <a:t>06/09/2016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2950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24" tIns="45862" rIns="91724" bIns="45862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02493" y="4577085"/>
            <a:ext cx="6192688" cy="4752528"/>
          </a:xfrm>
          <a:prstGeom prst="rect">
            <a:avLst/>
          </a:prstGeom>
        </p:spPr>
        <p:txBody>
          <a:bodyPr vert="horz" lIns="91724" tIns="45862" rIns="91724" bIns="45862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8824"/>
            <a:ext cx="2945659" cy="493713"/>
          </a:xfrm>
          <a:prstGeom prst="rect">
            <a:avLst/>
          </a:prstGeom>
        </p:spPr>
        <p:txBody>
          <a:bodyPr vert="horz" lIns="91724" tIns="45862" rIns="91724" bIns="45862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5" y="9378824"/>
            <a:ext cx="2945659" cy="493713"/>
          </a:xfrm>
          <a:prstGeom prst="rect">
            <a:avLst/>
          </a:prstGeom>
        </p:spPr>
        <p:txBody>
          <a:bodyPr vert="horz" lIns="91724" tIns="45862" rIns="91724" bIns="45862" rtlCol="0" anchor="b"/>
          <a:lstStyle>
            <a:lvl1pPr algn="r">
              <a:defRPr sz="1200"/>
            </a:lvl1pPr>
          </a:lstStyle>
          <a:p>
            <a:fld id="{A771E050-A66B-4E11-9C20-135C160BC1C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091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y-GB" b="1" noProof="1"/>
              <a:t>Nodiadau</a:t>
            </a:r>
            <a:r>
              <a:rPr lang="cy-GB" b="1" noProof="0" dirty="0"/>
              <a:t> i Hwyluswyr</a:t>
            </a:r>
            <a:endParaRPr lang="cy-GB" baseline="0" dirty="0"/>
          </a:p>
          <a:p>
            <a:r>
              <a:rPr lang="cy-GB" sz="1200" kern="1200" dirty="0">
                <a:solidFill>
                  <a:schemeClr val="tx1"/>
                </a:solidFill>
                <a:effectLst/>
              </a:rPr>
              <a:t>Mae’r sleidiau hyn yn rhoi trosolwg o brif bwyntiau Deddf Rheoleiddio ac Arolygu Gofal Cymdeithasol </a:t>
            </a:r>
            <a:r>
              <a:rPr lang="cy-GB" sz="1200" kern="1200" dirty="0" smtClean="0">
                <a:solidFill>
                  <a:schemeClr val="tx1"/>
                </a:solidFill>
                <a:effectLst/>
              </a:rPr>
              <a:t>(Cymru)  </a:t>
            </a:r>
            <a:r>
              <a:rPr lang="cy-GB" sz="1200" kern="1200" dirty="0">
                <a:solidFill>
                  <a:schemeClr val="tx1"/>
                </a:solidFill>
                <a:effectLst/>
              </a:rPr>
              <a:t>2016. Am ragor o fanylion am y gwahanol </a:t>
            </a:r>
            <a:r>
              <a:rPr lang="cy-GB" sz="1200" kern="1200" dirty="0" smtClean="0">
                <a:solidFill>
                  <a:schemeClr val="tx1"/>
                </a:solidFill>
                <a:effectLst/>
              </a:rPr>
              <a:t>ran-ddeiliaid, </a:t>
            </a:r>
            <a:r>
              <a:rPr lang="cy-GB" sz="1200" kern="1200" dirty="0">
                <a:solidFill>
                  <a:schemeClr val="tx1"/>
                </a:solidFill>
                <a:effectLst/>
              </a:rPr>
              <a:t>ewch </a:t>
            </a:r>
            <a:r>
              <a:rPr lang="cy-GB" sz="1200" kern="1200" smtClean="0">
                <a:solidFill>
                  <a:schemeClr val="tx1"/>
                </a:solidFill>
                <a:effectLst/>
              </a:rPr>
              <a:t>i www.cgcymru.org.uk/adnoddau-dysgu-deddf-rhagc/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1E050-A66B-4E11-9C20-135C160BC1C9}" type="slidenum">
              <a:rPr lang="en-GB" smtClean="0"/>
              <a:t>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32432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cy-GB" b="1" noProof="0" dirty="0"/>
              <a:t>Nodiadau</a:t>
            </a:r>
            <a:r>
              <a:rPr lang="cy-GB" b="1" baseline="0" noProof="0" dirty="0"/>
              <a:t> i Hwyluswyr</a:t>
            </a:r>
            <a:endParaRPr lang="cy-GB" b="1" noProof="0" dirty="0"/>
          </a:p>
          <a:p>
            <a:endParaRPr lang="cy-GB" noProof="0" dirty="0"/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Mae’r Ddeddf yn ail-gydbwyso atebolrwydd yn y system gofal cymdeithasol, yn symud o’r bobl hynny sydd yn gweithio ar y rheng flaen yn unig er mwyn sicrhau bod cyflogwyr, perchnogion cwmnïau a chyfarwyddwyr yn atebol yn ôl y gyfraith. O Ebrill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2018,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bydd rhaid i ddarparwyr gwasanaeth ddynodi uwch gynrychiolydd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perchennog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partner, aelod o’r bwrdd neu uwch swyddog yr awdurdod lleol – fel ‘unigolyn cyfrifol’ fel rhan o’u cofrestriad.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cy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Dydy’r cysyniad o unigolyn cyfrifol (UC/RI) ddim yn un newydd. Fodd bynnag, cyn i’r Ddeddf ddod i rym, doedd e ddim yn ofyniad rheoliadol penodol o gofrestriad darparwr gwasanaeth. Bydd rhaid i ddarparwyr ddynodi unigolion cyfrifol yn ôl y ddeddfwriaeth newydd, ond does dim gofyn i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unigolion cyfrifol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gofrestru gyda Gofal Cymdeithasol Cymru. Bydd rhaid i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unigolion cyfrifol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ateb gofynion prawf ‘person addas a phriodol’ a chyflawni dyletswyddau statudol yn ôl y rheoliadau. 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Bydd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unigolion cyfrifol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yn atebol am greu hinsawdd lle gellir mesur effaith y gwasanaeth ar lesiant y person sy’n derbyn y gofal. Mae’n debygol y bydd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unigolion cyfrifol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yn atebol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am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Ansawdd gofal ymhob gwasanaeth 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Cywirdeb y wybodaeth yn ystadegau blynyddol y darparwr 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Penodi rheolwr addas a phriodol 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Cynnwys ystadegau blynyddol darparwr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Ond, bydd rhestr derfynol o ddyletswyddau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unigolion cyfrifol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yn cael eu cadarnhau yn y rheoliadau. 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1E050-A66B-4E11-9C20-135C160BC1C9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18372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y-GB" sz="1200" b="1" kern="1200" noProof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Nodiadau i Hwyluswyr</a:t>
            </a:r>
          </a:p>
          <a:p>
            <a:endParaRPr lang="cy-GB" sz="1200" kern="1200" noProof="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Mae’r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ddeddfwriaeth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newydd yn rhoi pwyslais ar welliant gan gyflwyno rhybuddion gwelliant ac mae’n rhoi pwerau cryfach i AGGCC i weithredu ynglŷn â gwasanaethau a darparwyr gwael eu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hansawdd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Mae hyn yn sicrhau y bydd pobl sy’n defnyddio’r gwasanaethau yn cael eu diogelu fwy.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Bydd gan AGGCC y grym i gyhoeddi rhybuddion cosb sefydlog ac yn ei gwneud hi’n haws iddyn nhw alw darparwyr gwasanaeth ac unigolion cyfrifol i gyfrif.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Mae’r rhain yn darparu opsiynau amgen i ganslo cofrestriad yn syth. Mae’r ddeddfwriaeth yn dal at y safblwynt blaenorol lle, mewn amgylchiadau ethriadol, y gall AGGCC symud i derfynu gwasanaeth ac atal niwed sylweddol.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Bydd hefyd gosbau llymach am faterion cydymffurfo megis methu â chyflwyno ystadegau blynyddol neu rwystro arolygydd, yn ogystal â throseddau newydd megis rhoi gwybodaeth ffug neu gamarweiniol.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1E050-A66B-4E11-9C20-135C160BC1C9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18372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y-GB" sz="1200" b="1" noProof="0" dirty="0"/>
              <a:t>Nodiadau</a:t>
            </a:r>
            <a:r>
              <a:rPr lang="cy-GB" sz="1200" b="1" baseline="0" noProof="0" dirty="0"/>
              <a:t> i Hwyluswyr</a:t>
            </a:r>
            <a:endParaRPr lang="cy-GB" sz="1200" noProof="0" dirty="0"/>
          </a:p>
          <a:p>
            <a:endParaRPr lang="cy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Mae’r Ddeddf yn sicrhau am y tro cyntaf y bydd pob darparwr gofal cymdeithasol rheoledig yng Nghymru (darparwyr statudol, preifat a’r trydydd sector) yn paratoi </a:t>
            </a:r>
            <a:r>
              <a:rPr lang="cy-GB" sz="12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ystadegau blynyddol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fel y gellir archwilio a chymharu perfformiad. Mae’r ystadegau yn amlinellu sut mae gofal yn gwella llesiant, datblygiad staff a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chwynion, ayyb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 nod ydy symud i berthynas newydd rhwng y rheolydd a’r darparwyr, yn symud o gydymffurfio i fod yn un sy’n gyrru i godi ansawdd. Bydd darparwyr yn fwy atebol am eu safonau eu hunain ac yn ceisio’n barhaus i wella’u hansawdd eu hunain a’r effaith ar lesiant defnyddwyr y gwasanaethau.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Bydd ystadegau blynyddol yn darparu mwy o dryloywder ar gyfer pobl er mwyn iddyn nhw gymharu gwasanaethau a dewis yr hyn sydd orau iddyn nhw. Cyhoeddir y rhain ar wefan AGGCC ynghyd ag adroddiad yr arolwg. 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Mae darparu gwasanaeth gwybodaeth, cyngor a chyfarwyddyd yn ganolog i Wasanaethau Cymdeithasol Cynaliadwy a Deddf Gwasanaethau Cymdeithasol a Llesiant (Cymru) 2014. Y nod ydy y bydd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dinasyddion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yn gynyddol yn ysgwyddo cyfrifoldeb dros ddiwallu eu hanghenion eu hunain a chyflawni eu hamcanion eu hunain, ond er mwyn i hyn ddigwydd mae rhaid iddyn nhw gael mynediad rhwydd i wybodaeth uchel ei hansawdd yn cynnwys gwybodaeth dryloyw a chyffelyb am wasanaethau. Mae’n galluogi pobl i gymryd rheolaeth a gwneud dewisiadau deallus ac mae’n elfen hanfodol o ddull ataliol o fynd ati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1E050-A66B-4E11-9C20-135C160BC1C9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18372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y-GB" sz="1200" b="1" kern="1200" noProof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Nodiadau </a:t>
            </a:r>
            <a:r>
              <a:rPr lang="cy-GB" sz="1200" b="1" kern="1200" noProof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Hwyluswyr </a:t>
            </a:r>
          </a:p>
          <a:p>
            <a:endParaRPr lang="cy-GB" sz="1200" kern="1200" noProof="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nod cyffredinol ydy rhoi’r un ystod o rymoedd sydd ar gael yn gyfredol i arolygwyr,  fel y gallan nhw sicrhau eu bod yn gallu cyrchu’r holl wybodaeth sydd ei hangen arnyn nhw i wneud eu gwaith. Fodd bynnag, y newid mwyaf sylweddol yn sgil y dull newydd o fynd ati fydd cynnwys mewn arolygon, asesiad o ba mor dda mae gwasanaethau yn diwallu deilliannau llesiant pobl sy’n defnyddio’r gwasanaethau hynny. Mae hyn yn cyd-redeg gyda’r dulliau o ddelio â gofal a chymorth a amlinellir yn Neddf Gwasanaethau Cymdeithasol a Llesiant (Cymru) 2014 a bydd yn arwain at well dealltwriaeth o effaith ac ansawdd gwasanaethau.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Bydd y ffocws hwn ar ddeilliannau llesiant yn berthnasol i arolygu darparwyr gwasanaeth, gan gynnwys y gwasanaethau y mae awdurdodau lleol yn eu darparu yn ogystal ag arolygon o swyddogaethau ehangach gwasanaethau cymdeithasol awdurdodau lleol.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Yn ganolog i holl weithgaredd arolygu mae ymrwymiad i gynnwys barn a llais y bobl sydd angen gofal a chymorth. 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Mae’r Ddeddf hefyd yn rhoi’r grym, drwy reoliadau, i Weinidogion Cymru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fesur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graddio ansawdd gwasanaethau ac awdurdodau lleol yn dilyn arolygon. Sylwer nad yw’r grym hwn yn mynd i gael ei ddefnyddio ar y foment h.y. does dim cynlluniau i glustnodi graddfeydd ansawdd pan ddaw rheoleiddio gwasanaeth o dan y Ddeddf i rym yn Ebrill 2018. 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1E050-A66B-4E11-9C20-135C160BC1C9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18372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y-GB" sz="1200" b="1" kern="1200" noProof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Nodiadau i Hwyluswyr </a:t>
            </a:r>
          </a:p>
          <a:p>
            <a:endParaRPr lang="cy-GB" sz="1200" kern="1200" noProof="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Fel yr ydyn ni eisoes wedi trafod yn y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chwe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sleid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ddiwethaf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fe fydd newidiadau ar gyfer darparwyr gwasanaethau rheoledig. Os bydd awdurdodau lleol yn darparu gwasanaethau rheoledig, bydd newidiadau yn y modd y mae’r gwasanaethau hynny’n cael eu cofrestru a’u harolygu. 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cy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Fodd bynnag, mae newidiadau eraill fydd yn effeithio ar awdurdodau lleol p’un ai ydyn nhw’n darparu gwasanaethau rheoledig ai peidio. Mae’r rhain yn cynnwys riportio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safonedig,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yn ogystal ag adroddiadau ar sefydlogrwydd y farchnad (gweler y sleid nesaf).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Er bod gofyn eisoes i Gyfarwyddwyr Gwasanaethau Cymdeithasol riportio ar amrediad o set o bynciau, does dim templed riportio rhagnodedig. Mae hyn yn ei gwneud hi’n anodd i bobl sy’n defnyddio’r gwasanaethau a’r cyhoedd yn gyffredinol gymharu deilliannau ac effaith ar draws awdurdodau lleol. 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Nodwyd mewn adolygiad o ddarpariaeth gofal cymdeithasol a chymorth mewn ardaloedd awdurdodau lleol ledled Cymru yn defnyddio adroddiadau Cyfarwyddwyr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Gwasanaethau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Cymdeithasol, Garthwaite et al (2011), er enghraifft, bod defnyddio’r adroddiadau fel ffynhonnell data ar gyfer eu dadansoddiad yn creu sialensiau sylweddol o ran ymchwil oherwydd ei fod yn golygu dadansoddi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mwy na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700 o dudalennau o destun rhydd. 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Bydd dull safonedig o fynd ati i riportio yn ei gwneud hi’n haws i reolydd y gwasanaeth a defnyddwyr y gwasanaeth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allu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cymharu ar draws yr awdurdodau lleol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1E050-A66B-4E11-9C20-135C160BC1C9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18372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02493" y="4577085"/>
            <a:ext cx="6192688" cy="4968552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cy-GB" b="1" noProof="0" dirty="0"/>
              <a:t>Nodiadau i Hwyluswyr </a:t>
            </a:r>
          </a:p>
          <a:p>
            <a:pPr marL="0" indent="0">
              <a:buFontTx/>
              <a:buNone/>
              <a:defRPr/>
            </a:pPr>
            <a:endParaRPr lang="en-GB" b="1" dirty="0"/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Mae’r Ddeddf yn cyflwyno gofyniad newydd ar i awdurdodau lleol gyhoeddi </a:t>
            </a:r>
            <a:r>
              <a:rPr lang="cy-GB" sz="12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adroddiadau ar sefydlogrwydd y farchnad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ar ba mor ddigonol ydy darpariaeth gofal a chymorth yn ardal yr awdurdod lleol, yn gyfredol ac yn y dyfodol.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Mae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hyn yn debyg i’r datganiadau cyfredol ar sefyllfa’r farchnad (MPS) y mae nifer o awdurdodau lleol yn eu cynhyrchu (sylwer nad yw datganiadau MPS yn statudol).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Yn ôl Deddf Gwasanaethau Cymdeithasol a Llesiant (Cymru) 2014 mae gofyn i awdurdodau lleol lunio asesiad o’r boblogaeth unwaith bob cylch etholiadol llywodraeth leol ac wedi’i seilio ar ôl  y bwrdd iechyd lleol. Bydd angen i adroddiadau ar sefydlogrwydd y farchnad ystyried yr asesiadau hyn o’r boblogaeth neu gallai’r gwaith gael ei ddyblygu. 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Bydd adroddiadau ar sefydlogrwydd y farchnad leol yn bwydo i mewn i adroddiad cenedlaethol AGGCC a Gofal Cymdeithasol Cymru. 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Cyn y Ddeddf, doedd dim gofyniad oedd yn galluogi’r rheolydd sefydlu system effeithiol o oruchwylio’r farchnad gofal cymdeithasol yng Nghymru. O dan y Ddeddf bydd y rheolydd yn gallu mynd ati gyda diwydrwydd dyladwy i ddelio â darparwyr pwysig a/neu ddarparwyr mawr er mwyn rhoi rhybudd cynnar o ddarpar fethiant gwasanaethau. Mae’r rhesymeg dros y gofyniad am adroddiad fel hyn yn deillio’n rhannol o fethiant darparwr mawr, Southern Cross, yn 2011 a amlygodd y sialensiau sy’n gysylltiedig â monitro a rheoli trawsnewid a dilyniant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gwasanaeth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os bydd darparwr sy’n gweithredu ledled y wlad, gyda strwythurau cymhleth, yn methu. 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Drwy’r dulliau hyn, y gobaith ydy y gall pawb yn y sector ymateb i newidiadau’r farchnad.</a:t>
            </a:r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1E050-A66B-4E11-9C20-135C160BC1C9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18372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58477" y="4577085"/>
            <a:ext cx="6408712" cy="5616624"/>
          </a:xfrm>
        </p:spPr>
        <p:txBody>
          <a:bodyPr/>
          <a:lstStyle/>
          <a:p>
            <a:r>
              <a:rPr lang="cy-GB" sz="1200" b="1" kern="1200" noProof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Nodiadau i </a:t>
            </a:r>
            <a:r>
              <a:rPr lang="cy-GB" sz="1200" b="1" kern="1200" noProof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Hwyluswyr</a:t>
            </a:r>
          </a:p>
          <a:p>
            <a:endParaRPr lang="cy-GB" sz="1200" b="1" kern="1200" noProof="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Daw rheoliadau’r gweithlu i rym yn </a:t>
            </a:r>
            <a:r>
              <a:rPr lang="cy-GB" sz="12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Ebrill 2017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Bydd cofrestru rheolwyr, gweithwyr cymdeithasol, myfyrwyr gwaith cymdeithasol a gweithwyr gofal </a:t>
            </a:r>
            <a:r>
              <a:rPr lang="cy-GB" dirty="0"/>
              <a:t>p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lant preswyl yn cael ei drosglwyddo o Gyngor Gofal Cymru i Gofal Cymdeithasol Cymru o Ebrill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2017,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h.y. ni fydd angen i’r staff hyn ail-gofrestru. Gall gweithwyr gofal yn y cartref gofrestru o 2018 a bydd yn orfodol i wneud hynny o 2020. Gall gweithwyr cartrefi gofal gofrestru o 2020 a bydd yn orfodol i wneud hynny o 2022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 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Ni fydd hyn yn effeithio ar gofrestru gwasanaeth tan </a:t>
            </a:r>
            <a:r>
              <a:rPr lang="cy-GB" sz="12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Ebrill 2018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 bydd y broses o ail-gofrestru yn digwydd yn gyfnodol a bydd ar waith yn llawn erbyn </a:t>
            </a:r>
            <a:r>
              <a:rPr lang="cy-GB" sz="12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Ebrill 2019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gyda rhai mathau o wasanaethau yn cael eu hail-gofrestru o fewn cyfnod penodol drwy gydol 2018-19. Mae rheoliadau a Safonau Gofynnol Cenedlaethol cyfredol yn dal mewn grym nes bod y gwasanaethau’n cael eu cofrestru o dan Ddeddf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Rheoleiddio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 Arolygu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Gofal Cymdeithasol (Cymru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2016.    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cy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Mae AGGCC  yn profi fframwaith arolygu newydd ar gyfer gwasanaethau cymdeithasol awdurdodau lleol ei brofi yn ystod 2016-17. Bydd yr hyn a ddysgir o’r cyfnod prawf hwn yn sail i ddatblygu gofynion newydd  awdurdodau lleol sy’n cynnwys sefydlogrwydd y farchnad ac sy’n dod i rym fis Ebrill 2018.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 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Bydd y gofynion manwl hyn am yr holl newidiadau yn cael eu gosod allan mewn rheoliadau y bydd Llywodraeth Cymru yn eu datblygu. Ymgynghorir ar reoliadau’r gweithlu a rhai o reoliadau gwasanaeth (cofrestru fel darparwr gwasanaeth, ystadegau blynyddol darparwr gwasanaeth, gwybodaeth i’w chynnwys mewn rhybuddion i awdurdodau lleol) yn ystod y cyfnod cyntaf rhwng Mehefin a Medi 2016. Bydd drafft terfynol y rheoliadau hyn yn dod o flaen y Cynulliad yn ystod tymor y gaeaf 2016 er mwyn caniatáu i reoliadau’r gweithlu ddod i rym yn Ebrill 2017.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 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Ymgynghorir ar weddill y rheoliadau – gofynion a safonau darparwyr gwasanaeth ac unigolion cyfrifol, troseddau yn codi o’r gofynion hyn, gofynion awdurdodau lleol, gwasanaethau eiriolaeth rheoledig – yn ystod yr ail gyfnod, sef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gwanwyn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hwyr hyd at haf 2017. Bydd drafft terfynol y rheoliadau gwasanaeth yn dod o flaen y Cynulliad yn ystod tymor y gaeaf 2017, er mwyn caniatáu i reoliadau gwasanaeth ddod i rym yn Ebrill 2018.  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indent="0" algn="l" defTabSz="9068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y-GB" sz="1200" b="1" kern="1200" noProof="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1E050-A66B-4E11-9C20-135C160BC1C9}" type="slidenum">
              <a:rPr lang="en-GB" smtClean="0"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48880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y-GB" b="1" noProof="0" dirty="0">
                <a:solidFill>
                  <a:srgbClr val="000000"/>
                </a:solidFill>
              </a:rPr>
              <a:t>Nodiadau</a:t>
            </a:r>
            <a:r>
              <a:rPr lang="cy-GB" b="1" baseline="0" noProof="0" dirty="0">
                <a:solidFill>
                  <a:srgbClr val="000000"/>
                </a:solidFill>
              </a:rPr>
              <a:t> i Hwyluswyr</a:t>
            </a:r>
            <a:endParaRPr lang="cy-GB" b="1" noProof="0" dirty="0">
              <a:solidFill>
                <a:srgbClr val="000000"/>
              </a:solidFill>
            </a:endParaRPr>
          </a:p>
          <a:p>
            <a:endParaRPr lang="cy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grynhoi, mae’r Ddeddf yn cael ei chyflwyno i wella </a:t>
            </a:r>
            <a:r>
              <a:rPr lang="cy-GB" sz="12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ansawdd gofal a chymorth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yn barhaus yng Nghymru. Mae’n Ddeddf sy’n rhoi pwyslais ar y canlynol: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y-GB" sz="12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Gwella llesiant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drwy asesu effaith gwasanaethau ar fywydau pobl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y-GB" sz="12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Rhoi llais cryfach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i’r bobl sy’n defnyddio gwasanaethau 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y-GB" sz="12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Atgyfnerthu diogelu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drwy bwerau rheoleiddiol a mwy o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dryloywder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chymaroldeb ar draws gwasanaethau yng Nghymru 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y-GB" sz="12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Cynyddu atebolrwydd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darparwyr gwasanaeth drwy sicrhau bod aliniad clir rhwng arweinyddiaeth, hinsawdd a llesiant  </a:t>
            </a:r>
            <a:endParaRPr lang="en-GB" b="1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1E050-A66B-4E11-9C20-135C160BC1C9}" type="slidenum">
              <a:rPr lang="en-GB" smtClean="0"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4888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y-GB" b="1" noProof="0" dirty="0"/>
              <a:t>Nodiadau i Hwyluswyr</a:t>
            </a:r>
          </a:p>
          <a:p>
            <a:endParaRPr lang="en-GB" dirty="0"/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Mae </a:t>
            </a:r>
            <a:r>
              <a:rPr lang="cy-GB" sz="12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Deddf Rheoleiddio ac Arolygu Gofal Cymdeithasol (Cymru) 2016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yn darparu fframwaith diwygiedig llyfn ar gyfer rheoleiddio ac arolygu gwasanaethau gofal cymdeithasol yng Nghymru.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cy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Mae’r Ddeddf yn cael ei chyflwyno i wella</a:t>
            </a:r>
            <a:r>
              <a:rPr lang="cy-GB" sz="12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ansawdd gofal a chymorth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yng Nghymru.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Bydd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yn gwneud hyn drwy </a:t>
            </a:r>
            <a:r>
              <a:rPr lang="cy-GB" sz="12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atgyfnerthu diogelu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cynyddu </a:t>
            </a:r>
            <a:r>
              <a:rPr lang="cy-GB" sz="12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atebolrwydd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y rhai sy’n darparu gwasanaethau a rhoi </a:t>
            </a:r>
            <a:r>
              <a:rPr lang="cy-GB" sz="12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llais cryfach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 bobl sy’n defnyddio gwasanaethau gofal a chymorth.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Mae hefyd yn ymgorffori amcanion </a:t>
            </a:r>
            <a:r>
              <a:rPr lang="cy-GB" sz="12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Deddf Gwasanaethau Cymdeithasol a Llesiant (Cymru) 2014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 </a:t>
            </a:r>
            <a:r>
              <a:rPr lang="cy-GB" sz="12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Deddf Llesiant Cenedlaethau’r Dyfodol (Cymru) 2015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ac felly’n creu system gyfan gyda’r nod o wella </a:t>
            </a:r>
            <a:r>
              <a:rPr lang="cy-GB" sz="12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llesiant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pobl Cymru.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Gyda’i gilydd</a:t>
            </a:r>
            <a:r>
              <a:rPr lang="cy-GB" sz="12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cy-GB" sz="1200" kern="120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disgrifiwyd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 tair deddfwriaeth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fel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 newid cyfreithiol mwyaf sylweddol i ofal cymdeithasol yng Nghymru ers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datganoli.  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1E050-A66B-4E11-9C20-135C160BC1C9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4888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y-GB" b="1" noProof="0" dirty="0"/>
              <a:t>Nodiadau i Hwyluswyr </a:t>
            </a:r>
            <a:endParaRPr lang="cy-GB" noProof="0" dirty="0"/>
          </a:p>
          <a:p>
            <a:endParaRPr lang="cy-GB" sz="1200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Cyn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 Ddeddf roedd ffocws y system reoleiddio ar gydymffurfio â’r safonau gofynnol. Mae’r dull newydd o fynd ati yn ystyried yr effaith y mae gwasanaethau gofal a chymorth yn ei chael ar fywydau a llesiant pobl.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 nod hefyd ydy symleiddio’r gyfraith a darparu prosesau mwy hyblyg ar gyfer darparwyr a galluogi modelau newydd o ofal a chymorth gael eu datblygu. Er enghraifft – yn hytrach na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naw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set o reoliadau a 14 set o safonau gofynnol bydd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ddwy set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yn unig o reoliadau a chyfarwyddyd ar gydymffurfio â’r rheoliadau hynny.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cy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Yn ogystal â gwneud newidiadau i gofrestru, arolygu a gorfodi gofal a chymorth mae’r Ddeddf yn cynnwys gofynion i reoleiddio gweithlu gofal cymdeithasol er mwyn sicrhau bod pawb sy’n gweithio yn y sector yn fedrus, yn gymwys ac wedi’u hyfforddi’n briodol i set gytun o safonau. 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cy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Bydd gan reoleiddwyr ddyletswyddau i ymglymu dinasyddion yn eu gwaith a riportio yn flynyddol sut y gwneir hyn. Bydd gan ddarparwyr ddyletswydd i lunio ystadegau blynyddol sy’n rhoi gwybodaeth wrthrychol i’r cyhoedd. Y gobaith yw y bydd yn creu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mwy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 dryloywder ac yn codi ymwybyddiaeth y cyhoedd a hynny yn golygu bod gan y cyhoedd fwy o hyder yn y dull y mae rheoleiddio yn gweithio. 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1E050-A66B-4E11-9C20-135C160BC1C9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48880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y-GB" b="1" noProof="0" dirty="0" smtClean="0"/>
              <a:t>Nodiadau </a:t>
            </a:r>
            <a:r>
              <a:rPr lang="cy-GB" b="1" noProof="0" dirty="0"/>
              <a:t>i Hwyluswyr </a:t>
            </a:r>
          </a:p>
          <a:p>
            <a:endParaRPr lang="en-GB" dirty="0"/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Bydd y Ddeddf yn effeithio ar yr holl sector gofal a chymorth: amrediad eang o sefydliadau, rheolwyr, staff a phobl sy’n defnyddio gwasanaethau gofal a chymorth </a:t>
            </a:r>
            <a:r>
              <a:rPr lang="cy-GB" sz="12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rheoledig. 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 gwasanaethau rheoledig ydy’r rhai sydd ar y sleid hwn: gwasanaeth cartrefi gofal, gwasanaeth llety diogel, gwasanaeth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canolfan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breswyl i deuluoedd, gwasanaeth mabwysiadu, gwasanaeth maethu, cynllun lleoli  oedolion, gwasanaeth eiriolaeth a gwasanaeth cymorth yn y cartref.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Sylwch bydd cartrefi gofal plant yn cael eu hystyried yn gartrefi gofal o dan y rheoliadau gwasanaeth newydd. Sylwch hefyd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fod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gwasanaeth gofal cartref yn cynnwys cartrefi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preswyl,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yn ogystal â chartrefi nyrsio.</a:t>
            </a: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Bydd y Ddeddf yn effeithio ar ddarparwyr o bob math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awdurdodau lleol, darparwyr y sector gwirfoddol a chymunedol,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sector ddim er elw a’r sector preifat yn unigolion neu’n sefydliadau – yn darparu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gwasanaethau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rheoledig i bob math o grwpiau gofal megis pobl ag anableddau dysgu, gwasanaethau iechyd meddwl, gwasanaethau plant, gwasanaethau pobl hŷn,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ayyb.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1E050-A66B-4E11-9C20-135C160BC1C9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48880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y-GB" b="1" noProof="0" dirty="0" smtClean="0"/>
              <a:t>Nodiadau</a:t>
            </a:r>
            <a:r>
              <a:rPr lang="cy-GB" b="1" baseline="0" noProof="0" dirty="0" smtClean="0"/>
              <a:t> </a:t>
            </a:r>
            <a:r>
              <a:rPr lang="cy-GB" b="1" baseline="0" noProof="0" dirty="0"/>
              <a:t>i Hwyluswyr</a:t>
            </a:r>
            <a:endParaRPr lang="cy-GB" b="1" noProof="0" dirty="0"/>
          </a:p>
          <a:p>
            <a:endParaRPr lang="cy-GB" noProof="0" dirty="0"/>
          </a:p>
          <a:p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Beth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ydy materion a drafodir </a:t>
            </a:r>
            <a:r>
              <a:rPr lang="cy-GB" dirty="0"/>
              <a:t>yn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 Ddeddf?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Mae’r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Ddeddf yn newid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pum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elfen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Mae’r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Ddeddf yn sefydlu Gofal Cymdeithasol Cymru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vl="0"/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 Rheoleiddio’r gweithlu ar draws holl ddarpariaeth gofal a chymorth yng Nghymru 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vl="0"/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3. Rheoleiddio darparwyr gwasanaeth gofal cymdeithasol: cartrefi gofal, asiantaethau cymorth yn y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cartref, ayyb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(gwasanaethau rheoledig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vl="0"/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4. Archwilio awdurdodau lleol a derbyn adroddiadau ganddyn nhw 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vl="0"/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5. Adroddiadau ar sefydlogrwydd y farchnad a goruchwylio’r farchnad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cy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Mae’r Ddeddf hefyd yn ymwneud â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Sut mae sefydliadau yn rhannu gwybodaeth a chydweithio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Bod yn gyson gyda’r newidiadau a gyflenwir gan Ddeddf Gwasanaethau Cymdeithasol a Llesiant (Cymru) 2014 </a:t>
            </a:r>
          </a:p>
          <a:p>
            <a:pPr lvl="0"/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Mae’r sleidiau nesaf yn delio â’r pum elfen yn eu tro, yn cychwyn gyda Gofal Cymdeithasol Cymru ar y sleid nesaf. Sylwch fod sleidiau 5-6 a sleidiau 6-11 yn amlinellu’r newidiadau sy’n berthnasol i bob elfen o’r Ddeddf yn y blwch ar dop pob sleid ac yna, canlyniad arfaethedig y newidiadau hyn yn y  blwch ar waelod pob sleid. 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1E050-A66B-4E11-9C20-135C160BC1C9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48880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58477" y="4577085"/>
            <a:ext cx="6480720" cy="511256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y-GB" b="1" noProof="0" dirty="0"/>
              <a:t>Nodiadau i Hwyluswyr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y-GB" noProof="0" dirty="0"/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 Ebrill 2017, bydd Cyngor Gofal Cymru ac Asiantaeth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Gwella’r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Gwasanaethau Cymdeithasol (SSIA) yn uno i fod yn </a:t>
            </a:r>
            <a:r>
              <a:rPr lang="cy-GB" sz="12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Gofal Cymdeithasol Cymru</a:t>
            </a:r>
            <a:r>
              <a:rPr lang="cy-GB" sz="1200" b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r>
              <a:rPr lang="cy-GB" sz="12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Bydd gan y corff cenedlaethol hwn gyfrifoldebau ehangach</a:t>
            </a:r>
            <a:r>
              <a:rPr lang="cy-GB" sz="12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</a:t>
            </a:r>
            <a:r>
              <a:rPr lang="cy-GB" sz="12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wella ansawdd gwasanaethau gofal cymdeithasol. Bydd Gofal Cymdeithasol Cymru yn gorff a fydd yn cael ei noddi gan Lywodraeth Cymru gyda chyfrifoldeb dros reoleiddio a datblygu gweithlu gofal cymdeithasol a thros wella’r sector ledled Cymru.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Gofal Cymdeithasol Cymru fydd wrth wraidd tirlun gofal cymdeithasol newydd, yn dod â meysydd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datblygu’r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gweithlu,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rheoliadau’r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gweithlu, gwella gwasanaeth ac ymchwil at ei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gilydd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 dan ymbarel un sefydliad. Bydd yn adeiladu ar swyddogaethau’r Cyngor Gofal ac SSIA yn benodol drwy gofrestru mwy o grwpiau o weithwyr cymdeithasol; cytuno ar flaenoriaethau ar gyfer ariannu hyfforddiant gofal cymdeithasol a rheoleiddio’r hyfforddiant hwnnw; sefydlu blaenoriaethau ar gyfer ymchwil; gweithio i wella gwasanaethau craidd penodol; darparu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hyb gwybodaeth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ar gyfer y sector; a rhoi gwybodaeth i’r cyhoedd. Bydd ei gylch gorchwyl ehangach yn helpu Gofal Cymdeithasol Cymru, ei bartneriaid a’r bobl sy’n defnyddio’r gwasanaethau i ddelio’n effeithiol â’r blaenoriaethau a nodwyd gan y sector ar gyfer gwella gwasanaeth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endParaRPr lang="cy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Ceir rhestr wirio ddefnyddiol o’r hyn fydd Gofal Cymdeithasol Cymru yn ei wneud (ar ôl iddo gael ei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sefydlu),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yn ogystal â’r hyn mae Cyngor Gofal Cymru yn ei wneud nawr ar y wefan: http://www.ccwales.org.uk/what-social-care-wales-will-do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</a:p>
          <a:p>
            <a:endParaRPr lang="cy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Bydd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gan </a:t>
            </a:r>
            <a:r>
              <a:rPr lang="cy-GB" sz="12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Gofal Cymdeithasol Cymru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ac </a:t>
            </a:r>
            <a:r>
              <a:rPr lang="cy-GB" sz="12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Arolygiaeth Gofal a Gwasanaethau Cymdeithasol Cymru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(AGGCC) 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ddyletswydd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gydweithredu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Bydd angen i reoleiddwyr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rhannu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gwybodaeth i fonitro’r sector yn barhaus a chydweithredu i ganfod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materion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gwelliannau a chynorthwyo gwelliannau. Bydd angen iddyn nhw wneud pethau’n wahanol i sicrhau gweithrediadau di-dor a lleihau’r baich ar ddarparwyr.  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1E050-A66B-4E11-9C20-135C160BC1C9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48880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58477" y="4505077"/>
            <a:ext cx="6480720" cy="6120680"/>
          </a:xfrm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y-GB" sz="1200" b="1" noProof="0" dirty="0"/>
              <a:t>Nodiadau i </a:t>
            </a:r>
            <a:r>
              <a:rPr lang="cy-GB" sz="1200" b="1" noProof="0" dirty="0" smtClean="0"/>
              <a:t>Hwyluswyr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y-GB" sz="1200" b="1" noProof="0" dirty="0"/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Cyn i’r Ddeddf gael ei rhoi ar waith, gallai gweithwyr cymorth yn y cartref a gweithwyr cartrefi gofal oedolion ddewis cofrestru ond doedd hi ddim yn orfodol tra bod rhaid i: 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Weithwyr cymdeithasol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yfyrwyr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gwaith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cymdeithasol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Gweithwyr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gofal plant preswyl a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rheolwyr,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Rheolwyr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cartrefi gofal oedolion a rheolwyr gofal cartref 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gofrestru gyda Chyngor Gofal Cymru.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cy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Mae gweithredu’r Ddeddf yn golygu bydd cofrestru gwirfoddol yn cael ei ddiddymu a bydd hi’n orfodol i </a:t>
            </a:r>
            <a:r>
              <a:rPr lang="cy-GB" sz="12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bob un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o’r grwpiau staff uchod gofrestru gyda Gofal Cymdeithasol Cymru: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Rheolwyr i gofrestru gyda Gofal Cymdeithasol Cymru (yn hytrach na gyda’r Cyngor Gofal ac AGGCC) ar ôl i’r rheoliadau gwasanaeth gael eu rhoi ar waith 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Cofrestrir gweithwyr cymdeithasol, myfyrwyr gwaith cymdeithasol a gweithwyr gofal plant preswyl gyda Gofal Cymdeithasol Cymru o Ebrill 2017  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Gall gweithwyr cymorth yn y cartref gofrestru o 2018 a hynny’n orfodol o 2020 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Gall gweithwyr gofal cartref gofrestru o 2020 a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hynny’n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orfodol o 2022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cy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Sylwch fod hyn yn ychwanegol at y gofynion sydd eisoes yn bodoli am wiriadau Gwasanaeth Datgelu a Gwahardd (DBS). Mae bod ar gofrestr Gofal Cymdeithasol Cymru yn golygu bod rhaid i fod wedi cymhwyso’n briodol. Bydd Gofal Cymdeithasol Cymru yn ymchwilio os nad ydy unrhyw aelod o staff yn ‘anaddas ac amhriodol’ i weithio. 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cy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Gallai fod rhaid i grwpiau newydd o staff gofrestru yn y dyfodol. Amlygwyd staff sy’n darparu gwasanaethau eirioli a blynyddoedd cynnar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fel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enghreifftiau o grwpiau a fydd angen iddyn nhw gofrestru yn y dyfodol. Mae hyn yn rhoi hyblygrwydd i ymateb i newidiadau yn y sector. 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cy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Rheoleiddiwyd hyfforddiant ar gyfer gweithwyr cymdeithasol. Fodd bynnag, ni reoleiddiwyd hyfforddiant ar gyfer gweddill y gweithlu gofal cymdeithasol. Bydd cyfrifoldebau Gofal Cymdeithasol Cymru yn ymestyn i reoleiddio hyfforddiant </a:t>
            </a:r>
            <a:r>
              <a:rPr lang="cy-GB" sz="1200" i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gweithwyr gofal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 Ebrill 2017.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cy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Drwy gael prosesau rheoleiddio gweithlu allweddol mewn deddfwriaeth sylfaenol, cyfyngir ar y potensial i wrthdaro ddigwydd rhwng swyddogaeth Gofal Cymdeithasol Cymru i reoli a gwella.</a:t>
            </a:r>
            <a:endParaRPr lang="cy-GB" sz="1200" kern="1200" noProof="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1E050-A66B-4E11-9C20-135C160BC1C9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18372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y-GB" b="1" noProof="0" dirty="0"/>
              <a:t>Nodiadau i Hwyluswyr</a:t>
            </a:r>
          </a:p>
          <a:p>
            <a:endParaRPr lang="en-GB" dirty="0"/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Dyma’r system gofrestru darparwr gwasanaeth cyn i‘r Ddeddf gael ei rhoi ar waith – darparwyr yn cofrestru fesul sefydliad ac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asiantaeth,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 mae gan bob gwasanaeth reolwr sydd wedi cofrestru gydag AGGCC (a’r Cyngor Gofal). Yn yr enghraifft ar y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sleid,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mae gan y darparwr, Suncare Ltd,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pedwar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cofrestriad gwahanol gan fod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pedwar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sefydliad ganddo.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Mae’r model sy’n seiliedig ar sefydliad yn dibynnu ar ddiffiniadau caeth o fathau o wasanaeth e.e. ni all person ag anableddau dysgu breswylio mewn cartref gofal onibai fod y cyfryw sefydliad wedi’i gofrestru fel sefydliad anabledd dysgu. Nod y dull newydd o fynd ati i gofrestru gwasanaeth ydy caniatáu mwy o hyblygrwydd wrth gofrestru er mwyn sicrhau, er enghraifft, na fyddai rhaid i breswylwyr symud i ddarpariaeth wahanol oherwydd nad yw eu darparwr wedi cofrestru i ddiwallu eu hanghenion cyfnewidiol hyd yn oed os gall y darparwr wneud hynny. Yn eu datganiad o bwrpas, bydd darparwyr yn disgrifio’r gwasanaeth y maen nhw’n ei ddarparu a’r staff, yr hyfforddiant neu’r adnoddau sydd ganddyn nhw i ddiwallu anghenion llesiant y bobl sy’n defnyddio’r gwasanaeth. 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1E050-A66B-4E11-9C20-135C160BC1C9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71056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58477" y="4577085"/>
            <a:ext cx="6480720" cy="6264696"/>
          </a:xfrm>
        </p:spPr>
        <p:txBody>
          <a:bodyPr/>
          <a:lstStyle/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Bydd y Ddeddf yn cyflwyno model newydd o reoleiddio gwasanaeth, fel y gwelir ar y sleid, lle mai’r darparwr gwasanaeth sy’n cofrestru yn hytrach na’r sefydliad. Er y bydd gofyn o hyd i ddarparwyr nodi’r man(nau)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mae’r gwasanaeth yn cael ei ddarparu a pha wasanaeth sy’n cael ei ddarparu, o dan y system newydd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dim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ond unwaith bydd gofyn i unigolion neu sefydliad gofrestru gyda’r rheolydd. Yn yr enghraifft ar y sleid, un cofrestriad sydd gan Suncare Ltd gan mai un busnes ydy e, er ei fod yn cyflenwi’r gwasanaeth mewn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pedwar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lleoliad. Un cofrestriad sydd gan Happy Firm Ltd a dau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sefydliad,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 felly hefyd AKA Williams.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cy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Bydd rhaid i ddarparwyr ddynodi ‘unigolyn cyfrifol’ ar gyfer pob lleoliad (gweler y sleid nesaf). 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cy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Os bydd darparwr yn dymuno darparu gwasanaethau pellach neu’r un gwasanaeth o leoedd gwahanol, yna bydd yn gwneud cais i amrywio eu cofrestriad gwreiddiol. Mae hyn yn golygu o hyn ymlaen na fydd rhaid i ddarparwr sydd, ar hyn o bryd, â mwy nag un gwasanaeth, i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gofrestru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pob gwasaneth ar wahân. O dan y ddeddfwriaeth newydd, un cofrestriad fydd gan y darparwr ar gyfer ei holl wasanaethau – a hynny’n golygu mwy o hyblygrwydd i ddarparwyr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cofrestru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gwasanaethau ac ehangu gweithrediadau drwy broses lai beichus. 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cy-GB" sz="1200" b="1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Bydd </a:t>
            </a:r>
            <a:r>
              <a:rPr lang="cy-GB" sz="1200" b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asiantaethau </a:t>
            </a:r>
            <a:r>
              <a:rPr lang="cy-GB" sz="12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maethu a mabwysiadau </a:t>
            </a:r>
            <a:r>
              <a:rPr lang="cy-GB" sz="1200" b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awdurdodau lleol yn </a:t>
            </a:r>
            <a:r>
              <a:rPr lang="cy-GB" sz="12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parhau’n eithriadau. Does dim rhaid iddyn nhw gofrestru oherwydd eu bod yn wasanaethau statudol.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cy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 nod ydy symud o reoleiddio lleoliadau ac asiantaethau i’r modd y mae gwasanaethau yn </a:t>
            </a:r>
            <a:r>
              <a:rPr lang="cy-GB" sz="12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effeithio ar fywydau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 llesiant. Mae’r model newydd yn caniatáu i reolyddion bwyso am welliant ar draws un maes gofal neu ar draws holl ystod o wasanaethau darparwr os tybir bod angen. 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Bydd </a:t>
            </a:r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hi’n gwneud hi’n haws i’r rheolydd weithredu os ystyrir bod y gofal yn anadferadwy ac, os oes angen, canslo cofrestriad y darparwyr, y gwasanaethau a’r lleoliadau hynny sy’n methu â rhoi gwelliannau ar waith. Mae hefyd yn cynnwys cosb fwy llym am droseddau penodol. </a:t>
            </a:r>
            <a:endPara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cy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y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Mae’r Ddeddf hefyd yn rhoi’r hawl i godi tâl am weithgareddau rheoliadol e.e. codi tâl am wneud cais i gofrestru neu am ei amrywio. Mae hyn yn golygu bod Cymru yn cydymffurfio â gweddill y DU. Sylwer nad oes cynlluniau i’r hawl hwn fod yn weithredol ar y foment h.y. does dim cynlluniau i godi tâl pan ddaw rheoli gwasanaeth o dan y Ddeddf i rym yn Ebrill 2018</a:t>
            </a:r>
            <a:r>
              <a:rPr lang="cy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1E050-A66B-4E11-9C20-135C160BC1C9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4930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2856"/>
            <a:ext cx="7772400" cy="1296144"/>
          </a:xfrm>
        </p:spPr>
        <p:txBody>
          <a:bodyPr anchor="b">
            <a:normAutofit/>
          </a:bodyPr>
          <a:lstStyle>
            <a:lvl1pPr>
              <a:defRPr sz="2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683568" y="3429000"/>
            <a:ext cx="7776864" cy="0"/>
          </a:xfrm>
          <a:prstGeom prst="line">
            <a:avLst/>
          </a:prstGeom>
          <a:ln>
            <a:solidFill>
              <a:srgbClr val="5CC9E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CCW LOGO.pd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631" y="548760"/>
            <a:ext cx="2233989" cy="648000"/>
          </a:xfrm>
          <a:prstGeom prst="rect">
            <a:avLst/>
          </a:prstGeom>
        </p:spPr>
      </p:pic>
      <p:pic>
        <p:nvPicPr>
          <p:cNvPr id="6" name="Picture 2" descr="C:\Users\Fiona\AppData\Local\Temp\Welsh Government logo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24190"/>
          <a:stretch/>
        </p:blipFill>
        <p:spPr bwMode="auto">
          <a:xfrm>
            <a:off x="3789877" y="116632"/>
            <a:ext cx="1561798" cy="13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logo alttext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2" y="435317"/>
            <a:ext cx="2007772" cy="86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1012" y="3501008"/>
            <a:ext cx="5141976" cy="3221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95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128792" cy="998984"/>
          </a:xfrm>
        </p:spPr>
        <p:txBody>
          <a:bodyPr anchor="b">
            <a:noAutofit/>
          </a:bodyPr>
          <a:lstStyle>
            <a:lvl1pPr algn="l">
              <a:defRPr sz="3200" b="1">
                <a:solidFill>
                  <a:srgbClr val="5CC9E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/>
          <a:lstStyle>
            <a:lvl1pPr>
              <a:spcBef>
                <a:spcPts val="800"/>
              </a:spcBef>
              <a:buClr>
                <a:srgbClr val="5CC9E3"/>
              </a:buCl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800"/>
              </a:spcBef>
              <a:buClr>
                <a:srgbClr val="5CC9E3"/>
              </a:buCl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800"/>
              </a:spcBef>
              <a:buClr>
                <a:srgbClr val="5CC9E3"/>
              </a:buCl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800"/>
              </a:spcBef>
              <a:buClr>
                <a:srgbClr val="5CC9E3"/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800"/>
              </a:spcBef>
              <a:buClr>
                <a:srgbClr val="5CC9E3"/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14864" y="6309320"/>
            <a:ext cx="2133600" cy="365125"/>
          </a:xfrm>
        </p:spPr>
        <p:txBody>
          <a:bodyPr/>
          <a:lstStyle>
            <a:lvl1pPr algn="r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59CC62F-30C0-4A15-BEEE-9BC3816535A8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67544" y="1268760"/>
            <a:ext cx="7128792" cy="0"/>
          </a:xfrm>
          <a:prstGeom prst="line">
            <a:avLst/>
          </a:prstGeom>
          <a:ln>
            <a:solidFill>
              <a:srgbClr val="5CC9E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0" r="9062"/>
          <a:stretch/>
        </p:blipFill>
        <p:spPr>
          <a:xfrm>
            <a:off x="7596336" y="188640"/>
            <a:ext cx="1478153" cy="11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090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4784"/>
            <a:ext cx="4038600" cy="4525963"/>
          </a:xfrm>
        </p:spPr>
        <p:txBody>
          <a:bodyPr/>
          <a:lstStyle>
            <a:lvl1pPr>
              <a:buClr>
                <a:srgbClr val="5CC9E3"/>
              </a:buCl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5CC9E3"/>
              </a:buCl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5CC9E3"/>
              </a:buCl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5CC9E3"/>
              </a:buCl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5CC9E3"/>
              </a:buCl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4784"/>
            <a:ext cx="4038600" cy="4525963"/>
          </a:xfrm>
        </p:spPr>
        <p:txBody>
          <a:bodyPr/>
          <a:lstStyle>
            <a:lvl1pPr>
              <a:buClr>
                <a:srgbClr val="5CC9E3"/>
              </a:buCl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5CC9E3"/>
              </a:buCl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5CC9E3"/>
              </a:buCl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5CC9E3"/>
              </a:buCl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5CC9E3"/>
              </a:buCl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14864" y="6309320"/>
            <a:ext cx="2133600" cy="365125"/>
          </a:xfrm>
        </p:spPr>
        <p:txBody>
          <a:bodyPr/>
          <a:lstStyle>
            <a:lvl1pPr algn="r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59CC62F-30C0-4A15-BEEE-9BC3816535A8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128792" cy="998984"/>
          </a:xfrm>
        </p:spPr>
        <p:txBody>
          <a:bodyPr anchor="b">
            <a:noAutofit/>
          </a:bodyPr>
          <a:lstStyle>
            <a:lvl1pPr algn="l">
              <a:defRPr sz="3200" b="1">
                <a:solidFill>
                  <a:srgbClr val="5CC9E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67544" y="1268760"/>
            <a:ext cx="7128792" cy="0"/>
          </a:xfrm>
          <a:prstGeom prst="line">
            <a:avLst/>
          </a:prstGeom>
          <a:ln>
            <a:solidFill>
              <a:srgbClr val="5CC9E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0" r="9062"/>
          <a:stretch/>
        </p:blipFill>
        <p:spPr>
          <a:xfrm>
            <a:off x="7596336" y="188640"/>
            <a:ext cx="1478153" cy="11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025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70848" y="6309320"/>
            <a:ext cx="2133600" cy="365125"/>
          </a:xfrm>
        </p:spPr>
        <p:txBody>
          <a:bodyPr/>
          <a:lstStyle>
            <a:lvl1pPr algn="r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59CC62F-30C0-4A15-BEEE-9BC3816535A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60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CC62F-30C0-4A15-BEEE-9BC3816535A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7990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5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3000" dirty="0">
                <a:solidFill>
                  <a:srgbClr val="5CC9E3"/>
                </a:solidFill>
              </a:rPr>
              <a:t/>
            </a:r>
            <a:br>
              <a:rPr lang="en-GB" sz="3000" dirty="0">
                <a:solidFill>
                  <a:srgbClr val="5CC9E3"/>
                </a:solidFill>
              </a:rPr>
            </a:br>
            <a:r>
              <a:rPr lang="cy-GB" sz="3000" dirty="0">
                <a:solidFill>
                  <a:srgbClr val="34B555"/>
                </a:solidFill>
              </a:rPr>
              <a:t>Deddf Rheoleiddio ac Arolygu Gofal</a:t>
            </a:r>
            <a:br>
              <a:rPr lang="cy-GB" sz="3000" dirty="0">
                <a:solidFill>
                  <a:srgbClr val="34B555"/>
                </a:solidFill>
              </a:rPr>
            </a:br>
            <a:r>
              <a:rPr lang="cy-GB" sz="3000" dirty="0">
                <a:solidFill>
                  <a:srgbClr val="34B555"/>
                </a:solidFill>
              </a:rPr>
              <a:t>Cymdeithasol (Cymru) 2016</a:t>
            </a: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273446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0648" y="260648"/>
            <a:ext cx="6075687" cy="998984"/>
          </a:xfrm>
        </p:spPr>
        <p:txBody>
          <a:bodyPr/>
          <a:lstStyle/>
          <a:p>
            <a:r>
              <a:rPr lang="en-GB" dirty="0"/>
              <a:t/>
            </a:r>
            <a:br>
              <a:rPr lang="en-GB" dirty="0"/>
            </a:br>
            <a:r>
              <a:rPr lang="cy-GB" b="0" dirty="0">
                <a:solidFill>
                  <a:srgbClr val="34B555"/>
                </a:solidFill>
              </a:rPr>
              <a:t>Gwell </a:t>
            </a:r>
            <a:r>
              <a:rPr lang="cy-GB" dirty="0">
                <a:solidFill>
                  <a:srgbClr val="34B555"/>
                </a:solidFill>
              </a:rPr>
              <a:t>atebolrwydd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C62F-30C0-4A15-BEEE-9BC3816535A8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403648" y="1628800"/>
            <a:ext cx="6336704" cy="1686616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5CC9E3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5CC9E3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5CC9E3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5CC9E3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5CC9E3"/>
              </a:buClr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>
              <a:spcAft>
                <a:spcPts val="600"/>
              </a:spcAft>
              <a:buClr>
                <a:schemeClr val="accent6"/>
              </a:buClr>
              <a:buFont typeface="Wingdings" panose="05000000000000000000" pitchFamily="2" charset="2"/>
              <a:buChar char="Ø"/>
              <a:defRPr/>
            </a:pPr>
            <a:r>
              <a:rPr lang="cy-GB" sz="1800" b="1" dirty="0">
                <a:solidFill>
                  <a:srgbClr val="34B555"/>
                </a:solidFill>
              </a:rPr>
              <a:t>Unigolyn cyfrifol </a:t>
            </a:r>
            <a:r>
              <a:rPr lang="cy-GB" sz="1800" dirty="0"/>
              <a:t>yn cael ei enwebu fel rhan o gofrestru’r gwasanaeth</a:t>
            </a:r>
          </a:p>
          <a:p>
            <a:pPr marL="266700" indent="-266700">
              <a:spcAft>
                <a:spcPts val="600"/>
              </a:spcAft>
              <a:buClr>
                <a:schemeClr val="accent6"/>
              </a:buClr>
              <a:buFont typeface="Wingdings" panose="05000000000000000000" pitchFamily="2" charset="2"/>
              <a:buChar char="Ø"/>
              <a:defRPr/>
            </a:pPr>
            <a:r>
              <a:rPr lang="cy-GB" sz="1800" dirty="0"/>
              <a:t>Uwch-gynrychiolydd e.e. perchennog, partner, aelod o’r bwrdd neu uwch swyddog yr awdurdod lleol </a:t>
            </a:r>
          </a:p>
          <a:p>
            <a:pPr marL="266700" indent="-266700"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 typeface="Wingdings" panose="05000000000000000000" pitchFamily="2" charset="2"/>
              <a:buChar char="Ø"/>
              <a:defRPr/>
            </a:pPr>
            <a:r>
              <a:rPr lang="cy-GB" sz="1800" dirty="0"/>
              <a:t>Dyletswydd i oruchwylio a sicrhau ansawdd y gwasanaeth</a:t>
            </a:r>
            <a:endParaRPr lang="cy-GB" sz="1600" dirty="0"/>
          </a:p>
        </p:txBody>
      </p:sp>
      <p:sp>
        <p:nvSpPr>
          <p:cNvPr id="9" name="Down Arrow 8"/>
          <p:cNvSpPr/>
          <p:nvPr/>
        </p:nvSpPr>
        <p:spPr>
          <a:xfrm>
            <a:off x="4355976" y="3595598"/>
            <a:ext cx="453859" cy="547594"/>
          </a:xfrm>
          <a:prstGeom prst="downArrow">
            <a:avLst/>
          </a:prstGeom>
          <a:solidFill>
            <a:srgbClr val="EF952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ounded Rectangle 9"/>
          <p:cNvSpPr/>
          <p:nvPr/>
        </p:nvSpPr>
        <p:spPr>
          <a:xfrm>
            <a:off x="1187624" y="1484784"/>
            <a:ext cx="6840760" cy="2088231"/>
          </a:xfrm>
          <a:prstGeom prst="roundRect">
            <a:avLst/>
          </a:prstGeom>
          <a:noFill/>
          <a:ln w="28575">
            <a:solidFill>
              <a:srgbClr val="EF95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ounded Rectangle 10"/>
          <p:cNvSpPr/>
          <p:nvPr/>
        </p:nvSpPr>
        <p:spPr>
          <a:xfrm>
            <a:off x="1187624" y="4149080"/>
            <a:ext cx="6840760" cy="1656184"/>
          </a:xfrm>
          <a:prstGeom prst="roundRect">
            <a:avLst/>
          </a:prstGeom>
          <a:noFill/>
          <a:ln w="31750">
            <a:solidFill>
              <a:srgbClr val="EF95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12" name="Group 11"/>
          <p:cNvGrpSpPr/>
          <p:nvPr/>
        </p:nvGrpSpPr>
        <p:grpSpPr>
          <a:xfrm>
            <a:off x="342576" y="176777"/>
            <a:ext cx="1205088" cy="1163991"/>
            <a:chOff x="4990651" y="1346496"/>
            <a:chExt cx="1468534" cy="1466901"/>
          </a:xfrm>
        </p:grpSpPr>
        <p:sp>
          <p:nvSpPr>
            <p:cNvPr id="13" name="Oval 12"/>
            <p:cNvSpPr/>
            <p:nvPr/>
          </p:nvSpPr>
          <p:spPr>
            <a:xfrm>
              <a:off x="5055191" y="1346496"/>
              <a:ext cx="1347865" cy="1347863"/>
            </a:xfrm>
            <a:prstGeom prst="ellipse">
              <a:avLst/>
            </a:prstGeom>
            <a:solidFill>
              <a:srgbClr val="EF952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Oval 4"/>
            <p:cNvSpPr/>
            <p:nvPr/>
          </p:nvSpPr>
          <p:spPr>
            <a:xfrm>
              <a:off x="4990651" y="1373950"/>
              <a:ext cx="1468534" cy="143944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Rheoleiddio’r gwasanaeth</a:t>
              </a:r>
            </a:p>
          </p:txBody>
        </p:sp>
      </p:grpSp>
      <p:sp>
        <p:nvSpPr>
          <p:cNvPr id="16" name="Content Placeholder 2"/>
          <p:cNvSpPr txBox="1">
            <a:spLocks/>
          </p:cNvSpPr>
          <p:nvPr/>
        </p:nvSpPr>
        <p:spPr>
          <a:xfrm>
            <a:off x="1403647" y="4308048"/>
            <a:ext cx="6192687" cy="1277273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5CC9E3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5CC9E3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5CC9E3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5CC9E3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5CC9E3"/>
              </a:buClr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 typeface="Wingdings" panose="05000000000000000000" pitchFamily="2" charset="2"/>
              <a:buChar char="Ø"/>
              <a:defRPr/>
            </a:pPr>
            <a:r>
              <a:rPr lang="cy-GB" sz="1800" dirty="0"/>
              <a:t>Sicrhau atebolrwydd dros ansawdd y gwasanaeth a chydymffurfiaeth ar lefel briodol </a:t>
            </a:r>
          </a:p>
          <a:p>
            <a:pPr marL="266700" indent="-266700"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 typeface="Wingdings" panose="05000000000000000000" pitchFamily="2" charset="2"/>
              <a:buChar char="Ø"/>
              <a:defRPr/>
            </a:pPr>
            <a:r>
              <a:rPr lang="cy-GB" sz="1800" dirty="0"/>
              <a:t>Darparu cyfathrebu mwy eglur a goruchwyliaeth dros y gwasanaethau rheng flaen</a:t>
            </a:r>
          </a:p>
        </p:txBody>
      </p:sp>
    </p:spTree>
    <p:extLst>
      <p:ext uri="{BB962C8B-B14F-4D97-AF65-F5344CB8AC3E}">
        <p14:creationId xmlns:p14="http://schemas.microsoft.com/office/powerpoint/2010/main" val="277091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1929606"/>
            <a:ext cx="5544616" cy="923330"/>
          </a:xfrm>
          <a:noFill/>
        </p:spPr>
        <p:txBody>
          <a:bodyPr wrap="square" rtlCol="0">
            <a:spAutoFit/>
          </a:bodyPr>
          <a:lstStyle/>
          <a:p>
            <a:pPr marL="266700" indent="-266700">
              <a:spcAft>
                <a:spcPts val="600"/>
              </a:spcAft>
              <a:buClr>
                <a:schemeClr val="accent6"/>
              </a:buClr>
              <a:buFont typeface="Wingdings" panose="05000000000000000000" pitchFamily="2" charset="2"/>
              <a:buChar char="Ø"/>
              <a:defRPr/>
            </a:pPr>
            <a:r>
              <a:rPr lang="cy-GB" sz="1800" b="1" dirty="0">
                <a:solidFill>
                  <a:srgbClr val="34B555"/>
                </a:solidFill>
              </a:rPr>
              <a:t>Rhybuddion i wella </a:t>
            </a:r>
            <a:r>
              <a:rPr lang="cy-GB" sz="1800" dirty="0"/>
              <a:t>o fath newydd fydd yn gosod cyfnod o amser penodol i ddarparwyr gyflwyno gwelliannau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C62F-30C0-4A15-BEEE-9BC3816535A8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Down Arrow 4"/>
          <p:cNvSpPr/>
          <p:nvPr/>
        </p:nvSpPr>
        <p:spPr>
          <a:xfrm>
            <a:off x="3980886" y="3356992"/>
            <a:ext cx="375090" cy="547594"/>
          </a:xfrm>
          <a:prstGeom prst="downArrow">
            <a:avLst/>
          </a:prstGeom>
          <a:solidFill>
            <a:srgbClr val="EF952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ounded Rectangle 5"/>
          <p:cNvSpPr/>
          <p:nvPr/>
        </p:nvSpPr>
        <p:spPr>
          <a:xfrm>
            <a:off x="1187625" y="1628800"/>
            <a:ext cx="6086771" cy="1656184"/>
          </a:xfrm>
          <a:prstGeom prst="roundRect">
            <a:avLst/>
          </a:prstGeom>
          <a:noFill/>
          <a:ln w="31750">
            <a:solidFill>
              <a:srgbClr val="EF95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403648" y="4356014"/>
            <a:ext cx="5400600" cy="1294200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5CC9E3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5CC9E3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5CC9E3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5CC9E3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5CC9E3"/>
              </a:buClr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>
              <a:spcAft>
                <a:spcPts val="300"/>
              </a:spcAft>
              <a:buClr>
                <a:schemeClr val="accent6"/>
              </a:buClr>
              <a:buFont typeface="Wingdings" panose="05000000000000000000" pitchFamily="2" charset="2"/>
              <a:buChar char="Ø"/>
              <a:defRPr/>
            </a:pPr>
            <a:r>
              <a:rPr lang="cy-GB" sz="1800" dirty="0"/>
              <a:t>Diogelu rhagor ar y bobl sy’n defnyddio’r gwasanaethau</a:t>
            </a:r>
          </a:p>
          <a:p>
            <a:pPr marL="266700" indent="-266700">
              <a:spcAft>
                <a:spcPts val="300"/>
              </a:spcAft>
              <a:buClr>
                <a:schemeClr val="accent6"/>
              </a:buClr>
              <a:buFont typeface="Wingdings" panose="05000000000000000000" pitchFamily="2" charset="2"/>
              <a:buChar char="Ø"/>
              <a:defRPr/>
            </a:pPr>
            <a:r>
              <a:rPr lang="cy-GB" sz="1800" dirty="0"/>
              <a:t>Mwy o hyblygrwydd i’r rheoleiddiwr ddelio ag achosion o ddiffyg cydymffurfio parhaus</a:t>
            </a:r>
            <a:endParaRPr lang="cy-GB" sz="16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323529" y="166985"/>
            <a:ext cx="1224136" cy="1069534"/>
            <a:chOff x="4934519" y="1346496"/>
            <a:chExt cx="1491745" cy="1347864"/>
          </a:xfrm>
        </p:grpSpPr>
        <p:sp>
          <p:nvSpPr>
            <p:cNvPr id="13" name="Oval 12"/>
            <p:cNvSpPr/>
            <p:nvPr/>
          </p:nvSpPr>
          <p:spPr>
            <a:xfrm>
              <a:off x="5022267" y="1346496"/>
              <a:ext cx="1347864" cy="1347864"/>
            </a:xfrm>
            <a:prstGeom prst="ellipse">
              <a:avLst/>
            </a:prstGeom>
            <a:solidFill>
              <a:srgbClr val="EF952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Oval 4"/>
            <p:cNvSpPr/>
            <p:nvPr/>
          </p:nvSpPr>
          <p:spPr>
            <a:xfrm>
              <a:off x="4934519" y="1350780"/>
              <a:ext cx="1491745" cy="13435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Rheoleiddio’r gwasanaeth</a:t>
              </a:r>
            </a:p>
          </p:txBody>
        </p:sp>
      </p:grpSp>
      <p:sp>
        <p:nvSpPr>
          <p:cNvPr id="16" name="Title 1"/>
          <p:cNvSpPr txBox="1">
            <a:spLocks/>
          </p:cNvSpPr>
          <p:nvPr/>
        </p:nvSpPr>
        <p:spPr>
          <a:xfrm>
            <a:off x="1660004" y="260648"/>
            <a:ext cx="5614392" cy="9989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5CC9E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dirty="0"/>
              <a:t/>
            </a:r>
            <a:br>
              <a:rPr lang="en-GB" dirty="0"/>
            </a:br>
            <a:r>
              <a:rPr lang="cy-GB" dirty="0">
                <a:solidFill>
                  <a:srgbClr val="34B555"/>
                </a:solidFill>
              </a:rPr>
              <a:t>Sicrhau </a:t>
            </a:r>
            <a:r>
              <a:rPr lang="cy-GB" b="0" dirty="0">
                <a:solidFill>
                  <a:srgbClr val="34B555"/>
                </a:solidFill>
              </a:rPr>
              <a:t>gwelliannau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1259632" y="3933056"/>
            <a:ext cx="5904656" cy="1656184"/>
          </a:xfrm>
          <a:prstGeom prst="roundRect">
            <a:avLst/>
          </a:prstGeom>
          <a:noFill/>
          <a:ln w="31750">
            <a:solidFill>
              <a:srgbClr val="EF95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647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187624" y="1484784"/>
            <a:ext cx="5904656" cy="2304256"/>
          </a:xfrm>
          <a:prstGeom prst="roundRect">
            <a:avLst/>
          </a:prstGeom>
          <a:noFill/>
          <a:ln w="31750">
            <a:solidFill>
              <a:srgbClr val="EF95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00000" rIns="36000" rtlCol="0" anchor="ctr"/>
          <a:lstStyle/>
          <a:p>
            <a:pPr marL="266700" indent="-266700">
              <a:spcBef>
                <a:spcPct val="20000"/>
              </a:spcBef>
              <a:spcAft>
                <a:spcPts val="600"/>
              </a:spcAft>
              <a:buClr>
                <a:schemeClr val="accent6"/>
              </a:buClr>
              <a:buFont typeface="Wingdings" panose="05000000000000000000" pitchFamily="2" charset="2"/>
              <a:buChar char="Ø"/>
              <a:defRPr/>
            </a:pPr>
            <a:r>
              <a:rPr lang="cy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Darparwyr i baratoi </a:t>
            </a:r>
            <a:r>
              <a:rPr lang="cy-GB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ystadegau blynyddol </a:t>
            </a:r>
            <a:r>
              <a:rPr lang="cy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yn amlinellu eu perfformiad</a:t>
            </a:r>
          </a:p>
          <a:p>
            <a:pPr marL="266700" indent="-266700">
              <a:spcBef>
                <a:spcPct val="20000"/>
              </a:spcBef>
              <a:spcAft>
                <a:spcPts val="600"/>
              </a:spcAft>
              <a:buClr>
                <a:schemeClr val="accent6"/>
              </a:buClr>
              <a:buFont typeface="Wingdings" panose="05000000000000000000" pitchFamily="2" charset="2"/>
              <a:buChar char="Ø"/>
              <a:defRPr/>
            </a:pPr>
            <a:r>
              <a:rPr lang="cy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 cyhoeddi ar wefan AGGCC ynghyd ag adroddiad arolwg/archwiliad</a:t>
            </a:r>
          </a:p>
          <a:p>
            <a:pPr marL="266700" indent="-266700">
              <a:spcBef>
                <a:spcPct val="20000"/>
              </a:spcBef>
              <a:spcAft>
                <a:spcPts val="600"/>
              </a:spcAft>
              <a:buClr>
                <a:schemeClr val="accent6"/>
              </a:buClr>
              <a:buFont typeface="Wingdings" panose="05000000000000000000" pitchFamily="2" charset="2"/>
              <a:buChar char="Ø"/>
              <a:defRPr/>
            </a:pPr>
            <a:r>
              <a:rPr lang="cy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gynnwys graddfeydd cadw staff, hyfforddiant a </a:t>
            </a:r>
            <a:r>
              <a:rPr lang="cy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datblygiad, ayyb</a:t>
            </a:r>
            <a:endParaRPr lang="cy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en-GB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en-GB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C62F-30C0-4A15-BEEE-9BC3816535A8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10" name="Rounded Rectangle 9"/>
          <p:cNvSpPr/>
          <p:nvPr/>
        </p:nvSpPr>
        <p:spPr>
          <a:xfrm>
            <a:off x="1187624" y="4336634"/>
            <a:ext cx="5904656" cy="1612646"/>
          </a:xfrm>
          <a:prstGeom prst="roundRect">
            <a:avLst/>
          </a:prstGeom>
          <a:noFill/>
          <a:ln w="31750">
            <a:solidFill>
              <a:srgbClr val="EF95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tlCol="0" anchor="ctr"/>
          <a:lstStyle/>
          <a:p>
            <a:pPr marL="266700" indent="-266700">
              <a:spcBef>
                <a:spcPct val="20000"/>
              </a:spcBef>
              <a:spcAft>
                <a:spcPts val="300"/>
              </a:spcAft>
              <a:buClr>
                <a:schemeClr val="accent6"/>
              </a:buClr>
              <a:buFont typeface="Wingdings" panose="05000000000000000000" pitchFamily="2" charset="2"/>
              <a:buChar char="Ø"/>
              <a:defRPr/>
            </a:pPr>
            <a:r>
              <a:rPr lang="cy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Mwy o dryloywder a chymaroldeb ar gyfer defnyddwyr y gwasanaethau</a:t>
            </a:r>
          </a:p>
          <a:p>
            <a:pPr marL="266700" indent="-266700">
              <a:spcBef>
                <a:spcPct val="20000"/>
              </a:spcBef>
              <a:spcAft>
                <a:spcPts val="300"/>
              </a:spcAft>
              <a:buClr>
                <a:schemeClr val="accent6"/>
              </a:buClr>
              <a:buFont typeface="Wingdings" panose="05000000000000000000" pitchFamily="2" charset="2"/>
              <a:buChar char="Ø"/>
              <a:defRPr/>
            </a:pPr>
            <a:r>
              <a:rPr lang="cy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Hyn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cy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alluogi pobl i wneud dewisiadau deallus am </a:t>
            </a:r>
            <a:r>
              <a:rPr lang="cy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y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y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 </a:t>
            </a:r>
            <a:r>
              <a:rPr lang="cy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gofal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1660004" y="260648"/>
            <a:ext cx="5614392" cy="9989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5CC9E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y-GB" b="0" dirty="0">
                <a:solidFill>
                  <a:srgbClr val="34B555"/>
                </a:solidFill>
              </a:rPr>
              <a:t>Mwy o </a:t>
            </a:r>
            <a:r>
              <a:rPr lang="cy-GB" dirty="0">
                <a:solidFill>
                  <a:srgbClr val="34B555"/>
                </a:solidFill>
              </a:rPr>
              <a:t>dryloywder</a:t>
            </a:r>
            <a:endParaRPr lang="cy-GB" b="0" dirty="0">
              <a:solidFill>
                <a:srgbClr val="34B555"/>
              </a:solidFill>
            </a:endParaRPr>
          </a:p>
        </p:txBody>
      </p:sp>
      <p:sp>
        <p:nvSpPr>
          <p:cNvPr id="18" name="Down Arrow 17"/>
          <p:cNvSpPr/>
          <p:nvPr/>
        </p:nvSpPr>
        <p:spPr>
          <a:xfrm>
            <a:off x="3913022" y="3817510"/>
            <a:ext cx="453859" cy="547594"/>
          </a:xfrm>
          <a:prstGeom prst="downArrow">
            <a:avLst/>
          </a:prstGeom>
          <a:solidFill>
            <a:srgbClr val="EF952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11" name="Group 10"/>
          <p:cNvGrpSpPr/>
          <p:nvPr/>
        </p:nvGrpSpPr>
        <p:grpSpPr>
          <a:xfrm>
            <a:off x="323529" y="166985"/>
            <a:ext cx="1224136" cy="1069534"/>
            <a:chOff x="4934519" y="1346496"/>
            <a:chExt cx="1491745" cy="1347864"/>
          </a:xfrm>
        </p:grpSpPr>
        <p:sp>
          <p:nvSpPr>
            <p:cNvPr id="13" name="Oval 12"/>
            <p:cNvSpPr/>
            <p:nvPr/>
          </p:nvSpPr>
          <p:spPr>
            <a:xfrm>
              <a:off x="5022267" y="1346496"/>
              <a:ext cx="1347864" cy="1347864"/>
            </a:xfrm>
            <a:prstGeom prst="ellipse">
              <a:avLst/>
            </a:prstGeom>
            <a:solidFill>
              <a:srgbClr val="EF952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Oval 4"/>
            <p:cNvSpPr/>
            <p:nvPr/>
          </p:nvSpPr>
          <p:spPr>
            <a:xfrm>
              <a:off x="4934519" y="1350780"/>
              <a:ext cx="1491745" cy="13435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Rheoleiddio’r gwasanaeth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4480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C62F-30C0-4A15-BEEE-9BC3816535A8}" type="slidenum">
              <a:rPr lang="en-GB" smtClean="0"/>
              <a:pPr/>
              <a:t>12</a:t>
            </a:fld>
            <a:endParaRPr lang="en-GB" dirty="0"/>
          </a:p>
        </p:txBody>
      </p:sp>
      <p:grpSp>
        <p:nvGrpSpPr>
          <p:cNvPr id="5" name="Group 4"/>
          <p:cNvGrpSpPr/>
          <p:nvPr/>
        </p:nvGrpSpPr>
        <p:grpSpPr>
          <a:xfrm>
            <a:off x="179515" y="47996"/>
            <a:ext cx="1492480" cy="1171766"/>
            <a:chOff x="5033397" y="1253217"/>
            <a:chExt cx="1652352" cy="1376993"/>
          </a:xfrm>
        </p:grpSpPr>
        <p:sp>
          <p:nvSpPr>
            <p:cNvPr id="6" name="Oval 5"/>
            <p:cNvSpPr/>
            <p:nvPr/>
          </p:nvSpPr>
          <p:spPr>
            <a:xfrm>
              <a:off x="5033397" y="1256940"/>
              <a:ext cx="1328658" cy="1347864"/>
            </a:xfrm>
            <a:prstGeom prst="ellipse">
              <a:avLst/>
            </a:prstGeom>
            <a:solidFill>
              <a:srgbClr val="EF952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Oval 4"/>
            <p:cNvSpPr/>
            <p:nvPr/>
          </p:nvSpPr>
          <p:spPr>
            <a:xfrm>
              <a:off x="5113114" y="1253217"/>
              <a:ext cx="1572635" cy="137699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y-GB" sz="12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Rheoleiddio’r gwasanaeth</a:t>
              </a:r>
            </a:p>
          </p:txBody>
        </p:sp>
      </p:grpSp>
      <p:sp>
        <p:nvSpPr>
          <p:cNvPr id="10" name="Down Arrow 9"/>
          <p:cNvSpPr/>
          <p:nvPr/>
        </p:nvSpPr>
        <p:spPr>
          <a:xfrm>
            <a:off x="3913022" y="3486492"/>
            <a:ext cx="453859" cy="662588"/>
          </a:xfrm>
          <a:prstGeom prst="downArrow">
            <a:avLst/>
          </a:prstGeom>
          <a:solidFill>
            <a:srgbClr val="EF952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ounded Rectangle 10"/>
          <p:cNvSpPr/>
          <p:nvPr/>
        </p:nvSpPr>
        <p:spPr>
          <a:xfrm>
            <a:off x="1187624" y="1628801"/>
            <a:ext cx="6086772" cy="1800199"/>
          </a:xfrm>
          <a:prstGeom prst="roundRect">
            <a:avLst/>
          </a:prstGeom>
          <a:noFill/>
          <a:ln w="31750">
            <a:solidFill>
              <a:srgbClr val="EF95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0" indent="-266700">
              <a:spcAft>
                <a:spcPts val="600"/>
              </a:spcAft>
              <a:buClr>
                <a:schemeClr val="accent6"/>
              </a:buClr>
              <a:buFont typeface="Wingdings" panose="05000000000000000000" pitchFamily="2" charset="2"/>
              <a:buChar char="Ø"/>
              <a:defRPr/>
            </a:pPr>
            <a:r>
              <a:rPr lang="cy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Arolygiadau i gynnwys asesiad o ba mor dda mae gwasanaethau yn diwallu </a:t>
            </a:r>
            <a:r>
              <a:rPr lang="cy-GB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deilliannau llesiant </a:t>
            </a:r>
            <a:r>
              <a:rPr lang="cy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pobl sy’n defnyddio’r gwasanaethau hynny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526502" y="4444950"/>
            <a:ext cx="5246902" cy="1000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>
              <a:spcAft>
                <a:spcPts val="600"/>
              </a:spcAft>
              <a:buClr>
                <a:schemeClr val="accent6"/>
              </a:buClr>
              <a:buFont typeface="Wingdings" panose="05000000000000000000" pitchFamily="2" charset="2"/>
              <a:buChar char="Ø"/>
              <a:defRPr/>
            </a:pPr>
            <a:r>
              <a:rPr lang="cy-GB" dirty="0">
                <a:latin typeface="Arial" panose="020B0604020202020204" pitchFamily="34" charset="0"/>
                <a:cs typeface="Arial" panose="020B0604020202020204" pitchFamily="34" charset="0"/>
              </a:rPr>
              <a:t>Yn cefnogi ac ysgogi gwelliannau</a:t>
            </a:r>
          </a:p>
          <a:p>
            <a:pPr marL="266700" indent="-266700">
              <a:spcAft>
                <a:spcPts val="600"/>
              </a:spcAft>
              <a:buClr>
                <a:schemeClr val="accent6"/>
              </a:buClr>
              <a:buFont typeface="Wingdings" panose="05000000000000000000" pitchFamily="2" charset="2"/>
              <a:buChar char="Ø"/>
              <a:defRPr/>
            </a:pPr>
            <a:r>
              <a:rPr lang="cy-GB" dirty="0">
                <a:latin typeface="Arial" panose="020B0604020202020204" pitchFamily="34" charset="0"/>
                <a:cs typeface="Arial" panose="020B0604020202020204" pitchFamily="34" charset="0"/>
              </a:rPr>
              <a:t>Yn rhoi gwell golwg i ddinasyddion o ansawdd y gwasanaeth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1356953" y="277083"/>
            <a:ext cx="5748114" cy="9989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5CC9E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y-GB" b="0" dirty="0">
                <a:solidFill>
                  <a:srgbClr val="34B555"/>
                </a:solidFill>
              </a:rPr>
              <a:t>Arolwg i ganfod deilliannau</a:t>
            </a:r>
            <a:endParaRPr lang="cy-GB" dirty="0">
              <a:solidFill>
                <a:srgbClr val="34B555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335167" y="47996"/>
            <a:ext cx="1180130" cy="1150146"/>
          </a:xfrm>
          <a:prstGeom prst="ellipse">
            <a:avLst/>
          </a:prstGeom>
          <a:solidFill>
            <a:srgbClr val="FDC53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Rounded Rectangle 19"/>
          <p:cNvSpPr/>
          <p:nvPr/>
        </p:nvSpPr>
        <p:spPr>
          <a:xfrm>
            <a:off x="1187624" y="4149080"/>
            <a:ext cx="5904656" cy="1440160"/>
          </a:xfrm>
          <a:prstGeom prst="roundRect">
            <a:avLst/>
          </a:prstGeom>
          <a:noFill/>
          <a:ln w="31750">
            <a:solidFill>
              <a:srgbClr val="EF95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977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C62F-30C0-4A15-BEEE-9BC3816535A8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dirty="0">
                <a:solidFill>
                  <a:srgbClr val="34B555"/>
                </a:solidFill>
              </a:rPr>
              <a:t>Riportio </a:t>
            </a:r>
            <a:r>
              <a:rPr lang="cy-GB" b="0" dirty="0">
                <a:solidFill>
                  <a:srgbClr val="34B555"/>
                </a:solidFill>
              </a:rPr>
              <a:t>safonedig</a:t>
            </a:r>
            <a:endParaRPr lang="cy-GB" dirty="0">
              <a:solidFill>
                <a:srgbClr val="34B555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205204" y="1628800"/>
            <a:ext cx="5838100" cy="1872208"/>
          </a:xfrm>
          <a:prstGeom prst="roundRect">
            <a:avLst/>
          </a:prstGeom>
          <a:noFill/>
          <a:ln w="31750">
            <a:solidFill>
              <a:srgbClr val="FDC5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36000" rIns="0" bIns="72000" rtlCol="0" anchor="ctr"/>
          <a:lstStyle/>
          <a:p>
            <a:pPr>
              <a:spcAft>
                <a:spcPts val="600"/>
              </a:spcAft>
            </a:pPr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205203" y="4149080"/>
            <a:ext cx="5838100" cy="1604156"/>
          </a:xfrm>
          <a:prstGeom prst="roundRect">
            <a:avLst/>
          </a:prstGeom>
          <a:noFill/>
          <a:ln w="31750">
            <a:solidFill>
              <a:srgbClr val="FDC5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0" rIns="72000" bIns="72000" rtlCol="0" anchor="ctr"/>
          <a:lstStyle/>
          <a:p>
            <a:pPr marL="266700" indent="-266700">
              <a:spcBef>
                <a:spcPct val="20000"/>
              </a:spcBef>
              <a:spcAft>
                <a:spcPts val="600"/>
              </a:spcAft>
              <a:buClr>
                <a:srgbClr val="FDC536"/>
              </a:buClr>
              <a:buFont typeface="Wingdings" panose="05000000000000000000" pitchFamily="2" charset="2"/>
              <a:buChar char="Ø"/>
              <a:defRPr/>
            </a:pPr>
            <a:r>
              <a:rPr lang="cy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Yn safoni’r gofynion riportio ar draws pob </a:t>
            </a:r>
            <a:r>
              <a:rPr lang="cy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y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y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awdurdod </a:t>
            </a:r>
            <a:r>
              <a:rPr lang="cy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lleol  </a:t>
            </a:r>
          </a:p>
          <a:p>
            <a:pPr marL="266700" indent="-266700">
              <a:spcBef>
                <a:spcPct val="20000"/>
              </a:spcBef>
              <a:spcAft>
                <a:spcPts val="600"/>
              </a:spcAft>
              <a:buClr>
                <a:srgbClr val="FDC536"/>
              </a:buClr>
              <a:buFont typeface="Wingdings" panose="05000000000000000000" pitchFamily="2" charset="2"/>
              <a:buChar char="Ø"/>
              <a:defRPr/>
            </a:pPr>
            <a:r>
              <a:rPr lang="cy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Yn ei gwneud yn haws i bobl allu gwneud cymhariaeth</a:t>
            </a:r>
          </a:p>
          <a:p>
            <a:pPr marL="266700" indent="-266700">
              <a:spcBef>
                <a:spcPct val="20000"/>
              </a:spcBef>
              <a:spcAft>
                <a:spcPts val="600"/>
              </a:spcAft>
              <a:buClr>
                <a:srgbClr val="34B555"/>
              </a:buClr>
              <a:buFont typeface="Wingdings" panose="05000000000000000000" pitchFamily="2" charset="2"/>
              <a:buChar char="Ø"/>
              <a:defRPr/>
            </a:pPr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331640" y="2001614"/>
            <a:ext cx="55446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>
              <a:spcBef>
                <a:spcPct val="20000"/>
              </a:spcBef>
              <a:spcAft>
                <a:spcPts val="600"/>
              </a:spcAft>
              <a:buClr>
                <a:srgbClr val="FDC536"/>
              </a:buClr>
              <a:buFont typeface="Wingdings" panose="05000000000000000000" pitchFamily="2" charset="2"/>
              <a:buChar char="Ø"/>
              <a:defRPr/>
            </a:pPr>
            <a:r>
              <a:rPr lang="cy-GB" dirty="0">
                <a:latin typeface="Arial" panose="020B0604020202020204" pitchFamily="34" charset="0"/>
                <a:cs typeface="Arial" panose="020B0604020202020204" pitchFamily="34" charset="0"/>
              </a:rPr>
              <a:t>Cyfarwyddwyr Gwasanaethau Cymdeithasol i gyhoeddi adroddiadau blynyddol ar sut maen nhw wedi cyflawni eu swyddogaethau gwasanaethau cymdeithasol ar ffurf </a:t>
            </a:r>
            <a:r>
              <a:rPr lang="cy-GB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templed riportio </a:t>
            </a:r>
            <a:r>
              <a:rPr lang="cy-GB" dirty="0">
                <a:latin typeface="Arial" panose="020B0604020202020204" pitchFamily="34" charset="0"/>
                <a:cs typeface="Arial" panose="020B0604020202020204" pitchFamily="34" charset="0"/>
              </a:rPr>
              <a:t>newydd</a:t>
            </a:r>
            <a:endParaRPr lang="cy-GB" b="1" dirty="0">
              <a:solidFill>
                <a:srgbClr val="34B55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Down Arrow 14"/>
          <p:cNvSpPr/>
          <p:nvPr/>
        </p:nvSpPr>
        <p:spPr>
          <a:xfrm>
            <a:off x="3917954" y="3546727"/>
            <a:ext cx="412599" cy="602353"/>
          </a:xfrm>
          <a:prstGeom prst="downArrow">
            <a:avLst/>
          </a:prstGeom>
          <a:solidFill>
            <a:srgbClr val="FDC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/>
          <p:cNvSpPr/>
          <p:nvPr/>
        </p:nvSpPr>
        <p:spPr>
          <a:xfrm>
            <a:off x="6372200" y="116632"/>
            <a:ext cx="1224136" cy="1069534"/>
          </a:xfrm>
          <a:prstGeom prst="ellipse">
            <a:avLst/>
          </a:prstGeom>
          <a:solidFill>
            <a:srgbClr val="FDC53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6372200" y="332656"/>
            <a:ext cx="1180130" cy="9494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y-GB" sz="1100" b="1" dirty="0">
                <a:latin typeface="Arial" panose="020B0604020202020204" pitchFamily="34" charset="0"/>
                <a:cs typeface="Arial" panose="020B0604020202020204" pitchFamily="34" charset="0"/>
              </a:rPr>
              <a:t>Gwasanaethau</a:t>
            </a:r>
            <a:endParaRPr lang="cy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y-GB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cymdeithasol</a:t>
            </a:r>
            <a:endParaRPr lang="cy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y-GB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awdurdodau</a:t>
            </a:r>
            <a:endParaRPr lang="cy-GB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y-GB" sz="1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y-GB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lleol</a:t>
            </a:r>
            <a:endParaRPr lang="cy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defTabSz="666750">
              <a:lnSpc>
                <a:spcPct val="90000"/>
              </a:lnSpc>
              <a:spcBef>
                <a:spcPct val="0"/>
              </a:spcBef>
            </a:pPr>
            <a:endParaRPr lang="en-GB" sz="1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28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C62F-30C0-4A15-BEEE-9BC3816535A8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1691680" y="260648"/>
            <a:ext cx="5904656" cy="998984"/>
          </a:xfrm>
        </p:spPr>
        <p:txBody>
          <a:bodyPr/>
          <a:lstStyle/>
          <a:p>
            <a:r>
              <a:rPr lang="cy-GB" b="0" dirty="0">
                <a:solidFill>
                  <a:srgbClr val="34B555"/>
                </a:solidFill>
              </a:rPr>
              <a:t>Sefydlogrwydd y </a:t>
            </a:r>
            <a:r>
              <a:rPr lang="cy-GB" dirty="0">
                <a:solidFill>
                  <a:srgbClr val="34B555"/>
                </a:solidFill>
              </a:rPr>
              <a:t>farchnad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1187624" y="1484783"/>
            <a:ext cx="6048672" cy="2300023"/>
          </a:xfrm>
          <a:prstGeom prst="roundRect">
            <a:avLst/>
          </a:prstGeom>
          <a:noFill/>
          <a:ln w="31750">
            <a:solidFill>
              <a:srgbClr val="34B5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0" bIns="72000" rtlCol="0" anchor="ctr"/>
          <a:lstStyle/>
          <a:p>
            <a:pPr marL="266700" indent="-266700">
              <a:spcBef>
                <a:spcPct val="20000"/>
              </a:spcBef>
              <a:spcAft>
                <a:spcPts val="300"/>
              </a:spcAft>
              <a:buClr>
                <a:srgbClr val="34B555"/>
              </a:buClr>
              <a:buFont typeface="Wingdings" panose="05000000000000000000" pitchFamily="2" charset="2"/>
              <a:buChar char="Ø"/>
              <a:defRPr/>
            </a:pPr>
            <a:r>
              <a:rPr lang="cy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Awdurdodau lleol i gyhoeddi </a:t>
            </a:r>
            <a:r>
              <a:rPr lang="cy-GB" b="1" dirty="0">
                <a:solidFill>
                  <a:srgbClr val="34B5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adroddiadau ar sefydlogrwydd y farchnad</a:t>
            </a:r>
            <a:endParaRPr lang="cy-GB" dirty="0">
              <a:solidFill>
                <a:srgbClr val="34B55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>
              <a:spcBef>
                <a:spcPct val="20000"/>
              </a:spcBef>
              <a:spcAft>
                <a:spcPts val="300"/>
              </a:spcAft>
              <a:buClr>
                <a:srgbClr val="34B555"/>
              </a:buClr>
              <a:buFont typeface="Wingdings" panose="05000000000000000000" pitchFamily="2" charset="2"/>
              <a:buChar char="Ø"/>
              <a:defRPr/>
            </a:pPr>
            <a:r>
              <a:rPr lang="cy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Rhaid i’r rhain ystyried </a:t>
            </a:r>
            <a:r>
              <a:rPr lang="cy-GB" b="1" dirty="0">
                <a:solidFill>
                  <a:srgbClr val="34B5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asesiad o’r boblogaeth </a:t>
            </a:r>
            <a:r>
              <a:rPr lang="cy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chael eu bwydo i mewn i </a:t>
            </a:r>
            <a:r>
              <a:rPr lang="cy-GB" b="1" dirty="0">
                <a:solidFill>
                  <a:srgbClr val="34B5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adroddiad cenedlaethol </a:t>
            </a:r>
            <a:r>
              <a:rPr lang="cy-GB" b="1" dirty="0" smtClean="0">
                <a:solidFill>
                  <a:srgbClr val="34B5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y-GB" b="1" dirty="0" smtClean="0">
                <a:solidFill>
                  <a:srgbClr val="34B55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y-GB" b="1" dirty="0" smtClean="0">
                <a:solidFill>
                  <a:srgbClr val="34B5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 </a:t>
            </a:r>
            <a:r>
              <a:rPr lang="cy-GB" b="1" dirty="0">
                <a:solidFill>
                  <a:srgbClr val="34B5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sefydlogrwydd </a:t>
            </a:r>
          </a:p>
          <a:p>
            <a:pPr marL="266700" indent="-266700">
              <a:spcBef>
                <a:spcPct val="20000"/>
              </a:spcBef>
              <a:spcAft>
                <a:spcPts val="300"/>
              </a:spcAft>
              <a:buClr>
                <a:srgbClr val="34B555"/>
              </a:buClr>
              <a:buFont typeface="Wingdings" panose="05000000000000000000" pitchFamily="2" charset="2"/>
              <a:buChar char="Ø"/>
              <a:defRPr/>
            </a:pPr>
            <a:r>
              <a:rPr lang="cy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Cadw goruchwyliaeth o’r farchnad o ddarparwyr pwysig i osgoi achosion o rai’n diflannu’n annisgwyl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1187624" y="4437112"/>
            <a:ext cx="5904656" cy="1584176"/>
          </a:xfrm>
          <a:prstGeom prst="roundRect">
            <a:avLst/>
          </a:prstGeom>
          <a:noFill/>
          <a:ln w="31750">
            <a:solidFill>
              <a:srgbClr val="34B5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828000" rIns="0" bIns="72000" rtlCol="0" anchor="ctr"/>
          <a:lstStyle/>
          <a:p>
            <a:pPr marL="266700" indent="-266700">
              <a:spcBef>
                <a:spcPct val="20000"/>
              </a:spcBef>
              <a:spcAft>
                <a:spcPts val="300"/>
              </a:spcAft>
              <a:buClr>
                <a:srgbClr val="34B555"/>
              </a:buClr>
              <a:buFont typeface="Wingdings" panose="05000000000000000000" pitchFamily="2" charset="2"/>
              <a:buChar char="Ø"/>
              <a:defRPr/>
            </a:pPr>
            <a:r>
              <a:rPr lang="cy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Pawb yn y sector yn gallu ymateb i newidiadau yn </a:t>
            </a:r>
            <a:r>
              <a:rPr lang="cy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y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y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cy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farchnad </a:t>
            </a:r>
          </a:p>
          <a:p>
            <a:pPr marL="266700" indent="-266700">
              <a:spcBef>
                <a:spcPct val="20000"/>
              </a:spcBef>
              <a:spcAft>
                <a:spcPts val="600"/>
              </a:spcAft>
              <a:buClr>
                <a:srgbClr val="34B555"/>
              </a:buClr>
              <a:buFont typeface="Wingdings" panose="05000000000000000000" pitchFamily="2" charset="2"/>
              <a:buChar char="Ø"/>
              <a:defRPr/>
            </a:pPr>
            <a:r>
              <a:rPr lang="cy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Yn atgyfnerthu’r gwaith a wneir gan awdurdodau lleol </a:t>
            </a:r>
            <a:r>
              <a:rPr lang="cy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y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SSIA ar ddatganiadau am sefyllfa’r farchnad</a:t>
            </a:r>
          </a:p>
          <a:p>
            <a:pPr marL="266700" indent="-266700">
              <a:spcBef>
                <a:spcPct val="20000"/>
              </a:spcBef>
              <a:spcAft>
                <a:spcPts val="600"/>
              </a:spcAft>
              <a:buClr>
                <a:srgbClr val="34B555"/>
              </a:buClr>
              <a:buFont typeface="Wingdings" panose="05000000000000000000" pitchFamily="2" charset="2"/>
              <a:buChar char="Ø"/>
              <a:defRPr/>
            </a:pPr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2" name="Down Arrow 11"/>
          <p:cNvSpPr/>
          <p:nvPr/>
        </p:nvSpPr>
        <p:spPr>
          <a:xfrm>
            <a:off x="3995936" y="3784807"/>
            <a:ext cx="386519" cy="652305"/>
          </a:xfrm>
          <a:prstGeom prst="downArrow">
            <a:avLst/>
          </a:prstGeom>
          <a:solidFill>
            <a:srgbClr val="34B55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14" name="Group 13"/>
          <p:cNvGrpSpPr/>
          <p:nvPr/>
        </p:nvGrpSpPr>
        <p:grpSpPr>
          <a:xfrm>
            <a:off x="422548" y="170384"/>
            <a:ext cx="1125116" cy="1072933"/>
            <a:chOff x="6327204" y="170384"/>
            <a:chExt cx="1125116" cy="1072933"/>
          </a:xfrm>
        </p:grpSpPr>
        <p:sp>
          <p:nvSpPr>
            <p:cNvPr id="16" name="Oval 15"/>
            <p:cNvSpPr/>
            <p:nvPr/>
          </p:nvSpPr>
          <p:spPr>
            <a:xfrm>
              <a:off x="6327204" y="170384"/>
              <a:ext cx="1106066" cy="1069534"/>
            </a:xfrm>
            <a:prstGeom prst="ellipse">
              <a:avLst/>
            </a:prstGeom>
            <a:solidFill>
              <a:srgbClr val="34B555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Oval 4"/>
            <p:cNvSpPr/>
            <p:nvPr/>
          </p:nvSpPr>
          <p:spPr>
            <a:xfrm>
              <a:off x="6346254" y="173783"/>
              <a:ext cx="1106066" cy="10695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algn="ctr"/>
              <a:r>
                <a:rPr lang="cy-GB" sz="1200" b="1" dirty="0">
                  <a:solidFill>
                    <a:schemeClr val="tx1"/>
                  </a:solidFill>
                </a:rPr>
                <a:t>Sefydlogrwydd </a:t>
              </a:r>
            </a:p>
            <a:p>
              <a:pPr algn="ctr"/>
              <a:r>
                <a:rPr lang="cy-GB" sz="1200" b="1" dirty="0">
                  <a:solidFill>
                    <a:schemeClr val="tx1"/>
                  </a:solidFill>
                </a:rPr>
                <a:t>y farchnad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652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0798" y="286048"/>
            <a:ext cx="7128792" cy="998984"/>
          </a:xfrm>
        </p:spPr>
        <p:txBody>
          <a:bodyPr/>
          <a:lstStyle/>
          <a:p>
            <a:r>
              <a:rPr lang="en-GB" dirty="0"/>
              <a:t/>
            </a:r>
            <a:br>
              <a:rPr lang="en-GB" dirty="0"/>
            </a:br>
            <a:r>
              <a:rPr lang="cy-GB" dirty="0">
                <a:solidFill>
                  <a:srgbClr val="34B555"/>
                </a:solidFill>
              </a:rPr>
              <a:t>Pryd </a:t>
            </a:r>
            <a:r>
              <a:rPr lang="cy-GB" b="0" dirty="0">
                <a:solidFill>
                  <a:srgbClr val="34B555"/>
                </a:solidFill>
              </a:rPr>
              <a:t>bydd pethau’n newid?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C62F-30C0-4A15-BEEE-9BC3816535A8}" type="slidenum">
              <a:rPr lang="en-GB" smtClean="0"/>
              <a:pPr/>
              <a:t>15</a:t>
            </a:fld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622248"/>
              </p:ext>
            </p:extLst>
          </p:nvPr>
        </p:nvGraphicFramePr>
        <p:xfrm>
          <a:off x="179512" y="2348880"/>
          <a:ext cx="8712969" cy="4392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590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1674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875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8758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8758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48758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888432"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</a:pPr>
                      <a:r>
                        <a:rPr lang="cy-GB" sz="1800" b="1" noProof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Ionawr </a:t>
                      </a:r>
                      <a:r>
                        <a:rPr lang="cy-GB" sz="18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  <a:p>
                      <a:pPr algn="r">
                        <a:lnSpc>
                          <a:spcPct val="110000"/>
                        </a:lnSpc>
                      </a:pPr>
                      <a:endParaRPr lang="cy-GB" sz="1800" b="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10000"/>
                        </a:lnSpc>
                      </a:pPr>
                      <a:r>
                        <a:rPr lang="cy-GB" sz="1800" b="0" noProof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 </a:t>
                      </a:r>
                      <a:r>
                        <a:rPr lang="cy-GB" sz="18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 yn dod yn Ddeddf</a:t>
                      </a:r>
                    </a:p>
                  </a:txBody>
                  <a:tcPr>
                    <a:lnL w="12700" cap="flat" cmpd="sng" algn="ctr">
                      <a:solidFill>
                        <a:srgbClr val="34B5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4B5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</a:pPr>
                      <a:r>
                        <a:rPr lang="cy-GB" sz="1800" b="1" noProof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Ebrill </a:t>
                      </a:r>
                      <a:r>
                        <a:rPr lang="cy-GB" sz="18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  <a:p>
                      <a:pPr algn="r">
                        <a:lnSpc>
                          <a:spcPct val="110000"/>
                        </a:lnSpc>
                      </a:pPr>
                      <a:endParaRPr lang="cy-GB" sz="1800" b="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10000"/>
                        </a:lnSpc>
                      </a:pPr>
                      <a:endParaRPr lang="cy-GB" sz="1800" b="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10000"/>
                        </a:lnSpc>
                      </a:pPr>
                      <a:r>
                        <a:rPr lang="cy-GB" sz="18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Rheoliadauar gyfer y</a:t>
                      </a:r>
                      <a:r>
                        <a:rPr lang="cy-GB" sz="1800" b="0" baseline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</a:t>
                      </a:r>
                      <a:r>
                        <a:rPr lang="cy-GB" sz="18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weithlu’n dod </a:t>
                      </a:r>
                      <a:r>
                        <a:rPr lang="cy-GB" sz="1800" b="0" noProof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cy-GB" sz="18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rym </a:t>
                      </a:r>
                    </a:p>
                    <a:p>
                      <a:pPr algn="r">
                        <a:lnSpc>
                          <a:spcPct val="110000"/>
                        </a:lnSpc>
                      </a:pPr>
                      <a:endParaRPr lang="cy-GB" sz="1800" b="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10000"/>
                        </a:lnSpc>
                      </a:pPr>
                      <a:r>
                        <a:rPr lang="cy-GB" sz="18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Creu Gofal Cymdeith-asol Cymru</a:t>
                      </a:r>
                    </a:p>
                  </a:txBody>
                  <a:tcPr>
                    <a:lnL w="12700" cap="flat" cmpd="sng" algn="ctr">
                      <a:solidFill>
                        <a:srgbClr val="34B5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4B5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cy-GB" sz="1800" b="1" kern="1200" noProof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Ebrill</a:t>
                      </a:r>
                      <a:r>
                        <a:rPr lang="cy-GB" sz="1800" b="1" noProof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y-GB" sz="18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 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y-GB" sz="1800" b="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y-GB" sz="1800" b="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y-GB" sz="18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Cofrestr y gweithlu </a:t>
                      </a:r>
                      <a:r>
                        <a:rPr lang="cy-GB" sz="1800" b="0" noProof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cy-GB" sz="1800" b="0" noProof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cy-GB" sz="1800" b="0" noProof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 agor </a:t>
                      </a:r>
                      <a:r>
                        <a:rPr lang="cy-GB" sz="18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weithwyr gofal yn y cartref</a:t>
                      </a:r>
                    </a:p>
                  </a:txBody>
                  <a:tcPr>
                    <a:lnL w="12700" cap="flat" cmpd="sng" algn="ctr">
                      <a:solidFill>
                        <a:srgbClr val="34B5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4B5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y-GB" sz="1800" b="1" noProof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Ebrill </a:t>
                      </a:r>
                      <a:r>
                        <a:rPr lang="cy-GB" sz="18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y-GB" sz="1800" kern="1200" spc="-3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cy-GB" sz="1800" b="1" spc="-30" baseline="0" noProof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Ebrill </a:t>
                      </a:r>
                      <a:r>
                        <a:rPr lang="cy-GB" sz="1800" b="1" spc="-30" baseline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y-GB" sz="1800" b="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y-GB" sz="18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Darparwyr yn cofrestru </a:t>
                      </a:r>
                      <a:r>
                        <a:rPr lang="cy-GB" sz="1800" b="0" kern="1200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gwasanaeth-au </a:t>
                      </a:r>
                      <a:r>
                        <a:rPr lang="cy-GB" sz="18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 dan y Ddeddf newydd mewn proses gyfnodol o ail-gofrestru</a:t>
                      </a:r>
                      <a:r>
                        <a:rPr lang="cy-GB" sz="18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r">
                        <a:lnSpc>
                          <a:spcPct val="110000"/>
                        </a:lnSpc>
                      </a:pPr>
                      <a:endParaRPr lang="cy-GB" sz="1800" b="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34B5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4B5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y-GB" sz="1800" b="1" noProof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Ebrill </a:t>
                      </a:r>
                      <a:r>
                        <a:rPr lang="cy-GB" sz="18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y-GB" sz="1800" b="1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y-GB" sz="1800" b="1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y-GB" sz="18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System newydd o reoleiddio</a:t>
                      </a:r>
                      <a:r>
                        <a:rPr lang="cy-GB" sz="1800" b="0" kern="1200" baseline="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cy-GB" sz="1800" b="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/>
                      </a:r>
                      <a:br>
                        <a:rPr lang="cy-GB" sz="1800" b="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cy-GB" sz="1800" b="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 </a:t>
                      </a:r>
                      <a:r>
                        <a:rPr lang="cy-GB" sz="1800" b="0" kern="1200" baseline="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arolygu gwasanaeth ar waith </a:t>
                      </a:r>
                      <a:r>
                        <a:rPr lang="cy-GB" sz="1800" b="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/>
                      </a:r>
                      <a:br>
                        <a:rPr lang="cy-GB" sz="1800" b="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cy-GB" sz="1800" b="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yn </a:t>
                      </a:r>
                      <a:r>
                        <a:rPr lang="cy-GB" sz="1800" b="0" kern="1200" baseline="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llawn</a:t>
                      </a:r>
                    </a:p>
                    <a:p>
                      <a:pPr algn="r">
                        <a:lnSpc>
                          <a:spcPct val="110000"/>
                        </a:lnSpc>
                      </a:pPr>
                      <a:endParaRPr lang="cy-GB" sz="1800" b="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34B5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4B5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</a:pPr>
                      <a:r>
                        <a:rPr lang="cy-GB" sz="18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Ebrill</a:t>
                      </a:r>
                      <a:r>
                        <a:rPr lang="cy-GB" sz="1800" b="1" baseline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y-GB" sz="18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2020</a:t>
                      </a:r>
                      <a:endParaRPr lang="cy-GB" sz="1800" b="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10000"/>
                        </a:lnSpc>
                      </a:pPr>
                      <a:endParaRPr lang="cy-GB" sz="1800" b="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10000"/>
                        </a:lnSpc>
                      </a:pPr>
                      <a:endParaRPr lang="cy-GB" sz="1800" b="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10000"/>
                        </a:lnSpc>
                      </a:pPr>
                      <a:r>
                        <a:rPr lang="cy-GB" sz="18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Cofrestr y gweithlu ar agor ar gyfer gweithwyr cartrefi gofal i oedolion</a:t>
                      </a:r>
                    </a:p>
                  </a:txBody>
                  <a:tcPr>
                    <a:lnL w="12700" cap="flat" cmpd="sng" algn="ctr">
                      <a:solidFill>
                        <a:srgbClr val="34B5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4B5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Rounded Rectangular Callout 4"/>
          <p:cNvSpPr/>
          <p:nvPr/>
        </p:nvSpPr>
        <p:spPr>
          <a:xfrm>
            <a:off x="4211960" y="1399736"/>
            <a:ext cx="1944216" cy="877136"/>
          </a:xfrm>
          <a:prstGeom prst="wedgeRoundRectCallout">
            <a:avLst>
              <a:gd name="adj1" fmla="val -13191"/>
              <a:gd name="adj2" fmla="val 65058"/>
              <a:gd name="adj3" fmla="val 16667"/>
            </a:avLst>
          </a:prstGeom>
          <a:solidFill>
            <a:srgbClr val="FDC5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</a:pPr>
            <a:r>
              <a:rPr lang="cy-GB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Safonau Gofynnol Cenedlaethol nes ail-gofrestru’r gwasanaethau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636" y="313606"/>
            <a:ext cx="808285" cy="903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ounded Rectangular Callout 6"/>
          <p:cNvSpPr/>
          <p:nvPr/>
        </p:nvSpPr>
        <p:spPr>
          <a:xfrm>
            <a:off x="899592" y="5805264"/>
            <a:ext cx="3268371" cy="720080"/>
          </a:xfrm>
          <a:prstGeom prst="wedgeRoundRectCallout">
            <a:avLst>
              <a:gd name="adj1" fmla="val -36535"/>
              <a:gd name="adj2" fmla="val -51648"/>
              <a:gd name="adj3" fmla="val 16667"/>
            </a:avLst>
          </a:prstGeom>
          <a:solidFill>
            <a:srgbClr val="FDC5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</a:pPr>
            <a:r>
              <a:rPr lang="cy-GB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Ymgynghori(adau) a phrofi’r fframwaith arolygu</a:t>
            </a:r>
          </a:p>
        </p:txBody>
      </p:sp>
    </p:spTree>
    <p:extLst>
      <p:ext uri="{BB962C8B-B14F-4D97-AF65-F5344CB8AC3E}">
        <p14:creationId xmlns:p14="http://schemas.microsoft.com/office/powerpoint/2010/main" val="281061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86048"/>
            <a:ext cx="7128792" cy="998984"/>
          </a:xfrm>
        </p:spPr>
        <p:txBody>
          <a:bodyPr/>
          <a:lstStyle/>
          <a:p>
            <a:r>
              <a:rPr lang="en-GB" dirty="0"/>
              <a:t/>
            </a:r>
            <a:br>
              <a:rPr lang="en-GB" dirty="0"/>
            </a:br>
            <a:r>
              <a:rPr lang="en-GB" b="0" dirty="0">
                <a:solidFill>
                  <a:srgbClr val="34B555"/>
                </a:solidFill>
              </a:rPr>
              <a:t>I </a:t>
            </a:r>
            <a:r>
              <a:rPr lang="en-GB" dirty="0">
                <a:solidFill>
                  <a:srgbClr val="34B555"/>
                </a:solidFill>
              </a:rPr>
              <a:t>Grynhoi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C62F-30C0-4A15-BEEE-9BC3816535A8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572000" y="1628800"/>
            <a:ext cx="4032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342900" lvl="0" indent="-342900">
              <a:spcAft>
                <a:spcPts val="600"/>
              </a:spcAft>
              <a:buClr>
                <a:srgbClr val="5CC9E3"/>
              </a:buClr>
              <a:buFont typeface="Arial" panose="020B0604020202020204" pitchFamily="34" charset="0"/>
              <a:buChar char="•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717585090"/>
              </p:ext>
            </p:extLst>
          </p:nvPr>
        </p:nvGraphicFramePr>
        <p:xfrm>
          <a:off x="251520" y="1320800"/>
          <a:ext cx="8640960" cy="5348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ectangle 6"/>
          <p:cNvSpPr/>
          <p:nvPr/>
        </p:nvSpPr>
        <p:spPr>
          <a:xfrm>
            <a:off x="6876256" y="2708920"/>
            <a:ext cx="216024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cy-GB" sz="1400" b="1" dirty="0">
                <a:latin typeface="Arial" panose="020B0604020202020204" pitchFamily="34" charset="0"/>
                <a:cs typeface="Arial" panose="020B0604020202020204" pitchFamily="34" charset="0"/>
              </a:rPr>
              <a:t>Gofal Cymdeithasol Cymru</a:t>
            </a:r>
            <a:r>
              <a:rPr lang="cy-GB" sz="1400" dirty="0">
                <a:latin typeface="Arial" panose="020B0604020202020204" pitchFamily="34" charset="0"/>
                <a:cs typeface="Arial" panose="020B0604020202020204" pitchFamily="34" charset="0"/>
              </a:rPr>
              <a:t>: asiant ar gyfer newid yn y sector</a:t>
            </a:r>
          </a:p>
          <a:p>
            <a:pPr marL="285750" lvl="0" indent="-285750"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cy-GB" sz="1400" b="1" dirty="0">
                <a:latin typeface="Arial" panose="020B0604020202020204" pitchFamily="34" charset="0"/>
                <a:cs typeface="Arial" panose="020B0604020202020204" pitchFamily="34" charset="0"/>
              </a:rPr>
              <a:t>Dyletswydd i gydweithredu </a:t>
            </a:r>
            <a:r>
              <a:rPr lang="cy-GB" sz="1400" dirty="0">
                <a:latin typeface="Arial" panose="020B0604020202020204" pitchFamily="34" charset="0"/>
                <a:cs typeface="Arial" panose="020B0604020202020204" pitchFamily="34" charset="0"/>
              </a:rPr>
              <a:t>gydag AGGCC</a:t>
            </a:r>
            <a:r>
              <a:rPr lang="cy-GB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y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18342" y="1412776"/>
            <a:ext cx="307008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cy-GB" sz="1400" dirty="0">
                <a:latin typeface="Arial" panose="020B0604020202020204" pitchFamily="34" charset="0"/>
                <a:cs typeface="Arial" panose="020B0604020202020204" pitchFamily="34" charset="0"/>
              </a:rPr>
              <a:t>Cyflwyno adroddiadau ar </a:t>
            </a:r>
            <a:r>
              <a:rPr lang="cy-GB" sz="1400" b="1" dirty="0">
                <a:latin typeface="Arial" panose="020B0604020202020204" pitchFamily="34" charset="0"/>
                <a:cs typeface="Arial" panose="020B0604020202020204" pitchFamily="34" charset="0"/>
              </a:rPr>
              <a:t>sefydlogrwydd y farchnad</a:t>
            </a:r>
            <a:r>
              <a:rPr lang="cy-GB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285750" lvl="0" indent="-285750"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cy-GB" sz="1400" dirty="0">
                <a:latin typeface="Arial" panose="020B0604020202020204" pitchFamily="34" charset="0"/>
                <a:cs typeface="Arial" panose="020B0604020202020204" pitchFamily="34" charset="0"/>
              </a:rPr>
              <a:t>Gwell </a:t>
            </a:r>
            <a:r>
              <a:rPr lang="cy-GB" sz="1400" b="1" dirty="0">
                <a:latin typeface="Arial" panose="020B0604020202020204" pitchFamily="34" charset="0"/>
                <a:cs typeface="Arial" panose="020B0604020202020204" pitchFamily="34" charset="0"/>
              </a:rPr>
              <a:t>goruchwyliaeth o'r farchnad</a:t>
            </a:r>
            <a:r>
              <a:rPr lang="cy-GB" sz="1400" dirty="0">
                <a:latin typeface="Arial" panose="020B0604020202020204" pitchFamily="34" charset="0"/>
                <a:cs typeface="Arial" panose="020B0604020202020204" pitchFamily="34" charset="0"/>
              </a:rPr>
              <a:t> o ddarparwyr pwysig gan y rheolydd </a:t>
            </a:r>
            <a:endParaRPr lang="en-GB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9552" y="4437112"/>
            <a:ext cx="2520280" cy="2031325"/>
          </a:xfrm>
          <a:prstGeom prst="rect">
            <a:avLst/>
          </a:prstGeom>
        </p:spPr>
        <p:txBody>
          <a:bodyPr wrap="square" lIns="0" rIns="72000">
            <a:spAutoFit/>
          </a:bodyPr>
          <a:lstStyle/>
          <a:p>
            <a:pPr marL="285750" indent="-2857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cy-GB" sz="1400" dirty="0">
                <a:latin typeface="Arial" panose="020B0604020202020204" pitchFamily="34" charset="0"/>
                <a:cs typeface="Arial" panose="020B0604020202020204" pitchFamily="34" charset="0"/>
              </a:rPr>
              <a:t>Newidiadau i </a:t>
            </a:r>
            <a:r>
              <a:rPr lang="cy-GB" sz="1400" b="1" dirty="0">
                <a:latin typeface="Arial" panose="020B0604020202020204" pitchFamily="34" charset="0"/>
                <a:cs typeface="Arial" panose="020B0604020202020204" pitchFamily="34" charset="0"/>
              </a:rPr>
              <a:t>gofrestru </a:t>
            </a:r>
            <a:r>
              <a:rPr lang="cy-GB" sz="1400" dirty="0">
                <a:latin typeface="Arial" panose="020B0604020202020204" pitchFamily="34" charset="0"/>
                <a:cs typeface="Arial" panose="020B0604020202020204" pitchFamily="34" charset="0"/>
              </a:rPr>
              <a:t>gwasanaeth AGGCC </a:t>
            </a:r>
          </a:p>
          <a:p>
            <a:pPr marL="285750" lvl="0" indent="-2857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cy-GB" sz="1400" dirty="0">
                <a:latin typeface="Arial" panose="020B0604020202020204" pitchFamily="34" charset="0"/>
                <a:cs typeface="Arial" panose="020B0604020202020204" pitchFamily="34" charset="0"/>
              </a:rPr>
              <a:t>Gwell </a:t>
            </a:r>
            <a:r>
              <a:rPr lang="cy-GB" sz="1400" b="1" dirty="0">
                <a:latin typeface="Arial" panose="020B0604020202020204" pitchFamily="34" charset="0"/>
                <a:cs typeface="Arial" panose="020B0604020202020204" pitchFamily="34" charset="0"/>
              </a:rPr>
              <a:t>atebolrwydd</a:t>
            </a:r>
            <a:r>
              <a:rPr lang="cy-GB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y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y-GB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y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drwy </a:t>
            </a:r>
            <a:r>
              <a:rPr lang="cy-GB" sz="1400" dirty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cy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unigolion cyfrifol</a:t>
            </a:r>
            <a:r>
              <a:rPr lang="cy-GB" sz="1400" dirty="0">
                <a:latin typeface="Arial" panose="020B0604020202020204" pitchFamily="34" charset="0"/>
                <a:cs typeface="Arial" panose="020B0604020202020204" pitchFamily="34" charset="0"/>
              </a:rPr>
              <a:t>’ </a:t>
            </a:r>
          </a:p>
          <a:p>
            <a:pPr marL="285750" lvl="0" indent="-2857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cy-GB" sz="1400" b="1" dirty="0">
                <a:latin typeface="Arial" panose="020B0604020202020204" pitchFamily="34" charset="0"/>
                <a:cs typeface="Arial" panose="020B0604020202020204" pitchFamily="34" charset="0"/>
              </a:rPr>
              <a:t>Ystadegau </a:t>
            </a:r>
            <a:r>
              <a:rPr lang="cy-GB" sz="1400" dirty="0">
                <a:latin typeface="Arial" panose="020B0604020202020204" pitchFamily="34" charset="0"/>
                <a:cs typeface="Arial" panose="020B0604020202020204" pitchFamily="34" charset="0"/>
              </a:rPr>
              <a:t>blynyddol newydd </a:t>
            </a:r>
            <a:r>
              <a:rPr lang="cy-GB" sz="1400" b="1" dirty="0">
                <a:latin typeface="Arial" panose="020B0604020202020204" pitchFamily="34" charset="0"/>
                <a:cs typeface="Arial" panose="020B0604020202020204" pitchFamily="34" charset="0"/>
              </a:rPr>
              <a:t>darparwy</a:t>
            </a:r>
            <a:r>
              <a:rPr lang="cy-GB" sz="1400" dirty="0">
                <a:latin typeface="Arial" panose="020B0604020202020204" pitchFamily="34" charset="0"/>
                <a:cs typeface="Arial" panose="020B0604020202020204" pitchFamily="34" charset="0"/>
              </a:rPr>
              <a:t>r </a:t>
            </a:r>
          </a:p>
          <a:p>
            <a:pPr marL="285750" lvl="0" indent="-2857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cy-GB" sz="1400" dirty="0">
                <a:latin typeface="Arial" panose="020B0604020202020204" pitchFamily="34" charset="0"/>
                <a:cs typeface="Arial" panose="020B0604020202020204" pitchFamily="34" charset="0"/>
              </a:rPr>
              <a:t>Arolygon darparwyr </a:t>
            </a:r>
            <a:r>
              <a:rPr lang="cy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y-GB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y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yn </a:t>
            </a:r>
            <a:r>
              <a:rPr lang="cy-GB" sz="1400" b="1" dirty="0">
                <a:latin typeface="Arial" panose="020B0604020202020204" pitchFamily="34" charset="0"/>
                <a:cs typeface="Arial" panose="020B0604020202020204" pitchFamily="34" charset="0"/>
              </a:rPr>
              <a:t>ffocysu ar effaith</a:t>
            </a:r>
            <a:r>
              <a:rPr lang="cy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y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y-GB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y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y-GB" sz="1400" dirty="0">
                <a:latin typeface="Arial" panose="020B0604020202020204" pitchFamily="34" charset="0"/>
                <a:cs typeface="Arial" panose="020B0604020202020204" pitchFamily="34" charset="0"/>
              </a:rPr>
              <a:t>llesiant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83568" y="1556792"/>
            <a:ext cx="259228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Clr>
                <a:srgbClr val="FFC000"/>
              </a:buClr>
              <a:buFont typeface="Wingdings" panose="05000000000000000000" pitchFamily="2" charset="2"/>
              <a:buChar char="Ø"/>
            </a:pPr>
            <a:r>
              <a:rPr lang="cy-GB" sz="1400" b="1" dirty="0">
                <a:latin typeface="Arial" panose="020B0604020202020204" pitchFamily="34" charset="0"/>
                <a:cs typeface="Arial" panose="020B0604020202020204" pitchFamily="34" charset="0"/>
              </a:rPr>
              <a:t>Riportio</a:t>
            </a:r>
            <a:r>
              <a:rPr lang="cy-GB" sz="1400" dirty="0">
                <a:latin typeface="Arial" panose="020B0604020202020204" pitchFamily="34" charset="0"/>
                <a:cs typeface="Arial" panose="020B0604020202020204" pitchFamily="34" charset="0"/>
              </a:rPr>
              <a:t> safonedig ar draws awdurdodau lleol </a:t>
            </a:r>
          </a:p>
          <a:p>
            <a:pPr marL="285750" lvl="0" indent="-285750">
              <a:buClr>
                <a:srgbClr val="FFC000"/>
              </a:buClr>
              <a:buFont typeface="Wingdings" panose="05000000000000000000" pitchFamily="2" charset="2"/>
              <a:buChar char="Ø"/>
            </a:pPr>
            <a:r>
              <a:rPr lang="cy-GB" sz="1400" dirty="0">
                <a:latin typeface="Arial" panose="020B0604020202020204" pitchFamily="34" charset="0"/>
                <a:cs typeface="Arial" panose="020B0604020202020204" pitchFamily="34" charset="0"/>
              </a:rPr>
              <a:t>Arolygon awdurdodau lleol yn </a:t>
            </a:r>
            <a:r>
              <a:rPr lang="cy-GB" sz="1400" b="1" dirty="0">
                <a:latin typeface="Arial" panose="020B0604020202020204" pitchFamily="34" charset="0"/>
                <a:cs typeface="Arial" panose="020B0604020202020204" pitchFamily="34" charset="0"/>
              </a:rPr>
              <a:t>ffocysu ar effaith</a:t>
            </a:r>
            <a:r>
              <a:rPr lang="cy-GB" sz="1400" dirty="0">
                <a:latin typeface="Arial" panose="020B0604020202020204" pitchFamily="34" charset="0"/>
                <a:cs typeface="Arial" panose="020B0604020202020204" pitchFamily="34" charset="0"/>
              </a:rPr>
              <a:t> a llesiant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444208" y="4725144"/>
            <a:ext cx="259228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Clr>
                <a:srgbClr val="85C441"/>
              </a:buClr>
              <a:buFont typeface="Wingdings" panose="05000000000000000000" pitchFamily="2" charset="2"/>
              <a:buChar char="Ø"/>
            </a:pPr>
            <a:r>
              <a:rPr lang="cy-GB" sz="1400" b="1" dirty="0">
                <a:latin typeface="Arial" panose="020B0604020202020204" pitchFamily="34" charset="0"/>
                <a:cs typeface="Arial" panose="020B0604020202020204" pitchFamily="34" charset="0"/>
              </a:rPr>
              <a:t>Cofrestru gorfodol </a:t>
            </a:r>
            <a:r>
              <a:rPr lang="cy-GB" sz="1400" dirty="0">
                <a:latin typeface="Arial" panose="020B0604020202020204" pitchFamily="34" charset="0"/>
                <a:cs typeface="Arial" panose="020B0604020202020204" pitchFamily="34" charset="0"/>
              </a:rPr>
              <a:t>o ystod ehangach o staff</a:t>
            </a:r>
            <a:r>
              <a:rPr lang="cy-GB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lvl="0" indent="-285750">
              <a:buClr>
                <a:srgbClr val="85C441"/>
              </a:buClr>
              <a:buFont typeface="Wingdings" panose="05000000000000000000" pitchFamily="2" charset="2"/>
              <a:buChar char="Ø"/>
            </a:pPr>
            <a:r>
              <a:rPr lang="cy-GB" sz="1400" dirty="0">
                <a:latin typeface="Arial" panose="020B0604020202020204" pitchFamily="34" charset="0"/>
                <a:cs typeface="Arial" panose="020B0604020202020204" pitchFamily="34" charset="0"/>
              </a:rPr>
              <a:t>Cofrestru’r </a:t>
            </a:r>
            <a:r>
              <a:rPr lang="cy-GB" sz="1400" b="1" dirty="0">
                <a:latin typeface="Arial" panose="020B0604020202020204" pitchFamily="34" charset="0"/>
                <a:cs typeface="Arial" panose="020B0604020202020204" pitchFamily="34" charset="0"/>
              </a:rPr>
              <a:t>gweithlu </a:t>
            </a:r>
            <a:r>
              <a:rPr lang="cy-GB" sz="1400" dirty="0">
                <a:latin typeface="Arial" panose="020B0604020202020204" pitchFamily="34" charset="0"/>
                <a:cs typeface="Arial" panose="020B0604020202020204" pitchFamily="34" charset="0"/>
              </a:rPr>
              <a:t>gyda </a:t>
            </a:r>
            <a:r>
              <a:rPr lang="cy-GB" sz="1400" b="1" dirty="0">
                <a:latin typeface="Arial" panose="020B0604020202020204" pitchFamily="34" charset="0"/>
                <a:cs typeface="Arial" panose="020B0604020202020204" pitchFamily="34" charset="0"/>
              </a:rPr>
              <a:t>Gofal Cymdeithasol Cymru </a:t>
            </a:r>
            <a:endParaRPr lang="cy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Clr>
                <a:srgbClr val="85C441"/>
              </a:buClr>
              <a:buFont typeface="Wingdings" panose="05000000000000000000" pitchFamily="2" charset="2"/>
              <a:buChar char="Ø"/>
            </a:pPr>
            <a:r>
              <a:rPr lang="cy-GB" sz="1400" dirty="0">
                <a:latin typeface="Arial" panose="020B0604020202020204" pitchFamily="34" charset="0"/>
                <a:cs typeface="Arial" panose="020B0604020202020204" pitchFamily="34" charset="0"/>
              </a:rPr>
              <a:t>Rheoleiddio </a:t>
            </a:r>
            <a:r>
              <a:rPr lang="cy-GB" sz="1400" b="1" dirty="0">
                <a:latin typeface="Arial" panose="020B0604020202020204" pitchFamily="34" charset="0"/>
                <a:cs typeface="Arial" panose="020B0604020202020204" pitchFamily="34" charset="0"/>
              </a:rPr>
              <a:t>hyfforddiant </a:t>
            </a:r>
            <a:r>
              <a:rPr lang="cy-GB" sz="1400" dirty="0">
                <a:latin typeface="Arial" panose="020B0604020202020204" pitchFamily="34" charset="0"/>
                <a:cs typeface="Arial" panose="020B0604020202020204" pitchFamily="34" charset="0"/>
              </a:rPr>
              <a:t>gweithwyr gofal yn ogystal â gweithwyr cymdeithasol</a:t>
            </a:r>
          </a:p>
        </p:txBody>
      </p:sp>
    </p:spTree>
    <p:extLst>
      <p:ext uri="{BB962C8B-B14F-4D97-AF65-F5344CB8AC3E}">
        <p14:creationId xmlns:p14="http://schemas.microsoft.com/office/powerpoint/2010/main" val="3886659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C62F-30C0-4A15-BEEE-9BC3816535A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b="0" noProof="1">
                <a:solidFill>
                  <a:srgbClr val="34B555"/>
                </a:solidFill>
              </a:rPr>
              <a:t>Mae’r cyfan ynglŷn â </a:t>
            </a:r>
            <a:r>
              <a:rPr lang="cy-GB" noProof="1" smtClean="0">
                <a:solidFill>
                  <a:schemeClr val="tx1"/>
                </a:solidFill>
              </a:rPr>
              <a:t>llesiant</a:t>
            </a:r>
            <a:r>
              <a:rPr lang="cy-GB" noProof="1" smtClean="0">
                <a:solidFill>
                  <a:srgbClr val="34B555"/>
                </a:solidFill>
              </a:rPr>
              <a:t>... </a:t>
            </a:r>
            <a:endParaRPr lang="cy-GB" noProof="1">
              <a:solidFill>
                <a:srgbClr val="34B555"/>
              </a:solidFill>
            </a:endParaRPr>
          </a:p>
        </p:txBody>
      </p:sp>
      <p:sp>
        <p:nvSpPr>
          <p:cNvPr id="5" name="AutoShape 2" descr="Image result for wellbe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7" name="AutoShape 5" descr="Image result for wellbei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029097948"/>
              </p:ext>
            </p:extLst>
          </p:nvPr>
        </p:nvGraphicFramePr>
        <p:xfrm>
          <a:off x="612775" y="1268760"/>
          <a:ext cx="8080127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4742285" y="1771682"/>
            <a:ext cx="3400936" cy="1717664"/>
          </a:xfrm>
          <a:prstGeom prst="roundRect">
            <a:avLst/>
          </a:prstGeom>
          <a:solidFill>
            <a:srgbClr val="34B5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  <a:buClr>
                <a:schemeClr val="accent6"/>
              </a:buClr>
            </a:pPr>
            <a:r>
              <a:rPr lang="cy-GB" sz="2000" b="1" noProof="1">
                <a:latin typeface="Arial" panose="020B0604020202020204" pitchFamily="34" charset="0"/>
                <a:cs typeface="Arial" panose="020B0604020202020204" pitchFamily="34" charset="0"/>
              </a:rPr>
              <a:t>Fframwaith ddiwygiedig, llyfn, i reoleiddio ac arolygu’r gwasanaethau gofal cymdeithasol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716017" y="4384182"/>
            <a:ext cx="3600400" cy="1853130"/>
          </a:xfrm>
          <a:prstGeom prst="roundRect">
            <a:avLst/>
          </a:prstGeom>
          <a:solidFill>
            <a:srgbClr val="34B5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  <a:buClr>
                <a:schemeClr val="accent6"/>
              </a:buClr>
            </a:pPr>
            <a:r>
              <a:rPr lang="cy-GB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Ansawdd y gofal a’r cymorth</a:t>
            </a:r>
          </a:p>
          <a:p>
            <a:pPr algn="ctr">
              <a:spcAft>
                <a:spcPts val="1200"/>
              </a:spcAft>
              <a:buClr>
                <a:schemeClr val="accent6"/>
              </a:buClr>
            </a:pPr>
            <a:r>
              <a:rPr lang="cy-GB" b="1" noProof="1">
                <a:latin typeface="Arial" panose="020B0604020202020204" pitchFamily="34" charset="0"/>
                <a:cs typeface="Arial" panose="020B0604020202020204" pitchFamily="34" charset="0"/>
              </a:rPr>
              <a:t>Atgyfnerthu diogelu</a:t>
            </a:r>
          </a:p>
          <a:p>
            <a:pPr algn="ctr">
              <a:spcAft>
                <a:spcPts val="1200"/>
              </a:spcAft>
              <a:buClr>
                <a:schemeClr val="accent6"/>
              </a:buClr>
            </a:pPr>
            <a:r>
              <a:rPr lang="cy-GB" b="1" noProof="1">
                <a:latin typeface="Arial" panose="020B0604020202020204" pitchFamily="34" charset="0"/>
                <a:cs typeface="Arial" panose="020B0604020202020204" pitchFamily="34" charset="0"/>
              </a:rPr>
              <a:t>Cynyddu atebolrwydd</a:t>
            </a:r>
          </a:p>
          <a:p>
            <a:pPr algn="ctr">
              <a:spcAft>
                <a:spcPts val="1200"/>
              </a:spcAft>
              <a:buClr>
                <a:schemeClr val="accent6"/>
              </a:buClr>
            </a:pPr>
            <a:r>
              <a:rPr lang="cy-GB" b="1" noProof="1">
                <a:latin typeface="Arial" panose="020B0604020202020204" pitchFamily="34" charset="0"/>
                <a:cs typeface="Arial" panose="020B0604020202020204" pitchFamily="34" charset="0"/>
              </a:rPr>
              <a:t>Rhoi llais cryfach i bobl</a:t>
            </a:r>
          </a:p>
        </p:txBody>
      </p:sp>
      <p:sp>
        <p:nvSpPr>
          <p:cNvPr id="9" name="Down Arrow 8"/>
          <p:cNvSpPr/>
          <p:nvPr/>
        </p:nvSpPr>
        <p:spPr>
          <a:xfrm>
            <a:off x="6187502" y="3524617"/>
            <a:ext cx="510502" cy="833174"/>
          </a:xfrm>
          <a:prstGeom prst="downArrow">
            <a:avLst/>
          </a:prstGeom>
          <a:solidFill>
            <a:srgbClr val="ED1E87"/>
          </a:solidFill>
          <a:ln>
            <a:solidFill>
              <a:srgbClr val="ED1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1233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8" grpId="0">
        <p:bldAsOne/>
      </p:bldGraphic>
      <p:bldP spid="10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6408712" cy="998984"/>
          </a:xfrm>
        </p:spPr>
        <p:txBody>
          <a:bodyPr/>
          <a:lstStyle/>
          <a:p>
            <a:r>
              <a:rPr lang="cy-GB" b="0" dirty="0" smtClean="0">
                <a:solidFill>
                  <a:srgbClr val="34B555"/>
                </a:solidFill>
              </a:rPr>
              <a:t>...a </a:t>
            </a:r>
            <a:r>
              <a:rPr lang="cy-GB" b="0" dirty="0">
                <a:solidFill>
                  <a:srgbClr val="34B555"/>
                </a:solidFill>
              </a:rPr>
              <a:t>rheoleiddio i </a:t>
            </a:r>
            <a:r>
              <a:rPr lang="cy-GB" dirty="0">
                <a:solidFill>
                  <a:srgbClr val="34B555"/>
                </a:solidFill>
              </a:rPr>
              <a:t>lwyddo</a:t>
            </a:r>
            <a:endParaRPr lang="cy-GB" b="0" dirty="0">
              <a:solidFill>
                <a:srgbClr val="34B555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34B555"/>
              </a:buClr>
              <a:buFont typeface="Wingdings" panose="05000000000000000000" pitchFamily="2" charset="2"/>
              <a:buChar char="Ø"/>
            </a:pPr>
            <a:r>
              <a:rPr lang="cy-GB" dirty="0"/>
              <a:t>O gydymffurfio â’r safonau gofynnol hyd at</a:t>
            </a:r>
            <a:r>
              <a:rPr lang="cy-GB" b="1" dirty="0">
                <a:solidFill>
                  <a:srgbClr val="00B050"/>
                </a:solidFill>
              </a:rPr>
              <a:t> sut mae’r gwasanaethau’n gwella llesiant pobl</a:t>
            </a:r>
            <a:endParaRPr lang="cy-GB" b="1" dirty="0">
              <a:solidFill>
                <a:srgbClr val="34B555"/>
              </a:solidFill>
            </a:endParaRPr>
          </a:p>
          <a:p>
            <a:pPr>
              <a:buClr>
                <a:srgbClr val="34B555"/>
              </a:buClr>
              <a:buFont typeface="Wingdings" panose="05000000000000000000" pitchFamily="2" charset="2"/>
              <a:buChar char="Ø"/>
            </a:pPr>
            <a:r>
              <a:rPr lang="cy-GB" dirty="0"/>
              <a:t>Symleiddio’r gyfraith a rhoi </a:t>
            </a:r>
            <a:r>
              <a:rPr lang="cy-GB" b="1" dirty="0">
                <a:solidFill>
                  <a:srgbClr val="00B050"/>
                </a:solidFill>
              </a:rPr>
              <a:t>hyblygrwydd</a:t>
            </a:r>
            <a:endParaRPr lang="cy-GB" b="1" dirty="0">
              <a:solidFill>
                <a:srgbClr val="34B555"/>
              </a:solidFill>
            </a:endParaRPr>
          </a:p>
          <a:p>
            <a:pPr>
              <a:buClr>
                <a:srgbClr val="34B555"/>
              </a:buClr>
              <a:buFont typeface="Wingdings" panose="05000000000000000000" pitchFamily="2" charset="2"/>
              <a:buChar char="Ø"/>
            </a:pPr>
            <a:r>
              <a:rPr lang="cy-GB" dirty="0"/>
              <a:t>Datblygu </a:t>
            </a:r>
            <a:r>
              <a:rPr lang="cy-GB" b="1" dirty="0">
                <a:solidFill>
                  <a:srgbClr val="00B050"/>
                </a:solidFill>
              </a:rPr>
              <a:t>sgiliau gweithlu </a:t>
            </a:r>
            <a:r>
              <a:rPr lang="cy-GB" dirty="0"/>
              <a:t>er mwyn darparu’r gofal a’r cymorth gorau </a:t>
            </a:r>
          </a:p>
          <a:p>
            <a:pPr>
              <a:buClr>
                <a:srgbClr val="34B555"/>
              </a:buClr>
              <a:buFont typeface="Wingdings" panose="05000000000000000000" pitchFamily="2" charset="2"/>
              <a:buChar char="Ø"/>
            </a:pPr>
            <a:r>
              <a:rPr lang="cy-GB" dirty="0"/>
              <a:t>Cynyddu </a:t>
            </a:r>
            <a:r>
              <a:rPr lang="cy-GB" b="1" dirty="0">
                <a:solidFill>
                  <a:srgbClr val="34B555"/>
                </a:solidFill>
              </a:rPr>
              <a:t>tryloywder </a:t>
            </a:r>
            <a:r>
              <a:rPr lang="cy-GB" dirty="0"/>
              <a:t>a </a:t>
            </a:r>
            <a:r>
              <a:rPr lang="cy-GB" b="1" dirty="0">
                <a:solidFill>
                  <a:srgbClr val="34B555"/>
                </a:solidFill>
              </a:rPr>
              <a:t>hyder y cyhoedd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C62F-30C0-4A15-BEEE-9BC3816535A8}" type="slidenum">
              <a:rPr lang="en-GB" smtClean="0"/>
              <a:pPr/>
              <a:t>2</a:t>
            </a:fld>
            <a:endParaRPr lang="en-GB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444" y="279698"/>
            <a:ext cx="822719" cy="915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002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86048"/>
            <a:ext cx="7128792" cy="998984"/>
          </a:xfrm>
        </p:spPr>
        <p:txBody>
          <a:bodyPr/>
          <a:lstStyle/>
          <a:p>
            <a:r>
              <a:rPr lang="en-GB" dirty="0"/>
              <a:t/>
            </a:r>
            <a:br>
              <a:rPr lang="en-GB" dirty="0"/>
            </a:br>
            <a:r>
              <a:rPr lang="en-GB" dirty="0">
                <a:solidFill>
                  <a:srgbClr val="34B555"/>
                </a:solidFill>
              </a:rPr>
              <a:t>Ar bwy </a:t>
            </a:r>
            <a:r>
              <a:rPr lang="en-GB" b="0" dirty="0">
                <a:solidFill>
                  <a:srgbClr val="34B555"/>
                </a:solidFill>
              </a:rPr>
              <a:t>mae hyn yn effeithio?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875397090"/>
              </p:ext>
            </p:extLst>
          </p:nvPr>
        </p:nvGraphicFramePr>
        <p:xfrm>
          <a:off x="216024" y="1628800"/>
          <a:ext cx="8748464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C62F-30C0-4A15-BEEE-9BC3816535A8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234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86048"/>
            <a:ext cx="7128792" cy="998984"/>
          </a:xfrm>
        </p:spPr>
        <p:txBody>
          <a:bodyPr/>
          <a:lstStyle/>
          <a:p>
            <a:r>
              <a:rPr lang="cy-GB" dirty="0">
                <a:solidFill>
                  <a:srgbClr val="34B555"/>
                </a:solidFill>
              </a:rPr>
              <a:t>Beth </a:t>
            </a:r>
            <a:r>
              <a:rPr lang="cy-GB" b="0" dirty="0">
                <a:solidFill>
                  <a:srgbClr val="34B555"/>
                </a:solidFill>
              </a:rPr>
              <a:t>fydd y </a:t>
            </a:r>
            <a:r>
              <a:rPr lang="cy-GB" b="0" dirty="0" smtClean="0">
                <a:solidFill>
                  <a:srgbClr val="34B555"/>
                </a:solidFill>
              </a:rPr>
              <a:t>Ddeddf </a:t>
            </a:r>
            <a:r>
              <a:rPr lang="cy-GB" b="0" dirty="0">
                <a:solidFill>
                  <a:srgbClr val="34B555"/>
                </a:solidFill>
              </a:rPr>
              <a:t>yn ei newid?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C62F-30C0-4A15-BEEE-9BC3816535A8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572000" y="1628800"/>
            <a:ext cx="4032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342900" lvl="0" indent="-342900">
              <a:spcAft>
                <a:spcPts val="600"/>
              </a:spcAft>
              <a:buClr>
                <a:srgbClr val="5CC9E3"/>
              </a:buClr>
              <a:buFont typeface="Arial" panose="020B0604020202020204" pitchFamily="34" charset="0"/>
              <a:buChar char="•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909900707"/>
              </p:ext>
            </p:extLst>
          </p:nvPr>
        </p:nvGraphicFramePr>
        <p:xfrm>
          <a:off x="251520" y="1368152"/>
          <a:ext cx="8640960" cy="5301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1971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0690" y="260648"/>
            <a:ext cx="6461670" cy="998984"/>
          </a:xfrm>
        </p:spPr>
        <p:txBody>
          <a:bodyPr/>
          <a:lstStyle/>
          <a:p>
            <a:r>
              <a:rPr lang="en-GB" dirty="0"/>
              <a:t/>
            </a:r>
            <a:br>
              <a:rPr lang="en-GB" dirty="0"/>
            </a:br>
            <a:r>
              <a:rPr lang="cy-GB" sz="2800" b="0" dirty="0">
                <a:solidFill>
                  <a:srgbClr val="34B555"/>
                </a:solidFill>
              </a:rPr>
              <a:t>Cyflwyno </a:t>
            </a:r>
            <a:r>
              <a:rPr lang="cy-GB" sz="2800" dirty="0">
                <a:solidFill>
                  <a:srgbClr val="00B050"/>
                </a:solidFill>
              </a:rPr>
              <a:t>Gofal Cymdeithasol Cymru</a:t>
            </a:r>
            <a:endParaRPr lang="cy-GB" dirty="0">
              <a:solidFill>
                <a:srgbClr val="00B05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C62F-30C0-4A15-BEEE-9BC3816535A8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572000" y="1628800"/>
            <a:ext cx="4032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342900" lvl="0" indent="-342900">
              <a:spcAft>
                <a:spcPts val="600"/>
              </a:spcAft>
              <a:buClr>
                <a:srgbClr val="5CC9E3"/>
              </a:buClr>
              <a:buFont typeface="Arial" panose="020B0604020202020204" pitchFamily="34" charset="0"/>
              <a:buChar char="•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403648" y="1484784"/>
            <a:ext cx="6336704" cy="2383693"/>
          </a:xfrm>
          <a:prstGeom prst="rect">
            <a:avLst/>
          </a:prstGeom>
          <a:noFill/>
        </p:spPr>
        <p:txBody>
          <a:bodyPr wrap="square" lIns="144000" tIns="180000" rIns="288000" bIns="108000" rtlCol="0">
            <a:spAutoFit/>
          </a:bodyPr>
          <a:lstStyle>
            <a:defPPr>
              <a:defRPr lang="en-US"/>
            </a:defPPr>
            <a:lvl1pPr marL="342900" lvl="0" indent="-342900">
              <a:spcAft>
                <a:spcPts val="600"/>
              </a:spcAft>
              <a:buClr>
                <a:srgbClr val="5CC9E3"/>
              </a:buClr>
              <a:buFont typeface="Arial" panose="020B0604020202020204" pitchFamily="34" charset="0"/>
              <a:buChar char="•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266700" lvl="0" indent="-266700">
              <a:buFont typeface="Wingdings" panose="05000000000000000000" pitchFamily="2" charset="2"/>
              <a:buChar char="Ø"/>
            </a:pPr>
            <a:r>
              <a:rPr lang="cy-GB" sz="1800" dirty="0"/>
              <a:t>Uno’r </a:t>
            </a:r>
            <a:r>
              <a:rPr lang="cy-GB" sz="1800" b="1" dirty="0">
                <a:solidFill>
                  <a:srgbClr val="34B555"/>
                </a:solidFill>
              </a:rPr>
              <a:t>Cyngor Gofal </a:t>
            </a:r>
            <a:r>
              <a:rPr lang="cy-GB" sz="1800" dirty="0"/>
              <a:t>a’r </a:t>
            </a:r>
            <a:r>
              <a:rPr lang="cy-GB" sz="1800" b="1" dirty="0">
                <a:solidFill>
                  <a:srgbClr val="34B555"/>
                </a:solidFill>
              </a:rPr>
              <a:t>Asiantaeth </a:t>
            </a:r>
            <a:r>
              <a:rPr lang="cy-GB" sz="1800" b="1" dirty="0" smtClean="0">
                <a:solidFill>
                  <a:srgbClr val="34B555"/>
                </a:solidFill>
              </a:rPr>
              <a:t>Gwella’r </a:t>
            </a:r>
            <a:r>
              <a:rPr lang="cy-GB" sz="1800" b="1" dirty="0">
                <a:solidFill>
                  <a:srgbClr val="34B555"/>
                </a:solidFill>
              </a:rPr>
              <a:t>Gwasanaethau Cymdeithasol </a:t>
            </a:r>
            <a:r>
              <a:rPr lang="cy-GB" sz="1800" dirty="0"/>
              <a:t>(SSIA) i fod yn </a:t>
            </a:r>
            <a:r>
              <a:rPr lang="cy-GB" sz="1800" b="1" dirty="0">
                <a:solidFill>
                  <a:srgbClr val="34B555"/>
                </a:solidFill>
              </a:rPr>
              <a:t>Gofal Cymdeithasol Cymru</a:t>
            </a:r>
          </a:p>
          <a:p>
            <a:pPr marL="266700" lvl="0" indent="-266700">
              <a:buFont typeface="Wingdings" panose="05000000000000000000" pitchFamily="2" charset="2"/>
              <a:buChar char="Ø"/>
            </a:pPr>
            <a:r>
              <a:rPr lang="cy-GB" sz="1800" dirty="0"/>
              <a:t>Cyfrifoldebau ehangach i yrru gwelliannau parhaus yn </a:t>
            </a:r>
            <a:r>
              <a:rPr lang="cy-GB" sz="1800" dirty="0" smtClean="0"/>
              <a:t/>
            </a:r>
            <a:br>
              <a:rPr lang="cy-GB" sz="1800" dirty="0" smtClean="0"/>
            </a:br>
            <a:r>
              <a:rPr lang="cy-GB" sz="1800" dirty="0" smtClean="0"/>
              <a:t>y </a:t>
            </a:r>
            <a:r>
              <a:rPr lang="cy-GB" sz="1800" dirty="0"/>
              <a:t>gwasanaethau</a:t>
            </a:r>
          </a:p>
          <a:p>
            <a:pPr marL="266700" lvl="0" indent="-266700">
              <a:buFont typeface="Wingdings" panose="05000000000000000000" pitchFamily="2" charset="2"/>
              <a:buChar char="Ø"/>
            </a:pPr>
            <a:r>
              <a:rPr lang="cy-GB" sz="1800" b="1" dirty="0">
                <a:solidFill>
                  <a:srgbClr val="00B050"/>
                </a:solidFill>
              </a:rPr>
              <a:t>Dyletswydd i gydweithredu </a:t>
            </a:r>
            <a:r>
              <a:rPr lang="cy-GB" sz="1800" dirty="0"/>
              <a:t>ar </a:t>
            </a:r>
            <a:r>
              <a:rPr lang="cy-GB" sz="1800" dirty="0" smtClean="0"/>
              <a:t>AGGCC </a:t>
            </a:r>
            <a:r>
              <a:rPr lang="cy-GB" sz="1800" dirty="0"/>
              <a:t>a </a:t>
            </a:r>
            <a:r>
              <a:rPr lang="cy-GB" sz="1800" dirty="0" smtClean="0"/>
              <a:t>Gofal Cymdeithasol Cymru</a:t>
            </a:r>
            <a:endParaRPr lang="cy-GB" b="1" dirty="0">
              <a:solidFill>
                <a:srgbClr val="34B555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88454" y="70583"/>
            <a:ext cx="1262236" cy="1128142"/>
            <a:chOff x="5028898" y="1274557"/>
            <a:chExt cx="1805064" cy="1691031"/>
          </a:xfrm>
        </p:grpSpPr>
        <p:sp>
          <p:nvSpPr>
            <p:cNvPr id="14" name="Oval 13"/>
            <p:cNvSpPr/>
            <p:nvPr/>
          </p:nvSpPr>
          <p:spPr>
            <a:xfrm>
              <a:off x="5107628" y="1317985"/>
              <a:ext cx="1647604" cy="1647603"/>
            </a:xfrm>
            <a:prstGeom prst="ellipse">
              <a:avLst/>
            </a:prstGeom>
            <a:solidFill>
              <a:srgbClr val="5CC9E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Oval 4"/>
            <p:cNvSpPr/>
            <p:nvPr/>
          </p:nvSpPr>
          <p:spPr>
            <a:xfrm>
              <a:off x="5028898" y="1274557"/>
              <a:ext cx="1805064" cy="16910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algn="ctr"/>
              <a:r>
                <a:rPr lang="cy-GB" sz="1200" b="1" dirty="0">
                  <a:solidFill>
                    <a:schemeClr val="tx1"/>
                  </a:solidFill>
                </a:rPr>
                <a:t>Gofal</a:t>
              </a:r>
              <a:endParaRPr lang="cy-GB" sz="1200" dirty="0">
                <a:solidFill>
                  <a:schemeClr val="tx1"/>
                </a:solidFill>
              </a:endParaRPr>
            </a:p>
            <a:p>
              <a:pPr algn="ctr"/>
              <a:r>
                <a:rPr lang="cy-GB" sz="1200" b="1" dirty="0">
                  <a:solidFill>
                    <a:schemeClr val="tx1"/>
                  </a:solidFill>
                </a:rPr>
                <a:t>Cymdeithasol</a:t>
              </a:r>
              <a:endParaRPr lang="cy-GB" sz="1200" dirty="0">
                <a:solidFill>
                  <a:schemeClr val="tx1"/>
                </a:solidFill>
              </a:endParaRPr>
            </a:p>
            <a:p>
              <a:pPr algn="ctr"/>
              <a:r>
                <a:rPr lang="cy-GB" sz="1200" b="1" dirty="0">
                  <a:solidFill>
                    <a:schemeClr val="tx1"/>
                  </a:solidFill>
                </a:rPr>
                <a:t>Cymru</a:t>
              </a:r>
              <a:endParaRPr lang="cy-GB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6" name="Down Arrow 15"/>
          <p:cNvSpPr/>
          <p:nvPr/>
        </p:nvSpPr>
        <p:spPr>
          <a:xfrm>
            <a:off x="4262157" y="3830329"/>
            <a:ext cx="453859" cy="662588"/>
          </a:xfrm>
          <a:prstGeom prst="downArrow">
            <a:avLst/>
          </a:prstGeom>
          <a:solidFill>
            <a:srgbClr val="5CC9E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ounded Rectangle 16"/>
          <p:cNvSpPr/>
          <p:nvPr/>
        </p:nvSpPr>
        <p:spPr>
          <a:xfrm>
            <a:off x="1187624" y="1484784"/>
            <a:ext cx="6624736" cy="2390780"/>
          </a:xfrm>
          <a:prstGeom prst="roundRect">
            <a:avLst/>
          </a:prstGeom>
          <a:noFill/>
          <a:ln w="31750">
            <a:solidFill>
              <a:srgbClr val="5CC9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ounded Rectangle 17"/>
          <p:cNvSpPr/>
          <p:nvPr/>
        </p:nvSpPr>
        <p:spPr>
          <a:xfrm>
            <a:off x="1547664" y="4523636"/>
            <a:ext cx="5904656" cy="1713676"/>
          </a:xfrm>
          <a:prstGeom prst="roundRect">
            <a:avLst/>
          </a:prstGeom>
          <a:noFill/>
          <a:ln w="28575">
            <a:solidFill>
              <a:srgbClr val="5CC9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828000" rtlCol="0" anchor="ctr"/>
          <a:lstStyle/>
          <a:p>
            <a:pPr marL="266700" indent="-266700">
              <a:spcAft>
                <a:spcPts val="600"/>
              </a:spcAft>
              <a:buClr>
                <a:srgbClr val="5CC9E3"/>
              </a:buClr>
              <a:buFont typeface="Wingdings" panose="05000000000000000000" pitchFamily="2" charset="2"/>
              <a:buChar char="Ø"/>
            </a:pPr>
            <a:r>
              <a:rPr lang="cy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Cynyddu hyder y cyhoedd yng ngweithlu’r gofal cymdeithasol</a:t>
            </a:r>
          </a:p>
          <a:p>
            <a:pPr marL="266700" indent="-266700">
              <a:spcAft>
                <a:spcPts val="1200"/>
              </a:spcAft>
              <a:buClr>
                <a:srgbClr val="5CC9E3"/>
              </a:buClr>
              <a:buFont typeface="Wingdings" panose="05000000000000000000" pitchFamily="2" charset="2"/>
              <a:buChar char="Ø"/>
            </a:pPr>
            <a:r>
              <a:rPr lang="cy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Creu ‘asiant i newid’ yng nghalon y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  </a:t>
            </a:r>
          </a:p>
          <a:p>
            <a:endParaRPr lang="en-GB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76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/>
            </a:r>
            <a:br>
              <a:rPr lang="en-GB" dirty="0"/>
            </a:br>
            <a:r>
              <a:rPr lang="cy-GB" dirty="0">
                <a:solidFill>
                  <a:srgbClr val="34B555"/>
                </a:solidFill>
              </a:rPr>
              <a:t>Cofrestru</a:t>
            </a:r>
            <a:r>
              <a:rPr lang="cy-GB" b="0" dirty="0">
                <a:solidFill>
                  <a:srgbClr val="34B555"/>
                </a:solidFill>
              </a:rPr>
              <a:t> a </a:t>
            </a:r>
            <a:r>
              <a:rPr lang="cy-GB" dirty="0">
                <a:solidFill>
                  <a:srgbClr val="34B555"/>
                </a:solidFill>
              </a:rPr>
              <a:t>sgiliau</a:t>
            </a:r>
            <a:endParaRPr lang="cy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C62F-30C0-4A15-BEEE-9BC3816535A8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Rounded Rectangle 7"/>
          <p:cNvSpPr/>
          <p:nvPr/>
        </p:nvSpPr>
        <p:spPr>
          <a:xfrm>
            <a:off x="1187624" y="1484784"/>
            <a:ext cx="5927153" cy="2232248"/>
          </a:xfrm>
          <a:prstGeom prst="roundRect">
            <a:avLst/>
          </a:prstGeom>
          <a:noFill/>
          <a:ln w="31750">
            <a:solidFill>
              <a:srgbClr val="85C4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432000" rIns="0" bIns="72000" rtlCol="0" anchor="ctr"/>
          <a:lstStyle/>
          <a:p>
            <a:pPr marL="266700" indent="-266700">
              <a:spcBef>
                <a:spcPct val="20000"/>
              </a:spcBef>
              <a:spcAft>
                <a:spcPts val="300"/>
              </a:spcAft>
              <a:buClr>
                <a:srgbClr val="85C441"/>
              </a:buClr>
              <a:buFont typeface="Wingdings" panose="05000000000000000000" pitchFamily="2" charset="2"/>
              <a:buChar char="Ø"/>
              <a:defRPr/>
            </a:pPr>
            <a:r>
              <a:rPr lang="cy-GB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Cofrestru </a:t>
            </a:r>
            <a:r>
              <a:rPr lang="cy-GB" b="1" noProof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gorfodol</a:t>
            </a:r>
            <a:r>
              <a:rPr lang="cy-GB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 weithlu’r gofal cymdeithasol </a:t>
            </a:r>
          </a:p>
          <a:p>
            <a:pPr marL="266700" indent="-266700">
              <a:spcBef>
                <a:spcPct val="20000"/>
              </a:spcBef>
              <a:spcAft>
                <a:spcPts val="300"/>
              </a:spcAft>
              <a:buClr>
                <a:srgbClr val="85C441"/>
              </a:buClr>
              <a:buFont typeface="Wingdings" panose="05000000000000000000" pitchFamily="2" charset="2"/>
              <a:buChar char="Ø"/>
              <a:defRPr/>
            </a:pPr>
            <a:r>
              <a:rPr lang="cy-GB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Rheoleiddio’n cynnwys hyfforddiant ac addysg </a:t>
            </a:r>
            <a:r>
              <a:rPr lang="cy-GB" b="1" noProof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gweithwyr gofal</a:t>
            </a:r>
          </a:p>
          <a:p>
            <a:pPr marL="266700" indent="-266700">
              <a:spcBef>
                <a:spcPct val="20000"/>
              </a:spcBef>
              <a:spcAft>
                <a:spcPts val="300"/>
              </a:spcAft>
              <a:buClr>
                <a:srgbClr val="85C441"/>
              </a:buClr>
              <a:buFont typeface="Wingdings" panose="05000000000000000000" pitchFamily="2" charset="2"/>
              <a:buChar char="Ø"/>
              <a:defRPr/>
            </a:pPr>
            <a:r>
              <a:rPr lang="cy-GB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Prosesau rheoleiddio gweithlu allweddol yn y ddeddfwriaeth sylfaenol</a:t>
            </a:r>
          </a:p>
          <a:p>
            <a:pPr marL="266700" indent="-266700">
              <a:spcBef>
                <a:spcPct val="20000"/>
              </a:spcBef>
              <a:spcAft>
                <a:spcPts val="300"/>
              </a:spcAft>
              <a:buClr>
                <a:srgbClr val="FDC536"/>
              </a:buClr>
              <a:buFont typeface="Wingdings" panose="05000000000000000000" pitchFamily="2" charset="2"/>
              <a:buChar char="Ø"/>
              <a:defRPr/>
            </a:pPr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187624" y="4149080"/>
            <a:ext cx="5927153" cy="1728191"/>
          </a:xfrm>
          <a:prstGeom prst="roundRect">
            <a:avLst/>
          </a:prstGeom>
          <a:noFill/>
          <a:ln w="31750">
            <a:solidFill>
              <a:srgbClr val="85C4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0" rIns="36000" rtlCol="0" anchor="ctr"/>
          <a:lstStyle/>
          <a:p>
            <a:pPr marL="266700" indent="-266700">
              <a:spcBef>
                <a:spcPct val="20000"/>
              </a:spcBef>
              <a:spcAft>
                <a:spcPts val="300"/>
              </a:spcAft>
              <a:buClr>
                <a:srgbClr val="85C441"/>
              </a:buClr>
              <a:buFont typeface="Wingdings" panose="05000000000000000000" pitchFamily="2" charset="2"/>
              <a:buChar char="Ø"/>
              <a:defRPr/>
            </a:pPr>
            <a:r>
              <a:rPr lang="cy-GB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Hyblygrwydd i ymateb i newidiadau yn y sector </a:t>
            </a:r>
          </a:p>
          <a:p>
            <a:pPr marL="266700" indent="-266700">
              <a:spcBef>
                <a:spcPct val="20000"/>
              </a:spcBef>
              <a:spcAft>
                <a:spcPts val="300"/>
              </a:spcAft>
              <a:buClr>
                <a:srgbClr val="85C441"/>
              </a:buClr>
              <a:buFont typeface="Wingdings" panose="05000000000000000000" pitchFamily="2" charset="2"/>
              <a:buChar char="Ø"/>
              <a:defRPr/>
            </a:pPr>
            <a:r>
              <a:rPr lang="cy-GB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Yn cydnabod natur eang y gweithlu ac yn sicrhau hyfforddiant ar gyfer y gweithlu i gyd i’r safonau angenrheidiol</a:t>
            </a:r>
          </a:p>
          <a:p>
            <a:pPr>
              <a:spcAft>
                <a:spcPts val="300"/>
              </a:spcAft>
            </a:pP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4014985" y="3737665"/>
            <a:ext cx="340991" cy="411415"/>
          </a:xfrm>
          <a:prstGeom prst="downArrow">
            <a:avLst/>
          </a:prstGeom>
          <a:solidFill>
            <a:srgbClr val="85C44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/>
          <p:cNvSpPr/>
          <p:nvPr/>
        </p:nvSpPr>
        <p:spPr>
          <a:xfrm>
            <a:off x="6561744" y="160451"/>
            <a:ext cx="1106066" cy="1069534"/>
          </a:xfrm>
          <a:prstGeom prst="ellipse">
            <a:avLst/>
          </a:prstGeom>
          <a:solidFill>
            <a:srgbClr val="85C44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Oval 4"/>
          <p:cNvSpPr/>
          <p:nvPr/>
        </p:nvSpPr>
        <p:spPr>
          <a:xfrm>
            <a:off x="6580794" y="163850"/>
            <a:ext cx="1106066" cy="106953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9050" tIns="19050" rIns="19050" bIns="19050" numCol="1" spcCol="1270" anchor="ctr" anchorCtr="0">
            <a:noAutofit/>
          </a:bodyPr>
          <a:lstStyle/>
          <a:p>
            <a:pPr lvl="0" algn="ctr"/>
            <a:r>
              <a:rPr lang="cy-GB" sz="1400" b="1" dirty="0">
                <a:solidFill>
                  <a:schemeClr val="tx1"/>
                </a:solidFill>
              </a:rPr>
              <a:t>Rheoleiddio'r</a:t>
            </a:r>
          </a:p>
          <a:p>
            <a:pPr lvl="0" algn="ctr"/>
            <a:r>
              <a:rPr lang="cy-GB" sz="1400" b="1" dirty="0" smtClean="0">
                <a:solidFill>
                  <a:schemeClr val="tx1"/>
                </a:solidFill>
              </a:rPr>
              <a:t>gweithlu</a:t>
            </a:r>
            <a:endParaRPr lang="en-GB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11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547664" y="116632"/>
            <a:ext cx="6048672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>
              <a:spcBef>
                <a:spcPct val="0"/>
              </a:spcBef>
              <a:buNone/>
              <a:defRPr sz="3200" b="1">
                <a:solidFill>
                  <a:srgbClr val="5CC9E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y-GB" dirty="0"/>
              <a:t>Cofrestru dan yr hen drefn</a:t>
            </a:r>
          </a:p>
          <a:p>
            <a:r>
              <a:rPr lang="cy-GB" altLang="en-US" b="0" dirty="0">
                <a:solidFill>
                  <a:srgbClr val="34B555"/>
                </a:solidFill>
              </a:rPr>
              <a:t>Model fesul sefydliad</a:t>
            </a:r>
            <a:endParaRPr lang="cy-GB" altLang="en-US" dirty="0">
              <a:solidFill>
                <a:srgbClr val="34B555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899592" y="4787331"/>
            <a:ext cx="7344749" cy="1368152"/>
          </a:xfrm>
          <a:prstGeom prst="roundRect">
            <a:avLst/>
          </a:prstGeom>
          <a:solidFill>
            <a:srgbClr val="85C44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y-GB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Cofrestru pob un sefydliad ac asiantaeth yn unigol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y-GB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Rheolwr cofrestredig gydag AGGCC a Chyngor Gofal </a:t>
            </a:r>
            <a:r>
              <a:rPr lang="cy-GB" b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Cymru </a:t>
            </a:r>
            <a:br>
              <a:rPr lang="cy-GB" b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</a:br>
            <a:r>
              <a:rPr lang="cy-GB" b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i </a:t>
            </a:r>
            <a:r>
              <a:rPr lang="cy-GB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bob gwasanaeth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y-GB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Unigolyn cyfrifol wedi ei enwebu ond heb ei gofrestru           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980408" y="2571953"/>
            <a:ext cx="1504895" cy="2067032"/>
          </a:xfrm>
          <a:prstGeom prst="rect">
            <a:avLst/>
          </a:prstGeom>
          <a:solidFill>
            <a:srgbClr val="5CC9E3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>
              <a:spcAft>
                <a:spcPts val="600"/>
              </a:spcAft>
              <a:defRPr/>
            </a:pPr>
            <a:r>
              <a:rPr lang="cy-GB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Suncare Ltd</a:t>
            </a:r>
          </a:p>
          <a:p>
            <a:pPr>
              <a:spcAft>
                <a:spcPts val="600"/>
              </a:spcAft>
              <a:defRPr/>
            </a:pPr>
            <a:r>
              <a:rPr lang="cy-GB" noProof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Cartref gofal  Pen-y-bont ar Ogwr </a:t>
            </a:r>
          </a:p>
        </p:txBody>
      </p:sp>
      <p:cxnSp>
        <p:nvCxnSpPr>
          <p:cNvPr id="10" name="Straight Arrow Connector 9"/>
          <p:cNvCxnSpPr>
            <a:endCxn id="9" idx="0"/>
          </p:cNvCxnSpPr>
          <p:nvPr/>
        </p:nvCxnSpPr>
        <p:spPr bwMode="auto">
          <a:xfrm flipH="1">
            <a:off x="1732856" y="1982897"/>
            <a:ext cx="1812821" cy="589056"/>
          </a:xfrm>
          <a:prstGeom prst="straightConnector1">
            <a:avLst/>
          </a:prstGeom>
          <a:solidFill>
            <a:srgbClr val="5CC9E3"/>
          </a:solidFill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 bwMode="auto">
          <a:xfrm>
            <a:off x="2555776" y="2558396"/>
            <a:ext cx="1657377" cy="2067032"/>
          </a:xfrm>
          <a:prstGeom prst="rect">
            <a:avLst/>
          </a:prstGeom>
          <a:solidFill>
            <a:srgbClr val="5CC9E3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>
              <a:spcAft>
                <a:spcPts val="600"/>
              </a:spcAft>
              <a:defRPr/>
            </a:pPr>
            <a:r>
              <a:rPr lang="cy-GB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Suncare Ltd</a:t>
            </a:r>
          </a:p>
          <a:p>
            <a:pPr>
              <a:spcAft>
                <a:spcPts val="600"/>
              </a:spcAft>
              <a:defRPr/>
            </a:pPr>
            <a:r>
              <a:rPr lang="cy-GB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Cartref </a:t>
            </a:r>
            <a:r>
              <a:rPr lang="cy-GB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gofal  Caerdydd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4499992" y="2577444"/>
            <a:ext cx="1652559" cy="2067031"/>
          </a:xfrm>
          <a:prstGeom prst="rect">
            <a:avLst/>
          </a:prstGeom>
          <a:solidFill>
            <a:srgbClr val="5CC9E3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>
              <a:lnSpc>
                <a:spcPct val="115000"/>
              </a:lnSpc>
              <a:spcAft>
                <a:spcPts val="300"/>
              </a:spcAft>
              <a:defRPr/>
            </a:pPr>
            <a:r>
              <a:rPr lang="cy-GB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Suncare Ltd </a:t>
            </a:r>
          </a:p>
          <a:p>
            <a:pPr>
              <a:lnSpc>
                <a:spcPct val="115000"/>
              </a:lnSpc>
              <a:defRPr/>
            </a:pPr>
            <a:r>
              <a:rPr lang="cy-GB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Gofal yn y cartref</a:t>
            </a:r>
          </a:p>
          <a:p>
            <a:pPr>
              <a:lnSpc>
                <a:spcPct val="115000"/>
              </a:lnSpc>
              <a:defRPr/>
            </a:pPr>
            <a:r>
              <a:rPr lang="cy-GB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RhCT</a:t>
            </a:r>
            <a:endParaRPr lang="cy-GB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4849979" y="1995707"/>
            <a:ext cx="442102" cy="562687"/>
          </a:xfrm>
          <a:prstGeom prst="straightConnector1">
            <a:avLst/>
          </a:prstGeom>
          <a:solidFill>
            <a:srgbClr val="5CC9E3"/>
          </a:solidFill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 bwMode="auto">
          <a:xfrm>
            <a:off x="6444208" y="2586554"/>
            <a:ext cx="1645840" cy="2057922"/>
          </a:xfrm>
          <a:prstGeom prst="rect">
            <a:avLst/>
          </a:prstGeom>
          <a:solidFill>
            <a:srgbClr val="5CC9E3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>
              <a:lnSpc>
                <a:spcPct val="115000"/>
              </a:lnSpc>
              <a:defRPr/>
            </a:pPr>
            <a:endParaRPr lang="en-GB" sz="1000" b="1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defRPr/>
            </a:pPr>
            <a:r>
              <a:rPr lang="cy-GB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Suncare Ltd </a:t>
            </a:r>
          </a:p>
          <a:p>
            <a:pPr>
              <a:lnSpc>
                <a:spcPct val="115000"/>
              </a:lnSpc>
              <a:defRPr/>
            </a:pPr>
            <a:r>
              <a:rPr lang="cy-GB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Gofal yn y cartref</a:t>
            </a:r>
          </a:p>
          <a:p>
            <a:pPr>
              <a:lnSpc>
                <a:spcPct val="115000"/>
              </a:lnSpc>
              <a:defRPr/>
            </a:pPr>
            <a:r>
              <a:rPr lang="cy-GB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Merthyr Tudful</a:t>
            </a:r>
          </a:p>
          <a:p>
            <a:pPr>
              <a:lnSpc>
                <a:spcPct val="115000"/>
              </a:lnSpc>
              <a:defRPr/>
            </a:pPr>
            <a:endParaRPr lang="en-GB" sz="12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cxnSp>
        <p:nvCxnSpPr>
          <p:cNvPr id="22" name="Straight Arrow Connector 21"/>
          <p:cNvCxnSpPr>
            <a:endCxn id="18" idx="0"/>
          </p:cNvCxnSpPr>
          <p:nvPr/>
        </p:nvCxnSpPr>
        <p:spPr bwMode="auto">
          <a:xfrm>
            <a:off x="5436096" y="1963090"/>
            <a:ext cx="1831032" cy="6234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ounded Rectangle 1"/>
          <p:cNvSpPr/>
          <p:nvPr/>
        </p:nvSpPr>
        <p:spPr>
          <a:xfrm>
            <a:off x="3309480" y="1333079"/>
            <a:ext cx="2056645" cy="556563"/>
          </a:xfrm>
          <a:prstGeom prst="roundRect">
            <a:avLst/>
          </a:prstGeom>
          <a:solidFill>
            <a:srgbClr val="EF9526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115000"/>
              </a:lnSpc>
            </a:pPr>
            <a:r>
              <a:rPr lang="en-GB" b="1" dirty="0" smtClean="0">
                <a:solidFill>
                  <a:schemeClr val="dk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AGGCC</a:t>
            </a:r>
            <a:endParaRPr lang="en-GB" b="1" dirty="0">
              <a:solidFill>
                <a:schemeClr val="dk1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 bwMode="auto">
          <a:xfrm rot="4500000">
            <a:off x="3373907" y="2004273"/>
            <a:ext cx="442102" cy="562687"/>
          </a:xfrm>
          <a:prstGeom prst="straightConnector1">
            <a:avLst/>
          </a:prstGeom>
          <a:solidFill>
            <a:srgbClr val="5CC9E3"/>
          </a:solidFill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278530" y="122178"/>
            <a:ext cx="1125118" cy="1091983"/>
            <a:chOff x="5055188" y="1322489"/>
            <a:chExt cx="1371082" cy="1376154"/>
          </a:xfrm>
        </p:grpSpPr>
        <p:sp>
          <p:nvSpPr>
            <p:cNvPr id="19" name="Oval 18"/>
            <p:cNvSpPr/>
            <p:nvPr/>
          </p:nvSpPr>
          <p:spPr>
            <a:xfrm>
              <a:off x="5055188" y="1322489"/>
              <a:ext cx="1347864" cy="1347863"/>
            </a:xfrm>
            <a:prstGeom prst="ellipse">
              <a:avLst/>
            </a:prstGeom>
            <a:solidFill>
              <a:srgbClr val="EF952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Oval 4"/>
            <p:cNvSpPr/>
            <p:nvPr/>
          </p:nvSpPr>
          <p:spPr>
            <a:xfrm>
              <a:off x="5078405" y="1350780"/>
              <a:ext cx="1347865" cy="13478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y-GB" sz="12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Rheoleiddio’r gwasanaeth</a:t>
              </a:r>
              <a:endParaRPr lang="cy-GB" sz="1400" b="1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C62F-30C0-4A15-BEEE-9BC3816535A8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91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525072" y="2065490"/>
            <a:ext cx="878576" cy="2947686"/>
          </a:xfrm>
          <a:prstGeom prst="rect">
            <a:avLst/>
          </a:prstGeom>
          <a:solidFill>
            <a:srgbClr val="FDC536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vert270" anchor="ctr"/>
          <a:lstStyle/>
          <a:p>
            <a:pPr algn="ctr">
              <a:defRPr b="0" i="0"/>
            </a:pPr>
            <a:r>
              <a:rPr lang="cy-GB" sz="1600" b="1" noProof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Gwasanaeth</a:t>
            </a:r>
          </a:p>
          <a:p>
            <a:pPr algn="ctr">
              <a:defRPr b="0" i="0"/>
            </a:pPr>
            <a:r>
              <a:rPr lang="cy-GB" sz="1600" b="1" noProof="1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cofrestru</a:t>
            </a:r>
            <a:endParaRPr lang="cy-GB" sz="1600" b="1" noProof="1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3142611" y="1703383"/>
            <a:ext cx="304800" cy="123825"/>
          </a:xfrm>
          <a:prstGeom prst="straightConnector1">
            <a:avLst/>
          </a:prstGeom>
          <a:ln>
            <a:noFill/>
            <a:tailEnd type="arrow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6847836" y="1627183"/>
            <a:ext cx="523875" cy="247650"/>
          </a:xfrm>
          <a:prstGeom prst="straightConnector1">
            <a:avLst/>
          </a:prstGeom>
          <a:ln>
            <a:noFill/>
            <a:tailEnd type="arrow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2868929" y="1703383"/>
            <a:ext cx="0" cy="247650"/>
          </a:xfrm>
          <a:prstGeom prst="straightConnector1">
            <a:avLst/>
          </a:prstGeom>
          <a:ln>
            <a:noFill/>
            <a:tailEnd type="arrow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582929" y="2546345"/>
            <a:ext cx="0" cy="209550"/>
          </a:xfrm>
          <a:prstGeom prst="straightConnector1">
            <a:avLst/>
          </a:prstGeom>
          <a:ln>
            <a:noFill/>
            <a:tailEnd type="arrow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892741" y="2597463"/>
            <a:ext cx="0" cy="180975"/>
          </a:xfrm>
          <a:prstGeom prst="straightConnector1">
            <a:avLst/>
          </a:prstGeom>
          <a:ln>
            <a:noFill/>
            <a:tailEnd type="arrow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191441" y="2636833"/>
            <a:ext cx="0" cy="180975"/>
          </a:xfrm>
          <a:prstGeom prst="straightConnector1">
            <a:avLst/>
          </a:prstGeom>
          <a:ln>
            <a:noFill/>
            <a:tailEnd type="arrow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/>
          <p:cNvSpPr/>
          <p:nvPr/>
        </p:nvSpPr>
        <p:spPr>
          <a:xfrm>
            <a:off x="540197" y="5157192"/>
            <a:ext cx="8136259" cy="1484784"/>
          </a:xfrm>
          <a:prstGeom prst="roundRect">
            <a:avLst/>
          </a:prstGeom>
          <a:solidFill>
            <a:srgbClr val="85C44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>
              <a:lnSpc>
                <a:spcPct val="115000"/>
              </a:lnSpc>
              <a:buFont typeface="Wingdings" panose="05000000000000000000" pitchFamily="2" charset="2"/>
              <a:buChar char="Ø"/>
              <a:defRPr/>
            </a:pPr>
            <a:r>
              <a:rPr lang="cy-GB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Cyflwyno dull wedi’i symleiddio o gofrestru gwasanaethau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y-GB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Pob un asiantaeth/safle gofal wedi eu cofrestru fel amod </a:t>
            </a:r>
            <a:r>
              <a:rPr lang="cy-GB" b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/>
            </a:r>
            <a:br>
              <a:rPr lang="cy-GB" b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</a:br>
            <a:r>
              <a:rPr lang="cy-GB" b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(</a:t>
            </a:r>
            <a:r>
              <a:rPr lang="cy-GB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is-gofrestru) o gofrestriad y gwasanaeth gyda dolen gyswllt </a:t>
            </a:r>
            <a:r>
              <a:rPr lang="cy-GB" b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i’r </a:t>
            </a:r>
            <a:r>
              <a:rPr lang="cy-GB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‘unigolyn cyfrifol’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y-GB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AGGCC ddim yn cofrestru’r rheolwyr, dim ond Cyngor Gofal Cymru </a:t>
            </a:r>
          </a:p>
        </p:txBody>
      </p:sp>
      <p:grpSp>
        <p:nvGrpSpPr>
          <p:cNvPr id="33" name="Group 32"/>
          <p:cNvGrpSpPr>
            <a:grpSpLocks/>
          </p:cNvGrpSpPr>
          <p:nvPr/>
        </p:nvGrpSpPr>
        <p:grpSpPr bwMode="auto">
          <a:xfrm>
            <a:off x="1586926" y="2060848"/>
            <a:ext cx="2318324" cy="2879874"/>
            <a:chOff x="1514933" y="1921848"/>
            <a:chExt cx="2318652" cy="2880254"/>
          </a:xfrm>
          <a:solidFill>
            <a:srgbClr val="5CC9E3"/>
          </a:solidFill>
        </p:grpSpPr>
        <p:sp>
          <p:nvSpPr>
            <p:cNvPr id="34" name="Rectangle 33"/>
            <p:cNvSpPr/>
            <p:nvPr/>
          </p:nvSpPr>
          <p:spPr>
            <a:xfrm>
              <a:off x="1547684" y="1921848"/>
              <a:ext cx="2088231" cy="571500"/>
            </a:xfrm>
            <a:prstGeom prst="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  <a:defRPr/>
              </a:pPr>
              <a:r>
                <a:rPr lang="en-GB" sz="1600" b="1" dirty="0">
                  <a:latin typeface="Arial" panose="020B0604020202020204" pitchFamily="34" charset="0"/>
                  <a:ea typeface="Calibri"/>
                  <a:cs typeface="Arial" panose="020B0604020202020204" pitchFamily="34" charset="0"/>
                </a:rPr>
                <a:t>Suncare Ltd</a:t>
              </a:r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1514933" y="2650335"/>
              <a:ext cx="2318652" cy="2151767"/>
            </a:xfrm>
            <a:prstGeom prst="round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285750" indent="-285750">
                <a:spcAft>
                  <a:spcPts val="600"/>
                </a:spcAft>
                <a:buFont typeface="Wingdings" panose="05000000000000000000" pitchFamily="2" charset="2"/>
                <a:buChar char="Ø"/>
              </a:pPr>
              <a:endParaRPr lang="en-GB" sz="1600" dirty="0">
                <a:latin typeface="Arial" panose="020B0604020202020204" pitchFamily="34" charset="0"/>
                <a:ea typeface="Calibri"/>
                <a:cs typeface="Arial" panose="020B0604020202020204" pitchFamily="34" charset="0"/>
              </a:endParaRPr>
            </a:p>
            <a:p>
              <a:pPr marL="285750" indent="-285750">
                <a:spcAft>
                  <a:spcPts val="600"/>
                </a:spcAft>
                <a:buFont typeface="Wingdings" panose="05000000000000000000" pitchFamily="2" charset="2"/>
                <a:buChar char="Ø"/>
              </a:pPr>
              <a:r>
                <a:rPr lang="cy-GB" sz="1400" dirty="0">
                  <a:latin typeface="Arial" panose="020B0604020202020204" pitchFamily="34" charset="0"/>
                  <a:ea typeface="Calibri"/>
                  <a:cs typeface="Arial" panose="020B0604020202020204" pitchFamily="34" charset="0"/>
                </a:rPr>
                <a:t>Cartref </a:t>
              </a:r>
              <a:r>
                <a:rPr lang="cy-GB" sz="1400" dirty="0" smtClean="0">
                  <a:latin typeface="Arial" panose="020B0604020202020204" pitchFamily="34" charset="0"/>
                  <a:ea typeface="Calibri"/>
                  <a:cs typeface="Arial" panose="020B0604020202020204" pitchFamily="34" charset="0"/>
                </a:rPr>
                <a:t>gofal </a:t>
              </a:r>
              <a:r>
                <a:rPr lang="cy-GB" sz="1400" dirty="0">
                  <a:latin typeface="Arial" panose="020B0604020202020204" pitchFamily="34" charset="0"/>
                  <a:ea typeface="Calibri"/>
                  <a:cs typeface="Arial" panose="020B0604020202020204" pitchFamily="34" charset="0"/>
                </a:rPr>
                <a:t>– </a:t>
              </a:r>
              <a:r>
                <a:rPr lang="cy-GB" sz="1400" dirty="0" smtClean="0">
                  <a:latin typeface="Arial" panose="020B0604020202020204" pitchFamily="34" charset="0"/>
                  <a:ea typeface="Calibri"/>
                  <a:cs typeface="Arial" panose="020B0604020202020204" pitchFamily="34" charset="0"/>
                </a:rPr>
                <a:t/>
              </a:r>
              <a:br>
                <a:rPr lang="cy-GB" sz="1400" dirty="0" smtClean="0">
                  <a:latin typeface="Arial" panose="020B0604020202020204" pitchFamily="34" charset="0"/>
                  <a:ea typeface="Calibri"/>
                  <a:cs typeface="Arial" panose="020B0604020202020204" pitchFamily="34" charset="0"/>
                </a:rPr>
              </a:br>
              <a:r>
                <a:rPr lang="cy-GB" sz="1400" b="1" spc="-20" dirty="0" smtClean="0">
                  <a:latin typeface="Arial" panose="020B0604020202020204" pitchFamily="34" charset="0"/>
                  <a:ea typeface="Calibri"/>
                  <a:cs typeface="Arial" panose="020B0604020202020204" pitchFamily="34" charset="0"/>
                </a:rPr>
                <a:t>Pen-y-bont </a:t>
              </a:r>
              <a:r>
                <a:rPr lang="cy-GB" sz="1400" b="1" spc="-20" dirty="0">
                  <a:latin typeface="Arial" panose="020B0604020202020204" pitchFamily="34" charset="0"/>
                  <a:ea typeface="Calibri"/>
                  <a:cs typeface="Arial" panose="020B0604020202020204" pitchFamily="34" charset="0"/>
                </a:rPr>
                <a:t>ar Ogwr</a:t>
              </a:r>
              <a:r>
                <a:rPr lang="cy-GB" sz="1400" b="1" dirty="0">
                  <a:latin typeface="Arial" panose="020B0604020202020204" pitchFamily="34" charset="0"/>
                  <a:ea typeface="Calibri"/>
                  <a:cs typeface="Arial" panose="020B0604020202020204" pitchFamily="34" charset="0"/>
                </a:rPr>
                <a:t> </a:t>
              </a:r>
            </a:p>
            <a:p>
              <a:pPr marL="285750" indent="-285750">
                <a:spcAft>
                  <a:spcPts val="600"/>
                </a:spcAft>
                <a:buFont typeface="Wingdings" panose="05000000000000000000" pitchFamily="2" charset="2"/>
                <a:buChar char="Ø"/>
              </a:pPr>
              <a:r>
                <a:rPr lang="cy-GB" sz="1400" dirty="0">
                  <a:latin typeface="Arial" panose="020B0604020202020204" pitchFamily="34" charset="0"/>
                  <a:ea typeface="Calibri"/>
                  <a:cs typeface="Arial" panose="020B0604020202020204" pitchFamily="34" charset="0"/>
                </a:rPr>
                <a:t>Cartref </a:t>
              </a:r>
              <a:r>
                <a:rPr lang="cy-GB" sz="1400" dirty="0" smtClean="0">
                  <a:latin typeface="Arial" panose="020B0604020202020204" pitchFamily="34" charset="0"/>
                  <a:ea typeface="Calibri"/>
                  <a:cs typeface="Arial" panose="020B0604020202020204" pitchFamily="34" charset="0"/>
                </a:rPr>
                <a:t>gofal – </a:t>
              </a:r>
              <a:r>
                <a:rPr lang="cy-GB" sz="1400" b="1" dirty="0">
                  <a:latin typeface="Arial" panose="020B0604020202020204" pitchFamily="34" charset="0"/>
                  <a:ea typeface="Calibri"/>
                  <a:cs typeface="Arial" panose="020B0604020202020204" pitchFamily="34" charset="0"/>
                </a:rPr>
                <a:t>Caerdydd </a:t>
              </a:r>
            </a:p>
            <a:p>
              <a:pPr marL="285750" indent="-285750">
                <a:spcAft>
                  <a:spcPts val="600"/>
                </a:spcAft>
                <a:buFont typeface="Wingdings" panose="05000000000000000000" pitchFamily="2" charset="2"/>
                <a:buChar char="Ø"/>
              </a:pPr>
              <a:r>
                <a:rPr lang="cy-GB" sz="1400" dirty="0">
                  <a:latin typeface="Arial" panose="020B0604020202020204" pitchFamily="34" charset="0"/>
                  <a:ea typeface="Calibri"/>
                  <a:cs typeface="Arial" panose="020B0604020202020204" pitchFamily="34" charset="0"/>
                </a:rPr>
                <a:t>Gofal yn y cartref – </a:t>
              </a:r>
              <a:r>
                <a:rPr lang="cy-GB" sz="1400" b="1" dirty="0">
                  <a:latin typeface="Arial" panose="020B0604020202020204" pitchFamily="34" charset="0"/>
                  <a:ea typeface="Calibri"/>
                  <a:cs typeface="Arial" panose="020B0604020202020204" pitchFamily="34" charset="0"/>
                </a:rPr>
                <a:t>RhCT</a:t>
              </a:r>
            </a:p>
            <a:p>
              <a:pPr marL="285750" indent="-285750">
                <a:spcAft>
                  <a:spcPts val="600"/>
                </a:spcAft>
                <a:buFont typeface="Wingdings" panose="05000000000000000000" pitchFamily="2" charset="2"/>
                <a:buChar char="Ø"/>
              </a:pPr>
              <a:r>
                <a:rPr lang="cy-GB" sz="1400" dirty="0">
                  <a:latin typeface="Arial" panose="020B0604020202020204" pitchFamily="34" charset="0"/>
                  <a:ea typeface="Calibri"/>
                  <a:cs typeface="Arial" panose="020B0604020202020204" pitchFamily="34" charset="0"/>
                </a:rPr>
                <a:t>Gofal yn y cartref – </a:t>
              </a:r>
              <a:r>
                <a:rPr lang="cy-GB" sz="1400" b="1" dirty="0">
                  <a:latin typeface="Arial" panose="020B0604020202020204" pitchFamily="34" charset="0"/>
                  <a:ea typeface="Calibri"/>
                  <a:cs typeface="Arial" panose="020B0604020202020204" pitchFamily="34" charset="0"/>
                </a:rPr>
                <a:t>Merthyr Tudful</a:t>
              </a:r>
            </a:p>
            <a:p>
              <a:pPr marL="285750" indent="-285750">
                <a:spcAft>
                  <a:spcPts val="600"/>
                </a:spcAft>
                <a:buFont typeface="Wingdings" panose="05000000000000000000" pitchFamily="2" charset="2"/>
                <a:buChar char="Ø"/>
              </a:pPr>
              <a:endParaRPr lang="en-GB" sz="1600" dirty="0">
                <a:latin typeface="Arial" panose="020B0604020202020204" pitchFamily="34" charset="0"/>
                <a:ea typeface="Calibri"/>
                <a:cs typeface="Arial" panose="020B0604020202020204" pitchFamily="34" charset="0"/>
              </a:endParaRPr>
            </a:p>
          </p:txBody>
        </p:sp>
      </p:grpSp>
      <p:grpSp>
        <p:nvGrpSpPr>
          <p:cNvPr id="36" name="Group 35"/>
          <p:cNvGrpSpPr>
            <a:grpSpLocks/>
          </p:cNvGrpSpPr>
          <p:nvPr/>
        </p:nvGrpSpPr>
        <p:grpSpPr bwMode="auto">
          <a:xfrm>
            <a:off x="4067944" y="2060848"/>
            <a:ext cx="2247900" cy="2905471"/>
            <a:chOff x="4002113" y="1868887"/>
            <a:chExt cx="2247598" cy="2905853"/>
          </a:xfrm>
          <a:solidFill>
            <a:srgbClr val="5CC9E3"/>
          </a:solidFill>
        </p:grpSpPr>
        <p:sp>
          <p:nvSpPr>
            <p:cNvPr id="37" name="Rectangle 36"/>
            <p:cNvSpPr/>
            <p:nvPr/>
          </p:nvSpPr>
          <p:spPr>
            <a:xfrm>
              <a:off x="4100554" y="1868887"/>
              <a:ext cx="2050715" cy="571500"/>
            </a:xfrm>
            <a:prstGeom prst="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  <a:defRPr/>
              </a:pPr>
              <a:r>
                <a:rPr lang="en-GB" sz="1600" b="1" dirty="0">
                  <a:latin typeface="Arial" panose="020B0604020202020204" pitchFamily="34" charset="0"/>
                  <a:ea typeface="Calibri"/>
                  <a:cs typeface="Arial" panose="020B0604020202020204" pitchFamily="34" charset="0"/>
                </a:rPr>
                <a:t>Happy Firm Ltd</a:t>
              </a:r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4002113" y="2589062"/>
              <a:ext cx="2247598" cy="2185678"/>
            </a:xfrm>
            <a:prstGeom prst="roundRect">
              <a:avLst/>
            </a:prstGeom>
            <a:grpFill/>
            <a:ln w="9525" cap="flat" cmpd="sng" algn="ctr">
              <a:noFill/>
              <a:prstDash val="soli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anchor="ctr"/>
            <a:lstStyle/>
            <a:p>
              <a:pPr marL="285750" indent="-285750">
                <a:spcAft>
                  <a:spcPts val="1000"/>
                </a:spcAft>
                <a:buFont typeface="Wingdings" panose="05000000000000000000" pitchFamily="2" charset="2"/>
                <a:buChar char="Ø"/>
                <a:defRPr/>
              </a:pPr>
              <a:r>
                <a:rPr lang="cy-GB" sz="1600" dirty="0">
                  <a:latin typeface="Arial" panose="020B0604020202020204" pitchFamily="34" charset="0"/>
                  <a:ea typeface="Calibri"/>
                  <a:cs typeface="Arial" panose="020B0604020202020204" pitchFamily="34" charset="0"/>
                </a:rPr>
                <a:t>Gofal yn y cartref – </a:t>
              </a:r>
              <a:r>
                <a:rPr lang="cy-GB" sz="1600" b="1" dirty="0">
                  <a:latin typeface="Arial" panose="020B0604020202020204" pitchFamily="34" charset="0"/>
                  <a:ea typeface="Calibri"/>
                  <a:cs typeface="Arial" panose="020B0604020202020204" pitchFamily="34" charset="0"/>
                </a:rPr>
                <a:t>Y Drenewydd</a:t>
              </a:r>
            </a:p>
            <a:p>
              <a:pPr marL="285750" indent="-285750">
                <a:spcAft>
                  <a:spcPts val="1000"/>
                </a:spcAft>
                <a:buFont typeface="Wingdings" panose="05000000000000000000" pitchFamily="2" charset="2"/>
                <a:buChar char="Ø"/>
                <a:defRPr/>
              </a:pPr>
              <a:r>
                <a:rPr lang="cy-GB" sz="1600" dirty="0">
                  <a:latin typeface="Arial" panose="020B0604020202020204" pitchFamily="34" charset="0"/>
                  <a:ea typeface="Calibri"/>
                  <a:cs typeface="Arial" panose="020B0604020202020204" pitchFamily="34" charset="0"/>
                </a:rPr>
                <a:t>Gofal yn y cartref – </a:t>
              </a:r>
              <a:r>
                <a:rPr lang="cy-GB" sz="1600" b="1" dirty="0">
                  <a:latin typeface="Arial" panose="020B0604020202020204" pitchFamily="34" charset="0"/>
                  <a:ea typeface="Calibri"/>
                  <a:cs typeface="Arial" panose="020B0604020202020204" pitchFamily="34" charset="0"/>
                </a:rPr>
                <a:t>Llandrindod </a:t>
              </a:r>
            </a:p>
          </p:txBody>
        </p:sp>
      </p:grpSp>
      <p:grpSp>
        <p:nvGrpSpPr>
          <p:cNvPr id="39" name="Group 38"/>
          <p:cNvGrpSpPr>
            <a:grpSpLocks/>
          </p:cNvGrpSpPr>
          <p:nvPr/>
        </p:nvGrpSpPr>
        <p:grpSpPr bwMode="auto">
          <a:xfrm>
            <a:off x="6501129" y="2065490"/>
            <a:ext cx="2185671" cy="2875678"/>
            <a:chOff x="6339057" y="1921850"/>
            <a:chExt cx="2186159" cy="2876056"/>
          </a:xfrm>
          <a:solidFill>
            <a:srgbClr val="5CC9E3"/>
          </a:solidFill>
        </p:grpSpPr>
        <p:sp>
          <p:nvSpPr>
            <p:cNvPr id="40" name="Rectangle 39"/>
            <p:cNvSpPr/>
            <p:nvPr/>
          </p:nvSpPr>
          <p:spPr>
            <a:xfrm>
              <a:off x="6498196" y="1921850"/>
              <a:ext cx="1919517" cy="571500"/>
            </a:xfrm>
            <a:prstGeom prst="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  <a:defRPr/>
              </a:pPr>
              <a:r>
                <a:rPr lang="en-GB" sz="1600" b="1" dirty="0">
                  <a:latin typeface="Arial" panose="020B0604020202020204" pitchFamily="34" charset="0"/>
                  <a:ea typeface="Calibri"/>
                  <a:cs typeface="Arial" panose="020B0604020202020204" pitchFamily="34" charset="0"/>
                </a:rPr>
                <a:t>AKA Williams</a:t>
              </a: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6339057" y="2650333"/>
              <a:ext cx="2186159" cy="2147573"/>
            </a:xfrm>
            <a:prstGeom prst="roundRect">
              <a:avLst/>
            </a:prstGeom>
            <a:grpFill/>
            <a:ln w="9525" cap="flat" cmpd="sng" algn="ctr">
              <a:noFill/>
              <a:prstDash val="soli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anchor="ctr"/>
            <a:lstStyle/>
            <a:p>
              <a:pPr marL="285750" indent="-285750">
                <a:lnSpc>
                  <a:spcPct val="115000"/>
                </a:lnSpc>
                <a:spcAft>
                  <a:spcPts val="1000"/>
                </a:spcAft>
                <a:buFont typeface="Wingdings" panose="05000000000000000000" pitchFamily="2" charset="2"/>
                <a:buChar char="Ø"/>
                <a:defRPr/>
              </a:pPr>
              <a:r>
                <a:rPr lang="cy-GB" sz="1600" dirty="0">
                  <a:latin typeface="Arial" panose="020B0604020202020204" pitchFamily="34" charset="0"/>
                  <a:ea typeface="Calibri"/>
                  <a:cs typeface="Arial" panose="020B0604020202020204" pitchFamily="34" charset="0"/>
                </a:rPr>
                <a:t>Gofal yn y cartref – </a:t>
              </a:r>
              <a:r>
                <a:rPr lang="cy-GB" sz="1600" b="1" dirty="0">
                  <a:latin typeface="Arial" panose="020B0604020202020204" pitchFamily="34" charset="0"/>
                  <a:ea typeface="Calibri"/>
                  <a:cs typeface="Arial" panose="020B0604020202020204" pitchFamily="34" charset="0"/>
                </a:rPr>
                <a:t>RhCT</a:t>
              </a:r>
            </a:p>
            <a:p>
              <a:pPr marL="285750" indent="-285750">
                <a:lnSpc>
                  <a:spcPct val="115000"/>
                </a:lnSpc>
                <a:spcAft>
                  <a:spcPts val="1000"/>
                </a:spcAft>
                <a:buFont typeface="Wingdings" panose="05000000000000000000" pitchFamily="2" charset="2"/>
                <a:buChar char="Ø"/>
                <a:defRPr/>
              </a:pPr>
              <a:r>
                <a:rPr lang="cy-GB" sz="1600" dirty="0">
                  <a:latin typeface="Arial" panose="020B0604020202020204" pitchFamily="34" charset="0"/>
                  <a:ea typeface="Calibri"/>
                  <a:cs typeface="Arial" panose="020B0604020202020204" pitchFamily="34" charset="0"/>
                </a:rPr>
                <a:t>Lleoli oedolion – </a:t>
              </a:r>
              <a:r>
                <a:rPr lang="cy-GB" sz="1600" b="1" dirty="0">
                  <a:latin typeface="Arial" panose="020B0604020202020204" pitchFamily="34" charset="0"/>
                  <a:ea typeface="Calibri"/>
                  <a:cs typeface="Arial" panose="020B0604020202020204" pitchFamily="34" charset="0"/>
                </a:rPr>
                <a:t>Caerffili</a:t>
              </a:r>
              <a:r>
                <a:rPr lang="cy-GB" sz="1600" dirty="0">
                  <a:latin typeface="Arial" panose="020B0604020202020204" pitchFamily="34" charset="0"/>
                  <a:ea typeface="Calibri"/>
                  <a:cs typeface="Arial" panose="020B0604020202020204" pitchFamily="34" charset="0"/>
                </a:rPr>
                <a:t> </a:t>
              </a:r>
            </a:p>
          </p:txBody>
        </p:sp>
      </p:grpSp>
      <p:sp>
        <p:nvSpPr>
          <p:cNvPr id="42" name="Rectangle 21"/>
          <p:cNvSpPr>
            <a:spLocks noChangeArrowheads="1"/>
          </p:cNvSpPr>
          <p:nvPr/>
        </p:nvSpPr>
        <p:spPr bwMode="auto">
          <a:xfrm>
            <a:off x="162241" y="419363"/>
            <a:ext cx="1847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ectangle 23"/>
          <p:cNvSpPr>
            <a:spLocks noChangeArrowheads="1"/>
          </p:cNvSpPr>
          <p:nvPr/>
        </p:nvSpPr>
        <p:spPr bwMode="auto">
          <a:xfrm>
            <a:off x="-404497" y="535093"/>
            <a:ext cx="780732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1" hangingPunct="1"/>
            <a:r>
              <a:rPr lang="en-GB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alt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Rectangle 34"/>
          <p:cNvSpPr>
            <a:spLocks noChangeArrowheads="1"/>
          </p:cNvSpPr>
          <p:nvPr/>
        </p:nvSpPr>
        <p:spPr bwMode="auto">
          <a:xfrm>
            <a:off x="948054" y="950590"/>
            <a:ext cx="46037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buFontTx/>
              <a:buChar char="•"/>
            </a:pPr>
            <a:endParaRPr lang="en-US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3543677" y="1359818"/>
            <a:ext cx="2056645" cy="556563"/>
          </a:xfrm>
          <a:prstGeom prst="roundRect">
            <a:avLst/>
          </a:prstGeom>
          <a:solidFill>
            <a:srgbClr val="EF9526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115000"/>
              </a:lnSpc>
            </a:pPr>
            <a:r>
              <a:rPr lang="en-GB" b="1" dirty="0" smtClean="0">
                <a:solidFill>
                  <a:schemeClr val="dk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AGGCC</a:t>
            </a:r>
            <a:endParaRPr lang="en-GB" b="1" dirty="0">
              <a:solidFill>
                <a:schemeClr val="dk1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234249" y="122178"/>
            <a:ext cx="1241407" cy="1185263"/>
            <a:chOff x="5001227" y="1322489"/>
            <a:chExt cx="1512793" cy="1493709"/>
          </a:xfrm>
        </p:grpSpPr>
        <p:sp>
          <p:nvSpPr>
            <p:cNvPr id="50" name="Oval 49"/>
            <p:cNvSpPr/>
            <p:nvPr/>
          </p:nvSpPr>
          <p:spPr>
            <a:xfrm>
              <a:off x="5055188" y="1322489"/>
              <a:ext cx="1347864" cy="1347863"/>
            </a:xfrm>
            <a:prstGeom prst="ellipse">
              <a:avLst/>
            </a:prstGeom>
            <a:solidFill>
              <a:srgbClr val="EF952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1" name="Oval 4"/>
            <p:cNvSpPr/>
            <p:nvPr/>
          </p:nvSpPr>
          <p:spPr>
            <a:xfrm>
              <a:off x="5001227" y="1350779"/>
              <a:ext cx="1512793" cy="14654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Rheoleiddio’r </a:t>
              </a:r>
              <a:r>
                <a:rPr lang="en-GB" sz="1200" b="1" kern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gwasanaeth</a:t>
              </a:r>
              <a:endParaRPr lang="en-GB" sz="1200" b="1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3" name="Title 1"/>
          <p:cNvSpPr txBox="1">
            <a:spLocks/>
          </p:cNvSpPr>
          <p:nvPr/>
        </p:nvSpPr>
        <p:spPr>
          <a:xfrm>
            <a:off x="1403648" y="54439"/>
            <a:ext cx="6421903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>
              <a:spcBef>
                <a:spcPct val="0"/>
              </a:spcBef>
              <a:buNone/>
              <a:defRPr sz="3200" b="1">
                <a:solidFill>
                  <a:srgbClr val="5CC9E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dirty="0"/>
              <a:t>C</a:t>
            </a:r>
            <a:r>
              <a:rPr lang="cy-GB" noProof="1"/>
              <a:t>ofrestru dan y drefn newydd</a:t>
            </a:r>
          </a:p>
          <a:p>
            <a:r>
              <a:rPr lang="cy-GB" altLang="en-US" b="0" noProof="1">
                <a:solidFill>
                  <a:srgbClr val="34B555"/>
                </a:solidFill>
              </a:rPr>
              <a:t>Model fesul darparwr gwasanaeth</a:t>
            </a:r>
          </a:p>
        </p:txBody>
      </p:sp>
    </p:spTree>
    <p:extLst>
      <p:ext uri="{BB962C8B-B14F-4D97-AF65-F5344CB8AC3E}">
        <p14:creationId xmlns:p14="http://schemas.microsoft.com/office/powerpoint/2010/main" val="3611733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8946</TotalTime>
  <Words>3981</Words>
  <Application>Microsoft Office PowerPoint</Application>
  <PresentationFormat>On-screen Show (4:3)</PresentationFormat>
  <Paragraphs>393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 Deddf Rheoleiddio ac Arolygu Gofal Cymdeithasol (Cymru) 2016</vt:lpstr>
      <vt:lpstr>Mae’r cyfan ynglŷn â llesiant... </vt:lpstr>
      <vt:lpstr>...a rheoleiddio i lwyddo</vt:lpstr>
      <vt:lpstr> Ar bwy mae hyn yn effeithio?</vt:lpstr>
      <vt:lpstr>Beth fydd y Ddeddf yn ei newid?</vt:lpstr>
      <vt:lpstr> Cyflwyno Gofal Cymdeithasol Cymru</vt:lpstr>
      <vt:lpstr> Cofrestru a sgiliau</vt:lpstr>
      <vt:lpstr>PowerPoint Presentation</vt:lpstr>
      <vt:lpstr>PowerPoint Presentation</vt:lpstr>
      <vt:lpstr> Gwell atebolrwydd</vt:lpstr>
      <vt:lpstr>PowerPoint Presentation</vt:lpstr>
      <vt:lpstr>PowerPoint Presentation</vt:lpstr>
      <vt:lpstr>PowerPoint Presentation</vt:lpstr>
      <vt:lpstr>Riportio safonedig</vt:lpstr>
      <vt:lpstr>Sefydlogrwydd y farchnad</vt:lpstr>
      <vt:lpstr> Pryd bydd pethau’n newid?</vt:lpstr>
      <vt:lpstr> I Grynhoi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Richardson</dc:creator>
  <cp:lastModifiedBy>Bethan Price</cp:lastModifiedBy>
  <cp:revision>618</cp:revision>
  <cp:lastPrinted>2015-10-29T13:51:18Z</cp:lastPrinted>
  <dcterms:created xsi:type="dcterms:W3CDTF">2015-08-12T16:30:18Z</dcterms:created>
  <dcterms:modified xsi:type="dcterms:W3CDTF">2016-09-06T14:44:30Z</dcterms:modified>
</cp:coreProperties>
</file>