
<file path=[Content_Types].xml><?xml version="1.0" encoding="utf-8"?>
<Types xmlns="http://schemas.openxmlformats.org/package/2006/content-types">
  <Default Extension="png" ContentType="image/png"/>
  <Default Extension="pdf" ContentType="application/pd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1"/>
  </p:sldMasterIdLst>
  <p:notesMasterIdLst>
    <p:notesMasterId r:id="rId26"/>
  </p:notesMasterIdLst>
  <p:handoutMasterIdLst>
    <p:handoutMasterId r:id="rId27"/>
  </p:handoutMasterIdLst>
  <p:sldIdLst>
    <p:sldId id="256" r:id="rId2"/>
    <p:sldId id="272" r:id="rId3"/>
    <p:sldId id="273" r:id="rId4"/>
    <p:sldId id="274" r:id="rId5"/>
    <p:sldId id="275" r:id="rId6"/>
    <p:sldId id="257" r:id="rId7"/>
    <p:sldId id="266" r:id="rId8"/>
    <p:sldId id="267" r:id="rId9"/>
    <p:sldId id="293" r:id="rId10"/>
    <p:sldId id="279" r:id="rId11"/>
    <p:sldId id="277" r:id="rId12"/>
    <p:sldId id="268" r:id="rId13"/>
    <p:sldId id="280" r:id="rId14"/>
    <p:sldId id="276" r:id="rId15"/>
    <p:sldId id="281" r:id="rId16"/>
    <p:sldId id="284" r:id="rId17"/>
    <p:sldId id="291" r:id="rId18"/>
    <p:sldId id="288" r:id="rId19"/>
    <p:sldId id="286" r:id="rId20"/>
    <p:sldId id="292" r:id="rId21"/>
    <p:sldId id="285" r:id="rId22"/>
    <p:sldId id="283" r:id="rId23"/>
    <p:sldId id="282" r:id="rId24"/>
    <p:sldId id="290" r:id="rId25"/>
  </p:sldIdLst>
  <p:sldSz cx="9144000" cy="6858000" type="screen4x3"/>
  <p:notesSz cx="6735763" cy="98663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3108">
          <p15:clr>
            <a:srgbClr val="A4A3A4"/>
          </p15:clr>
        </p15:guide>
        <p15:guide id="2" pos="21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33"/>
    <a:srgbClr val="33CC33"/>
    <a:srgbClr val="00CC00"/>
    <a:srgbClr val="CCFF66"/>
    <a:srgbClr val="FF9933"/>
    <a:srgbClr val="00CC99"/>
    <a:srgbClr val="00FF99"/>
    <a:srgbClr val="FDC536"/>
    <a:srgbClr val="85C441"/>
    <a:srgbClr val="85C40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950" autoAdjust="0"/>
    <p:restoredTop sz="58365" autoAdjust="0"/>
  </p:normalViewPr>
  <p:slideViewPr>
    <p:cSldViewPr>
      <p:cViewPr>
        <p:scale>
          <a:sx n="50" d="100"/>
          <a:sy n="50" d="100"/>
        </p:scale>
        <p:origin x="-924" y="-342"/>
      </p:cViewPr>
      <p:guideLst>
        <p:guide orient="horz" pos="2160"/>
        <p:guide pos="2880"/>
      </p:guideLst>
    </p:cSldViewPr>
  </p:slideViewPr>
  <p:notesTextViewPr>
    <p:cViewPr>
      <p:scale>
        <a:sx n="1" d="1"/>
        <a:sy n="1" d="1"/>
      </p:scale>
      <p:origin x="0" y="0"/>
    </p:cViewPr>
  </p:notesTextViewPr>
  <p:notesViewPr>
    <p:cSldViewPr>
      <p:cViewPr varScale="1">
        <p:scale>
          <a:sx n="74" d="100"/>
          <a:sy n="74" d="100"/>
        </p:scale>
        <p:origin x="-2172" y="-90"/>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30A8E3-EA32-498E-8C8D-9952F9C5F353}" type="doc">
      <dgm:prSet loTypeId="urn:microsoft.com/office/officeart/2005/8/layout/gear1" loCatId="process" qsTypeId="urn:microsoft.com/office/officeart/2005/8/quickstyle/simple1" qsCatId="simple" csTypeId="urn:microsoft.com/office/officeart/2005/8/colors/accent1_2" csCatId="accent1" phldr="1"/>
      <dgm:spPr/>
    </dgm:pt>
    <dgm:pt modelId="{0F676A67-5506-40AA-8DC6-B689D9BCC5C6}">
      <dgm:prSet phldrT="[Text]"/>
      <dgm:spPr>
        <a:solidFill>
          <a:srgbClr val="FDC536"/>
        </a:solidFill>
      </dgm:spPr>
      <dgm:t>
        <a:bodyPr/>
        <a:lstStyle/>
        <a:p>
          <a:r>
            <a:rPr lang="en-GB" b="1" dirty="0">
              <a:solidFill>
                <a:schemeClr val="tx1"/>
              </a:solidFill>
            </a:rPr>
            <a:t>Canlyniadau</a:t>
          </a:r>
        </a:p>
      </dgm:t>
    </dgm:pt>
    <dgm:pt modelId="{7BD16F56-D1B8-464D-A5DB-11C7566BDA8F}" type="parTrans" cxnId="{F7EC5953-E8D4-41A4-82CF-C187846C56AF}">
      <dgm:prSet/>
      <dgm:spPr/>
      <dgm:t>
        <a:bodyPr/>
        <a:lstStyle/>
        <a:p>
          <a:endParaRPr lang="en-GB" b="1">
            <a:solidFill>
              <a:schemeClr val="tx1"/>
            </a:solidFill>
          </a:endParaRPr>
        </a:p>
      </dgm:t>
    </dgm:pt>
    <dgm:pt modelId="{53B50C9E-8A41-4B52-A476-5F67A055F617}" type="sibTrans" cxnId="{F7EC5953-E8D4-41A4-82CF-C187846C56AF}">
      <dgm:prSet/>
      <dgm:spPr>
        <a:solidFill>
          <a:schemeClr val="accent6">
            <a:lumMod val="60000"/>
            <a:lumOff val="40000"/>
          </a:schemeClr>
        </a:solidFill>
      </dgm:spPr>
      <dgm:t>
        <a:bodyPr/>
        <a:lstStyle/>
        <a:p>
          <a:endParaRPr lang="en-GB" b="1">
            <a:solidFill>
              <a:schemeClr val="tx1"/>
            </a:solidFill>
          </a:endParaRPr>
        </a:p>
      </dgm:t>
    </dgm:pt>
    <dgm:pt modelId="{3AF11AD1-0586-43EE-A839-2E4D77BC1DAD}">
      <dgm:prSet phldrT="[Text]"/>
      <dgm:spPr>
        <a:solidFill>
          <a:srgbClr val="FDC536"/>
        </a:solidFill>
      </dgm:spPr>
      <dgm:t>
        <a:bodyPr/>
        <a:lstStyle/>
        <a:p>
          <a:r>
            <a:rPr lang="en-GB" b="1" dirty="0">
              <a:solidFill>
                <a:schemeClr val="tx1"/>
              </a:solidFill>
            </a:rPr>
            <a:t>Pobl</a:t>
          </a:r>
        </a:p>
      </dgm:t>
    </dgm:pt>
    <dgm:pt modelId="{728BCD6C-91EF-407A-87F7-8605C5D2EB44}" type="parTrans" cxnId="{AA8E1154-4A68-45FD-88B5-4809E25EED29}">
      <dgm:prSet/>
      <dgm:spPr/>
      <dgm:t>
        <a:bodyPr/>
        <a:lstStyle/>
        <a:p>
          <a:endParaRPr lang="en-GB" b="1">
            <a:solidFill>
              <a:schemeClr val="tx1"/>
            </a:solidFill>
          </a:endParaRPr>
        </a:p>
      </dgm:t>
    </dgm:pt>
    <dgm:pt modelId="{34295D7A-0273-43F7-AB22-72CD5AAAE71D}" type="sibTrans" cxnId="{AA8E1154-4A68-45FD-88B5-4809E25EED29}">
      <dgm:prSet/>
      <dgm:spPr>
        <a:solidFill>
          <a:schemeClr val="accent6">
            <a:lumMod val="60000"/>
            <a:lumOff val="40000"/>
          </a:schemeClr>
        </a:solidFill>
      </dgm:spPr>
      <dgm:t>
        <a:bodyPr/>
        <a:lstStyle/>
        <a:p>
          <a:endParaRPr lang="en-GB" b="1">
            <a:solidFill>
              <a:schemeClr val="tx1"/>
            </a:solidFill>
          </a:endParaRPr>
        </a:p>
      </dgm:t>
    </dgm:pt>
    <dgm:pt modelId="{56F4E4FB-ADFC-46D3-B4FC-5CF7E5A9A666}">
      <dgm:prSet phldrT="[Text]"/>
      <dgm:spPr>
        <a:solidFill>
          <a:srgbClr val="FDC536"/>
        </a:solidFill>
      </dgm:spPr>
      <dgm:t>
        <a:bodyPr/>
        <a:lstStyle/>
        <a:p>
          <a:r>
            <a:rPr lang="en-GB" b="1" dirty="0">
              <a:solidFill>
                <a:schemeClr val="tx1"/>
              </a:solidFill>
            </a:rPr>
            <a:t>Egwyddorion</a:t>
          </a:r>
        </a:p>
      </dgm:t>
    </dgm:pt>
    <dgm:pt modelId="{8FD72A6C-B3BB-4011-9624-13F3019EFBC1}" type="parTrans" cxnId="{18F44BCE-518C-454A-AAF0-6FDBE7FEABF1}">
      <dgm:prSet/>
      <dgm:spPr/>
      <dgm:t>
        <a:bodyPr/>
        <a:lstStyle/>
        <a:p>
          <a:endParaRPr lang="en-GB" b="1">
            <a:solidFill>
              <a:schemeClr val="tx1"/>
            </a:solidFill>
          </a:endParaRPr>
        </a:p>
      </dgm:t>
    </dgm:pt>
    <dgm:pt modelId="{E65AA118-257C-452F-8CDC-DE6C282C49F9}" type="sibTrans" cxnId="{18F44BCE-518C-454A-AAF0-6FDBE7FEABF1}">
      <dgm:prSet/>
      <dgm:spPr>
        <a:solidFill>
          <a:schemeClr val="accent6">
            <a:lumMod val="60000"/>
            <a:lumOff val="40000"/>
          </a:schemeClr>
        </a:solidFill>
      </dgm:spPr>
      <dgm:t>
        <a:bodyPr/>
        <a:lstStyle/>
        <a:p>
          <a:endParaRPr lang="en-GB" b="1">
            <a:solidFill>
              <a:schemeClr val="tx1"/>
            </a:solidFill>
          </a:endParaRPr>
        </a:p>
      </dgm:t>
    </dgm:pt>
    <dgm:pt modelId="{089116BE-CA4E-4478-B4B6-9245EBB9F614}" type="pres">
      <dgm:prSet presAssocID="{7230A8E3-EA32-498E-8C8D-9952F9C5F353}" presName="composite" presStyleCnt="0">
        <dgm:presLayoutVars>
          <dgm:chMax val="3"/>
          <dgm:animLvl val="lvl"/>
          <dgm:resizeHandles val="exact"/>
        </dgm:presLayoutVars>
      </dgm:prSet>
      <dgm:spPr/>
    </dgm:pt>
    <dgm:pt modelId="{B8D02799-A5B9-461D-9728-CA871721BAB3}" type="pres">
      <dgm:prSet presAssocID="{0F676A67-5506-40AA-8DC6-B689D9BCC5C6}" presName="gear1" presStyleLbl="node1" presStyleIdx="0" presStyleCnt="3">
        <dgm:presLayoutVars>
          <dgm:chMax val="1"/>
          <dgm:bulletEnabled val="1"/>
        </dgm:presLayoutVars>
      </dgm:prSet>
      <dgm:spPr/>
      <dgm:t>
        <a:bodyPr/>
        <a:lstStyle/>
        <a:p>
          <a:endParaRPr lang="en-GB"/>
        </a:p>
      </dgm:t>
    </dgm:pt>
    <dgm:pt modelId="{AF041504-1D33-4B8C-84B3-0885B68EF082}" type="pres">
      <dgm:prSet presAssocID="{0F676A67-5506-40AA-8DC6-B689D9BCC5C6}" presName="gear1srcNode" presStyleLbl="node1" presStyleIdx="0" presStyleCnt="3"/>
      <dgm:spPr/>
      <dgm:t>
        <a:bodyPr/>
        <a:lstStyle/>
        <a:p>
          <a:endParaRPr lang="en-GB"/>
        </a:p>
      </dgm:t>
    </dgm:pt>
    <dgm:pt modelId="{B7A40C66-04C7-48E9-A8EF-694B56B9B691}" type="pres">
      <dgm:prSet presAssocID="{0F676A67-5506-40AA-8DC6-B689D9BCC5C6}" presName="gear1dstNode" presStyleLbl="node1" presStyleIdx="0" presStyleCnt="3"/>
      <dgm:spPr/>
      <dgm:t>
        <a:bodyPr/>
        <a:lstStyle/>
        <a:p>
          <a:endParaRPr lang="en-GB"/>
        </a:p>
      </dgm:t>
    </dgm:pt>
    <dgm:pt modelId="{14645460-BDD8-454A-B56F-356F4774826D}" type="pres">
      <dgm:prSet presAssocID="{3AF11AD1-0586-43EE-A839-2E4D77BC1DAD}" presName="gear2" presStyleLbl="node1" presStyleIdx="1" presStyleCnt="3">
        <dgm:presLayoutVars>
          <dgm:chMax val="1"/>
          <dgm:bulletEnabled val="1"/>
        </dgm:presLayoutVars>
      </dgm:prSet>
      <dgm:spPr/>
      <dgm:t>
        <a:bodyPr/>
        <a:lstStyle/>
        <a:p>
          <a:endParaRPr lang="en-GB"/>
        </a:p>
      </dgm:t>
    </dgm:pt>
    <dgm:pt modelId="{467A3738-658A-40FE-8916-D5575F149303}" type="pres">
      <dgm:prSet presAssocID="{3AF11AD1-0586-43EE-A839-2E4D77BC1DAD}" presName="gear2srcNode" presStyleLbl="node1" presStyleIdx="1" presStyleCnt="3"/>
      <dgm:spPr/>
      <dgm:t>
        <a:bodyPr/>
        <a:lstStyle/>
        <a:p>
          <a:endParaRPr lang="en-GB"/>
        </a:p>
      </dgm:t>
    </dgm:pt>
    <dgm:pt modelId="{9FB16C42-F06F-44ED-B61E-C9250BB3BEB5}" type="pres">
      <dgm:prSet presAssocID="{3AF11AD1-0586-43EE-A839-2E4D77BC1DAD}" presName="gear2dstNode" presStyleLbl="node1" presStyleIdx="1" presStyleCnt="3"/>
      <dgm:spPr/>
      <dgm:t>
        <a:bodyPr/>
        <a:lstStyle/>
        <a:p>
          <a:endParaRPr lang="en-GB"/>
        </a:p>
      </dgm:t>
    </dgm:pt>
    <dgm:pt modelId="{CDB4E5D7-34A4-4261-8D14-C6C1E46AC63F}" type="pres">
      <dgm:prSet presAssocID="{56F4E4FB-ADFC-46D3-B4FC-5CF7E5A9A666}" presName="gear3" presStyleLbl="node1" presStyleIdx="2" presStyleCnt="3"/>
      <dgm:spPr/>
      <dgm:t>
        <a:bodyPr/>
        <a:lstStyle/>
        <a:p>
          <a:endParaRPr lang="en-GB"/>
        </a:p>
      </dgm:t>
    </dgm:pt>
    <dgm:pt modelId="{6AC7C857-DBAF-45E2-A15A-F62758D4C903}" type="pres">
      <dgm:prSet presAssocID="{56F4E4FB-ADFC-46D3-B4FC-5CF7E5A9A666}" presName="gear3tx" presStyleLbl="node1" presStyleIdx="2" presStyleCnt="3">
        <dgm:presLayoutVars>
          <dgm:chMax val="1"/>
          <dgm:bulletEnabled val="1"/>
        </dgm:presLayoutVars>
      </dgm:prSet>
      <dgm:spPr/>
      <dgm:t>
        <a:bodyPr/>
        <a:lstStyle/>
        <a:p>
          <a:endParaRPr lang="en-GB"/>
        </a:p>
      </dgm:t>
    </dgm:pt>
    <dgm:pt modelId="{AF7635A8-D52E-4377-B8F5-2B2E893E8F88}" type="pres">
      <dgm:prSet presAssocID="{56F4E4FB-ADFC-46D3-B4FC-5CF7E5A9A666}" presName="gear3srcNode" presStyleLbl="node1" presStyleIdx="2" presStyleCnt="3"/>
      <dgm:spPr/>
      <dgm:t>
        <a:bodyPr/>
        <a:lstStyle/>
        <a:p>
          <a:endParaRPr lang="en-GB"/>
        </a:p>
      </dgm:t>
    </dgm:pt>
    <dgm:pt modelId="{5CB88A19-8625-45B3-B3EB-9B76901DB609}" type="pres">
      <dgm:prSet presAssocID="{56F4E4FB-ADFC-46D3-B4FC-5CF7E5A9A666}" presName="gear3dstNode" presStyleLbl="node1" presStyleIdx="2" presStyleCnt="3"/>
      <dgm:spPr/>
      <dgm:t>
        <a:bodyPr/>
        <a:lstStyle/>
        <a:p>
          <a:endParaRPr lang="en-GB"/>
        </a:p>
      </dgm:t>
    </dgm:pt>
    <dgm:pt modelId="{E02B0148-B72C-4371-B43E-D928A8D3FCCA}" type="pres">
      <dgm:prSet presAssocID="{53B50C9E-8A41-4B52-A476-5F67A055F617}" presName="connector1" presStyleLbl="sibTrans2D1" presStyleIdx="0" presStyleCnt="3"/>
      <dgm:spPr/>
      <dgm:t>
        <a:bodyPr/>
        <a:lstStyle/>
        <a:p>
          <a:endParaRPr lang="en-GB"/>
        </a:p>
      </dgm:t>
    </dgm:pt>
    <dgm:pt modelId="{AE6FBE90-6875-49AA-AFA7-96A2E7EDBD37}" type="pres">
      <dgm:prSet presAssocID="{34295D7A-0273-43F7-AB22-72CD5AAAE71D}" presName="connector2" presStyleLbl="sibTrans2D1" presStyleIdx="1" presStyleCnt="3"/>
      <dgm:spPr/>
      <dgm:t>
        <a:bodyPr/>
        <a:lstStyle/>
        <a:p>
          <a:endParaRPr lang="en-GB"/>
        </a:p>
      </dgm:t>
    </dgm:pt>
    <dgm:pt modelId="{F4D4DD8A-D603-4F5B-870D-FA0B5CDB70CD}" type="pres">
      <dgm:prSet presAssocID="{E65AA118-257C-452F-8CDC-DE6C282C49F9}" presName="connector3" presStyleLbl="sibTrans2D1" presStyleIdx="2" presStyleCnt="3"/>
      <dgm:spPr/>
      <dgm:t>
        <a:bodyPr/>
        <a:lstStyle/>
        <a:p>
          <a:endParaRPr lang="en-GB"/>
        </a:p>
      </dgm:t>
    </dgm:pt>
  </dgm:ptLst>
  <dgm:cxnLst>
    <dgm:cxn modelId="{FDF0FDDA-3AA7-4B12-BE6E-1E6C1D25D736}" type="presOf" srcId="{56F4E4FB-ADFC-46D3-B4FC-5CF7E5A9A666}" destId="{AF7635A8-D52E-4377-B8F5-2B2E893E8F88}" srcOrd="2" destOrd="0" presId="urn:microsoft.com/office/officeart/2005/8/layout/gear1"/>
    <dgm:cxn modelId="{2FB2EDFA-7BD0-40DB-A062-E3DC6FC3AAA0}" type="presOf" srcId="{53B50C9E-8A41-4B52-A476-5F67A055F617}" destId="{E02B0148-B72C-4371-B43E-D928A8D3FCCA}" srcOrd="0" destOrd="0" presId="urn:microsoft.com/office/officeart/2005/8/layout/gear1"/>
    <dgm:cxn modelId="{5521B2D3-6437-4983-A2A9-2CE9F1D17B3F}" type="presOf" srcId="{3AF11AD1-0586-43EE-A839-2E4D77BC1DAD}" destId="{14645460-BDD8-454A-B56F-356F4774826D}" srcOrd="0" destOrd="0" presId="urn:microsoft.com/office/officeart/2005/8/layout/gear1"/>
    <dgm:cxn modelId="{AA8E1154-4A68-45FD-88B5-4809E25EED29}" srcId="{7230A8E3-EA32-498E-8C8D-9952F9C5F353}" destId="{3AF11AD1-0586-43EE-A839-2E4D77BC1DAD}" srcOrd="1" destOrd="0" parTransId="{728BCD6C-91EF-407A-87F7-8605C5D2EB44}" sibTransId="{34295D7A-0273-43F7-AB22-72CD5AAAE71D}"/>
    <dgm:cxn modelId="{58DA3662-D5EF-48F4-A5E3-F8EAA10C4736}" type="presOf" srcId="{3AF11AD1-0586-43EE-A839-2E4D77BC1DAD}" destId="{9FB16C42-F06F-44ED-B61E-C9250BB3BEB5}" srcOrd="2" destOrd="0" presId="urn:microsoft.com/office/officeart/2005/8/layout/gear1"/>
    <dgm:cxn modelId="{5550FCA7-3E31-4E34-906D-5B936FB783A9}" type="presOf" srcId="{0F676A67-5506-40AA-8DC6-B689D9BCC5C6}" destId="{B8D02799-A5B9-461D-9728-CA871721BAB3}" srcOrd="0" destOrd="0" presId="urn:microsoft.com/office/officeart/2005/8/layout/gear1"/>
    <dgm:cxn modelId="{90006FD7-C26B-465A-8A99-845A98CA356E}" type="presOf" srcId="{7230A8E3-EA32-498E-8C8D-9952F9C5F353}" destId="{089116BE-CA4E-4478-B4B6-9245EBB9F614}" srcOrd="0" destOrd="0" presId="urn:microsoft.com/office/officeart/2005/8/layout/gear1"/>
    <dgm:cxn modelId="{E77A26CF-8A5E-4E63-86C4-CDDD221D467B}" type="presOf" srcId="{E65AA118-257C-452F-8CDC-DE6C282C49F9}" destId="{F4D4DD8A-D603-4F5B-870D-FA0B5CDB70CD}" srcOrd="0" destOrd="0" presId="urn:microsoft.com/office/officeart/2005/8/layout/gear1"/>
    <dgm:cxn modelId="{F7EC5953-E8D4-41A4-82CF-C187846C56AF}" srcId="{7230A8E3-EA32-498E-8C8D-9952F9C5F353}" destId="{0F676A67-5506-40AA-8DC6-B689D9BCC5C6}" srcOrd="0" destOrd="0" parTransId="{7BD16F56-D1B8-464D-A5DB-11C7566BDA8F}" sibTransId="{53B50C9E-8A41-4B52-A476-5F67A055F617}"/>
    <dgm:cxn modelId="{9BA8770C-8E2C-4104-83C0-D4F0A07FB477}" type="presOf" srcId="{56F4E4FB-ADFC-46D3-B4FC-5CF7E5A9A666}" destId="{6AC7C857-DBAF-45E2-A15A-F62758D4C903}" srcOrd="1" destOrd="0" presId="urn:microsoft.com/office/officeart/2005/8/layout/gear1"/>
    <dgm:cxn modelId="{7D3F988F-6911-437D-9423-4D0044D278A8}" type="presOf" srcId="{3AF11AD1-0586-43EE-A839-2E4D77BC1DAD}" destId="{467A3738-658A-40FE-8916-D5575F149303}" srcOrd="1" destOrd="0" presId="urn:microsoft.com/office/officeart/2005/8/layout/gear1"/>
    <dgm:cxn modelId="{831DD72F-B368-4324-9AE7-7F18DD1B8B9B}" type="presOf" srcId="{0F676A67-5506-40AA-8DC6-B689D9BCC5C6}" destId="{AF041504-1D33-4B8C-84B3-0885B68EF082}" srcOrd="1" destOrd="0" presId="urn:microsoft.com/office/officeart/2005/8/layout/gear1"/>
    <dgm:cxn modelId="{E2B9D84B-AAD0-483D-AF19-8503D02A591E}" type="presOf" srcId="{34295D7A-0273-43F7-AB22-72CD5AAAE71D}" destId="{AE6FBE90-6875-49AA-AFA7-96A2E7EDBD37}" srcOrd="0" destOrd="0" presId="urn:microsoft.com/office/officeart/2005/8/layout/gear1"/>
    <dgm:cxn modelId="{5E752CF0-E1DD-4E5D-90CA-8DBDE5EC09E5}" type="presOf" srcId="{56F4E4FB-ADFC-46D3-B4FC-5CF7E5A9A666}" destId="{5CB88A19-8625-45B3-B3EB-9B76901DB609}" srcOrd="3" destOrd="0" presId="urn:microsoft.com/office/officeart/2005/8/layout/gear1"/>
    <dgm:cxn modelId="{D6462C32-418F-4689-81DB-54AFE2DB7F56}" type="presOf" srcId="{56F4E4FB-ADFC-46D3-B4FC-5CF7E5A9A666}" destId="{CDB4E5D7-34A4-4261-8D14-C6C1E46AC63F}" srcOrd="0" destOrd="0" presId="urn:microsoft.com/office/officeart/2005/8/layout/gear1"/>
    <dgm:cxn modelId="{6FEB4618-4591-4234-8D61-DA421D3C29B2}" type="presOf" srcId="{0F676A67-5506-40AA-8DC6-B689D9BCC5C6}" destId="{B7A40C66-04C7-48E9-A8EF-694B56B9B691}" srcOrd="2" destOrd="0" presId="urn:microsoft.com/office/officeart/2005/8/layout/gear1"/>
    <dgm:cxn modelId="{18F44BCE-518C-454A-AAF0-6FDBE7FEABF1}" srcId="{7230A8E3-EA32-498E-8C8D-9952F9C5F353}" destId="{56F4E4FB-ADFC-46D3-B4FC-5CF7E5A9A666}" srcOrd="2" destOrd="0" parTransId="{8FD72A6C-B3BB-4011-9624-13F3019EFBC1}" sibTransId="{E65AA118-257C-452F-8CDC-DE6C282C49F9}"/>
    <dgm:cxn modelId="{866CC85B-6CC5-4F6A-B96A-C3277638E1DD}" type="presParOf" srcId="{089116BE-CA4E-4478-B4B6-9245EBB9F614}" destId="{B8D02799-A5B9-461D-9728-CA871721BAB3}" srcOrd="0" destOrd="0" presId="urn:microsoft.com/office/officeart/2005/8/layout/gear1"/>
    <dgm:cxn modelId="{99810995-A2B8-4580-AA18-E17B6AF2268D}" type="presParOf" srcId="{089116BE-CA4E-4478-B4B6-9245EBB9F614}" destId="{AF041504-1D33-4B8C-84B3-0885B68EF082}" srcOrd="1" destOrd="0" presId="urn:microsoft.com/office/officeart/2005/8/layout/gear1"/>
    <dgm:cxn modelId="{FB5B4AE1-EE3F-4B83-8851-0B7D16F96557}" type="presParOf" srcId="{089116BE-CA4E-4478-B4B6-9245EBB9F614}" destId="{B7A40C66-04C7-48E9-A8EF-694B56B9B691}" srcOrd="2" destOrd="0" presId="urn:microsoft.com/office/officeart/2005/8/layout/gear1"/>
    <dgm:cxn modelId="{77BA75FA-CA8C-482F-8031-5D0B454AF3A9}" type="presParOf" srcId="{089116BE-CA4E-4478-B4B6-9245EBB9F614}" destId="{14645460-BDD8-454A-B56F-356F4774826D}" srcOrd="3" destOrd="0" presId="urn:microsoft.com/office/officeart/2005/8/layout/gear1"/>
    <dgm:cxn modelId="{10DD3A76-A153-4B30-86C4-1574D6CB4B1B}" type="presParOf" srcId="{089116BE-CA4E-4478-B4B6-9245EBB9F614}" destId="{467A3738-658A-40FE-8916-D5575F149303}" srcOrd="4" destOrd="0" presId="urn:microsoft.com/office/officeart/2005/8/layout/gear1"/>
    <dgm:cxn modelId="{DB906220-BC28-418F-B67C-559A1D4396F8}" type="presParOf" srcId="{089116BE-CA4E-4478-B4B6-9245EBB9F614}" destId="{9FB16C42-F06F-44ED-B61E-C9250BB3BEB5}" srcOrd="5" destOrd="0" presId="urn:microsoft.com/office/officeart/2005/8/layout/gear1"/>
    <dgm:cxn modelId="{409BEC71-2093-4C44-BF91-D7B6B2D0C657}" type="presParOf" srcId="{089116BE-CA4E-4478-B4B6-9245EBB9F614}" destId="{CDB4E5D7-34A4-4261-8D14-C6C1E46AC63F}" srcOrd="6" destOrd="0" presId="urn:microsoft.com/office/officeart/2005/8/layout/gear1"/>
    <dgm:cxn modelId="{82D8F4B0-A5A1-4E04-98B0-3649E0AFA70D}" type="presParOf" srcId="{089116BE-CA4E-4478-B4B6-9245EBB9F614}" destId="{6AC7C857-DBAF-45E2-A15A-F62758D4C903}" srcOrd="7" destOrd="0" presId="urn:microsoft.com/office/officeart/2005/8/layout/gear1"/>
    <dgm:cxn modelId="{E1FEB0F9-466E-451A-95D4-25D2B49AF8B0}" type="presParOf" srcId="{089116BE-CA4E-4478-B4B6-9245EBB9F614}" destId="{AF7635A8-D52E-4377-B8F5-2B2E893E8F88}" srcOrd="8" destOrd="0" presId="urn:microsoft.com/office/officeart/2005/8/layout/gear1"/>
    <dgm:cxn modelId="{8295048A-F2B4-47EA-8333-6016A9A36F67}" type="presParOf" srcId="{089116BE-CA4E-4478-B4B6-9245EBB9F614}" destId="{5CB88A19-8625-45B3-B3EB-9B76901DB609}" srcOrd="9" destOrd="0" presId="urn:microsoft.com/office/officeart/2005/8/layout/gear1"/>
    <dgm:cxn modelId="{B229179F-66BE-4776-A015-0389F15E388D}" type="presParOf" srcId="{089116BE-CA4E-4478-B4B6-9245EBB9F614}" destId="{E02B0148-B72C-4371-B43E-D928A8D3FCCA}" srcOrd="10" destOrd="0" presId="urn:microsoft.com/office/officeart/2005/8/layout/gear1"/>
    <dgm:cxn modelId="{8621E6AE-4BF5-4833-BF0E-4A0DF4EEBE20}" type="presParOf" srcId="{089116BE-CA4E-4478-B4B6-9245EBB9F614}" destId="{AE6FBE90-6875-49AA-AFA7-96A2E7EDBD37}" srcOrd="11" destOrd="0" presId="urn:microsoft.com/office/officeart/2005/8/layout/gear1"/>
    <dgm:cxn modelId="{A9488015-F8FB-4039-96A1-6C3830FDE12D}" type="presParOf" srcId="{089116BE-CA4E-4478-B4B6-9245EBB9F614}" destId="{F4D4DD8A-D603-4F5B-870D-FA0B5CDB70CD}" srcOrd="12" destOrd="0" presId="urn:microsoft.com/office/officeart/2005/8/layout/gear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E565F62-6A4E-475D-9E9D-8CCDFD361A6C}" type="doc">
      <dgm:prSet loTypeId="urn:microsoft.com/office/officeart/2005/8/layout/process4" loCatId="process" qsTypeId="urn:microsoft.com/office/officeart/2005/8/quickstyle/simple1" qsCatId="simple" csTypeId="urn:microsoft.com/office/officeart/2005/8/colors/accent1_2" csCatId="accent1" phldr="1"/>
      <dgm:spPr/>
      <dgm:t>
        <a:bodyPr/>
        <a:lstStyle/>
        <a:p>
          <a:endParaRPr lang="en-GB"/>
        </a:p>
      </dgm:t>
    </dgm:pt>
    <dgm:pt modelId="{DC625C6D-EF12-4E1E-BF67-835ED97347AD}">
      <dgm:prSet phldrT="[Text]"/>
      <dgm:spPr>
        <a:solidFill>
          <a:srgbClr val="FDC536"/>
        </a:solidFill>
        <a:ln w="6350">
          <a:noFill/>
        </a:ln>
      </dgm:spPr>
      <dgm:t>
        <a:bodyPr/>
        <a:lstStyle/>
        <a:p>
          <a:r>
            <a:rPr lang="en-GB" b="1" dirty="0">
              <a:solidFill>
                <a:schemeClr val="tx1"/>
              </a:solidFill>
              <a:latin typeface="Arial" panose="020B0604020202020204" pitchFamily="34" charset="0"/>
              <a:cs typeface="Arial" panose="020B0604020202020204" pitchFamily="34" charset="0"/>
            </a:rPr>
            <a:t>Canlyniadau unigol</a:t>
          </a:r>
        </a:p>
      </dgm:t>
    </dgm:pt>
    <dgm:pt modelId="{F392DE82-82E9-4BAF-9D52-A7893B51F4EF}" type="parTrans" cxnId="{DAA378EE-1AB7-40DC-BF05-8CC1EF0E90D5}">
      <dgm:prSet/>
      <dgm:spPr/>
      <dgm:t>
        <a:bodyPr/>
        <a:lstStyle/>
        <a:p>
          <a:endParaRPr lang="en-GB" b="1">
            <a:solidFill>
              <a:schemeClr val="tx1"/>
            </a:solidFill>
          </a:endParaRPr>
        </a:p>
      </dgm:t>
    </dgm:pt>
    <dgm:pt modelId="{F7EC186B-57E2-4FFF-8FA9-B524C2150C7C}" type="sibTrans" cxnId="{DAA378EE-1AB7-40DC-BF05-8CC1EF0E90D5}">
      <dgm:prSet/>
      <dgm:spPr/>
      <dgm:t>
        <a:bodyPr/>
        <a:lstStyle/>
        <a:p>
          <a:endParaRPr lang="en-GB" b="1">
            <a:solidFill>
              <a:schemeClr val="tx1"/>
            </a:solidFill>
          </a:endParaRPr>
        </a:p>
      </dgm:t>
    </dgm:pt>
    <dgm:pt modelId="{D6E5EB80-1F02-4DA0-BA40-A513784F3B0B}">
      <dgm:prSet phldrT="[Text]"/>
      <dgm:spPr>
        <a:solidFill>
          <a:schemeClr val="accent6">
            <a:lumMod val="20000"/>
            <a:lumOff val="80000"/>
            <a:alpha val="90000"/>
          </a:schemeClr>
        </a:solidFill>
        <a:ln w="6350">
          <a:noFill/>
        </a:ln>
      </dgm:spPr>
      <dgm:t>
        <a:bodyPr/>
        <a:lstStyle/>
        <a:p>
          <a:r>
            <a:rPr lang="en-GB" b="1" dirty="0">
              <a:solidFill>
                <a:schemeClr val="tx1"/>
              </a:solidFill>
              <a:latin typeface="Arial" panose="020B0604020202020204" pitchFamily="34" charset="0"/>
              <a:cs typeface="Arial" panose="020B0604020202020204" pitchFamily="34" charset="0"/>
            </a:rPr>
            <a:t>Hoffwn allu mynd yn ôl i fy nghlwb bowlio</a:t>
          </a:r>
        </a:p>
      </dgm:t>
    </dgm:pt>
    <dgm:pt modelId="{8B09C3FE-A290-40B7-BFC5-B1FE84941D4E}" type="parTrans" cxnId="{4191D405-7374-44C8-A134-EB825E749FA9}">
      <dgm:prSet/>
      <dgm:spPr/>
      <dgm:t>
        <a:bodyPr/>
        <a:lstStyle/>
        <a:p>
          <a:endParaRPr lang="en-GB" b="1">
            <a:solidFill>
              <a:schemeClr val="tx1"/>
            </a:solidFill>
          </a:endParaRPr>
        </a:p>
      </dgm:t>
    </dgm:pt>
    <dgm:pt modelId="{FFD6E7DB-A3A1-4FDC-A612-21D7009AC1C7}" type="sibTrans" cxnId="{4191D405-7374-44C8-A134-EB825E749FA9}">
      <dgm:prSet/>
      <dgm:spPr/>
      <dgm:t>
        <a:bodyPr/>
        <a:lstStyle/>
        <a:p>
          <a:endParaRPr lang="en-GB" b="1">
            <a:solidFill>
              <a:schemeClr val="tx1"/>
            </a:solidFill>
          </a:endParaRPr>
        </a:p>
      </dgm:t>
    </dgm:pt>
    <dgm:pt modelId="{3111019C-17C4-4B09-80F2-796E158DC9A1}">
      <dgm:prSet phldrT="[Text]"/>
      <dgm:spPr>
        <a:solidFill>
          <a:srgbClr val="FDC536"/>
        </a:solidFill>
        <a:ln w="6350">
          <a:noFill/>
        </a:ln>
      </dgm:spPr>
      <dgm:t>
        <a:bodyPr/>
        <a:lstStyle/>
        <a:p>
          <a:r>
            <a:rPr lang="en-GB" b="1" dirty="0">
              <a:solidFill>
                <a:schemeClr val="tx1"/>
              </a:solidFill>
              <a:latin typeface="Arial" panose="020B0604020202020204" pitchFamily="34" charset="0"/>
              <a:cs typeface="Arial" panose="020B0604020202020204" pitchFamily="34" charset="0"/>
            </a:rPr>
            <a:t>Amcanion tîm neu wasanaeth</a:t>
          </a:r>
        </a:p>
      </dgm:t>
    </dgm:pt>
    <dgm:pt modelId="{811A4DE2-D47E-4A43-B635-36C0FA7B3682}" type="parTrans" cxnId="{BBD70D33-D52D-4F23-8B42-DD918A995557}">
      <dgm:prSet/>
      <dgm:spPr/>
      <dgm:t>
        <a:bodyPr/>
        <a:lstStyle/>
        <a:p>
          <a:endParaRPr lang="en-GB" b="1">
            <a:solidFill>
              <a:schemeClr val="tx1"/>
            </a:solidFill>
          </a:endParaRPr>
        </a:p>
      </dgm:t>
    </dgm:pt>
    <dgm:pt modelId="{15C8C195-4A22-4ADC-B115-F36F3F548BC0}" type="sibTrans" cxnId="{BBD70D33-D52D-4F23-8B42-DD918A995557}">
      <dgm:prSet/>
      <dgm:spPr/>
      <dgm:t>
        <a:bodyPr/>
        <a:lstStyle/>
        <a:p>
          <a:endParaRPr lang="en-GB" b="1">
            <a:solidFill>
              <a:schemeClr val="tx1"/>
            </a:solidFill>
          </a:endParaRPr>
        </a:p>
      </dgm:t>
    </dgm:pt>
    <dgm:pt modelId="{1FB02436-3524-40E2-8FA1-0D1A9FD87E1D}">
      <dgm:prSet phldrT="[Text]"/>
      <dgm:spPr>
        <a:solidFill>
          <a:srgbClr val="FDC536"/>
        </a:solidFill>
        <a:ln w="6350">
          <a:noFill/>
        </a:ln>
      </dgm:spPr>
      <dgm:t>
        <a:bodyPr/>
        <a:lstStyle/>
        <a:p>
          <a:r>
            <a:rPr lang="en-GB" b="1" dirty="0">
              <a:solidFill>
                <a:schemeClr val="tx1"/>
              </a:solidFill>
              <a:latin typeface="Arial" panose="020B0604020202020204" pitchFamily="34" charset="0"/>
              <a:cs typeface="Arial" panose="020B0604020202020204" pitchFamily="34" charset="0"/>
            </a:rPr>
            <a:t>Canlyniadau cenedlaethol</a:t>
          </a:r>
        </a:p>
      </dgm:t>
    </dgm:pt>
    <dgm:pt modelId="{97D24302-3E30-4B69-B99F-DD32CA5D5778}" type="parTrans" cxnId="{9045A2FD-49FB-4E1D-990A-7C0255C2487A}">
      <dgm:prSet/>
      <dgm:spPr/>
      <dgm:t>
        <a:bodyPr/>
        <a:lstStyle/>
        <a:p>
          <a:endParaRPr lang="en-GB" b="1">
            <a:solidFill>
              <a:schemeClr val="tx1"/>
            </a:solidFill>
          </a:endParaRPr>
        </a:p>
      </dgm:t>
    </dgm:pt>
    <dgm:pt modelId="{4A19C9AE-E653-4757-89CB-300C7D9368D3}" type="sibTrans" cxnId="{9045A2FD-49FB-4E1D-990A-7C0255C2487A}">
      <dgm:prSet/>
      <dgm:spPr/>
      <dgm:t>
        <a:bodyPr/>
        <a:lstStyle/>
        <a:p>
          <a:endParaRPr lang="en-GB" b="1">
            <a:solidFill>
              <a:schemeClr val="tx1"/>
            </a:solidFill>
          </a:endParaRPr>
        </a:p>
      </dgm:t>
    </dgm:pt>
    <dgm:pt modelId="{C95D7303-87B8-43B3-B5CF-1C7681F70010}">
      <dgm:prSet phldrT="[Text]"/>
      <dgm:spPr>
        <a:solidFill>
          <a:schemeClr val="accent6">
            <a:lumMod val="20000"/>
            <a:lumOff val="80000"/>
            <a:alpha val="90000"/>
          </a:schemeClr>
        </a:solidFill>
        <a:ln w="6350">
          <a:noFill/>
        </a:ln>
      </dgm:spPr>
      <dgm:t>
        <a:bodyPr/>
        <a:lstStyle/>
        <a:p>
          <a:r>
            <a:rPr lang="en-GB" b="1" dirty="0">
              <a:solidFill>
                <a:schemeClr val="tx1"/>
              </a:solidFill>
              <a:latin typeface="Arial" panose="020B0604020202020204" pitchFamily="34" charset="0"/>
              <a:cs typeface="Arial" panose="020B0604020202020204" pitchFamily="34" charset="0"/>
            </a:rPr>
            <a:t>Wedi'u gosod yn genedlaethol gan y llywodraeth </a:t>
          </a:r>
          <a:r>
            <a:rPr lang="en-GB" b="1" dirty="0" smtClean="0">
              <a:solidFill>
                <a:schemeClr val="tx1"/>
              </a:solidFill>
              <a:latin typeface="Arial" panose="020B0604020202020204" pitchFamily="34" charset="0"/>
              <a:cs typeface="Arial" panose="020B0604020202020204" pitchFamily="34" charset="0"/>
            </a:rPr>
            <a:t/>
          </a:r>
          <a:br>
            <a:rPr lang="en-GB" b="1" dirty="0" smtClean="0">
              <a:solidFill>
                <a:schemeClr val="tx1"/>
              </a:solidFill>
              <a:latin typeface="Arial" panose="020B0604020202020204" pitchFamily="34" charset="0"/>
              <a:cs typeface="Arial" panose="020B0604020202020204" pitchFamily="34" charset="0"/>
            </a:rPr>
          </a:br>
          <a:r>
            <a:rPr lang="en-GB" b="1" dirty="0" smtClean="0">
              <a:solidFill>
                <a:schemeClr val="tx1"/>
              </a:solidFill>
              <a:latin typeface="Arial" panose="020B0604020202020204" pitchFamily="34" charset="0"/>
              <a:cs typeface="Arial" panose="020B0604020202020204" pitchFamily="34" charset="0"/>
            </a:rPr>
            <a:t>fel </a:t>
          </a:r>
          <a:r>
            <a:rPr lang="en-GB" b="1" dirty="0">
              <a:solidFill>
                <a:schemeClr val="tx1"/>
              </a:solidFill>
              <a:latin typeface="Arial" panose="020B0604020202020204" pitchFamily="34" charset="0"/>
              <a:cs typeface="Arial" panose="020B0604020202020204" pitchFamily="34" charset="0"/>
            </a:rPr>
            <a:t>maes allweddol i weithio tuag atyn nhw  ar draws </a:t>
          </a:r>
          <a:r>
            <a:rPr lang="en-GB" b="1" dirty="0" smtClean="0">
              <a:solidFill>
                <a:schemeClr val="tx1"/>
              </a:solidFill>
              <a:latin typeface="Arial" panose="020B0604020202020204" pitchFamily="34" charset="0"/>
              <a:cs typeface="Arial" panose="020B0604020202020204" pitchFamily="34" charset="0"/>
            </a:rPr>
            <a:t/>
          </a:r>
          <a:br>
            <a:rPr lang="en-GB" b="1" dirty="0" smtClean="0">
              <a:solidFill>
                <a:schemeClr val="tx1"/>
              </a:solidFill>
              <a:latin typeface="Arial" panose="020B0604020202020204" pitchFamily="34" charset="0"/>
              <a:cs typeface="Arial" panose="020B0604020202020204" pitchFamily="34" charset="0"/>
            </a:rPr>
          </a:br>
          <a:r>
            <a:rPr lang="en-GB" b="1" dirty="0" smtClean="0">
              <a:solidFill>
                <a:schemeClr val="tx1"/>
              </a:solidFill>
              <a:latin typeface="Arial" panose="020B0604020202020204" pitchFamily="34" charset="0"/>
              <a:cs typeface="Arial" panose="020B0604020202020204" pitchFamily="34" charset="0"/>
            </a:rPr>
            <a:t>y </a:t>
          </a:r>
          <a:r>
            <a:rPr lang="en-GB" b="1" dirty="0">
              <a:solidFill>
                <a:schemeClr val="tx1"/>
              </a:solidFill>
              <a:latin typeface="Arial" panose="020B0604020202020204" pitchFamily="34" charset="0"/>
              <a:cs typeface="Arial" panose="020B0604020202020204" pitchFamily="34" charset="0"/>
            </a:rPr>
            <a:t>sefydliadau</a:t>
          </a:r>
        </a:p>
      </dgm:t>
    </dgm:pt>
    <dgm:pt modelId="{17CE2BA8-DE22-496F-AB1C-6DE69ABD42A6}" type="parTrans" cxnId="{3444D328-E484-4B6A-981A-339560E63BF6}">
      <dgm:prSet/>
      <dgm:spPr/>
      <dgm:t>
        <a:bodyPr/>
        <a:lstStyle/>
        <a:p>
          <a:endParaRPr lang="en-GB" b="1">
            <a:solidFill>
              <a:schemeClr val="tx1"/>
            </a:solidFill>
          </a:endParaRPr>
        </a:p>
      </dgm:t>
    </dgm:pt>
    <dgm:pt modelId="{ADD7042C-2C58-44AB-AC25-D954EC4AA69D}" type="sibTrans" cxnId="{3444D328-E484-4B6A-981A-339560E63BF6}">
      <dgm:prSet/>
      <dgm:spPr/>
      <dgm:t>
        <a:bodyPr/>
        <a:lstStyle/>
        <a:p>
          <a:endParaRPr lang="en-GB" b="1">
            <a:solidFill>
              <a:schemeClr val="tx1"/>
            </a:solidFill>
          </a:endParaRPr>
        </a:p>
      </dgm:t>
    </dgm:pt>
    <dgm:pt modelId="{621B83C4-EEA0-4B6A-B082-A965AD2B5A61}">
      <dgm:prSet/>
      <dgm:spPr>
        <a:solidFill>
          <a:schemeClr val="accent6">
            <a:lumMod val="20000"/>
            <a:lumOff val="80000"/>
            <a:alpha val="90000"/>
          </a:schemeClr>
        </a:solidFill>
        <a:ln w="6350">
          <a:noFill/>
        </a:ln>
      </dgm:spPr>
      <dgm:t>
        <a:bodyPr/>
        <a:lstStyle/>
        <a:p>
          <a:pPr rtl="0"/>
          <a:r>
            <a:rPr kumimoji="0" lang="en-US" b="1" i="0" u="none" strike="noStrike" cap="none" normalizeH="0" baseline="0" dirty="0">
              <a:ln>
                <a:noFill/>
              </a:ln>
              <a:solidFill>
                <a:schemeClr val="tx1"/>
              </a:solidFill>
              <a:effectLst/>
              <a:latin typeface="Arial" panose="020B0604020202020204" pitchFamily="34" charset="0"/>
              <a:cs typeface="Arial" panose="020B0604020202020204" pitchFamily="34" charset="0"/>
            </a:rPr>
            <a:t>Diffinnir gan y person fel yr hyn sy'n bwysig </a:t>
          </a:r>
          <a:endParaRPr kumimoji="0" lang="en-US"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p>
          <a:pPr rtl="0"/>
          <a:r>
            <a:rPr kumimoji="0" lang="en-US"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iddyn </a:t>
          </a:r>
          <a:r>
            <a:rPr kumimoji="0" lang="en-US" b="1" i="0" u="none" strike="noStrike" cap="none" normalizeH="0" baseline="0" dirty="0">
              <a:ln>
                <a:noFill/>
              </a:ln>
              <a:solidFill>
                <a:schemeClr val="tx1"/>
              </a:solidFill>
              <a:effectLst/>
              <a:latin typeface="Arial" panose="020B0604020202020204" pitchFamily="34" charset="0"/>
              <a:cs typeface="Arial" panose="020B0604020202020204" pitchFamily="34" charset="0"/>
            </a:rPr>
            <a:t>nhw mewn </a:t>
          </a:r>
          <a:r>
            <a:rPr kumimoji="0" lang="en-US"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bywyd</a:t>
          </a:r>
          <a:endParaRPr kumimoji="0" lang="en-GB" b="1"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dgm:t>
    </dgm:pt>
    <dgm:pt modelId="{0FC211E1-89BE-4B49-8579-88DC271DCBDF}" type="parTrans" cxnId="{FBE854D8-A7A6-4619-A1DA-536EABF6A39B}">
      <dgm:prSet/>
      <dgm:spPr/>
      <dgm:t>
        <a:bodyPr/>
        <a:lstStyle/>
        <a:p>
          <a:endParaRPr lang="en-GB" b="1">
            <a:solidFill>
              <a:schemeClr val="tx1"/>
            </a:solidFill>
          </a:endParaRPr>
        </a:p>
      </dgm:t>
    </dgm:pt>
    <dgm:pt modelId="{AFFB657F-E57E-46FE-B756-5B5CED63CB09}" type="sibTrans" cxnId="{FBE854D8-A7A6-4619-A1DA-536EABF6A39B}">
      <dgm:prSet/>
      <dgm:spPr/>
      <dgm:t>
        <a:bodyPr/>
        <a:lstStyle/>
        <a:p>
          <a:endParaRPr lang="en-GB" b="1">
            <a:solidFill>
              <a:schemeClr val="tx1"/>
            </a:solidFill>
          </a:endParaRPr>
        </a:p>
      </dgm:t>
    </dgm:pt>
    <dgm:pt modelId="{4F6900EC-18F1-4282-A602-00DEC493B7BF}">
      <dgm:prSet/>
      <dgm:spPr>
        <a:solidFill>
          <a:schemeClr val="accent6">
            <a:lumMod val="20000"/>
            <a:lumOff val="80000"/>
            <a:alpha val="90000"/>
          </a:schemeClr>
        </a:solidFill>
        <a:ln w="6350">
          <a:noFill/>
        </a:ln>
      </dgm:spPr>
      <dgm:t>
        <a:bodyPr/>
        <a:lstStyle/>
        <a:p>
          <a:r>
            <a:rPr lang="en-GB" b="1" dirty="0">
              <a:solidFill>
                <a:schemeClr val="tx1"/>
              </a:solidFill>
              <a:latin typeface="Arial" panose="020B0604020202020204" pitchFamily="34" charset="0"/>
              <a:cs typeface="Arial" panose="020B0604020202020204" pitchFamily="34" charset="0"/>
            </a:rPr>
            <a:t>Diffinnir gan y gwasanaeth fel ffocws allweddol </a:t>
          </a:r>
          <a:r>
            <a:rPr lang="en-GB" b="1" dirty="0" smtClean="0">
              <a:solidFill>
                <a:schemeClr val="tx1"/>
              </a:solidFill>
              <a:latin typeface="Arial" panose="020B0604020202020204" pitchFamily="34" charset="0"/>
              <a:cs typeface="Arial" panose="020B0604020202020204" pitchFamily="34" charset="0"/>
            </a:rPr>
            <a:t/>
          </a:r>
          <a:br>
            <a:rPr lang="en-GB" b="1" dirty="0" smtClean="0">
              <a:solidFill>
                <a:schemeClr val="tx1"/>
              </a:solidFill>
              <a:latin typeface="Arial" panose="020B0604020202020204" pitchFamily="34" charset="0"/>
              <a:cs typeface="Arial" panose="020B0604020202020204" pitchFamily="34" charset="0"/>
            </a:rPr>
          </a:br>
          <a:r>
            <a:rPr lang="en-GB" b="1" dirty="0" smtClean="0">
              <a:solidFill>
                <a:schemeClr val="tx1"/>
              </a:solidFill>
              <a:latin typeface="Arial" panose="020B0604020202020204" pitchFamily="34" charset="0"/>
              <a:cs typeface="Arial" panose="020B0604020202020204" pitchFamily="34" charset="0"/>
            </a:rPr>
            <a:t>i </a:t>
          </a:r>
          <a:r>
            <a:rPr lang="en-GB" b="1" dirty="0">
              <a:solidFill>
                <a:schemeClr val="tx1"/>
              </a:solidFill>
              <a:latin typeface="Arial" panose="020B0604020202020204" pitchFamily="34" charset="0"/>
              <a:cs typeface="Arial" panose="020B0604020202020204" pitchFamily="34" charset="0"/>
            </a:rPr>
            <a:t>weithio ato gyda'r bobl</a:t>
          </a:r>
        </a:p>
      </dgm:t>
    </dgm:pt>
    <dgm:pt modelId="{AA5E7C36-C52D-4E28-B32F-C5606EB788A3}" type="parTrans" cxnId="{4658061B-60CC-4DA0-BAF2-C432FEB043A8}">
      <dgm:prSet/>
      <dgm:spPr/>
      <dgm:t>
        <a:bodyPr/>
        <a:lstStyle/>
        <a:p>
          <a:endParaRPr lang="en-GB" b="1">
            <a:solidFill>
              <a:schemeClr val="tx1"/>
            </a:solidFill>
          </a:endParaRPr>
        </a:p>
      </dgm:t>
    </dgm:pt>
    <dgm:pt modelId="{6B65E10F-F9BC-4531-BDD4-E5CAE7D4DA4B}" type="sibTrans" cxnId="{4658061B-60CC-4DA0-BAF2-C432FEB043A8}">
      <dgm:prSet/>
      <dgm:spPr/>
      <dgm:t>
        <a:bodyPr/>
        <a:lstStyle/>
        <a:p>
          <a:endParaRPr lang="en-GB" b="1">
            <a:solidFill>
              <a:schemeClr val="tx1"/>
            </a:solidFill>
          </a:endParaRPr>
        </a:p>
      </dgm:t>
    </dgm:pt>
    <dgm:pt modelId="{B9C7492F-5150-4917-81EC-92575D235B46}">
      <dgm:prSet/>
      <dgm:spPr>
        <a:solidFill>
          <a:schemeClr val="accent6">
            <a:lumMod val="20000"/>
            <a:lumOff val="80000"/>
            <a:alpha val="90000"/>
          </a:schemeClr>
        </a:solidFill>
        <a:ln w="6350">
          <a:noFill/>
        </a:ln>
      </dgm:spPr>
      <dgm:t>
        <a:bodyPr/>
        <a:lstStyle/>
        <a:p>
          <a:r>
            <a:rPr lang="en-GB" b="1" dirty="0">
              <a:solidFill>
                <a:schemeClr val="tx1"/>
              </a:solidFill>
              <a:latin typeface="Arial" panose="020B0604020202020204" pitchFamily="34" charset="0"/>
              <a:cs typeface="Arial" panose="020B0604020202020204" pitchFamily="34" charset="0"/>
            </a:rPr>
            <a:t>Rydyn ni'n gweithio gyda phobl h</a:t>
          </a:r>
          <a:r>
            <a:rPr lang="cy-GB" b="1" dirty="0">
              <a:solidFill>
                <a:schemeClr val="tx1"/>
              </a:solidFill>
              <a:latin typeface="Arial" panose="020B0604020202020204" pitchFamily="34" charset="0"/>
              <a:cs typeface="Arial" panose="020B0604020202020204" pitchFamily="34" charset="0"/>
            </a:rPr>
            <a:t>ŷn i'w cefnogi </a:t>
          </a:r>
          <a:r>
            <a:rPr lang="cy-GB" b="1" dirty="0" smtClean="0">
              <a:solidFill>
                <a:schemeClr val="tx1"/>
              </a:solidFill>
              <a:latin typeface="Arial" panose="020B0604020202020204" pitchFamily="34" charset="0"/>
              <a:cs typeface="Arial" panose="020B0604020202020204" pitchFamily="34" charset="0"/>
            </a:rPr>
            <a:t/>
          </a:r>
          <a:br>
            <a:rPr lang="cy-GB" b="1" dirty="0" smtClean="0">
              <a:solidFill>
                <a:schemeClr val="tx1"/>
              </a:solidFill>
              <a:latin typeface="Arial" panose="020B0604020202020204" pitchFamily="34" charset="0"/>
              <a:cs typeface="Arial" panose="020B0604020202020204" pitchFamily="34" charset="0"/>
            </a:rPr>
          </a:br>
          <a:r>
            <a:rPr lang="cy-GB" b="1" dirty="0" smtClean="0">
              <a:solidFill>
                <a:schemeClr val="tx1"/>
              </a:solidFill>
              <a:latin typeface="Arial" panose="020B0604020202020204" pitchFamily="34" charset="0"/>
              <a:cs typeface="Arial" panose="020B0604020202020204" pitchFamily="34" charset="0"/>
            </a:rPr>
            <a:t>i </a:t>
          </a:r>
          <a:r>
            <a:rPr lang="cy-GB" b="1" dirty="0">
              <a:solidFill>
                <a:schemeClr val="tx1"/>
              </a:solidFill>
              <a:latin typeface="Arial" panose="020B0604020202020204" pitchFamily="34" charset="0"/>
              <a:cs typeface="Arial" panose="020B0604020202020204" pitchFamily="34" charset="0"/>
            </a:rPr>
            <a:t>allu mynd a dod</a:t>
          </a:r>
          <a:endParaRPr lang="en-GB" b="1" dirty="0">
            <a:solidFill>
              <a:schemeClr val="tx1"/>
            </a:solidFill>
            <a:latin typeface="Arial" panose="020B0604020202020204" pitchFamily="34" charset="0"/>
            <a:cs typeface="Arial" panose="020B0604020202020204" pitchFamily="34" charset="0"/>
          </a:endParaRPr>
        </a:p>
      </dgm:t>
    </dgm:pt>
    <dgm:pt modelId="{03353D23-C9DF-44E0-81C3-E26084C1844E}" type="parTrans" cxnId="{5D3C1B8C-75A9-4369-A14A-7AFDDF214C09}">
      <dgm:prSet/>
      <dgm:spPr/>
      <dgm:t>
        <a:bodyPr/>
        <a:lstStyle/>
        <a:p>
          <a:endParaRPr lang="en-GB" b="1">
            <a:solidFill>
              <a:schemeClr val="tx1"/>
            </a:solidFill>
          </a:endParaRPr>
        </a:p>
      </dgm:t>
    </dgm:pt>
    <dgm:pt modelId="{7DB9ED02-64FB-43A3-9D2E-4148506B006E}" type="sibTrans" cxnId="{5D3C1B8C-75A9-4369-A14A-7AFDDF214C09}">
      <dgm:prSet/>
      <dgm:spPr/>
      <dgm:t>
        <a:bodyPr/>
        <a:lstStyle/>
        <a:p>
          <a:endParaRPr lang="en-GB" b="1">
            <a:solidFill>
              <a:schemeClr val="tx1"/>
            </a:solidFill>
          </a:endParaRPr>
        </a:p>
      </dgm:t>
    </dgm:pt>
    <dgm:pt modelId="{71286221-B857-44A2-BFF0-D522E26483AE}">
      <dgm:prSet phldrT="[Text]"/>
      <dgm:spPr>
        <a:solidFill>
          <a:schemeClr val="accent6">
            <a:lumMod val="20000"/>
            <a:lumOff val="80000"/>
            <a:alpha val="90000"/>
          </a:schemeClr>
        </a:solidFill>
        <a:ln>
          <a:noFill/>
        </a:ln>
      </dgm:spPr>
      <dgm:t>
        <a:bodyPr/>
        <a:lstStyle/>
        <a:p>
          <a:r>
            <a:rPr lang="en-GB" b="1" dirty="0">
              <a:solidFill>
                <a:schemeClr val="tx1"/>
              </a:solidFill>
              <a:latin typeface="Arial" panose="020B0604020202020204" pitchFamily="34" charset="0"/>
              <a:cs typeface="Arial" panose="020B0604020202020204" pitchFamily="34" charset="0"/>
            </a:rPr>
            <a:t>Gwella cynhwysiad cymdeithasol pobl h</a:t>
          </a:r>
          <a:r>
            <a:rPr lang="cy-GB" b="1" dirty="0">
              <a:solidFill>
                <a:schemeClr val="tx1"/>
              </a:solidFill>
              <a:latin typeface="Arial" panose="020B0604020202020204" pitchFamily="34" charset="0"/>
              <a:cs typeface="Arial" panose="020B0604020202020204" pitchFamily="34" charset="0"/>
            </a:rPr>
            <a:t>ŷn</a:t>
          </a:r>
          <a:endParaRPr lang="en-GB" b="1" dirty="0">
            <a:solidFill>
              <a:schemeClr val="tx1"/>
            </a:solidFill>
            <a:latin typeface="Arial" panose="020B0604020202020204" pitchFamily="34" charset="0"/>
            <a:cs typeface="Arial" panose="020B0604020202020204" pitchFamily="34" charset="0"/>
          </a:endParaRPr>
        </a:p>
      </dgm:t>
    </dgm:pt>
    <dgm:pt modelId="{7547D2FB-D854-4E13-99A4-AF880F5C04A3}" type="parTrans" cxnId="{76B4024A-0C56-4A79-AC70-79CA5ACB026F}">
      <dgm:prSet/>
      <dgm:spPr/>
      <dgm:t>
        <a:bodyPr/>
        <a:lstStyle/>
        <a:p>
          <a:endParaRPr lang="en-GB" b="1">
            <a:solidFill>
              <a:schemeClr val="tx1"/>
            </a:solidFill>
          </a:endParaRPr>
        </a:p>
      </dgm:t>
    </dgm:pt>
    <dgm:pt modelId="{9DD6A6A3-3653-4F08-B681-920536B88231}" type="sibTrans" cxnId="{76B4024A-0C56-4A79-AC70-79CA5ACB026F}">
      <dgm:prSet/>
      <dgm:spPr/>
      <dgm:t>
        <a:bodyPr/>
        <a:lstStyle/>
        <a:p>
          <a:endParaRPr lang="en-GB" b="1">
            <a:solidFill>
              <a:schemeClr val="tx1"/>
            </a:solidFill>
          </a:endParaRPr>
        </a:p>
      </dgm:t>
    </dgm:pt>
    <dgm:pt modelId="{F514E589-0925-4066-B566-97970B83B85C}" type="pres">
      <dgm:prSet presAssocID="{9E565F62-6A4E-475D-9E9D-8CCDFD361A6C}" presName="Name0" presStyleCnt="0">
        <dgm:presLayoutVars>
          <dgm:dir/>
          <dgm:animLvl val="lvl"/>
          <dgm:resizeHandles val="exact"/>
        </dgm:presLayoutVars>
      </dgm:prSet>
      <dgm:spPr/>
      <dgm:t>
        <a:bodyPr/>
        <a:lstStyle/>
        <a:p>
          <a:endParaRPr lang="en-GB"/>
        </a:p>
      </dgm:t>
    </dgm:pt>
    <dgm:pt modelId="{9D066813-2E05-4520-BC96-D8DF4043D892}" type="pres">
      <dgm:prSet presAssocID="{1FB02436-3524-40E2-8FA1-0D1A9FD87E1D}" presName="boxAndChildren" presStyleCnt="0"/>
      <dgm:spPr/>
    </dgm:pt>
    <dgm:pt modelId="{949CC994-0477-4F95-B0C4-4FFBD36D5065}" type="pres">
      <dgm:prSet presAssocID="{1FB02436-3524-40E2-8FA1-0D1A9FD87E1D}" presName="parentTextBox" presStyleLbl="node1" presStyleIdx="0" presStyleCnt="3"/>
      <dgm:spPr/>
      <dgm:t>
        <a:bodyPr/>
        <a:lstStyle/>
        <a:p>
          <a:endParaRPr lang="en-GB"/>
        </a:p>
      </dgm:t>
    </dgm:pt>
    <dgm:pt modelId="{7AFD9DD0-4ED9-4691-8BEF-BE5FEF3065DF}" type="pres">
      <dgm:prSet presAssocID="{1FB02436-3524-40E2-8FA1-0D1A9FD87E1D}" presName="entireBox" presStyleLbl="node1" presStyleIdx="0" presStyleCnt="3"/>
      <dgm:spPr/>
      <dgm:t>
        <a:bodyPr/>
        <a:lstStyle/>
        <a:p>
          <a:endParaRPr lang="en-GB"/>
        </a:p>
      </dgm:t>
    </dgm:pt>
    <dgm:pt modelId="{CE98CDB0-0D74-4550-A47A-3D612922AA9C}" type="pres">
      <dgm:prSet presAssocID="{1FB02436-3524-40E2-8FA1-0D1A9FD87E1D}" presName="descendantBox" presStyleCnt="0"/>
      <dgm:spPr/>
    </dgm:pt>
    <dgm:pt modelId="{6759C99C-1184-499A-A4D9-CA44BA82BF89}" type="pres">
      <dgm:prSet presAssocID="{C95D7303-87B8-43B3-B5CF-1C7681F70010}" presName="childTextBox" presStyleLbl="fgAccFollowNode1" presStyleIdx="0" presStyleCnt="6" custLinFactNeighborY="6533">
        <dgm:presLayoutVars>
          <dgm:bulletEnabled val="1"/>
        </dgm:presLayoutVars>
      </dgm:prSet>
      <dgm:spPr/>
      <dgm:t>
        <a:bodyPr/>
        <a:lstStyle/>
        <a:p>
          <a:endParaRPr lang="en-GB"/>
        </a:p>
      </dgm:t>
    </dgm:pt>
    <dgm:pt modelId="{650143F0-AD03-4B72-A421-1DA6FCC080AA}" type="pres">
      <dgm:prSet presAssocID="{71286221-B857-44A2-BFF0-D522E26483AE}" presName="childTextBox" presStyleLbl="fgAccFollowNode1" presStyleIdx="1" presStyleCnt="6" custLinFactNeighborY="6533">
        <dgm:presLayoutVars>
          <dgm:bulletEnabled val="1"/>
        </dgm:presLayoutVars>
      </dgm:prSet>
      <dgm:spPr/>
      <dgm:t>
        <a:bodyPr/>
        <a:lstStyle/>
        <a:p>
          <a:endParaRPr lang="en-GB"/>
        </a:p>
      </dgm:t>
    </dgm:pt>
    <dgm:pt modelId="{7294FA1E-FA47-480B-B875-8AFE11342CBF}" type="pres">
      <dgm:prSet presAssocID="{15C8C195-4A22-4ADC-B115-F36F3F548BC0}" presName="sp" presStyleCnt="0"/>
      <dgm:spPr/>
    </dgm:pt>
    <dgm:pt modelId="{64CB7489-1E23-4D33-AF82-41F6AA873C61}" type="pres">
      <dgm:prSet presAssocID="{3111019C-17C4-4B09-80F2-796E158DC9A1}" presName="arrowAndChildren" presStyleCnt="0"/>
      <dgm:spPr/>
    </dgm:pt>
    <dgm:pt modelId="{FCE9B12B-2F6B-4104-8F1B-261C3859301C}" type="pres">
      <dgm:prSet presAssocID="{3111019C-17C4-4B09-80F2-796E158DC9A1}" presName="parentTextArrow" presStyleLbl="node1" presStyleIdx="0" presStyleCnt="3"/>
      <dgm:spPr/>
      <dgm:t>
        <a:bodyPr/>
        <a:lstStyle/>
        <a:p>
          <a:endParaRPr lang="en-GB"/>
        </a:p>
      </dgm:t>
    </dgm:pt>
    <dgm:pt modelId="{6496795A-38BC-4E8F-90BC-DE2F812290EE}" type="pres">
      <dgm:prSet presAssocID="{3111019C-17C4-4B09-80F2-796E158DC9A1}" presName="arrow" presStyleLbl="node1" presStyleIdx="1" presStyleCnt="3"/>
      <dgm:spPr/>
      <dgm:t>
        <a:bodyPr/>
        <a:lstStyle/>
        <a:p>
          <a:endParaRPr lang="en-GB"/>
        </a:p>
      </dgm:t>
    </dgm:pt>
    <dgm:pt modelId="{DDE5B1E6-4B7B-4802-B4E0-7925B3D02BBE}" type="pres">
      <dgm:prSet presAssocID="{3111019C-17C4-4B09-80F2-796E158DC9A1}" presName="descendantArrow" presStyleCnt="0"/>
      <dgm:spPr/>
    </dgm:pt>
    <dgm:pt modelId="{0EA0326A-0D88-485D-A1E6-5D070D3E870B}" type="pres">
      <dgm:prSet presAssocID="{4F6900EC-18F1-4282-A602-00DEC493B7BF}" presName="childTextArrow" presStyleLbl="fgAccFollowNode1" presStyleIdx="2" presStyleCnt="6">
        <dgm:presLayoutVars>
          <dgm:bulletEnabled val="1"/>
        </dgm:presLayoutVars>
      </dgm:prSet>
      <dgm:spPr/>
      <dgm:t>
        <a:bodyPr/>
        <a:lstStyle/>
        <a:p>
          <a:endParaRPr lang="en-GB"/>
        </a:p>
      </dgm:t>
    </dgm:pt>
    <dgm:pt modelId="{ECF0E213-FD70-4D07-A27A-BC81A75A9FB4}" type="pres">
      <dgm:prSet presAssocID="{B9C7492F-5150-4917-81EC-92575D235B46}" presName="childTextArrow" presStyleLbl="fgAccFollowNode1" presStyleIdx="3" presStyleCnt="6">
        <dgm:presLayoutVars>
          <dgm:bulletEnabled val="1"/>
        </dgm:presLayoutVars>
      </dgm:prSet>
      <dgm:spPr/>
      <dgm:t>
        <a:bodyPr/>
        <a:lstStyle/>
        <a:p>
          <a:endParaRPr lang="en-GB"/>
        </a:p>
      </dgm:t>
    </dgm:pt>
    <dgm:pt modelId="{B65E04D8-4273-4D88-B2D6-83C41DF487E6}" type="pres">
      <dgm:prSet presAssocID="{F7EC186B-57E2-4FFF-8FA9-B524C2150C7C}" presName="sp" presStyleCnt="0"/>
      <dgm:spPr/>
    </dgm:pt>
    <dgm:pt modelId="{B632B734-9BA5-46A6-B625-E5220E105A5B}" type="pres">
      <dgm:prSet presAssocID="{DC625C6D-EF12-4E1E-BF67-835ED97347AD}" presName="arrowAndChildren" presStyleCnt="0"/>
      <dgm:spPr/>
    </dgm:pt>
    <dgm:pt modelId="{28D83D6F-DDEA-4D1A-948B-A6EB7723F711}" type="pres">
      <dgm:prSet presAssocID="{DC625C6D-EF12-4E1E-BF67-835ED97347AD}" presName="parentTextArrow" presStyleLbl="node1" presStyleIdx="1" presStyleCnt="3"/>
      <dgm:spPr/>
      <dgm:t>
        <a:bodyPr/>
        <a:lstStyle/>
        <a:p>
          <a:endParaRPr lang="en-GB"/>
        </a:p>
      </dgm:t>
    </dgm:pt>
    <dgm:pt modelId="{298A6BB3-F432-4772-87E4-EFDF443E154D}" type="pres">
      <dgm:prSet presAssocID="{DC625C6D-EF12-4E1E-BF67-835ED97347AD}" presName="arrow" presStyleLbl="node1" presStyleIdx="2" presStyleCnt="3"/>
      <dgm:spPr/>
      <dgm:t>
        <a:bodyPr/>
        <a:lstStyle/>
        <a:p>
          <a:endParaRPr lang="en-GB"/>
        </a:p>
      </dgm:t>
    </dgm:pt>
    <dgm:pt modelId="{6560D5F3-99AF-41AB-8663-7883E48BB3CA}" type="pres">
      <dgm:prSet presAssocID="{DC625C6D-EF12-4E1E-BF67-835ED97347AD}" presName="descendantArrow" presStyleCnt="0"/>
      <dgm:spPr/>
    </dgm:pt>
    <dgm:pt modelId="{D39A4FD0-1266-42CA-9988-A6BED68A2DDA}" type="pres">
      <dgm:prSet presAssocID="{621B83C4-EEA0-4B6A-B082-A965AD2B5A61}" presName="childTextArrow" presStyleLbl="fgAccFollowNode1" presStyleIdx="4" presStyleCnt="6">
        <dgm:presLayoutVars>
          <dgm:bulletEnabled val="1"/>
        </dgm:presLayoutVars>
      </dgm:prSet>
      <dgm:spPr/>
      <dgm:t>
        <a:bodyPr/>
        <a:lstStyle/>
        <a:p>
          <a:endParaRPr lang="en-GB"/>
        </a:p>
      </dgm:t>
    </dgm:pt>
    <dgm:pt modelId="{3A831A57-C8A1-45A1-836E-7CAC8A595203}" type="pres">
      <dgm:prSet presAssocID="{D6E5EB80-1F02-4DA0-BA40-A513784F3B0B}" presName="childTextArrow" presStyleLbl="fgAccFollowNode1" presStyleIdx="5" presStyleCnt="6">
        <dgm:presLayoutVars>
          <dgm:bulletEnabled val="1"/>
        </dgm:presLayoutVars>
      </dgm:prSet>
      <dgm:spPr/>
      <dgm:t>
        <a:bodyPr/>
        <a:lstStyle/>
        <a:p>
          <a:endParaRPr lang="en-GB"/>
        </a:p>
      </dgm:t>
    </dgm:pt>
  </dgm:ptLst>
  <dgm:cxnLst>
    <dgm:cxn modelId="{DAA378EE-1AB7-40DC-BF05-8CC1EF0E90D5}" srcId="{9E565F62-6A4E-475D-9E9D-8CCDFD361A6C}" destId="{DC625C6D-EF12-4E1E-BF67-835ED97347AD}" srcOrd="0" destOrd="0" parTransId="{F392DE82-82E9-4BAF-9D52-A7893B51F4EF}" sibTransId="{F7EC186B-57E2-4FFF-8FA9-B524C2150C7C}"/>
    <dgm:cxn modelId="{9045A2FD-49FB-4E1D-990A-7C0255C2487A}" srcId="{9E565F62-6A4E-475D-9E9D-8CCDFD361A6C}" destId="{1FB02436-3524-40E2-8FA1-0D1A9FD87E1D}" srcOrd="2" destOrd="0" parTransId="{97D24302-3E30-4B69-B99F-DD32CA5D5778}" sibTransId="{4A19C9AE-E653-4757-89CB-300C7D9368D3}"/>
    <dgm:cxn modelId="{10F9982B-337A-4B50-A18D-72FE547F6BDB}" type="presOf" srcId="{DC625C6D-EF12-4E1E-BF67-835ED97347AD}" destId="{28D83D6F-DDEA-4D1A-948B-A6EB7723F711}" srcOrd="0" destOrd="0" presId="urn:microsoft.com/office/officeart/2005/8/layout/process4"/>
    <dgm:cxn modelId="{76B4024A-0C56-4A79-AC70-79CA5ACB026F}" srcId="{1FB02436-3524-40E2-8FA1-0D1A9FD87E1D}" destId="{71286221-B857-44A2-BFF0-D522E26483AE}" srcOrd="1" destOrd="0" parTransId="{7547D2FB-D854-4E13-99A4-AF880F5C04A3}" sibTransId="{9DD6A6A3-3653-4F08-B681-920536B88231}"/>
    <dgm:cxn modelId="{34622015-7669-4092-8723-FE3C90B38E67}" type="presOf" srcId="{1FB02436-3524-40E2-8FA1-0D1A9FD87E1D}" destId="{949CC994-0477-4F95-B0C4-4FFBD36D5065}" srcOrd="0" destOrd="0" presId="urn:microsoft.com/office/officeart/2005/8/layout/process4"/>
    <dgm:cxn modelId="{7D75B33C-81BE-4004-B2DA-342F2B0F43D1}" type="presOf" srcId="{621B83C4-EEA0-4B6A-B082-A965AD2B5A61}" destId="{D39A4FD0-1266-42CA-9988-A6BED68A2DDA}" srcOrd="0" destOrd="0" presId="urn:microsoft.com/office/officeart/2005/8/layout/process4"/>
    <dgm:cxn modelId="{E70CF349-CFF1-4D3F-B7D8-52F5E623ACBB}" type="presOf" srcId="{B9C7492F-5150-4917-81EC-92575D235B46}" destId="{ECF0E213-FD70-4D07-A27A-BC81A75A9FB4}" srcOrd="0" destOrd="0" presId="urn:microsoft.com/office/officeart/2005/8/layout/process4"/>
    <dgm:cxn modelId="{4C60D868-6317-4A37-A7B7-E9D79FD0F4E2}" type="presOf" srcId="{1FB02436-3524-40E2-8FA1-0D1A9FD87E1D}" destId="{7AFD9DD0-4ED9-4691-8BEF-BE5FEF3065DF}" srcOrd="1" destOrd="0" presId="urn:microsoft.com/office/officeart/2005/8/layout/process4"/>
    <dgm:cxn modelId="{BBD70D33-D52D-4F23-8B42-DD918A995557}" srcId="{9E565F62-6A4E-475D-9E9D-8CCDFD361A6C}" destId="{3111019C-17C4-4B09-80F2-796E158DC9A1}" srcOrd="1" destOrd="0" parTransId="{811A4DE2-D47E-4A43-B635-36C0FA7B3682}" sibTransId="{15C8C195-4A22-4ADC-B115-F36F3F548BC0}"/>
    <dgm:cxn modelId="{DBC30751-E576-45BE-9839-9D3E85A280FA}" type="presOf" srcId="{3111019C-17C4-4B09-80F2-796E158DC9A1}" destId="{FCE9B12B-2F6B-4104-8F1B-261C3859301C}" srcOrd="0" destOrd="0" presId="urn:microsoft.com/office/officeart/2005/8/layout/process4"/>
    <dgm:cxn modelId="{CA3BF418-8C05-4766-B308-0DE6EA9B83F8}" type="presOf" srcId="{71286221-B857-44A2-BFF0-D522E26483AE}" destId="{650143F0-AD03-4B72-A421-1DA6FCC080AA}" srcOrd="0" destOrd="0" presId="urn:microsoft.com/office/officeart/2005/8/layout/process4"/>
    <dgm:cxn modelId="{04B9C6BB-84AC-4DEA-859B-25BF72B6DE20}" type="presOf" srcId="{D6E5EB80-1F02-4DA0-BA40-A513784F3B0B}" destId="{3A831A57-C8A1-45A1-836E-7CAC8A595203}" srcOrd="0" destOrd="0" presId="urn:microsoft.com/office/officeart/2005/8/layout/process4"/>
    <dgm:cxn modelId="{B155BD03-9C70-4B9F-982E-6E3E85851331}" type="presOf" srcId="{4F6900EC-18F1-4282-A602-00DEC493B7BF}" destId="{0EA0326A-0D88-485D-A1E6-5D070D3E870B}" srcOrd="0" destOrd="0" presId="urn:microsoft.com/office/officeart/2005/8/layout/process4"/>
    <dgm:cxn modelId="{02982701-DB07-485C-8085-C64886B294B8}" type="presOf" srcId="{C95D7303-87B8-43B3-B5CF-1C7681F70010}" destId="{6759C99C-1184-499A-A4D9-CA44BA82BF89}" srcOrd="0" destOrd="0" presId="urn:microsoft.com/office/officeart/2005/8/layout/process4"/>
    <dgm:cxn modelId="{4191D405-7374-44C8-A134-EB825E749FA9}" srcId="{DC625C6D-EF12-4E1E-BF67-835ED97347AD}" destId="{D6E5EB80-1F02-4DA0-BA40-A513784F3B0B}" srcOrd="1" destOrd="0" parTransId="{8B09C3FE-A290-40B7-BFC5-B1FE84941D4E}" sibTransId="{FFD6E7DB-A3A1-4FDC-A612-21D7009AC1C7}"/>
    <dgm:cxn modelId="{3444D328-E484-4B6A-981A-339560E63BF6}" srcId="{1FB02436-3524-40E2-8FA1-0D1A9FD87E1D}" destId="{C95D7303-87B8-43B3-B5CF-1C7681F70010}" srcOrd="0" destOrd="0" parTransId="{17CE2BA8-DE22-496F-AB1C-6DE69ABD42A6}" sibTransId="{ADD7042C-2C58-44AB-AC25-D954EC4AA69D}"/>
    <dgm:cxn modelId="{FBE854D8-A7A6-4619-A1DA-536EABF6A39B}" srcId="{DC625C6D-EF12-4E1E-BF67-835ED97347AD}" destId="{621B83C4-EEA0-4B6A-B082-A965AD2B5A61}" srcOrd="0" destOrd="0" parTransId="{0FC211E1-89BE-4B49-8579-88DC271DCBDF}" sibTransId="{AFFB657F-E57E-46FE-B756-5B5CED63CB09}"/>
    <dgm:cxn modelId="{5D3C1B8C-75A9-4369-A14A-7AFDDF214C09}" srcId="{3111019C-17C4-4B09-80F2-796E158DC9A1}" destId="{B9C7492F-5150-4917-81EC-92575D235B46}" srcOrd="1" destOrd="0" parTransId="{03353D23-C9DF-44E0-81C3-E26084C1844E}" sibTransId="{7DB9ED02-64FB-43A3-9D2E-4148506B006E}"/>
    <dgm:cxn modelId="{FABDEFD1-1EEF-405C-A534-D14E3195743F}" type="presOf" srcId="{9E565F62-6A4E-475D-9E9D-8CCDFD361A6C}" destId="{F514E589-0925-4066-B566-97970B83B85C}" srcOrd="0" destOrd="0" presId="urn:microsoft.com/office/officeart/2005/8/layout/process4"/>
    <dgm:cxn modelId="{4658061B-60CC-4DA0-BAF2-C432FEB043A8}" srcId="{3111019C-17C4-4B09-80F2-796E158DC9A1}" destId="{4F6900EC-18F1-4282-A602-00DEC493B7BF}" srcOrd="0" destOrd="0" parTransId="{AA5E7C36-C52D-4E28-B32F-C5606EB788A3}" sibTransId="{6B65E10F-F9BC-4531-BDD4-E5CAE7D4DA4B}"/>
    <dgm:cxn modelId="{2A5CE5DB-7AE9-4DF1-8AF4-69932D155A8B}" type="presOf" srcId="{3111019C-17C4-4B09-80F2-796E158DC9A1}" destId="{6496795A-38BC-4E8F-90BC-DE2F812290EE}" srcOrd="1" destOrd="0" presId="urn:microsoft.com/office/officeart/2005/8/layout/process4"/>
    <dgm:cxn modelId="{CDB1CF2F-194E-4C35-B476-FEA7B2504E34}" type="presOf" srcId="{DC625C6D-EF12-4E1E-BF67-835ED97347AD}" destId="{298A6BB3-F432-4772-87E4-EFDF443E154D}" srcOrd="1" destOrd="0" presId="urn:microsoft.com/office/officeart/2005/8/layout/process4"/>
    <dgm:cxn modelId="{D642A418-90D6-4269-A5AD-9FC8C5DD2828}" type="presParOf" srcId="{F514E589-0925-4066-B566-97970B83B85C}" destId="{9D066813-2E05-4520-BC96-D8DF4043D892}" srcOrd="0" destOrd="0" presId="urn:microsoft.com/office/officeart/2005/8/layout/process4"/>
    <dgm:cxn modelId="{777653B8-E0CC-4D83-8D90-144F05781D8D}" type="presParOf" srcId="{9D066813-2E05-4520-BC96-D8DF4043D892}" destId="{949CC994-0477-4F95-B0C4-4FFBD36D5065}" srcOrd="0" destOrd="0" presId="urn:microsoft.com/office/officeart/2005/8/layout/process4"/>
    <dgm:cxn modelId="{7C358FDA-97D2-4A96-9D42-3B036327C398}" type="presParOf" srcId="{9D066813-2E05-4520-BC96-D8DF4043D892}" destId="{7AFD9DD0-4ED9-4691-8BEF-BE5FEF3065DF}" srcOrd="1" destOrd="0" presId="urn:microsoft.com/office/officeart/2005/8/layout/process4"/>
    <dgm:cxn modelId="{033AD109-382A-4735-AC5D-2F14D9BCD7F0}" type="presParOf" srcId="{9D066813-2E05-4520-BC96-D8DF4043D892}" destId="{CE98CDB0-0D74-4550-A47A-3D612922AA9C}" srcOrd="2" destOrd="0" presId="urn:microsoft.com/office/officeart/2005/8/layout/process4"/>
    <dgm:cxn modelId="{42D62656-564C-4362-83C7-C1A4C842612F}" type="presParOf" srcId="{CE98CDB0-0D74-4550-A47A-3D612922AA9C}" destId="{6759C99C-1184-499A-A4D9-CA44BA82BF89}" srcOrd="0" destOrd="0" presId="urn:microsoft.com/office/officeart/2005/8/layout/process4"/>
    <dgm:cxn modelId="{9A543A60-363C-46A4-A4CE-E94E6E1F4A4F}" type="presParOf" srcId="{CE98CDB0-0D74-4550-A47A-3D612922AA9C}" destId="{650143F0-AD03-4B72-A421-1DA6FCC080AA}" srcOrd="1" destOrd="0" presId="urn:microsoft.com/office/officeart/2005/8/layout/process4"/>
    <dgm:cxn modelId="{8B2D4CAA-B907-498E-AC7C-72132D84B3FD}" type="presParOf" srcId="{F514E589-0925-4066-B566-97970B83B85C}" destId="{7294FA1E-FA47-480B-B875-8AFE11342CBF}" srcOrd="1" destOrd="0" presId="urn:microsoft.com/office/officeart/2005/8/layout/process4"/>
    <dgm:cxn modelId="{B0E4C196-26FA-4F63-9663-018D0A9633BA}" type="presParOf" srcId="{F514E589-0925-4066-B566-97970B83B85C}" destId="{64CB7489-1E23-4D33-AF82-41F6AA873C61}" srcOrd="2" destOrd="0" presId="urn:microsoft.com/office/officeart/2005/8/layout/process4"/>
    <dgm:cxn modelId="{FF07F37D-7728-4F75-8599-B43F6A976CED}" type="presParOf" srcId="{64CB7489-1E23-4D33-AF82-41F6AA873C61}" destId="{FCE9B12B-2F6B-4104-8F1B-261C3859301C}" srcOrd="0" destOrd="0" presId="urn:microsoft.com/office/officeart/2005/8/layout/process4"/>
    <dgm:cxn modelId="{EB49C905-5E22-4BB7-BB9D-1F5B630950AA}" type="presParOf" srcId="{64CB7489-1E23-4D33-AF82-41F6AA873C61}" destId="{6496795A-38BC-4E8F-90BC-DE2F812290EE}" srcOrd="1" destOrd="0" presId="urn:microsoft.com/office/officeart/2005/8/layout/process4"/>
    <dgm:cxn modelId="{24324AC0-7617-4398-BFB9-E4D6A769A10F}" type="presParOf" srcId="{64CB7489-1E23-4D33-AF82-41F6AA873C61}" destId="{DDE5B1E6-4B7B-4802-B4E0-7925B3D02BBE}" srcOrd="2" destOrd="0" presId="urn:microsoft.com/office/officeart/2005/8/layout/process4"/>
    <dgm:cxn modelId="{B683D496-8CAD-4480-8212-FC700CF8EADD}" type="presParOf" srcId="{DDE5B1E6-4B7B-4802-B4E0-7925B3D02BBE}" destId="{0EA0326A-0D88-485D-A1E6-5D070D3E870B}" srcOrd="0" destOrd="0" presId="urn:microsoft.com/office/officeart/2005/8/layout/process4"/>
    <dgm:cxn modelId="{04E46CE5-E380-402C-B160-D8EDE1F17B60}" type="presParOf" srcId="{DDE5B1E6-4B7B-4802-B4E0-7925B3D02BBE}" destId="{ECF0E213-FD70-4D07-A27A-BC81A75A9FB4}" srcOrd="1" destOrd="0" presId="urn:microsoft.com/office/officeart/2005/8/layout/process4"/>
    <dgm:cxn modelId="{EAD221E4-652A-4E45-BCED-7DDA139122B7}" type="presParOf" srcId="{F514E589-0925-4066-B566-97970B83B85C}" destId="{B65E04D8-4273-4D88-B2D6-83C41DF487E6}" srcOrd="3" destOrd="0" presId="urn:microsoft.com/office/officeart/2005/8/layout/process4"/>
    <dgm:cxn modelId="{358D03BE-F6BF-40A2-8F90-850EF8B8179B}" type="presParOf" srcId="{F514E589-0925-4066-B566-97970B83B85C}" destId="{B632B734-9BA5-46A6-B625-E5220E105A5B}" srcOrd="4" destOrd="0" presId="urn:microsoft.com/office/officeart/2005/8/layout/process4"/>
    <dgm:cxn modelId="{6FC279B0-492C-4A27-855D-B3241400C0DF}" type="presParOf" srcId="{B632B734-9BA5-46A6-B625-E5220E105A5B}" destId="{28D83D6F-DDEA-4D1A-948B-A6EB7723F711}" srcOrd="0" destOrd="0" presId="urn:microsoft.com/office/officeart/2005/8/layout/process4"/>
    <dgm:cxn modelId="{49545787-7EC4-4CCC-80CE-B3FC237D3961}" type="presParOf" srcId="{B632B734-9BA5-46A6-B625-E5220E105A5B}" destId="{298A6BB3-F432-4772-87E4-EFDF443E154D}" srcOrd="1" destOrd="0" presId="urn:microsoft.com/office/officeart/2005/8/layout/process4"/>
    <dgm:cxn modelId="{596FAF52-2971-4E42-9300-9F41850FAD78}" type="presParOf" srcId="{B632B734-9BA5-46A6-B625-E5220E105A5B}" destId="{6560D5F3-99AF-41AB-8663-7883E48BB3CA}" srcOrd="2" destOrd="0" presId="urn:microsoft.com/office/officeart/2005/8/layout/process4"/>
    <dgm:cxn modelId="{C3778837-9AC7-4403-B439-E54074BB7A81}" type="presParOf" srcId="{6560D5F3-99AF-41AB-8663-7883E48BB3CA}" destId="{D39A4FD0-1266-42CA-9988-A6BED68A2DDA}" srcOrd="0" destOrd="0" presId="urn:microsoft.com/office/officeart/2005/8/layout/process4"/>
    <dgm:cxn modelId="{19892986-6BCD-4745-AE57-898D9322D42D}" type="presParOf" srcId="{6560D5F3-99AF-41AB-8663-7883E48BB3CA}" destId="{3A831A57-C8A1-45A1-836E-7CAC8A595203}" srcOrd="1" destOrd="0" presId="urn:microsoft.com/office/officeart/2005/8/layout/process4"/>
  </dgm:cxnLst>
  <dgm:bg/>
  <dgm:whole>
    <a:ln>
      <a:noFill/>
    </a:ln>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1132AD8-5497-4628-9CE0-694FF9931456}" type="doc">
      <dgm:prSet loTypeId="urn:microsoft.com/office/officeart/2005/8/layout/radial4" loCatId="relationship" qsTypeId="urn:microsoft.com/office/officeart/2005/8/quickstyle/3d1" qsCatId="3D" csTypeId="urn:microsoft.com/office/officeart/2005/8/colors/accent0_3" csCatId="mainScheme" phldr="1"/>
      <dgm:spPr/>
      <dgm:t>
        <a:bodyPr/>
        <a:lstStyle/>
        <a:p>
          <a:endParaRPr lang="en-GB"/>
        </a:p>
      </dgm:t>
    </dgm:pt>
    <dgm:pt modelId="{A4C19662-3C81-4AFF-A757-EC13E1D584E7}">
      <dgm:prSet phldrT="[Text]"/>
      <dgm:spPr>
        <a:gradFill rotWithShape="0">
          <a:gsLst>
            <a:gs pos="0">
              <a:srgbClr val="91278F"/>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gradFill>
      </dgm:spPr>
      <dgm:t>
        <a:bodyPr/>
        <a:lstStyle/>
        <a:p>
          <a:r>
            <a:rPr lang="en-GB" dirty="0">
              <a:solidFill>
                <a:schemeClr val="accent3">
                  <a:lumMod val="20000"/>
                  <a:lumOff val="80000"/>
                </a:schemeClr>
              </a:solidFill>
            </a:rPr>
            <a:t>Canfyddiad </a:t>
          </a:r>
        </a:p>
        <a:p>
          <a:r>
            <a:rPr lang="en-GB" dirty="0">
              <a:solidFill>
                <a:schemeClr val="accent3">
                  <a:lumMod val="20000"/>
                  <a:lumOff val="80000"/>
                </a:schemeClr>
              </a:solidFill>
            </a:rPr>
            <a:t>Tystiolaeth wrthrychol</a:t>
          </a:r>
        </a:p>
      </dgm:t>
    </dgm:pt>
    <dgm:pt modelId="{DEC0FDAD-B489-456A-ACE4-3E3AD8487EEC}" type="parTrans" cxnId="{4C201CBE-933E-463B-B2D3-A80811B2B40F}">
      <dgm:prSet/>
      <dgm:spPr/>
      <dgm:t>
        <a:bodyPr/>
        <a:lstStyle/>
        <a:p>
          <a:endParaRPr lang="en-GB">
            <a:solidFill>
              <a:schemeClr val="accent3">
                <a:lumMod val="20000"/>
                <a:lumOff val="80000"/>
              </a:schemeClr>
            </a:solidFill>
          </a:endParaRPr>
        </a:p>
      </dgm:t>
    </dgm:pt>
    <dgm:pt modelId="{779040AA-52EE-45F7-ACF0-2B3F5313BB06}" type="sibTrans" cxnId="{4C201CBE-933E-463B-B2D3-A80811B2B40F}">
      <dgm:prSet/>
      <dgm:spPr/>
      <dgm:t>
        <a:bodyPr/>
        <a:lstStyle/>
        <a:p>
          <a:endParaRPr lang="en-GB">
            <a:solidFill>
              <a:schemeClr val="accent3">
                <a:lumMod val="20000"/>
                <a:lumOff val="80000"/>
              </a:schemeClr>
            </a:solidFill>
          </a:endParaRPr>
        </a:p>
      </dgm:t>
    </dgm:pt>
    <dgm:pt modelId="{64541F3F-1ADC-460B-8A28-66CF90B0D063}">
      <dgm:prSet phldrT="[Text]"/>
      <dgm:spPr>
        <a:gradFill rotWithShape="0">
          <a:gsLst>
            <a:gs pos="0">
              <a:srgbClr val="91278F"/>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gradFill>
      </dgm:spPr>
      <dgm:t>
        <a:bodyPr/>
        <a:lstStyle/>
        <a:p>
          <a:r>
            <a:rPr lang="en-GB" b="1" dirty="0">
              <a:solidFill>
                <a:schemeClr val="accent3">
                  <a:lumMod val="20000"/>
                  <a:lumOff val="80000"/>
                </a:schemeClr>
              </a:solidFill>
            </a:rPr>
            <a:t>Cyfweliadau</a:t>
          </a:r>
        </a:p>
      </dgm:t>
    </dgm:pt>
    <dgm:pt modelId="{F57D6A50-4B2C-4A93-8B30-8A71CA22285B}" type="parTrans" cxnId="{B8479A8E-9358-4A98-A94E-A0201ABF5C6C}">
      <dgm:prSet/>
      <dgm:spPr/>
      <dgm:t>
        <a:bodyPr/>
        <a:lstStyle/>
        <a:p>
          <a:endParaRPr lang="en-GB">
            <a:solidFill>
              <a:schemeClr val="accent3">
                <a:lumMod val="20000"/>
                <a:lumOff val="80000"/>
              </a:schemeClr>
            </a:solidFill>
          </a:endParaRPr>
        </a:p>
      </dgm:t>
    </dgm:pt>
    <dgm:pt modelId="{B25EC947-8C22-4444-BB1A-6D82DE085B1A}" type="sibTrans" cxnId="{B8479A8E-9358-4A98-A94E-A0201ABF5C6C}">
      <dgm:prSet/>
      <dgm:spPr/>
      <dgm:t>
        <a:bodyPr/>
        <a:lstStyle/>
        <a:p>
          <a:endParaRPr lang="en-GB">
            <a:solidFill>
              <a:schemeClr val="accent3">
                <a:lumMod val="20000"/>
                <a:lumOff val="80000"/>
              </a:schemeClr>
            </a:solidFill>
          </a:endParaRPr>
        </a:p>
      </dgm:t>
    </dgm:pt>
    <dgm:pt modelId="{41E07AD6-B752-49FA-9253-43B89B92F15E}">
      <dgm:prSet phldrT="[Text]"/>
      <dgm:spPr>
        <a:gradFill rotWithShape="0">
          <a:gsLst>
            <a:gs pos="0">
              <a:srgbClr val="91278F"/>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gradFill>
      </dgm:spPr>
      <dgm:t>
        <a:bodyPr/>
        <a:lstStyle/>
        <a:p>
          <a:r>
            <a:rPr lang="en-GB" b="1" dirty="0">
              <a:solidFill>
                <a:schemeClr val="accent3">
                  <a:lumMod val="20000"/>
                  <a:lumOff val="80000"/>
                </a:schemeClr>
              </a:solidFill>
            </a:rPr>
            <a:t>Grwpiau </a:t>
          </a:r>
          <a:r>
            <a:rPr lang="en-GB" b="1" dirty="0" smtClean="0">
              <a:solidFill>
                <a:schemeClr val="accent3">
                  <a:lumMod val="20000"/>
                  <a:lumOff val="80000"/>
                </a:schemeClr>
              </a:solidFill>
            </a:rPr>
            <a:t>ffocws</a:t>
          </a:r>
          <a:endParaRPr lang="en-GB" b="1" dirty="0">
            <a:solidFill>
              <a:schemeClr val="accent3">
                <a:lumMod val="20000"/>
                <a:lumOff val="80000"/>
              </a:schemeClr>
            </a:solidFill>
          </a:endParaRPr>
        </a:p>
      </dgm:t>
    </dgm:pt>
    <dgm:pt modelId="{3A31BF1B-E7AD-4435-A5B6-0404930E8DBF}" type="parTrans" cxnId="{0D310E20-1591-4966-B40F-078A6C9B507F}">
      <dgm:prSet/>
      <dgm:spPr/>
      <dgm:t>
        <a:bodyPr/>
        <a:lstStyle/>
        <a:p>
          <a:endParaRPr lang="en-GB">
            <a:solidFill>
              <a:schemeClr val="accent3">
                <a:lumMod val="20000"/>
                <a:lumOff val="80000"/>
              </a:schemeClr>
            </a:solidFill>
          </a:endParaRPr>
        </a:p>
      </dgm:t>
    </dgm:pt>
    <dgm:pt modelId="{B1A6BE3E-B664-4DF3-80E8-362B13992F6D}" type="sibTrans" cxnId="{0D310E20-1591-4966-B40F-078A6C9B507F}">
      <dgm:prSet/>
      <dgm:spPr/>
      <dgm:t>
        <a:bodyPr/>
        <a:lstStyle/>
        <a:p>
          <a:endParaRPr lang="en-GB">
            <a:solidFill>
              <a:schemeClr val="accent3">
                <a:lumMod val="20000"/>
                <a:lumOff val="80000"/>
              </a:schemeClr>
            </a:solidFill>
          </a:endParaRPr>
        </a:p>
      </dgm:t>
    </dgm:pt>
    <dgm:pt modelId="{8A606490-884F-4773-8505-C6B15C0E6E6B}">
      <dgm:prSet phldrT="[Text]"/>
      <dgm:spPr>
        <a:gradFill rotWithShape="0">
          <a:gsLst>
            <a:gs pos="0">
              <a:srgbClr val="91278F"/>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gradFill>
      </dgm:spPr>
      <dgm:t>
        <a:bodyPr/>
        <a:lstStyle/>
        <a:p>
          <a:r>
            <a:rPr lang="en-GB" b="1" dirty="0">
              <a:solidFill>
                <a:schemeClr val="accent3">
                  <a:lumMod val="20000"/>
                  <a:lumOff val="80000"/>
                </a:schemeClr>
              </a:solidFill>
            </a:rPr>
            <a:t>Holiaduron</a:t>
          </a:r>
        </a:p>
      </dgm:t>
    </dgm:pt>
    <dgm:pt modelId="{B6699F97-045C-4651-A1F0-59811294022D}" type="parTrans" cxnId="{F73AA9B0-9E85-46B4-A96A-B8F28EE43AA0}">
      <dgm:prSet/>
      <dgm:spPr/>
      <dgm:t>
        <a:bodyPr/>
        <a:lstStyle/>
        <a:p>
          <a:endParaRPr lang="en-GB">
            <a:solidFill>
              <a:schemeClr val="accent3">
                <a:lumMod val="20000"/>
                <a:lumOff val="80000"/>
              </a:schemeClr>
            </a:solidFill>
          </a:endParaRPr>
        </a:p>
      </dgm:t>
    </dgm:pt>
    <dgm:pt modelId="{D7DA2DFC-2986-4257-AEFC-D7064AAC814F}" type="sibTrans" cxnId="{F73AA9B0-9E85-46B4-A96A-B8F28EE43AA0}">
      <dgm:prSet/>
      <dgm:spPr/>
      <dgm:t>
        <a:bodyPr/>
        <a:lstStyle/>
        <a:p>
          <a:endParaRPr lang="en-GB">
            <a:solidFill>
              <a:schemeClr val="accent3">
                <a:lumMod val="20000"/>
                <a:lumOff val="80000"/>
              </a:schemeClr>
            </a:solidFill>
          </a:endParaRPr>
        </a:p>
      </dgm:t>
    </dgm:pt>
    <dgm:pt modelId="{A917C582-A8FA-4E34-9269-EF9B7A23FEC3}">
      <dgm:prSet/>
      <dgm:spPr>
        <a:gradFill rotWithShape="0">
          <a:gsLst>
            <a:gs pos="0">
              <a:srgbClr val="91278F"/>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gradFill>
      </dgm:spPr>
      <dgm:t>
        <a:bodyPr/>
        <a:lstStyle/>
        <a:p>
          <a:r>
            <a:rPr lang="en-GB" b="1" dirty="0">
              <a:solidFill>
                <a:schemeClr val="accent3">
                  <a:lumMod val="20000"/>
                  <a:lumOff val="80000"/>
                </a:schemeClr>
              </a:solidFill>
            </a:rPr>
            <a:t>Arsylwi </a:t>
          </a:r>
          <a:r>
            <a:rPr lang="en-GB" b="1" dirty="0" smtClean="0">
              <a:solidFill>
                <a:schemeClr val="accent3">
                  <a:lumMod val="20000"/>
                  <a:lumOff val="80000"/>
                </a:schemeClr>
              </a:solidFill>
            </a:rPr>
            <a:t>uniongyrchol</a:t>
          </a:r>
          <a:endParaRPr lang="en-GB" b="1" dirty="0">
            <a:solidFill>
              <a:schemeClr val="accent3">
                <a:lumMod val="20000"/>
                <a:lumOff val="80000"/>
              </a:schemeClr>
            </a:solidFill>
          </a:endParaRPr>
        </a:p>
      </dgm:t>
    </dgm:pt>
    <dgm:pt modelId="{91A2D9C1-F15A-4CCF-B351-D5306DAE193D}" type="parTrans" cxnId="{E7EC9CBA-B181-489C-8586-5741B26AF81A}">
      <dgm:prSet/>
      <dgm:spPr/>
      <dgm:t>
        <a:bodyPr/>
        <a:lstStyle/>
        <a:p>
          <a:endParaRPr lang="en-GB">
            <a:solidFill>
              <a:schemeClr val="accent3">
                <a:lumMod val="20000"/>
                <a:lumOff val="80000"/>
              </a:schemeClr>
            </a:solidFill>
          </a:endParaRPr>
        </a:p>
      </dgm:t>
    </dgm:pt>
    <dgm:pt modelId="{311B9571-7411-46CA-8005-C485F066E7BE}" type="sibTrans" cxnId="{E7EC9CBA-B181-489C-8586-5741B26AF81A}">
      <dgm:prSet/>
      <dgm:spPr/>
      <dgm:t>
        <a:bodyPr/>
        <a:lstStyle/>
        <a:p>
          <a:endParaRPr lang="en-GB">
            <a:solidFill>
              <a:schemeClr val="accent3">
                <a:lumMod val="20000"/>
                <a:lumOff val="80000"/>
              </a:schemeClr>
            </a:solidFill>
          </a:endParaRPr>
        </a:p>
      </dgm:t>
    </dgm:pt>
    <dgm:pt modelId="{73375D05-9089-490B-914E-6ACA64B6B532}">
      <dgm:prSet/>
      <dgm:spPr>
        <a:gradFill rotWithShape="0">
          <a:gsLst>
            <a:gs pos="0">
              <a:srgbClr val="91278F"/>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gradFill>
      </dgm:spPr>
      <dgm:t>
        <a:bodyPr/>
        <a:lstStyle/>
        <a:p>
          <a:r>
            <a:rPr lang="en-GB" b="1" dirty="0">
              <a:solidFill>
                <a:schemeClr val="accent3">
                  <a:lumMod val="20000"/>
                  <a:lumOff val="80000"/>
                </a:schemeClr>
              </a:solidFill>
            </a:rPr>
            <a:t>Dadansoddi </a:t>
          </a:r>
          <a:r>
            <a:rPr lang="en-GB" b="1" dirty="0" smtClean="0">
              <a:solidFill>
                <a:schemeClr val="accent3">
                  <a:lumMod val="20000"/>
                  <a:lumOff val="80000"/>
                </a:schemeClr>
              </a:solidFill>
            </a:rPr>
            <a:t>dogfennau</a:t>
          </a:r>
          <a:endParaRPr lang="en-GB" b="1" dirty="0">
            <a:solidFill>
              <a:schemeClr val="accent3">
                <a:lumMod val="20000"/>
                <a:lumOff val="80000"/>
              </a:schemeClr>
            </a:solidFill>
          </a:endParaRPr>
        </a:p>
      </dgm:t>
    </dgm:pt>
    <dgm:pt modelId="{49F395F7-345F-421A-AAA9-437D8F2B7B12}" type="parTrans" cxnId="{4C2F641E-9565-4CCD-AC91-5EEE78876EFF}">
      <dgm:prSet/>
      <dgm:spPr/>
      <dgm:t>
        <a:bodyPr/>
        <a:lstStyle/>
        <a:p>
          <a:endParaRPr lang="en-GB">
            <a:solidFill>
              <a:schemeClr val="accent3">
                <a:lumMod val="20000"/>
                <a:lumOff val="80000"/>
              </a:schemeClr>
            </a:solidFill>
          </a:endParaRPr>
        </a:p>
      </dgm:t>
    </dgm:pt>
    <dgm:pt modelId="{CCD21E1F-70D8-478D-B053-1C61EBAD521F}" type="sibTrans" cxnId="{4C2F641E-9565-4CCD-AC91-5EEE78876EFF}">
      <dgm:prSet/>
      <dgm:spPr/>
      <dgm:t>
        <a:bodyPr/>
        <a:lstStyle/>
        <a:p>
          <a:endParaRPr lang="en-GB">
            <a:solidFill>
              <a:schemeClr val="accent3">
                <a:lumMod val="20000"/>
                <a:lumOff val="80000"/>
              </a:schemeClr>
            </a:solidFill>
          </a:endParaRPr>
        </a:p>
      </dgm:t>
    </dgm:pt>
    <dgm:pt modelId="{F60B76EC-3FB0-4808-BE49-7741C1324110}">
      <dgm:prSet/>
      <dgm:spPr>
        <a:gradFill rotWithShape="0">
          <a:gsLst>
            <a:gs pos="0">
              <a:srgbClr val="91278F"/>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gradFill>
      </dgm:spPr>
      <dgm:t>
        <a:bodyPr/>
        <a:lstStyle/>
        <a:p>
          <a:r>
            <a:rPr lang="en-GB" b="1" dirty="0">
              <a:solidFill>
                <a:schemeClr val="accent3">
                  <a:lumMod val="20000"/>
                  <a:lumOff val="80000"/>
                </a:schemeClr>
              </a:solidFill>
            </a:rPr>
            <a:t>Asesiad</a:t>
          </a:r>
        </a:p>
      </dgm:t>
    </dgm:pt>
    <dgm:pt modelId="{CCF9EFDF-A1DC-4473-8CB4-3E118120196D}" type="parTrans" cxnId="{9B7AF932-13AA-47EF-9178-BD3127FA9F64}">
      <dgm:prSet/>
      <dgm:spPr/>
      <dgm:t>
        <a:bodyPr/>
        <a:lstStyle/>
        <a:p>
          <a:endParaRPr lang="en-GB">
            <a:solidFill>
              <a:schemeClr val="accent3">
                <a:lumMod val="20000"/>
                <a:lumOff val="80000"/>
              </a:schemeClr>
            </a:solidFill>
          </a:endParaRPr>
        </a:p>
      </dgm:t>
    </dgm:pt>
    <dgm:pt modelId="{51C56D8F-AC0D-49A7-A65F-F93F7DA71B3D}" type="sibTrans" cxnId="{9B7AF932-13AA-47EF-9178-BD3127FA9F64}">
      <dgm:prSet/>
      <dgm:spPr/>
      <dgm:t>
        <a:bodyPr/>
        <a:lstStyle/>
        <a:p>
          <a:endParaRPr lang="en-GB">
            <a:solidFill>
              <a:schemeClr val="accent3">
                <a:lumMod val="20000"/>
                <a:lumOff val="80000"/>
              </a:schemeClr>
            </a:solidFill>
          </a:endParaRPr>
        </a:p>
      </dgm:t>
    </dgm:pt>
    <dgm:pt modelId="{F70359F7-A0C7-43D1-82F5-D979BE5E523D}" type="pres">
      <dgm:prSet presAssocID="{C1132AD8-5497-4628-9CE0-694FF9931456}" presName="cycle" presStyleCnt="0">
        <dgm:presLayoutVars>
          <dgm:chMax val="1"/>
          <dgm:dir/>
          <dgm:animLvl val="ctr"/>
          <dgm:resizeHandles val="exact"/>
        </dgm:presLayoutVars>
      </dgm:prSet>
      <dgm:spPr/>
      <dgm:t>
        <a:bodyPr/>
        <a:lstStyle/>
        <a:p>
          <a:endParaRPr lang="en-GB"/>
        </a:p>
      </dgm:t>
    </dgm:pt>
    <dgm:pt modelId="{300A49AB-19E3-40A4-9BF0-010DD0852025}" type="pres">
      <dgm:prSet presAssocID="{A4C19662-3C81-4AFF-A757-EC13E1D584E7}" presName="centerShape" presStyleLbl="node0" presStyleIdx="0" presStyleCnt="1"/>
      <dgm:spPr/>
      <dgm:t>
        <a:bodyPr/>
        <a:lstStyle/>
        <a:p>
          <a:endParaRPr lang="en-GB"/>
        </a:p>
      </dgm:t>
    </dgm:pt>
    <dgm:pt modelId="{D838F3DD-F791-4813-8565-4B7B5FBE2A5D}" type="pres">
      <dgm:prSet presAssocID="{F57D6A50-4B2C-4A93-8B30-8A71CA22285B}" presName="parTrans" presStyleLbl="bgSibTrans2D1" presStyleIdx="0" presStyleCnt="6"/>
      <dgm:spPr/>
      <dgm:t>
        <a:bodyPr/>
        <a:lstStyle/>
        <a:p>
          <a:endParaRPr lang="en-GB"/>
        </a:p>
      </dgm:t>
    </dgm:pt>
    <dgm:pt modelId="{AE6758DF-1FCA-4FF5-96D3-17E1C9B4FC1C}" type="pres">
      <dgm:prSet presAssocID="{64541F3F-1ADC-460B-8A28-66CF90B0D063}" presName="node" presStyleLbl="node1" presStyleIdx="0" presStyleCnt="6">
        <dgm:presLayoutVars>
          <dgm:bulletEnabled val="1"/>
        </dgm:presLayoutVars>
      </dgm:prSet>
      <dgm:spPr/>
      <dgm:t>
        <a:bodyPr/>
        <a:lstStyle/>
        <a:p>
          <a:endParaRPr lang="en-GB"/>
        </a:p>
      </dgm:t>
    </dgm:pt>
    <dgm:pt modelId="{E3489986-8350-421F-88AE-473EF06A598F}" type="pres">
      <dgm:prSet presAssocID="{3A31BF1B-E7AD-4435-A5B6-0404930E8DBF}" presName="parTrans" presStyleLbl="bgSibTrans2D1" presStyleIdx="1" presStyleCnt="6"/>
      <dgm:spPr/>
      <dgm:t>
        <a:bodyPr/>
        <a:lstStyle/>
        <a:p>
          <a:endParaRPr lang="en-GB"/>
        </a:p>
      </dgm:t>
    </dgm:pt>
    <dgm:pt modelId="{2049FC1A-2683-4030-854E-89EFAA9A11FA}" type="pres">
      <dgm:prSet presAssocID="{41E07AD6-B752-49FA-9253-43B89B92F15E}" presName="node" presStyleLbl="node1" presStyleIdx="1" presStyleCnt="6">
        <dgm:presLayoutVars>
          <dgm:bulletEnabled val="1"/>
        </dgm:presLayoutVars>
      </dgm:prSet>
      <dgm:spPr/>
      <dgm:t>
        <a:bodyPr/>
        <a:lstStyle/>
        <a:p>
          <a:endParaRPr lang="en-GB"/>
        </a:p>
      </dgm:t>
    </dgm:pt>
    <dgm:pt modelId="{7E669253-20AE-4316-8D56-BCF3BE19C34D}" type="pres">
      <dgm:prSet presAssocID="{B6699F97-045C-4651-A1F0-59811294022D}" presName="parTrans" presStyleLbl="bgSibTrans2D1" presStyleIdx="2" presStyleCnt="6"/>
      <dgm:spPr/>
      <dgm:t>
        <a:bodyPr/>
        <a:lstStyle/>
        <a:p>
          <a:endParaRPr lang="en-GB"/>
        </a:p>
      </dgm:t>
    </dgm:pt>
    <dgm:pt modelId="{BEF5681D-781F-4643-893B-EA0B5FB9B757}" type="pres">
      <dgm:prSet presAssocID="{8A606490-884F-4773-8505-C6B15C0E6E6B}" presName="node" presStyleLbl="node1" presStyleIdx="2" presStyleCnt="6">
        <dgm:presLayoutVars>
          <dgm:bulletEnabled val="1"/>
        </dgm:presLayoutVars>
      </dgm:prSet>
      <dgm:spPr/>
      <dgm:t>
        <a:bodyPr/>
        <a:lstStyle/>
        <a:p>
          <a:endParaRPr lang="en-GB"/>
        </a:p>
      </dgm:t>
    </dgm:pt>
    <dgm:pt modelId="{4390FFF0-99C9-4987-A379-E2A1D40ADFBC}" type="pres">
      <dgm:prSet presAssocID="{91A2D9C1-F15A-4CCF-B351-D5306DAE193D}" presName="parTrans" presStyleLbl="bgSibTrans2D1" presStyleIdx="3" presStyleCnt="6"/>
      <dgm:spPr/>
      <dgm:t>
        <a:bodyPr/>
        <a:lstStyle/>
        <a:p>
          <a:endParaRPr lang="en-GB"/>
        </a:p>
      </dgm:t>
    </dgm:pt>
    <dgm:pt modelId="{92B8A3FE-2287-441E-8CAA-AE4EAB869141}" type="pres">
      <dgm:prSet presAssocID="{A917C582-A8FA-4E34-9269-EF9B7A23FEC3}" presName="node" presStyleLbl="node1" presStyleIdx="3" presStyleCnt="6">
        <dgm:presLayoutVars>
          <dgm:bulletEnabled val="1"/>
        </dgm:presLayoutVars>
      </dgm:prSet>
      <dgm:spPr/>
      <dgm:t>
        <a:bodyPr/>
        <a:lstStyle/>
        <a:p>
          <a:endParaRPr lang="en-GB"/>
        </a:p>
      </dgm:t>
    </dgm:pt>
    <dgm:pt modelId="{B9D0CE7E-9D73-4E31-A1A9-276030B7CB79}" type="pres">
      <dgm:prSet presAssocID="{49F395F7-345F-421A-AAA9-437D8F2B7B12}" presName="parTrans" presStyleLbl="bgSibTrans2D1" presStyleIdx="4" presStyleCnt="6"/>
      <dgm:spPr/>
      <dgm:t>
        <a:bodyPr/>
        <a:lstStyle/>
        <a:p>
          <a:endParaRPr lang="en-GB"/>
        </a:p>
      </dgm:t>
    </dgm:pt>
    <dgm:pt modelId="{86491A5B-7AA8-4617-9EB2-5912B11D9904}" type="pres">
      <dgm:prSet presAssocID="{73375D05-9089-490B-914E-6ACA64B6B532}" presName="node" presStyleLbl="node1" presStyleIdx="4" presStyleCnt="6">
        <dgm:presLayoutVars>
          <dgm:bulletEnabled val="1"/>
        </dgm:presLayoutVars>
      </dgm:prSet>
      <dgm:spPr/>
      <dgm:t>
        <a:bodyPr/>
        <a:lstStyle/>
        <a:p>
          <a:endParaRPr lang="en-GB"/>
        </a:p>
      </dgm:t>
    </dgm:pt>
    <dgm:pt modelId="{20D2DCE6-A5DC-476A-989B-0B61D53B0C3F}" type="pres">
      <dgm:prSet presAssocID="{CCF9EFDF-A1DC-4473-8CB4-3E118120196D}" presName="parTrans" presStyleLbl="bgSibTrans2D1" presStyleIdx="5" presStyleCnt="6"/>
      <dgm:spPr/>
      <dgm:t>
        <a:bodyPr/>
        <a:lstStyle/>
        <a:p>
          <a:endParaRPr lang="en-GB"/>
        </a:p>
      </dgm:t>
    </dgm:pt>
    <dgm:pt modelId="{BD48C1C2-6542-455F-A430-6A5D3CAE047D}" type="pres">
      <dgm:prSet presAssocID="{F60B76EC-3FB0-4808-BE49-7741C1324110}" presName="node" presStyleLbl="node1" presStyleIdx="5" presStyleCnt="6">
        <dgm:presLayoutVars>
          <dgm:bulletEnabled val="1"/>
        </dgm:presLayoutVars>
      </dgm:prSet>
      <dgm:spPr/>
      <dgm:t>
        <a:bodyPr/>
        <a:lstStyle/>
        <a:p>
          <a:endParaRPr lang="en-GB"/>
        </a:p>
      </dgm:t>
    </dgm:pt>
  </dgm:ptLst>
  <dgm:cxnLst>
    <dgm:cxn modelId="{C30EC578-FA81-4CDD-B207-673E8FBF79CA}" type="presOf" srcId="{64541F3F-1ADC-460B-8A28-66CF90B0D063}" destId="{AE6758DF-1FCA-4FF5-96D3-17E1C9B4FC1C}" srcOrd="0" destOrd="0" presId="urn:microsoft.com/office/officeart/2005/8/layout/radial4"/>
    <dgm:cxn modelId="{4C2F641E-9565-4CCD-AC91-5EEE78876EFF}" srcId="{A4C19662-3C81-4AFF-A757-EC13E1D584E7}" destId="{73375D05-9089-490B-914E-6ACA64B6B532}" srcOrd="4" destOrd="0" parTransId="{49F395F7-345F-421A-AAA9-437D8F2B7B12}" sibTransId="{CCD21E1F-70D8-478D-B053-1C61EBAD521F}"/>
    <dgm:cxn modelId="{9B7AF932-13AA-47EF-9178-BD3127FA9F64}" srcId="{A4C19662-3C81-4AFF-A757-EC13E1D584E7}" destId="{F60B76EC-3FB0-4808-BE49-7741C1324110}" srcOrd="5" destOrd="0" parTransId="{CCF9EFDF-A1DC-4473-8CB4-3E118120196D}" sibTransId="{51C56D8F-AC0D-49A7-A65F-F93F7DA71B3D}"/>
    <dgm:cxn modelId="{B8479A8E-9358-4A98-A94E-A0201ABF5C6C}" srcId="{A4C19662-3C81-4AFF-A757-EC13E1D584E7}" destId="{64541F3F-1ADC-460B-8A28-66CF90B0D063}" srcOrd="0" destOrd="0" parTransId="{F57D6A50-4B2C-4A93-8B30-8A71CA22285B}" sibTransId="{B25EC947-8C22-4444-BB1A-6D82DE085B1A}"/>
    <dgm:cxn modelId="{3E265472-EE37-4D98-AADD-0D61433485D3}" type="presOf" srcId="{49F395F7-345F-421A-AAA9-437D8F2B7B12}" destId="{B9D0CE7E-9D73-4E31-A1A9-276030B7CB79}" srcOrd="0" destOrd="0" presId="urn:microsoft.com/office/officeart/2005/8/layout/radial4"/>
    <dgm:cxn modelId="{BAE59C38-747A-4787-9B21-5A6FD3AA1B84}" type="presOf" srcId="{73375D05-9089-490B-914E-6ACA64B6B532}" destId="{86491A5B-7AA8-4617-9EB2-5912B11D9904}" srcOrd="0" destOrd="0" presId="urn:microsoft.com/office/officeart/2005/8/layout/radial4"/>
    <dgm:cxn modelId="{F8626FF1-7033-4F61-8073-D91E2F3B0A9C}" type="presOf" srcId="{41E07AD6-B752-49FA-9253-43B89B92F15E}" destId="{2049FC1A-2683-4030-854E-89EFAA9A11FA}" srcOrd="0" destOrd="0" presId="urn:microsoft.com/office/officeart/2005/8/layout/radial4"/>
    <dgm:cxn modelId="{0D310E20-1591-4966-B40F-078A6C9B507F}" srcId="{A4C19662-3C81-4AFF-A757-EC13E1D584E7}" destId="{41E07AD6-B752-49FA-9253-43B89B92F15E}" srcOrd="1" destOrd="0" parTransId="{3A31BF1B-E7AD-4435-A5B6-0404930E8DBF}" sibTransId="{B1A6BE3E-B664-4DF3-80E8-362B13992F6D}"/>
    <dgm:cxn modelId="{E7EC9CBA-B181-489C-8586-5741B26AF81A}" srcId="{A4C19662-3C81-4AFF-A757-EC13E1D584E7}" destId="{A917C582-A8FA-4E34-9269-EF9B7A23FEC3}" srcOrd="3" destOrd="0" parTransId="{91A2D9C1-F15A-4CCF-B351-D5306DAE193D}" sibTransId="{311B9571-7411-46CA-8005-C485F066E7BE}"/>
    <dgm:cxn modelId="{4C201CBE-933E-463B-B2D3-A80811B2B40F}" srcId="{C1132AD8-5497-4628-9CE0-694FF9931456}" destId="{A4C19662-3C81-4AFF-A757-EC13E1D584E7}" srcOrd="0" destOrd="0" parTransId="{DEC0FDAD-B489-456A-ACE4-3E3AD8487EEC}" sibTransId="{779040AA-52EE-45F7-ACF0-2B3F5313BB06}"/>
    <dgm:cxn modelId="{5E7754C7-5273-414F-AE49-9506A9CFD02A}" type="presOf" srcId="{F60B76EC-3FB0-4808-BE49-7741C1324110}" destId="{BD48C1C2-6542-455F-A430-6A5D3CAE047D}" srcOrd="0" destOrd="0" presId="urn:microsoft.com/office/officeart/2005/8/layout/radial4"/>
    <dgm:cxn modelId="{017D0B02-AC83-431D-B900-34757600B556}" type="presOf" srcId="{B6699F97-045C-4651-A1F0-59811294022D}" destId="{7E669253-20AE-4316-8D56-BCF3BE19C34D}" srcOrd="0" destOrd="0" presId="urn:microsoft.com/office/officeart/2005/8/layout/radial4"/>
    <dgm:cxn modelId="{5A9E9EFC-EE8D-4906-9106-50A5149E2888}" type="presOf" srcId="{F57D6A50-4B2C-4A93-8B30-8A71CA22285B}" destId="{D838F3DD-F791-4813-8565-4B7B5FBE2A5D}" srcOrd="0" destOrd="0" presId="urn:microsoft.com/office/officeart/2005/8/layout/radial4"/>
    <dgm:cxn modelId="{DE7FF692-5033-4E74-AD66-AF550F55F196}" type="presOf" srcId="{C1132AD8-5497-4628-9CE0-694FF9931456}" destId="{F70359F7-A0C7-43D1-82F5-D979BE5E523D}" srcOrd="0" destOrd="0" presId="urn:microsoft.com/office/officeart/2005/8/layout/radial4"/>
    <dgm:cxn modelId="{21479294-D05A-4246-B788-C7CFA534E04C}" type="presOf" srcId="{3A31BF1B-E7AD-4435-A5B6-0404930E8DBF}" destId="{E3489986-8350-421F-88AE-473EF06A598F}" srcOrd="0" destOrd="0" presId="urn:microsoft.com/office/officeart/2005/8/layout/radial4"/>
    <dgm:cxn modelId="{9763E2FB-204A-4A53-86E2-2FB50E840C3E}" type="presOf" srcId="{A917C582-A8FA-4E34-9269-EF9B7A23FEC3}" destId="{92B8A3FE-2287-441E-8CAA-AE4EAB869141}" srcOrd="0" destOrd="0" presId="urn:microsoft.com/office/officeart/2005/8/layout/radial4"/>
    <dgm:cxn modelId="{A1500A57-4163-4AA7-84B2-04EF9245E9AE}" type="presOf" srcId="{A4C19662-3C81-4AFF-A757-EC13E1D584E7}" destId="{300A49AB-19E3-40A4-9BF0-010DD0852025}" srcOrd="0" destOrd="0" presId="urn:microsoft.com/office/officeart/2005/8/layout/radial4"/>
    <dgm:cxn modelId="{F73AA9B0-9E85-46B4-A96A-B8F28EE43AA0}" srcId="{A4C19662-3C81-4AFF-A757-EC13E1D584E7}" destId="{8A606490-884F-4773-8505-C6B15C0E6E6B}" srcOrd="2" destOrd="0" parTransId="{B6699F97-045C-4651-A1F0-59811294022D}" sibTransId="{D7DA2DFC-2986-4257-AEFC-D7064AAC814F}"/>
    <dgm:cxn modelId="{A2806E78-5B16-450B-8335-D69F688D909E}" type="presOf" srcId="{91A2D9C1-F15A-4CCF-B351-D5306DAE193D}" destId="{4390FFF0-99C9-4987-A379-E2A1D40ADFBC}" srcOrd="0" destOrd="0" presId="urn:microsoft.com/office/officeart/2005/8/layout/radial4"/>
    <dgm:cxn modelId="{AA2E7069-5395-4BB6-BC97-11F45C0CF839}" type="presOf" srcId="{8A606490-884F-4773-8505-C6B15C0E6E6B}" destId="{BEF5681D-781F-4643-893B-EA0B5FB9B757}" srcOrd="0" destOrd="0" presId="urn:microsoft.com/office/officeart/2005/8/layout/radial4"/>
    <dgm:cxn modelId="{D8672FF2-0B68-40C9-A6B4-71FB003CCEA8}" type="presOf" srcId="{CCF9EFDF-A1DC-4473-8CB4-3E118120196D}" destId="{20D2DCE6-A5DC-476A-989B-0B61D53B0C3F}" srcOrd="0" destOrd="0" presId="urn:microsoft.com/office/officeart/2005/8/layout/radial4"/>
    <dgm:cxn modelId="{98BB8300-E422-4C9E-B8E5-E5CD5247B72F}" type="presParOf" srcId="{F70359F7-A0C7-43D1-82F5-D979BE5E523D}" destId="{300A49AB-19E3-40A4-9BF0-010DD0852025}" srcOrd="0" destOrd="0" presId="urn:microsoft.com/office/officeart/2005/8/layout/radial4"/>
    <dgm:cxn modelId="{A368CB83-BBE4-4725-B89E-7752928D3BD9}" type="presParOf" srcId="{F70359F7-A0C7-43D1-82F5-D979BE5E523D}" destId="{D838F3DD-F791-4813-8565-4B7B5FBE2A5D}" srcOrd="1" destOrd="0" presId="urn:microsoft.com/office/officeart/2005/8/layout/radial4"/>
    <dgm:cxn modelId="{5CE23836-8A21-4C03-BC17-6396E3B02E90}" type="presParOf" srcId="{F70359F7-A0C7-43D1-82F5-D979BE5E523D}" destId="{AE6758DF-1FCA-4FF5-96D3-17E1C9B4FC1C}" srcOrd="2" destOrd="0" presId="urn:microsoft.com/office/officeart/2005/8/layout/radial4"/>
    <dgm:cxn modelId="{7A44EDB4-2FC8-4CC5-BB99-7595D9E4CE39}" type="presParOf" srcId="{F70359F7-A0C7-43D1-82F5-D979BE5E523D}" destId="{E3489986-8350-421F-88AE-473EF06A598F}" srcOrd="3" destOrd="0" presId="urn:microsoft.com/office/officeart/2005/8/layout/radial4"/>
    <dgm:cxn modelId="{F238AD6F-72CC-46A6-BB2D-0CB843116EDA}" type="presParOf" srcId="{F70359F7-A0C7-43D1-82F5-D979BE5E523D}" destId="{2049FC1A-2683-4030-854E-89EFAA9A11FA}" srcOrd="4" destOrd="0" presId="urn:microsoft.com/office/officeart/2005/8/layout/radial4"/>
    <dgm:cxn modelId="{DF38EBE8-984B-4A3A-9089-1F4251F7B435}" type="presParOf" srcId="{F70359F7-A0C7-43D1-82F5-D979BE5E523D}" destId="{7E669253-20AE-4316-8D56-BCF3BE19C34D}" srcOrd="5" destOrd="0" presId="urn:microsoft.com/office/officeart/2005/8/layout/radial4"/>
    <dgm:cxn modelId="{931A77DE-F571-4182-B159-A55EC880AEAD}" type="presParOf" srcId="{F70359F7-A0C7-43D1-82F5-D979BE5E523D}" destId="{BEF5681D-781F-4643-893B-EA0B5FB9B757}" srcOrd="6" destOrd="0" presId="urn:microsoft.com/office/officeart/2005/8/layout/radial4"/>
    <dgm:cxn modelId="{B85DFFAF-2A96-42E2-BA1A-23394A2E2AF7}" type="presParOf" srcId="{F70359F7-A0C7-43D1-82F5-D979BE5E523D}" destId="{4390FFF0-99C9-4987-A379-E2A1D40ADFBC}" srcOrd="7" destOrd="0" presId="urn:microsoft.com/office/officeart/2005/8/layout/radial4"/>
    <dgm:cxn modelId="{3CB358E7-DD2B-445A-BC21-2DBDB9D5083C}" type="presParOf" srcId="{F70359F7-A0C7-43D1-82F5-D979BE5E523D}" destId="{92B8A3FE-2287-441E-8CAA-AE4EAB869141}" srcOrd="8" destOrd="0" presId="urn:microsoft.com/office/officeart/2005/8/layout/radial4"/>
    <dgm:cxn modelId="{6A8A4255-4250-415A-B812-4AF2361F9CAA}" type="presParOf" srcId="{F70359F7-A0C7-43D1-82F5-D979BE5E523D}" destId="{B9D0CE7E-9D73-4E31-A1A9-276030B7CB79}" srcOrd="9" destOrd="0" presId="urn:microsoft.com/office/officeart/2005/8/layout/radial4"/>
    <dgm:cxn modelId="{5BAE6BEE-CD6E-4566-A0A6-35F1C6858B0F}" type="presParOf" srcId="{F70359F7-A0C7-43D1-82F5-D979BE5E523D}" destId="{86491A5B-7AA8-4617-9EB2-5912B11D9904}" srcOrd="10" destOrd="0" presId="urn:microsoft.com/office/officeart/2005/8/layout/radial4"/>
    <dgm:cxn modelId="{42EEB982-0C7B-4979-9500-6554767266D7}" type="presParOf" srcId="{F70359F7-A0C7-43D1-82F5-D979BE5E523D}" destId="{20D2DCE6-A5DC-476A-989B-0B61D53B0C3F}" srcOrd="11" destOrd="0" presId="urn:microsoft.com/office/officeart/2005/8/layout/radial4"/>
    <dgm:cxn modelId="{55B3110E-BF51-46D5-84AF-8EF4D7DB7C4E}" type="presParOf" srcId="{F70359F7-A0C7-43D1-82F5-D979BE5E523D}" destId="{BD48C1C2-6542-455F-A430-6A5D3CAE047D}" srcOrd="12" destOrd="0" presId="urn:microsoft.com/office/officeart/2005/8/layout/radial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8D02799-A5B9-461D-9728-CA871721BAB3}">
      <dsp:nvSpPr>
        <dsp:cNvPr id="0" name=""/>
        <dsp:cNvSpPr/>
      </dsp:nvSpPr>
      <dsp:spPr>
        <a:xfrm>
          <a:off x="4093659" y="2365418"/>
          <a:ext cx="2891066" cy="2891066"/>
        </a:xfrm>
        <a:prstGeom prst="gear9">
          <a:avLst/>
        </a:prstGeom>
        <a:solidFill>
          <a:srgbClr val="FDC53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GB" sz="1600" b="1" kern="1200" dirty="0">
              <a:solidFill>
                <a:schemeClr val="tx1"/>
              </a:solidFill>
            </a:rPr>
            <a:t>Canlyniadau</a:t>
          </a:r>
        </a:p>
      </dsp:txBody>
      <dsp:txXfrm>
        <a:off x="4674892" y="3042636"/>
        <a:ext cx="1728600" cy="1486068"/>
      </dsp:txXfrm>
    </dsp:sp>
    <dsp:sp modelId="{14645460-BDD8-454A-B56F-356F4774826D}">
      <dsp:nvSpPr>
        <dsp:cNvPr id="0" name=""/>
        <dsp:cNvSpPr/>
      </dsp:nvSpPr>
      <dsp:spPr>
        <a:xfrm>
          <a:off x="2411584" y="1682075"/>
          <a:ext cx="2102594" cy="2102594"/>
        </a:xfrm>
        <a:prstGeom prst="gear6">
          <a:avLst/>
        </a:prstGeom>
        <a:solidFill>
          <a:srgbClr val="FDC53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GB" sz="1600" b="1" kern="1200" dirty="0">
              <a:solidFill>
                <a:schemeClr val="tx1"/>
              </a:solidFill>
            </a:rPr>
            <a:t>Pobl</a:t>
          </a:r>
        </a:p>
      </dsp:txBody>
      <dsp:txXfrm>
        <a:off x="2940918" y="2214609"/>
        <a:ext cx="1043926" cy="1037526"/>
      </dsp:txXfrm>
    </dsp:sp>
    <dsp:sp modelId="{CDB4E5D7-34A4-4261-8D14-C6C1E46AC63F}">
      <dsp:nvSpPr>
        <dsp:cNvPr id="0" name=""/>
        <dsp:cNvSpPr/>
      </dsp:nvSpPr>
      <dsp:spPr>
        <a:xfrm rot="20700000">
          <a:off x="3589251" y="231499"/>
          <a:ext cx="2060112" cy="2060112"/>
        </a:xfrm>
        <a:prstGeom prst="gear6">
          <a:avLst/>
        </a:prstGeom>
        <a:solidFill>
          <a:srgbClr val="FDC53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GB" sz="1600" b="1" kern="1200" dirty="0">
              <a:solidFill>
                <a:schemeClr val="tx1"/>
              </a:solidFill>
            </a:rPr>
            <a:t>Egwyddorion</a:t>
          </a:r>
        </a:p>
      </dsp:txBody>
      <dsp:txXfrm rot="-20700000">
        <a:off x="4041094" y="683343"/>
        <a:ext cx="1156426" cy="1156426"/>
      </dsp:txXfrm>
    </dsp:sp>
    <dsp:sp modelId="{E02B0148-B72C-4371-B43E-D928A8D3FCCA}">
      <dsp:nvSpPr>
        <dsp:cNvPr id="0" name=""/>
        <dsp:cNvSpPr/>
      </dsp:nvSpPr>
      <dsp:spPr>
        <a:xfrm>
          <a:off x="3883192" y="1922397"/>
          <a:ext cx="3700565" cy="3700565"/>
        </a:xfrm>
        <a:prstGeom prst="circularArrow">
          <a:avLst>
            <a:gd name="adj1" fmla="val 4688"/>
            <a:gd name="adj2" fmla="val 299029"/>
            <a:gd name="adj3" fmla="val 2536794"/>
            <a:gd name="adj4" fmla="val 15817534"/>
            <a:gd name="adj5" fmla="val 5469"/>
          </a:avLst>
        </a:prstGeom>
        <a:solidFill>
          <a:schemeClr val="accent6">
            <a:lumMod val="60000"/>
            <a:lumOff val="40000"/>
          </a:schemeClr>
        </a:solidFill>
        <a:ln>
          <a:noFill/>
        </a:ln>
        <a:effectLst/>
      </dsp:spPr>
      <dsp:style>
        <a:lnRef idx="0">
          <a:scrgbClr r="0" g="0" b="0"/>
        </a:lnRef>
        <a:fillRef idx="1">
          <a:scrgbClr r="0" g="0" b="0"/>
        </a:fillRef>
        <a:effectRef idx="0">
          <a:scrgbClr r="0" g="0" b="0"/>
        </a:effectRef>
        <a:fontRef idx="minor">
          <a:schemeClr val="lt1"/>
        </a:fontRef>
      </dsp:style>
    </dsp:sp>
    <dsp:sp modelId="{AE6FBE90-6875-49AA-AFA7-96A2E7EDBD37}">
      <dsp:nvSpPr>
        <dsp:cNvPr id="0" name=""/>
        <dsp:cNvSpPr/>
      </dsp:nvSpPr>
      <dsp:spPr>
        <a:xfrm>
          <a:off x="2039219" y="1212292"/>
          <a:ext cx="2688692" cy="2688692"/>
        </a:xfrm>
        <a:prstGeom prst="leftCircularArrow">
          <a:avLst>
            <a:gd name="adj1" fmla="val 6452"/>
            <a:gd name="adj2" fmla="val 429999"/>
            <a:gd name="adj3" fmla="val 10489124"/>
            <a:gd name="adj4" fmla="val 14837806"/>
            <a:gd name="adj5" fmla="val 7527"/>
          </a:avLst>
        </a:prstGeom>
        <a:solidFill>
          <a:schemeClr val="accent6">
            <a:lumMod val="60000"/>
            <a:lumOff val="40000"/>
          </a:schemeClr>
        </a:solidFill>
        <a:ln>
          <a:noFill/>
        </a:ln>
        <a:effectLst/>
      </dsp:spPr>
      <dsp:style>
        <a:lnRef idx="0">
          <a:scrgbClr r="0" g="0" b="0"/>
        </a:lnRef>
        <a:fillRef idx="1">
          <a:scrgbClr r="0" g="0" b="0"/>
        </a:fillRef>
        <a:effectRef idx="0">
          <a:scrgbClr r="0" g="0" b="0"/>
        </a:effectRef>
        <a:fontRef idx="minor">
          <a:schemeClr val="lt1"/>
        </a:fontRef>
      </dsp:style>
    </dsp:sp>
    <dsp:sp modelId="{F4D4DD8A-D603-4F5B-870D-FA0B5CDB70CD}">
      <dsp:nvSpPr>
        <dsp:cNvPr id="0" name=""/>
        <dsp:cNvSpPr/>
      </dsp:nvSpPr>
      <dsp:spPr>
        <a:xfrm>
          <a:off x="3112726" y="-224300"/>
          <a:ext cx="2898951" cy="2898951"/>
        </a:xfrm>
        <a:prstGeom prst="circularArrow">
          <a:avLst>
            <a:gd name="adj1" fmla="val 5984"/>
            <a:gd name="adj2" fmla="val 394124"/>
            <a:gd name="adj3" fmla="val 13313824"/>
            <a:gd name="adj4" fmla="val 10508221"/>
            <a:gd name="adj5" fmla="val 6981"/>
          </a:avLst>
        </a:prstGeom>
        <a:solidFill>
          <a:schemeClr val="accent6">
            <a:lumMod val="60000"/>
            <a:lumOff val="4000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FD9DD0-4ED9-4691-8BEF-BE5FEF3065DF}">
      <dsp:nvSpPr>
        <dsp:cNvPr id="0" name=""/>
        <dsp:cNvSpPr/>
      </dsp:nvSpPr>
      <dsp:spPr>
        <a:xfrm>
          <a:off x="0" y="3406931"/>
          <a:ext cx="8229600" cy="1118231"/>
        </a:xfrm>
        <a:prstGeom prst="rect">
          <a:avLst/>
        </a:prstGeom>
        <a:solidFill>
          <a:srgbClr val="FDC536"/>
        </a:solidFill>
        <a:ln w="635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156464" rIns="156464" bIns="156464" numCol="1" spcCol="1270" anchor="ctr" anchorCtr="0">
          <a:noAutofit/>
        </a:bodyPr>
        <a:lstStyle/>
        <a:p>
          <a:pPr lvl="0" algn="ctr" defTabSz="977900">
            <a:lnSpc>
              <a:spcPct val="90000"/>
            </a:lnSpc>
            <a:spcBef>
              <a:spcPct val="0"/>
            </a:spcBef>
            <a:spcAft>
              <a:spcPct val="35000"/>
            </a:spcAft>
          </a:pPr>
          <a:r>
            <a:rPr lang="en-GB" sz="2200" b="1" kern="1200" dirty="0">
              <a:solidFill>
                <a:schemeClr val="tx1"/>
              </a:solidFill>
              <a:latin typeface="Arial" panose="020B0604020202020204" pitchFamily="34" charset="0"/>
              <a:cs typeface="Arial" panose="020B0604020202020204" pitchFamily="34" charset="0"/>
            </a:rPr>
            <a:t>Canlyniadau cenedlaethol</a:t>
          </a:r>
        </a:p>
      </dsp:txBody>
      <dsp:txXfrm>
        <a:off x="0" y="3406931"/>
        <a:ext cx="8229600" cy="603844"/>
      </dsp:txXfrm>
    </dsp:sp>
    <dsp:sp modelId="{6759C99C-1184-499A-A4D9-CA44BA82BF89}">
      <dsp:nvSpPr>
        <dsp:cNvPr id="0" name=""/>
        <dsp:cNvSpPr/>
      </dsp:nvSpPr>
      <dsp:spPr>
        <a:xfrm>
          <a:off x="0" y="4011576"/>
          <a:ext cx="4114799" cy="514386"/>
        </a:xfrm>
        <a:prstGeom prst="rect">
          <a:avLst/>
        </a:prstGeom>
        <a:solidFill>
          <a:schemeClr val="accent6">
            <a:lumMod val="20000"/>
            <a:lumOff val="80000"/>
            <a:alpha val="90000"/>
          </a:schemeClr>
        </a:solidFill>
        <a:ln w="6350" cap="flat" cmpd="sng" algn="ctr">
          <a:noFill/>
          <a:prstDash val="solid"/>
        </a:ln>
        <a:effectLst/>
      </dsp:spPr>
      <dsp:style>
        <a:lnRef idx="2">
          <a:scrgbClr r="0" g="0" b="0"/>
        </a:lnRef>
        <a:fillRef idx="1">
          <a:scrgbClr r="0" g="0" b="0"/>
        </a:fillRef>
        <a:effectRef idx="0">
          <a:scrgbClr r="0" g="0" b="0"/>
        </a:effectRef>
        <a:fontRef idx="minor"/>
      </dsp:style>
      <dsp:txBody>
        <a:bodyPr spcFirstLastPara="0" vert="horz" wrap="square" lIns="85344" tIns="15240" rIns="85344" bIns="15240" numCol="1" spcCol="1270" anchor="ctr" anchorCtr="0">
          <a:noAutofit/>
        </a:bodyPr>
        <a:lstStyle/>
        <a:p>
          <a:pPr lvl="0" algn="ctr" defTabSz="533400">
            <a:lnSpc>
              <a:spcPct val="90000"/>
            </a:lnSpc>
            <a:spcBef>
              <a:spcPct val="0"/>
            </a:spcBef>
            <a:spcAft>
              <a:spcPct val="35000"/>
            </a:spcAft>
          </a:pPr>
          <a:r>
            <a:rPr lang="en-GB" sz="1200" b="1" kern="1200" dirty="0">
              <a:solidFill>
                <a:schemeClr val="tx1"/>
              </a:solidFill>
              <a:latin typeface="Arial" panose="020B0604020202020204" pitchFamily="34" charset="0"/>
              <a:cs typeface="Arial" panose="020B0604020202020204" pitchFamily="34" charset="0"/>
            </a:rPr>
            <a:t>Wedi'u gosod yn genedlaethol gan y llywodraeth </a:t>
          </a:r>
          <a:r>
            <a:rPr lang="en-GB" sz="1200" b="1" kern="1200" dirty="0" smtClean="0">
              <a:solidFill>
                <a:schemeClr val="tx1"/>
              </a:solidFill>
              <a:latin typeface="Arial" panose="020B0604020202020204" pitchFamily="34" charset="0"/>
              <a:cs typeface="Arial" panose="020B0604020202020204" pitchFamily="34" charset="0"/>
            </a:rPr>
            <a:t/>
          </a:r>
          <a:br>
            <a:rPr lang="en-GB" sz="1200" b="1" kern="1200" dirty="0" smtClean="0">
              <a:solidFill>
                <a:schemeClr val="tx1"/>
              </a:solidFill>
              <a:latin typeface="Arial" panose="020B0604020202020204" pitchFamily="34" charset="0"/>
              <a:cs typeface="Arial" panose="020B0604020202020204" pitchFamily="34" charset="0"/>
            </a:rPr>
          </a:br>
          <a:r>
            <a:rPr lang="en-GB" sz="1200" b="1" kern="1200" dirty="0" smtClean="0">
              <a:solidFill>
                <a:schemeClr val="tx1"/>
              </a:solidFill>
              <a:latin typeface="Arial" panose="020B0604020202020204" pitchFamily="34" charset="0"/>
              <a:cs typeface="Arial" panose="020B0604020202020204" pitchFamily="34" charset="0"/>
            </a:rPr>
            <a:t>fel </a:t>
          </a:r>
          <a:r>
            <a:rPr lang="en-GB" sz="1200" b="1" kern="1200" dirty="0">
              <a:solidFill>
                <a:schemeClr val="tx1"/>
              </a:solidFill>
              <a:latin typeface="Arial" panose="020B0604020202020204" pitchFamily="34" charset="0"/>
              <a:cs typeface="Arial" panose="020B0604020202020204" pitchFamily="34" charset="0"/>
            </a:rPr>
            <a:t>maes allweddol i weithio tuag atyn nhw  ar draws </a:t>
          </a:r>
          <a:r>
            <a:rPr lang="en-GB" sz="1200" b="1" kern="1200" dirty="0" smtClean="0">
              <a:solidFill>
                <a:schemeClr val="tx1"/>
              </a:solidFill>
              <a:latin typeface="Arial" panose="020B0604020202020204" pitchFamily="34" charset="0"/>
              <a:cs typeface="Arial" panose="020B0604020202020204" pitchFamily="34" charset="0"/>
            </a:rPr>
            <a:t/>
          </a:r>
          <a:br>
            <a:rPr lang="en-GB" sz="1200" b="1" kern="1200" dirty="0" smtClean="0">
              <a:solidFill>
                <a:schemeClr val="tx1"/>
              </a:solidFill>
              <a:latin typeface="Arial" panose="020B0604020202020204" pitchFamily="34" charset="0"/>
              <a:cs typeface="Arial" panose="020B0604020202020204" pitchFamily="34" charset="0"/>
            </a:rPr>
          </a:br>
          <a:r>
            <a:rPr lang="en-GB" sz="1200" b="1" kern="1200" dirty="0" smtClean="0">
              <a:solidFill>
                <a:schemeClr val="tx1"/>
              </a:solidFill>
              <a:latin typeface="Arial" panose="020B0604020202020204" pitchFamily="34" charset="0"/>
              <a:cs typeface="Arial" panose="020B0604020202020204" pitchFamily="34" charset="0"/>
            </a:rPr>
            <a:t>y </a:t>
          </a:r>
          <a:r>
            <a:rPr lang="en-GB" sz="1200" b="1" kern="1200" dirty="0">
              <a:solidFill>
                <a:schemeClr val="tx1"/>
              </a:solidFill>
              <a:latin typeface="Arial" panose="020B0604020202020204" pitchFamily="34" charset="0"/>
              <a:cs typeface="Arial" panose="020B0604020202020204" pitchFamily="34" charset="0"/>
            </a:rPr>
            <a:t>sefydliadau</a:t>
          </a:r>
        </a:p>
      </dsp:txBody>
      <dsp:txXfrm>
        <a:off x="0" y="4011576"/>
        <a:ext cx="4114799" cy="514386"/>
      </dsp:txXfrm>
    </dsp:sp>
    <dsp:sp modelId="{650143F0-AD03-4B72-A421-1DA6FCC080AA}">
      <dsp:nvSpPr>
        <dsp:cNvPr id="0" name=""/>
        <dsp:cNvSpPr/>
      </dsp:nvSpPr>
      <dsp:spPr>
        <a:xfrm>
          <a:off x="4114800" y="4011576"/>
          <a:ext cx="4114799" cy="514386"/>
        </a:xfrm>
        <a:prstGeom prst="rect">
          <a:avLst/>
        </a:prstGeom>
        <a:solidFill>
          <a:schemeClr val="accent6">
            <a:lumMod val="20000"/>
            <a:lumOff val="80000"/>
            <a:alpha val="90000"/>
          </a:schemeClr>
        </a:solidFill>
        <a:ln w="25400" cap="flat" cmpd="sng" algn="ctr">
          <a:noFill/>
          <a:prstDash val="solid"/>
        </a:ln>
        <a:effectLst/>
      </dsp:spPr>
      <dsp:style>
        <a:lnRef idx="2">
          <a:scrgbClr r="0" g="0" b="0"/>
        </a:lnRef>
        <a:fillRef idx="1">
          <a:scrgbClr r="0" g="0" b="0"/>
        </a:fillRef>
        <a:effectRef idx="0">
          <a:scrgbClr r="0" g="0" b="0"/>
        </a:effectRef>
        <a:fontRef idx="minor"/>
      </dsp:style>
      <dsp:txBody>
        <a:bodyPr spcFirstLastPara="0" vert="horz" wrap="square" lIns="85344" tIns="15240" rIns="85344" bIns="15240" numCol="1" spcCol="1270" anchor="ctr" anchorCtr="0">
          <a:noAutofit/>
        </a:bodyPr>
        <a:lstStyle/>
        <a:p>
          <a:pPr lvl="0" algn="ctr" defTabSz="533400">
            <a:lnSpc>
              <a:spcPct val="90000"/>
            </a:lnSpc>
            <a:spcBef>
              <a:spcPct val="0"/>
            </a:spcBef>
            <a:spcAft>
              <a:spcPct val="35000"/>
            </a:spcAft>
          </a:pPr>
          <a:r>
            <a:rPr lang="en-GB" sz="1200" b="1" kern="1200" dirty="0">
              <a:solidFill>
                <a:schemeClr val="tx1"/>
              </a:solidFill>
              <a:latin typeface="Arial" panose="020B0604020202020204" pitchFamily="34" charset="0"/>
              <a:cs typeface="Arial" panose="020B0604020202020204" pitchFamily="34" charset="0"/>
            </a:rPr>
            <a:t>Gwella cynhwysiad cymdeithasol pobl h</a:t>
          </a:r>
          <a:r>
            <a:rPr lang="cy-GB" sz="1200" b="1" kern="1200" dirty="0">
              <a:solidFill>
                <a:schemeClr val="tx1"/>
              </a:solidFill>
              <a:latin typeface="Arial" panose="020B0604020202020204" pitchFamily="34" charset="0"/>
              <a:cs typeface="Arial" panose="020B0604020202020204" pitchFamily="34" charset="0"/>
            </a:rPr>
            <a:t>ŷn</a:t>
          </a:r>
          <a:endParaRPr lang="en-GB" sz="1200" b="1" kern="1200" dirty="0">
            <a:solidFill>
              <a:schemeClr val="tx1"/>
            </a:solidFill>
            <a:latin typeface="Arial" panose="020B0604020202020204" pitchFamily="34" charset="0"/>
            <a:cs typeface="Arial" panose="020B0604020202020204" pitchFamily="34" charset="0"/>
          </a:endParaRPr>
        </a:p>
      </dsp:txBody>
      <dsp:txXfrm>
        <a:off x="4114800" y="4011576"/>
        <a:ext cx="4114799" cy="514386"/>
      </dsp:txXfrm>
    </dsp:sp>
    <dsp:sp modelId="{6496795A-38BC-4E8F-90BC-DE2F812290EE}">
      <dsp:nvSpPr>
        <dsp:cNvPr id="0" name=""/>
        <dsp:cNvSpPr/>
      </dsp:nvSpPr>
      <dsp:spPr>
        <a:xfrm rot="10800000">
          <a:off x="0" y="1703865"/>
          <a:ext cx="8229600" cy="1719839"/>
        </a:xfrm>
        <a:prstGeom prst="upArrowCallout">
          <a:avLst/>
        </a:prstGeom>
        <a:solidFill>
          <a:srgbClr val="FDC536"/>
        </a:solidFill>
        <a:ln w="635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156464" rIns="156464" bIns="156464" numCol="1" spcCol="1270" anchor="ctr" anchorCtr="0">
          <a:noAutofit/>
        </a:bodyPr>
        <a:lstStyle/>
        <a:p>
          <a:pPr lvl="0" algn="ctr" defTabSz="977900">
            <a:lnSpc>
              <a:spcPct val="90000"/>
            </a:lnSpc>
            <a:spcBef>
              <a:spcPct val="0"/>
            </a:spcBef>
            <a:spcAft>
              <a:spcPct val="35000"/>
            </a:spcAft>
          </a:pPr>
          <a:r>
            <a:rPr lang="en-GB" sz="2200" b="1" kern="1200" dirty="0">
              <a:solidFill>
                <a:schemeClr val="tx1"/>
              </a:solidFill>
              <a:latin typeface="Arial" panose="020B0604020202020204" pitchFamily="34" charset="0"/>
              <a:cs typeface="Arial" panose="020B0604020202020204" pitchFamily="34" charset="0"/>
            </a:rPr>
            <a:t>Amcanion tîm neu wasanaeth</a:t>
          </a:r>
        </a:p>
      </dsp:txBody>
      <dsp:txXfrm rot="-10800000">
        <a:off x="0" y="1703865"/>
        <a:ext cx="8229600" cy="603663"/>
      </dsp:txXfrm>
    </dsp:sp>
    <dsp:sp modelId="{0EA0326A-0D88-485D-A1E6-5D070D3E870B}">
      <dsp:nvSpPr>
        <dsp:cNvPr id="0" name=""/>
        <dsp:cNvSpPr/>
      </dsp:nvSpPr>
      <dsp:spPr>
        <a:xfrm>
          <a:off x="0" y="2307529"/>
          <a:ext cx="4114799" cy="514231"/>
        </a:xfrm>
        <a:prstGeom prst="rect">
          <a:avLst/>
        </a:prstGeom>
        <a:solidFill>
          <a:schemeClr val="accent6">
            <a:lumMod val="20000"/>
            <a:lumOff val="80000"/>
            <a:alpha val="90000"/>
          </a:schemeClr>
        </a:solidFill>
        <a:ln w="6350" cap="flat" cmpd="sng" algn="ctr">
          <a:noFill/>
          <a:prstDash val="solid"/>
        </a:ln>
        <a:effectLst/>
      </dsp:spPr>
      <dsp:style>
        <a:lnRef idx="2">
          <a:scrgbClr r="0" g="0" b="0"/>
        </a:lnRef>
        <a:fillRef idx="1">
          <a:scrgbClr r="0" g="0" b="0"/>
        </a:fillRef>
        <a:effectRef idx="0">
          <a:scrgbClr r="0" g="0" b="0"/>
        </a:effectRef>
        <a:fontRef idx="minor"/>
      </dsp:style>
      <dsp:txBody>
        <a:bodyPr spcFirstLastPara="0" vert="horz" wrap="square" lIns="85344" tIns="15240" rIns="85344" bIns="15240" numCol="1" spcCol="1270" anchor="ctr" anchorCtr="0">
          <a:noAutofit/>
        </a:bodyPr>
        <a:lstStyle/>
        <a:p>
          <a:pPr lvl="0" algn="ctr" defTabSz="533400">
            <a:lnSpc>
              <a:spcPct val="90000"/>
            </a:lnSpc>
            <a:spcBef>
              <a:spcPct val="0"/>
            </a:spcBef>
            <a:spcAft>
              <a:spcPct val="35000"/>
            </a:spcAft>
          </a:pPr>
          <a:r>
            <a:rPr lang="en-GB" sz="1200" b="1" kern="1200" dirty="0">
              <a:solidFill>
                <a:schemeClr val="tx1"/>
              </a:solidFill>
              <a:latin typeface="Arial" panose="020B0604020202020204" pitchFamily="34" charset="0"/>
              <a:cs typeface="Arial" panose="020B0604020202020204" pitchFamily="34" charset="0"/>
            </a:rPr>
            <a:t>Diffinnir gan y gwasanaeth fel ffocws allweddol </a:t>
          </a:r>
          <a:r>
            <a:rPr lang="en-GB" sz="1200" b="1" kern="1200" dirty="0" smtClean="0">
              <a:solidFill>
                <a:schemeClr val="tx1"/>
              </a:solidFill>
              <a:latin typeface="Arial" panose="020B0604020202020204" pitchFamily="34" charset="0"/>
              <a:cs typeface="Arial" panose="020B0604020202020204" pitchFamily="34" charset="0"/>
            </a:rPr>
            <a:t/>
          </a:r>
          <a:br>
            <a:rPr lang="en-GB" sz="1200" b="1" kern="1200" dirty="0" smtClean="0">
              <a:solidFill>
                <a:schemeClr val="tx1"/>
              </a:solidFill>
              <a:latin typeface="Arial" panose="020B0604020202020204" pitchFamily="34" charset="0"/>
              <a:cs typeface="Arial" panose="020B0604020202020204" pitchFamily="34" charset="0"/>
            </a:rPr>
          </a:br>
          <a:r>
            <a:rPr lang="en-GB" sz="1200" b="1" kern="1200" dirty="0" smtClean="0">
              <a:solidFill>
                <a:schemeClr val="tx1"/>
              </a:solidFill>
              <a:latin typeface="Arial" panose="020B0604020202020204" pitchFamily="34" charset="0"/>
              <a:cs typeface="Arial" panose="020B0604020202020204" pitchFamily="34" charset="0"/>
            </a:rPr>
            <a:t>i </a:t>
          </a:r>
          <a:r>
            <a:rPr lang="en-GB" sz="1200" b="1" kern="1200" dirty="0">
              <a:solidFill>
                <a:schemeClr val="tx1"/>
              </a:solidFill>
              <a:latin typeface="Arial" panose="020B0604020202020204" pitchFamily="34" charset="0"/>
              <a:cs typeface="Arial" panose="020B0604020202020204" pitchFamily="34" charset="0"/>
            </a:rPr>
            <a:t>weithio ato gyda'r bobl</a:t>
          </a:r>
        </a:p>
      </dsp:txBody>
      <dsp:txXfrm>
        <a:off x="0" y="2307529"/>
        <a:ext cx="4114799" cy="514231"/>
      </dsp:txXfrm>
    </dsp:sp>
    <dsp:sp modelId="{ECF0E213-FD70-4D07-A27A-BC81A75A9FB4}">
      <dsp:nvSpPr>
        <dsp:cNvPr id="0" name=""/>
        <dsp:cNvSpPr/>
      </dsp:nvSpPr>
      <dsp:spPr>
        <a:xfrm>
          <a:off x="4114800" y="2307529"/>
          <a:ext cx="4114799" cy="514231"/>
        </a:xfrm>
        <a:prstGeom prst="rect">
          <a:avLst/>
        </a:prstGeom>
        <a:solidFill>
          <a:schemeClr val="accent6">
            <a:lumMod val="20000"/>
            <a:lumOff val="80000"/>
            <a:alpha val="90000"/>
          </a:schemeClr>
        </a:solidFill>
        <a:ln w="6350" cap="flat" cmpd="sng" algn="ctr">
          <a:noFill/>
          <a:prstDash val="solid"/>
        </a:ln>
        <a:effectLst/>
      </dsp:spPr>
      <dsp:style>
        <a:lnRef idx="2">
          <a:scrgbClr r="0" g="0" b="0"/>
        </a:lnRef>
        <a:fillRef idx="1">
          <a:scrgbClr r="0" g="0" b="0"/>
        </a:fillRef>
        <a:effectRef idx="0">
          <a:scrgbClr r="0" g="0" b="0"/>
        </a:effectRef>
        <a:fontRef idx="minor"/>
      </dsp:style>
      <dsp:txBody>
        <a:bodyPr spcFirstLastPara="0" vert="horz" wrap="square" lIns="85344" tIns="15240" rIns="85344" bIns="15240" numCol="1" spcCol="1270" anchor="ctr" anchorCtr="0">
          <a:noAutofit/>
        </a:bodyPr>
        <a:lstStyle/>
        <a:p>
          <a:pPr lvl="0" algn="ctr" defTabSz="533400">
            <a:lnSpc>
              <a:spcPct val="90000"/>
            </a:lnSpc>
            <a:spcBef>
              <a:spcPct val="0"/>
            </a:spcBef>
            <a:spcAft>
              <a:spcPct val="35000"/>
            </a:spcAft>
          </a:pPr>
          <a:r>
            <a:rPr lang="en-GB" sz="1200" b="1" kern="1200" dirty="0">
              <a:solidFill>
                <a:schemeClr val="tx1"/>
              </a:solidFill>
              <a:latin typeface="Arial" panose="020B0604020202020204" pitchFamily="34" charset="0"/>
              <a:cs typeface="Arial" panose="020B0604020202020204" pitchFamily="34" charset="0"/>
            </a:rPr>
            <a:t>Rydyn ni'n gweithio gyda phobl h</a:t>
          </a:r>
          <a:r>
            <a:rPr lang="cy-GB" sz="1200" b="1" kern="1200" dirty="0">
              <a:solidFill>
                <a:schemeClr val="tx1"/>
              </a:solidFill>
              <a:latin typeface="Arial" panose="020B0604020202020204" pitchFamily="34" charset="0"/>
              <a:cs typeface="Arial" panose="020B0604020202020204" pitchFamily="34" charset="0"/>
            </a:rPr>
            <a:t>ŷn i'w cefnogi </a:t>
          </a:r>
          <a:r>
            <a:rPr lang="cy-GB" sz="1200" b="1" kern="1200" dirty="0" smtClean="0">
              <a:solidFill>
                <a:schemeClr val="tx1"/>
              </a:solidFill>
              <a:latin typeface="Arial" panose="020B0604020202020204" pitchFamily="34" charset="0"/>
              <a:cs typeface="Arial" panose="020B0604020202020204" pitchFamily="34" charset="0"/>
            </a:rPr>
            <a:t/>
          </a:r>
          <a:br>
            <a:rPr lang="cy-GB" sz="1200" b="1" kern="1200" dirty="0" smtClean="0">
              <a:solidFill>
                <a:schemeClr val="tx1"/>
              </a:solidFill>
              <a:latin typeface="Arial" panose="020B0604020202020204" pitchFamily="34" charset="0"/>
              <a:cs typeface="Arial" panose="020B0604020202020204" pitchFamily="34" charset="0"/>
            </a:rPr>
          </a:br>
          <a:r>
            <a:rPr lang="cy-GB" sz="1200" b="1" kern="1200" dirty="0" smtClean="0">
              <a:solidFill>
                <a:schemeClr val="tx1"/>
              </a:solidFill>
              <a:latin typeface="Arial" panose="020B0604020202020204" pitchFamily="34" charset="0"/>
              <a:cs typeface="Arial" panose="020B0604020202020204" pitchFamily="34" charset="0"/>
            </a:rPr>
            <a:t>i </a:t>
          </a:r>
          <a:r>
            <a:rPr lang="cy-GB" sz="1200" b="1" kern="1200" dirty="0">
              <a:solidFill>
                <a:schemeClr val="tx1"/>
              </a:solidFill>
              <a:latin typeface="Arial" panose="020B0604020202020204" pitchFamily="34" charset="0"/>
              <a:cs typeface="Arial" panose="020B0604020202020204" pitchFamily="34" charset="0"/>
            </a:rPr>
            <a:t>allu mynd a dod</a:t>
          </a:r>
          <a:endParaRPr lang="en-GB" sz="1200" b="1" kern="1200" dirty="0">
            <a:solidFill>
              <a:schemeClr val="tx1"/>
            </a:solidFill>
            <a:latin typeface="Arial" panose="020B0604020202020204" pitchFamily="34" charset="0"/>
            <a:cs typeface="Arial" panose="020B0604020202020204" pitchFamily="34" charset="0"/>
          </a:endParaRPr>
        </a:p>
      </dsp:txBody>
      <dsp:txXfrm>
        <a:off x="4114800" y="2307529"/>
        <a:ext cx="4114799" cy="514231"/>
      </dsp:txXfrm>
    </dsp:sp>
    <dsp:sp modelId="{298A6BB3-F432-4772-87E4-EFDF443E154D}">
      <dsp:nvSpPr>
        <dsp:cNvPr id="0" name=""/>
        <dsp:cNvSpPr/>
      </dsp:nvSpPr>
      <dsp:spPr>
        <a:xfrm rot="10800000">
          <a:off x="0" y="799"/>
          <a:ext cx="8229600" cy="1719839"/>
        </a:xfrm>
        <a:prstGeom prst="upArrowCallout">
          <a:avLst/>
        </a:prstGeom>
        <a:solidFill>
          <a:srgbClr val="FDC536"/>
        </a:solidFill>
        <a:ln w="635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156464" rIns="156464" bIns="156464" numCol="1" spcCol="1270" anchor="ctr" anchorCtr="0">
          <a:noAutofit/>
        </a:bodyPr>
        <a:lstStyle/>
        <a:p>
          <a:pPr lvl="0" algn="ctr" defTabSz="977900">
            <a:lnSpc>
              <a:spcPct val="90000"/>
            </a:lnSpc>
            <a:spcBef>
              <a:spcPct val="0"/>
            </a:spcBef>
            <a:spcAft>
              <a:spcPct val="35000"/>
            </a:spcAft>
          </a:pPr>
          <a:r>
            <a:rPr lang="en-GB" sz="2200" b="1" kern="1200" dirty="0">
              <a:solidFill>
                <a:schemeClr val="tx1"/>
              </a:solidFill>
              <a:latin typeface="Arial" panose="020B0604020202020204" pitchFamily="34" charset="0"/>
              <a:cs typeface="Arial" panose="020B0604020202020204" pitchFamily="34" charset="0"/>
            </a:rPr>
            <a:t>Canlyniadau unigol</a:t>
          </a:r>
        </a:p>
      </dsp:txBody>
      <dsp:txXfrm rot="-10800000">
        <a:off x="0" y="799"/>
        <a:ext cx="8229600" cy="603663"/>
      </dsp:txXfrm>
    </dsp:sp>
    <dsp:sp modelId="{D39A4FD0-1266-42CA-9988-A6BED68A2DDA}">
      <dsp:nvSpPr>
        <dsp:cNvPr id="0" name=""/>
        <dsp:cNvSpPr/>
      </dsp:nvSpPr>
      <dsp:spPr>
        <a:xfrm>
          <a:off x="0" y="604463"/>
          <a:ext cx="4114799" cy="514231"/>
        </a:xfrm>
        <a:prstGeom prst="rect">
          <a:avLst/>
        </a:prstGeom>
        <a:solidFill>
          <a:schemeClr val="accent6">
            <a:lumMod val="20000"/>
            <a:lumOff val="80000"/>
            <a:alpha val="90000"/>
          </a:schemeClr>
        </a:solidFill>
        <a:ln w="6350" cap="flat" cmpd="sng" algn="ctr">
          <a:noFill/>
          <a:prstDash val="solid"/>
        </a:ln>
        <a:effectLst/>
      </dsp:spPr>
      <dsp:style>
        <a:lnRef idx="2">
          <a:scrgbClr r="0" g="0" b="0"/>
        </a:lnRef>
        <a:fillRef idx="1">
          <a:scrgbClr r="0" g="0" b="0"/>
        </a:fillRef>
        <a:effectRef idx="0">
          <a:scrgbClr r="0" g="0" b="0"/>
        </a:effectRef>
        <a:fontRef idx="minor"/>
      </dsp:style>
      <dsp:txBody>
        <a:bodyPr spcFirstLastPara="0" vert="horz" wrap="square" lIns="85344" tIns="15240" rIns="85344" bIns="15240" numCol="1" spcCol="1270" anchor="ctr" anchorCtr="0">
          <a:noAutofit/>
        </a:bodyPr>
        <a:lstStyle/>
        <a:p>
          <a:pPr lvl="0" algn="ctr" defTabSz="533400" rtl="0">
            <a:lnSpc>
              <a:spcPct val="90000"/>
            </a:lnSpc>
            <a:spcBef>
              <a:spcPct val="0"/>
            </a:spcBef>
            <a:spcAft>
              <a:spcPct val="35000"/>
            </a:spcAft>
          </a:pPr>
          <a:r>
            <a:rPr kumimoji="0" lang="en-US" sz="1200" b="1" i="0" u="none" strike="noStrike" kern="1200" cap="none" normalizeH="0" baseline="0" dirty="0">
              <a:ln>
                <a:noFill/>
              </a:ln>
              <a:solidFill>
                <a:schemeClr val="tx1"/>
              </a:solidFill>
              <a:effectLst/>
              <a:latin typeface="Arial" panose="020B0604020202020204" pitchFamily="34" charset="0"/>
              <a:cs typeface="Arial" panose="020B0604020202020204" pitchFamily="34" charset="0"/>
            </a:rPr>
            <a:t>Diffinnir gan y person fel yr hyn sy'n bwysig </a:t>
          </a:r>
          <a:endParaRPr kumimoji="0" lang="en-US" sz="1200" b="1" i="0" u="none" strike="noStrike" kern="1200" cap="none" normalizeH="0" baseline="0" dirty="0" smtClean="0">
            <a:ln>
              <a:noFill/>
            </a:ln>
            <a:solidFill>
              <a:schemeClr val="tx1"/>
            </a:solidFill>
            <a:effectLst/>
            <a:latin typeface="Arial" panose="020B0604020202020204" pitchFamily="34" charset="0"/>
            <a:cs typeface="Arial" panose="020B0604020202020204" pitchFamily="34" charset="0"/>
          </a:endParaRPr>
        </a:p>
        <a:p>
          <a:pPr lvl="0" algn="ctr" defTabSz="533400" rtl="0">
            <a:lnSpc>
              <a:spcPct val="90000"/>
            </a:lnSpc>
            <a:spcBef>
              <a:spcPct val="0"/>
            </a:spcBef>
            <a:spcAft>
              <a:spcPct val="35000"/>
            </a:spcAft>
          </a:pPr>
          <a:r>
            <a:rPr kumimoji="0" lang="en-US" sz="1200" b="1" i="0" u="none" strike="noStrike" kern="1200" cap="none" normalizeH="0" baseline="0" dirty="0" smtClean="0">
              <a:ln>
                <a:noFill/>
              </a:ln>
              <a:solidFill>
                <a:schemeClr val="tx1"/>
              </a:solidFill>
              <a:effectLst/>
              <a:latin typeface="Arial" panose="020B0604020202020204" pitchFamily="34" charset="0"/>
              <a:cs typeface="Arial" panose="020B0604020202020204" pitchFamily="34" charset="0"/>
            </a:rPr>
            <a:t>iddyn </a:t>
          </a:r>
          <a:r>
            <a:rPr kumimoji="0" lang="en-US" sz="1200" b="1" i="0" u="none" strike="noStrike" kern="1200" cap="none" normalizeH="0" baseline="0" dirty="0">
              <a:ln>
                <a:noFill/>
              </a:ln>
              <a:solidFill>
                <a:schemeClr val="tx1"/>
              </a:solidFill>
              <a:effectLst/>
              <a:latin typeface="Arial" panose="020B0604020202020204" pitchFamily="34" charset="0"/>
              <a:cs typeface="Arial" panose="020B0604020202020204" pitchFamily="34" charset="0"/>
            </a:rPr>
            <a:t>nhw mewn </a:t>
          </a:r>
          <a:r>
            <a:rPr kumimoji="0" lang="en-US" sz="1200" b="1" i="0" u="none" strike="noStrike" kern="1200" cap="none" normalizeH="0" baseline="0" dirty="0" smtClean="0">
              <a:ln>
                <a:noFill/>
              </a:ln>
              <a:solidFill>
                <a:schemeClr val="tx1"/>
              </a:solidFill>
              <a:effectLst/>
              <a:latin typeface="Arial" panose="020B0604020202020204" pitchFamily="34" charset="0"/>
              <a:cs typeface="Arial" panose="020B0604020202020204" pitchFamily="34" charset="0"/>
            </a:rPr>
            <a:t>bywyd</a:t>
          </a:r>
          <a:endParaRPr kumimoji="0" lang="en-GB" sz="1200" b="1" i="0" u="none" strike="noStrike" kern="1200" cap="none" normalizeH="0" baseline="0" dirty="0">
            <a:ln>
              <a:noFill/>
            </a:ln>
            <a:solidFill>
              <a:schemeClr val="tx1"/>
            </a:solidFill>
            <a:effectLst/>
            <a:latin typeface="Arial" panose="020B0604020202020204" pitchFamily="34" charset="0"/>
            <a:cs typeface="Arial" panose="020B0604020202020204" pitchFamily="34" charset="0"/>
          </a:endParaRPr>
        </a:p>
      </dsp:txBody>
      <dsp:txXfrm>
        <a:off x="0" y="604463"/>
        <a:ext cx="4114799" cy="514231"/>
      </dsp:txXfrm>
    </dsp:sp>
    <dsp:sp modelId="{3A831A57-C8A1-45A1-836E-7CAC8A595203}">
      <dsp:nvSpPr>
        <dsp:cNvPr id="0" name=""/>
        <dsp:cNvSpPr/>
      </dsp:nvSpPr>
      <dsp:spPr>
        <a:xfrm>
          <a:off x="4114800" y="604463"/>
          <a:ext cx="4114799" cy="514231"/>
        </a:xfrm>
        <a:prstGeom prst="rect">
          <a:avLst/>
        </a:prstGeom>
        <a:solidFill>
          <a:schemeClr val="accent6">
            <a:lumMod val="20000"/>
            <a:lumOff val="80000"/>
            <a:alpha val="90000"/>
          </a:schemeClr>
        </a:solidFill>
        <a:ln w="6350" cap="flat" cmpd="sng" algn="ctr">
          <a:noFill/>
          <a:prstDash val="solid"/>
        </a:ln>
        <a:effectLst/>
      </dsp:spPr>
      <dsp:style>
        <a:lnRef idx="2">
          <a:scrgbClr r="0" g="0" b="0"/>
        </a:lnRef>
        <a:fillRef idx="1">
          <a:scrgbClr r="0" g="0" b="0"/>
        </a:fillRef>
        <a:effectRef idx="0">
          <a:scrgbClr r="0" g="0" b="0"/>
        </a:effectRef>
        <a:fontRef idx="minor"/>
      </dsp:style>
      <dsp:txBody>
        <a:bodyPr spcFirstLastPara="0" vert="horz" wrap="square" lIns="85344" tIns="15240" rIns="85344" bIns="15240" numCol="1" spcCol="1270" anchor="ctr" anchorCtr="0">
          <a:noAutofit/>
        </a:bodyPr>
        <a:lstStyle/>
        <a:p>
          <a:pPr lvl="0" algn="ctr" defTabSz="533400">
            <a:lnSpc>
              <a:spcPct val="90000"/>
            </a:lnSpc>
            <a:spcBef>
              <a:spcPct val="0"/>
            </a:spcBef>
            <a:spcAft>
              <a:spcPct val="35000"/>
            </a:spcAft>
          </a:pPr>
          <a:r>
            <a:rPr lang="en-GB" sz="1200" b="1" kern="1200" dirty="0">
              <a:solidFill>
                <a:schemeClr val="tx1"/>
              </a:solidFill>
              <a:latin typeface="Arial" panose="020B0604020202020204" pitchFamily="34" charset="0"/>
              <a:cs typeface="Arial" panose="020B0604020202020204" pitchFamily="34" charset="0"/>
            </a:rPr>
            <a:t>Hoffwn allu mynd yn ôl i fy nghlwb bowlio</a:t>
          </a:r>
        </a:p>
      </dsp:txBody>
      <dsp:txXfrm>
        <a:off x="4114800" y="604463"/>
        <a:ext cx="4114799" cy="51423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0A49AB-19E3-40A4-9BF0-010DD0852025}">
      <dsp:nvSpPr>
        <dsp:cNvPr id="0" name=""/>
        <dsp:cNvSpPr/>
      </dsp:nvSpPr>
      <dsp:spPr>
        <a:xfrm>
          <a:off x="3012483" y="2764785"/>
          <a:ext cx="2204632" cy="2204632"/>
        </a:xfrm>
        <a:prstGeom prst="ellipse">
          <a:avLst/>
        </a:prstGeom>
        <a:gradFill rotWithShape="0">
          <a:gsLst>
            <a:gs pos="0">
              <a:srgbClr val="91278F"/>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en-GB" sz="2600" kern="1200" dirty="0">
              <a:solidFill>
                <a:schemeClr val="accent3">
                  <a:lumMod val="20000"/>
                  <a:lumOff val="80000"/>
                </a:schemeClr>
              </a:solidFill>
            </a:rPr>
            <a:t>Canfyddiad </a:t>
          </a:r>
        </a:p>
        <a:p>
          <a:pPr lvl="0" algn="ctr" defTabSz="1155700">
            <a:lnSpc>
              <a:spcPct val="90000"/>
            </a:lnSpc>
            <a:spcBef>
              <a:spcPct val="0"/>
            </a:spcBef>
            <a:spcAft>
              <a:spcPct val="35000"/>
            </a:spcAft>
          </a:pPr>
          <a:r>
            <a:rPr lang="en-GB" sz="2600" kern="1200" dirty="0">
              <a:solidFill>
                <a:schemeClr val="accent3">
                  <a:lumMod val="20000"/>
                  <a:lumOff val="80000"/>
                </a:schemeClr>
              </a:solidFill>
            </a:rPr>
            <a:t>Tystiolaeth wrthrychol</a:t>
          </a:r>
        </a:p>
      </dsp:txBody>
      <dsp:txXfrm>
        <a:off x="3335344" y="3087646"/>
        <a:ext cx="1558910" cy="1558910"/>
      </dsp:txXfrm>
    </dsp:sp>
    <dsp:sp modelId="{D838F3DD-F791-4813-8565-4B7B5FBE2A5D}">
      <dsp:nvSpPr>
        <dsp:cNvPr id="0" name=""/>
        <dsp:cNvSpPr/>
      </dsp:nvSpPr>
      <dsp:spPr>
        <a:xfrm rot="10800000">
          <a:off x="772452" y="3552941"/>
          <a:ext cx="2116829" cy="628320"/>
        </a:xfrm>
        <a:prstGeom prst="leftArrow">
          <a:avLst>
            <a:gd name="adj1" fmla="val 60000"/>
            <a:gd name="adj2" fmla="val 50000"/>
          </a:avLst>
        </a:prstGeom>
        <a:gradFill rotWithShape="0">
          <a:gsLst>
            <a:gs pos="0">
              <a:schemeClr val="dk2">
                <a:tint val="60000"/>
                <a:hueOff val="0"/>
                <a:satOff val="0"/>
                <a:lumOff val="0"/>
                <a:alphaOff val="0"/>
                <a:shade val="51000"/>
                <a:satMod val="130000"/>
              </a:schemeClr>
            </a:gs>
            <a:gs pos="80000">
              <a:schemeClr val="dk2">
                <a:tint val="60000"/>
                <a:hueOff val="0"/>
                <a:satOff val="0"/>
                <a:lumOff val="0"/>
                <a:alphaOff val="0"/>
                <a:shade val="93000"/>
                <a:satMod val="130000"/>
              </a:schemeClr>
            </a:gs>
            <a:gs pos="100000">
              <a:schemeClr val="dk2">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1905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AE6758DF-1FCA-4FF5-96D3-17E1C9B4FC1C}">
      <dsp:nvSpPr>
        <dsp:cNvPr id="0" name=""/>
        <dsp:cNvSpPr/>
      </dsp:nvSpPr>
      <dsp:spPr>
        <a:xfrm>
          <a:off x="831" y="3249804"/>
          <a:ext cx="1543242" cy="1234594"/>
        </a:xfrm>
        <a:prstGeom prst="roundRect">
          <a:avLst>
            <a:gd name="adj" fmla="val 10000"/>
          </a:avLst>
        </a:prstGeom>
        <a:gradFill rotWithShape="0">
          <a:gsLst>
            <a:gs pos="0">
              <a:srgbClr val="91278F"/>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lvl="0" algn="ctr" defTabSz="889000">
            <a:lnSpc>
              <a:spcPct val="90000"/>
            </a:lnSpc>
            <a:spcBef>
              <a:spcPct val="0"/>
            </a:spcBef>
            <a:spcAft>
              <a:spcPct val="35000"/>
            </a:spcAft>
          </a:pPr>
          <a:r>
            <a:rPr lang="en-GB" sz="2000" b="1" kern="1200" dirty="0">
              <a:solidFill>
                <a:schemeClr val="accent3">
                  <a:lumMod val="20000"/>
                  <a:lumOff val="80000"/>
                </a:schemeClr>
              </a:solidFill>
            </a:rPr>
            <a:t>Cyfweliadau</a:t>
          </a:r>
        </a:p>
      </dsp:txBody>
      <dsp:txXfrm>
        <a:off x="36991" y="3285964"/>
        <a:ext cx="1470922" cy="1162274"/>
      </dsp:txXfrm>
    </dsp:sp>
    <dsp:sp modelId="{E3489986-8350-421F-88AE-473EF06A598F}">
      <dsp:nvSpPr>
        <dsp:cNvPr id="0" name=""/>
        <dsp:cNvSpPr/>
      </dsp:nvSpPr>
      <dsp:spPr>
        <a:xfrm rot="12960000">
          <a:off x="1208645" y="2210479"/>
          <a:ext cx="2116829" cy="628320"/>
        </a:xfrm>
        <a:prstGeom prst="leftArrow">
          <a:avLst>
            <a:gd name="adj1" fmla="val 60000"/>
            <a:gd name="adj2" fmla="val 50000"/>
          </a:avLst>
        </a:prstGeom>
        <a:gradFill rotWithShape="0">
          <a:gsLst>
            <a:gs pos="0">
              <a:schemeClr val="dk2">
                <a:tint val="60000"/>
                <a:hueOff val="0"/>
                <a:satOff val="0"/>
                <a:lumOff val="0"/>
                <a:alphaOff val="0"/>
                <a:shade val="51000"/>
                <a:satMod val="130000"/>
              </a:schemeClr>
            </a:gs>
            <a:gs pos="80000">
              <a:schemeClr val="dk2">
                <a:tint val="60000"/>
                <a:hueOff val="0"/>
                <a:satOff val="0"/>
                <a:lumOff val="0"/>
                <a:alphaOff val="0"/>
                <a:shade val="93000"/>
                <a:satMod val="130000"/>
              </a:schemeClr>
            </a:gs>
            <a:gs pos="100000">
              <a:schemeClr val="dk2">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1905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2049FC1A-2683-4030-854E-89EFAA9A11FA}">
      <dsp:nvSpPr>
        <dsp:cNvPr id="0" name=""/>
        <dsp:cNvSpPr/>
      </dsp:nvSpPr>
      <dsp:spPr>
        <a:xfrm>
          <a:off x="639162" y="1285221"/>
          <a:ext cx="1543242" cy="1234594"/>
        </a:xfrm>
        <a:prstGeom prst="roundRect">
          <a:avLst>
            <a:gd name="adj" fmla="val 10000"/>
          </a:avLst>
        </a:prstGeom>
        <a:gradFill rotWithShape="0">
          <a:gsLst>
            <a:gs pos="0">
              <a:srgbClr val="91278F"/>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lvl="0" algn="ctr" defTabSz="889000">
            <a:lnSpc>
              <a:spcPct val="90000"/>
            </a:lnSpc>
            <a:spcBef>
              <a:spcPct val="0"/>
            </a:spcBef>
            <a:spcAft>
              <a:spcPct val="35000"/>
            </a:spcAft>
          </a:pPr>
          <a:r>
            <a:rPr lang="en-GB" sz="2000" b="1" kern="1200" dirty="0">
              <a:solidFill>
                <a:schemeClr val="accent3">
                  <a:lumMod val="20000"/>
                  <a:lumOff val="80000"/>
                </a:schemeClr>
              </a:solidFill>
            </a:rPr>
            <a:t>Grwpiau </a:t>
          </a:r>
          <a:r>
            <a:rPr lang="en-GB" sz="2000" b="1" kern="1200" dirty="0" smtClean="0">
              <a:solidFill>
                <a:schemeClr val="accent3">
                  <a:lumMod val="20000"/>
                  <a:lumOff val="80000"/>
                </a:schemeClr>
              </a:solidFill>
            </a:rPr>
            <a:t>ffocws</a:t>
          </a:r>
          <a:endParaRPr lang="en-GB" sz="2000" b="1" kern="1200" dirty="0">
            <a:solidFill>
              <a:schemeClr val="accent3">
                <a:lumMod val="20000"/>
                <a:lumOff val="80000"/>
              </a:schemeClr>
            </a:solidFill>
          </a:endParaRPr>
        </a:p>
      </dsp:txBody>
      <dsp:txXfrm>
        <a:off x="675322" y="1321381"/>
        <a:ext cx="1470922" cy="1162274"/>
      </dsp:txXfrm>
    </dsp:sp>
    <dsp:sp modelId="{7E669253-20AE-4316-8D56-BCF3BE19C34D}">
      <dsp:nvSpPr>
        <dsp:cNvPr id="0" name=""/>
        <dsp:cNvSpPr/>
      </dsp:nvSpPr>
      <dsp:spPr>
        <a:xfrm rot="15120000">
          <a:off x="2350611" y="1380792"/>
          <a:ext cx="2116829" cy="628320"/>
        </a:xfrm>
        <a:prstGeom prst="leftArrow">
          <a:avLst>
            <a:gd name="adj1" fmla="val 60000"/>
            <a:gd name="adj2" fmla="val 50000"/>
          </a:avLst>
        </a:prstGeom>
        <a:gradFill rotWithShape="0">
          <a:gsLst>
            <a:gs pos="0">
              <a:schemeClr val="dk2">
                <a:tint val="60000"/>
                <a:hueOff val="0"/>
                <a:satOff val="0"/>
                <a:lumOff val="0"/>
                <a:alphaOff val="0"/>
                <a:shade val="51000"/>
                <a:satMod val="130000"/>
              </a:schemeClr>
            </a:gs>
            <a:gs pos="80000">
              <a:schemeClr val="dk2">
                <a:tint val="60000"/>
                <a:hueOff val="0"/>
                <a:satOff val="0"/>
                <a:lumOff val="0"/>
                <a:alphaOff val="0"/>
                <a:shade val="93000"/>
                <a:satMod val="130000"/>
              </a:schemeClr>
            </a:gs>
            <a:gs pos="100000">
              <a:schemeClr val="dk2">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1905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BEF5681D-781F-4643-893B-EA0B5FB9B757}">
      <dsp:nvSpPr>
        <dsp:cNvPr id="0" name=""/>
        <dsp:cNvSpPr/>
      </dsp:nvSpPr>
      <dsp:spPr>
        <a:xfrm>
          <a:off x="2310336" y="71043"/>
          <a:ext cx="1543242" cy="1234594"/>
        </a:xfrm>
        <a:prstGeom prst="roundRect">
          <a:avLst>
            <a:gd name="adj" fmla="val 10000"/>
          </a:avLst>
        </a:prstGeom>
        <a:gradFill rotWithShape="0">
          <a:gsLst>
            <a:gs pos="0">
              <a:srgbClr val="91278F"/>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lvl="0" algn="ctr" defTabSz="889000">
            <a:lnSpc>
              <a:spcPct val="90000"/>
            </a:lnSpc>
            <a:spcBef>
              <a:spcPct val="0"/>
            </a:spcBef>
            <a:spcAft>
              <a:spcPct val="35000"/>
            </a:spcAft>
          </a:pPr>
          <a:r>
            <a:rPr lang="en-GB" sz="2000" b="1" kern="1200" dirty="0">
              <a:solidFill>
                <a:schemeClr val="accent3">
                  <a:lumMod val="20000"/>
                  <a:lumOff val="80000"/>
                </a:schemeClr>
              </a:solidFill>
            </a:rPr>
            <a:t>Holiaduron</a:t>
          </a:r>
        </a:p>
      </dsp:txBody>
      <dsp:txXfrm>
        <a:off x="2346496" y="107203"/>
        <a:ext cx="1470922" cy="1162274"/>
      </dsp:txXfrm>
    </dsp:sp>
    <dsp:sp modelId="{4390FFF0-99C9-4987-A379-E2A1D40ADFBC}">
      <dsp:nvSpPr>
        <dsp:cNvPr id="0" name=""/>
        <dsp:cNvSpPr/>
      </dsp:nvSpPr>
      <dsp:spPr>
        <a:xfrm rot="17280000">
          <a:off x="3762159" y="1380792"/>
          <a:ext cx="2116829" cy="628320"/>
        </a:xfrm>
        <a:prstGeom prst="leftArrow">
          <a:avLst>
            <a:gd name="adj1" fmla="val 60000"/>
            <a:gd name="adj2" fmla="val 50000"/>
          </a:avLst>
        </a:prstGeom>
        <a:gradFill rotWithShape="0">
          <a:gsLst>
            <a:gs pos="0">
              <a:schemeClr val="dk2">
                <a:tint val="60000"/>
                <a:hueOff val="0"/>
                <a:satOff val="0"/>
                <a:lumOff val="0"/>
                <a:alphaOff val="0"/>
                <a:shade val="51000"/>
                <a:satMod val="130000"/>
              </a:schemeClr>
            </a:gs>
            <a:gs pos="80000">
              <a:schemeClr val="dk2">
                <a:tint val="60000"/>
                <a:hueOff val="0"/>
                <a:satOff val="0"/>
                <a:lumOff val="0"/>
                <a:alphaOff val="0"/>
                <a:shade val="93000"/>
                <a:satMod val="130000"/>
              </a:schemeClr>
            </a:gs>
            <a:gs pos="100000">
              <a:schemeClr val="dk2">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1905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92B8A3FE-2287-441E-8CAA-AE4EAB869141}">
      <dsp:nvSpPr>
        <dsp:cNvPr id="0" name=""/>
        <dsp:cNvSpPr/>
      </dsp:nvSpPr>
      <dsp:spPr>
        <a:xfrm>
          <a:off x="4376020" y="71043"/>
          <a:ext cx="1543242" cy="1234594"/>
        </a:xfrm>
        <a:prstGeom prst="roundRect">
          <a:avLst>
            <a:gd name="adj" fmla="val 10000"/>
          </a:avLst>
        </a:prstGeom>
        <a:gradFill rotWithShape="0">
          <a:gsLst>
            <a:gs pos="0">
              <a:srgbClr val="91278F"/>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lvl="0" algn="ctr" defTabSz="889000">
            <a:lnSpc>
              <a:spcPct val="90000"/>
            </a:lnSpc>
            <a:spcBef>
              <a:spcPct val="0"/>
            </a:spcBef>
            <a:spcAft>
              <a:spcPct val="35000"/>
            </a:spcAft>
          </a:pPr>
          <a:r>
            <a:rPr lang="en-GB" sz="2000" b="1" kern="1200" dirty="0">
              <a:solidFill>
                <a:schemeClr val="accent3">
                  <a:lumMod val="20000"/>
                  <a:lumOff val="80000"/>
                </a:schemeClr>
              </a:solidFill>
            </a:rPr>
            <a:t>Arsylwi </a:t>
          </a:r>
          <a:r>
            <a:rPr lang="en-GB" sz="2000" b="1" kern="1200" dirty="0" smtClean="0">
              <a:solidFill>
                <a:schemeClr val="accent3">
                  <a:lumMod val="20000"/>
                  <a:lumOff val="80000"/>
                </a:schemeClr>
              </a:solidFill>
            </a:rPr>
            <a:t>uniongyrchol</a:t>
          </a:r>
          <a:endParaRPr lang="en-GB" sz="2000" b="1" kern="1200" dirty="0">
            <a:solidFill>
              <a:schemeClr val="accent3">
                <a:lumMod val="20000"/>
                <a:lumOff val="80000"/>
              </a:schemeClr>
            </a:solidFill>
          </a:endParaRPr>
        </a:p>
      </dsp:txBody>
      <dsp:txXfrm>
        <a:off x="4412180" y="107203"/>
        <a:ext cx="1470922" cy="1162274"/>
      </dsp:txXfrm>
    </dsp:sp>
    <dsp:sp modelId="{B9D0CE7E-9D73-4E31-A1A9-276030B7CB79}">
      <dsp:nvSpPr>
        <dsp:cNvPr id="0" name=""/>
        <dsp:cNvSpPr/>
      </dsp:nvSpPr>
      <dsp:spPr>
        <a:xfrm rot="19440000">
          <a:off x="4904125" y="2210479"/>
          <a:ext cx="2116829" cy="628320"/>
        </a:xfrm>
        <a:prstGeom prst="leftArrow">
          <a:avLst>
            <a:gd name="adj1" fmla="val 60000"/>
            <a:gd name="adj2" fmla="val 50000"/>
          </a:avLst>
        </a:prstGeom>
        <a:gradFill rotWithShape="0">
          <a:gsLst>
            <a:gs pos="0">
              <a:schemeClr val="dk2">
                <a:tint val="60000"/>
                <a:hueOff val="0"/>
                <a:satOff val="0"/>
                <a:lumOff val="0"/>
                <a:alphaOff val="0"/>
                <a:shade val="51000"/>
                <a:satMod val="130000"/>
              </a:schemeClr>
            </a:gs>
            <a:gs pos="80000">
              <a:schemeClr val="dk2">
                <a:tint val="60000"/>
                <a:hueOff val="0"/>
                <a:satOff val="0"/>
                <a:lumOff val="0"/>
                <a:alphaOff val="0"/>
                <a:shade val="93000"/>
                <a:satMod val="130000"/>
              </a:schemeClr>
            </a:gs>
            <a:gs pos="100000">
              <a:schemeClr val="dk2">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1905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86491A5B-7AA8-4617-9EB2-5912B11D9904}">
      <dsp:nvSpPr>
        <dsp:cNvPr id="0" name=""/>
        <dsp:cNvSpPr/>
      </dsp:nvSpPr>
      <dsp:spPr>
        <a:xfrm>
          <a:off x="6047194" y="1285221"/>
          <a:ext cx="1543242" cy="1234594"/>
        </a:xfrm>
        <a:prstGeom prst="roundRect">
          <a:avLst>
            <a:gd name="adj" fmla="val 10000"/>
          </a:avLst>
        </a:prstGeom>
        <a:gradFill rotWithShape="0">
          <a:gsLst>
            <a:gs pos="0">
              <a:srgbClr val="91278F"/>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lvl="0" algn="ctr" defTabSz="889000">
            <a:lnSpc>
              <a:spcPct val="90000"/>
            </a:lnSpc>
            <a:spcBef>
              <a:spcPct val="0"/>
            </a:spcBef>
            <a:spcAft>
              <a:spcPct val="35000"/>
            </a:spcAft>
          </a:pPr>
          <a:r>
            <a:rPr lang="en-GB" sz="2000" b="1" kern="1200" dirty="0">
              <a:solidFill>
                <a:schemeClr val="accent3">
                  <a:lumMod val="20000"/>
                  <a:lumOff val="80000"/>
                </a:schemeClr>
              </a:solidFill>
            </a:rPr>
            <a:t>Dadansoddi </a:t>
          </a:r>
          <a:r>
            <a:rPr lang="en-GB" sz="2000" b="1" kern="1200" dirty="0" smtClean="0">
              <a:solidFill>
                <a:schemeClr val="accent3">
                  <a:lumMod val="20000"/>
                  <a:lumOff val="80000"/>
                </a:schemeClr>
              </a:solidFill>
            </a:rPr>
            <a:t>dogfennau</a:t>
          </a:r>
          <a:endParaRPr lang="en-GB" sz="2000" b="1" kern="1200" dirty="0">
            <a:solidFill>
              <a:schemeClr val="accent3">
                <a:lumMod val="20000"/>
                <a:lumOff val="80000"/>
              </a:schemeClr>
            </a:solidFill>
          </a:endParaRPr>
        </a:p>
      </dsp:txBody>
      <dsp:txXfrm>
        <a:off x="6083354" y="1321381"/>
        <a:ext cx="1470922" cy="1162274"/>
      </dsp:txXfrm>
    </dsp:sp>
    <dsp:sp modelId="{20D2DCE6-A5DC-476A-989B-0B61D53B0C3F}">
      <dsp:nvSpPr>
        <dsp:cNvPr id="0" name=""/>
        <dsp:cNvSpPr/>
      </dsp:nvSpPr>
      <dsp:spPr>
        <a:xfrm>
          <a:off x="5340318" y="3552941"/>
          <a:ext cx="2116829" cy="628320"/>
        </a:xfrm>
        <a:prstGeom prst="leftArrow">
          <a:avLst>
            <a:gd name="adj1" fmla="val 60000"/>
            <a:gd name="adj2" fmla="val 50000"/>
          </a:avLst>
        </a:prstGeom>
        <a:gradFill rotWithShape="0">
          <a:gsLst>
            <a:gs pos="0">
              <a:schemeClr val="dk2">
                <a:tint val="60000"/>
                <a:hueOff val="0"/>
                <a:satOff val="0"/>
                <a:lumOff val="0"/>
                <a:alphaOff val="0"/>
                <a:shade val="51000"/>
                <a:satMod val="130000"/>
              </a:schemeClr>
            </a:gs>
            <a:gs pos="80000">
              <a:schemeClr val="dk2">
                <a:tint val="60000"/>
                <a:hueOff val="0"/>
                <a:satOff val="0"/>
                <a:lumOff val="0"/>
                <a:alphaOff val="0"/>
                <a:shade val="93000"/>
                <a:satMod val="130000"/>
              </a:schemeClr>
            </a:gs>
            <a:gs pos="100000">
              <a:schemeClr val="dk2">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1905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BD48C1C2-6542-455F-A430-6A5D3CAE047D}">
      <dsp:nvSpPr>
        <dsp:cNvPr id="0" name=""/>
        <dsp:cNvSpPr/>
      </dsp:nvSpPr>
      <dsp:spPr>
        <a:xfrm>
          <a:off x="6685525" y="3249804"/>
          <a:ext cx="1543242" cy="1234594"/>
        </a:xfrm>
        <a:prstGeom prst="roundRect">
          <a:avLst>
            <a:gd name="adj" fmla="val 10000"/>
          </a:avLst>
        </a:prstGeom>
        <a:gradFill rotWithShape="0">
          <a:gsLst>
            <a:gs pos="0">
              <a:srgbClr val="91278F"/>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lvl="0" algn="ctr" defTabSz="889000">
            <a:lnSpc>
              <a:spcPct val="90000"/>
            </a:lnSpc>
            <a:spcBef>
              <a:spcPct val="0"/>
            </a:spcBef>
            <a:spcAft>
              <a:spcPct val="35000"/>
            </a:spcAft>
          </a:pPr>
          <a:r>
            <a:rPr lang="en-GB" sz="2000" b="1" kern="1200" dirty="0">
              <a:solidFill>
                <a:schemeClr val="accent3">
                  <a:lumMod val="20000"/>
                  <a:lumOff val="80000"/>
                </a:schemeClr>
              </a:solidFill>
            </a:rPr>
            <a:t>Asesiad</a:t>
          </a:r>
        </a:p>
      </dsp:txBody>
      <dsp:txXfrm>
        <a:off x="6721685" y="3285964"/>
        <a:ext cx="1470922" cy="1162274"/>
      </dsp:txXfrm>
    </dsp:sp>
  </dsp:spTree>
</dsp:drawing>
</file>

<file path=ppt/diagrams/layout1.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19565" cy="493316"/>
          </a:xfrm>
          <a:prstGeom prst="rect">
            <a:avLst/>
          </a:prstGeom>
        </p:spPr>
        <p:txBody>
          <a:bodyPr vert="horz" lIns="91056" tIns="45528" rIns="91056" bIns="45528" rtlCol="0"/>
          <a:lstStyle>
            <a:lvl1pPr algn="l">
              <a:defRPr sz="1200"/>
            </a:lvl1pPr>
          </a:lstStyle>
          <a:p>
            <a:endParaRPr lang="en-GB" dirty="0"/>
          </a:p>
        </p:txBody>
      </p:sp>
      <p:sp>
        <p:nvSpPr>
          <p:cNvPr id="3" name="Date Placeholder 2"/>
          <p:cNvSpPr>
            <a:spLocks noGrp="1"/>
          </p:cNvSpPr>
          <p:nvPr>
            <p:ph type="dt" sz="quarter" idx="1"/>
          </p:nvPr>
        </p:nvSpPr>
        <p:spPr>
          <a:xfrm>
            <a:off x="3814626" y="1"/>
            <a:ext cx="2919565" cy="493316"/>
          </a:xfrm>
          <a:prstGeom prst="rect">
            <a:avLst/>
          </a:prstGeom>
        </p:spPr>
        <p:txBody>
          <a:bodyPr vert="horz" lIns="91056" tIns="45528" rIns="91056" bIns="45528" rtlCol="0"/>
          <a:lstStyle>
            <a:lvl1pPr algn="r">
              <a:defRPr sz="1200"/>
            </a:lvl1pPr>
          </a:lstStyle>
          <a:p>
            <a:fld id="{196A5E64-5995-4190-9AC6-6DD35E3F4E74}" type="datetimeFigureOut">
              <a:rPr lang="en-GB" smtClean="0"/>
              <a:t>24/06/2016</a:t>
            </a:fld>
            <a:endParaRPr lang="en-GB" dirty="0"/>
          </a:p>
        </p:txBody>
      </p:sp>
      <p:sp>
        <p:nvSpPr>
          <p:cNvPr id="4" name="Footer Placeholder 3"/>
          <p:cNvSpPr>
            <a:spLocks noGrp="1"/>
          </p:cNvSpPr>
          <p:nvPr>
            <p:ph type="ftr" sz="quarter" idx="2"/>
          </p:nvPr>
        </p:nvSpPr>
        <p:spPr>
          <a:xfrm>
            <a:off x="0" y="9371412"/>
            <a:ext cx="2919565" cy="493316"/>
          </a:xfrm>
          <a:prstGeom prst="rect">
            <a:avLst/>
          </a:prstGeom>
        </p:spPr>
        <p:txBody>
          <a:bodyPr vert="horz" lIns="91056" tIns="45528" rIns="91056" bIns="45528" rtlCol="0" anchor="b"/>
          <a:lstStyle>
            <a:lvl1pPr algn="l">
              <a:defRPr sz="1200"/>
            </a:lvl1pPr>
          </a:lstStyle>
          <a:p>
            <a:endParaRPr lang="en-GB" dirty="0"/>
          </a:p>
        </p:txBody>
      </p:sp>
      <p:sp>
        <p:nvSpPr>
          <p:cNvPr id="5" name="Slide Number Placeholder 4"/>
          <p:cNvSpPr>
            <a:spLocks noGrp="1"/>
          </p:cNvSpPr>
          <p:nvPr>
            <p:ph type="sldNum" sz="quarter" idx="3"/>
          </p:nvPr>
        </p:nvSpPr>
        <p:spPr>
          <a:xfrm>
            <a:off x="3814626" y="9371412"/>
            <a:ext cx="2919565" cy="493316"/>
          </a:xfrm>
          <a:prstGeom prst="rect">
            <a:avLst/>
          </a:prstGeom>
        </p:spPr>
        <p:txBody>
          <a:bodyPr vert="horz" lIns="91056" tIns="45528" rIns="91056" bIns="45528" rtlCol="0" anchor="b"/>
          <a:lstStyle>
            <a:lvl1pPr algn="r">
              <a:defRPr sz="1200"/>
            </a:lvl1pPr>
          </a:lstStyle>
          <a:p>
            <a:fld id="{F0584D03-1A1A-4EC2-B26F-BF4EB68B1F93}" type="slidenum">
              <a:rPr lang="en-GB" smtClean="0"/>
              <a:t>‹#›</a:t>
            </a:fld>
            <a:endParaRPr lang="en-GB" dirty="0"/>
          </a:p>
        </p:txBody>
      </p:sp>
    </p:spTree>
    <p:extLst>
      <p:ext uri="{BB962C8B-B14F-4D97-AF65-F5344CB8AC3E}">
        <p14:creationId xmlns:p14="http://schemas.microsoft.com/office/powerpoint/2010/main" val="7875827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18830" cy="493316"/>
          </a:xfrm>
          <a:prstGeom prst="rect">
            <a:avLst/>
          </a:prstGeom>
        </p:spPr>
        <p:txBody>
          <a:bodyPr vert="horz" lIns="91056" tIns="45528" rIns="91056" bIns="45528" rtlCol="0"/>
          <a:lstStyle>
            <a:lvl1pPr algn="l">
              <a:defRPr sz="1200"/>
            </a:lvl1pPr>
          </a:lstStyle>
          <a:p>
            <a:endParaRPr lang="en-GB" dirty="0"/>
          </a:p>
        </p:txBody>
      </p:sp>
      <p:sp>
        <p:nvSpPr>
          <p:cNvPr id="3" name="Date Placeholder 2"/>
          <p:cNvSpPr>
            <a:spLocks noGrp="1"/>
          </p:cNvSpPr>
          <p:nvPr>
            <p:ph type="dt" idx="1"/>
          </p:nvPr>
        </p:nvSpPr>
        <p:spPr>
          <a:xfrm>
            <a:off x="3815375" y="1"/>
            <a:ext cx="2918830" cy="493316"/>
          </a:xfrm>
          <a:prstGeom prst="rect">
            <a:avLst/>
          </a:prstGeom>
        </p:spPr>
        <p:txBody>
          <a:bodyPr vert="horz" lIns="91056" tIns="45528" rIns="91056" bIns="45528" rtlCol="0"/>
          <a:lstStyle>
            <a:lvl1pPr algn="r">
              <a:defRPr sz="1200"/>
            </a:lvl1pPr>
          </a:lstStyle>
          <a:p>
            <a:fld id="{2F6F487F-92FD-490C-ABF8-B7476D80A5B8}" type="datetimeFigureOut">
              <a:rPr lang="en-GB" smtClean="0"/>
              <a:t>24/06/2016</a:t>
            </a:fld>
            <a:endParaRPr lang="en-GB" dirty="0"/>
          </a:p>
        </p:txBody>
      </p:sp>
      <p:sp>
        <p:nvSpPr>
          <p:cNvPr id="4" name="Slide Image Placeholder 3"/>
          <p:cNvSpPr>
            <a:spLocks noGrp="1" noRot="1" noChangeAspect="1"/>
          </p:cNvSpPr>
          <p:nvPr>
            <p:ph type="sldImg" idx="2"/>
          </p:nvPr>
        </p:nvSpPr>
        <p:spPr>
          <a:xfrm>
            <a:off x="903288" y="741363"/>
            <a:ext cx="4929187" cy="3698875"/>
          </a:xfrm>
          <a:prstGeom prst="rect">
            <a:avLst/>
          </a:prstGeom>
          <a:noFill/>
          <a:ln w="12700">
            <a:solidFill>
              <a:prstClr val="black"/>
            </a:solidFill>
          </a:ln>
        </p:spPr>
        <p:txBody>
          <a:bodyPr vert="horz" lIns="91056" tIns="45528" rIns="91056" bIns="45528" rtlCol="0" anchor="ctr"/>
          <a:lstStyle/>
          <a:p>
            <a:endParaRPr lang="en-GB" dirty="0"/>
          </a:p>
        </p:txBody>
      </p:sp>
      <p:sp>
        <p:nvSpPr>
          <p:cNvPr id="5" name="Notes Placeholder 4"/>
          <p:cNvSpPr>
            <a:spLocks noGrp="1"/>
          </p:cNvSpPr>
          <p:nvPr>
            <p:ph type="body" sz="quarter" idx="3"/>
          </p:nvPr>
        </p:nvSpPr>
        <p:spPr>
          <a:xfrm>
            <a:off x="228386" y="4522522"/>
            <a:ext cx="6350343" cy="4655692"/>
          </a:xfrm>
          <a:prstGeom prst="rect">
            <a:avLst/>
          </a:prstGeom>
        </p:spPr>
        <p:txBody>
          <a:bodyPr vert="horz" lIns="91056" tIns="45528" rIns="91056" bIns="45528"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Footer Placeholder 5"/>
          <p:cNvSpPr>
            <a:spLocks noGrp="1"/>
          </p:cNvSpPr>
          <p:nvPr>
            <p:ph type="ftr" sz="quarter" idx="4"/>
          </p:nvPr>
        </p:nvSpPr>
        <p:spPr>
          <a:xfrm>
            <a:off x="1" y="9371286"/>
            <a:ext cx="2918830" cy="493316"/>
          </a:xfrm>
          <a:prstGeom prst="rect">
            <a:avLst/>
          </a:prstGeom>
        </p:spPr>
        <p:txBody>
          <a:bodyPr vert="horz" lIns="91056" tIns="45528" rIns="91056" bIns="45528"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15375" y="9371286"/>
            <a:ext cx="2918830" cy="493316"/>
          </a:xfrm>
          <a:prstGeom prst="rect">
            <a:avLst/>
          </a:prstGeom>
        </p:spPr>
        <p:txBody>
          <a:bodyPr vert="horz" lIns="91056" tIns="45528" rIns="91056" bIns="45528" rtlCol="0" anchor="b"/>
          <a:lstStyle>
            <a:lvl1pPr algn="r">
              <a:defRPr sz="1200"/>
            </a:lvl1pPr>
          </a:lstStyle>
          <a:p>
            <a:fld id="{A771E050-A66B-4E11-9C20-135C160BC1C9}" type="slidenum">
              <a:rPr lang="en-GB" smtClean="0"/>
              <a:t>‹#›</a:t>
            </a:fld>
            <a:endParaRPr lang="en-GB" dirty="0"/>
          </a:p>
        </p:txBody>
      </p:sp>
    </p:spTree>
    <p:extLst>
      <p:ext uri="{BB962C8B-B14F-4D97-AF65-F5344CB8AC3E}">
        <p14:creationId xmlns:p14="http://schemas.microsoft.com/office/powerpoint/2010/main" val="29670919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2pPr>
    <a:lvl3pPr marL="91440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3pPr>
    <a:lvl4pPr marL="137160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4pPr>
    <a:lvl5pPr marL="182880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771E050-A66B-4E11-9C20-135C160BC1C9}" type="slidenum">
              <a:rPr lang="en-GB" smtClean="0"/>
              <a:t>0</a:t>
            </a:fld>
            <a:endParaRPr lang="en-GB" dirty="0"/>
          </a:p>
        </p:txBody>
      </p:sp>
    </p:spTree>
    <p:extLst>
      <p:ext uri="{BB962C8B-B14F-4D97-AF65-F5344CB8AC3E}">
        <p14:creationId xmlns:p14="http://schemas.microsoft.com/office/powerpoint/2010/main" val="18266166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cy-GB" sz="1200" kern="1200" dirty="0">
                <a:solidFill>
                  <a:schemeClr val="tx1"/>
                </a:solidFill>
                <a:effectLst/>
                <a:latin typeface="Arial" panose="020B0604020202020204" pitchFamily="34" charset="0"/>
                <a:ea typeface="+mn-ea"/>
                <a:cs typeface="Arial" panose="020B0604020202020204" pitchFamily="34" charset="0"/>
              </a:rPr>
              <a:t>Wrth fesur a gyflawnwyd y safonau ansawdd, rhaid bod gan bob awdurdod lleol drefniadau i gasglu a dychwelyd data ar gyfres o fesurau statudol o ran perfformiad. Mae’r mesurau hyn yn rhai ansoddol ac yn feintiol.</a:t>
            </a:r>
          </a:p>
          <a:p>
            <a:pPr lvl="0"/>
            <a:r>
              <a:rPr lang="cy-GB" sz="1200" kern="1200" dirty="0">
                <a:solidFill>
                  <a:schemeClr val="tx1"/>
                </a:solidFill>
                <a:effectLst/>
                <a:latin typeface="Arial" panose="020B0604020202020204" pitchFamily="34" charset="0"/>
                <a:ea typeface="+mn-ea"/>
                <a:cs typeface="Arial" panose="020B0604020202020204" pitchFamily="34" charset="0"/>
              </a:rPr>
              <a:t>Mae </a:t>
            </a:r>
            <a:r>
              <a:rPr lang="cy-GB" sz="1200" kern="1200" dirty="0" smtClean="0">
                <a:solidFill>
                  <a:schemeClr val="tx1"/>
                </a:solidFill>
                <a:effectLst/>
                <a:latin typeface="Arial" panose="020B0604020202020204" pitchFamily="34" charset="0"/>
                <a:ea typeface="+mn-ea"/>
                <a:cs typeface="Arial" panose="020B0604020202020204" pitchFamily="34" charset="0"/>
              </a:rPr>
              <a:t>Côd </a:t>
            </a:r>
            <a:r>
              <a:rPr lang="cy-GB" sz="1200" kern="1200" dirty="0">
                <a:solidFill>
                  <a:schemeClr val="tx1"/>
                </a:solidFill>
                <a:effectLst/>
                <a:latin typeface="Arial" panose="020B0604020202020204" pitchFamily="34" charset="0"/>
                <a:ea typeface="+mn-ea"/>
                <a:cs typeface="Arial" panose="020B0604020202020204" pitchFamily="34" charset="0"/>
              </a:rPr>
              <a:t>Ymarfer Atodiad A hefyd yn mapio canlyniadau a safonau ansawdd yn erbyn mesurau ansoddol a meintiol – dyma enghreifftiau o’r mesurau meintiol ac mae’r sleid nesaf yn rhoi enghreifftiau o fesurau ansoddol.</a:t>
            </a:r>
          </a:p>
          <a:p>
            <a:endParaRPr lang="en-GB" dirty="0"/>
          </a:p>
        </p:txBody>
      </p:sp>
      <p:sp>
        <p:nvSpPr>
          <p:cNvPr id="4" name="Slide Number Placeholder 3"/>
          <p:cNvSpPr>
            <a:spLocks noGrp="1"/>
          </p:cNvSpPr>
          <p:nvPr>
            <p:ph type="sldNum" sz="quarter" idx="10"/>
          </p:nvPr>
        </p:nvSpPr>
        <p:spPr/>
        <p:txBody>
          <a:bodyPr/>
          <a:lstStyle/>
          <a:p>
            <a:fld id="{A771E050-A66B-4E11-9C20-135C160BC1C9}" type="slidenum">
              <a:rPr lang="en-GB" smtClean="0"/>
              <a:t>9</a:t>
            </a:fld>
            <a:endParaRPr lang="en-GB" dirty="0"/>
          </a:p>
        </p:txBody>
      </p:sp>
    </p:spTree>
    <p:extLst>
      <p:ext uri="{BB962C8B-B14F-4D97-AF65-F5344CB8AC3E}">
        <p14:creationId xmlns:p14="http://schemas.microsoft.com/office/powerpoint/2010/main" val="6579684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cy-GB" sz="1200" kern="1200" dirty="0">
                <a:solidFill>
                  <a:schemeClr val="tx1"/>
                </a:solidFill>
                <a:effectLst/>
                <a:latin typeface="Arial" panose="020B0604020202020204" pitchFamily="34" charset="0"/>
                <a:ea typeface="+mn-ea"/>
                <a:cs typeface="Arial" panose="020B0604020202020204" pitchFamily="34" charset="0"/>
              </a:rPr>
              <a:t>Mae dulliau cenedlaethol ar gael i fynd ati i gael y wybodaeth </a:t>
            </a:r>
            <a:r>
              <a:rPr lang="cy-GB" sz="1200" kern="1200" dirty="0" smtClean="0">
                <a:solidFill>
                  <a:schemeClr val="tx1"/>
                </a:solidFill>
                <a:effectLst/>
                <a:latin typeface="Arial" panose="020B0604020202020204" pitchFamily="34" charset="0"/>
                <a:ea typeface="+mn-ea"/>
                <a:cs typeface="Arial" panose="020B0604020202020204" pitchFamily="34" charset="0"/>
              </a:rPr>
              <a:t>hon, </a:t>
            </a:r>
            <a:r>
              <a:rPr lang="cy-GB" sz="1200" kern="1200" dirty="0">
                <a:solidFill>
                  <a:schemeClr val="tx1"/>
                </a:solidFill>
                <a:effectLst/>
                <a:latin typeface="Arial" panose="020B0604020202020204" pitchFamily="34" charset="0"/>
                <a:ea typeface="+mn-ea"/>
                <a:cs typeface="Arial" panose="020B0604020202020204" pitchFamily="34" charset="0"/>
              </a:rPr>
              <a:t>felly gellir cymharu ar draws </a:t>
            </a:r>
            <a:r>
              <a:rPr lang="cy-GB" sz="1200" kern="1200" dirty="0" smtClean="0">
                <a:solidFill>
                  <a:schemeClr val="tx1"/>
                </a:solidFill>
                <a:effectLst/>
                <a:latin typeface="Arial" panose="020B0604020202020204" pitchFamily="34" charset="0"/>
                <a:ea typeface="+mn-ea"/>
                <a:cs typeface="Arial" panose="020B0604020202020204" pitchFamily="34" charset="0"/>
              </a:rPr>
              <a:t>meysydd – </a:t>
            </a:r>
            <a:r>
              <a:rPr lang="cy-GB" sz="1200" kern="1200" dirty="0">
                <a:solidFill>
                  <a:schemeClr val="tx1"/>
                </a:solidFill>
                <a:effectLst/>
                <a:latin typeface="Arial" panose="020B0604020202020204" pitchFamily="34" charset="0"/>
                <a:ea typeface="+mn-ea"/>
                <a:cs typeface="Arial" panose="020B0604020202020204" pitchFamily="34" charset="0"/>
              </a:rPr>
              <a:t>holiaduron papur y gall pobl eu llenwi, arolwg ar-lein, cyfweliadau dros y ffôn, cyfweliadau wyneb yn wyneb. Gellir gweld ffurf drafft o’r rhain ar wefan </a:t>
            </a:r>
            <a:r>
              <a:rPr lang="cy-GB" sz="1200" kern="1200" dirty="0" smtClean="0">
                <a:solidFill>
                  <a:schemeClr val="tx1"/>
                </a:solidFill>
                <a:effectLst/>
                <a:latin typeface="Arial" panose="020B0604020202020204" pitchFamily="34" charset="0"/>
                <a:ea typeface="+mn-ea"/>
                <a:cs typeface="Arial" panose="020B0604020202020204" pitchFamily="34" charset="0"/>
              </a:rPr>
              <a:t>Llywodraeth Cymru </a:t>
            </a:r>
            <a:r>
              <a:rPr lang="cy-GB" sz="1200" kern="1200" dirty="0">
                <a:solidFill>
                  <a:schemeClr val="tx1"/>
                </a:solidFill>
                <a:effectLst/>
                <a:latin typeface="Arial" panose="020B0604020202020204" pitchFamily="34" charset="0"/>
                <a:ea typeface="+mn-ea"/>
                <a:cs typeface="Arial" panose="020B0604020202020204" pitchFamily="34" charset="0"/>
              </a:rPr>
              <a:t>“Fframwaith mesur perfformiad ar gyfer awdurdodau lleol” </a:t>
            </a:r>
            <a:r>
              <a:rPr lang="cy-GB" sz="1200" kern="1200" dirty="0" smtClean="0">
                <a:solidFill>
                  <a:schemeClr val="tx1"/>
                </a:solidFill>
                <a:effectLst/>
                <a:latin typeface="Arial" panose="020B0604020202020204" pitchFamily="34" charset="0"/>
                <a:ea typeface="+mn-ea"/>
                <a:cs typeface="Arial" panose="020B0604020202020204" pitchFamily="34" charset="0"/>
              </a:rPr>
              <a:t>(http://gov.wales/topics/health/socialcare/well-being/performance/?skip=1&amp;lang=cy).</a:t>
            </a:r>
            <a:endParaRPr lang="cy-GB" sz="1200" kern="1200" dirty="0">
              <a:solidFill>
                <a:schemeClr val="tx1"/>
              </a:solidFill>
              <a:effectLst/>
              <a:latin typeface="Arial" panose="020B0604020202020204" pitchFamily="34" charset="0"/>
              <a:ea typeface="+mn-ea"/>
              <a:cs typeface="Arial" panose="020B0604020202020204" pitchFamily="34" charset="0"/>
            </a:endParaRPr>
          </a:p>
          <a:p>
            <a:pPr lvl="0"/>
            <a:endParaRPr lang="cy-GB" sz="1200" kern="1200" dirty="0" smtClean="0">
              <a:solidFill>
                <a:schemeClr val="tx1"/>
              </a:solidFill>
              <a:effectLst/>
              <a:latin typeface="Arial" panose="020B0604020202020204" pitchFamily="34" charset="0"/>
              <a:ea typeface="+mn-ea"/>
              <a:cs typeface="Arial" panose="020B0604020202020204" pitchFamily="34" charset="0"/>
            </a:endParaRPr>
          </a:p>
          <a:p>
            <a:pPr lvl="0"/>
            <a:r>
              <a:rPr lang="cy-GB" sz="1200" kern="1200" dirty="0" smtClean="0">
                <a:solidFill>
                  <a:schemeClr val="tx1"/>
                </a:solidFill>
                <a:effectLst/>
                <a:latin typeface="Arial" panose="020B0604020202020204" pitchFamily="34" charset="0"/>
                <a:ea typeface="+mn-ea"/>
                <a:cs typeface="Arial" panose="020B0604020202020204" pitchFamily="34" charset="0"/>
              </a:rPr>
              <a:t>Bydd </a:t>
            </a:r>
            <a:r>
              <a:rPr lang="cy-GB" sz="1200" kern="1200" dirty="0">
                <a:solidFill>
                  <a:schemeClr val="tx1"/>
                </a:solidFill>
                <a:effectLst/>
                <a:latin typeface="Arial" panose="020B0604020202020204" pitchFamily="34" charset="0"/>
                <a:ea typeface="+mn-ea"/>
                <a:cs typeface="Arial" panose="020B0604020202020204" pitchFamily="34" charset="0"/>
              </a:rPr>
              <a:t>angen i awdurdodau lleol gasglu’r wybodaeth hon rhwng 1 Medi a 30 Tachwedd o’r flwyddyn ariannol y mae’n riportio ynddi, a 2016/2017 fydd y flwyddyn gyntaf ar gyfer y data ac felly bydd yn cael ei gasglu rhwng mis Medi a mis Tachwedd 2016 i’w gyflwyno erbyn Mawrth 2017.</a:t>
            </a:r>
          </a:p>
          <a:p>
            <a:pPr lvl="0"/>
            <a:endParaRPr lang="en-GB" sz="1200" kern="1200" dirty="0">
              <a:solidFill>
                <a:schemeClr val="tx1"/>
              </a:solidFill>
              <a:effectLst/>
              <a:latin typeface="Arial" panose="020B0604020202020204" pitchFamily="34" charset="0"/>
              <a:ea typeface="+mn-ea"/>
              <a:cs typeface="Arial" panose="020B0604020202020204" pitchFamily="34" charset="0"/>
            </a:endParaRPr>
          </a:p>
          <a:p>
            <a:endParaRPr lang="en-GB" dirty="0"/>
          </a:p>
        </p:txBody>
      </p:sp>
      <p:sp>
        <p:nvSpPr>
          <p:cNvPr id="4" name="Slide Number Placeholder 3"/>
          <p:cNvSpPr>
            <a:spLocks noGrp="1"/>
          </p:cNvSpPr>
          <p:nvPr>
            <p:ph type="sldNum" sz="quarter" idx="10"/>
          </p:nvPr>
        </p:nvSpPr>
        <p:spPr/>
        <p:txBody>
          <a:bodyPr/>
          <a:lstStyle/>
          <a:p>
            <a:fld id="{A771E050-A66B-4E11-9C20-135C160BC1C9}" type="slidenum">
              <a:rPr lang="en-GB" smtClean="0"/>
              <a:t>10</a:t>
            </a:fld>
            <a:endParaRPr lang="en-GB" dirty="0"/>
          </a:p>
        </p:txBody>
      </p:sp>
    </p:spTree>
    <p:extLst>
      <p:ext uri="{BB962C8B-B14F-4D97-AF65-F5344CB8AC3E}">
        <p14:creationId xmlns:p14="http://schemas.microsoft.com/office/powerpoint/2010/main" val="29605500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cy-GB" sz="1200" kern="1200" dirty="0">
                <a:solidFill>
                  <a:schemeClr val="tx1"/>
                </a:solidFill>
                <a:effectLst/>
                <a:latin typeface="Arial" panose="020B0604020202020204" pitchFamily="34" charset="0"/>
                <a:ea typeface="+mn-ea"/>
                <a:cs typeface="Arial" panose="020B0604020202020204" pitchFamily="34" charset="0"/>
              </a:rPr>
              <a:t>Cyfeiriwch at yr ymarfer cyn y gweithdy a gwblhawyd gan y cyfranogwyr a gofynnwch iddyn nhw drafod y rhain mewn parau:</a:t>
            </a:r>
          </a:p>
          <a:p>
            <a:pPr marL="171450" lvl="0" indent="-171450">
              <a:buFont typeface="Arial" panose="020B0604020202020204" pitchFamily="34" charset="0"/>
              <a:buChar char="•"/>
            </a:pPr>
            <a:r>
              <a:rPr lang="cy-GB" sz="1200" kern="1200" dirty="0">
                <a:solidFill>
                  <a:schemeClr val="tx1"/>
                </a:solidFill>
                <a:effectLst/>
                <a:latin typeface="Arial" panose="020B0604020202020204" pitchFamily="34" charset="0"/>
                <a:ea typeface="+mn-ea"/>
                <a:cs typeface="Arial" panose="020B0604020202020204" pitchFamily="34" charset="0"/>
              </a:rPr>
              <a:t>Sut mae’n adlewyrchu eich dull cyfredol o fesur perfformiad yn eich maes? </a:t>
            </a:r>
          </a:p>
          <a:p>
            <a:pPr marL="171450" lvl="0" indent="-171450">
              <a:buFont typeface="Arial" panose="020B0604020202020204" pitchFamily="34" charset="0"/>
              <a:buChar char="•"/>
            </a:pPr>
            <a:r>
              <a:rPr lang="cy-GB" sz="1200" kern="1200" dirty="0">
                <a:solidFill>
                  <a:schemeClr val="tx1"/>
                </a:solidFill>
                <a:effectLst/>
                <a:latin typeface="Arial" panose="020B0604020202020204" pitchFamily="34" charset="0"/>
                <a:ea typeface="+mn-ea"/>
                <a:cs typeface="Arial" panose="020B0604020202020204" pitchFamily="34" charset="0"/>
              </a:rPr>
              <a:t>Sut byddech chi’n ei ddefnyddio i arwain gwelliant? </a:t>
            </a:r>
          </a:p>
          <a:p>
            <a:pPr marL="171450" lvl="0" indent="-171450">
              <a:buFont typeface="Arial" panose="020B0604020202020204" pitchFamily="34" charset="0"/>
              <a:buChar char="•"/>
            </a:pPr>
            <a:r>
              <a:rPr lang="cy-GB" sz="1200" kern="1200" dirty="0">
                <a:solidFill>
                  <a:schemeClr val="tx1"/>
                </a:solidFill>
                <a:effectLst/>
                <a:latin typeface="Arial" panose="020B0604020202020204" pitchFamily="34" charset="0"/>
                <a:ea typeface="+mn-ea"/>
                <a:cs typeface="Arial" panose="020B0604020202020204" pitchFamily="34" charset="0"/>
              </a:rPr>
              <a:t>Beth mae’n ei olygu i chi o ran cynllunio ar gyfer cyflenwi gwasanaeth yn y dyfodol? </a:t>
            </a:r>
            <a:endParaRPr lang="cy-GB" sz="1200" kern="1200" dirty="0" smtClean="0">
              <a:solidFill>
                <a:schemeClr val="tx1"/>
              </a:solidFill>
              <a:effectLst/>
              <a:latin typeface="Arial" panose="020B0604020202020204" pitchFamily="34" charset="0"/>
              <a:ea typeface="+mn-ea"/>
              <a:cs typeface="Arial" panose="020B0604020202020204" pitchFamily="34" charset="0"/>
            </a:endParaRPr>
          </a:p>
          <a:p>
            <a:pPr marL="171450" lvl="0" indent="-171450">
              <a:buFont typeface="Arial" panose="020B0604020202020204" pitchFamily="34" charset="0"/>
              <a:buChar char="•"/>
            </a:pPr>
            <a:endParaRPr lang="cy-GB" sz="1200" kern="1200" dirty="0">
              <a:solidFill>
                <a:schemeClr val="tx1"/>
              </a:solidFill>
              <a:effectLst/>
              <a:latin typeface="Arial" panose="020B0604020202020204" pitchFamily="34" charset="0"/>
              <a:ea typeface="+mn-ea"/>
              <a:cs typeface="Arial" panose="020B0604020202020204" pitchFamily="34" charset="0"/>
            </a:endParaRPr>
          </a:p>
          <a:p>
            <a:pPr lvl="0"/>
            <a:r>
              <a:rPr lang="cy-GB" sz="1200" b="1" kern="1200" dirty="0">
                <a:solidFill>
                  <a:schemeClr val="tx1"/>
                </a:solidFill>
                <a:effectLst/>
                <a:latin typeface="Arial" panose="020B0604020202020204" pitchFamily="34" charset="0"/>
                <a:ea typeface="+mn-ea"/>
                <a:cs typeface="Arial" panose="020B0604020202020204" pitchFamily="34" charset="0"/>
              </a:rPr>
              <a:t>Gofyn am adborth</a:t>
            </a:r>
            <a:r>
              <a:rPr lang="cy-GB" sz="1200" kern="1200" dirty="0">
                <a:solidFill>
                  <a:schemeClr val="tx1"/>
                </a:solidFill>
                <a:effectLst/>
                <a:latin typeface="Arial" panose="020B0604020202020204" pitchFamily="34" charset="0"/>
                <a:ea typeface="+mn-ea"/>
                <a:cs typeface="Arial" panose="020B0604020202020204" pitchFamily="34" charset="0"/>
              </a:rPr>
              <a:t> ar yr hyn y maen nhw’n sylwi am y mesurau hyn a’r modd y maen nhw’n cael eu gweithredu yn lleol.</a:t>
            </a:r>
          </a:p>
          <a:p>
            <a:endParaRPr lang="en-GB" dirty="0"/>
          </a:p>
        </p:txBody>
      </p:sp>
      <p:sp>
        <p:nvSpPr>
          <p:cNvPr id="4" name="Slide Number Placeholder 3"/>
          <p:cNvSpPr>
            <a:spLocks noGrp="1"/>
          </p:cNvSpPr>
          <p:nvPr>
            <p:ph type="sldNum" sz="quarter" idx="10"/>
          </p:nvPr>
        </p:nvSpPr>
        <p:spPr/>
        <p:txBody>
          <a:bodyPr/>
          <a:lstStyle/>
          <a:p>
            <a:fld id="{A771E050-A66B-4E11-9C20-135C160BC1C9}" type="slidenum">
              <a:rPr lang="en-GB" smtClean="0"/>
              <a:t>11</a:t>
            </a:fld>
            <a:endParaRPr lang="en-GB" dirty="0"/>
          </a:p>
        </p:txBody>
      </p:sp>
    </p:spTree>
    <p:extLst>
      <p:ext uri="{BB962C8B-B14F-4D97-AF65-F5344CB8AC3E}">
        <p14:creationId xmlns:p14="http://schemas.microsoft.com/office/powerpoint/2010/main" val="38378155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cy-GB" sz="1200" kern="1200" dirty="0">
                <a:solidFill>
                  <a:schemeClr val="tx1"/>
                </a:solidFill>
                <a:effectLst/>
                <a:latin typeface="Arial" panose="020B0604020202020204" pitchFamily="34" charset="0"/>
                <a:ea typeface="+mn-ea"/>
                <a:cs typeface="Arial" panose="020B0604020202020204" pitchFamily="34" charset="0"/>
              </a:rPr>
              <a:t>Wrth weithredu’r </a:t>
            </a:r>
            <a:r>
              <a:rPr lang="cy-GB" sz="1200" kern="1200" dirty="0" smtClean="0">
                <a:solidFill>
                  <a:schemeClr val="tx1"/>
                </a:solidFill>
                <a:effectLst/>
                <a:latin typeface="Arial" panose="020B0604020202020204" pitchFamily="34" charset="0"/>
                <a:ea typeface="+mn-ea"/>
                <a:cs typeface="Arial" panose="020B0604020202020204" pitchFamily="34" charset="0"/>
              </a:rPr>
              <a:t>Ddeddf</a:t>
            </a:r>
            <a:r>
              <a:rPr lang="cy-GB" sz="1200" kern="1200" baseline="0" dirty="0" smtClean="0">
                <a:solidFill>
                  <a:schemeClr val="tx1"/>
                </a:solidFill>
                <a:effectLst/>
                <a:latin typeface="Arial" panose="020B0604020202020204" pitchFamily="34" charset="0"/>
                <a:ea typeface="+mn-ea"/>
                <a:cs typeface="Arial" panose="020B0604020202020204" pitchFamily="34" charset="0"/>
              </a:rPr>
              <a:t> </a:t>
            </a:r>
            <a:r>
              <a:rPr lang="cy-GB" sz="1200" kern="1200" dirty="0" smtClean="0">
                <a:solidFill>
                  <a:schemeClr val="tx1"/>
                </a:solidFill>
                <a:effectLst/>
                <a:latin typeface="Arial" panose="020B0604020202020204" pitchFamily="34" charset="0"/>
                <a:ea typeface="+mn-ea"/>
                <a:cs typeface="Arial" panose="020B0604020202020204" pitchFamily="34" charset="0"/>
              </a:rPr>
              <a:t>mae </a:t>
            </a:r>
            <a:r>
              <a:rPr lang="cy-GB" sz="1200" kern="1200" dirty="0">
                <a:solidFill>
                  <a:schemeClr val="tx1"/>
                </a:solidFill>
                <a:effectLst/>
                <a:latin typeface="Arial" panose="020B0604020202020204" pitchFamily="34" charset="0"/>
                <a:ea typeface="+mn-ea"/>
                <a:cs typeface="Arial" panose="020B0604020202020204" pitchFamily="34" charset="0"/>
              </a:rPr>
              <a:t>gofyn iddyn nhw yn eu rôl fel rheolwyr ystyried sut mae perfformiad eu tîm /gwasanaeth yn cyfrannu at gyflawni canlyniadau unigol a chanlyniadau cenedlaethol a’r modd y gellir eu mesur a dangos hyn. Roedd yr ymarfer cyn y gweithdy wedi darparu enghraifft o’r syniadau i’w trafod i wneud y cysylltiadau angenrheidiol a chynllunio’n strategol ar gyfer cyflenwi gwasanaeth yn y dyfodol.</a:t>
            </a:r>
          </a:p>
          <a:p>
            <a:pPr lvl="0"/>
            <a:endParaRPr lang="cy-GB" sz="1200" b="1" kern="1200" dirty="0" smtClean="0">
              <a:solidFill>
                <a:schemeClr val="tx1"/>
              </a:solidFill>
              <a:effectLst/>
              <a:latin typeface="Arial" panose="020B0604020202020204" pitchFamily="34" charset="0"/>
              <a:ea typeface="+mn-ea"/>
              <a:cs typeface="Arial" panose="020B0604020202020204" pitchFamily="34" charset="0"/>
            </a:endParaRPr>
          </a:p>
          <a:p>
            <a:pPr lvl="0"/>
            <a:r>
              <a:rPr lang="cy-GB" sz="1200" b="1" kern="1200" dirty="0" smtClean="0">
                <a:solidFill>
                  <a:schemeClr val="tx1"/>
                </a:solidFill>
                <a:effectLst/>
                <a:latin typeface="Arial" panose="020B0604020202020204" pitchFamily="34" charset="0"/>
                <a:ea typeface="+mn-ea"/>
                <a:cs typeface="Arial" panose="020B0604020202020204" pitchFamily="34" charset="0"/>
              </a:rPr>
              <a:t>Gofyn </a:t>
            </a:r>
            <a:r>
              <a:rPr lang="cy-GB" sz="1200" b="1" kern="1200" dirty="0">
                <a:solidFill>
                  <a:schemeClr val="tx1"/>
                </a:solidFill>
                <a:effectLst/>
                <a:latin typeface="Arial" panose="020B0604020202020204" pitchFamily="34" charset="0"/>
                <a:ea typeface="+mn-ea"/>
                <a:cs typeface="Arial" panose="020B0604020202020204" pitchFamily="34" charset="0"/>
              </a:rPr>
              <a:t>i’r grŵp</a:t>
            </a:r>
            <a:r>
              <a:rPr lang="cy-GB" sz="1200" kern="1200" dirty="0">
                <a:solidFill>
                  <a:schemeClr val="tx1"/>
                </a:solidFill>
                <a:effectLst/>
                <a:latin typeface="Arial" panose="020B0604020202020204" pitchFamily="34" charset="0"/>
                <a:ea typeface="+mn-ea"/>
                <a:cs typeface="Arial" panose="020B0604020202020204" pitchFamily="34" charset="0"/>
              </a:rPr>
              <a:t> i awgrymu esiamplau eraill o nodau gwasanaeth.</a:t>
            </a:r>
          </a:p>
          <a:p>
            <a:endParaRPr lang="en-GB" dirty="0"/>
          </a:p>
        </p:txBody>
      </p:sp>
      <p:sp>
        <p:nvSpPr>
          <p:cNvPr id="4" name="Slide Number Placeholder 3"/>
          <p:cNvSpPr>
            <a:spLocks noGrp="1"/>
          </p:cNvSpPr>
          <p:nvPr>
            <p:ph type="sldNum" sz="quarter" idx="10"/>
          </p:nvPr>
        </p:nvSpPr>
        <p:spPr/>
        <p:txBody>
          <a:bodyPr/>
          <a:lstStyle/>
          <a:p>
            <a:fld id="{A771E050-A66B-4E11-9C20-135C160BC1C9}" type="slidenum">
              <a:rPr lang="en-GB" smtClean="0"/>
              <a:t>12</a:t>
            </a:fld>
            <a:endParaRPr lang="en-GB" dirty="0"/>
          </a:p>
        </p:txBody>
      </p:sp>
    </p:spTree>
    <p:extLst>
      <p:ext uri="{BB962C8B-B14F-4D97-AF65-F5344CB8AC3E}">
        <p14:creationId xmlns:p14="http://schemas.microsoft.com/office/powerpoint/2010/main" val="9170936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cy-GB" sz="1200" kern="1200" dirty="0">
                <a:solidFill>
                  <a:schemeClr val="tx1"/>
                </a:solidFill>
                <a:effectLst/>
                <a:latin typeface="Arial" panose="020B0604020202020204" pitchFamily="34" charset="0"/>
                <a:ea typeface="+mn-ea"/>
                <a:cs typeface="Arial" panose="020B0604020202020204" pitchFamily="34" charset="0"/>
              </a:rPr>
              <a:t>Bydd y mathau o fesurau fel arfer yn adlewyrchu pa mor strategol yw’r nod sy’n cael ei fesur. Gan fod y mesurau’n cael eu cydgasglu byddan nhw’n mynd yn llai manwl</a:t>
            </a:r>
            <a:r>
              <a:rPr lang="cy-GB" sz="1200" kern="1200" dirty="0" smtClean="0">
                <a:solidFill>
                  <a:schemeClr val="tx1"/>
                </a:solidFill>
                <a:effectLst/>
                <a:latin typeface="Arial" panose="020B0604020202020204" pitchFamily="34" charset="0"/>
                <a:ea typeface="+mn-ea"/>
                <a:cs typeface="Arial" panose="020B0604020202020204" pitchFamily="34" charset="0"/>
              </a:rPr>
              <a:t>.</a:t>
            </a:r>
          </a:p>
          <a:p>
            <a:pPr lvl="0"/>
            <a:endParaRPr lang="cy-GB" sz="1200" kern="1200" dirty="0">
              <a:solidFill>
                <a:schemeClr val="tx1"/>
              </a:solidFill>
              <a:effectLst/>
              <a:latin typeface="Arial" panose="020B0604020202020204" pitchFamily="34" charset="0"/>
              <a:ea typeface="+mn-ea"/>
              <a:cs typeface="Arial" panose="020B0604020202020204" pitchFamily="34" charset="0"/>
            </a:endParaRPr>
          </a:p>
          <a:p>
            <a:pPr lvl="0"/>
            <a:r>
              <a:rPr lang="cy-GB" sz="1200" kern="1200" dirty="0">
                <a:solidFill>
                  <a:schemeClr val="tx1"/>
                </a:solidFill>
                <a:effectLst/>
                <a:latin typeface="Arial" panose="020B0604020202020204" pitchFamily="34" charset="0"/>
                <a:ea typeface="+mn-ea"/>
                <a:cs typeface="Arial" panose="020B0604020202020204" pitchFamily="34" charset="0"/>
              </a:rPr>
              <a:t>Bydd gweddill y gweithdy yn mesur perfformiad y grŵp fel rheolwyr ac felly’n golygu nhw eu hunain a’u timoedd neu eu swyddogaethau. Gofynnwch i’r grŵp ffurfio pedwar neu bum grŵp bach os nad ydyn nhw eisoes wedi gwneud hynny o gwmpas y byrddau. Yna, bydd pob grŵp yn gweithio drwy’r broses o gysylltu canlyniadau cenedlaethol â rheoli perfformiad lleol.  </a:t>
            </a:r>
          </a:p>
          <a:p>
            <a:endParaRPr lang="en-GB" dirty="0"/>
          </a:p>
        </p:txBody>
      </p:sp>
      <p:sp>
        <p:nvSpPr>
          <p:cNvPr id="4" name="Slide Number Placeholder 3"/>
          <p:cNvSpPr>
            <a:spLocks noGrp="1"/>
          </p:cNvSpPr>
          <p:nvPr>
            <p:ph type="sldNum" sz="quarter" idx="10"/>
          </p:nvPr>
        </p:nvSpPr>
        <p:spPr/>
        <p:txBody>
          <a:bodyPr/>
          <a:lstStyle/>
          <a:p>
            <a:fld id="{A771E050-A66B-4E11-9C20-135C160BC1C9}" type="slidenum">
              <a:rPr lang="en-GB" smtClean="0"/>
              <a:t>13</a:t>
            </a:fld>
            <a:endParaRPr lang="en-GB" dirty="0"/>
          </a:p>
        </p:txBody>
      </p:sp>
    </p:spTree>
    <p:extLst>
      <p:ext uri="{BB962C8B-B14F-4D97-AF65-F5344CB8AC3E}">
        <p14:creationId xmlns:p14="http://schemas.microsoft.com/office/powerpoint/2010/main" val="35088884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cy-GB" sz="1200" kern="1200" dirty="0">
                <a:solidFill>
                  <a:schemeClr val="tx1"/>
                </a:solidFill>
                <a:effectLst/>
                <a:latin typeface="Arial" panose="020B0604020202020204" pitchFamily="34" charset="0"/>
                <a:ea typeface="+mn-ea"/>
                <a:cs typeface="Arial" panose="020B0604020202020204" pitchFamily="34" charset="0"/>
              </a:rPr>
              <a:t>Mae’r cam cyntaf yn ymwneud â datblygu gosodiad eang yn disgrifio’r hyn mae’r canlyniadau arbennig hyn yn ei olygu i’ch tîm/gwasanaeth a pham mae’n bwysig? Beth ydy’r rhesymeg dros ddatblygu mesurau perfformiad o’i gwmpas</a:t>
            </a:r>
            <a:r>
              <a:rPr lang="cy-GB" sz="1200" kern="1200" dirty="0" smtClean="0">
                <a:solidFill>
                  <a:schemeClr val="tx1"/>
                </a:solidFill>
                <a:effectLst/>
                <a:latin typeface="Arial" panose="020B0604020202020204" pitchFamily="34" charset="0"/>
                <a:ea typeface="+mn-ea"/>
                <a:cs typeface="Arial" panose="020B0604020202020204" pitchFamily="34" charset="0"/>
              </a:rPr>
              <a:t>?</a:t>
            </a:r>
          </a:p>
          <a:p>
            <a:pPr lvl="0"/>
            <a:endParaRPr lang="cy-GB" sz="1200" kern="1200" dirty="0">
              <a:solidFill>
                <a:schemeClr val="tx1"/>
              </a:solidFill>
              <a:effectLst/>
              <a:latin typeface="Arial" panose="020B0604020202020204" pitchFamily="34" charset="0"/>
              <a:ea typeface="+mn-ea"/>
              <a:cs typeface="Arial" panose="020B0604020202020204" pitchFamily="34" charset="0"/>
            </a:endParaRPr>
          </a:p>
          <a:p>
            <a:pPr lvl="0"/>
            <a:r>
              <a:rPr lang="cy-GB" sz="1200" kern="1200" dirty="0">
                <a:solidFill>
                  <a:schemeClr val="tx1"/>
                </a:solidFill>
                <a:effectLst/>
                <a:latin typeface="Arial" panose="020B0604020202020204" pitchFamily="34" charset="0"/>
                <a:ea typeface="+mn-ea"/>
                <a:cs typeface="Arial" panose="020B0604020202020204" pitchFamily="34" charset="0"/>
              </a:rPr>
              <a:t>Naill ai neilltuo un o’r canlyniadau ar gyfer pob grŵp neu ganiatáu iddyn ddewis un drostyn nhw eu hunain. Bydd yn ddefnyddiol o ran cael amrywiaeth i sicrhau bod pob un o’r canlyniadau yn cael eu hystyried ond heb fod yn hanfodol i’r ymarfer</a:t>
            </a:r>
            <a:r>
              <a:rPr lang="cy-GB" sz="1200" kern="1200" dirty="0" smtClean="0">
                <a:solidFill>
                  <a:schemeClr val="tx1"/>
                </a:solidFill>
                <a:effectLst/>
                <a:latin typeface="Arial" panose="020B0604020202020204" pitchFamily="34" charset="0"/>
                <a:ea typeface="+mn-ea"/>
                <a:cs typeface="Arial" panose="020B0604020202020204" pitchFamily="34" charset="0"/>
              </a:rPr>
              <a:t>.</a:t>
            </a:r>
          </a:p>
          <a:p>
            <a:pPr lvl="0"/>
            <a:endParaRPr lang="cy-GB" sz="1200" kern="1200" dirty="0">
              <a:solidFill>
                <a:schemeClr val="tx1"/>
              </a:solidFill>
              <a:effectLst/>
              <a:latin typeface="Arial" panose="020B0604020202020204" pitchFamily="34" charset="0"/>
              <a:ea typeface="+mn-ea"/>
              <a:cs typeface="Arial" panose="020B0604020202020204" pitchFamily="34" charset="0"/>
            </a:endParaRPr>
          </a:p>
          <a:p>
            <a:r>
              <a:rPr lang="cy-GB" sz="1200" kern="1200" dirty="0">
                <a:solidFill>
                  <a:schemeClr val="tx1"/>
                </a:solidFill>
                <a:effectLst/>
                <a:latin typeface="Arial" panose="020B0604020202020204" pitchFamily="34" charset="0"/>
                <a:ea typeface="+mn-ea"/>
                <a:cs typeface="Arial" panose="020B0604020202020204" pitchFamily="34" charset="0"/>
              </a:rPr>
              <a:t>Cychwyn drwy weithio mewn parau am tua </a:t>
            </a:r>
            <a:r>
              <a:rPr lang="cy-GB" sz="1200" kern="1200" dirty="0" smtClean="0">
                <a:solidFill>
                  <a:schemeClr val="tx1"/>
                </a:solidFill>
                <a:effectLst/>
                <a:latin typeface="Arial" panose="020B0604020202020204" pitchFamily="34" charset="0"/>
                <a:ea typeface="+mn-ea"/>
                <a:cs typeface="Arial" panose="020B0604020202020204" pitchFamily="34" charset="0"/>
              </a:rPr>
              <a:t>phum </a:t>
            </a:r>
            <a:r>
              <a:rPr lang="cy-GB" sz="1200" kern="1200" dirty="0">
                <a:solidFill>
                  <a:schemeClr val="tx1"/>
                </a:solidFill>
                <a:effectLst/>
                <a:latin typeface="Arial" panose="020B0604020202020204" pitchFamily="34" charset="0"/>
                <a:ea typeface="+mn-ea"/>
                <a:cs typeface="Arial" panose="020B0604020202020204" pitchFamily="34" charset="0"/>
              </a:rPr>
              <a:t>munud a rhannu gydag eraill yn y grŵp a datblygu barn gytun</a:t>
            </a:r>
            <a:r>
              <a:rPr lang="en-GB" sz="1200" kern="1200" dirty="0">
                <a:solidFill>
                  <a:schemeClr val="tx1"/>
                </a:solidFill>
                <a:effectLst/>
                <a:latin typeface="Arial" panose="020B0604020202020204" pitchFamily="34" charset="0"/>
                <a:ea typeface="+mn-ea"/>
                <a:cs typeface="Arial" panose="020B0604020202020204" pitchFamily="34" charset="0"/>
              </a:rPr>
              <a:t>.</a:t>
            </a:r>
          </a:p>
          <a:p>
            <a:endParaRPr lang="en-GB" baseline="0" dirty="0"/>
          </a:p>
        </p:txBody>
      </p:sp>
      <p:sp>
        <p:nvSpPr>
          <p:cNvPr id="4" name="Slide Number Placeholder 3"/>
          <p:cNvSpPr>
            <a:spLocks noGrp="1"/>
          </p:cNvSpPr>
          <p:nvPr>
            <p:ph type="sldNum" sz="quarter" idx="10"/>
          </p:nvPr>
        </p:nvSpPr>
        <p:spPr/>
        <p:txBody>
          <a:bodyPr/>
          <a:lstStyle/>
          <a:p>
            <a:fld id="{A771E050-A66B-4E11-9C20-135C160BC1C9}" type="slidenum">
              <a:rPr lang="en-GB" smtClean="0"/>
              <a:t>14</a:t>
            </a:fld>
            <a:endParaRPr lang="en-GB" dirty="0"/>
          </a:p>
        </p:txBody>
      </p:sp>
    </p:spTree>
    <p:extLst>
      <p:ext uri="{BB962C8B-B14F-4D97-AF65-F5344CB8AC3E}">
        <p14:creationId xmlns:p14="http://schemas.microsoft.com/office/powerpoint/2010/main" val="143578184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lvl="0"/>
            <a:r>
              <a:rPr lang="cy-GB" sz="1200" kern="1200" dirty="0">
                <a:solidFill>
                  <a:schemeClr val="tx1"/>
                </a:solidFill>
                <a:effectLst/>
                <a:latin typeface="Arial" panose="020B0604020202020204" pitchFamily="34" charset="0"/>
                <a:ea typeface="+mn-ea"/>
                <a:cs typeface="Arial" panose="020B0604020202020204" pitchFamily="34" charset="0"/>
              </a:rPr>
              <a:t>Felly, ar ôl datblygu sail resymegol rhaid i ni sicrhau ein bod yn datblygu nodau SMART. Mae’r tabl hwn yn gosod allan elfennau mesur perfformiad y byddwn nawr yn gweithio drwyddyn nhw fel ymarfer</a:t>
            </a:r>
            <a:r>
              <a:rPr lang="cy-GB" sz="1200" kern="1200" dirty="0" smtClean="0">
                <a:solidFill>
                  <a:schemeClr val="tx1"/>
                </a:solidFill>
                <a:effectLst/>
                <a:latin typeface="Arial" panose="020B0604020202020204" pitchFamily="34" charset="0"/>
                <a:ea typeface="+mn-ea"/>
                <a:cs typeface="Arial" panose="020B0604020202020204" pitchFamily="34" charset="0"/>
              </a:rPr>
              <a:t>.</a:t>
            </a:r>
          </a:p>
          <a:p>
            <a:pPr lvl="0"/>
            <a:endParaRPr lang="cy-GB" sz="1200" kern="1200" dirty="0">
              <a:solidFill>
                <a:schemeClr val="tx1"/>
              </a:solidFill>
              <a:effectLst/>
              <a:latin typeface="Arial" panose="020B0604020202020204" pitchFamily="34" charset="0"/>
              <a:ea typeface="+mn-ea"/>
              <a:cs typeface="Arial" panose="020B0604020202020204" pitchFamily="34" charset="0"/>
            </a:endParaRPr>
          </a:p>
          <a:p>
            <a:pPr lvl="0"/>
            <a:r>
              <a:rPr lang="cy-GB" sz="1200" kern="1200" dirty="0">
                <a:solidFill>
                  <a:schemeClr val="tx1"/>
                </a:solidFill>
                <a:effectLst/>
                <a:latin typeface="Arial" panose="020B0604020202020204" pitchFamily="34" charset="0"/>
                <a:ea typeface="+mn-ea"/>
                <a:cs typeface="Arial" panose="020B0604020202020204" pitchFamily="34" charset="0"/>
              </a:rPr>
              <a:t>Yr hwylusydd i weithio drwy hyn i siwtio profiad y grŵp; gallai fod yn ddigon i ddangos y sleid i’w hatgoffa ac i osod y fframwaith ar gyfer y gweithgareddau canlynol</a:t>
            </a:r>
            <a:r>
              <a:rPr lang="cy-GB" sz="1200" kern="1200" dirty="0" smtClean="0">
                <a:solidFill>
                  <a:schemeClr val="tx1"/>
                </a:solidFill>
                <a:effectLst/>
                <a:latin typeface="Arial" panose="020B0604020202020204" pitchFamily="34" charset="0"/>
                <a:ea typeface="+mn-ea"/>
                <a:cs typeface="Arial" panose="020B0604020202020204" pitchFamily="34" charset="0"/>
              </a:rPr>
              <a:t>.</a:t>
            </a:r>
          </a:p>
          <a:p>
            <a:pPr lvl="0"/>
            <a:endParaRPr lang="cy-GB" sz="1200" kern="1200" dirty="0">
              <a:solidFill>
                <a:schemeClr val="tx1"/>
              </a:solidFill>
              <a:effectLst/>
              <a:latin typeface="Arial" panose="020B0604020202020204" pitchFamily="34" charset="0"/>
              <a:ea typeface="+mn-ea"/>
              <a:cs typeface="Arial" panose="020B0604020202020204" pitchFamily="34" charset="0"/>
            </a:endParaRPr>
          </a:p>
          <a:p>
            <a:pPr lvl="0"/>
            <a:r>
              <a:rPr lang="cy-GB" sz="1200" kern="1200" dirty="0">
                <a:solidFill>
                  <a:schemeClr val="tx1"/>
                </a:solidFill>
                <a:effectLst/>
                <a:latin typeface="Arial" panose="020B0604020202020204" pitchFamily="34" charset="0"/>
                <a:ea typeface="+mn-ea"/>
                <a:cs typeface="Arial" panose="020B0604020202020204" pitchFamily="34" charset="0"/>
              </a:rPr>
              <a:t>Y ddwy elfen </a:t>
            </a:r>
            <a:r>
              <a:rPr lang="cy-GB" sz="1200" kern="1200" dirty="0" smtClean="0">
                <a:solidFill>
                  <a:schemeClr val="tx1"/>
                </a:solidFill>
                <a:effectLst/>
                <a:latin typeface="Arial" panose="020B0604020202020204" pitchFamily="34" charset="0"/>
                <a:ea typeface="+mn-ea"/>
                <a:cs typeface="Arial" panose="020B0604020202020204" pitchFamily="34" charset="0"/>
              </a:rPr>
              <a:t>allweddol </a:t>
            </a:r>
            <a:r>
              <a:rPr lang="cy-GB" sz="1200" kern="1200" dirty="0">
                <a:solidFill>
                  <a:schemeClr val="tx1"/>
                </a:solidFill>
                <a:effectLst/>
                <a:latin typeface="Arial" panose="020B0604020202020204" pitchFamily="34" charset="0"/>
                <a:ea typeface="+mn-ea"/>
                <a:cs typeface="Arial" panose="020B0604020202020204" pitchFamily="34" charset="0"/>
              </a:rPr>
              <a:t>i’w hystyried wrth osod nodau: </a:t>
            </a:r>
            <a:r>
              <a:rPr lang="cy-GB" sz="1200" kern="1200" dirty="0" smtClean="0">
                <a:solidFill>
                  <a:schemeClr val="tx1"/>
                </a:solidFill>
                <a:effectLst/>
                <a:latin typeface="Arial" panose="020B0604020202020204" pitchFamily="34" charset="0"/>
                <a:ea typeface="+mn-ea"/>
                <a:cs typeface="Arial" panose="020B0604020202020204" pitchFamily="34" charset="0"/>
              </a:rPr>
              <a:t>A </a:t>
            </a:r>
            <a:r>
              <a:rPr lang="cy-GB" sz="1200" kern="1200" dirty="0">
                <a:solidFill>
                  <a:schemeClr val="tx1"/>
                </a:solidFill>
                <a:effectLst/>
                <a:latin typeface="Arial" panose="020B0604020202020204" pitchFamily="34" charset="0"/>
                <a:ea typeface="+mn-ea"/>
                <a:cs typeface="Arial" panose="020B0604020202020204" pitchFamily="34" charset="0"/>
              </a:rPr>
              <a:t>ydyn nhw’n glir ac yn </a:t>
            </a:r>
            <a:r>
              <a:rPr lang="cy-GB" sz="1200" kern="1200" dirty="0" smtClean="0">
                <a:solidFill>
                  <a:schemeClr val="tx1"/>
                </a:solidFill>
                <a:effectLst/>
                <a:latin typeface="Arial" panose="020B0604020202020204" pitchFamily="34" charset="0"/>
                <a:ea typeface="+mn-ea"/>
                <a:cs typeface="Arial" panose="020B0604020202020204" pitchFamily="34" charset="0"/>
              </a:rPr>
              <a:t>fesuradwy, ayyb? A ydyn </a:t>
            </a:r>
            <a:r>
              <a:rPr lang="cy-GB" sz="1200" kern="1200" dirty="0">
                <a:solidFill>
                  <a:schemeClr val="tx1"/>
                </a:solidFill>
                <a:effectLst/>
                <a:latin typeface="Arial" panose="020B0604020202020204" pitchFamily="34" charset="0"/>
                <a:ea typeface="+mn-ea"/>
                <a:cs typeface="Arial" panose="020B0604020202020204" pitchFamily="34" charset="0"/>
              </a:rPr>
              <a:t>nhw’n cyfrannu at gyflawni’r strategaeth fusnes? </a:t>
            </a:r>
          </a:p>
          <a:p>
            <a:pPr lvl="0"/>
            <a:endParaRPr lang="cy-GB" sz="1200" kern="1200" dirty="0" smtClean="0">
              <a:solidFill>
                <a:schemeClr val="tx1"/>
              </a:solidFill>
              <a:effectLst/>
              <a:latin typeface="Arial" panose="020B0604020202020204" pitchFamily="34" charset="0"/>
              <a:ea typeface="+mn-ea"/>
              <a:cs typeface="Arial" panose="020B0604020202020204" pitchFamily="34" charset="0"/>
            </a:endParaRPr>
          </a:p>
          <a:p>
            <a:pPr marL="171450" lvl="0" indent="-171450">
              <a:buFont typeface="Arial" panose="020B0604020202020204" pitchFamily="34" charset="0"/>
              <a:buChar char="•"/>
            </a:pPr>
            <a:r>
              <a:rPr lang="cy-GB" sz="1200" kern="1200" dirty="0" smtClean="0">
                <a:solidFill>
                  <a:schemeClr val="tx1"/>
                </a:solidFill>
                <a:effectLst/>
                <a:latin typeface="Arial" panose="020B0604020202020204" pitchFamily="34" charset="0"/>
                <a:ea typeface="+mn-ea"/>
                <a:cs typeface="Arial" panose="020B0604020202020204" pitchFamily="34" charset="0"/>
              </a:rPr>
              <a:t>Mae </a:t>
            </a:r>
            <a:r>
              <a:rPr lang="cy-GB" sz="1200" b="1" kern="1200" dirty="0">
                <a:solidFill>
                  <a:schemeClr val="tx1"/>
                </a:solidFill>
                <a:effectLst/>
                <a:latin typeface="Arial" panose="020B0604020202020204" pitchFamily="34" charset="0"/>
                <a:ea typeface="+mn-ea"/>
                <a:cs typeface="Arial" panose="020B0604020202020204" pitchFamily="34" charset="0"/>
              </a:rPr>
              <a:t>Nodau </a:t>
            </a:r>
            <a:r>
              <a:rPr lang="cy-GB" sz="1200" kern="1200" dirty="0">
                <a:solidFill>
                  <a:schemeClr val="tx1"/>
                </a:solidFill>
                <a:effectLst/>
                <a:latin typeface="Arial" panose="020B0604020202020204" pitchFamily="34" charset="0"/>
                <a:ea typeface="+mn-ea"/>
                <a:cs typeface="Arial" panose="020B0604020202020204" pitchFamily="34" charset="0"/>
              </a:rPr>
              <a:t>yn gosod targed y gellir ei fesur. Nodau </a:t>
            </a:r>
            <a:r>
              <a:rPr lang="cy-GB" sz="1200" b="1" kern="1200" dirty="0">
                <a:solidFill>
                  <a:schemeClr val="tx1"/>
                </a:solidFill>
                <a:effectLst/>
                <a:latin typeface="Arial" panose="020B0604020202020204" pitchFamily="34" charset="0"/>
                <a:ea typeface="+mn-ea"/>
                <a:cs typeface="Arial" panose="020B0604020202020204" pitchFamily="34" charset="0"/>
              </a:rPr>
              <a:t>SMART </a:t>
            </a:r>
            <a:r>
              <a:rPr lang="cy-GB" sz="1200" kern="1200" dirty="0" smtClean="0">
                <a:solidFill>
                  <a:schemeClr val="tx1"/>
                </a:solidFill>
                <a:effectLst/>
                <a:latin typeface="Arial" panose="020B0604020202020204" pitchFamily="34" charset="0"/>
                <a:ea typeface="+mn-ea"/>
                <a:cs typeface="Arial" panose="020B0604020202020204" pitchFamily="34" charset="0"/>
              </a:rPr>
              <a:t>= </a:t>
            </a:r>
            <a:r>
              <a:rPr lang="cy-GB" sz="1200" kern="1200" dirty="0">
                <a:solidFill>
                  <a:schemeClr val="tx1"/>
                </a:solidFill>
                <a:effectLst/>
                <a:latin typeface="Arial" panose="020B0604020202020204" pitchFamily="34" charset="0"/>
                <a:ea typeface="+mn-ea"/>
                <a:cs typeface="Arial" panose="020B0604020202020204" pitchFamily="34" charset="0"/>
              </a:rPr>
              <a:t>penodol, mesuradwy, rhai y gellir eu cyflawni/priodoli, realistig, wedi’u cyfyngu i </a:t>
            </a:r>
            <a:r>
              <a:rPr lang="cy-GB" sz="1200" kern="1200" dirty="0" smtClean="0">
                <a:solidFill>
                  <a:schemeClr val="tx1"/>
                </a:solidFill>
                <a:effectLst/>
                <a:latin typeface="Arial" panose="020B0604020202020204" pitchFamily="34" charset="0"/>
                <a:ea typeface="+mn-ea"/>
                <a:cs typeface="Arial" panose="020B0604020202020204" pitchFamily="34" charset="0"/>
              </a:rPr>
              <a:t>amser</a:t>
            </a:r>
            <a:endParaRPr lang="cy-GB" sz="1200" kern="1200" dirty="0">
              <a:solidFill>
                <a:schemeClr val="tx1"/>
              </a:solidFill>
              <a:effectLst/>
              <a:latin typeface="Arial" panose="020B0604020202020204" pitchFamily="34" charset="0"/>
              <a:ea typeface="+mn-ea"/>
              <a:cs typeface="Arial" panose="020B0604020202020204" pitchFamily="34" charset="0"/>
            </a:endParaRPr>
          </a:p>
          <a:p>
            <a:pPr marL="171450" lvl="0" indent="-171450">
              <a:buFont typeface="Arial" panose="020B0604020202020204" pitchFamily="34" charset="0"/>
              <a:buChar char="•"/>
            </a:pPr>
            <a:r>
              <a:rPr lang="cy-GB" sz="1200" kern="1200" dirty="0">
                <a:solidFill>
                  <a:schemeClr val="tx1"/>
                </a:solidFill>
                <a:effectLst/>
                <a:latin typeface="Arial" panose="020B0604020202020204" pitchFamily="34" charset="0"/>
                <a:ea typeface="+mn-ea"/>
                <a:cs typeface="Arial" panose="020B0604020202020204" pitchFamily="34" charset="0"/>
              </a:rPr>
              <a:t>Mae</a:t>
            </a:r>
            <a:r>
              <a:rPr lang="cy-GB" sz="1200" b="1" kern="1200" dirty="0">
                <a:solidFill>
                  <a:schemeClr val="tx1"/>
                </a:solidFill>
                <a:effectLst/>
                <a:latin typeface="Arial" panose="020B0604020202020204" pitchFamily="34" charset="0"/>
                <a:ea typeface="+mn-ea"/>
                <a:cs typeface="Arial" panose="020B0604020202020204" pitchFamily="34" charset="0"/>
              </a:rPr>
              <a:t> Rhesymwaith</a:t>
            </a:r>
            <a:r>
              <a:rPr lang="cy-GB" sz="1200" kern="1200" dirty="0">
                <a:solidFill>
                  <a:schemeClr val="tx1"/>
                </a:solidFill>
                <a:effectLst/>
                <a:latin typeface="Arial" panose="020B0604020202020204" pitchFamily="34" charset="0"/>
                <a:ea typeface="+mn-ea"/>
                <a:cs typeface="Arial" panose="020B0604020202020204" pitchFamily="34" charset="0"/>
              </a:rPr>
              <a:t> yn helpu i egluro’r hyn sydd ei angen a </a:t>
            </a:r>
            <a:r>
              <a:rPr lang="cy-GB" sz="1200" kern="1200" dirty="0" smtClean="0">
                <a:solidFill>
                  <a:schemeClr val="tx1"/>
                </a:solidFill>
                <a:effectLst/>
                <a:latin typeface="Arial" panose="020B0604020202020204" pitchFamily="34" charset="0"/>
                <a:ea typeface="+mn-ea"/>
                <a:cs typeface="Arial" panose="020B0604020202020204" pitchFamily="34" charset="0"/>
              </a:rPr>
              <a:t>pham</a:t>
            </a:r>
            <a:endParaRPr lang="cy-GB" sz="1200" kern="1200" dirty="0">
              <a:solidFill>
                <a:schemeClr val="tx1"/>
              </a:solidFill>
              <a:effectLst/>
              <a:latin typeface="Arial" panose="020B0604020202020204" pitchFamily="34" charset="0"/>
              <a:ea typeface="+mn-ea"/>
              <a:cs typeface="Arial" panose="020B0604020202020204" pitchFamily="34" charset="0"/>
            </a:endParaRPr>
          </a:p>
          <a:p>
            <a:pPr marL="171450" lvl="0" indent="-171450">
              <a:buFont typeface="Arial" panose="020B0604020202020204" pitchFamily="34" charset="0"/>
              <a:buChar char="•"/>
            </a:pPr>
            <a:r>
              <a:rPr lang="cy-GB" sz="1200" kern="1200" dirty="0">
                <a:solidFill>
                  <a:schemeClr val="tx1"/>
                </a:solidFill>
                <a:effectLst/>
                <a:latin typeface="Arial" panose="020B0604020202020204" pitchFamily="34" charset="0"/>
                <a:ea typeface="+mn-ea"/>
                <a:cs typeface="Arial" panose="020B0604020202020204" pitchFamily="34" charset="0"/>
              </a:rPr>
              <a:t>Mae</a:t>
            </a:r>
            <a:r>
              <a:rPr lang="cy-GB" sz="1200" b="1" kern="1200" dirty="0">
                <a:solidFill>
                  <a:schemeClr val="tx1"/>
                </a:solidFill>
                <a:effectLst/>
                <a:latin typeface="Arial" panose="020B0604020202020204" pitchFamily="34" charset="0"/>
                <a:ea typeface="+mn-ea"/>
                <a:cs typeface="Arial" panose="020B0604020202020204" pitchFamily="34" charset="0"/>
              </a:rPr>
              <a:t> Mesurau</a:t>
            </a:r>
            <a:r>
              <a:rPr lang="cy-GB" sz="1200" kern="1200" dirty="0">
                <a:solidFill>
                  <a:schemeClr val="tx1"/>
                </a:solidFill>
                <a:effectLst/>
                <a:latin typeface="Arial" panose="020B0604020202020204" pitchFamily="34" charset="0"/>
                <a:ea typeface="+mn-ea"/>
                <a:cs typeface="Arial" panose="020B0604020202020204" pitchFamily="34" charset="0"/>
              </a:rPr>
              <a:t> yn nodi’r hyn i’w gyfrif i ddweud wrthoch chi a ydych chi wedi cyflawni’ch NOD – dangosyddion perfformiad. Dydyn nhw ddim, ynddyn nhw eu hunain yn dargedau. Ar gyfer pob nod, enwch </a:t>
            </a:r>
            <a:r>
              <a:rPr lang="cy-GB" sz="1200" kern="1200" dirty="0" smtClean="0">
                <a:solidFill>
                  <a:schemeClr val="tx1"/>
                </a:solidFill>
                <a:effectLst/>
                <a:latin typeface="Arial" panose="020B0604020202020204" pitchFamily="34" charset="0"/>
                <a:ea typeface="+mn-ea"/>
                <a:cs typeface="Arial" panose="020B0604020202020204" pitchFamily="34" charset="0"/>
              </a:rPr>
              <a:t>(3-4) </a:t>
            </a:r>
            <a:r>
              <a:rPr lang="cy-GB" sz="1200" kern="1200" dirty="0">
                <a:solidFill>
                  <a:schemeClr val="tx1"/>
                </a:solidFill>
                <a:effectLst/>
                <a:latin typeface="Arial" panose="020B0604020202020204" pitchFamily="34" charset="0"/>
                <a:ea typeface="+mn-ea"/>
                <a:cs typeface="Arial" panose="020B0604020202020204" pitchFamily="34" charset="0"/>
              </a:rPr>
              <a:t>mesur allweddol neu ‘Pls’ a ddefnyddir i fesur cynnydd yn ei erbyn. Nid targedau </a:t>
            </a:r>
            <a:r>
              <a:rPr lang="cy-GB" sz="1200" kern="1200" dirty="0" smtClean="0">
                <a:solidFill>
                  <a:schemeClr val="tx1"/>
                </a:solidFill>
                <a:effectLst/>
                <a:latin typeface="Arial" panose="020B0604020202020204" pitchFamily="34" charset="0"/>
                <a:ea typeface="+mn-ea"/>
                <a:cs typeface="Arial" panose="020B0604020202020204" pitchFamily="34" charset="0"/>
              </a:rPr>
              <a:t>yw </a:t>
            </a:r>
            <a:r>
              <a:rPr lang="cy-GB" sz="1200" kern="1200" dirty="0">
                <a:solidFill>
                  <a:schemeClr val="tx1"/>
                </a:solidFill>
                <a:effectLst/>
                <a:latin typeface="Arial" panose="020B0604020202020204" pitchFamily="34" charset="0"/>
                <a:ea typeface="+mn-ea"/>
                <a:cs typeface="Arial" panose="020B0604020202020204" pitchFamily="34" charset="0"/>
              </a:rPr>
              <a:t>mesurau, dim ond yr hyn y byddwch yn eu cyfrif. Mae mesurau fel arfer yn cychwyn gyda </a:t>
            </a:r>
            <a:r>
              <a:rPr lang="cy-GB" sz="1200" kern="1200" dirty="0" smtClean="0">
                <a:solidFill>
                  <a:schemeClr val="tx1"/>
                </a:solidFill>
                <a:effectLst/>
                <a:latin typeface="Arial" panose="020B0604020202020204" pitchFamily="34" charset="0"/>
                <a:ea typeface="+mn-ea"/>
                <a:cs typeface="Arial" panose="020B0604020202020204" pitchFamily="34" charset="0"/>
              </a:rPr>
              <a:t>‘</a:t>
            </a:r>
            <a:r>
              <a:rPr lang="cy-GB" sz="1200" kern="1200" dirty="0">
                <a:solidFill>
                  <a:schemeClr val="tx1"/>
                </a:solidFill>
                <a:effectLst/>
                <a:latin typeface="Arial" panose="020B0604020202020204" pitchFamily="34" charset="0"/>
                <a:ea typeface="+mn-ea"/>
                <a:cs typeface="Arial" panose="020B0604020202020204" pitchFamily="34" charset="0"/>
              </a:rPr>
              <a:t>n</a:t>
            </a:r>
            <a:r>
              <a:rPr lang="cy-GB" sz="1200" kern="1200" dirty="0" smtClean="0">
                <a:solidFill>
                  <a:schemeClr val="tx1"/>
                </a:solidFill>
                <a:effectLst/>
                <a:latin typeface="Arial" panose="020B0604020202020204" pitchFamily="34" charset="0"/>
                <a:ea typeface="+mn-ea"/>
                <a:cs typeface="Arial" panose="020B0604020202020204" pitchFamily="34" charset="0"/>
              </a:rPr>
              <a:t>ifer o…’, `canran </a:t>
            </a:r>
            <a:r>
              <a:rPr lang="cy-GB" sz="1200" kern="1200" dirty="0">
                <a:solidFill>
                  <a:schemeClr val="tx1"/>
                </a:solidFill>
                <a:effectLst/>
                <a:latin typeface="Arial" panose="020B0604020202020204" pitchFamily="34" charset="0"/>
                <a:ea typeface="+mn-ea"/>
                <a:cs typeface="Arial" panose="020B0604020202020204" pitchFamily="34" charset="0"/>
              </a:rPr>
              <a:t>o</a:t>
            </a:r>
            <a:r>
              <a:rPr lang="cy-GB" sz="1200" kern="1200" dirty="0" smtClean="0">
                <a:solidFill>
                  <a:schemeClr val="tx1"/>
                </a:solidFill>
                <a:effectLst/>
                <a:latin typeface="Arial" panose="020B0604020202020204" pitchFamily="34" charset="0"/>
                <a:ea typeface="+mn-ea"/>
                <a:cs typeface="Arial" panose="020B0604020202020204" pitchFamily="34" charset="0"/>
              </a:rPr>
              <a:t>…’ </a:t>
            </a:r>
            <a:r>
              <a:rPr lang="cy-GB" sz="1200" kern="1200" dirty="0">
                <a:solidFill>
                  <a:schemeClr val="tx1"/>
                </a:solidFill>
                <a:effectLst/>
                <a:latin typeface="Arial" panose="020B0604020202020204" pitchFamily="34" charset="0"/>
                <a:ea typeface="+mn-ea"/>
                <a:cs typeface="Arial" panose="020B0604020202020204" pitchFamily="34" charset="0"/>
              </a:rPr>
              <a:t>neu </a:t>
            </a:r>
            <a:r>
              <a:rPr lang="cy-GB" sz="1200" kern="1200" dirty="0" smtClean="0">
                <a:solidFill>
                  <a:schemeClr val="tx1"/>
                </a:solidFill>
                <a:effectLst/>
                <a:latin typeface="Arial" panose="020B0604020202020204" pitchFamily="34" charset="0"/>
                <a:ea typeface="+mn-ea"/>
                <a:cs typeface="Arial" panose="020B0604020202020204" pitchFamily="34" charset="0"/>
              </a:rPr>
              <a:t>`cyfran </a:t>
            </a:r>
            <a:r>
              <a:rPr lang="cy-GB" sz="1200" kern="1200" dirty="0">
                <a:solidFill>
                  <a:schemeClr val="tx1"/>
                </a:solidFill>
                <a:effectLst/>
                <a:latin typeface="Arial" panose="020B0604020202020204" pitchFamily="34" charset="0"/>
                <a:ea typeface="+mn-ea"/>
                <a:cs typeface="Arial" panose="020B0604020202020204" pitchFamily="34" charset="0"/>
              </a:rPr>
              <a:t>o…’</a:t>
            </a:r>
          </a:p>
          <a:p>
            <a:pPr marL="171450" lvl="0" indent="-171450">
              <a:buFont typeface="Arial" panose="020B0604020202020204" pitchFamily="34" charset="0"/>
              <a:buChar char="•"/>
            </a:pPr>
            <a:r>
              <a:rPr lang="cy-GB" sz="1200" kern="1200" dirty="0">
                <a:solidFill>
                  <a:schemeClr val="tx1"/>
                </a:solidFill>
                <a:effectLst/>
                <a:latin typeface="Arial" panose="020B0604020202020204" pitchFamily="34" charset="0"/>
                <a:ea typeface="+mn-ea"/>
                <a:cs typeface="Arial" panose="020B0604020202020204" pitchFamily="34" charset="0"/>
              </a:rPr>
              <a:t>Mae trefniadau</a:t>
            </a:r>
            <a:r>
              <a:rPr lang="cy-GB" sz="1200" b="1" kern="1200" dirty="0">
                <a:solidFill>
                  <a:schemeClr val="tx1"/>
                </a:solidFill>
                <a:effectLst/>
                <a:latin typeface="Arial" panose="020B0604020202020204" pitchFamily="34" charset="0"/>
                <a:ea typeface="+mn-ea"/>
                <a:cs typeface="Arial" panose="020B0604020202020204" pitchFamily="34" charset="0"/>
              </a:rPr>
              <a:t> Monitro</a:t>
            </a:r>
            <a:r>
              <a:rPr lang="cy-GB" sz="1200" kern="1200" dirty="0">
                <a:solidFill>
                  <a:schemeClr val="tx1"/>
                </a:solidFill>
                <a:effectLst/>
                <a:latin typeface="Arial" panose="020B0604020202020204" pitchFamily="34" charset="0"/>
                <a:ea typeface="+mn-ea"/>
                <a:cs typeface="Arial" panose="020B0604020202020204" pitchFamily="34" charset="0"/>
              </a:rPr>
              <a:t> yn nodi’n glir sut, pryd a phwy fydd yn casglu ac adrodd yn ôl ar y mesurau, sy’n sicrhau bod popeth yn cydymffurfio â’r </a:t>
            </a:r>
            <a:r>
              <a:rPr lang="cy-GB" sz="1200" kern="1200" dirty="0" smtClean="0">
                <a:solidFill>
                  <a:schemeClr val="tx1"/>
                </a:solidFill>
                <a:effectLst/>
                <a:latin typeface="Arial" panose="020B0604020202020204" pitchFamily="34" charset="0"/>
                <a:ea typeface="+mn-ea"/>
                <a:cs typeface="Arial" panose="020B0604020202020204" pitchFamily="34" charset="0"/>
              </a:rPr>
              <a:t>nodau</a:t>
            </a:r>
            <a:endParaRPr lang="cy-GB" sz="1200" kern="1200" dirty="0">
              <a:solidFill>
                <a:schemeClr val="tx1"/>
              </a:solidFill>
              <a:effectLst/>
              <a:latin typeface="Arial" panose="020B0604020202020204" pitchFamily="34" charset="0"/>
              <a:ea typeface="+mn-ea"/>
              <a:cs typeface="Arial" panose="020B0604020202020204" pitchFamily="34" charset="0"/>
            </a:endParaRPr>
          </a:p>
          <a:p>
            <a:pPr marL="171450" lvl="0" indent="-171450">
              <a:buFont typeface="Arial" panose="020B0604020202020204" pitchFamily="34" charset="0"/>
              <a:buChar char="•"/>
            </a:pPr>
            <a:r>
              <a:rPr lang="cy-GB" sz="1200" b="1" kern="1200" dirty="0">
                <a:solidFill>
                  <a:schemeClr val="tx1"/>
                </a:solidFill>
                <a:effectLst/>
                <a:latin typeface="Arial" panose="020B0604020202020204" pitchFamily="34" charset="0"/>
                <a:ea typeface="+mn-ea"/>
                <a:cs typeface="Arial" panose="020B0604020202020204" pitchFamily="34" charset="0"/>
              </a:rPr>
              <a:t>Cynlluniau gweithredu </a:t>
            </a:r>
            <a:r>
              <a:rPr lang="cy-GB" sz="1200" kern="1200" dirty="0">
                <a:solidFill>
                  <a:schemeClr val="tx1"/>
                </a:solidFill>
                <a:effectLst/>
                <a:latin typeface="Arial" panose="020B0604020202020204" pitchFamily="34" charset="0"/>
                <a:ea typeface="+mn-ea"/>
                <a:cs typeface="Arial" panose="020B0604020202020204" pitchFamily="34" charset="0"/>
              </a:rPr>
              <a:t>yw’r hyn a fydd yn cael ei wneud i gyflawni’r nod. Pa gamau a weithredir gan bwy a </a:t>
            </a:r>
            <a:r>
              <a:rPr lang="cy-GB" sz="1200" kern="1200" dirty="0" smtClean="0">
                <a:solidFill>
                  <a:schemeClr val="tx1"/>
                </a:solidFill>
                <a:effectLst/>
                <a:latin typeface="Arial" panose="020B0604020202020204" pitchFamily="34" charset="0"/>
                <a:ea typeface="+mn-ea"/>
                <a:cs typeface="Arial" panose="020B0604020202020204" pitchFamily="34" charset="0"/>
              </a:rPr>
              <a:t>phryd</a:t>
            </a:r>
            <a:endParaRPr lang="cy-GB" sz="1200" kern="1200" dirty="0">
              <a:solidFill>
                <a:schemeClr val="tx1"/>
              </a:solidFill>
              <a:effectLst/>
              <a:latin typeface="Arial" panose="020B0604020202020204" pitchFamily="34" charset="0"/>
              <a:ea typeface="+mn-ea"/>
              <a:cs typeface="Arial" panose="020B0604020202020204" pitchFamily="34" charset="0"/>
            </a:endParaRPr>
          </a:p>
          <a:p>
            <a:pPr marL="171450" indent="-171450" eaLnBrk="1" hangingPunct="1">
              <a:buFont typeface="Arial" panose="020B0604020202020204" pitchFamily="34" charset="0"/>
              <a:buChar char="•"/>
            </a:pPr>
            <a:endParaRPr lang="en-GB" altLang="en-US" dirty="0">
              <a:latin typeface="Arial" charset="0"/>
            </a:endParaRPr>
          </a:p>
        </p:txBody>
      </p:sp>
      <p:sp>
        <p:nvSpPr>
          <p:cNvPr id="4" name="Slide Number Placeholder 3"/>
          <p:cNvSpPr>
            <a:spLocks noGrp="1"/>
          </p:cNvSpPr>
          <p:nvPr>
            <p:ph type="sldNum" sz="quarter" idx="5"/>
          </p:nvPr>
        </p:nvSpPr>
        <p:spPr/>
        <p:txBody>
          <a:bodyPr/>
          <a:lstStyle/>
          <a:p>
            <a:pPr>
              <a:defRPr/>
            </a:pPr>
            <a:fld id="{CD674A20-A0C6-48E0-BD06-5C7AA646F201}" type="slidenum">
              <a:rPr lang="en-GB" smtClean="0"/>
              <a:pPr>
                <a:defRPr/>
              </a:pPr>
              <a:t>15</a:t>
            </a:fld>
            <a:endParaRPr lang="en-GB" dirty="0"/>
          </a:p>
        </p:txBody>
      </p:sp>
    </p:spTree>
    <p:extLst>
      <p:ext uri="{BB962C8B-B14F-4D97-AF65-F5344CB8AC3E}">
        <p14:creationId xmlns:p14="http://schemas.microsoft.com/office/powerpoint/2010/main" val="335842484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cy-GB" sz="1200" kern="1200" dirty="0">
                <a:solidFill>
                  <a:schemeClr val="tx1"/>
                </a:solidFill>
                <a:effectLst/>
                <a:latin typeface="Arial" panose="020B0604020202020204" pitchFamily="34" charset="0"/>
                <a:ea typeface="+mn-ea"/>
                <a:cs typeface="Arial" panose="020B0604020202020204" pitchFamily="34" charset="0"/>
              </a:rPr>
              <a:t>Yn eich </a:t>
            </a:r>
            <a:r>
              <a:rPr lang="cy-GB" sz="1200" kern="1200" dirty="0" smtClean="0">
                <a:solidFill>
                  <a:schemeClr val="tx1"/>
                </a:solidFill>
                <a:effectLst/>
                <a:latin typeface="Arial" panose="020B0604020202020204" pitchFamily="34" charset="0"/>
                <a:ea typeface="+mn-ea"/>
                <a:cs typeface="Arial" panose="020B0604020202020204" pitchFamily="34" charset="0"/>
              </a:rPr>
              <a:t>grŵp, </a:t>
            </a:r>
            <a:r>
              <a:rPr lang="cy-GB" sz="1200" kern="1200" dirty="0">
                <a:solidFill>
                  <a:schemeClr val="tx1"/>
                </a:solidFill>
                <a:effectLst/>
                <a:latin typeface="Arial" panose="020B0604020202020204" pitchFamily="34" charset="0"/>
                <a:ea typeface="+mn-ea"/>
                <a:cs typeface="Arial" panose="020B0604020202020204" pitchFamily="34" charset="0"/>
              </a:rPr>
              <a:t>trafodwch a chytuno ar nodau SMART ar gyfer y maes yr ydych yn gweithio arno ac a fydd yn cyfrannu at y canlyniad cenedlaethol yr ydych wedi’i ddewis.</a:t>
            </a:r>
          </a:p>
          <a:p>
            <a:endParaRPr lang="en-GB" dirty="0"/>
          </a:p>
        </p:txBody>
      </p:sp>
      <p:sp>
        <p:nvSpPr>
          <p:cNvPr id="4" name="Slide Number Placeholder 3"/>
          <p:cNvSpPr>
            <a:spLocks noGrp="1"/>
          </p:cNvSpPr>
          <p:nvPr>
            <p:ph type="sldNum" sz="quarter" idx="10"/>
          </p:nvPr>
        </p:nvSpPr>
        <p:spPr/>
        <p:txBody>
          <a:bodyPr/>
          <a:lstStyle/>
          <a:p>
            <a:fld id="{A771E050-A66B-4E11-9C20-135C160BC1C9}" type="slidenum">
              <a:rPr lang="en-GB" smtClean="0"/>
              <a:t>16</a:t>
            </a:fld>
            <a:endParaRPr lang="en-GB" dirty="0"/>
          </a:p>
        </p:txBody>
      </p:sp>
    </p:spTree>
    <p:extLst>
      <p:ext uri="{BB962C8B-B14F-4D97-AF65-F5344CB8AC3E}">
        <p14:creationId xmlns:p14="http://schemas.microsoft.com/office/powerpoint/2010/main" val="155406042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GB" sz="1200" kern="1200" dirty="0">
                <a:solidFill>
                  <a:schemeClr val="tx1"/>
                </a:solidFill>
                <a:effectLst/>
                <a:latin typeface="Arial" panose="020B0604020202020204" pitchFamily="34" charset="0"/>
                <a:ea typeface="+mn-ea"/>
                <a:cs typeface="Arial" panose="020B0604020202020204" pitchFamily="34" charset="0"/>
              </a:rPr>
              <a:t>Ar ôl datblygu nodau, rhaid i ni nawr ystyried sut byddwn ni’n mesur perfformiad yn eu herbyn. Mae’r cwestiynau hyn wedi’u seilio ar ‘Results Based Accountability’ Mark Friedman sydd efallai’n gyfarwydd i’r cyfranogwyr. Fel arfer, y cwestiwn olaf yw’r un anodd i’w fesur – y canlyniadau a gyflenwyd – er efallai hefyd nad yw’r systemau’n rhai sy’n ei gwneud hi’n hawdd casglu allbynnau.</a:t>
            </a:r>
            <a:endParaRPr lang="en-GB" dirty="0"/>
          </a:p>
        </p:txBody>
      </p:sp>
      <p:sp>
        <p:nvSpPr>
          <p:cNvPr id="4" name="Slide Number Placeholder 3"/>
          <p:cNvSpPr>
            <a:spLocks noGrp="1"/>
          </p:cNvSpPr>
          <p:nvPr>
            <p:ph type="sldNum" sz="quarter" idx="10"/>
          </p:nvPr>
        </p:nvSpPr>
        <p:spPr/>
        <p:txBody>
          <a:bodyPr/>
          <a:lstStyle/>
          <a:p>
            <a:fld id="{A771E050-A66B-4E11-9C20-135C160BC1C9}" type="slidenum">
              <a:rPr lang="en-GB" smtClean="0"/>
              <a:t>17</a:t>
            </a:fld>
            <a:endParaRPr lang="en-GB" dirty="0"/>
          </a:p>
        </p:txBody>
      </p:sp>
    </p:spTree>
    <p:extLst>
      <p:ext uri="{BB962C8B-B14F-4D97-AF65-F5344CB8AC3E}">
        <p14:creationId xmlns:p14="http://schemas.microsoft.com/office/powerpoint/2010/main" val="70012250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GB" sz="1200" kern="1200" dirty="0">
                <a:solidFill>
                  <a:schemeClr val="tx1"/>
                </a:solidFill>
                <a:effectLst/>
                <a:latin typeface="Arial" panose="020B0604020202020204" pitchFamily="34" charset="0"/>
                <a:ea typeface="+mn-ea"/>
                <a:cs typeface="Arial" panose="020B0604020202020204" pitchFamily="34" charset="0"/>
              </a:rPr>
              <a:t>Os oes angen mesur canlyniadau, gellir gweithredu camau i’w mesur yn ansoddol ac yn feintiol. Mae’n werth nodi bod Fframwaith Perfformiad Cenedlaethol yn cynnwys arolygon a holiaduron safonol i’w defnyddio i sicrhau bod y casglu cenedlaethol </a:t>
            </a:r>
            <a:r>
              <a:rPr lang="cy-GB" sz="1200" kern="1200" dirty="0" smtClean="0">
                <a:solidFill>
                  <a:schemeClr val="tx1"/>
                </a:solidFill>
                <a:effectLst/>
                <a:latin typeface="Arial" panose="020B0604020202020204" pitchFamily="34" charset="0"/>
                <a:ea typeface="+mn-ea"/>
                <a:cs typeface="Arial" panose="020B0604020202020204" pitchFamily="34" charset="0"/>
              </a:rPr>
              <a:t>yn </a:t>
            </a:r>
            <a:r>
              <a:rPr lang="cy-GB" sz="1200" kern="1200" dirty="0">
                <a:solidFill>
                  <a:schemeClr val="tx1"/>
                </a:solidFill>
                <a:effectLst/>
                <a:latin typeface="Arial" panose="020B0604020202020204" pitchFamily="34" charset="0"/>
                <a:ea typeface="+mn-ea"/>
                <a:cs typeface="Arial" panose="020B0604020202020204" pitchFamily="34" charset="0"/>
              </a:rPr>
              <a:t>cael ei safoni.</a:t>
            </a:r>
            <a:endParaRPr lang="en-GB" dirty="0"/>
          </a:p>
        </p:txBody>
      </p:sp>
      <p:sp>
        <p:nvSpPr>
          <p:cNvPr id="4" name="Slide Number Placeholder 3"/>
          <p:cNvSpPr>
            <a:spLocks noGrp="1"/>
          </p:cNvSpPr>
          <p:nvPr>
            <p:ph type="sldNum" sz="quarter" idx="10"/>
          </p:nvPr>
        </p:nvSpPr>
        <p:spPr/>
        <p:txBody>
          <a:bodyPr/>
          <a:lstStyle/>
          <a:p>
            <a:fld id="{A771E050-A66B-4E11-9C20-135C160BC1C9}" type="slidenum">
              <a:rPr lang="en-GB" smtClean="0"/>
              <a:t>18</a:t>
            </a:fld>
            <a:endParaRPr lang="en-GB" dirty="0"/>
          </a:p>
        </p:txBody>
      </p:sp>
    </p:spTree>
    <p:extLst>
      <p:ext uri="{BB962C8B-B14F-4D97-AF65-F5344CB8AC3E}">
        <p14:creationId xmlns:p14="http://schemas.microsoft.com/office/powerpoint/2010/main" val="39450363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GB" sz="1200" kern="1200" dirty="0">
                <a:solidFill>
                  <a:schemeClr val="tx1"/>
                </a:solidFill>
                <a:effectLst/>
                <a:latin typeface="Arial" panose="020B0604020202020204" pitchFamily="34" charset="0"/>
                <a:ea typeface="+mn-ea"/>
                <a:cs typeface="Arial" panose="020B0604020202020204" pitchFamily="34" charset="0"/>
              </a:rPr>
              <a:t>Hwn ydy’r ail weithdy fydd yn darparu cyfle i ystyried yr hyn mae’n ei olygu i weithredu’r Ddeddf yn lleol gan edrych ar ddau faes penodol:</a:t>
            </a:r>
          </a:p>
          <a:p>
            <a:r>
              <a:rPr lang="cy-GB" sz="1200" kern="1200" dirty="0">
                <a:solidFill>
                  <a:schemeClr val="tx1"/>
                </a:solidFill>
                <a:effectLst/>
                <a:latin typeface="Arial" panose="020B0604020202020204" pitchFamily="34" charset="0"/>
                <a:ea typeface="+mn-ea"/>
                <a:cs typeface="Arial" panose="020B0604020202020204" pitchFamily="34" charset="0"/>
              </a:rPr>
              <a:t> </a:t>
            </a:r>
          </a:p>
          <a:p>
            <a:pPr marL="171450" lvl="0" indent="-171450">
              <a:buFont typeface="Arial" panose="020B0604020202020204" pitchFamily="34" charset="0"/>
              <a:buChar char="•"/>
            </a:pPr>
            <a:r>
              <a:rPr lang="cy-GB" sz="1200" kern="1200" dirty="0">
                <a:solidFill>
                  <a:schemeClr val="tx1"/>
                </a:solidFill>
                <a:effectLst/>
                <a:latin typeface="Arial" panose="020B0604020202020204" pitchFamily="34" charset="0"/>
                <a:ea typeface="+mn-ea"/>
                <a:cs typeface="Arial" panose="020B0604020202020204" pitchFamily="34" charset="0"/>
              </a:rPr>
              <a:t>Newid meddylfryd: yn benodol y newidiadau sydd eu hangen i allu gweithredu’r Ddeddf, yn cynnwys sut mae rheolwyr unigol yn egluro’r newidiadau ac yn cynllunio ar gyfer y newidiadau sydd yn berthnasol i’w meysydd </a:t>
            </a:r>
            <a:r>
              <a:rPr lang="cy-GB" sz="1200" kern="1200" dirty="0" smtClean="0">
                <a:solidFill>
                  <a:schemeClr val="tx1"/>
                </a:solidFill>
                <a:effectLst/>
                <a:latin typeface="Arial" panose="020B0604020202020204" pitchFamily="34" charset="0"/>
                <a:ea typeface="+mn-ea"/>
                <a:cs typeface="Arial" panose="020B0604020202020204" pitchFamily="34" charset="0"/>
              </a:rPr>
              <a:t>gwaith</a:t>
            </a:r>
            <a:endParaRPr lang="cy-GB" sz="1200" kern="1200" dirty="0">
              <a:solidFill>
                <a:schemeClr val="tx1"/>
              </a:solidFill>
              <a:effectLst/>
              <a:latin typeface="Arial" panose="020B0604020202020204" pitchFamily="34" charset="0"/>
              <a:ea typeface="+mn-ea"/>
              <a:cs typeface="Arial" panose="020B0604020202020204" pitchFamily="34" charset="0"/>
            </a:endParaRPr>
          </a:p>
          <a:p>
            <a:pPr marL="171450" lvl="0" indent="-171450">
              <a:buFont typeface="Arial" panose="020B0604020202020204" pitchFamily="34" charset="0"/>
              <a:buChar char="•"/>
            </a:pPr>
            <a:r>
              <a:rPr lang="cy-GB" sz="1200" kern="1200" dirty="0">
                <a:solidFill>
                  <a:schemeClr val="tx1"/>
                </a:solidFill>
                <a:effectLst/>
                <a:latin typeface="Arial" panose="020B0604020202020204" pitchFamily="34" charset="0"/>
                <a:ea typeface="+mn-ea"/>
                <a:cs typeface="Arial" panose="020B0604020202020204" pitchFamily="34" charset="0"/>
              </a:rPr>
              <a:t>Mesur perfformiad: yn arbennig goblygiadau’r Fframwaith Canlyniadau Llesiant Cenedlaethol a’r Fframwaith Perfformiad Cenedlaethol ar gyfer arferion rheoli perfformiad lleol sy’n sail i gynllunio strategol ac yn arwain </a:t>
            </a:r>
            <a:r>
              <a:rPr lang="cy-GB" sz="1200" kern="1200" dirty="0" smtClean="0">
                <a:solidFill>
                  <a:schemeClr val="tx1"/>
                </a:solidFill>
                <a:effectLst/>
                <a:latin typeface="Arial" panose="020B0604020202020204" pitchFamily="34" charset="0"/>
                <a:ea typeface="+mn-ea"/>
                <a:cs typeface="Arial" panose="020B0604020202020204" pitchFamily="34" charset="0"/>
              </a:rPr>
              <a:t>gwelliant</a:t>
            </a:r>
            <a:endParaRPr lang="cy-GB" sz="1200" kern="1200" dirty="0">
              <a:solidFill>
                <a:schemeClr val="tx1"/>
              </a:solidFill>
              <a:effectLst/>
              <a:latin typeface="Arial" panose="020B0604020202020204" pitchFamily="34" charset="0"/>
              <a:ea typeface="+mn-ea"/>
              <a:cs typeface="Arial" panose="020B0604020202020204" pitchFamily="34" charset="0"/>
            </a:endParaRPr>
          </a:p>
          <a:p>
            <a:r>
              <a:rPr lang="cy-GB" sz="1200" kern="1200" dirty="0">
                <a:solidFill>
                  <a:schemeClr val="tx1"/>
                </a:solidFill>
                <a:effectLst/>
                <a:latin typeface="Arial" panose="020B0604020202020204" pitchFamily="34" charset="0"/>
                <a:ea typeface="+mn-ea"/>
                <a:cs typeface="Arial" panose="020B0604020202020204" pitchFamily="34" charset="0"/>
              </a:rPr>
              <a:t> </a:t>
            </a:r>
          </a:p>
          <a:p>
            <a:r>
              <a:rPr lang="cy-GB" sz="1200" kern="1200" dirty="0">
                <a:solidFill>
                  <a:schemeClr val="tx1"/>
                </a:solidFill>
                <a:effectLst/>
                <a:latin typeface="Arial" panose="020B0604020202020204" pitchFamily="34" charset="0"/>
                <a:ea typeface="+mn-ea"/>
                <a:cs typeface="Arial" panose="020B0604020202020204" pitchFamily="34" charset="0"/>
              </a:rPr>
              <a:t>Lluniwyd y ddau weithdy i ddatblygu ac ymestyn ar yr ymarferion cyn gweithdy ac yn darparu cyfle i ystyried arferion yn fwy cyffredinol a chynllunio’r camau i’w gweithredu’n lleol.</a:t>
            </a:r>
          </a:p>
          <a:p>
            <a:pPr lvl="0"/>
            <a:endParaRPr lang="en-GB" sz="1200" kern="1200" dirty="0">
              <a:solidFill>
                <a:schemeClr val="tx1"/>
              </a:solidFill>
              <a:effectLst/>
              <a:latin typeface="Arial" panose="020B0604020202020204" pitchFamily="34" charset="0"/>
              <a:ea typeface="+mn-ea"/>
              <a:cs typeface="Arial" panose="020B0604020202020204" pitchFamily="34" charset="0"/>
            </a:endParaRPr>
          </a:p>
        </p:txBody>
      </p:sp>
      <p:sp>
        <p:nvSpPr>
          <p:cNvPr id="4" name="Slide Number Placeholder 3"/>
          <p:cNvSpPr>
            <a:spLocks noGrp="1"/>
          </p:cNvSpPr>
          <p:nvPr>
            <p:ph type="sldNum" sz="quarter" idx="10"/>
          </p:nvPr>
        </p:nvSpPr>
        <p:spPr/>
        <p:txBody>
          <a:bodyPr/>
          <a:lstStyle/>
          <a:p>
            <a:fld id="{A771E050-A66B-4E11-9C20-135C160BC1C9}" type="slidenum">
              <a:rPr lang="en-GB" smtClean="0"/>
              <a:t>1</a:t>
            </a:fld>
            <a:endParaRPr lang="en-GB" dirty="0"/>
          </a:p>
        </p:txBody>
      </p:sp>
    </p:spTree>
    <p:extLst>
      <p:ext uri="{BB962C8B-B14F-4D97-AF65-F5344CB8AC3E}">
        <p14:creationId xmlns:p14="http://schemas.microsoft.com/office/powerpoint/2010/main" val="21350209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cy-GB" sz="1200" kern="1200" dirty="0">
                <a:solidFill>
                  <a:schemeClr val="tx1"/>
                </a:solidFill>
                <a:effectLst/>
                <a:latin typeface="Arial" panose="020B0604020202020204" pitchFamily="34" charset="0"/>
                <a:ea typeface="+mn-ea"/>
                <a:cs typeface="Arial" panose="020B0604020202020204" pitchFamily="34" charset="0"/>
              </a:rPr>
              <a:t>Felly, ar ôl datblygu nodau bydd angen i chi nawr gytuno pa fesurau </a:t>
            </a:r>
            <a:r>
              <a:rPr lang="cy-GB" sz="1200" kern="1200" dirty="0" smtClean="0">
                <a:solidFill>
                  <a:schemeClr val="tx1"/>
                </a:solidFill>
                <a:effectLst/>
                <a:latin typeface="Arial" panose="020B0604020202020204" pitchFamily="34" charset="0"/>
                <a:ea typeface="+mn-ea"/>
                <a:cs typeface="Arial" panose="020B0604020202020204" pitchFamily="34" charset="0"/>
              </a:rPr>
              <a:t>perfformiad </a:t>
            </a:r>
            <a:r>
              <a:rPr lang="cy-GB" sz="1200" kern="1200" dirty="0">
                <a:solidFill>
                  <a:schemeClr val="tx1"/>
                </a:solidFill>
                <a:effectLst/>
                <a:latin typeface="Arial" panose="020B0604020202020204" pitchFamily="34" charset="0"/>
                <a:ea typeface="+mn-ea"/>
                <a:cs typeface="Arial" panose="020B0604020202020204" pitchFamily="34" charset="0"/>
              </a:rPr>
              <a:t>fydd angen i chi eu defnyddio i arddangos perfformiad yn eu herbyn</a:t>
            </a:r>
            <a:r>
              <a:rPr lang="cy-GB" sz="1200" kern="1200" dirty="0" smtClean="0">
                <a:solidFill>
                  <a:schemeClr val="tx1"/>
                </a:solidFill>
                <a:effectLst/>
                <a:latin typeface="Arial" panose="020B0604020202020204" pitchFamily="34" charset="0"/>
                <a:ea typeface="+mn-ea"/>
                <a:cs typeface="Arial" panose="020B0604020202020204" pitchFamily="34" charset="0"/>
              </a:rPr>
              <a:t>.</a:t>
            </a:r>
          </a:p>
          <a:p>
            <a:pPr lvl="0"/>
            <a:endParaRPr lang="cy-GB" sz="1200" kern="1200" dirty="0">
              <a:solidFill>
                <a:schemeClr val="tx1"/>
              </a:solidFill>
              <a:effectLst/>
              <a:latin typeface="Arial" panose="020B0604020202020204" pitchFamily="34" charset="0"/>
              <a:ea typeface="+mn-ea"/>
              <a:cs typeface="Arial" panose="020B0604020202020204" pitchFamily="34" charset="0"/>
            </a:endParaRPr>
          </a:p>
          <a:p>
            <a:pPr lvl="0"/>
            <a:r>
              <a:rPr lang="cy-GB" sz="1200" kern="1200" dirty="0">
                <a:solidFill>
                  <a:schemeClr val="tx1"/>
                </a:solidFill>
                <a:effectLst/>
                <a:latin typeface="Arial" panose="020B0604020202020204" pitchFamily="34" charset="0"/>
                <a:ea typeface="+mn-ea"/>
                <a:cs typeface="Arial" panose="020B0604020202020204" pitchFamily="34" charset="0"/>
              </a:rPr>
              <a:t>Fel grŵp trafodwch a chytuno ar y tri uchaf ac yna ystyried sut byddech yn casglu tystiolaeth yn erbyn y mesurau hyn. </a:t>
            </a:r>
          </a:p>
          <a:p>
            <a:endParaRPr lang="en-GB" dirty="0"/>
          </a:p>
        </p:txBody>
      </p:sp>
      <p:sp>
        <p:nvSpPr>
          <p:cNvPr id="4" name="Slide Number Placeholder 3"/>
          <p:cNvSpPr>
            <a:spLocks noGrp="1"/>
          </p:cNvSpPr>
          <p:nvPr>
            <p:ph type="sldNum" sz="quarter" idx="10"/>
          </p:nvPr>
        </p:nvSpPr>
        <p:spPr/>
        <p:txBody>
          <a:bodyPr/>
          <a:lstStyle/>
          <a:p>
            <a:fld id="{A771E050-A66B-4E11-9C20-135C160BC1C9}" type="slidenum">
              <a:rPr lang="en-GB" smtClean="0"/>
              <a:t>19</a:t>
            </a:fld>
            <a:endParaRPr lang="en-GB" dirty="0"/>
          </a:p>
        </p:txBody>
      </p:sp>
    </p:spTree>
    <p:extLst>
      <p:ext uri="{BB962C8B-B14F-4D97-AF65-F5344CB8AC3E}">
        <p14:creationId xmlns:p14="http://schemas.microsoft.com/office/powerpoint/2010/main" val="273917298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cy-GB" sz="1200" kern="1200" dirty="0" smtClean="0">
                <a:solidFill>
                  <a:schemeClr val="tx1"/>
                </a:solidFill>
                <a:effectLst/>
                <a:latin typeface="Arial" panose="020B0604020202020204" pitchFamily="34" charset="0"/>
                <a:ea typeface="+mn-ea"/>
                <a:cs typeface="Arial" panose="020B0604020202020204" pitchFamily="34" charset="0"/>
              </a:rPr>
              <a:t>Gofynnwch </a:t>
            </a:r>
            <a:r>
              <a:rPr lang="cy-GB" sz="1200" kern="1200" dirty="0">
                <a:solidFill>
                  <a:schemeClr val="tx1"/>
                </a:solidFill>
                <a:effectLst/>
                <a:latin typeface="Arial" panose="020B0604020202020204" pitchFamily="34" charset="0"/>
                <a:ea typeface="+mn-ea"/>
                <a:cs typeface="Arial" panose="020B0604020202020204" pitchFamily="34" charset="0"/>
              </a:rPr>
              <a:t>i bob grŵp roi cyflwyniad byr yn rhoi penawdau yn unig ar y dull o fynd ati y maen nhw wedi’i lunio.</a:t>
            </a:r>
          </a:p>
          <a:p>
            <a:pPr lvl="0"/>
            <a:endParaRPr lang="cy-GB" sz="1200" b="1" kern="1200" dirty="0" smtClean="0">
              <a:solidFill>
                <a:schemeClr val="tx1"/>
              </a:solidFill>
              <a:effectLst/>
              <a:latin typeface="Arial" panose="020B0604020202020204" pitchFamily="34" charset="0"/>
              <a:ea typeface="+mn-ea"/>
              <a:cs typeface="Arial" panose="020B0604020202020204" pitchFamily="34" charset="0"/>
            </a:endParaRPr>
          </a:p>
          <a:p>
            <a:pPr lvl="0"/>
            <a:r>
              <a:rPr lang="cy-GB" sz="1200" b="1" kern="1200" dirty="0" smtClean="0">
                <a:solidFill>
                  <a:schemeClr val="tx1"/>
                </a:solidFill>
                <a:effectLst/>
                <a:latin typeface="Arial" panose="020B0604020202020204" pitchFamily="34" charset="0"/>
                <a:ea typeface="+mn-ea"/>
                <a:cs typeface="Arial" panose="020B0604020202020204" pitchFamily="34" charset="0"/>
              </a:rPr>
              <a:t>Gofynnwch </a:t>
            </a:r>
            <a:r>
              <a:rPr lang="cy-GB" sz="1200" b="1" kern="1200" dirty="0">
                <a:solidFill>
                  <a:schemeClr val="tx1"/>
                </a:solidFill>
                <a:effectLst/>
                <a:latin typeface="Arial" panose="020B0604020202020204" pitchFamily="34" charset="0"/>
                <a:ea typeface="+mn-ea"/>
                <a:cs typeface="Arial" panose="020B0604020202020204" pitchFamily="34" charset="0"/>
              </a:rPr>
              <a:t>i’r holl grŵp </a:t>
            </a:r>
            <a:r>
              <a:rPr lang="cy-GB" sz="1200" kern="1200" dirty="0">
                <a:solidFill>
                  <a:schemeClr val="tx1"/>
                </a:solidFill>
                <a:effectLst/>
                <a:latin typeface="Arial" panose="020B0604020202020204" pitchFamily="34" charset="0"/>
                <a:ea typeface="+mn-ea"/>
                <a:cs typeface="Arial" panose="020B0604020202020204" pitchFamily="34" charset="0"/>
              </a:rPr>
              <a:t>am eu sylwadau ar ba mor briodol yw eu nodau a’r mesurau. </a:t>
            </a:r>
          </a:p>
          <a:p>
            <a:endParaRPr lang="en-GB" dirty="0"/>
          </a:p>
        </p:txBody>
      </p:sp>
      <p:sp>
        <p:nvSpPr>
          <p:cNvPr id="4" name="Slide Number Placeholder 3"/>
          <p:cNvSpPr>
            <a:spLocks noGrp="1"/>
          </p:cNvSpPr>
          <p:nvPr>
            <p:ph type="sldNum" sz="quarter" idx="10"/>
          </p:nvPr>
        </p:nvSpPr>
        <p:spPr/>
        <p:txBody>
          <a:bodyPr/>
          <a:lstStyle/>
          <a:p>
            <a:fld id="{A771E050-A66B-4E11-9C20-135C160BC1C9}" type="slidenum">
              <a:rPr lang="en-GB" smtClean="0"/>
              <a:t>20</a:t>
            </a:fld>
            <a:endParaRPr lang="en-GB" dirty="0"/>
          </a:p>
        </p:txBody>
      </p:sp>
    </p:spTree>
    <p:extLst>
      <p:ext uri="{BB962C8B-B14F-4D97-AF65-F5344CB8AC3E}">
        <p14:creationId xmlns:p14="http://schemas.microsoft.com/office/powerpoint/2010/main" val="9533219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cy-GB" sz="1200" kern="1200" dirty="0">
                <a:solidFill>
                  <a:schemeClr val="tx1"/>
                </a:solidFill>
                <a:effectLst/>
                <a:latin typeface="Arial" panose="020B0604020202020204" pitchFamily="34" charset="0"/>
                <a:ea typeface="+mn-ea"/>
                <a:cs typeface="Arial" panose="020B0604020202020204" pitchFamily="34" charset="0"/>
              </a:rPr>
              <a:t>Gan aros yn yr un grwpiau a pharhau i weithio ar ganlyniadau </a:t>
            </a:r>
            <a:r>
              <a:rPr lang="cy-GB" sz="1200" kern="1200" dirty="0" smtClean="0">
                <a:solidFill>
                  <a:schemeClr val="tx1"/>
                </a:solidFill>
                <a:effectLst/>
                <a:latin typeface="Arial" panose="020B0604020202020204" pitchFamily="34" charset="0"/>
                <a:ea typeface="+mn-ea"/>
                <a:cs typeface="Arial" panose="020B0604020202020204" pitchFamily="34" charset="0"/>
              </a:rPr>
              <a:t>gwasanaeth / tîm </a:t>
            </a:r>
            <a:r>
              <a:rPr lang="cy-GB" sz="1200" kern="1200" dirty="0">
                <a:solidFill>
                  <a:schemeClr val="tx1"/>
                </a:solidFill>
                <a:effectLst/>
                <a:latin typeface="Arial" panose="020B0604020202020204" pitchFamily="34" charset="0"/>
                <a:ea typeface="+mn-ea"/>
                <a:cs typeface="Arial" panose="020B0604020202020204" pitchFamily="34" charset="0"/>
              </a:rPr>
              <a:t>dewisol. Nod y dasg hon yw llunio dull o fynd ati i fesur a monitro perfformiad yn erbyn y canlyniadau hyn. Mae’r sleid nesaf yn amlinellu rhai meysydd y gallech chi fod yn eu hystyried.</a:t>
            </a:r>
          </a:p>
        </p:txBody>
      </p:sp>
      <p:sp>
        <p:nvSpPr>
          <p:cNvPr id="4" name="Slide Number Placeholder 3"/>
          <p:cNvSpPr>
            <a:spLocks noGrp="1"/>
          </p:cNvSpPr>
          <p:nvPr>
            <p:ph type="sldNum" sz="quarter" idx="10"/>
          </p:nvPr>
        </p:nvSpPr>
        <p:spPr/>
        <p:txBody>
          <a:bodyPr/>
          <a:lstStyle/>
          <a:p>
            <a:fld id="{A771E050-A66B-4E11-9C20-135C160BC1C9}" type="slidenum">
              <a:rPr lang="en-GB" smtClean="0"/>
              <a:t>21</a:t>
            </a:fld>
            <a:endParaRPr lang="en-GB" dirty="0"/>
          </a:p>
        </p:txBody>
      </p:sp>
    </p:spTree>
    <p:extLst>
      <p:ext uri="{BB962C8B-B14F-4D97-AF65-F5344CB8AC3E}">
        <p14:creationId xmlns:p14="http://schemas.microsoft.com/office/powerpoint/2010/main" val="91233992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cy-GB" sz="1200" b="0" kern="1200" dirty="0">
                <a:solidFill>
                  <a:schemeClr val="tx1"/>
                </a:solidFill>
                <a:effectLst/>
                <a:latin typeface="Arial" panose="020B0604020202020204" pitchFamily="34" charset="0"/>
                <a:ea typeface="+mn-ea"/>
                <a:cs typeface="Arial" panose="020B0604020202020204" pitchFamily="34" charset="0"/>
              </a:rPr>
              <a:t>Gofynnwch am adborth </a:t>
            </a:r>
            <a:r>
              <a:rPr lang="cy-GB" sz="1200" kern="1200" dirty="0">
                <a:solidFill>
                  <a:schemeClr val="tx1"/>
                </a:solidFill>
                <a:effectLst/>
                <a:latin typeface="Arial" panose="020B0604020202020204" pitchFamily="34" charset="0"/>
                <a:ea typeface="+mn-ea"/>
                <a:cs typeface="Arial" panose="020B0604020202020204" pitchFamily="34" charset="0"/>
              </a:rPr>
              <a:t>gan y grwpiau ar yr hyn y cawson nhw’n anodd yn yr ymarfer hwn a’r hyn maen nhw wedi’i ddysgu o ran eu rôl fel rheolwyr.</a:t>
            </a:r>
          </a:p>
        </p:txBody>
      </p:sp>
      <p:sp>
        <p:nvSpPr>
          <p:cNvPr id="4" name="Slide Number Placeholder 3"/>
          <p:cNvSpPr>
            <a:spLocks noGrp="1"/>
          </p:cNvSpPr>
          <p:nvPr>
            <p:ph type="sldNum" sz="quarter" idx="10"/>
          </p:nvPr>
        </p:nvSpPr>
        <p:spPr/>
        <p:txBody>
          <a:bodyPr/>
          <a:lstStyle/>
          <a:p>
            <a:fld id="{A771E050-A66B-4E11-9C20-135C160BC1C9}" type="slidenum">
              <a:rPr lang="en-GB" smtClean="0"/>
              <a:t>22</a:t>
            </a:fld>
            <a:endParaRPr lang="en-GB" dirty="0"/>
          </a:p>
        </p:txBody>
      </p:sp>
    </p:spTree>
    <p:extLst>
      <p:ext uri="{BB962C8B-B14F-4D97-AF65-F5344CB8AC3E}">
        <p14:creationId xmlns:p14="http://schemas.microsoft.com/office/powerpoint/2010/main" val="354415857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cy-GB" sz="1200" kern="1200" dirty="0">
                <a:solidFill>
                  <a:schemeClr val="tx1"/>
                </a:solidFill>
                <a:effectLst/>
                <a:latin typeface="Arial" panose="020B0604020202020204" pitchFamily="34" charset="0"/>
                <a:ea typeface="+mn-ea"/>
                <a:cs typeface="Arial" panose="020B0604020202020204" pitchFamily="34" charset="0"/>
              </a:rPr>
              <a:t>Pawb yn treulio </a:t>
            </a:r>
            <a:r>
              <a:rPr lang="cy-GB" sz="1200" kern="1200" dirty="0" smtClean="0">
                <a:solidFill>
                  <a:schemeClr val="tx1"/>
                </a:solidFill>
                <a:effectLst/>
                <a:latin typeface="Arial" panose="020B0604020202020204" pitchFamily="34" charset="0"/>
                <a:ea typeface="+mn-ea"/>
                <a:cs typeface="Arial" panose="020B0604020202020204" pitchFamily="34" charset="0"/>
              </a:rPr>
              <a:t>pum </a:t>
            </a:r>
            <a:r>
              <a:rPr lang="cy-GB" sz="1200" kern="1200" dirty="0">
                <a:solidFill>
                  <a:schemeClr val="tx1"/>
                </a:solidFill>
                <a:effectLst/>
                <a:latin typeface="Arial" panose="020B0604020202020204" pitchFamily="34" charset="0"/>
                <a:ea typeface="+mn-ea"/>
                <a:cs typeface="Arial" panose="020B0604020202020204" pitchFamily="34" charset="0"/>
              </a:rPr>
              <a:t>munud i ystyried yr hyn y maen nhw wedi’i ddysgu ac yn mynd i weithredu a’r prif gyfle ar gyfer symud ymlaen. Yna rhannu hyn gyda’r person sy’n eistedd nesaf atyn nhw. </a:t>
            </a:r>
          </a:p>
          <a:p>
            <a:pPr lvl="0"/>
            <a:endParaRPr lang="cy-GB" sz="1200" kern="1200" dirty="0" smtClean="0">
              <a:solidFill>
                <a:schemeClr val="tx1"/>
              </a:solidFill>
              <a:effectLst/>
              <a:latin typeface="Arial" panose="020B0604020202020204" pitchFamily="34" charset="0"/>
              <a:ea typeface="+mn-ea"/>
              <a:cs typeface="Arial" panose="020B0604020202020204" pitchFamily="34" charset="0"/>
            </a:endParaRPr>
          </a:p>
          <a:p>
            <a:pPr lvl="0"/>
            <a:r>
              <a:rPr lang="cy-GB" sz="1200" kern="1200" dirty="0" smtClean="0">
                <a:solidFill>
                  <a:schemeClr val="tx1"/>
                </a:solidFill>
                <a:effectLst/>
                <a:latin typeface="Arial" panose="020B0604020202020204" pitchFamily="34" charset="0"/>
                <a:ea typeface="+mn-ea"/>
                <a:cs typeface="Arial" panose="020B0604020202020204" pitchFamily="34" charset="0"/>
              </a:rPr>
              <a:t>Gofynnwch </a:t>
            </a:r>
            <a:r>
              <a:rPr lang="cy-GB" sz="1200" kern="1200" dirty="0">
                <a:solidFill>
                  <a:schemeClr val="tx1"/>
                </a:solidFill>
                <a:effectLst/>
                <a:latin typeface="Arial" panose="020B0604020202020204" pitchFamily="34" charset="0"/>
                <a:ea typeface="+mn-ea"/>
                <a:cs typeface="Arial" panose="020B0604020202020204" pitchFamily="34" charset="0"/>
              </a:rPr>
              <a:t>am adborth ar y cyfleoedd a nodwyd gan y grŵp a’r cryfderau y gallan nhw adeiladu arnyn nhw.</a:t>
            </a:r>
          </a:p>
          <a:p>
            <a:pPr lvl="0"/>
            <a:endParaRPr lang="cy-GB" sz="1200" kern="1200" dirty="0" smtClean="0">
              <a:solidFill>
                <a:schemeClr val="tx1"/>
              </a:solidFill>
              <a:effectLst/>
              <a:latin typeface="Arial" panose="020B0604020202020204" pitchFamily="34" charset="0"/>
              <a:ea typeface="+mn-ea"/>
              <a:cs typeface="Arial" panose="020B0604020202020204" pitchFamily="34" charset="0"/>
            </a:endParaRPr>
          </a:p>
          <a:p>
            <a:pPr lvl="0"/>
            <a:r>
              <a:rPr lang="cy-GB" sz="1200" kern="1200" dirty="0" smtClean="0">
                <a:solidFill>
                  <a:schemeClr val="tx1"/>
                </a:solidFill>
                <a:effectLst/>
                <a:latin typeface="Arial" panose="020B0604020202020204" pitchFamily="34" charset="0"/>
                <a:ea typeface="+mn-ea"/>
                <a:cs typeface="Arial" panose="020B0604020202020204" pitchFamily="34" charset="0"/>
              </a:rPr>
              <a:t>Atgoffa </a:t>
            </a:r>
            <a:r>
              <a:rPr lang="cy-GB" sz="1200" kern="1200" dirty="0">
                <a:solidFill>
                  <a:schemeClr val="tx1"/>
                </a:solidFill>
                <a:effectLst/>
                <a:latin typeface="Arial" panose="020B0604020202020204" pitchFamily="34" charset="0"/>
                <a:ea typeface="+mn-ea"/>
                <a:cs typeface="Arial" panose="020B0604020202020204" pitchFamily="34" charset="0"/>
              </a:rPr>
              <a:t>pobl ar y diwedd i gwblhau taflenni gwerthuso.</a:t>
            </a:r>
          </a:p>
          <a:p>
            <a:endParaRPr lang="en-GB" dirty="0"/>
          </a:p>
        </p:txBody>
      </p:sp>
      <p:sp>
        <p:nvSpPr>
          <p:cNvPr id="4" name="Slide Number Placeholder 3"/>
          <p:cNvSpPr>
            <a:spLocks noGrp="1"/>
          </p:cNvSpPr>
          <p:nvPr>
            <p:ph type="sldNum" sz="quarter" idx="10"/>
          </p:nvPr>
        </p:nvSpPr>
        <p:spPr/>
        <p:txBody>
          <a:bodyPr/>
          <a:lstStyle/>
          <a:p>
            <a:fld id="{A771E050-A66B-4E11-9C20-135C160BC1C9}" type="slidenum">
              <a:rPr lang="en-GB" smtClean="0"/>
              <a:t>23</a:t>
            </a:fld>
            <a:endParaRPr lang="en-GB" dirty="0"/>
          </a:p>
        </p:txBody>
      </p:sp>
    </p:spTree>
    <p:extLst>
      <p:ext uri="{BB962C8B-B14F-4D97-AF65-F5344CB8AC3E}">
        <p14:creationId xmlns:p14="http://schemas.microsoft.com/office/powerpoint/2010/main" val="27954425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cy-GB" sz="1200" kern="1200" dirty="0">
                <a:solidFill>
                  <a:schemeClr val="tx1"/>
                </a:solidFill>
                <a:effectLst/>
                <a:latin typeface="Arial" panose="020B0604020202020204" pitchFamily="34" charset="0"/>
                <a:ea typeface="+mn-ea"/>
                <a:cs typeface="Arial" panose="020B0604020202020204" pitchFamily="34" charset="0"/>
              </a:rPr>
              <a:t>Mae animeiddio ar y sleid </a:t>
            </a:r>
            <a:r>
              <a:rPr lang="cy-GB" sz="1200" kern="1200" dirty="0" smtClean="0">
                <a:solidFill>
                  <a:schemeClr val="tx1"/>
                </a:solidFill>
                <a:effectLst/>
                <a:latin typeface="Arial" panose="020B0604020202020204" pitchFamily="34" charset="0"/>
                <a:ea typeface="+mn-ea"/>
                <a:cs typeface="Arial" panose="020B0604020202020204" pitchFamily="34" charset="0"/>
              </a:rPr>
              <a:t>hwn.</a:t>
            </a:r>
          </a:p>
          <a:p>
            <a:pPr lvl="0"/>
            <a:endParaRPr lang="cy-GB" sz="1200" kern="1200" dirty="0">
              <a:solidFill>
                <a:schemeClr val="tx1"/>
              </a:solidFill>
              <a:effectLst/>
              <a:latin typeface="Arial" panose="020B0604020202020204" pitchFamily="34" charset="0"/>
              <a:ea typeface="+mn-ea"/>
              <a:cs typeface="Arial" panose="020B0604020202020204" pitchFamily="34" charset="0"/>
            </a:endParaRPr>
          </a:p>
          <a:p>
            <a:pPr lvl="0"/>
            <a:r>
              <a:rPr lang="cy-GB" sz="1200" kern="1200" dirty="0" smtClean="0">
                <a:solidFill>
                  <a:schemeClr val="tx1"/>
                </a:solidFill>
                <a:effectLst/>
                <a:latin typeface="Arial" panose="020B0604020202020204" pitchFamily="34" charset="0"/>
                <a:ea typeface="+mn-ea"/>
                <a:cs typeface="Arial" panose="020B0604020202020204" pitchFamily="34" charset="0"/>
              </a:rPr>
              <a:t>Erbyn </a:t>
            </a:r>
            <a:r>
              <a:rPr lang="cy-GB" sz="1200" kern="1200" dirty="0">
                <a:solidFill>
                  <a:schemeClr val="tx1"/>
                </a:solidFill>
                <a:effectLst/>
                <a:latin typeface="Arial" panose="020B0604020202020204" pitchFamily="34" charset="0"/>
                <a:ea typeface="+mn-ea"/>
                <a:cs typeface="Arial" panose="020B0604020202020204" pitchFamily="34" charset="0"/>
              </a:rPr>
              <a:t>diwedd y gweithdy byddwch:</a:t>
            </a:r>
          </a:p>
          <a:p>
            <a:pPr marL="171450" lvl="0" indent="-171450">
              <a:buFont typeface="Arial" panose="020B0604020202020204" pitchFamily="34" charset="0"/>
              <a:buChar char="•"/>
            </a:pPr>
            <a:r>
              <a:rPr lang="cy-GB" sz="1200" kern="1200" dirty="0">
                <a:solidFill>
                  <a:schemeClr val="tx1"/>
                </a:solidFill>
                <a:effectLst/>
                <a:latin typeface="Arial" panose="020B0604020202020204" pitchFamily="34" charset="0"/>
                <a:ea typeface="+mn-ea"/>
                <a:cs typeface="Arial" panose="020B0604020202020204" pitchFamily="34" charset="0"/>
              </a:rPr>
              <a:t>Yn deall yn well </a:t>
            </a:r>
            <a:r>
              <a:rPr lang="cy-GB" sz="1200" kern="1200" dirty="0" smtClean="0">
                <a:solidFill>
                  <a:schemeClr val="tx1"/>
                </a:solidFill>
                <a:effectLst/>
                <a:latin typeface="Arial" panose="020B0604020202020204" pitchFamily="34" charset="0"/>
                <a:ea typeface="+mn-ea"/>
                <a:cs typeface="Arial" panose="020B0604020202020204" pitchFamily="34" charset="0"/>
              </a:rPr>
              <a:t>bwysigrwydd </a:t>
            </a:r>
            <a:r>
              <a:rPr lang="cy-GB" sz="1200" kern="1200" dirty="0">
                <a:solidFill>
                  <a:schemeClr val="tx1"/>
                </a:solidFill>
                <a:effectLst/>
                <a:latin typeface="Arial" panose="020B0604020202020204" pitchFamily="34" charset="0"/>
                <a:ea typeface="+mn-ea"/>
                <a:cs typeface="Arial" panose="020B0604020202020204" pitchFamily="34" charset="0"/>
              </a:rPr>
              <a:t>mesur perfformiad o ran y Ddeddf yn enwedig Fframwaith Mesur Perfformiad </a:t>
            </a:r>
          </a:p>
          <a:p>
            <a:pPr marL="171450" lvl="0" indent="-171450">
              <a:buFont typeface="Arial" panose="020B0604020202020204" pitchFamily="34" charset="0"/>
              <a:buChar char="•"/>
            </a:pPr>
            <a:r>
              <a:rPr lang="cy-GB" sz="1200" kern="1200" dirty="0">
                <a:solidFill>
                  <a:schemeClr val="tx1"/>
                </a:solidFill>
                <a:effectLst/>
                <a:latin typeface="Arial" panose="020B0604020202020204" pitchFamily="34" charset="0"/>
                <a:ea typeface="+mn-ea"/>
                <a:cs typeface="Arial" panose="020B0604020202020204" pitchFamily="34" charset="0"/>
              </a:rPr>
              <a:t>Yn deall prif nodweddion mesur perfformiad effeithiol </a:t>
            </a:r>
          </a:p>
          <a:p>
            <a:pPr marL="171450" lvl="0" indent="-171450">
              <a:buFont typeface="Arial" panose="020B0604020202020204" pitchFamily="34" charset="0"/>
              <a:buChar char="•"/>
            </a:pPr>
            <a:r>
              <a:rPr lang="cy-GB" sz="1200" kern="1200" dirty="0">
                <a:solidFill>
                  <a:schemeClr val="tx1"/>
                </a:solidFill>
                <a:effectLst/>
                <a:latin typeface="Arial" panose="020B0604020202020204" pitchFamily="34" charset="0"/>
                <a:ea typeface="+mn-ea"/>
                <a:cs typeface="Arial" panose="020B0604020202020204" pitchFamily="34" charset="0"/>
              </a:rPr>
              <a:t>Yn gallu egluro rhesymeg y dulliau o fynd ati sydd eu hangen yn lleol ar gyfer amrediad o wahanol </a:t>
            </a:r>
            <a:r>
              <a:rPr lang="cy-GB" sz="1200" kern="1200" dirty="0" smtClean="0">
                <a:solidFill>
                  <a:schemeClr val="tx1"/>
                </a:solidFill>
                <a:effectLst/>
                <a:latin typeface="Arial" panose="020B0604020202020204" pitchFamily="34" charset="0"/>
                <a:ea typeface="+mn-ea"/>
                <a:cs typeface="Arial" panose="020B0604020202020204" pitchFamily="34" charset="0"/>
              </a:rPr>
              <a:t>randdeiliaid</a:t>
            </a:r>
            <a:endParaRPr lang="cy-GB" sz="1200" kern="1200" dirty="0">
              <a:solidFill>
                <a:schemeClr val="tx1"/>
              </a:solidFill>
              <a:effectLst/>
              <a:latin typeface="Arial" panose="020B0604020202020204" pitchFamily="34" charset="0"/>
              <a:ea typeface="+mn-ea"/>
              <a:cs typeface="Arial" panose="020B0604020202020204" pitchFamily="34" charset="0"/>
            </a:endParaRPr>
          </a:p>
          <a:p>
            <a:pPr marL="171450" lvl="0" indent="-171450">
              <a:buFont typeface="Arial" panose="020B0604020202020204" pitchFamily="34" charset="0"/>
              <a:buChar char="•"/>
            </a:pPr>
            <a:r>
              <a:rPr lang="cy-GB" sz="1200" kern="1200" dirty="0">
                <a:solidFill>
                  <a:schemeClr val="tx1"/>
                </a:solidFill>
                <a:effectLst/>
                <a:latin typeface="Arial" panose="020B0604020202020204" pitchFamily="34" charset="0"/>
                <a:ea typeface="+mn-ea"/>
                <a:cs typeface="Arial" panose="020B0604020202020204" pitchFamily="34" charset="0"/>
              </a:rPr>
              <a:t>Yn glir am y camau nesaf i’w gweithredu i ddatblygu’r hyn sydd angen</a:t>
            </a:r>
          </a:p>
          <a:p>
            <a:endParaRPr lang="en-GB" dirty="0"/>
          </a:p>
        </p:txBody>
      </p:sp>
      <p:sp>
        <p:nvSpPr>
          <p:cNvPr id="4" name="Slide Number Placeholder 3"/>
          <p:cNvSpPr>
            <a:spLocks noGrp="1"/>
          </p:cNvSpPr>
          <p:nvPr>
            <p:ph type="sldNum" sz="quarter" idx="10"/>
          </p:nvPr>
        </p:nvSpPr>
        <p:spPr/>
        <p:txBody>
          <a:bodyPr/>
          <a:lstStyle/>
          <a:p>
            <a:fld id="{A771E050-A66B-4E11-9C20-135C160BC1C9}" type="slidenum">
              <a:rPr lang="en-GB" smtClean="0"/>
              <a:t>2</a:t>
            </a:fld>
            <a:endParaRPr lang="en-GB" dirty="0"/>
          </a:p>
        </p:txBody>
      </p:sp>
    </p:spTree>
    <p:extLst>
      <p:ext uri="{BB962C8B-B14F-4D97-AF65-F5344CB8AC3E}">
        <p14:creationId xmlns:p14="http://schemas.microsoft.com/office/powerpoint/2010/main" val="39706119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cy-GB" sz="1200" kern="1200" dirty="0">
                <a:solidFill>
                  <a:schemeClr val="tx1"/>
                </a:solidFill>
                <a:effectLst/>
                <a:latin typeface="Arial" panose="020B0604020202020204" pitchFamily="34" charset="0"/>
                <a:ea typeface="+mn-ea"/>
                <a:cs typeface="Arial" panose="020B0604020202020204" pitchFamily="34" charset="0"/>
              </a:rPr>
              <a:t>Mae’n bwysig pwysleisio’r hyn y mae disgwyl i gyfranogwyr ei wneud er mwyn manteisio i’r eithaf ar y gweithgareddau – nid ymarfer sialc a siarad ydy hwn!  </a:t>
            </a:r>
          </a:p>
          <a:p>
            <a:pPr lvl="0"/>
            <a:endParaRPr lang="cy-GB" sz="1200" kern="1200" dirty="0" smtClean="0">
              <a:solidFill>
                <a:schemeClr val="tx1"/>
              </a:solidFill>
              <a:effectLst/>
              <a:latin typeface="Arial" panose="020B0604020202020204" pitchFamily="34" charset="0"/>
              <a:ea typeface="+mn-ea"/>
              <a:cs typeface="Arial" panose="020B0604020202020204" pitchFamily="34" charset="0"/>
            </a:endParaRPr>
          </a:p>
          <a:p>
            <a:pPr lvl="0"/>
            <a:r>
              <a:rPr lang="cy-GB" sz="1200" kern="1200" dirty="0" smtClean="0">
                <a:solidFill>
                  <a:schemeClr val="tx1"/>
                </a:solidFill>
                <a:effectLst/>
                <a:latin typeface="Arial" panose="020B0604020202020204" pitchFamily="34" charset="0"/>
                <a:ea typeface="+mn-ea"/>
                <a:cs typeface="Arial" panose="020B0604020202020204" pitchFamily="34" charset="0"/>
              </a:rPr>
              <a:t>Gallai </a:t>
            </a:r>
            <a:r>
              <a:rPr lang="cy-GB" sz="1200" kern="1200" dirty="0">
                <a:solidFill>
                  <a:schemeClr val="tx1"/>
                </a:solidFill>
                <a:effectLst/>
                <a:latin typeface="Arial" panose="020B0604020202020204" pitchFamily="34" charset="0"/>
                <a:ea typeface="+mn-ea"/>
                <a:cs typeface="Arial" panose="020B0604020202020204" pitchFamily="34" charset="0"/>
              </a:rPr>
              <a:t>fod yn briodol ar y cam hwn i drafod cyfrinachedd o fewn y grŵp os mai grŵp cymysg ydyw a bod unrhyw sensitifrwydd ynglyn â thrafod sialensiau lleol.</a:t>
            </a:r>
          </a:p>
          <a:p>
            <a:pPr lvl="0"/>
            <a:endParaRPr lang="cy-GB" sz="1200" kern="1200" dirty="0" smtClean="0">
              <a:solidFill>
                <a:schemeClr val="tx1"/>
              </a:solidFill>
              <a:effectLst/>
              <a:latin typeface="Arial" panose="020B0604020202020204" pitchFamily="34" charset="0"/>
              <a:ea typeface="+mn-ea"/>
              <a:cs typeface="Arial" panose="020B0604020202020204" pitchFamily="34" charset="0"/>
            </a:endParaRPr>
          </a:p>
          <a:p>
            <a:pPr lvl="0"/>
            <a:r>
              <a:rPr lang="cy-GB" sz="1200" kern="1200" dirty="0" smtClean="0">
                <a:solidFill>
                  <a:schemeClr val="tx1"/>
                </a:solidFill>
                <a:effectLst/>
                <a:latin typeface="Arial" panose="020B0604020202020204" pitchFamily="34" charset="0"/>
                <a:ea typeface="+mn-ea"/>
                <a:cs typeface="Arial" panose="020B0604020202020204" pitchFamily="34" charset="0"/>
              </a:rPr>
              <a:t>Mae’n </a:t>
            </a:r>
            <a:r>
              <a:rPr lang="cy-GB" sz="1200" kern="1200" dirty="0">
                <a:solidFill>
                  <a:schemeClr val="tx1"/>
                </a:solidFill>
                <a:effectLst/>
                <a:latin typeface="Arial" panose="020B0604020202020204" pitchFamily="34" charset="0"/>
                <a:ea typeface="+mn-ea"/>
                <a:cs typeface="Arial" panose="020B0604020202020204" pitchFamily="34" charset="0"/>
              </a:rPr>
              <a:t>bwysig bod cyfranogwyr yn achub ar y cyfle hwn i gynllunio’r camau nesaf sydd eu hangen arnyn nhw i </a:t>
            </a:r>
            <a:r>
              <a:rPr lang="cy-GB" sz="1200" kern="1200" dirty="0" smtClean="0">
                <a:solidFill>
                  <a:schemeClr val="tx1"/>
                </a:solidFill>
                <a:effectLst/>
                <a:latin typeface="Arial" panose="020B0604020202020204" pitchFamily="34" charset="0"/>
                <a:ea typeface="+mn-ea"/>
                <a:cs typeface="Arial" panose="020B0604020202020204" pitchFamily="34" charset="0"/>
              </a:rPr>
              <a:t>fwrw ymlaen</a:t>
            </a:r>
            <a:r>
              <a:rPr lang="cy-GB" sz="1200" kern="1200" baseline="0" dirty="0" smtClean="0">
                <a:solidFill>
                  <a:schemeClr val="tx1"/>
                </a:solidFill>
                <a:effectLst/>
                <a:latin typeface="Arial" panose="020B0604020202020204" pitchFamily="34" charset="0"/>
                <a:ea typeface="+mn-ea"/>
                <a:cs typeface="Arial" panose="020B0604020202020204" pitchFamily="34" charset="0"/>
              </a:rPr>
              <a:t> â dulliau rheoli perfformiad lleol</a:t>
            </a:r>
            <a:r>
              <a:rPr lang="cy-GB" sz="1200" kern="1200" dirty="0" smtClean="0">
                <a:solidFill>
                  <a:schemeClr val="tx1"/>
                </a:solidFill>
                <a:effectLst/>
                <a:latin typeface="Arial" panose="020B0604020202020204" pitchFamily="34" charset="0"/>
                <a:ea typeface="+mn-ea"/>
                <a:cs typeface="Arial" panose="020B0604020202020204" pitchFamily="34" charset="0"/>
              </a:rPr>
              <a:t>.</a:t>
            </a:r>
            <a:endParaRPr lang="cy-GB" sz="1200" kern="1200" dirty="0">
              <a:solidFill>
                <a:schemeClr val="tx1"/>
              </a:solidFill>
              <a:effectLst/>
              <a:latin typeface="Arial" panose="020B0604020202020204" pitchFamily="34" charset="0"/>
              <a:ea typeface="+mn-ea"/>
              <a:cs typeface="Arial" panose="020B0604020202020204" pitchFamily="34" charset="0"/>
            </a:endParaRPr>
          </a:p>
          <a:p>
            <a:pPr lvl="0"/>
            <a:endParaRPr lang="cy-GB" sz="1200" b="1" kern="1200" dirty="0" smtClean="0">
              <a:solidFill>
                <a:schemeClr val="tx1"/>
              </a:solidFill>
              <a:effectLst/>
              <a:latin typeface="Arial" panose="020B0604020202020204" pitchFamily="34" charset="0"/>
              <a:ea typeface="+mn-ea"/>
              <a:cs typeface="Arial" panose="020B0604020202020204" pitchFamily="34" charset="0"/>
            </a:endParaRPr>
          </a:p>
          <a:p>
            <a:pPr lvl="0"/>
            <a:r>
              <a:rPr lang="cy-GB" sz="1200" b="1" kern="1200" dirty="0" smtClean="0">
                <a:solidFill>
                  <a:schemeClr val="tx1"/>
                </a:solidFill>
                <a:effectLst/>
                <a:latin typeface="Arial" panose="020B0604020202020204" pitchFamily="34" charset="0"/>
                <a:ea typeface="+mn-ea"/>
                <a:cs typeface="Arial" panose="020B0604020202020204" pitchFamily="34" charset="0"/>
              </a:rPr>
              <a:t>Gofynnwch </a:t>
            </a:r>
            <a:r>
              <a:rPr lang="cy-GB" sz="1200" b="1" kern="1200" dirty="0">
                <a:solidFill>
                  <a:schemeClr val="tx1"/>
                </a:solidFill>
                <a:effectLst/>
                <a:latin typeface="Arial" panose="020B0604020202020204" pitchFamily="34" charset="0"/>
                <a:ea typeface="+mn-ea"/>
                <a:cs typeface="Arial" panose="020B0604020202020204" pitchFamily="34" charset="0"/>
              </a:rPr>
              <a:t>i’r grŵp:</a:t>
            </a:r>
            <a:r>
              <a:rPr lang="cy-GB" sz="1200" kern="1200" dirty="0">
                <a:solidFill>
                  <a:schemeClr val="tx1"/>
                </a:solidFill>
                <a:effectLst/>
                <a:latin typeface="Arial" panose="020B0604020202020204" pitchFamily="34" charset="0"/>
                <a:ea typeface="+mn-ea"/>
                <a:cs typeface="Arial" panose="020B0604020202020204" pitchFamily="34" charset="0"/>
              </a:rPr>
              <a:t> a </a:t>
            </a:r>
            <a:r>
              <a:rPr lang="cy-GB" sz="1200" kern="1200" dirty="0" smtClean="0">
                <a:solidFill>
                  <a:schemeClr val="tx1"/>
                </a:solidFill>
                <a:effectLst/>
                <a:latin typeface="Arial" panose="020B0604020202020204" pitchFamily="34" charset="0"/>
                <a:ea typeface="+mn-ea"/>
                <a:cs typeface="Arial" panose="020B0604020202020204" pitchFamily="34" charset="0"/>
              </a:rPr>
              <a:t>yw’r </a:t>
            </a:r>
            <a:r>
              <a:rPr lang="cy-GB" sz="1200" kern="1200" dirty="0">
                <a:solidFill>
                  <a:schemeClr val="tx1"/>
                </a:solidFill>
                <a:effectLst/>
                <a:latin typeface="Arial" panose="020B0604020202020204" pitchFamily="34" charset="0"/>
                <a:ea typeface="+mn-ea"/>
                <a:cs typeface="Arial" panose="020B0604020202020204" pitchFamily="34" charset="0"/>
              </a:rPr>
              <a:t>cyfranogwyr yn hapus gyda’r dull hwn o fynd ati ac a oes ganddyn nhyw unrhyw sylwadau neu </a:t>
            </a:r>
            <a:r>
              <a:rPr lang="cy-GB" sz="1200" kern="1200" dirty="0" smtClean="0">
                <a:solidFill>
                  <a:schemeClr val="tx1"/>
                </a:solidFill>
                <a:effectLst/>
                <a:latin typeface="Arial" panose="020B0604020202020204" pitchFamily="34" charset="0"/>
                <a:ea typeface="+mn-ea"/>
                <a:cs typeface="Arial" panose="020B0604020202020204" pitchFamily="34" charset="0"/>
              </a:rPr>
              <a:t>gwestiynau?</a:t>
            </a:r>
            <a:endParaRPr lang="cy-GB" sz="1200" kern="1200" dirty="0">
              <a:solidFill>
                <a:schemeClr val="tx1"/>
              </a:solidFill>
              <a:effectLst/>
              <a:latin typeface="Arial" panose="020B0604020202020204" pitchFamily="34" charset="0"/>
              <a:ea typeface="+mn-ea"/>
              <a:cs typeface="Arial" panose="020B0604020202020204" pitchFamily="34" charset="0"/>
            </a:endParaRPr>
          </a:p>
        </p:txBody>
      </p:sp>
      <p:sp>
        <p:nvSpPr>
          <p:cNvPr id="4" name="Slide Number Placeholder 3"/>
          <p:cNvSpPr>
            <a:spLocks noGrp="1"/>
          </p:cNvSpPr>
          <p:nvPr>
            <p:ph type="sldNum" sz="quarter" idx="10"/>
          </p:nvPr>
        </p:nvSpPr>
        <p:spPr/>
        <p:txBody>
          <a:bodyPr/>
          <a:lstStyle/>
          <a:p>
            <a:fld id="{A771E050-A66B-4E11-9C20-135C160BC1C9}" type="slidenum">
              <a:rPr lang="en-GB" smtClean="0"/>
              <a:t>3</a:t>
            </a:fld>
            <a:endParaRPr lang="en-GB" dirty="0"/>
          </a:p>
        </p:txBody>
      </p:sp>
    </p:spTree>
    <p:extLst>
      <p:ext uri="{BB962C8B-B14F-4D97-AF65-F5344CB8AC3E}">
        <p14:creationId xmlns:p14="http://schemas.microsoft.com/office/powerpoint/2010/main" val="7868390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cy-GB" sz="1200" kern="1200" dirty="0">
                <a:solidFill>
                  <a:schemeClr val="tx1"/>
                </a:solidFill>
                <a:effectLst/>
                <a:latin typeface="Arial" panose="020B0604020202020204" pitchFamily="34" charset="0"/>
                <a:ea typeface="+mn-ea"/>
                <a:cs typeface="Arial" panose="020B0604020202020204" pitchFamily="34" charset="0"/>
              </a:rPr>
              <a:t>Efallai yr hoffech ychwanegu’r amseriadau at y sleid hwn gan gynnwys pob egwyl (gweler enghraifft o gynllun sesiwn</a:t>
            </a:r>
            <a:r>
              <a:rPr lang="cy-GB" sz="1200" kern="1200" dirty="0" smtClean="0">
                <a:solidFill>
                  <a:schemeClr val="tx1"/>
                </a:solidFill>
                <a:effectLst/>
                <a:latin typeface="Arial" panose="020B0604020202020204" pitchFamily="34" charset="0"/>
                <a:ea typeface="+mn-ea"/>
                <a:cs typeface="Arial" panose="020B0604020202020204" pitchFamily="34" charset="0"/>
              </a:rPr>
              <a:t>).</a:t>
            </a:r>
            <a:endParaRPr lang="cy-GB" sz="1200" kern="1200" dirty="0">
              <a:solidFill>
                <a:schemeClr val="tx1"/>
              </a:solidFill>
              <a:effectLst/>
              <a:latin typeface="Arial" panose="020B0604020202020204" pitchFamily="34" charset="0"/>
              <a:ea typeface="+mn-ea"/>
              <a:cs typeface="Arial" panose="020B0604020202020204" pitchFamily="34" charset="0"/>
            </a:endParaRPr>
          </a:p>
          <a:p>
            <a:endParaRPr lang="en-GB" dirty="0"/>
          </a:p>
        </p:txBody>
      </p:sp>
      <p:sp>
        <p:nvSpPr>
          <p:cNvPr id="4" name="Slide Number Placeholder 3"/>
          <p:cNvSpPr>
            <a:spLocks noGrp="1"/>
          </p:cNvSpPr>
          <p:nvPr>
            <p:ph type="sldNum" sz="quarter" idx="10"/>
          </p:nvPr>
        </p:nvSpPr>
        <p:spPr/>
        <p:txBody>
          <a:bodyPr/>
          <a:lstStyle/>
          <a:p>
            <a:fld id="{A771E050-A66B-4E11-9C20-135C160BC1C9}" type="slidenum">
              <a:rPr lang="en-GB" smtClean="0"/>
              <a:t>4</a:t>
            </a:fld>
            <a:endParaRPr lang="en-GB" dirty="0"/>
          </a:p>
        </p:txBody>
      </p:sp>
    </p:spTree>
    <p:extLst>
      <p:ext uri="{BB962C8B-B14F-4D97-AF65-F5344CB8AC3E}">
        <p14:creationId xmlns:p14="http://schemas.microsoft.com/office/powerpoint/2010/main" val="1273990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cy-GB" sz="1200" kern="1200" dirty="0">
                <a:solidFill>
                  <a:schemeClr val="tx1"/>
                </a:solidFill>
                <a:effectLst/>
                <a:latin typeface="Arial" panose="020B0604020202020204" pitchFamily="34" charset="0"/>
                <a:ea typeface="+mn-ea"/>
                <a:cs typeface="Arial" panose="020B0604020202020204" pitchFamily="34" charset="0"/>
              </a:rPr>
              <a:t>Mae pum prif egwyddor yn y Ddeddf:</a:t>
            </a:r>
          </a:p>
          <a:p>
            <a:pPr marL="171450" lvl="0" indent="-171450">
              <a:buFont typeface="Arial" panose="020B0604020202020204" pitchFamily="34" charset="0"/>
              <a:buChar char="•"/>
            </a:pPr>
            <a:r>
              <a:rPr lang="cy-GB" sz="1200" kern="1200" dirty="0">
                <a:solidFill>
                  <a:schemeClr val="tx1"/>
                </a:solidFill>
                <a:effectLst/>
                <a:latin typeface="Arial" panose="020B0604020202020204" pitchFamily="34" charset="0"/>
                <a:ea typeface="+mn-ea"/>
                <a:cs typeface="Arial" panose="020B0604020202020204" pitchFamily="34" charset="0"/>
              </a:rPr>
              <a:t>Llais a rheolaeth </a:t>
            </a:r>
          </a:p>
          <a:p>
            <a:pPr marL="171450" lvl="0" indent="-171450">
              <a:buFont typeface="Arial" panose="020B0604020202020204" pitchFamily="34" charset="0"/>
              <a:buChar char="•"/>
            </a:pPr>
            <a:r>
              <a:rPr lang="cy-GB" sz="1200" kern="1200" dirty="0">
                <a:solidFill>
                  <a:schemeClr val="tx1"/>
                </a:solidFill>
                <a:effectLst/>
                <a:latin typeface="Arial" panose="020B0604020202020204" pitchFamily="34" charset="0"/>
                <a:ea typeface="+mn-ea"/>
                <a:cs typeface="Arial" panose="020B0604020202020204" pitchFamily="34" charset="0"/>
              </a:rPr>
              <a:t>Atal ac </a:t>
            </a:r>
            <a:r>
              <a:rPr lang="cy-GB" sz="1200" kern="1200" dirty="0" smtClean="0">
                <a:solidFill>
                  <a:schemeClr val="tx1"/>
                </a:solidFill>
                <a:effectLst/>
                <a:latin typeface="Arial" panose="020B0604020202020204" pitchFamily="34" charset="0"/>
                <a:ea typeface="+mn-ea"/>
                <a:cs typeface="Arial" panose="020B0604020202020204" pitchFamily="34" charset="0"/>
              </a:rPr>
              <a:t>ymyrryd yn</a:t>
            </a:r>
            <a:r>
              <a:rPr lang="cy-GB" sz="1200" kern="1200" baseline="0" dirty="0" smtClean="0">
                <a:solidFill>
                  <a:schemeClr val="tx1"/>
                </a:solidFill>
                <a:effectLst/>
                <a:latin typeface="Arial" panose="020B0604020202020204" pitchFamily="34" charset="0"/>
                <a:ea typeface="+mn-ea"/>
                <a:cs typeface="Arial" panose="020B0604020202020204" pitchFamily="34" charset="0"/>
              </a:rPr>
              <a:t> g</a:t>
            </a:r>
            <a:r>
              <a:rPr lang="cy-GB" sz="1200" kern="1200" dirty="0" smtClean="0">
                <a:solidFill>
                  <a:schemeClr val="tx1"/>
                </a:solidFill>
                <a:effectLst/>
                <a:latin typeface="Arial" panose="020B0604020202020204" pitchFamily="34" charset="0"/>
                <a:ea typeface="+mn-ea"/>
                <a:cs typeface="Arial" panose="020B0604020202020204" pitchFamily="34" charset="0"/>
              </a:rPr>
              <a:t>ynnar </a:t>
            </a:r>
            <a:endParaRPr lang="cy-GB" sz="1200" kern="1200" dirty="0">
              <a:solidFill>
                <a:schemeClr val="tx1"/>
              </a:solidFill>
              <a:effectLst/>
              <a:latin typeface="Arial" panose="020B0604020202020204" pitchFamily="34" charset="0"/>
              <a:ea typeface="+mn-ea"/>
              <a:cs typeface="Arial" panose="020B0604020202020204" pitchFamily="34" charset="0"/>
            </a:endParaRPr>
          </a:p>
          <a:p>
            <a:pPr marL="171450" lvl="0" indent="-171450">
              <a:buFont typeface="Arial" panose="020B0604020202020204" pitchFamily="34" charset="0"/>
              <a:buChar char="•"/>
            </a:pPr>
            <a:r>
              <a:rPr lang="cy-GB" sz="1200" kern="1200" dirty="0">
                <a:solidFill>
                  <a:schemeClr val="tx1"/>
                </a:solidFill>
                <a:effectLst/>
                <a:latin typeface="Arial" panose="020B0604020202020204" pitchFamily="34" charset="0"/>
                <a:ea typeface="+mn-ea"/>
                <a:cs typeface="Arial" panose="020B0604020202020204" pitchFamily="34" charset="0"/>
              </a:rPr>
              <a:t>Llesiant</a:t>
            </a:r>
          </a:p>
          <a:p>
            <a:pPr marL="171450" lvl="0" indent="-171450">
              <a:buFont typeface="Arial" panose="020B0604020202020204" pitchFamily="34" charset="0"/>
              <a:buChar char="•"/>
            </a:pPr>
            <a:r>
              <a:rPr lang="cy-GB" sz="1200" kern="1200" dirty="0" smtClean="0">
                <a:solidFill>
                  <a:schemeClr val="tx1"/>
                </a:solidFill>
                <a:effectLst/>
                <a:latin typeface="Arial" panose="020B0604020202020204" pitchFamily="34" charset="0"/>
                <a:ea typeface="+mn-ea"/>
                <a:cs typeface="Arial" panose="020B0604020202020204" pitchFamily="34" charset="0"/>
              </a:rPr>
              <a:t>Cydgynhyrchu </a:t>
            </a:r>
            <a:endParaRPr lang="cy-GB" sz="1200" kern="1200" dirty="0">
              <a:solidFill>
                <a:schemeClr val="tx1"/>
              </a:solidFill>
              <a:effectLst/>
              <a:latin typeface="Arial" panose="020B0604020202020204" pitchFamily="34" charset="0"/>
              <a:ea typeface="+mn-ea"/>
              <a:cs typeface="Arial" panose="020B0604020202020204" pitchFamily="34" charset="0"/>
            </a:endParaRPr>
          </a:p>
          <a:p>
            <a:pPr marL="171450" lvl="0" indent="-171450">
              <a:buFont typeface="Arial" panose="020B0604020202020204" pitchFamily="34" charset="0"/>
              <a:buChar char="•"/>
            </a:pPr>
            <a:r>
              <a:rPr lang="cy-GB" sz="1200" kern="1200" dirty="0">
                <a:solidFill>
                  <a:schemeClr val="tx1"/>
                </a:solidFill>
                <a:effectLst/>
                <a:latin typeface="Arial" panose="020B0604020202020204" pitchFamily="34" charset="0"/>
                <a:ea typeface="+mn-ea"/>
                <a:cs typeface="Arial" panose="020B0604020202020204" pitchFamily="34" charset="0"/>
              </a:rPr>
              <a:t>Aml asiantaethau </a:t>
            </a:r>
            <a:endParaRPr lang="cy-GB" sz="1200" kern="1200" dirty="0" smtClean="0">
              <a:solidFill>
                <a:schemeClr val="tx1"/>
              </a:solidFill>
              <a:effectLst/>
              <a:latin typeface="Arial" panose="020B0604020202020204" pitchFamily="34" charset="0"/>
              <a:ea typeface="+mn-ea"/>
              <a:cs typeface="Arial" panose="020B0604020202020204" pitchFamily="34" charset="0"/>
            </a:endParaRPr>
          </a:p>
          <a:p>
            <a:pPr marL="171450" lvl="0" indent="-171450">
              <a:buFont typeface="Arial" panose="020B0604020202020204" pitchFamily="34" charset="0"/>
              <a:buChar char="•"/>
            </a:pPr>
            <a:endParaRPr lang="cy-GB" sz="1200" kern="1200" dirty="0">
              <a:solidFill>
                <a:schemeClr val="tx1"/>
              </a:solidFill>
              <a:effectLst/>
              <a:latin typeface="Arial" panose="020B0604020202020204" pitchFamily="34" charset="0"/>
              <a:ea typeface="+mn-ea"/>
              <a:cs typeface="Arial" panose="020B0604020202020204" pitchFamily="34" charset="0"/>
            </a:endParaRPr>
          </a:p>
          <a:p>
            <a:pPr lvl="0"/>
            <a:r>
              <a:rPr lang="cy-GB" sz="1200" kern="1200" dirty="0">
                <a:solidFill>
                  <a:schemeClr val="tx1"/>
                </a:solidFill>
                <a:effectLst/>
                <a:latin typeface="Arial" panose="020B0604020202020204" pitchFamily="34" charset="0"/>
                <a:ea typeface="+mn-ea"/>
                <a:cs typeface="Arial" panose="020B0604020202020204" pitchFamily="34" charset="0"/>
              </a:rPr>
              <a:t>Mae’r rhain yn berthnasol i ddulliau o fynd ati i weithio gyda phlant, oedolion a gofalwyr</a:t>
            </a:r>
            <a:r>
              <a:rPr lang="cy-GB" sz="1200" kern="1200" dirty="0" smtClean="0">
                <a:solidFill>
                  <a:schemeClr val="tx1"/>
                </a:solidFill>
                <a:effectLst/>
                <a:latin typeface="Arial" panose="020B0604020202020204" pitchFamily="34" charset="0"/>
                <a:ea typeface="+mn-ea"/>
                <a:cs typeface="Arial" panose="020B0604020202020204" pitchFamily="34" charset="0"/>
              </a:rPr>
              <a:t>.</a:t>
            </a:r>
          </a:p>
          <a:p>
            <a:pPr lvl="0"/>
            <a:endParaRPr lang="cy-GB" sz="1200" kern="1200" dirty="0">
              <a:solidFill>
                <a:schemeClr val="tx1"/>
              </a:solidFill>
              <a:effectLst/>
              <a:latin typeface="Arial" panose="020B0604020202020204" pitchFamily="34" charset="0"/>
              <a:ea typeface="+mn-ea"/>
              <a:cs typeface="Arial" panose="020B0604020202020204" pitchFamily="34" charset="0"/>
            </a:endParaRPr>
          </a:p>
          <a:p>
            <a:pPr lvl="0"/>
            <a:r>
              <a:rPr lang="cy-GB" sz="1200" kern="1200" dirty="0">
                <a:solidFill>
                  <a:schemeClr val="tx1"/>
                </a:solidFill>
                <a:effectLst/>
                <a:latin typeface="Arial" panose="020B0604020202020204" pitchFamily="34" charset="0"/>
                <a:ea typeface="+mn-ea"/>
                <a:cs typeface="Arial" panose="020B0604020202020204" pitchFamily="34" charset="0"/>
              </a:rPr>
              <a:t>Yn bwysicaf, y mae’r rhain yn ceisio cyflenwi ystod o ganlyniadau penodol fel a nodir yn Fframwaith Canlyniadau Cenedlaethol. </a:t>
            </a:r>
          </a:p>
          <a:p>
            <a:endParaRPr lang="en-GB" dirty="0"/>
          </a:p>
        </p:txBody>
      </p:sp>
      <p:sp>
        <p:nvSpPr>
          <p:cNvPr id="4" name="Slide Number Placeholder 3"/>
          <p:cNvSpPr>
            <a:spLocks noGrp="1"/>
          </p:cNvSpPr>
          <p:nvPr>
            <p:ph type="sldNum" sz="quarter" idx="10"/>
          </p:nvPr>
        </p:nvSpPr>
        <p:spPr/>
        <p:txBody>
          <a:bodyPr/>
          <a:lstStyle/>
          <a:p>
            <a:fld id="{A771E050-A66B-4E11-9C20-135C160BC1C9}" type="slidenum">
              <a:rPr lang="en-GB" smtClean="0"/>
              <a:t>5</a:t>
            </a:fld>
            <a:endParaRPr lang="en-GB" dirty="0"/>
          </a:p>
        </p:txBody>
      </p:sp>
    </p:spTree>
    <p:extLst>
      <p:ext uri="{BB962C8B-B14F-4D97-AF65-F5344CB8AC3E}">
        <p14:creationId xmlns:p14="http://schemas.microsoft.com/office/powerpoint/2010/main" val="29767268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GB" sz="1200" kern="1200" dirty="0">
                <a:solidFill>
                  <a:schemeClr val="tx1"/>
                </a:solidFill>
                <a:effectLst/>
                <a:latin typeface="Arial" panose="020B0604020202020204" pitchFamily="34" charset="0"/>
                <a:ea typeface="+mn-ea"/>
                <a:cs typeface="Arial" panose="020B0604020202020204" pitchFamily="34" charset="0"/>
              </a:rPr>
              <a:t>I’ch atgoffa bod Deddf Gwasanaethau Cymdeithasol a Llesiant (Cymru) yn gofyn i Weinidogion Cymru nodi’r canlyniadau i’w cyflawni o ran llesiant pobl sydd angen gofal </a:t>
            </a:r>
            <a:r>
              <a:rPr lang="cy-GB" sz="1200" kern="1200" dirty="0" smtClean="0">
                <a:solidFill>
                  <a:schemeClr val="tx1"/>
                </a:solidFill>
                <a:effectLst/>
                <a:latin typeface="Arial" panose="020B0604020202020204" pitchFamily="34" charset="0"/>
                <a:ea typeface="+mn-ea"/>
                <a:cs typeface="Arial" panose="020B0604020202020204" pitchFamily="34" charset="0"/>
              </a:rPr>
              <a:t>a chymorth, </a:t>
            </a:r>
            <a:r>
              <a:rPr lang="cy-GB" sz="1200" kern="1200" dirty="0">
                <a:solidFill>
                  <a:schemeClr val="tx1"/>
                </a:solidFill>
                <a:effectLst/>
                <a:latin typeface="Arial" panose="020B0604020202020204" pitchFamily="34" charset="0"/>
                <a:ea typeface="+mn-ea"/>
                <a:cs typeface="Arial" panose="020B0604020202020204" pitchFamily="34" charset="0"/>
              </a:rPr>
              <a:t>a gofalwyr sydd angen cymorth. Rhaid i Weinidogon Cymru adrodd yn ôl am y cynnydd a wnaed ar gyflawni llesiant. </a:t>
            </a:r>
            <a:r>
              <a:rPr lang="cy-GB" sz="1200" kern="1200" dirty="0" smtClean="0">
                <a:solidFill>
                  <a:schemeClr val="tx1"/>
                </a:solidFill>
                <a:effectLst/>
                <a:latin typeface="Arial" panose="020B0604020202020204" pitchFamily="34" charset="0"/>
                <a:ea typeface="+mn-ea"/>
                <a:cs typeface="Arial" panose="020B0604020202020204" pitchFamily="34" charset="0"/>
              </a:rPr>
              <a:t>Mae’r fframwaith</a:t>
            </a:r>
            <a:r>
              <a:rPr lang="cy-GB" sz="1200" kern="1200" baseline="0" dirty="0" smtClean="0">
                <a:solidFill>
                  <a:schemeClr val="tx1"/>
                </a:solidFill>
                <a:effectLst/>
                <a:latin typeface="Arial" panose="020B0604020202020204" pitchFamily="34" charset="0"/>
                <a:ea typeface="+mn-ea"/>
                <a:cs typeface="Arial" panose="020B0604020202020204" pitchFamily="34" charset="0"/>
              </a:rPr>
              <a:t> yn mesur yr effaith mae pobl a gwasanaethau yn eu cael er mwyn cyflawni llesiant.</a:t>
            </a:r>
            <a:endParaRPr lang="en-GB" dirty="0"/>
          </a:p>
        </p:txBody>
      </p:sp>
      <p:sp>
        <p:nvSpPr>
          <p:cNvPr id="4" name="Slide Number Placeholder 3"/>
          <p:cNvSpPr>
            <a:spLocks noGrp="1"/>
          </p:cNvSpPr>
          <p:nvPr>
            <p:ph type="sldNum" sz="quarter" idx="10"/>
          </p:nvPr>
        </p:nvSpPr>
        <p:spPr/>
        <p:txBody>
          <a:bodyPr/>
          <a:lstStyle/>
          <a:p>
            <a:fld id="{A771E050-A66B-4E11-9C20-135C160BC1C9}" type="slidenum">
              <a:rPr lang="en-GB" smtClean="0"/>
              <a:t>6</a:t>
            </a:fld>
            <a:endParaRPr lang="en-GB" dirty="0"/>
          </a:p>
        </p:txBody>
      </p:sp>
    </p:spTree>
    <p:extLst>
      <p:ext uri="{BB962C8B-B14F-4D97-AF65-F5344CB8AC3E}">
        <p14:creationId xmlns:p14="http://schemas.microsoft.com/office/powerpoint/2010/main" val="15569121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cy-GB" sz="1200" kern="1200" dirty="0">
                <a:solidFill>
                  <a:schemeClr val="tx1"/>
                </a:solidFill>
                <a:effectLst/>
                <a:latin typeface="Arial" panose="020B0604020202020204" pitchFamily="34" charset="0"/>
                <a:ea typeface="+mn-ea"/>
                <a:cs typeface="Arial" panose="020B0604020202020204" pitchFamily="34" charset="0"/>
              </a:rPr>
              <a:t>Mae nifer o resymau dros gael fframwaith mesur perfformiad ac ystyrir ei fod er budd i unigolion, awdurdodau lleol a llywodraeth leol</a:t>
            </a:r>
            <a:r>
              <a:rPr lang="cy-GB" sz="1200" kern="1200" dirty="0" smtClean="0">
                <a:solidFill>
                  <a:schemeClr val="tx1"/>
                </a:solidFill>
                <a:effectLst/>
                <a:latin typeface="Arial" panose="020B0604020202020204" pitchFamily="34" charset="0"/>
                <a:ea typeface="+mn-ea"/>
                <a:cs typeface="Arial" panose="020B0604020202020204" pitchFamily="34" charset="0"/>
              </a:rPr>
              <a:t>.</a:t>
            </a:r>
          </a:p>
          <a:p>
            <a:pPr lvl="0"/>
            <a:endParaRPr lang="cy-GB" sz="1200" kern="1200" dirty="0">
              <a:solidFill>
                <a:schemeClr val="tx1"/>
              </a:solidFill>
              <a:effectLst/>
              <a:latin typeface="Arial" panose="020B0604020202020204" pitchFamily="34" charset="0"/>
              <a:ea typeface="+mn-ea"/>
              <a:cs typeface="Arial" panose="020B0604020202020204" pitchFamily="34" charset="0"/>
            </a:endParaRPr>
          </a:p>
          <a:p>
            <a:pPr lvl="0"/>
            <a:r>
              <a:rPr lang="cy-GB" sz="1200" kern="1200" dirty="0">
                <a:solidFill>
                  <a:schemeClr val="tx1"/>
                </a:solidFill>
                <a:effectLst/>
                <a:latin typeface="Arial" panose="020B0604020202020204" pitchFamily="34" charset="0"/>
                <a:ea typeface="+mn-ea"/>
                <a:cs typeface="Arial" panose="020B0604020202020204" pitchFamily="34" charset="0"/>
              </a:rPr>
              <a:t>Mae’r fframwaith yn darparu gwybodaeth am berfformiad a fydd yn galluogi unigolion i wneud </a:t>
            </a:r>
            <a:r>
              <a:rPr lang="cy-GB" sz="1200" kern="1200" dirty="0" smtClean="0">
                <a:solidFill>
                  <a:schemeClr val="tx1"/>
                </a:solidFill>
                <a:effectLst/>
                <a:latin typeface="Arial" panose="020B0604020202020204" pitchFamily="34" charset="0"/>
                <a:ea typeface="+mn-ea"/>
                <a:cs typeface="Arial" panose="020B0604020202020204" pitchFamily="34" charset="0"/>
              </a:rPr>
              <a:t>penderfyniadau </a:t>
            </a:r>
            <a:r>
              <a:rPr lang="cy-GB" sz="1200" kern="1200" dirty="0">
                <a:solidFill>
                  <a:schemeClr val="tx1"/>
                </a:solidFill>
                <a:effectLst/>
                <a:latin typeface="Arial" panose="020B0604020202020204" pitchFamily="34" charset="0"/>
                <a:ea typeface="+mn-ea"/>
                <a:cs typeface="Arial" panose="020B0604020202020204" pitchFamily="34" charset="0"/>
              </a:rPr>
              <a:t>deallus am y gwahanol fathau o ofal a chymorth sydd ar gael; bydd yn galluogi awdurdodau lleol i gynllunio a gwella gwasanaethau; bydd yn galluogi llywodraeth leol a chenedlaethol i fod yn atebol ac yn gyfrifol am berfformiad; a bydd yn cynorthwyo gweithgareddau rheoleiddio ac archwilio</a:t>
            </a:r>
            <a:r>
              <a:rPr lang="cy-GB" sz="1200" kern="1200" dirty="0" smtClean="0">
                <a:solidFill>
                  <a:schemeClr val="tx1"/>
                </a:solidFill>
                <a:effectLst/>
                <a:latin typeface="Arial" panose="020B0604020202020204" pitchFamily="34" charset="0"/>
                <a:ea typeface="+mn-ea"/>
                <a:cs typeface="Arial" panose="020B0604020202020204" pitchFamily="34" charset="0"/>
              </a:rPr>
              <a:t>.</a:t>
            </a:r>
          </a:p>
          <a:p>
            <a:pPr lvl="0"/>
            <a:endParaRPr lang="cy-GB" sz="1200" kern="1200" dirty="0">
              <a:solidFill>
                <a:schemeClr val="tx1"/>
              </a:solidFill>
              <a:effectLst/>
              <a:latin typeface="Arial" panose="020B0604020202020204" pitchFamily="34" charset="0"/>
              <a:ea typeface="+mn-ea"/>
              <a:cs typeface="Arial" panose="020B0604020202020204" pitchFamily="34" charset="0"/>
            </a:endParaRPr>
          </a:p>
          <a:p>
            <a:pPr lvl="0"/>
            <a:r>
              <a:rPr lang="cy-GB" sz="1200" b="1" kern="1200" dirty="0">
                <a:solidFill>
                  <a:schemeClr val="tx1"/>
                </a:solidFill>
                <a:effectLst/>
                <a:latin typeface="Arial" panose="020B0604020202020204" pitchFamily="34" charset="0"/>
                <a:ea typeface="+mn-ea"/>
                <a:cs typeface="Arial" panose="020B0604020202020204" pitchFamily="34" charset="0"/>
              </a:rPr>
              <a:t>Gofyn i’r grŵp </a:t>
            </a:r>
            <a:r>
              <a:rPr lang="cy-GB" sz="1200" kern="1200" dirty="0">
                <a:solidFill>
                  <a:schemeClr val="tx1"/>
                </a:solidFill>
                <a:effectLst/>
                <a:latin typeface="Arial" panose="020B0604020202020204" pitchFamily="34" charset="0"/>
                <a:ea typeface="+mn-ea"/>
                <a:cs typeface="Arial" panose="020B0604020202020204" pitchFamily="34" charset="0"/>
              </a:rPr>
              <a:t>sut mae hyn yn berthnasol i’r defnydd cyfredol o fesur perfformiad yn lleol. A yw’n cael ei ddefnyddio fel hyn? </a:t>
            </a:r>
            <a:r>
              <a:rPr lang="cy-GB" sz="1200" b="1" kern="1200" dirty="0">
                <a:solidFill>
                  <a:schemeClr val="tx1"/>
                </a:solidFill>
                <a:effectLst/>
                <a:latin typeface="Arial" panose="020B0604020202020204" pitchFamily="34" charset="0"/>
                <a:ea typeface="+mn-ea"/>
                <a:cs typeface="Arial" panose="020B0604020202020204" pitchFamily="34" charset="0"/>
              </a:rPr>
              <a:t> </a:t>
            </a:r>
            <a:endParaRPr lang="cy-GB" sz="1200" kern="1200" dirty="0">
              <a:solidFill>
                <a:schemeClr val="tx1"/>
              </a:solidFill>
              <a:effectLst/>
              <a:latin typeface="Arial" panose="020B0604020202020204" pitchFamily="34" charset="0"/>
              <a:ea typeface="+mn-ea"/>
              <a:cs typeface="Arial" panose="020B0604020202020204" pitchFamily="34" charset="0"/>
            </a:endParaRPr>
          </a:p>
          <a:p>
            <a:endParaRPr lang="en-GB" dirty="0"/>
          </a:p>
        </p:txBody>
      </p:sp>
      <p:sp>
        <p:nvSpPr>
          <p:cNvPr id="4" name="Slide Number Placeholder 3"/>
          <p:cNvSpPr>
            <a:spLocks noGrp="1"/>
          </p:cNvSpPr>
          <p:nvPr>
            <p:ph type="sldNum" sz="quarter" idx="10"/>
          </p:nvPr>
        </p:nvSpPr>
        <p:spPr/>
        <p:txBody>
          <a:bodyPr/>
          <a:lstStyle/>
          <a:p>
            <a:fld id="{A771E050-A66B-4E11-9C20-135C160BC1C9}" type="slidenum">
              <a:rPr lang="en-GB" smtClean="0"/>
              <a:t>7</a:t>
            </a:fld>
            <a:endParaRPr lang="en-GB" dirty="0"/>
          </a:p>
        </p:txBody>
      </p:sp>
    </p:spTree>
    <p:extLst>
      <p:ext uri="{BB962C8B-B14F-4D97-AF65-F5344CB8AC3E}">
        <p14:creationId xmlns:p14="http://schemas.microsoft.com/office/powerpoint/2010/main" val="13545960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cy-GB" sz="1200" kern="1200" dirty="0">
                <a:solidFill>
                  <a:schemeClr val="tx1"/>
                </a:solidFill>
                <a:effectLst/>
                <a:latin typeface="Arial" panose="020B0604020202020204" pitchFamily="34" charset="0"/>
                <a:ea typeface="+mn-ea"/>
                <a:cs typeface="Arial" panose="020B0604020202020204" pitchFamily="34" charset="0"/>
              </a:rPr>
              <a:t>Mae awdurdodau lleol yn gweithredu er mwyn helpu pobl i gyflawni llesiant. Mae safonau ansawdd yn disgrifio gweithgareddau’r gwasanaethau cymdeithasol sy’n cyfrannu at gyflawni llesiant. Rhaid ymgymryd â’r gweithgareddau hyn er mwyn cyflawni’r </a:t>
            </a:r>
            <a:r>
              <a:rPr lang="cy-GB" sz="1200" kern="1200" dirty="0" smtClean="0">
                <a:solidFill>
                  <a:schemeClr val="tx1"/>
                </a:solidFill>
                <a:effectLst/>
                <a:latin typeface="Arial" panose="020B0604020202020204" pitchFamily="34" charset="0"/>
                <a:ea typeface="+mn-ea"/>
                <a:cs typeface="Arial" panose="020B0604020202020204" pitchFamily="34" charset="0"/>
              </a:rPr>
              <a:t>dyletswyddau </a:t>
            </a:r>
            <a:r>
              <a:rPr lang="cy-GB" sz="1200" kern="1200" dirty="0">
                <a:solidFill>
                  <a:schemeClr val="tx1"/>
                </a:solidFill>
                <a:effectLst/>
                <a:latin typeface="Arial" panose="020B0604020202020204" pitchFamily="34" charset="0"/>
                <a:ea typeface="+mn-ea"/>
                <a:cs typeface="Arial" panose="020B0604020202020204" pitchFamily="34" charset="0"/>
              </a:rPr>
              <a:t>o dan y Ddeddf a sicrhau llesiant pobl sydd angen gofal a </a:t>
            </a:r>
            <a:r>
              <a:rPr lang="cy-GB" sz="1200" kern="1200" dirty="0" smtClean="0">
                <a:solidFill>
                  <a:schemeClr val="tx1"/>
                </a:solidFill>
                <a:effectLst/>
                <a:latin typeface="Arial" panose="020B0604020202020204" pitchFamily="34" charset="0"/>
                <a:ea typeface="+mn-ea"/>
                <a:cs typeface="Arial" panose="020B0604020202020204" pitchFamily="34" charset="0"/>
              </a:rPr>
              <a:t>chymorth, </a:t>
            </a:r>
            <a:r>
              <a:rPr lang="cy-GB" sz="1200" kern="1200" dirty="0">
                <a:solidFill>
                  <a:schemeClr val="tx1"/>
                </a:solidFill>
                <a:effectLst/>
                <a:latin typeface="Arial" panose="020B0604020202020204" pitchFamily="34" charset="0"/>
                <a:ea typeface="+mn-ea"/>
                <a:cs typeface="Arial" panose="020B0604020202020204" pitchFamily="34" charset="0"/>
              </a:rPr>
              <a:t>a </a:t>
            </a:r>
            <a:r>
              <a:rPr lang="cy-GB" sz="1200" kern="1200" dirty="0" smtClean="0">
                <a:solidFill>
                  <a:schemeClr val="tx1"/>
                </a:solidFill>
                <a:effectLst/>
                <a:latin typeface="Arial" panose="020B0604020202020204" pitchFamily="34" charset="0"/>
                <a:ea typeface="+mn-ea"/>
                <a:cs typeface="Arial" panose="020B0604020202020204" pitchFamily="34" charset="0"/>
              </a:rPr>
              <a:t>gofalwyr </a:t>
            </a:r>
            <a:r>
              <a:rPr lang="cy-GB" sz="1200" kern="1200" dirty="0">
                <a:solidFill>
                  <a:schemeClr val="tx1"/>
                </a:solidFill>
                <a:effectLst/>
                <a:latin typeface="Arial" panose="020B0604020202020204" pitchFamily="34" charset="0"/>
                <a:ea typeface="+mn-ea"/>
                <a:cs typeface="Arial" panose="020B0604020202020204" pitchFamily="34" charset="0"/>
              </a:rPr>
              <a:t>sydd angen cymorth.</a:t>
            </a:r>
          </a:p>
          <a:p>
            <a:pPr lvl="0"/>
            <a:endParaRPr lang="cy-GB" sz="1200" kern="1200" dirty="0" smtClean="0">
              <a:solidFill>
                <a:schemeClr val="tx1"/>
              </a:solidFill>
              <a:effectLst/>
              <a:latin typeface="Arial" panose="020B0604020202020204" pitchFamily="34" charset="0"/>
              <a:ea typeface="+mn-ea"/>
              <a:cs typeface="Arial" panose="020B0604020202020204" pitchFamily="34" charset="0"/>
            </a:endParaRPr>
          </a:p>
          <a:p>
            <a:pPr lvl="0"/>
            <a:r>
              <a:rPr lang="cy-GB" sz="1200" kern="1200" dirty="0" smtClean="0">
                <a:solidFill>
                  <a:schemeClr val="tx1"/>
                </a:solidFill>
                <a:effectLst/>
                <a:latin typeface="Arial" panose="020B0604020202020204" pitchFamily="34" charset="0"/>
                <a:ea typeface="+mn-ea"/>
                <a:cs typeface="Arial" panose="020B0604020202020204" pitchFamily="34" charset="0"/>
              </a:rPr>
              <a:t>Sylwer </a:t>
            </a:r>
            <a:r>
              <a:rPr lang="cy-GB" sz="1200" kern="1200" dirty="0">
                <a:solidFill>
                  <a:schemeClr val="tx1"/>
                </a:solidFill>
                <a:effectLst/>
                <a:latin typeface="Arial" panose="020B0604020202020204" pitchFamily="34" charset="0"/>
                <a:ea typeface="+mn-ea"/>
                <a:cs typeface="Arial" panose="020B0604020202020204" pitchFamily="34" charset="0"/>
              </a:rPr>
              <a:t>bod </a:t>
            </a:r>
            <a:r>
              <a:rPr lang="cy-GB" sz="1200" kern="1200" dirty="0" smtClean="0">
                <a:solidFill>
                  <a:schemeClr val="tx1"/>
                </a:solidFill>
                <a:effectLst/>
                <a:latin typeface="Arial" panose="020B0604020202020204" pitchFamily="34" charset="0"/>
                <a:ea typeface="+mn-ea"/>
                <a:cs typeface="Arial" panose="020B0604020202020204" pitchFamily="34" charset="0"/>
              </a:rPr>
              <a:t>Côd </a:t>
            </a:r>
            <a:r>
              <a:rPr lang="cy-GB" sz="1200" kern="1200" dirty="0">
                <a:solidFill>
                  <a:schemeClr val="tx1"/>
                </a:solidFill>
                <a:effectLst/>
                <a:latin typeface="Arial" panose="020B0604020202020204" pitchFamily="34" charset="0"/>
                <a:ea typeface="+mn-ea"/>
                <a:cs typeface="Arial" panose="020B0604020202020204" pitchFamily="34" charset="0"/>
              </a:rPr>
              <a:t>Ymarfer yn Atodiad A yn mapio’r cysylltiadau rhwng </a:t>
            </a:r>
            <a:r>
              <a:rPr lang="cy-GB" sz="1200" kern="1200" dirty="0" smtClean="0">
                <a:solidFill>
                  <a:schemeClr val="tx1"/>
                </a:solidFill>
                <a:effectLst/>
                <a:latin typeface="Arial" panose="020B0604020202020204" pitchFamily="34" charset="0"/>
                <a:ea typeface="+mn-ea"/>
                <a:cs typeface="Arial" panose="020B0604020202020204" pitchFamily="34" charset="0"/>
              </a:rPr>
              <a:t>canlyniadau </a:t>
            </a:r>
            <a:r>
              <a:rPr lang="cy-GB" sz="1200" kern="1200" dirty="0">
                <a:solidFill>
                  <a:schemeClr val="tx1"/>
                </a:solidFill>
                <a:effectLst/>
                <a:latin typeface="Arial" panose="020B0604020202020204" pitchFamily="34" charset="0"/>
                <a:ea typeface="+mn-ea"/>
                <a:cs typeface="Arial" panose="020B0604020202020204" pitchFamily="34" charset="0"/>
              </a:rPr>
              <a:t>llesiant a safonau ansawdd.</a:t>
            </a:r>
          </a:p>
          <a:p>
            <a:endParaRPr lang="en-GB" dirty="0"/>
          </a:p>
        </p:txBody>
      </p:sp>
      <p:sp>
        <p:nvSpPr>
          <p:cNvPr id="4" name="Slide Number Placeholder 3"/>
          <p:cNvSpPr>
            <a:spLocks noGrp="1"/>
          </p:cNvSpPr>
          <p:nvPr>
            <p:ph type="sldNum" sz="quarter" idx="10"/>
          </p:nvPr>
        </p:nvSpPr>
        <p:spPr/>
        <p:txBody>
          <a:bodyPr/>
          <a:lstStyle/>
          <a:p>
            <a:fld id="{A771E050-A66B-4E11-9C20-135C160BC1C9}" type="slidenum">
              <a:rPr lang="en-GB" smtClean="0"/>
              <a:t>8</a:t>
            </a:fld>
            <a:endParaRPr lang="en-GB" dirty="0"/>
          </a:p>
        </p:txBody>
      </p:sp>
    </p:spTree>
    <p:extLst>
      <p:ext uri="{BB962C8B-B14F-4D97-AF65-F5344CB8AC3E}">
        <p14:creationId xmlns:p14="http://schemas.microsoft.com/office/powerpoint/2010/main" val="4020427004"/>
      </p:ext>
    </p:extLst>
  </p:cSld>
  <p:clrMapOvr>
    <a:masterClrMapping/>
  </p:clrMapOvr>
</p:notes>
</file>

<file path=ppt/slideLayouts/_rels/slideLayout1.xml.rels><?xml version="1.0" encoding="UTF-8" standalone="yes"?>
<Relationships xmlns="http://schemas.openxmlformats.org/package/2006/relationships"><Relationship Id="rId18" Type="http://schemas.openxmlformats.org/officeDocument/2006/relationships/image" Target="../media/image2.png"/><Relationship Id="rId17" Type="http://schemas.openxmlformats.org/officeDocument/2006/relationships/image" Target="../media/image2.pdf"/><Relationship Id="rId2" Type="http://schemas.openxmlformats.org/officeDocument/2006/relationships/image" Target="../media/image1.png"/><Relationship Id="rId1" Type="http://schemas.openxmlformats.org/officeDocument/2006/relationships/slideMaster" Target="../slideMasters/slideMaster1.xml"/><Relationship Id="rId19" Type="http://schemas.openxmlformats.org/officeDocument/2006/relationships/image" Target="../media/image3.jpeg"/></Relationships>
</file>

<file path=ppt/slideLayouts/_rels/slideLayout2.xml.rels><?xml version="1.0" encoding="UTF-8" standalone="yes"?>
<Relationships xmlns="http://schemas.openxmlformats.org/package/2006/relationships"><Relationship Id="rId3" Type="http://schemas.openxmlformats.org/officeDocument/2006/relationships/slide" Target="../slides/slide6.xml"/><Relationship Id="rId2" Type="http://schemas.openxmlformats.org/officeDocument/2006/relationships/image" Target="../media/image4.jpeg"/><Relationship Id="rId1" Type="http://schemas.openxmlformats.org/officeDocument/2006/relationships/slideMaster" Target="../slideMasters/slideMaster1.xml"/><Relationship Id="rId4" Type="http://schemas.openxmlformats.org/officeDocument/2006/relationships/image" Target="../media/image5.jpeg"/></Relationships>
</file>

<file path=ppt/slideLayouts/_rels/slideLayout3.xml.rels><?xml version="1.0" encoding="UTF-8" standalone="yes"?>
<Relationships xmlns="http://schemas.openxmlformats.org/package/2006/relationships"><Relationship Id="rId3" Type="http://schemas.openxmlformats.org/officeDocument/2006/relationships/slide" Target="../slides/slide6.xml"/><Relationship Id="rId2" Type="http://schemas.openxmlformats.org/officeDocument/2006/relationships/image" Target="../media/image3.jpeg"/><Relationship Id="rId1" Type="http://schemas.openxmlformats.org/officeDocument/2006/relationships/slideMaster" Target="../slideMasters/slideMaster1.xml"/><Relationship Id="rId4" Type="http://schemas.openxmlformats.org/officeDocument/2006/relationships/image" Target="../media/image5.jpeg"/></Relationships>
</file>

<file path=ppt/slideLayouts/_rels/slideLayout4.xml.rels><?xml version="1.0" encoding="UTF-8" standalone="yes"?>
<Relationships xmlns="http://schemas.openxmlformats.org/package/2006/relationships"><Relationship Id="rId3" Type="http://schemas.openxmlformats.org/officeDocument/2006/relationships/slide" Target="../slides/slide6.xml"/><Relationship Id="rId2" Type="http://schemas.openxmlformats.org/officeDocument/2006/relationships/image" Target="../media/image4.jpeg"/><Relationship Id="rId1" Type="http://schemas.openxmlformats.org/officeDocument/2006/relationships/slideMaster" Target="../slideMasters/slideMaster1.xml"/><Relationship Id="rId4" Type="http://schemas.openxmlformats.org/officeDocument/2006/relationships/image" Target="../media/image5.jpe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slide" Target="../slides/slide6.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40769"/>
            <a:ext cx="7772400" cy="1296144"/>
          </a:xfrm>
        </p:spPr>
        <p:txBody>
          <a:bodyPr anchor="b">
            <a:normAutofit/>
          </a:bodyPr>
          <a:lstStyle>
            <a:lvl1pPr>
              <a:defRPr sz="3600" b="1">
                <a:latin typeface="Arial" panose="020B0604020202020204" pitchFamily="34" charset="0"/>
                <a:cs typeface="Arial" panose="020B0604020202020204" pitchFamily="34" charset="0"/>
              </a:defRPr>
            </a:lvl1pPr>
          </a:lstStyle>
          <a:p>
            <a:r>
              <a:rPr lang="en-US" dirty="0"/>
              <a:t>Click to edit Master title style</a:t>
            </a:r>
            <a:endParaRPr lang="en-GB" dirty="0"/>
          </a:p>
        </p:txBody>
      </p:sp>
      <p:pic>
        <p:nvPicPr>
          <p:cNvPr id="1028" name="Picture 4"/>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300192" y="291666"/>
            <a:ext cx="2144044" cy="792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5" name="Straight Connector 14"/>
          <p:cNvCxnSpPr/>
          <p:nvPr userDrawn="1"/>
        </p:nvCxnSpPr>
        <p:spPr>
          <a:xfrm>
            <a:off x="683568" y="2638500"/>
            <a:ext cx="7776864" cy="0"/>
          </a:xfrm>
          <a:prstGeom prst="line">
            <a:avLst/>
          </a:prstGeom>
          <a:ln>
            <a:solidFill>
              <a:srgbClr val="FDC536"/>
            </a:solidFill>
          </a:ln>
          <a:effectLst/>
        </p:spPr>
        <p:style>
          <a:lnRef idx="2">
            <a:schemeClr val="accent1"/>
          </a:lnRef>
          <a:fillRef idx="0">
            <a:schemeClr val="accent1"/>
          </a:fillRef>
          <a:effectRef idx="1">
            <a:schemeClr val="accent1"/>
          </a:effectRef>
          <a:fontRef idx="minor">
            <a:schemeClr val="tx1"/>
          </a:fontRef>
        </p:style>
      </p:cxnSp>
      <p:pic>
        <p:nvPicPr>
          <p:cNvPr id="8" name="Picture 7" descr="CCW LOGO.pdf"/>
          <p:cNvPicPr>
            <a:picLocks noChangeAspect="1"/>
          </p:cNvPicPr>
          <p:nvPr userDrawn="1"/>
        </p:nvPicPr>
        <mc:AlternateContent xmlns:mc="http://schemas.openxmlformats.org/markup-compatibility/2006">
          <mc:Choice xmlns:ma="http://schemas.microsoft.com/office/mac/drawingml/2008/main" xmlns:mv="urn:schemas-microsoft-com:mac:vml" xmlns="" Requires="ma">
            <p:blipFill>
              <a:blip r:embed="rId17"/>
              <a:stretch>
                <a:fillRect/>
              </a:stretch>
            </p:blipFill>
          </mc:Choice>
          <mc:Fallback>
            <p:blipFill>
              <a:blip r:embed="rId18"/>
              <a:stretch>
                <a:fillRect/>
              </a:stretch>
            </p:blipFill>
          </mc:Fallback>
        </mc:AlternateContent>
        <p:spPr>
          <a:xfrm>
            <a:off x="683568" y="404664"/>
            <a:ext cx="2482209" cy="720000"/>
          </a:xfrm>
          <a:prstGeom prst="rect">
            <a:avLst/>
          </a:prstGeom>
        </p:spPr>
      </p:pic>
      <p:pic>
        <p:nvPicPr>
          <p:cNvPr id="7" name="Picture 6"/>
          <p:cNvPicPr>
            <a:picLocks noChangeAspect="1"/>
          </p:cNvPicPr>
          <p:nvPr userDrawn="1"/>
        </p:nvPicPr>
        <p:blipFill>
          <a:blip r:embed="rId19" cstate="print">
            <a:extLst>
              <a:ext uri="{28A0092B-C50C-407E-A947-70E740481C1C}">
                <a14:useLocalDpi xmlns:a14="http://schemas.microsoft.com/office/drawing/2010/main" val="0"/>
              </a:ext>
            </a:extLst>
          </a:blip>
          <a:stretch>
            <a:fillRect/>
          </a:stretch>
        </p:blipFill>
        <p:spPr>
          <a:xfrm>
            <a:off x="2891699" y="2780928"/>
            <a:ext cx="3360602" cy="3600000"/>
          </a:xfrm>
          <a:prstGeom prst="rect">
            <a:avLst/>
          </a:prstGeom>
        </p:spPr>
      </p:pic>
    </p:spTree>
    <p:extLst>
      <p:ext uri="{BB962C8B-B14F-4D97-AF65-F5344CB8AC3E}">
        <p14:creationId xmlns:p14="http://schemas.microsoft.com/office/powerpoint/2010/main" val="368895114"/>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796458" y="260768"/>
            <a:ext cx="1008180" cy="1080000"/>
          </a:xfrm>
          <a:prstGeom prst="rect">
            <a:avLst/>
          </a:prstGeom>
        </p:spPr>
      </p:pic>
      <p:sp>
        <p:nvSpPr>
          <p:cNvPr id="2" name="Title 1"/>
          <p:cNvSpPr>
            <a:spLocks noGrp="1"/>
          </p:cNvSpPr>
          <p:nvPr>
            <p:ph type="title"/>
          </p:nvPr>
        </p:nvSpPr>
        <p:spPr>
          <a:xfrm>
            <a:off x="467544" y="260648"/>
            <a:ext cx="7128792" cy="998984"/>
          </a:xfrm>
        </p:spPr>
        <p:txBody>
          <a:bodyPr anchor="b">
            <a:noAutofit/>
          </a:bodyPr>
          <a:lstStyle>
            <a:lvl1pPr algn="l">
              <a:defRPr sz="3200" b="1">
                <a:solidFill>
                  <a:srgbClr val="FDC536"/>
                </a:solidFill>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
        <p:nvSpPr>
          <p:cNvPr id="3" name="Content Placeholder 2"/>
          <p:cNvSpPr>
            <a:spLocks noGrp="1"/>
          </p:cNvSpPr>
          <p:nvPr>
            <p:ph idx="1"/>
          </p:nvPr>
        </p:nvSpPr>
        <p:spPr>
          <a:xfrm>
            <a:off x="457200" y="1412776"/>
            <a:ext cx="8229600" cy="4525963"/>
          </a:xfrm>
        </p:spPr>
        <p:txBody>
          <a:bodyPr/>
          <a:lstStyle>
            <a:lvl1pPr>
              <a:buClr>
                <a:srgbClr val="FDC536"/>
              </a:buClr>
              <a:defRPr sz="2400">
                <a:latin typeface="Arial" panose="020B0604020202020204" pitchFamily="34" charset="0"/>
                <a:cs typeface="Arial" panose="020B0604020202020204" pitchFamily="34" charset="0"/>
              </a:defRPr>
            </a:lvl1pPr>
            <a:lvl2pPr>
              <a:buClr>
                <a:srgbClr val="FDC536"/>
              </a:buClr>
              <a:defRPr sz="2000">
                <a:latin typeface="Arial" panose="020B0604020202020204" pitchFamily="34" charset="0"/>
                <a:cs typeface="Arial" panose="020B0604020202020204" pitchFamily="34" charset="0"/>
              </a:defRPr>
            </a:lvl2pPr>
            <a:lvl3pPr>
              <a:buClr>
                <a:srgbClr val="FDC536"/>
              </a:buClr>
              <a:defRPr sz="2000">
                <a:latin typeface="Arial" panose="020B0604020202020204" pitchFamily="34" charset="0"/>
                <a:cs typeface="Arial" panose="020B0604020202020204" pitchFamily="34" charset="0"/>
              </a:defRPr>
            </a:lvl3pPr>
            <a:lvl4pPr>
              <a:buClr>
                <a:srgbClr val="FDC536"/>
              </a:buClr>
              <a:defRPr>
                <a:latin typeface="Arial" panose="020B0604020202020204" pitchFamily="34" charset="0"/>
                <a:cs typeface="Arial" panose="020B0604020202020204" pitchFamily="34" charset="0"/>
              </a:defRPr>
            </a:lvl4pPr>
            <a:lvl5pPr>
              <a:buClr>
                <a:srgbClr val="FDC536"/>
              </a:buCl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sz="quarter" idx="12"/>
          </p:nvPr>
        </p:nvSpPr>
        <p:spPr>
          <a:xfrm>
            <a:off x="3491880" y="6309320"/>
            <a:ext cx="2133600" cy="365125"/>
          </a:xfrm>
        </p:spPr>
        <p:txBody>
          <a:bodyPr/>
          <a:lstStyle>
            <a:lvl1pPr algn="ctr">
              <a:defRPr sz="1100">
                <a:latin typeface="Arial" panose="020B0604020202020204" pitchFamily="34" charset="0"/>
                <a:cs typeface="Arial" panose="020B0604020202020204" pitchFamily="34" charset="0"/>
              </a:defRPr>
            </a:lvl1pPr>
          </a:lstStyle>
          <a:p>
            <a:fld id="{259CC62F-30C0-4A15-BEEE-9BC3816535A8}" type="slidenum">
              <a:rPr lang="en-GB" smtClean="0"/>
              <a:pPr/>
              <a:t>‹#›</a:t>
            </a:fld>
            <a:endParaRPr lang="en-GB" dirty="0"/>
          </a:p>
        </p:txBody>
      </p:sp>
      <p:cxnSp>
        <p:nvCxnSpPr>
          <p:cNvPr id="9" name="Straight Connector 8"/>
          <p:cNvCxnSpPr/>
          <p:nvPr userDrawn="1"/>
        </p:nvCxnSpPr>
        <p:spPr>
          <a:xfrm>
            <a:off x="467544" y="1268760"/>
            <a:ext cx="7128792" cy="0"/>
          </a:xfrm>
          <a:prstGeom prst="line">
            <a:avLst/>
          </a:prstGeom>
          <a:ln>
            <a:solidFill>
              <a:srgbClr val="FDC536"/>
            </a:solidFill>
          </a:ln>
          <a:effectLst/>
        </p:spPr>
        <p:style>
          <a:lnRef idx="2">
            <a:schemeClr val="accent1"/>
          </a:lnRef>
          <a:fillRef idx="0">
            <a:schemeClr val="accent1"/>
          </a:fillRef>
          <a:effectRef idx="1">
            <a:schemeClr val="accent1"/>
          </a:effectRef>
          <a:fontRef idx="minor">
            <a:schemeClr val="tx1"/>
          </a:fontRef>
        </p:style>
      </p:cxnSp>
      <p:pic>
        <p:nvPicPr>
          <p:cNvPr id="8" name="Picture 12" descr="home_icon">
            <a:hlinkClick r:id="rId3" action="ppaction://hlinksldjump" tooltip="Click to jump to the contents page"/>
          </p:cNvPr>
          <p:cNvPicPr>
            <a:picLocks noChangeAspect="1" noChangeArrowheads="1"/>
          </p:cNvPicPr>
          <p:nvPr userDrawn="1"/>
        </p:nvPicPr>
        <p:blipFill>
          <a:blip r:embed="rId4" cstate="print">
            <a:lum bright="18000" contrast="-30000"/>
            <a:extLst>
              <a:ext uri="{28A0092B-C50C-407E-A947-70E740481C1C}">
                <a14:useLocalDpi xmlns:a14="http://schemas.microsoft.com/office/drawing/2010/main" val="0"/>
              </a:ext>
            </a:extLst>
          </a:blip>
          <a:srcRect/>
          <a:stretch>
            <a:fillRect/>
          </a:stretch>
        </p:blipFill>
        <p:spPr bwMode="auto">
          <a:xfrm>
            <a:off x="35496" y="44648"/>
            <a:ext cx="243672" cy="2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2509087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11" name="Title 1"/>
          <p:cNvSpPr>
            <a:spLocks noGrp="1"/>
          </p:cNvSpPr>
          <p:nvPr>
            <p:ph type="ctrTitle"/>
          </p:nvPr>
        </p:nvSpPr>
        <p:spPr>
          <a:xfrm>
            <a:off x="685800" y="1340769"/>
            <a:ext cx="7772400" cy="1296144"/>
          </a:xfrm>
        </p:spPr>
        <p:txBody>
          <a:bodyPr anchor="b">
            <a:normAutofit/>
          </a:bodyPr>
          <a:lstStyle>
            <a:lvl1pPr>
              <a:defRPr sz="3600" b="1">
                <a:latin typeface="Arial" panose="020B0604020202020204" pitchFamily="34" charset="0"/>
                <a:cs typeface="Arial" panose="020B0604020202020204" pitchFamily="34" charset="0"/>
              </a:defRPr>
            </a:lvl1pPr>
          </a:lstStyle>
          <a:p>
            <a:r>
              <a:rPr lang="en-US" dirty="0"/>
              <a:t>Click to edit Master title style</a:t>
            </a:r>
            <a:endParaRPr lang="en-GB" dirty="0"/>
          </a:p>
        </p:txBody>
      </p:sp>
      <p:cxnSp>
        <p:nvCxnSpPr>
          <p:cNvPr id="13" name="Straight Connector 12"/>
          <p:cNvCxnSpPr/>
          <p:nvPr userDrawn="1"/>
        </p:nvCxnSpPr>
        <p:spPr>
          <a:xfrm>
            <a:off x="683568" y="2638500"/>
            <a:ext cx="7776864" cy="0"/>
          </a:xfrm>
          <a:prstGeom prst="line">
            <a:avLst/>
          </a:prstGeom>
          <a:ln>
            <a:solidFill>
              <a:srgbClr val="FDC536"/>
            </a:solidFill>
          </a:ln>
          <a:effectLst/>
        </p:spPr>
        <p:style>
          <a:lnRef idx="2">
            <a:schemeClr val="accent1"/>
          </a:lnRef>
          <a:fillRef idx="0">
            <a:schemeClr val="accent1"/>
          </a:fillRef>
          <a:effectRef idx="1">
            <a:schemeClr val="accent1"/>
          </a:effectRef>
          <a:fontRef idx="minor">
            <a:schemeClr val="tx1"/>
          </a:fontRef>
        </p:style>
      </p:cxn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91699" y="2780928"/>
            <a:ext cx="3360602" cy="3600000"/>
          </a:xfrm>
          <a:prstGeom prst="rect">
            <a:avLst/>
          </a:prstGeom>
        </p:spPr>
      </p:pic>
      <p:pic>
        <p:nvPicPr>
          <p:cNvPr id="5" name="Picture 12" descr="home_icon">
            <a:hlinkClick r:id="rId3" action="ppaction://hlinksldjump" tooltip="Click to jump to the contents page"/>
          </p:cNvPr>
          <p:cNvPicPr>
            <a:picLocks noChangeAspect="1" noChangeArrowheads="1"/>
          </p:cNvPicPr>
          <p:nvPr userDrawn="1"/>
        </p:nvPicPr>
        <p:blipFill>
          <a:blip r:embed="rId4" cstate="print">
            <a:lum bright="18000" contrast="-30000"/>
            <a:extLst>
              <a:ext uri="{28A0092B-C50C-407E-A947-70E740481C1C}">
                <a14:useLocalDpi xmlns:a14="http://schemas.microsoft.com/office/drawing/2010/main" val="0"/>
              </a:ext>
            </a:extLst>
          </a:blip>
          <a:srcRect/>
          <a:stretch>
            <a:fillRect/>
          </a:stretch>
        </p:blipFill>
        <p:spPr bwMode="auto">
          <a:xfrm>
            <a:off x="35496" y="44648"/>
            <a:ext cx="243672" cy="2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7601116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4784"/>
            <a:ext cx="4038600" cy="4525963"/>
          </a:xfrm>
        </p:spPr>
        <p:txBody>
          <a:bodyPr/>
          <a:lstStyle>
            <a:lvl1pPr>
              <a:buClr>
                <a:srgbClr val="FDC536"/>
              </a:buClr>
              <a:defRPr sz="2400">
                <a:latin typeface="Arial" panose="020B0604020202020204" pitchFamily="34" charset="0"/>
                <a:cs typeface="Arial" panose="020B0604020202020204" pitchFamily="34" charset="0"/>
              </a:defRPr>
            </a:lvl1pPr>
            <a:lvl2pPr>
              <a:buClr>
                <a:srgbClr val="FDC536"/>
              </a:buClr>
              <a:defRPr sz="2000">
                <a:latin typeface="Arial" panose="020B0604020202020204" pitchFamily="34" charset="0"/>
                <a:cs typeface="Arial" panose="020B0604020202020204" pitchFamily="34" charset="0"/>
              </a:defRPr>
            </a:lvl2pPr>
            <a:lvl3pPr>
              <a:buClr>
                <a:srgbClr val="FDC536"/>
              </a:buClr>
              <a:defRPr sz="2000">
                <a:latin typeface="Arial" panose="020B0604020202020204" pitchFamily="34" charset="0"/>
                <a:cs typeface="Arial" panose="020B0604020202020204" pitchFamily="34" charset="0"/>
              </a:defRPr>
            </a:lvl3pPr>
            <a:lvl4pPr>
              <a:buClr>
                <a:srgbClr val="FDC536"/>
              </a:buClr>
              <a:defRPr sz="2000">
                <a:latin typeface="Arial" panose="020B0604020202020204" pitchFamily="34" charset="0"/>
                <a:cs typeface="Arial" panose="020B0604020202020204" pitchFamily="34" charset="0"/>
              </a:defRPr>
            </a:lvl4pPr>
            <a:lvl5pPr>
              <a:buClr>
                <a:srgbClr val="FDC536"/>
              </a:buClr>
              <a:defRPr sz="20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4648200" y="1484784"/>
            <a:ext cx="4038600" cy="4525963"/>
          </a:xfrm>
        </p:spPr>
        <p:txBody>
          <a:bodyPr/>
          <a:lstStyle>
            <a:lvl1pPr>
              <a:buClr>
                <a:srgbClr val="FDC536"/>
              </a:buClr>
              <a:defRPr sz="2400">
                <a:latin typeface="Arial" panose="020B0604020202020204" pitchFamily="34" charset="0"/>
                <a:cs typeface="Arial" panose="020B0604020202020204" pitchFamily="34" charset="0"/>
              </a:defRPr>
            </a:lvl1pPr>
            <a:lvl2pPr>
              <a:buClr>
                <a:srgbClr val="FDC536"/>
              </a:buClr>
              <a:defRPr sz="2000">
                <a:latin typeface="Arial" panose="020B0604020202020204" pitchFamily="34" charset="0"/>
                <a:cs typeface="Arial" panose="020B0604020202020204" pitchFamily="34" charset="0"/>
              </a:defRPr>
            </a:lvl2pPr>
            <a:lvl3pPr>
              <a:buClr>
                <a:srgbClr val="FDC536"/>
              </a:buClr>
              <a:defRPr sz="2000">
                <a:latin typeface="Arial" panose="020B0604020202020204" pitchFamily="34" charset="0"/>
                <a:cs typeface="Arial" panose="020B0604020202020204" pitchFamily="34" charset="0"/>
              </a:defRPr>
            </a:lvl3pPr>
            <a:lvl4pPr>
              <a:buClr>
                <a:srgbClr val="FDC536"/>
              </a:buClr>
              <a:defRPr sz="2000">
                <a:latin typeface="Arial" panose="020B0604020202020204" pitchFamily="34" charset="0"/>
                <a:cs typeface="Arial" panose="020B0604020202020204" pitchFamily="34" charset="0"/>
              </a:defRPr>
            </a:lvl4pPr>
            <a:lvl5pPr>
              <a:buClr>
                <a:srgbClr val="FDC536"/>
              </a:buClr>
              <a:defRPr sz="20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3" name="Slide Number Placeholder 5"/>
          <p:cNvSpPr>
            <a:spLocks noGrp="1"/>
          </p:cNvSpPr>
          <p:nvPr>
            <p:ph type="sldNum" sz="quarter" idx="12"/>
          </p:nvPr>
        </p:nvSpPr>
        <p:spPr>
          <a:xfrm>
            <a:off x="3491880" y="6309320"/>
            <a:ext cx="2133600" cy="365125"/>
          </a:xfrm>
        </p:spPr>
        <p:txBody>
          <a:bodyPr/>
          <a:lstStyle>
            <a:lvl1pPr algn="ctr">
              <a:defRPr sz="1100">
                <a:latin typeface="Arial" panose="020B0604020202020204" pitchFamily="34" charset="0"/>
                <a:cs typeface="Arial" panose="020B0604020202020204" pitchFamily="34" charset="0"/>
              </a:defRPr>
            </a:lvl1pPr>
          </a:lstStyle>
          <a:p>
            <a:fld id="{259CC62F-30C0-4A15-BEEE-9BC3816535A8}" type="slidenum">
              <a:rPr lang="en-GB" smtClean="0"/>
              <a:pPr/>
              <a:t>‹#›</a:t>
            </a:fld>
            <a:endParaRPr lang="en-GB"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796458" y="260768"/>
            <a:ext cx="1008180" cy="1080000"/>
          </a:xfrm>
          <a:prstGeom prst="rect">
            <a:avLst/>
          </a:prstGeom>
        </p:spPr>
      </p:pic>
      <p:sp>
        <p:nvSpPr>
          <p:cNvPr id="11" name="Title 1"/>
          <p:cNvSpPr>
            <a:spLocks noGrp="1"/>
          </p:cNvSpPr>
          <p:nvPr>
            <p:ph type="title"/>
          </p:nvPr>
        </p:nvSpPr>
        <p:spPr>
          <a:xfrm>
            <a:off x="467544" y="260648"/>
            <a:ext cx="7128792" cy="998984"/>
          </a:xfrm>
        </p:spPr>
        <p:txBody>
          <a:bodyPr anchor="b">
            <a:noAutofit/>
          </a:bodyPr>
          <a:lstStyle>
            <a:lvl1pPr algn="l">
              <a:defRPr sz="3200" b="1">
                <a:solidFill>
                  <a:srgbClr val="FDC536"/>
                </a:solidFill>
                <a:latin typeface="Arial" panose="020B0604020202020204" pitchFamily="34" charset="0"/>
                <a:cs typeface="Arial" panose="020B0604020202020204" pitchFamily="34" charset="0"/>
              </a:defRPr>
            </a:lvl1pPr>
          </a:lstStyle>
          <a:p>
            <a:r>
              <a:rPr lang="en-US" dirty="0"/>
              <a:t>Click to edit Master title style</a:t>
            </a:r>
            <a:endParaRPr lang="en-GB" dirty="0"/>
          </a:p>
        </p:txBody>
      </p:sp>
      <p:cxnSp>
        <p:nvCxnSpPr>
          <p:cNvPr id="14" name="Straight Connector 13"/>
          <p:cNvCxnSpPr/>
          <p:nvPr userDrawn="1"/>
        </p:nvCxnSpPr>
        <p:spPr>
          <a:xfrm>
            <a:off x="467544" y="1268760"/>
            <a:ext cx="7128792" cy="0"/>
          </a:xfrm>
          <a:prstGeom prst="line">
            <a:avLst/>
          </a:prstGeom>
          <a:ln>
            <a:solidFill>
              <a:srgbClr val="FDC536"/>
            </a:solidFill>
          </a:ln>
          <a:effectLst/>
        </p:spPr>
        <p:style>
          <a:lnRef idx="2">
            <a:schemeClr val="accent1"/>
          </a:lnRef>
          <a:fillRef idx="0">
            <a:schemeClr val="accent1"/>
          </a:fillRef>
          <a:effectRef idx="1">
            <a:schemeClr val="accent1"/>
          </a:effectRef>
          <a:fontRef idx="minor">
            <a:schemeClr val="tx1"/>
          </a:fontRef>
        </p:style>
      </p:cxnSp>
      <p:pic>
        <p:nvPicPr>
          <p:cNvPr id="8" name="Picture 12" descr="home_icon">
            <a:hlinkClick r:id="rId3" action="ppaction://hlinksldjump" tooltip="Click to jump to the contents page"/>
          </p:cNvPr>
          <p:cNvPicPr>
            <a:picLocks noChangeAspect="1" noChangeArrowheads="1"/>
          </p:cNvPicPr>
          <p:nvPr userDrawn="1"/>
        </p:nvPicPr>
        <p:blipFill>
          <a:blip r:embed="rId4" cstate="print">
            <a:lum bright="18000" contrast="-30000"/>
            <a:extLst>
              <a:ext uri="{28A0092B-C50C-407E-A947-70E740481C1C}">
                <a14:useLocalDpi xmlns:a14="http://schemas.microsoft.com/office/drawing/2010/main" val="0"/>
              </a:ext>
            </a:extLst>
          </a:blip>
          <a:srcRect/>
          <a:stretch>
            <a:fillRect/>
          </a:stretch>
        </p:blipFill>
        <p:spPr bwMode="auto">
          <a:xfrm>
            <a:off x="35496" y="44648"/>
            <a:ext cx="243672" cy="2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8702528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a:xfrm>
            <a:off x="3491880" y="6309320"/>
            <a:ext cx="2133600" cy="365125"/>
          </a:xfrm>
        </p:spPr>
        <p:txBody>
          <a:bodyPr/>
          <a:lstStyle>
            <a:lvl1pPr algn="ctr">
              <a:defRPr sz="1100">
                <a:latin typeface="Arial" panose="020B0604020202020204" pitchFamily="34" charset="0"/>
                <a:cs typeface="Arial" panose="020B0604020202020204" pitchFamily="34" charset="0"/>
              </a:defRPr>
            </a:lvl1pPr>
          </a:lstStyle>
          <a:p>
            <a:fld id="{259CC62F-30C0-4A15-BEEE-9BC3816535A8}" type="slidenum">
              <a:rPr lang="en-GB" smtClean="0"/>
              <a:pPr/>
              <a:t>‹#›</a:t>
            </a:fld>
            <a:endParaRPr lang="en-GB" dirty="0"/>
          </a:p>
        </p:txBody>
      </p:sp>
      <p:pic>
        <p:nvPicPr>
          <p:cNvPr id="4" name="Picture 12" descr="home_icon">
            <a:hlinkClick r:id="rId2" action="ppaction://hlinksldjump" tooltip="Click to jump to the contents page"/>
          </p:cNvPr>
          <p:cNvPicPr>
            <a:picLocks noChangeAspect="1" noChangeArrowheads="1"/>
          </p:cNvPicPr>
          <p:nvPr userDrawn="1"/>
        </p:nvPicPr>
        <p:blipFill>
          <a:blip r:embed="rId3" cstate="print">
            <a:lum bright="18000" contrast="-30000"/>
            <a:extLst>
              <a:ext uri="{28A0092B-C50C-407E-A947-70E740481C1C}">
                <a14:useLocalDpi xmlns:a14="http://schemas.microsoft.com/office/drawing/2010/main" val="0"/>
              </a:ext>
            </a:extLst>
          </a:blip>
          <a:srcRect/>
          <a:stretch>
            <a:fillRect/>
          </a:stretch>
        </p:blipFill>
        <p:spPr bwMode="auto">
          <a:xfrm>
            <a:off x="35496" y="44648"/>
            <a:ext cx="243672" cy="2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76026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9CC62F-30C0-4A15-BEEE-9BC3816535A8}" type="slidenum">
              <a:rPr lang="en-GB" smtClean="0"/>
              <a:t>‹#›</a:t>
            </a:fld>
            <a:endParaRPr lang="en-GB" dirty="0"/>
          </a:p>
        </p:txBody>
      </p:sp>
    </p:spTree>
    <p:extLst>
      <p:ext uri="{BB962C8B-B14F-4D97-AF65-F5344CB8AC3E}">
        <p14:creationId xmlns:p14="http://schemas.microsoft.com/office/powerpoint/2010/main" val="33579909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5" r:id="rId5"/>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dirty="0" smtClean="0"/>
              <a:t>Gweithdy 2 </a:t>
            </a:r>
            <a:r>
              <a:rPr lang="en-GB" dirty="0" smtClean="0"/>
              <a:t>Datblygu</a:t>
            </a:r>
            <a:r>
              <a:rPr lang="en-GB" dirty="0" smtClean="0"/>
              <a:t>’r</a:t>
            </a:r>
            <a:r>
              <a:rPr lang="en-GB" dirty="0" smtClean="0"/>
              <a:t> Sefydliad</a:t>
            </a:r>
            <a:r>
              <a:rPr lang="en-GB" dirty="0" smtClean="0"/>
              <a:t>: </a:t>
            </a:r>
            <a:r>
              <a:rPr lang="en-GB" dirty="0"/>
              <a:t>Mesur Cynnydd</a:t>
            </a:r>
          </a:p>
        </p:txBody>
      </p:sp>
    </p:spTree>
    <p:extLst>
      <p:ext uri="{BB962C8B-B14F-4D97-AF65-F5344CB8AC3E}">
        <p14:creationId xmlns:p14="http://schemas.microsoft.com/office/powerpoint/2010/main" val="273446561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y-GB" dirty="0"/>
              <a:t>Datblygu darlun cenedlaethol</a:t>
            </a:r>
            <a:endParaRPr lang="en-GB" dirty="0"/>
          </a:p>
        </p:txBody>
      </p:sp>
      <p:sp>
        <p:nvSpPr>
          <p:cNvPr id="3" name="Content Placeholder 2"/>
          <p:cNvSpPr>
            <a:spLocks noGrp="1"/>
          </p:cNvSpPr>
          <p:nvPr>
            <p:ph idx="1"/>
          </p:nvPr>
        </p:nvSpPr>
        <p:spPr/>
        <p:txBody>
          <a:bodyPr>
            <a:normAutofit/>
          </a:bodyPr>
          <a:lstStyle/>
          <a:p>
            <a:r>
              <a:rPr lang="cy-GB" dirty="0"/>
              <a:t>Ystod o fesurau meintiol, er enghraifft</a:t>
            </a:r>
            <a:r>
              <a:rPr lang="en-GB" dirty="0"/>
              <a:t>:</a:t>
            </a:r>
          </a:p>
          <a:p>
            <a:pPr lvl="1"/>
            <a:r>
              <a:rPr lang="cy-GB" dirty="0"/>
              <a:t>Canran o oedolion sydd wedi derbyn cymorth gan wasanaeth </a:t>
            </a:r>
            <a:r>
              <a:rPr lang="cy-GB" dirty="0" smtClean="0"/>
              <a:t/>
            </a:r>
            <a:br>
              <a:rPr lang="cy-GB" dirty="0" smtClean="0"/>
            </a:br>
            <a:r>
              <a:rPr lang="cy-GB" dirty="0" smtClean="0"/>
              <a:t>yr </a:t>
            </a:r>
            <a:r>
              <a:rPr lang="cy-GB" dirty="0"/>
              <a:t>IAA (</a:t>
            </a:r>
            <a:r>
              <a:rPr lang="cy-GB" dirty="0" smtClean="0"/>
              <a:t>gwybodaeth, </a:t>
            </a:r>
            <a:r>
              <a:rPr lang="cy-GB" dirty="0"/>
              <a:t>cyngor a chymorth) ac heb gysylltu â’r gwasanaeth wedyn yn ystod y flwyddyn</a:t>
            </a:r>
          </a:p>
          <a:p>
            <a:pPr lvl="1"/>
            <a:r>
              <a:rPr lang="cy-GB" dirty="0"/>
              <a:t>Canran o’r rhai sy’n gadael ysgol sydd wedi bod yn ddigartref yn ystod y flwyddyn </a:t>
            </a:r>
          </a:p>
          <a:p>
            <a:pPr lvl="1"/>
            <a:r>
              <a:rPr lang="cy-GB" dirty="0"/>
              <a:t>Ar gyfartaledd am faint o amser caiff pobl hŷn eu cynorthwyo mewn cartrefi gofal preswyl </a:t>
            </a:r>
          </a:p>
          <a:p>
            <a:pPr lvl="1"/>
            <a:r>
              <a:rPr lang="cy-GB" dirty="0"/>
              <a:t>Canran o blant sy’n derbyn cymorth i aros gyda’u teuluoedd </a:t>
            </a:r>
            <a:endParaRPr lang="en-GB" dirty="0"/>
          </a:p>
        </p:txBody>
      </p:sp>
      <p:sp>
        <p:nvSpPr>
          <p:cNvPr id="4" name="Slide Number Placeholder 3"/>
          <p:cNvSpPr>
            <a:spLocks noGrp="1"/>
          </p:cNvSpPr>
          <p:nvPr>
            <p:ph type="sldNum" sz="quarter" idx="12"/>
          </p:nvPr>
        </p:nvSpPr>
        <p:spPr/>
        <p:txBody>
          <a:bodyPr/>
          <a:lstStyle/>
          <a:p>
            <a:fld id="{259CC62F-30C0-4A15-BEEE-9BC3816535A8}" type="slidenum">
              <a:rPr lang="en-GB" smtClean="0"/>
              <a:pPr/>
              <a:t>9</a:t>
            </a:fld>
            <a:endParaRPr lang="en-GB" dirty="0"/>
          </a:p>
        </p:txBody>
      </p:sp>
    </p:spTree>
    <p:extLst>
      <p:ext uri="{BB962C8B-B14F-4D97-AF65-F5344CB8AC3E}">
        <p14:creationId xmlns:p14="http://schemas.microsoft.com/office/powerpoint/2010/main" val="30749107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y-GB" dirty="0"/>
              <a:t>Datblygu darlun cenedlaethol </a:t>
            </a:r>
            <a:endParaRPr lang="en-GB" dirty="0"/>
          </a:p>
        </p:txBody>
      </p:sp>
      <p:sp>
        <p:nvSpPr>
          <p:cNvPr id="3" name="Content Placeholder 2"/>
          <p:cNvSpPr>
            <a:spLocks noGrp="1"/>
          </p:cNvSpPr>
          <p:nvPr>
            <p:ph idx="1"/>
          </p:nvPr>
        </p:nvSpPr>
        <p:spPr/>
        <p:txBody>
          <a:bodyPr>
            <a:normAutofit lnSpcReduction="10000"/>
          </a:bodyPr>
          <a:lstStyle/>
          <a:p>
            <a:r>
              <a:rPr lang="cy-GB" dirty="0"/>
              <a:t>Ystod o fesurau ansoddol, yn cynnwys</a:t>
            </a:r>
            <a:r>
              <a:rPr lang="en-GB" dirty="0"/>
              <a:t>:</a:t>
            </a:r>
          </a:p>
          <a:p>
            <a:pPr lvl="1"/>
            <a:r>
              <a:rPr lang="cy-GB" dirty="0"/>
              <a:t>Pobl yn cadarnhau eu bod wedi derbyn y wybodaeth briodol neu’r cyngor cywir yn ôl yr angen  </a:t>
            </a:r>
          </a:p>
          <a:p>
            <a:pPr lvl="1"/>
            <a:r>
              <a:rPr lang="cy-GB" dirty="0"/>
              <a:t>Pobl yn cadarnhau iddyn nhw gael eu trin gydag urddas a pharch</a:t>
            </a:r>
          </a:p>
          <a:p>
            <a:pPr lvl="1"/>
            <a:r>
              <a:rPr lang="cy-GB" dirty="0"/>
              <a:t>Pobl yn cadarnhau eu bod yn </a:t>
            </a:r>
            <a:r>
              <a:rPr lang="cy-GB" dirty="0" smtClean="0"/>
              <a:t>teimlo’n </a:t>
            </a:r>
            <a:r>
              <a:rPr lang="cy-GB" dirty="0"/>
              <a:t>ddiogel </a:t>
            </a:r>
          </a:p>
          <a:p>
            <a:pPr lvl="1"/>
            <a:r>
              <a:rPr lang="cy-GB" dirty="0"/>
              <a:t>Pobl yn cadarmhau eu bod yn fodlon gyda’u rhwydweithiau </a:t>
            </a:r>
            <a:r>
              <a:rPr lang="cy-GB" dirty="0" smtClean="0"/>
              <a:t>cymdeithasol </a:t>
            </a:r>
            <a:endParaRPr lang="cy-GB" dirty="0"/>
          </a:p>
          <a:p>
            <a:pPr lvl="1"/>
            <a:r>
              <a:rPr lang="cy-GB" dirty="0"/>
              <a:t>Gofalwyr yn cadarnhau eu bod yn cael eu cynorthwyo i barhau yn eu rôl gofalu </a:t>
            </a:r>
          </a:p>
          <a:p>
            <a:pPr lvl="1"/>
            <a:r>
              <a:rPr lang="cy-GB" dirty="0"/>
              <a:t>Pobl yn cadarnhau eu bod yn byw mewn cartref sy’n briodol iddyn nhw </a:t>
            </a:r>
          </a:p>
          <a:p>
            <a:pPr lvl="1"/>
            <a:r>
              <a:rPr lang="cy-GB" dirty="0"/>
              <a:t>Oedolion </a:t>
            </a:r>
            <a:r>
              <a:rPr lang="cy-GB" dirty="0" smtClean="0"/>
              <a:t>ifainc </a:t>
            </a:r>
            <a:r>
              <a:rPr lang="cy-GB" dirty="0"/>
              <a:t>yn cadarnhau eu bod wedi derbyn cyngor, help a chymorth i’w paratoi ar gyfer bod yn oedolion </a:t>
            </a:r>
            <a:endParaRPr lang="en-GB" dirty="0"/>
          </a:p>
        </p:txBody>
      </p:sp>
      <p:sp>
        <p:nvSpPr>
          <p:cNvPr id="4" name="Slide Number Placeholder 3"/>
          <p:cNvSpPr>
            <a:spLocks noGrp="1"/>
          </p:cNvSpPr>
          <p:nvPr>
            <p:ph type="sldNum" sz="quarter" idx="12"/>
          </p:nvPr>
        </p:nvSpPr>
        <p:spPr/>
        <p:txBody>
          <a:bodyPr/>
          <a:lstStyle/>
          <a:p>
            <a:fld id="{259CC62F-30C0-4A15-BEEE-9BC3816535A8}" type="slidenum">
              <a:rPr lang="en-GB" smtClean="0"/>
              <a:pPr/>
              <a:t>10</a:t>
            </a:fld>
            <a:endParaRPr lang="en-GB" dirty="0"/>
          </a:p>
        </p:txBody>
      </p:sp>
    </p:spTree>
    <p:extLst>
      <p:ext uri="{BB962C8B-B14F-4D97-AF65-F5344CB8AC3E}">
        <p14:creationId xmlns:p14="http://schemas.microsoft.com/office/powerpoint/2010/main" val="28940004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Gweithredu’n lleol</a:t>
            </a:r>
          </a:p>
        </p:txBody>
      </p:sp>
      <p:sp>
        <p:nvSpPr>
          <p:cNvPr id="3" name="Content Placeholder 2"/>
          <p:cNvSpPr>
            <a:spLocks noGrp="1"/>
          </p:cNvSpPr>
          <p:nvPr>
            <p:ph idx="1"/>
          </p:nvPr>
        </p:nvSpPr>
        <p:spPr/>
        <p:txBody>
          <a:bodyPr>
            <a:normAutofit/>
          </a:bodyPr>
          <a:lstStyle/>
          <a:p>
            <a:r>
              <a:rPr lang="cy-GB" dirty="0"/>
              <a:t>Mewn </a:t>
            </a:r>
            <a:r>
              <a:rPr lang="cy-GB" dirty="0" smtClean="0"/>
              <a:t>parau, trafodwch </a:t>
            </a:r>
            <a:r>
              <a:rPr lang="cy-GB" dirty="0"/>
              <a:t>y canlyniadau meintiol ac ansoddol a ddewisoch o’r ymarfer cyn y gweithdy</a:t>
            </a:r>
            <a:r>
              <a:rPr lang="en-GB" dirty="0"/>
              <a:t>:</a:t>
            </a:r>
          </a:p>
          <a:p>
            <a:pPr lvl="1"/>
            <a:r>
              <a:rPr lang="cy-GB" dirty="0"/>
              <a:t>Sut mae’n adlewyrchu eich dull cyfredol o fesur perfformiad yn eich maes?</a:t>
            </a:r>
          </a:p>
          <a:p>
            <a:pPr lvl="1"/>
            <a:r>
              <a:rPr lang="cy-GB" dirty="0"/>
              <a:t>Beth mae’n ei olygu i chi o ran cynllunio ar gyfer cyflenwi gwasanaeth yn y dyfodol? </a:t>
            </a:r>
          </a:p>
          <a:p>
            <a:pPr lvl="1"/>
            <a:r>
              <a:rPr lang="cy-GB" dirty="0"/>
              <a:t>Sut byddech chi’n ei defnyddio i arwain gwelliant?</a:t>
            </a:r>
          </a:p>
        </p:txBody>
      </p:sp>
      <p:sp>
        <p:nvSpPr>
          <p:cNvPr id="4" name="Slide Number Placeholder 3"/>
          <p:cNvSpPr>
            <a:spLocks noGrp="1"/>
          </p:cNvSpPr>
          <p:nvPr>
            <p:ph type="sldNum" sz="quarter" idx="12"/>
          </p:nvPr>
        </p:nvSpPr>
        <p:spPr/>
        <p:txBody>
          <a:bodyPr/>
          <a:lstStyle/>
          <a:p>
            <a:fld id="{259CC62F-30C0-4A15-BEEE-9BC3816535A8}" type="slidenum">
              <a:rPr lang="en-GB" smtClean="0"/>
              <a:pPr/>
              <a:t>11</a:t>
            </a:fld>
            <a:endParaRPr lang="en-GB" dirty="0"/>
          </a:p>
        </p:txBody>
      </p:sp>
      <p:pic>
        <p:nvPicPr>
          <p:cNvPr id="5" name="Picture 4" descr="http://static3.depositphotos.com/1001003/140/i/110/depositphotos_1400132-Silver-weight-Lifter.jpg"/>
          <p:cNvPicPr>
            <a:picLocks noChangeAspect="1" noChangeArrowheads="1"/>
          </p:cNvPicPr>
          <p:nvPr/>
        </p:nvPicPr>
        <p:blipFill>
          <a:blip r:embed="rId3" cstate="print"/>
          <a:srcRect/>
          <a:stretch>
            <a:fillRect/>
          </a:stretch>
        </p:blipFill>
        <p:spPr bwMode="auto">
          <a:xfrm>
            <a:off x="7812360" y="5805264"/>
            <a:ext cx="831726" cy="831726"/>
          </a:xfrm>
          <a:prstGeom prst="rect">
            <a:avLst/>
          </a:prstGeom>
          <a:noFill/>
          <a:ln w="9525">
            <a:noFill/>
            <a:miter lim="800000"/>
            <a:headEnd/>
            <a:tailEnd/>
          </a:ln>
        </p:spPr>
      </p:pic>
    </p:spTree>
    <p:extLst>
      <p:ext uri="{BB962C8B-B14F-4D97-AF65-F5344CB8AC3E}">
        <p14:creationId xmlns:p14="http://schemas.microsoft.com/office/powerpoint/2010/main" val="162731083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y-GB" dirty="0"/>
              <a:t>Cysylltu canlyniadau cenedlaethol â rhai lleol/unigol </a:t>
            </a:r>
            <a:endParaRPr lang="en-GB"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536925341"/>
              </p:ext>
            </p:extLst>
          </p:nvPr>
        </p:nvGraphicFramePr>
        <p:xfrm>
          <a:off x="457200" y="1412875"/>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2"/>
          </p:nvPr>
        </p:nvSpPr>
        <p:spPr/>
        <p:txBody>
          <a:bodyPr/>
          <a:lstStyle/>
          <a:p>
            <a:fld id="{259CC62F-30C0-4A15-BEEE-9BC3816535A8}" type="slidenum">
              <a:rPr lang="en-GB" smtClean="0"/>
              <a:pPr/>
              <a:t>12</a:t>
            </a:fld>
            <a:endParaRPr lang="en-GB" dirty="0"/>
          </a:p>
        </p:txBody>
      </p:sp>
    </p:spTree>
    <p:extLst>
      <p:ext uri="{BB962C8B-B14F-4D97-AF65-F5344CB8AC3E}">
        <p14:creationId xmlns:p14="http://schemas.microsoft.com/office/powerpoint/2010/main" val="55493594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Math o fesurau</a:t>
            </a:r>
          </a:p>
        </p:txBody>
      </p:sp>
      <p:sp>
        <p:nvSpPr>
          <p:cNvPr id="4" name="Slide Number Placeholder 3"/>
          <p:cNvSpPr>
            <a:spLocks noGrp="1"/>
          </p:cNvSpPr>
          <p:nvPr>
            <p:ph type="sldNum" sz="quarter" idx="12"/>
          </p:nvPr>
        </p:nvSpPr>
        <p:spPr/>
        <p:txBody>
          <a:bodyPr/>
          <a:lstStyle/>
          <a:p>
            <a:fld id="{259CC62F-30C0-4A15-BEEE-9BC3816535A8}" type="slidenum">
              <a:rPr lang="en-GB" smtClean="0"/>
              <a:pPr/>
              <a:t>13</a:t>
            </a:fld>
            <a:endParaRPr lang="en-GB" dirty="0"/>
          </a:p>
        </p:txBody>
      </p:sp>
      <p:pic>
        <p:nvPicPr>
          <p:cNvPr id="5" name="Content Placeholder 4" descr="objectives-hierarchy.jpg"/>
          <p:cNvPicPr>
            <a:picLocks noGrp="1" noChangeAspect="1"/>
          </p:cNvPicPr>
          <p:nvPr>
            <p:ph idx="1"/>
          </p:nvPr>
        </p:nvPicPr>
        <p:blipFill>
          <a:blip r:embed="rId3">
            <a:extLst>
              <a:ext uri="{28A0092B-C50C-407E-A947-70E740481C1C}">
                <a14:useLocalDpi xmlns:a14="http://schemas.microsoft.com/office/drawing/2010/main" val="0"/>
              </a:ext>
            </a:extLst>
          </a:blip>
          <a:srcRect/>
          <a:stretch>
            <a:fillRect/>
          </a:stretch>
        </p:blipFill>
        <p:spPr>
          <a:xfrm>
            <a:off x="785718" y="1700808"/>
            <a:ext cx="7828688" cy="4207920"/>
          </a:xfrm>
        </p:spPr>
      </p:pic>
      <p:sp>
        <p:nvSpPr>
          <p:cNvPr id="3" name="Rounded Rectangle 2"/>
          <p:cNvSpPr/>
          <p:nvPr/>
        </p:nvSpPr>
        <p:spPr>
          <a:xfrm>
            <a:off x="785718" y="4869160"/>
            <a:ext cx="1800200" cy="792088"/>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y-GB" b="1" dirty="0">
                <a:solidFill>
                  <a:schemeClr val="tx1"/>
                </a:solidFill>
              </a:rPr>
              <a:t>Cynyddol</a:t>
            </a:r>
          </a:p>
          <a:p>
            <a:pPr algn="ctr"/>
            <a:r>
              <a:rPr lang="cy-GB" b="1" dirty="0">
                <a:solidFill>
                  <a:schemeClr val="tx1"/>
                </a:solidFill>
              </a:rPr>
              <a:t>strategol</a:t>
            </a:r>
          </a:p>
        </p:txBody>
      </p:sp>
      <p:sp>
        <p:nvSpPr>
          <p:cNvPr id="6" name="Rounded Rectangle 5"/>
          <p:cNvSpPr/>
          <p:nvPr/>
        </p:nvSpPr>
        <p:spPr>
          <a:xfrm>
            <a:off x="6784064" y="2132856"/>
            <a:ext cx="1800200" cy="72008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y-GB" b="1" dirty="0">
                <a:solidFill>
                  <a:schemeClr val="tx1"/>
                </a:solidFill>
              </a:rPr>
              <a:t>Cynyddol</a:t>
            </a:r>
          </a:p>
          <a:p>
            <a:pPr algn="ctr"/>
            <a:r>
              <a:rPr lang="cy-GB" b="1" dirty="0">
                <a:solidFill>
                  <a:schemeClr val="tx1"/>
                </a:solidFill>
              </a:rPr>
              <a:t>fanwl</a:t>
            </a:r>
          </a:p>
        </p:txBody>
      </p:sp>
      <p:sp>
        <p:nvSpPr>
          <p:cNvPr id="8" name="Isosceles Triangle 7"/>
          <p:cNvSpPr/>
          <p:nvPr/>
        </p:nvSpPr>
        <p:spPr>
          <a:xfrm>
            <a:off x="3923928" y="1793705"/>
            <a:ext cx="1296144" cy="708319"/>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y-GB" dirty="0"/>
          </a:p>
        </p:txBody>
      </p:sp>
      <p:sp>
        <p:nvSpPr>
          <p:cNvPr id="7" name="Rounded Rectangle 6"/>
          <p:cNvSpPr/>
          <p:nvPr/>
        </p:nvSpPr>
        <p:spPr>
          <a:xfrm>
            <a:off x="3671900" y="2000275"/>
            <a:ext cx="1800200" cy="295177"/>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cy-GB" sz="2400" b="1" dirty="0">
                <a:solidFill>
                  <a:schemeClr val="tx1"/>
                </a:solidFill>
              </a:rPr>
              <a:t>Cenhadaeth</a:t>
            </a:r>
          </a:p>
        </p:txBody>
      </p:sp>
      <p:sp>
        <p:nvSpPr>
          <p:cNvPr id="9" name="Rounded Rectangle 8"/>
          <p:cNvSpPr/>
          <p:nvPr/>
        </p:nvSpPr>
        <p:spPr>
          <a:xfrm>
            <a:off x="3658580" y="2594919"/>
            <a:ext cx="1800200" cy="725729"/>
          </a:xfrm>
          <a:prstGeom prst="roundRect">
            <a:avLst/>
          </a:prstGeom>
          <a:solidFill>
            <a:srgbClr val="00CC99"/>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cy-GB" sz="2400" b="1" dirty="0">
                <a:solidFill>
                  <a:schemeClr val="tx1"/>
                </a:solidFill>
              </a:rPr>
              <a:t>Corfforaethol/strategol</a:t>
            </a:r>
          </a:p>
        </p:txBody>
      </p:sp>
      <p:sp>
        <p:nvSpPr>
          <p:cNvPr id="10" name="Rounded Rectangle 9"/>
          <p:cNvSpPr/>
          <p:nvPr/>
        </p:nvSpPr>
        <p:spPr>
          <a:xfrm>
            <a:off x="3658580" y="3457628"/>
            <a:ext cx="1800200" cy="725729"/>
          </a:xfrm>
          <a:prstGeom prst="roundRect">
            <a:avLst/>
          </a:prstGeom>
          <a:solidFill>
            <a:srgbClr val="66FF33"/>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cy-GB" sz="2400" b="1" dirty="0">
                <a:solidFill>
                  <a:schemeClr val="tx1"/>
                </a:solidFill>
              </a:rPr>
              <a:t>Gweithredol</a:t>
            </a:r>
          </a:p>
        </p:txBody>
      </p:sp>
      <p:sp>
        <p:nvSpPr>
          <p:cNvPr id="11" name="Rounded Rectangle 10"/>
          <p:cNvSpPr/>
          <p:nvPr/>
        </p:nvSpPr>
        <p:spPr>
          <a:xfrm>
            <a:off x="3760279" y="4282611"/>
            <a:ext cx="1800200" cy="725729"/>
          </a:xfrm>
          <a:prstGeom prst="roundRect">
            <a:avLst/>
          </a:prstGeom>
          <a:solidFill>
            <a:srgbClr val="CCFF6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cy-GB" sz="2400" b="1" dirty="0">
                <a:solidFill>
                  <a:schemeClr val="tx1"/>
                </a:solidFill>
              </a:rPr>
              <a:t>Tîm</a:t>
            </a:r>
          </a:p>
        </p:txBody>
      </p:sp>
      <p:sp>
        <p:nvSpPr>
          <p:cNvPr id="12" name="Rounded Rectangle 11"/>
          <p:cNvSpPr/>
          <p:nvPr/>
        </p:nvSpPr>
        <p:spPr>
          <a:xfrm>
            <a:off x="3760279" y="5046068"/>
            <a:ext cx="1800200" cy="725729"/>
          </a:xfrm>
          <a:prstGeom prst="round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cy-GB" sz="2400" b="1" dirty="0">
                <a:solidFill>
                  <a:schemeClr val="tx1"/>
                </a:solidFill>
              </a:rPr>
              <a:t>Unigol</a:t>
            </a:r>
          </a:p>
        </p:txBody>
      </p:sp>
    </p:spTree>
    <p:extLst>
      <p:ext uri="{BB962C8B-B14F-4D97-AF65-F5344CB8AC3E}">
        <p14:creationId xmlns:p14="http://schemas.microsoft.com/office/powerpoint/2010/main" val="1547353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y-GB" dirty="0"/>
              <a:t>Llunio ymateb lleol</a:t>
            </a:r>
            <a:endParaRPr lang="en-GB" dirty="0"/>
          </a:p>
        </p:txBody>
      </p:sp>
      <p:sp>
        <p:nvSpPr>
          <p:cNvPr id="3" name="Content Placeholder 2"/>
          <p:cNvSpPr>
            <a:spLocks noGrp="1"/>
          </p:cNvSpPr>
          <p:nvPr>
            <p:ph idx="1"/>
          </p:nvPr>
        </p:nvSpPr>
        <p:spPr/>
        <p:txBody>
          <a:bodyPr>
            <a:normAutofit fontScale="92500" lnSpcReduction="10000"/>
          </a:bodyPr>
          <a:lstStyle/>
          <a:p>
            <a:pPr lvl="0"/>
            <a:r>
              <a:rPr lang="cy-GB" dirty="0"/>
              <a:t>Yn eich </a:t>
            </a:r>
            <a:r>
              <a:rPr lang="cy-GB" dirty="0" smtClean="0"/>
              <a:t>grŵp, </a:t>
            </a:r>
            <a:r>
              <a:rPr lang="cy-GB" dirty="0"/>
              <a:t>dewiswch un o’r canlyniadau hyn o’r fframwaith cenedlaethol </a:t>
            </a:r>
          </a:p>
          <a:p>
            <a:pPr lvl="1"/>
            <a:r>
              <a:rPr lang="cy-GB" i="1" dirty="0"/>
              <a:t>“Dw i’n siarad drosof fi fy hun ac yn cyfrannu at y penderfyniadau sy’n effeithio ar fy mywyd neu bod gen i rywun arall i siarad ar fy rhan” </a:t>
            </a:r>
            <a:r>
              <a:rPr lang="cy-GB" b="1" dirty="0"/>
              <a:t>NEU</a:t>
            </a:r>
            <a:endParaRPr lang="cy-GB" dirty="0"/>
          </a:p>
          <a:p>
            <a:pPr lvl="1"/>
            <a:r>
              <a:rPr lang="cy-GB" i="1" dirty="0"/>
              <a:t>“Dw i’n cael yr help sydd ei angen arna i i dyfu a bod yn annibynnol” </a:t>
            </a:r>
            <a:r>
              <a:rPr lang="cy-GB" b="1" dirty="0"/>
              <a:t>NEU</a:t>
            </a:r>
            <a:endParaRPr lang="cy-GB" dirty="0"/>
          </a:p>
          <a:p>
            <a:pPr lvl="1"/>
            <a:r>
              <a:rPr lang="cy-GB" i="1" dirty="0"/>
              <a:t>“Dw i’n rhan o fy nghymuned ac yn cyfrannu at fy nghymuned”</a:t>
            </a:r>
            <a:endParaRPr lang="cy-GB" dirty="0"/>
          </a:p>
          <a:p>
            <a:pPr marL="342900" lvl="1" indent="-342900"/>
            <a:endParaRPr lang="en-GB" dirty="0"/>
          </a:p>
          <a:p>
            <a:pPr marL="342900" lvl="1" indent="-342900">
              <a:buFont typeface="Arial" panose="020B0604020202020204" pitchFamily="34" charset="0"/>
              <a:buChar char="•"/>
            </a:pPr>
            <a:r>
              <a:rPr lang="cy-GB" dirty="0"/>
              <a:t>Fel rheolwr, eich tasg </a:t>
            </a:r>
            <a:r>
              <a:rPr lang="cy-GB" dirty="0" smtClean="0"/>
              <a:t>yw </a:t>
            </a:r>
            <a:r>
              <a:rPr lang="cy-GB" dirty="0"/>
              <a:t>disgrifio’r hyn mae’r canlyniadau’n ei olygu i’ch </a:t>
            </a:r>
            <a:r>
              <a:rPr lang="cy-GB" dirty="0" smtClean="0"/>
              <a:t>staff/grŵp </a:t>
            </a:r>
            <a:r>
              <a:rPr lang="cy-GB" dirty="0"/>
              <a:t>gwasanaeth – sut mae’n berthnasol i’w gwaith a pham mae’n bwysig</a:t>
            </a:r>
            <a:r>
              <a:rPr lang="en-GB" dirty="0"/>
              <a:t>? </a:t>
            </a:r>
          </a:p>
          <a:p>
            <a:pPr marL="342900" lvl="1" indent="-342900">
              <a:buFont typeface="Arial" panose="020B0604020202020204" pitchFamily="34" charset="0"/>
              <a:buChar char="•"/>
            </a:pPr>
            <a:r>
              <a:rPr lang="cy-GB" dirty="0"/>
              <a:t>Gan weithio mewn parau, trafod yr hyn fyddech yn ei ddweud a’i rannu gydag eraill yn eich grŵp</a:t>
            </a:r>
            <a:endParaRPr lang="en-GB" dirty="0"/>
          </a:p>
        </p:txBody>
      </p:sp>
      <p:sp>
        <p:nvSpPr>
          <p:cNvPr id="4" name="Slide Number Placeholder 3"/>
          <p:cNvSpPr>
            <a:spLocks noGrp="1"/>
          </p:cNvSpPr>
          <p:nvPr>
            <p:ph type="sldNum" sz="quarter" idx="12"/>
          </p:nvPr>
        </p:nvSpPr>
        <p:spPr/>
        <p:txBody>
          <a:bodyPr/>
          <a:lstStyle/>
          <a:p>
            <a:fld id="{259CC62F-30C0-4A15-BEEE-9BC3816535A8}" type="slidenum">
              <a:rPr lang="en-GB" smtClean="0"/>
              <a:pPr/>
              <a:t>14</a:t>
            </a:fld>
            <a:endParaRPr lang="en-GB" dirty="0"/>
          </a:p>
        </p:txBody>
      </p:sp>
      <p:pic>
        <p:nvPicPr>
          <p:cNvPr id="5" name="Picture 4" descr="http://static3.depositphotos.com/1001003/140/i/110/depositphotos_1400132-Silver-weight-Lifter.jpg"/>
          <p:cNvPicPr>
            <a:picLocks noChangeAspect="1" noChangeArrowheads="1"/>
          </p:cNvPicPr>
          <p:nvPr/>
        </p:nvPicPr>
        <p:blipFill>
          <a:blip r:embed="rId3" cstate="print"/>
          <a:srcRect/>
          <a:stretch>
            <a:fillRect/>
          </a:stretch>
        </p:blipFill>
        <p:spPr bwMode="auto">
          <a:xfrm>
            <a:off x="7812360" y="5805264"/>
            <a:ext cx="831726" cy="831726"/>
          </a:xfrm>
          <a:prstGeom prst="rect">
            <a:avLst/>
          </a:prstGeom>
          <a:noFill/>
          <a:ln w="9525">
            <a:noFill/>
            <a:miter lim="800000"/>
            <a:headEnd/>
            <a:tailEnd/>
          </a:ln>
        </p:spPr>
      </p:pic>
    </p:spTree>
    <p:extLst>
      <p:ext uri="{BB962C8B-B14F-4D97-AF65-F5344CB8AC3E}">
        <p14:creationId xmlns:p14="http://schemas.microsoft.com/office/powerpoint/2010/main" val="316394903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467544" y="6273"/>
            <a:ext cx="6697663" cy="1214437"/>
          </a:xfrm>
        </p:spPr>
        <p:txBody>
          <a:bodyPr/>
          <a:lstStyle/>
          <a:p>
            <a:pPr eaLnBrk="1" hangingPunct="1"/>
            <a:r>
              <a:rPr lang="en-GB" altLang="en-US" dirty="0">
                <a:latin typeface="Arial" charset="0"/>
                <a:cs typeface="Arial" charset="0"/>
              </a:rPr>
              <a:t>Gosod targedau’n effeithiol</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297020949"/>
              </p:ext>
            </p:extLst>
          </p:nvPr>
        </p:nvGraphicFramePr>
        <p:xfrm>
          <a:off x="1115616" y="1844675"/>
          <a:ext cx="7417197" cy="4513864"/>
        </p:xfrm>
        <a:graphic>
          <a:graphicData uri="http://schemas.openxmlformats.org/drawingml/2006/table">
            <a:tbl>
              <a:tblPr firstRow="1" bandRow="1">
                <a:tableStyleId>{69CF1AB2-1976-4502-BF36-3FF5EA218861}</a:tableStyleId>
              </a:tblPr>
              <a:tblGrid>
                <a:gridCol w="1841409">
                  <a:extLst>
                    <a:ext uri="{9D8B030D-6E8A-4147-A177-3AD203B41FA5}">
                      <a16:colId xmlns="" xmlns:a16="http://schemas.microsoft.com/office/drawing/2014/main" val="20000"/>
                    </a:ext>
                  </a:extLst>
                </a:gridCol>
                <a:gridCol w="5575788">
                  <a:extLst>
                    <a:ext uri="{9D8B030D-6E8A-4147-A177-3AD203B41FA5}">
                      <a16:colId xmlns="" xmlns:a16="http://schemas.microsoft.com/office/drawing/2014/main" val="20001"/>
                    </a:ext>
                  </a:extLst>
                </a:gridCol>
              </a:tblGrid>
              <a:tr h="639978">
                <a:tc>
                  <a:txBody>
                    <a:bodyPr/>
                    <a:lstStyle/>
                    <a:p>
                      <a:pPr algn="l">
                        <a:lnSpc>
                          <a:spcPct val="115000"/>
                        </a:lnSpc>
                        <a:spcAft>
                          <a:spcPts val="0"/>
                        </a:spcAft>
                      </a:pPr>
                      <a:r>
                        <a:rPr lang="cy-GB" sz="2000" b="1" kern="1200" dirty="0">
                          <a:solidFill>
                            <a:srgbClr val="000000"/>
                          </a:solidFill>
                          <a:effectLst/>
                          <a:latin typeface="Arial" panose="020B0604020202020204" pitchFamily="34" charset="0"/>
                          <a:ea typeface="Times New Roman" panose="02020603050405020304" pitchFamily="18" charset="0"/>
                        </a:rPr>
                        <a:t>Nod</a:t>
                      </a:r>
                      <a:endParaRPr lang="cy-GB" sz="4000" dirty="0">
                        <a:effectLst/>
                        <a:latin typeface="Arial" panose="020B0604020202020204" pitchFamily="34" charset="0"/>
                        <a:ea typeface="Calibri" panose="020F050202020403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DC536"/>
                    </a:solidFill>
                  </a:tcPr>
                </a:tc>
                <a:tc>
                  <a:txBody>
                    <a:bodyPr/>
                    <a:lstStyle/>
                    <a:p>
                      <a:pPr algn="l">
                        <a:lnSpc>
                          <a:spcPct val="115000"/>
                        </a:lnSpc>
                        <a:spcAft>
                          <a:spcPts val="0"/>
                        </a:spcAft>
                      </a:pPr>
                      <a:r>
                        <a:rPr lang="cy-GB" sz="1800" b="0" kern="1200" dirty="0">
                          <a:solidFill>
                            <a:srgbClr val="000000"/>
                          </a:solidFill>
                          <a:effectLst/>
                          <a:latin typeface="Arial" panose="020B0604020202020204" pitchFamily="34" charset="0"/>
                          <a:ea typeface="Times New Roman" panose="02020603050405020304" pitchFamily="18" charset="0"/>
                        </a:rPr>
                        <a:t>Nod SMART sy’n delio â blaenoriaeth bwysig ar gyfer y gwasanaeth neu’r tîm </a:t>
                      </a:r>
                      <a:endParaRPr lang="cy-GB" sz="3600" b="0" dirty="0">
                        <a:effectLst/>
                        <a:latin typeface="Arial" panose="020B0604020202020204" pitchFamily="34" charset="0"/>
                        <a:ea typeface="Calibri" panose="020F050202020403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6">
                        <a:lumMod val="20000"/>
                        <a:lumOff val="80000"/>
                      </a:schemeClr>
                    </a:solidFill>
                  </a:tcPr>
                </a:tc>
                <a:extLst>
                  <a:ext uri="{0D108BD9-81ED-4DB2-BD59-A6C34878D82A}">
                    <a16:rowId xmlns="" xmlns:a16="http://schemas.microsoft.com/office/drawing/2014/main" val="10000"/>
                  </a:ext>
                </a:extLst>
              </a:tr>
              <a:tr h="639978">
                <a:tc>
                  <a:txBody>
                    <a:bodyPr/>
                    <a:lstStyle/>
                    <a:p>
                      <a:pPr algn="l">
                        <a:lnSpc>
                          <a:spcPct val="115000"/>
                        </a:lnSpc>
                        <a:spcAft>
                          <a:spcPts val="0"/>
                        </a:spcAft>
                      </a:pPr>
                      <a:r>
                        <a:rPr lang="cy-GB" sz="2000" b="1" kern="1200" dirty="0">
                          <a:solidFill>
                            <a:srgbClr val="000000"/>
                          </a:solidFill>
                          <a:effectLst/>
                          <a:latin typeface="Arial" panose="020B0604020202020204" pitchFamily="34" charset="0"/>
                          <a:ea typeface="Times New Roman" panose="02020603050405020304" pitchFamily="18" charset="0"/>
                        </a:rPr>
                        <a:t>Rhesymwaith</a:t>
                      </a:r>
                      <a:endParaRPr lang="cy-GB" sz="4000" dirty="0">
                        <a:effectLst/>
                        <a:latin typeface="Arial" panose="020B0604020202020204" pitchFamily="34" charset="0"/>
                        <a:ea typeface="Calibri" panose="020F050202020403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DC536"/>
                    </a:solidFill>
                  </a:tcPr>
                </a:tc>
                <a:tc>
                  <a:txBody>
                    <a:bodyPr/>
                    <a:lstStyle/>
                    <a:p>
                      <a:pPr algn="l">
                        <a:lnSpc>
                          <a:spcPct val="115000"/>
                        </a:lnSpc>
                        <a:spcAft>
                          <a:spcPts val="0"/>
                        </a:spcAft>
                      </a:pPr>
                      <a:r>
                        <a:rPr lang="cy-GB" sz="1800" kern="1200" dirty="0">
                          <a:solidFill>
                            <a:srgbClr val="000000"/>
                          </a:solidFill>
                          <a:effectLst/>
                          <a:latin typeface="Arial" panose="020B0604020202020204" pitchFamily="34" charset="0"/>
                          <a:ea typeface="Times New Roman" panose="02020603050405020304" pitchFamily="18" charset="0"/>
                        </a:rPr>
                        <a:t>Eglurhad neu resymwaith sy’n egluro pam ei bod mor bwysig i’r gwasanaeth neu’r tîm</a:t>
                      </a:r>
                      <a:endParaRPr lang="cy-GB" sz="3600" dirty="0">
                        <a:effectLst/>
                        <a:latin typeface="Arial" panose="020B0604020202020204" pitchFamily="34" charset="0"/>
                        <a:ea typeface="Calibri" panose="020F050202020403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6">
                        <a:lumMod val="20000"/>
                        <a:lumOff val="80000"/>
                      </a:schemeClr>
                    </a:solidFill>
                  </a:tcPr>
                </a:tc>
                <a:extLst>
                  <a:ext uri="{0D108BD9-81ED-4DB2-BD59-A6C34878D82A}">
                    <a16:rowId xmlns="" xmlns:a16="http://schemas.microsoft.com/office/drawing/2014/main" val="10001"/>
                  </a:ext>
                </a:extLst>
              </a:tr>
              <a:tr h="639978">
                <a:tc>
                  <a:txBody>
                    <a:bodyPr/>
                    <a:lstStyle/>
                    <a:p>
                      <a:pPr algn="l">
                        <a:lnSpc>
                          <a:spcPct val="115000"/>
                        </a:lnSpc>
                        <a:spcAft>
                          <a:spcPts val="0"/>
                        </a:spcAft>
                      </a:pPr>
                      <a:r>
                        <a:rPr lang="cy-GB" sz="2000" b="1" kern="1200" dirty="0">
                          <a:solidFill>
                            <a:srgbClr val="000000"/>
                          </a:solidFill>
                          <a:effectLst/>
                          <a:latin typeface="Arial" panose="020B0604020202020204" pitchFamily="34" charset="0"/>
                          <a:ea typeface="Times New Roman" panose="02020603050405020304" pitchFamily="18" charset="0"/>
                        </a:rPr>
                        <a:t>Mesurau</a:t>
                      </a:r>
                      <a:endParaRPr lang="cy-GB" sz="4000" dirty="0">
                        <a:effectLst/>
                        <a:latin typeface="Arial" panose="020B0604020202020204" pitchFamily="34" charset="0"/>
                        <a:ea typeface="Calibri" panose="020F050202020403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DC536"/>
                    </a:solidFill>
                  </a:tcPr>
                </a:tc>
                <a:tc>
                  <a:txBody>
                    <a:bodyPr/>
                    <a:lstStyle/>
                    <a:p>
                      <a:pPr algn="l">
                        <a:lnSpc>
                          <a:spcPct val="115000"/>
                        </a:lnSpc>
                        <a:spcAft>
                          <a:spcPts val="0"/>
                        </a:spcAft>
                      </a:pPr>
                      <a:r>
                        <a:rPr lang="cy-GB" sz="1800" kern="1200" dirty="0">
                          <a:solidFill>
                            <a:srgbClr val="000000"/>
                          </a:solidFill>
                          <a:effectLst/>
                          <a:latin typeface="Arial" panose="020B0604020202020204" pitchFamily="34" charset="0"/>
                          <a:ea typeface="Times New Roman" panose="02020603050405020304" pitchFamily="18" charset="0"/>
                        </a:rPr>
                        <a:t>Nodi’r hyn fydd yn cael ei ystyried i fesur cynnydd yn erbyn pob nod</a:t>
                      </a:r>
                      <a:endParaRPr lang="cy-GB" sz="3600" dirty="0">
                        <a:effectLst/>
                        <a:latin typeface="Arial" panose="020B0604020202020204" pitchFamily="34" charset="0"/>
                        <a:ea typeface="Calibri" panose="020F050202020403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6">
                        <a:lumMod val="20000"/>
                        <a:lumOff val="80000"/>
                      </a:schemeClr>
                    </a:solidFill>
                  </a:tcPr>
                </a:tc>
                <a:extLst>
                  <a:ext uri="{0D108BD9-81ED-4DB2-BD59-A6C34878D82A}">
                    <a16:rowId xmlns="" xmlns:a16="http://schemas.microsoft.com/office/drawing/2014/main" val="10002"/>
                  </a:ext>
                </a:extLst>
              </a:tr>
              <a:tr h="639978">
                <a:tc>
                  <a:txBody>
                    <a:bodyPr/>
                    <a:lstStyle/>
                    <a:p>
                      <a:pPr algn="l">
                        <a:lnSpc>
                          <a:spcPct val="115000"/>
                        </a:lnSpc>
                        <a:spcAft>
                          <a:spcPts val="0"/>
                        </a:spcAft>
                      </a:pPr>
                      <a:r>
                        <a:rPr lang="cy-GB" sz="2000" b="1" kern="1200" dirty="0">
                          <a:solidFill>
                            <a:srgbClr val="000000"/>
                          </a:solidFill>
                          <a:effectLst/>
                          <a:latin typeface="Arial" panose="020B0604020202020204" pitchFamily="34" charset="0"/>
                          <a:ea typeface="Times New Roman" panose="02020603050405020304" pitchFamily="18" charset="0"/>
                        </a:rPr>
                        <a:t>Monitro</a:t>
                      </a:r>
                      <a:endParaRPr lang="cy-GB" sz="4000" dirty="0">
                        <a:effectLst/>
                        <a:latin typeface="Arial" panose="020B0604020202020204" pitchFamily="34" charset="0"/>
                        <a:ea typeface="Calibri" panose="020F050202020403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DC536"/>
                    </a:solidFill>
                  </a:tcPr>
                </a:tc>
                <a:tc>
                  <a:txBody>
                    <a:bodyPr/>
                    <a:lstStyle/>
                    <a:p>
                      <a:pPr algn="l">
                        <a:lnSpc>
                          <a:spcPct val="115000"/>
                        </a:lnSpc>
                        <a:spcAft>
                          <a:spcPts val="0"/>
                        </a:spcAft>
                      </a:pPr>
                      <a:r>
                        <a:rPr lang="cy-GB" sz="1800" kern="1200" dirty="0">
                          <a:solidFill>
                            <a:srgbClr val="000000"/>
                          </a:solidFill>
                          <a:effectLst/>
                          <a:latin typeface="Arial" panose="020B0604020202020204" pitchFamily="34" charset="0"/>
                          <a:ea typeface="Times New Roman" panose="02020603050405020304" pitchFamily="18" charset="0"/>
                        </a:rPr>
                        <a:t>Nodi’r trefniadau sydd eu hangen i gasglu’r mesurau </a:t>
                      </a:r>
                      <a:endParaRPr lang="cy-GB" sz="3600" dirty="0">
                        <a:effectLst/>
                        <a:latin typeface="Arial" panose="020B0604020202020204" pitchFamily="34" charset="0"/>
                        <a:ea typeface="Calibri" panose="020F050202020403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6">
                        <a:lumMod val="20000"/>
                        <a:lumOff val="80000"/>
                      </a:schemeClr>
                    </a:solidFill>
                  </a:tcPr>
                </a:tc>
                <a:extLst>
                  <a:ext uri="{0D108BD9-81ED-4DB2-BD59-A6C34878D82A}">
                    <a16:rowId xmlns="" xmlns:a16="http://schemas.microsoft.com/office/drawing/2014/main" val="10003"/>
                  </a:ext>
                </a:extLst>
              </a:tr>
              <a:tr h="914278">
                <a:tc>
                  <a:txBody>
                    <a:bodyPr/>
                    <a:lstStyle/>
                    <a:p>
                      <a:pPr algn="l">
                        <a:lnSpc>
                          <a:spcPct val="115000"/>
                        </a:lnSpc>
                        <a:spcAft>
                          <a:spcPts val="0"/>
                        </a:spcAft>
                      </a:pPr>
                      <a:r>
                        <a:rPr lang="cy-GB" sz="2000" b="1" kern="1200" dirty="0">
                          <a:solidFill>
                            <a:srgbClr val="000000"/>
                          </a:solidFill>
                          <a:effectLst/>
                          <a:latin typeface="Arial" panose="020B0604020202020204" pitchFamily="34" charset="0"/>
                          <a:ea typeface="Times New Roman" panose="02020603050405020304" pitchFamily="18" charset="0"/>
                        </a:rPr>
                        <a:t>Cynllun gweithredu </a:t>
                      </a:r>
                      <a:endParaRPr lang="cy-GB" sz="4000" dirty="0">
                        <a:effectLst/>
                        <a:latin typeface="Arial" panose="020B0604020202020204" pitchFamily="34" charset="0"/>
                        <a:ea typeface="Calibri" panose="020F050202020403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DC536"/>
                    </a:solidFill>
                  </a:tcPr>
                </a:tc>
                <a:tc>
                  <a:txBody>
                    <a:bodyPr/>
                    <a:lstStyle/>
                    <a:p>
                      <a:pPr algn="l">
                        <a:lnSpc>
                          <a:spcPct val="115000"/>
                        </a:lnSpc>
                        <a:spcAft>
                          <a:spcPts val="0"/>
                        </a:spcAft>
                      </a:pPr>
                      <a:r>
                        <a:rPr lang="cy-GB" sz="1800" kern="1200" dirty="0">
                          <a:solidFill>
                            <a:srgbClr val="000000"/>
                          </a:solidFill>
                          <a:effectLst/>
                          <a:latin typeface="Arial" panose="020B0604020202020204" pitchFamily="34" charset="0"/>
                          <a:ea typeface="Times New Roman" panose="02020603050405020304" pitchFamily="18" charset="0"/>
                        </a:rPr>
                        <a:t>3-4 camau gweithredu penodol i helpu cyflawni’r nod: pwy sy’n gyfrifol a’r amserlenni</a:t>
                      </a:r>
                      <a:endParaRPr lang="cy-GB" sz="3600" dirty="0">
                        <a:effectLst/>
                        <a:latin typeface="Arial" panose="020B0604020202020204" pitchFamily="34" charset="0"/>
                        <a:ea typeface="Calibri" panose="020F050202020403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6">
                        <a:lumMod val="20000"/>
                        <a:lumOff val="80000"/>
                      </a:schemeClr>
                    </a:solidFill>
                  </a:tcPr>
                </a:tc>
                <a:extLst>
                  <a:ext uri="{0D108BD9-81ED-4DB2-BD59-A6C34878D82A}">
                    <a16:rowId xmlns="" xmlns:a16="http://schemas.microsoft.com/office/drawing/2014/main" val="10004"/>
                  </a:ext>
                </a:extLst>
              </a:tr>
              <a:tr h="700934">
                <a:tc>
                  <a:txBody>
                    <a:bodyPr/>
                    <a:lstStyle/>
                    <a:p>
                      <a:pPr algn="l">
                        <a:lnSpc>
                          <a:spcPct val="115000"/>
                        </a:lnSpc>
                        <a:spcAft>
                          <a:spcPts val="0"/>
                        </a:spcAft>
                      </a:pPr>
                      <a:r>
                        <a:rPr lang="cy-GB" sz="2000" b="1" kern="1200" dirty="0">
                          <a:solidFill>
                            <a:srgbClr val="000000"/>
                          </a:solidFill>
                          <a:effectLst/>
                          <a:latin typeface="Arial" panose="020B0604020202020204" pitchFamily="34" charset="0"/>
                          <a:ea typeface="Times New Roman" panose="02020603050405020304" pitchFamily="18" charset="0"/>
                        </a:rPr>
                        <a:t>Goblygiadau cymorth </a:t>
                      </a:r>
                      <a:endParaRPr lang="cy-GB" sz="4000" dirty="0">
                        <a:effectLst/>
                        <a:latin typeface="Arial" panose="020B0604020202020204" pitchFamily="34" charset="0"/>
                        <a:ea typeface="Calibri" panose="020F050202020403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DC536"/>
                    </a:solidFill>
                  </a:tcPr>
                </a:tc>
                <a:tc>
                  <a:txBody>
                    <a:bodyPr/>
                    <a:lstStyle/>
                    <a:p>
                      <a:pPr algn="l">
                        <a:lnSpc>
                          <a:spcPct val="115000"/>
                        </a:lnSpc>
                        <a:spcAft>
                          <a:spcPts val="0"/>
                        </a:spcAft>
                      </a:pPr>
                      <a:r>
                        <a:rPr lang="cy-GB" sz="1800" kern="1200" dirty="0">
                          <a:solidFill>
                            <a:srgbClr val="000000"/>
                          </a:solidFill>
                          <a:effectLst/>
                          <a:latin typeface="Arial" panose="020B0604020202020204" pitchFamily="34" charset="0"/>
                          <a:ea typeface="Times New Roman" panose="02020603050405020304" pitchFamily="18" charset="0"/>
                        </a:rPr>
                        <a:t>Y gweithgareddau cymorth sydd eu hangen er mwyn sicrhau bod y nod yn cael ei gyflawni </a:t>
                      </a:r>
                      <a:endParaRPr lang="cy-GB" sz="3600" dirty="0">
                        <a:effectLst/>
                        <a:latin typeface="Arial" panose="020B0604020202020204" pitchFamily="34" charset="0"/>
                        <a:ea typeface="Calibri" panose="020F050202020403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6">
                        <a:lumMod val="20000"/>
                        <a:lumOff val="80000"/>
                      </a:schemeClr>
                    </a:solidFill>
                  </a:tcPr>
                </a:tc>
                <a:extLst>
                  <a:ext uri="{0D108BD9-81ED-4DB2-BD59-A6C34878D82A}">
                    <a16:rowId xmlns="" xmlns:a16="http://schemas.microsoft.com/office/drawing/2014/main" val="10005"/>
                  </a:ext>
                </a:extLst>
              </a:tr>
            </a:tbl>
          </a:graphicData>
        </a:graphic>
      </p:graphicFrame>
      <p:sp>
        <p:nvSpPr>
          <p:cNvPr id="31770" name="Slide Number Placeholder 3"/>
          <p:cNvSpPr>
            <a:spLocks noGrp="1"/>
          </p:cNvSpPr>
          <p:nvPr>
            <p:ph type="sldNum" sz="quarter" idx="4294967295"/>
          </p:nvPr>
        </p:nvSpPr>
        <p:spPr bwMode="auto">
          <a:xfrm>
            <a:off x="6588125" y="6492875"/>
            <a:ext cx="21336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spcBef>
                <a:spcPct val="20000"/>
              </a:spcBef>
              <a:buClr>
                <a:srgbClr val="A4AF00"/>
              </a:buClr>
              <a:buFont typeface="Wingdings" pitchFamily="2" charset="2"/>
              <a:buChar char="n"/>
              <a:defRPr sz="2400" b="1">
                <a:solidFill>
                  <a:srgbClr val="00408B"/>
                </a:solidFill>
                <a:latin typeface="Arial" charset="0"/>
                <a:cs typeface="Arial" charset="0"/>
              </a:defRPr>
            </a:lvl1pPr>
            <a:lvl2pPr marL="742950" indent="-285750" eaLnBrk="0" hangingPunct="0">
              <a:spcBef>
                <a:spcPct val="20000"/>
              </a:spcBef>
              <a:buClr>
                <a:srgbClr val="A4AF00"/>
              </a:buClr>
              <a:buSzPct val="80000"/>
              <a:buFont typeface="Wingdings" pitchFamily="2" charset="2"/>
              <a:buChar char="n"/>
              <a:defRPr sz="2400" b="1">
                <a:solidFill>
                  <a:srgbClr val="00408B"/>
                </a:solidFill>
                <a:latin typeface="Arial" charset="0"/>
                <a:cs typeface="Arial" charset="0"/>
              </a:defRPr>
            </a:lvl2pPr>
            <a:lvl3pPr marL="1143000" indent="-228600" eaLnBrk="0" hangingPunct="0">
              <a:spcBef>
                <a:spcPct val="20000"/>
              </a:spcBef>
              <a:buClr>
                <a:srgbClr val="A4AF00"/>
              </a:buClr>
              <a:buSzPct val="80000"/>
              <a:buFont typeface="Wingdings" pitchFamily="2" charset="2"/>
              <a:buChar char="n"/>
              <a:defRPr sz="2400" b="1">
                <a:solidFill>
                  <a:srgbClr val="00408B"/>
                </a:solidFill>
                <a:latin typeface="Arial" charset="0"/>
                <a:cs typeface="Arial" charset="0"/>
              </a:defRPr>
            </a:lvl3pPr>
            <a:lvl4pPr marL="1600200" indent="-228600" eaLnBrk="0" hangingPunct="0">
              <a:spcBef>
                <a:spcPct val="20000"/>
              </a:spcBef>
              <a:buClr>
                <a:srgbClr val="A4AF00"/>
              </a:buClr>
              <a:buSzPct val="80000"/>
              <a:buFont typeface="Wingdings" pitchFamily="2" charset="2"/>
              <a:buChar char="n"/>
              <a:defRPr sz="2400" b="1">
                <a:solidFill>
                  <a:srgbClr val="00408B"/>
                </a:solidFill>
                <a:latin typeface="Arial" charset="0"/>
                <a:cs typeface="Arial" charset="0"/>
              </a:defRPr>
            </a:lvl4pPr>
            <a:lvl5pPr marL="2057400" indent="-228600" eaLnBrk="0" hangingPunct="0">
              <a:spcBef>
                <a:spcPct val="20000"/>
              </a:spcBef>
              <a:buClr>
                <a:srgbClr val="A4AF00"/>
              </a:buClr>
              <a:buSzPct val="80000"/>
              <a:buFont typeface="Wingdings" pitchFamily="2" charset="2"/>
              <a:buChar char="n"/>
              <a:defRPr sz="2400" b="1">
                <a:solidFill>
                  <a:srgbClr val="00408B"/>
                </a:solidFill>
                <a:latin typeface="Arial" charset="0"/>
                <a:cs typeface="Arial" charset="0"/>
              </a:defRPr>
            </a:lvl5pPr>
            <a:lvl6pPr marL="2514600" indent="-228600" eaLnBrk="0" fontAlgn="base" hangingPunct="0">
              <a:spcBef>
                <a:spcPct val="20000"/>
              </a:spcBef>
              <a:spcAft>
                <a:spcPct val="0"/>
              </a:spcAft>
              <a:buClr>
                <a:srgbClr val="A4AF00"/>
              </a:buClr>
              <a:buSzPct val="80000"/>
              <a:buFont typeface="Wingdings" pitchFamily="2" charset="2"/>
              <a:buChar char="n"/>
              <a:defRPr sz="2400" b="1">
                <a:solidFill>
                  <a:srgbClr val="00408B"/>
                </a:solidFill>
                <a:latin typeface="Arial" charset="0"/>
                <a:cs typeface="Arial" charset="0"/>
              </a:defRPr>
            </a:lvl6pPr>
            <a:lvl7pPr marL="2971800" indent="-228600" eaLnBrk="0" fontAlgn="base" hangingPunct="0">
              <a:spcBef>
                <a:spcPct val="20000"/>
              </a:spcBef>
              <a:spcAft>
                <a:spcPct val="0"/>
              </a:spcAft>
              <a:buClr>
                <a:srgbClr val="A4AF00"/>
              </a:buClr>
              <a:buSzPct val="80000"/>
              <a:buFont typeface="Wingdings" pitchFamily="2" charset="2"/>
              <a:buChar char="n"/>
              <a:defRPr sz="2400" b="1">
                <a:solidFill>
                  <a:srgbClr val="00408B"/>
                </a:solidFill>
                <a:latin typeface="Arial" charset="0"/>
                <a:cs typeface="Arial" charset="0"/>
              </a:defRPr>
            </a:lvl7pPr>
            <a:lvl8pPr marL="3429000" indent="-228600" eaLnBrk="0" fontAlgn="base" hangingPunct="0">
              <a:spcBef>
                <a:spcPct val="20000"/>
              </a:spcBef>
              <a:spcAft>
                <a:spcPct val="0"/>
              </a:spcAft>
              <a:buClr>
                <a:srgbClr val="A4AF00"/>
              </a:buClr>
              <a:buSzPct val="80000"/>
              <a:buFont typeface="Wingdings" pitchFamily="2" charset="2"/>
              <a:buChar char="n"/>
              <a:defRPr sz="2400" b="1">
                <a:solidFill>
                  <a:srgbClr val="00408B"/>
                </a:solidFill>
                <a:latin typeface="Arial" charset="0"/>
                <a:cs typeface="Arial" charset="0"/>
              </a:defRPr>
            </a:lvl8pPr>
            <a:lvl9pPr marL="3886200" indent="-228600" eaLnBrk="0" fontAlgn="base" hangingPunct="0">
              <a:spcBef>
                <a:spcPct val="20000"/>
              </a:spcBef>
              <a:spcAft>
                <a:spcPct val="0"/>
              </a:spcAft>
              <a:buClr>
                <a:srgbClr val="A4AF00"/>
              </a:buClr>
              <a:buSzPct val="80000"/>
              <a:buFont typeface="Wingdings" pitchFamily="2" charset="2"/>
              <a:buChar char="n"/>
              <a:defRPr sz="2400" b="1">
                <a:solidFill>
                  <a:srgbClr val="00408B"/>
                </a:solidFill>
                <a:latin typeface="Arial" charset="0"/>
                <a:cs typeface="Arial" charset="0"/>
              </a:defRPr>
            </a:lvl9pPr>
          </a:lstStyle>
          <a:p>
            <a:pPr eaLnBrk="1" fontAlgn="base" hangingPunct="1">
              <a:spcBef>
                <a:spcPct val="0"/>
              </a:spcBef>
              <a:spcAft>
                <a:spcPct val="0"/>
              </a:spcAft>
              <a:buClrTx/>
              <a:buFontTx/>
              <a:buNone/>
            </a:pPr>
            <a:fld id="{4AE08A9D-95E4-48BE-AE1E-06E0518F4613}" type="slidenum">
              <a:rPr lang="en-GB" altLang="en-US" sz="1200" b="0" smtClean="0">
                <a:solidFill>
                  <a:srgbClr val="00529B"/>
                </a:solidFill>
              </a:rPr>
              <a:pPr eaLnBrk="1" fontAlgn="base" hangingPunct="1">
                <a:spcBef>
                  <a:spcPct val="0"/>
                </a:spcBef>
                <a:spcAft>
                  <a:spcPct val="0"/>
                </a:spcAft>
                <a:buClrTx/>
                <a:buFontTx/>
                <a:buNone/>
              </a:pPr>
              <a:t>15</a:t>
            </a:fld>
            <a:endParaRPr lang="en-GB" altLang="en-US" sz="1200" b="0" dirty="0">
              <a:solidFill>
                <a:srgbClr val="00529B"/>
              </a:solidFill>
            </a:endParaRPr>
          </a:p>
        </p:txBody>
      </p:sp>
    </p:spTree>
    <p:extLst>
      <p:ext uri="{BB962C8B-B14F-4D97-AF65-F5344CB8AC3E}">
        <p14:creationId xmlns:p14="http://schemas.microsoft.com/office/powerpoint/2010/main" val="229485377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Gosod nodau lleol</a:t>
            </a:r>
          </a:p>
        </p:txBody>
      </p:sp>
      <p:sp>
        <p:nvSpPr>
          <p:cNvPr id="3" name="Content Placeholder 2"/>
          <p:cNvSpPr>
            <a:spLocks noGrp="1"/>
          </p:cNvSpPr>
          <p:nvPr>
            <p:ph idx="1"/>
          </p:nvPr>
        </p:nvSpPr>
        <p:spPr/>
        <p:txBody>
          <a:bodyPr/>
          <a:lstStyle/>
          <a:p>
            <a:pPr marL="342900" lvl="1" indent="-342900">
              <a:buFont typeface="Arial" panose="020B0604020202020204" pitchFamily="34" charset="0"/>
              <a:buChar char="•"/>
            </a:pPr>
            <a:endParaRPr lang="en-GB" sz="2400" dirty="0"/>
          </a:p>
          <a:p>
            <a:pPr lvl="0"/>
            <a:r>
              <a:rPr lang="cy-GB" dirty="0"/>
              <a:t>Datblygu nodau SMART y byddech fel rheolwr y </a:t>
            </a:r>
            <a:r>
              <a:rPr lang="cy-GB" dirty="0" smtClean="0"/>
              <a:t>gwasanaeth / tîm </a:t>
            </a:r>
            <a:r>
              <a:rPr lang="cy-GB" dirty="0"/>
              <a:t>yn eu defnyddio i ddangos </a:t>
            </a:r>
            <a:r>
              <a:rPr lang="cy-GB" dirty="0" smtClean="0"/>
              <a:t/>
            </a:r>
            <a:br>
              <a:rPr lang="cy-GB" dirty="0" smtClean="0"/>
            </a:br>
            <a:r>
              <a:rPr lang="cy-GB" dirty="0" smtClean="0"/>
              <a:t>perfformiad </a:t>
            </a:r>
            <a:r>
              <a:rPr lang="cy-GB" dirty="0"/>
              <a:t>tuag at y canlyniad hwn</a:t>
            </a:r>
          </a:p>
          <a:p>
            <a:pPr marL="0" indent="0">
              <a:buNone/>
            </a:pPr>
            <a:endParaRPr lang="cy-GB" dirty="0" smtClean="0"/>
          </a:p>
          <a:p>
            <a:pPr marL="0" indent="0">
              <a:buNone/>
            </a:pPr>
            <a:r>
              <a:rPr lang="cy-GB" dirty="0" smtClean="0"/>
              <a:t>Cofiwch</a:t>
            </a:r>
            <a:r>
              <a:rPr lang="cy-GB" dirty="0"/>
              <a:t>:</a:t>
            </a:r>
          </a:p>
          <a:p>
            <a:r>
              <a:rPr lang="cy-GB" dirty="0"/>
              <a:t>Nodau SMART = penodol, mesuradwy, rhai y gellir eu </a:t>
            </a:r>
            <a:r>
              <a:rPr lang="cy-GB" dirty="0" smtClean="0"/>
              <a:t>cyflawni / priodoli</a:t>
            </a:r>
            <a:r>
              <a:rPr lang="cy-GB" dirty="0"/>
              <a:t>, realistig, wedi’u cyfyngu i </a:t>
            </a:r>
            <a:r>
              <a:rPr lang="cy-GB" dirty="0" smtClean="0"/>
              <a:t>amser</a:t>
            </a:r>
            <a:endParaRPr lang="en-GB" dirty="0"/>
          </a:p>
        </p:txBody>
      </p:sp>
      <p:sp>
        <p:nvSpPr>
          <p:cNvPr id="4" name="Slide Number Placeholder 3"/>
          <p:cNvSpPr>
            <a:spLocks noGrp="1"/>
          </p:cNvSpPr>
          <p:nvPr>
            <p:ph type="sldNum" sz="quarter" idx="12"/>
          </p:nvPr>
        </p:nvSpPr>
        <p:spPr/>
        <p:txBody>
          <a:bodyPr/>
          <a:lstStyle/>
          <a:p>
            <a:fld id="{259CC62F-30C0-4A15-BEEE-9BC3816535A8}" type="slidenum">
              <a:rPr lang="en-GB" smtClean="0"/>
              <a:pPr/>
              <a:t>16</a:t>
            </a:fld>
            <a:endParaRPr lang="en-GB" dirty="0"/>
          </a:p>
        </p:txBody>
      </p:sp>
    </p:spTree>
    <p:extLst>
      <p:ext uri="{BB962C8B-B14F-4D97-AF65-F5344CB8AC3E}">
        <p14:creationId xmlns:p14="http://schemas.microsoft.com/office/powerpoint/2010/main" val="234335094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Mesur perfformiad</a:t>
            </a:r>
          </a:p>
        </p:txBody>
      </p:sp>
      <p:sp>
        <p:nvSpPr>
          <p:cNvPr id="3" name="Content Placeholder 2"/>
          <p:cNvSpPr>
            <a:spLocks noGrp="1"/>
          </p:cNvSpPr>
          <p:nvPr>
            <p:ph idx="1"/>
          </p:nvPr>
        </p:nvSpPr>
        <p:spPr/>
        <p:txBody>
          <a:bodyPr>
            <a:normAutofit/>
          </a:bodyPr>
          <a:lstStyle/>
          <a:p>
            <a:r>
              <a:rPr lang="cy-GB" dirty="0"/>
              <a:t>Cwestiynau y gallen ni eu gofyn:</a:t>
            </a:r>
          </a:p>
          <a:p>
            <a:pPr lvl="0"/>
            <a:r>
              <a:rPr lang="cy-GB" dirty="0"/>
              <a:t>Faint ydyn ni’n ei wneud? </a:t>
            </a:r>
          </a:p>
          <a:p>
            <a:pPr lvl="1"/>
            <a:r>
              <a:rPr lang="cy-GB" dirty="0"/>
              <a:t>e.e. </a:t>
            </a:r>
            <a:r>
              <a:rPr lang="cy-GB" dirty="0" smtClean="0"/>
              <a:t>sawl </a:t>
            </a:r>
            <a:r>
              <a:rPr lang="cy-GB" dirty="0"/>
              <a:t>ymweliad teulu sydd wedi digwydd yn ystod y mis diwethaf? </a:t>
            </a:r>
          </a:p>
          <a:p>
            <a:pPr lvl="0"/>
            <a:r>
              <a:rPr lang="cy-GB" dirty="0"/>
              <a:t>Pa mor dda ydyn ni’n gwneud?</a:t>
            </a:r>
          </a:p>
          <a:p>
            <a:pPr lvl="1"/>
            <a:r>
              <a:rPr lang="cy-GB" dirty="0"/>
              <a:t>e.e. pa mor fodlon ydy’r teuluoedd gyda’r gwasanaeth y maen nhw’n ei dderbyn? </a:t>
            </a:r>
          </a:p>
          <a:p>
            <a:pPr lvl="0"/>
            <a:r>
              <a:rPr lang="cy-GB" dirty="0"/>
              <a:t>Oes rhywun yn well eu byd? </a:t>
            </a:r>
          </a:p>
          <a:p>
            <a:pPr lvl="1"/>
            <a:r>
              <a:rPr lang="cy-GB" dirty="0"/>
              <a:t>e.e. hunan-adroddiadau gan rieni am fod yn hyderus fel rhieni ar ôl mynychu sesiynau rhianta (yr effaith a gofnodwyd gan y rhieni eu hunain)</a:t>
            </a:r>
            <a:endParaRPr lang="en-GB" sz="1400" dirty="0"/>
          </a:p>
          <a:p>
            <a:pPr algn="r">
              <a:lnSpc>
                <a:spcPct val="90000"/>
              </a:lnSpc>
              <a:buFont typeface="Wingdings" pitchFamily="2" charset="2"/>
              <a:buNone/>
              <a:defRPr/>
            </a:pPr>
            <a:r>
              <a:rPr lang="en-GB" sz="1800" dirty="0"/>
              <a:t>                                         </a:t>
            </a:r>
          </a:p>
          <a:p>
            <a:endParaRPr lang="en-GB" dirty="0"/>
          </a:p>
        </p:txBody>
      </p:sp>
      <p:sp>
        <p:nvSpPr>
          <p:cNvPr id="4" name="Slide Number Placeholder 3"/>
          <p:cNvSpPr>
            <a:spLocks noGrp="1"/>
          </p:cNvSpPr>
          <p:nvPr>
            <p:ph type="sldNum" sz="quarter" idx="12"/>
          </p:nvPr>
        </p:nvSpPr>
        <p:spPr/>
        <p:txBody>
          <a:bodyPr/>
          <a:lstStyle/>
          <a:p>
            <a:fld id="{259CC62F-30C0-4A15-BEEE-9BC3816535A8}" type="slidenum">
              <a:rPr lang="en-GB" smtClean="0"/>
              <a:pPr/>
              <a:t>17</a:t>
            </a:fld>
            <a:endParaRPr lang="en-GB" dirty="0"/>
          </a:p>
        </p:txBody>
      </p:sp>
    </p:spTree>
    <p:extLst>
      <p:ext uri="{BB962C8B-B14F-4D97-AF65-F5344CB8AC3E}">
        <p14:creationId xmlns:p14="http://schemas.microsoft.com/office/powerpoint/2010/main" val="44674332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Mesur canlyniadau</a:t>
            </a:r>
          </a:p>
        </p:txBody>
      </p:sp>
      <p:sp>
        <p:nvSpPr>
          <p:cNvPr id="4" name="Slide Number Placeholder 3"/>
          <p:cNvSpPr>
            <a:spLocks noGrp="1"/>
          </p:cNvSpPr>
          <p:nvPr>
            <p:ph type="sldNum" sz="quarter" idx="12"/>
          </p:nvPr>
        </p:nvSpPr>
        <p:spPr/>
        <p:txBody>
          <a:bodyPr/>
          <a:lstStyle/>
          <a:p>
            <a:fld id="{259CC62F-30C0-4A15-BEEE-9BC3816535A8}" type="slidenum">
              <a:rPr lang="en-GB" smtClean="0"/>
              <a:pPr/>
              <a:t>18</a:t>
            </a:fld>
            <a:endParaRPr lang="en-GB"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500133042"/>
              </p:ext>
            </p:extLst>
          </p:nvPr>
        </p:nvGraphicFramePr>
        <p:xfrm>
          <a:off x="457200" y="1412875"/>
          <a:ext cx="8229600" cy="504046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5483524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Cyfle </a:t>
            </a:r>
            <a:r>
              <a:rPr lang="en-GB" dirty="0"/>
              <a:t>i</a:t>
            </a:r>
            <a:r>
              <a:rPr lang="en-GB" dirty="0"/>
              <a:t> </a:t>
            </a:r>
            <a:r>
              <a:rPr lang="en-GB" dirty="0" smtClean="0"/>
              <a:t>reolwyr</a:t>
            </a:r>
            <a:r>
              <a:rPr lang="en-GB" dirty="0" smtClean="0"/>
              <a:t>…</a:t>
            </a:r>
            <a:endParaRPr lang="en-GB" dirty="0"/>
          </a:p>
        </p:txBody>
      </p:sp>
      <p:sp>
        <p:nvSpPr>
          <p:cNvPr id="3" name="Content Placeholder 2"/>
          <p:cNvSpPr>
            <a:spLocks noGrp="1"/>
          </p:cNvSpPr>
          <p:nvPr>
            <p:ph idx="1"/>
          </p:nvPr>
        </p:nvSpPr>
        <p:spPr/>
        <p:txBody>
          <a:bodyPr/>
          <a:lstStyle/>
          <a:p>
            <a:pPr lvl="0"/>
            <a:r>
              <a:rPr lang="cy-GB" dirty="0"/>
              <a:t>Dau weithdy cysylltiedig yn ystyried yr hyn mae gweithredu’r Ddeddf yn ei olygu </a:t>
            </a:r>
          </a:p>
          <a:p>
            <a:r>
              <a:rPr lang="cy-GB" dirty="0"/>
              <a:t>Mae gan bob gweithdy ffocws arbennig</a:t>
            </a:r>
            <a:r>
              <a:rPr lang="en-GB" dirty="0"/>
              <a:t>:</a:t>
            </a:r>
          </a:p>
          <a:p>
            <a:pPr lvl="1"/>
            <a:r>
              <a:rPr lang="cy-GB" dirty="0"/>
              <a:t>Gweithdy 1: Newid meddylfryd</a:t>
            </a:r>
          </a:p>
          <a:p>
            <a:pPr lvl="1"/>
            <a:r>
              <a:rPr lang="cy-GB" dirty="0"/>
              <a:t>Gweithdy 2: Mesur perfformiad</a:t>
            </a:r>
          </a:p>
          <a:p>
            <a:pPr lvl="0"/>
            <a:r>
              <a:rPr lang="cy-GB" dirty="0"/>
              <a:t>Mae disgwyl y bydd cyfranogwyr wedi paratoi ymlaen llaw ac wedi cwblhau ymarfer byr fel sail i weithgareddau yn ystod y gweithdy </a:t>
            </a:r>
          </a:p>
          <a:p>
            <a:r>
              <a:rPr lang="cy-GB" dirty="0"/>
              <a:t>Mae disgwyl y bydd cyfranogwyr yn datblygu eu cynlluniau gweithredu eu hunain ar ddiwedd pob gweithdy</a:t>
            </a:r>
            <a:endParaRPr lang="en-GB" dirty="0"/>
          </a:p>
          <a:p>
            <a:pPr lvl="1"/>
            <a:endParaRPr lang="en-GB" dirty="0"/>
          </a:p>
        </p:txBody>
      </p:sp>
      <p:sp>
        <p:nvSpPr>
          <p:cNvPr id="4" name="Slide Number Placeholder 3"/>
          <p:cNvSpPr>
            <a:spLocks noGrp="1"/>
          </p:cNvSpPr>
          <p:nvPr>
            <p:ph type="sldNum" sz="quarter" idx="12"/>
          </p:nvPr>
        </p:nvSpPr>
        <p:spPr/>
        <p:txBody>
          <a:bodyPr/>
          <a:lstStyle/>
          <a:p>
            <a:fld id="{259CC62F-30C0-4A15-BEEE-9BC3816535A8}" type="slidenum">
              <a:rPr lang="en-GB" smtClean="0"/>
              <a:pPr/>
              <a:t>1</a:t>
            </a:fld>
            <a:endParaRPr lang="en-GB" dirty="0"/>
          </a:p>
        </p:txBody>
      </p:sp>
    </p:spTree>
    <p:extLst>
      <p:ext uri="{BB962C8B-B14F-4D97-AF65-F5344CB8AC3E}">
        <p14:creationId xmlns:p14="http://schemas.microsoft.com/office/powerpoint/2010/main" val="15664065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Mesur perfformiad lleol</a:t>
            </a:r>
          </a:p>
        </p:txBody>
      </p:sp>
      <p:sp>
        <p:nvSpPr>
          <p:cNvPr id="3" name="Content Placeholder 2"/>
          <p:cNvSpPr>
            <a:spLocks noGrp="1"/>
          </p:cNvSpPr>
          <p:nvPr>
            <p:ph idx="1"/>
          </p:nvPr>
        </p:nvSpPr>
        <p:spPr/>
        <p:txBody>
          <a:bodyPr/>
          <a:lstStyle/>
          <a:p>
            <a:pPr marL="0" indent="0">
              <a:buNone/>
            </a:pPr>
            <a:r>
              <a:rPr lang="cy-GB" dirty="0"/>
              <a:t>Yn eich grwpiau, trafodwch a chytuno ar y canlynol: </a:t>
            </a:r>
          </a:p>
          <a:p>
            <a:pPr lvl="0"/>
            <a:r>
              <a:rPr lang="cy-GB" dirty="0" smtClean="0"/>
              <a:t>Beth </a:t>
            </a:r>
            <a:r>
              <a:rPr lang="cy-GB" dirty="0"/>
              <a:t>yw’r tri phrif fesur fydd angen i chi eu defnyddio i arddangos perfformiad yn erbyn eich nodau?</a:t>
            </a:r>
          </a:p>
          <a:p>
            <a:r>
              <a:rPr lang="cy-GB" dirty="0"/>
              <a:t>Rhowch fraslun o’r dull fyddech chi’n ei ddefnyddio i gasglu tystiolaeth yn erbyn y mesurau hyn? </a:t>
            </a:r>
            <a:endParaRPr lang="en-GB" dirty="0"/>
          </a:p>
        </p:txBody>
      </p:sp>
      <p:sp>
        <p:nvSpPr>
          <p:cNvPr id="4" name="Slide Number Placeholder 3"/>
          <p:cNvSpPr>
            <a:spLocks noGrp="1"/>
          </p:cNvSpPr>
          <p:nvPr>
            <p:ph type="sldNum" sz="quarter" idx="12"/>
          </p:nvPr>
        </p:nvSpPr>
        <p:spPr/>
        <p:txBody>
          <a:bodyPr/>
          <a:lstStyle/>
          <a:p>
            <a:fld id="{259CC62F-30C0-4A15-BEEE-9BC3816535A8}" type="slidenum">
              <a:rPr lang="en-GB" smtClean="0"/>
              <a:pPr/>
              <a:t>19</a:t>
            </a:fld>
            <a:endParaRPr lang="en-GB" dirty="0"/>
          </a:p>
        </p:txBody>
      </p:sp>
    </p:spTree>
    <p:extLst>
      <p:ext uri="{BB962C8B-B14F-4D97-AF65-F5344CB8AC3E}">
        <p14:creationId xmlns:p14="http://schemas.microsoft.com/office/powerpoint/2010/main" val="394070829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Llunio ymateb lleol</a:t>
            </a:r>
          </a:p>
        </p:txBody>
      </p:sp>
      <p:sp>
        <p:nvSpPr>
          <p:cNvPr id="3" name="Content Placeholder 2"/>
          <p:cNvSpPr>
            <a:spLocks noGrp="1"/>
          </p:cNvSpPr>
          <p:nvPr>
            <p:ph idx="1"/>
          </p:nvPr>
        </p:nvSpPr>
        <p:spPr/>
        <p:txBody>
          <a:bodyPr/>
          <a:lstStyle/>
          <a:p>
            <a:pPr marL="0" indent="0">
              <a:buNone/>
            </a:pPr>
            <a:r>
              <a:rPr lang="cy-GB" dirty="0"/>
              <a:t>Pob grŵp i gyflwyno:</a:t>
            </a:r>
          </a:p>
          <a:p>
            <a:pPr lvl="0"/>
            <a:r>
              <a:rPr lang="cy-GB" dirty="0"/>
              <a:t>Canlyniad cenedlaethol </a:t>
            </a:r>
          </a:p>
          <a:p>
            <a:pPr lvl="0"/>
            <a:r>
              <a:rPr lang="cy-GB" dirty="0"/>
              <a:t>Nodau ar gyfer </a:t>
            </a:r>
            <a:r>
              <a:rPr lang="cy-GB" dirty="0" smtClean="0"/>
              <a:t>grŵp / gwasanaeth </a:t>
            </a:r>
            <a:r>
              <a:rPr lang="cy-GB" dirty="0"/>
              <a:t>penodol </a:t>
            </a:r>
          </a:p>
          <a:p>
            <a:pPr lvl="0"/>
            <a:r>
              <a:rPr lang="cy-GB" dirty="0"/>
              <a:t>Mesurau a braslun o’r fethodoleg </a:t>
            </a:r>
          </a:p>
          <a:p>
            <a:pPr marL="0" lvl="0" indent="0">
              <a:buNone/>
            </a:pPr>
            <a:endParaRPr lang="cy-GB" dirty="0"/>
          </a:p>
          <a:p>
            <a:pPr marL="0" indent="0">
              <a:buNone/>
            </a:pPr>
            <a:r>
              <a:rPr lang="cy-GB" dirty="0"/>
              <a:t>Gwiriwch:</a:t>
            </a:r>
          </a:p>
          <a:p>
            <a:pPr lvl="0"/>
            <a:r>
              <a:rPr lang="cy-GB" dirty="0"/>
              <a:t>A fydd y darpar nodau </a:t>
            </a:r>
            <a:r>
              <a:rPr lang="cy-GB" dirty="0" smtClean="0"/>
              <a:t>gwasanaeth / tîm </a:t>
            </a:r>
            <a:r>
              <a:rPr lang="cy-GB" dirty="0"/>
              <a:t>yn cyfrannu at y canlyniadau cenedlaethol?</a:t>
            </a:r>
          </a:p>
          <a:p>
            <a:pPr lvl="0"/>
            <a:r>
              <a:rPr lang="cy-GB" dirty="0"/>
              <a:t>A yw’r mesurau’n gywir? </a:t>
            </a:r>
          </a:p>
          <a:p>
            <a:r>
              <a:rPr lang="cy-GB" dirty="0"/>
              <a:t>Unrhyw sylwadau neu syniadau pellach?</a:t>
            </a:r>
            <a:endParaRPr lang="en-GB" dirty="0"/>
          </a:p>
        </p:txBody>
      </p:sp>
      <p:sp>
        <p:nvSpPr>
          <p:cNvPr id="4" name="Slide Number Placeholder 3"/>
          <p:cNvSpPr>
            <a:spLocks noGrp="1"/>
          </p:cNvSpPr>
          <p:nvPr>
            <p:ph type="sldNum" sz="quarter" idx="12"/>
          </p:nvPr>
        </p:nvSpPr>
        <p:spPr/>
        <p:txBody>
          <a:bodyPr/>
          <a:lstStyle/>
          <a:p>
            <a:fld id="{259CC62F-30C0-4A15-BEEE-9BC3816535A8}" type="slidenum">
              <a:rPr lang="en-GB" smtClean="0"/>
              <a:pPr/>
              <a:t>20</a:t>
            </a:fld>
            <a:endParaRPr lang="en-GB" dirty="0"/>
          </a:p>
        </p:txBody>
      </p:sp>
    </p:spTree>
    <p:extLst>
      <p:ext uri="{BB962C8B-B14F-4D97-AF65-F5344CB8AC3E}">
        <p14:creationId xmlns:p14="http://schemas.microsoft.com/office/powerpoint/2010/main" val="260312345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Gweithredu dull lleol o fynd ati </a:t>
            </a:r>
          </a:p>
        </p:txBody>
      </p:sp>
      <p:sp>
        <p:nvSpPr>
          <p:cNvPr id="3" name="Content Placeholder 2"/>
          <p:cNvSpPr>
            <a:spLocks noGrp="1"/>
          </p:cNvSpPr>
          <p:nvPr>
            <p:ph idx="1"/>
          </p:nvPr>
        </p:nvSpPr>
        <p:spPr/>
        <p:txBody>
          <a:bodyPr>
            <a:normAutofit/>
          </a:bodyPr>
          <a:lstStyle/>
          <a:p>
            <a:pPr lvl="0"/>
            <a:r>
              <a:rPr lang="cy-GB" dirty="0"/>
              <a:t>Eich tasg yw sefydlu dull ymarferol a chynaliadwy o fynd ati i fesur perfformiad sy’n galluogi’ch </a:t>
            </a:r>
            <a:r>
              <a:rPr lang="cy-GB" dirty="0" smtClean="0"/>
              <a:t>tîm / gwasanaeth </a:t>
            </a:r>
            <a:r>
              <a:rPr lang="cy-GB" dirty="0"/>
              <a:t>i arddangos y modd y cyflenwyd y canlyniad o’ch dewis</a:t>
            </a:r>
          </a:p>
          <a:p>
            <a:r>
              <a:rPr lang="cy-GB" dirty="0"/>
              <a:t>Bydd angen i’r dull hwn o fynd ati ategu neu gyfrannu </a:t>
            </a:r>
            <a:r>
              <a:rPr lang="cy-GB" dirty="0" smtClean="0"/>
              <a:t/>
            </a:r>
            <a:br>
              <a:rPr lang="cy-GB" dirty="0" smtClean="0"/>
            </a:br>
            <a:r>
              <a:rPr lang="cy-GB" dirty="0" smtClean="0"/>
              <a:t>at </a:t>
            </a:r>
            <a:r>
              <a:rPr lang="cy-GB" dirty="0"/>
              <a:t>gasglu data ar gyfer yr adroddiad ar fframwaith perfformiad cenedlaethol </a:t>
            </a:r>
            <a:endParaRPr lang="en-GB" dirty="0"/>
          </a:p>
          <a:p>
            <a:endParaRPr lang="en-GB" dirty="0"/>
          </a:p>
        </p:txBody>
      </p:sp>
      <p:sp>
        <p:nvSpPr>
          <p:cNvPr id="4" name="Slide Number Placeholder 3"/>
          <p:cNvSpPr>
            <a:spLocks noGrp="1"/>
          </p:cNvSpPr>
          <p:nvPr>
            <p:ph type="sldNum" sz="quarter" idx="12"/>
          </p:nvPr>
        </p:nvSpPr>
        <p:spPr/>
        <p:txBody>
          <a:bodyPr/>
          <a:lstStyle/>
          <a:p>
            <a:fld id="{259CC62F-30C0-4A15-BEEE-9BC3816535A8}" type="slidenum">
              <a:rPr lang="en-GB" smtClean="0"/>
              <a:pPr/>
              <a:t>21</a:t>
            </a:fld>
            <a:endParaRPr lang="en-GB" dirty="0"/>
          </a:p>
        </p:txBody>
      </p:sp>
      <p:pic>
        <p:nvPicPr>
          <p:cNvPr id="5" name="Picture 4" descr="http://static3.depositphotos.com/1001003/140/i/110/depositphotos_1400132-Silver-weight-Lifter.jpg"/>
          <p:cNvPicPr>
            <a:picLocks noChangeAspect="1" noChangeArrowheads="1"/>
          </p:cNvPicPr>
          <p:nvPr/>
        </p:nvPicPr>
        <p:blipFill>
          <a:blip r:embed="rId3" cstate="print"/>
          <a:srcRect/>
          <a:stretch>
            <a:fillRect/>
          </a:stretch>
        </p:blipFill>
        <p:spPr bwMode="auto">
          <a:xfrm>
            <a:off x="7812360" y="5805264"/>
            <a:ext cx="831726" cy="831726"/>
          </a:xfrm>
          <a:prstGeom prst="rect">
            <a:avLst/>
          </a:prstGeom>
          <a:noFill/>
          <a:ln w="9525">
            <a:noFill/>
            <a:miter lim="800000"/>
            <a:headEnd/>
            <a:tailEnd/>
          </a:ln>
        </p:spPr>
      </p:pic>
    </p:spTree>
    <p:extLst>
      <p:ext uri="{BB962C8B-B14F-4D97-AF65-F5344CB8AC3E}">
        <p14:creationId xmlns:p14="http://schemas.microsoft.com/office/powerpoint/2010/main" val="383432423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Eich cynllun lleol</a:t>
            </a:r>
          </a:p>
        </p:txBody>
      </p:sp>
      <p:sp>
        <p:nvSpPr>
          <p:cNvPr id="3" name="Content Placeholder 2"/>
          <p:cNvSpPr>
            <a:spLocks noGrp="1"/>
          </p:cNvSpPr>
          <p:nvPr>
            <p:ph idx="1"/>
          </p:nvPr>
        </p:nvSpPr>
        <p:spPr/>
        <p:txBody>
          <a:bodyPr/>
          <a:lstStyle/>
          <a:p>
            <a:pPr lvl="0"/>
            <a:r>
              <a:rPr lang="cy-GB" dirty="0"/>
              <a:t>Bydd angen i’ch cynllun ystyried y canlynol:</a:t>
            </a:r>
          </a:p>
          <a:p>
            <a:pPr lvl="1"/>
            <a:r>
              <a:rPr lang="cy-GB" dirty="0"/>
              <a:t>Pwy ddylai fod yn rhan o’r datblygiad hwn (er enghraifft defnyddwyr gwasanaeth, staff rheng flaen, darparwyr, uwch reolwyr, ac eraill)? </a:t>
            </a:r>
          </a:p>
          <a:p>
            <a:pPr lvl="1"/>
            <a:r>
              <a:rPr lang="cy-GB" dirty="0"/>
              <a:t>Sut byddai dangosyddion perfformiad yn cael eu casglu, gan bwy a pha mor aml?</a:t>
            </a:r>
          </a:p>
          <a:p>
            <a:pPr lvl="1"/>
            <a:r>
              <a:rPr lang="cy-GB" dirty="0"/>
              <a:t>Beth yw’r dull gorau o gydweithio gyda rhanddeiliaid i ddysgu o berfformiad </a:t>
            </a:r>
            <a:r>
              <a:rPr lang="cy-GB" dirty="0" smtClean="0"/>
              <a:t>da / gwael </a:t>
            </a:r>
            <a:r>
              <a:rPr lang="cy-GB" dirty="0"/>
              <a:t>a gweithredu i adfer pethau lle bo angen? </a:t>
            </a:r>
          </a:p>
          <a:p>
            <a:pPr lvl="1"/>
            <a:r>
              <a:rPr lang="cy-GB" dirty="0"/>
              <a:t>Beth allai hyn ei olygu i’ch dull cyfredol o drafod perfformiad? </a:t>
            </a:r>
            <a:endParaRPr lang="en-GB" dirty="0"/>
          </a:p>
        </p:txBody>
      </p:sp>
      <p:sp>
        <p:nvSpPr>
          <p:cNvPr id="4" name="Slide Number Placeholder 3"/>
          <p:cNvSpPr>
            <a:spLocks noGrp="1"/>
          </p:cNvSpPr>
          <p:nvPr>
            <p:ph type="sldNum" sz="quarter" idx="12"/>
          </p:nvPr>
        </p:nvSpPr>
        <p:spPr/>
        <p:txBody>
          <a:bodyPr/>
          <a:lstStyle/>
          <a:p>
            <a:fld id="{259CC62F-30C0-4A15-BEEE-9BC3816535A8}" type="slidenum">
              <a:rPr lang="en-GB" smtClean="0"/>
              <a:pPr/>
              <a:t>22</a:t>
            </a:fld>
            <a:endParaRPr lang="en-GB" dirty="0"/>
          </a:p>
        </p:txBody>
      </p:sp>
    </p:spTree>
    <p:extLst>
      <p:ext uri="{BB962C8B-B14F-4D97-AF65-F5344CB8AC3E}">
        <p14:creationId xmlns:p14="http://schemas.microsoft.com/office/powerpoint/2010/main" val="65173750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Cynllunio’r camau nesaf</a:t>
            </a:r>
          </a:p>
        </p:txBody>
      </p:sp>
      <p:sp>
        <p:nvSpPr>
          <p:cNvPr id="3" name="Content Placeholder 2"/>
          <p:cNvSpPr>
            <a:spLocks noGrp="1"/>
          </p:cNvSpPr>
          <p:nvPr>
            <p:ph idx="1"/>
          </p:nvPr>
        </p:nvSpPr>
        <p:spPr/>
        <p:txBody>
          <a:bodyPr/>
          <a:lstStyle/>
          <a:p>
            <a:r>
              <a:rPr lang="cy-GB" dirty="0"/>
              <a:t>Beth sydd angen i chi ei wneud fel cam â blaenoriaeth </a:t>
            </a:r>
            <a:r>
              <a:rPr lang="cy-GB" dirty="0" smtClean="0"/>
              <a:t/>
            </a:r>
            <a:br>
              <a:rPr lang="cy-GB" dirty="0" smtClean="0"/>
            </a:br>
            <a:r>
              <a:rPr lang="cy-GB" dirty="0" smtClean="0"/>
              <a:t>i </a:t>
            </a:r>
            <a:r>
              <a:rPr lang="cy-GB" dirty="0"/>
              <a:t>ddatblygu’r feddylfryd o reoli a mesur perfformiad yn eich maes?</a:t>
            </a:r>
            <a:r>
              <a:rPr lang="en-GB" dirty="0"/>
              <a:t> </a:t>
            </a:r>
          </a:p>
          <a:p>
            <a:r>
              <a:rPr lang="cy-GB" dirty="0"/>
              <a:t>Yr hyn fydd rhaid digwydd er mwyn cysylltu â’r fframweithiau cenedlaethol?</a:t>
            </a:r>
            <a:r>
              <a:rPr lang="en-GB" dirty="0"/>
              <a:t> </a:t>
            </a:r>
          </a:p>
          <a:p>
            <a:r>
              <a:rPr lang="cy-GB" dirty="0"/>
              <a:t>Ar ba gryfderau allwch chi adeiladu</a:t>
            </a:r>
            <a:r>
              <a:rPr lang="en-GB" dirty="0"/>
              <a:t>?</a:t>
            </a:r>
          </a:p>
          <a:p>
            <a:endParaRPr lang="en-GB" dirty="0"/>
          </a:p>
        </p:txBody>
      </p:sp>
      <p:sp>
        <p:nvSpPr>
          <p:cNvPr id="4" name="Slide Number Placeholder 3"/>
          <p:cNvSpPr>
            <a:spLocks noGrp="1"/>
          </p:cNvSpPr>
          <p:nvPr>
            <p:ph type="sldNum" sz="quarter" idx="12"/>
          </p:nvPr>
        </p:nvSpPr>
        <p:spPr/>
        <p:txBody>
          <a:bodyPr/>
          <a:lstStyle/>
          <a:p>
            <a:fld id="{259CC62F-30C0-4A15-BEEE-9BC3816535A8}" type="slidenum">
              <a:rPr lang="en-GB" smtClean="0"/>
              <a:pPr/>
              <a:t>23</a:t>
            </a:fld>
            <a:endParaRPr lang="en-GB" dirty="0"/>
          </a:p>
        </p:txBody>
      </p:sp>
      <p:pic>
        <p:nvPicPr>
          <p:cNvPr id="5" name="Content Placeholder 10" descr="http://static3.depositphotos.com/1001003/140/i/110/depositphotos_1400132-Silver-weight-Lifter.jpg"/>
          <p:cNvPicPr>
            <a:picLocks noChangeAspect="1" noChangeArrowheads="1"/>
          </p:cNvPicPr>
          <p:nvPr/>
        </p:nvPicPr>
        <p:blipFill>
          <a:blip r:embed="rId3" cstate="print"/>
          <a:srcRect/>
          <a:stretch>
            <a:fillRect/>
          </a:stretch>
        </p:blipFill>
        <p:spPr bwMode="auto">
          <a:xfrm>
            <a:off x="7668344" y="5589240"/>
            <a:ext cx="1047750" cy="1047750"/>
          </a:xfrm>
          <a:prstGeom prst="rect">
            <a:avLst/>
          </a:prstGeom>
          <a:noFill/>
          <a:ln w="9525">
            <a:noFill/>
            <a:miter lim="800000"/>
            <a:headEnd/>
            <a:tailEnd/>
          </a:ln>
        </p:spPr>
      </p:pic>
    </p:spTree>
    <p:extLst>
      <p:ext uri="{BB962C8B-B14F-4D97-AF65-F5344CB8AC3E}">
        <p14:creationId xmlns:p14="http://schemas.microsoft.com/office/powerpoint/2010/main" val="10478435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y-GB" dirty="0"/>
              <a:t>Nodau a chanlyniadau dysgu </a:t>
            </a:r>
            <a:endParaRPr lang="en-GB" dirty="0"/>
          </a:p>
        </p:txBody>
      </p:sp>
      <p:sp>
        <p:nvSpPr>
          <p:cNvPr id="3" name="Content Placeholder 2"/>
          <p:cNvSpPr>
            <a:spLocks noGrp="1"/>
          </p:cNvSpPr>
          <p:nvPr>
            <p:ph idx="1"/>
          </p:nvPr>
        </p:nvSpPr>
        <p:spPr/>
        <p:txBody>
          <a:bodyPr>
            <a:normAutofit/>
          </a:bodyPr>
          <a:lstStyle/>
          <a:p>
            <a:pPr lvl="0"/>
            <a:r>
              <a:rPr lang="cy-GB" dirty="0"/>
              <a:t>Bydd yr ail weithdy hwn yn canolbwyntio ar fesur y perfformiad sydd ei angen i weithredu’r Ddeddf </a:t>
            </a:r>
          </a:p>
          <a:p>
            <a:pPr lvl="0"/>
            <a:r>
              <a:rPr lang="cy-GB" dirty="0"/>
              <a:t>Erbyn diwedd y gweithdy bydd y cyfranogwyr:</a:t>
            </a:r>
          </a:p>
          <a:p>
            <a:pPr lvl="1"/>
            <a:r>
              <a:rPr lang="cy-GB" dirty="0"/>
              <a:t>Yn deall yn well bwysigrwydd mesur perfformiad o ran y Ddeddf, yn enwedig y Fframwaith Mesur Perfformiad </a:t>
            </a:r>
          </a:p>
          <a:p>
            <a:pPr lvl="1"/>
            <a:r>
              <a:rPr lang="cy-GB" dirty="0"/>
              <a:t>Yn deall prif nodweddion mesur perfformiad yn effeithiol</a:t>
            </a:r>
          </a:p>
          <a:p>
            <a:pPr lvl="1"/>
            <a:r>
              <a:rPr lang="cy-GB" dirty="0"/>
              <a:t>Yn gallu egluro rhesymeg y dulliau o fynd ati sydd eu hangen yn lleol ar gyfer amrediad o wahanol randdeiliaid </a:t>
            </a:r>
          </a:p>
          <a:p>
            <a:pPr lvl="1"/>
            <a:r>
              <a:rPr lang="cy-GB" dirty="0"/>
              <a:t>Bod yn glir am y camau nesaf sydd eu hangen i ddatblygu </a:t>
            </a:r>
            <a:r>
              <a:rPr lang="cy-GB" dirty="0" smtClean="0"/>
              <a:t>hyn</a:t>
            </a:r>
            <a:endParaRPr lang="en-GB" dirty="0"/>
          </a:p>
        </p:txBody>
      </p:sp>
      <p:sp>
        <p:nvSpPr>
          <p:cNvPr id="4" name="Slide Number Placeholder 3"/>
          <p:cNvSpPr>
            <a:spLocks noGrp="1"/>
          </p:cNvSpPr>
          <p:nvPr>
            <p:ph type="sldNum" sz="quarter" idx="12"/>
          </p:nvPr>
        </p:nvSpPr>
        <p:spPr/>
        <p:txBody>
          <a:bodyPr/>
          <a:lstStyle/>
          <a:p>
            <a:fld id="{259CC62F-30C0-4A15-BEEE-9BC3816535A8}" type="slidenum">
              <a:rPr lang="en-GB" smtClean="0"/>
              <a:pPr/>
              <a:t>2</a:t>
            </a:fld>
            <a:endParaRPr lang="en-GB" dirty="0"/>
          </a:p>
        </p:txBody>
      </p:sp>
    </p:spTree>
    <p:extLst>
      <p:ext uri="{BB962C8B-B14F-4D97-AF65-F5344CB8AC3E}">
        <p14:creationId xmlns:p14="http://schemas.microsoft.com/office/powerpoint/2010/main" val="12175706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Ein dull o fynd ati</a:t>
            </a:r>
          </a:p>
        </p:txBody>
      </p:sp>
      <p:sp>
        <p:nvSpPr>
          <p:cNvPr id="3" name="Content Placeholder 2"/>
          <p:cNvSpPr>
            <a:spLocks noGrp="1"/>
          </p:cNvSpPr>
          <p:nvPr>
            <p:ph idx="1"/>
          </p:nvPr>
        </p:nvSpPr>
        <p:spPr/>
        <p:txBody>
          <a:bodyPr>
            <a:normAutofit/>
          </a:bodyPr>
          <a:lstStyle/>
          <a:p>
            <a:pPr lvl="0"/>
            <a:r>
              <a:rPr lang="cy-GB" dirty="0"/>
              <a:t>Yn tybio eich bod yn ymwybodol o gynnwys y Ddeddf a’i oblygiadau i chi yn </a:t>
            </a:r>
            <a:r>
              <a:rPr lang="cy-GB" dirty="0" smtClean="0"/>
              <a:t>lleol</a:t>
            </a:r>
            <a:endParaRPr lang="cy-GB" dirty="0"/>
          </a:p>
          <a:p>
            <a:pPr lvl="0"/>
            <a:r>
              <a:rPr lang="cy-GB" dirty="0"/>
              <a:t>Yn darparu cyfle i chi ystyried yr hyn mae’n ei olygu i chi yn eich swydd fel rheolwr </a:t>
            </a:r>
          </a:p>
          <a:p>
            <a:pPr lvl="0"/>
            <a:r>
              <a:rPr lang="cy-GB" dirty="0"/>
              <a:t>Yn rhoi cyfle i chi drafod y cyfleoedd a sialensiau newid meddylfryd yn lleol </a:t>
            </a:r>
          </a:p>
          <a:p>
            <a:r>
              <a:rPr lang="cy-GB" dirty="0"/>
              <a:t>Yn eich galluogi i gynllunio’r camau nesaf ac ar gyfer y tymor </a:t>
            </a:r>
            <a:r>
              <a:rPr lang="cy-GB" dirty="0" smtClean="0"/>
              <a:t>hir</a:t>
            </a:r>
            <a:endParaRPr lang="en-GB" dirty="0"/>
          </a:p>
          <a:p>
            <a:endParaRPr lang="en-GB" dirty="0"/>
          </a:p>
          <a:p>
            <a:endParaRPr lang="en-GB" dirty="0"/>
          </a:p>
        </p:txBody>
      </p:sp>
      <p:sp>
        <p:nvSpPr>
          <p:cNvPr id="4" name="Slide Number Placeholder 3"/>
          <p:cNvSpPr>
            <a:spLocks noGrp="1"/>
          </p:cNvSpPr>
          <p:nvPr>
            <p:ph type="sldNum" sz="quarter" idx="12"/>
          </p:nvPr>
        </p:nvSpPr>
        <p:spPr/>
        <p:txBody>
          <a:bodyPr/>
          <a:lstStyle/>
          <a:p>
            <a:fld id="{259CC62F-30C0-4A15-BEEE-9BC3816535A8}" type="slidenum">
              <a:rPr lang="en-GB" smtClean="0"/>
              <a:pPr/>
              <a:t>3</a:t>
            </a:fld>
            <a:endParaRPr lang="en-GB" dirty="0"/>
          </a:p>
        </p:txBody>
      </p:sp>
    </p:spTree>
    <p:extLst>
      <p:ext uri="{BB962C8B-B14F-4D97-AF65-F5344CB8AC3E}">
        <p14:creationId xmlns:p14="http://schemas.microsoft.com/office/powerpoint/2010/main" val="18632089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Agenda</a:t>
            </a:r>
          </a:p>
        </p:txBody>
      </p:sp>
      <p:sp>
        <p:nvSpPr>
          <p:cNvPr id="3" name="Content Placeholder 2"/>
          <p:cNvSpPr>
            <a:spLocks noGrp="1"/>
          </p:cNvSpPr>
          <p:nvPr>
            <p:ph idx="1"/>
          </p:nvPr>
        </p:nvSpPr>
        <p:spPr/>
        <p:txBody>
          <a:bodyPr>
            <a:normAutofit/>
          </a:bodyPr>
          <a:lstStyle/>
          <a:p>
            <a:pPr lvl="0"/>
            <a:r>
              <a:rPr lang="cy-GB" dirty="0" smtClean="0"/>
              <a:t>Rhagarweiniad </a:t>
            </a:r>
            <a:endParaRPr lang="cy-GB" dirty="0"/>
          </a:p>
          <a:p>
            <a:pPr lvl="0"/>
            <a:r>
              <a:rPr lang="cy-GB" dirty="0"/>
              <a:t>Mesur perfformiad – y darlun ehangach</a:t>
            </a:r>
          </a:p>
          <a:p>
            <a:pPr lvl="0"/>
            <a:r>
              <a:rPr lang="cy-GB" dirty="0"/>
              <a:t>Beth sydd angen arnon ni i fesur?</a:t>
            </a:r>
          </a:p>
          <a:p>
            <a:pPr lvl="0"/>
            <a:r>
              <a:rPr lang="cy-GB" dirty="0"/>
              <a:t>Beth yw mesuriad perfformiad effeithiol?</a:t>
            </a:r>
          </a:p>
          <a:p>
            <a:pPr lvl="0"/>
            <a:r>
              <a:rPr lang="cy-GB" dirty="0"/>
              <a:t>Gwneud defnydd o wybodaeth perfformiad </a:t>
            </a:r>
          </a:p>
          <a:p>
            <a:r>
              <a:rPr lang="cy-GB" dirty="0"/>
              <a:t>Cynllunio’r camau nesaf </a:t>
            </a:r>
            <a:endParaRPr lang="en-GB" dirty="0"/>
          </a:p>
          <a:p>
            <a:pPr marL="0" indent="0">
              <a:buNone/>
            </a:pPr>
            <a:endParaRPr lang="en-GB" dirty="0"/>
          </a:p>
        </p:txBody>
      </p:sp>
      <p:sp>
        <p:nvSpPr>
          <p:cNvPr id="4" name="Slide Number Placeholder 3"/>
          <p:cNvSpPr>
            <a:spLocks noGrp="1"/>
          </p:cNvSpPr>
          <p:nvPr>
            <p:ph type="sldNum" sz="quarter" idx="12"/>
          </p:nvPr>
        </p:nvSpPr>
        <p:spPr/>
        <p:txBody>
          <a:bodyPr/>
          <a:lstStyle/>
          <a:p>
            <a:fld id="{259CC62F-30C0-4A15-BEEE-9BC3816535A8}" type="slidenum">
              <a:rPr lang="en-GB" smtClean="0"/>
              <a:pPr/>
              <a:t>4</a:t>
            </a:fld>
            <a:endParaRPr lang="en-GB" dirty="0"/>
          </a:p>
        </p:txBody>
      </p:sp>
    </p:spTree>
    <p:extLst>
      <p:ext uri="{BB962C8B-B14F-4D97-AF65-F5344CB8AC3E}">
        <p14:creationId xmlns:p14="http://schemas.microsoft.com/office/powerpoint/2010/main" val="5913069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Y darlun ehangach</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824790909"/>
              </p:ext>
            </p:extLst>
          </p:nvPr>
        </p:nvGraphicFramePr>
        <p:xfrm>
          <a:off x="251520" y="1412875"/>
          <a:ext cx="8712968" cy="525648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2"/>
          </p:nvPr>
        </p:nvSpPr>
        <p:spPr/>
        <p:txBody>
          <a:bodyPr/>
          <a:lstStyle/>
          <a:p>
            <a:fld id="{259CC62F-30C0-4A15-BEEE-9BC3816535A8}" type="slidenum">
              <a:rPr lang="en-GB" smtClean="0"/>
              <a:pPr/>
              <a:t>5</a:t>
            </a:fld>
            <a:endParaRPr lang="en-GB" dirty="0"/>
          </a:p>
        </p:txBody>
      </p:sp>
    </p:spTree>
    <p:extLst>
      <p:ext uri="{BB962C8B-B14F-4D97-AF65-F5344CB8AC3E}">
        <p14:creationId xmlns:p14="http://schemas.microsoft.com/office/powerpoint/2010/main" val="9841345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28502"/>
            <a:ext cx="7596336" cy="998984"/>
          </a:xfrm>
        </p:spPr>
        <p:txBody>
          <a:bodyPr/>
          <a:lstStyle/>
          <a:p>
            <a:r>
              <a:rPr lang="cy-GB" dirty="0"/>
              <a:t>Fframwaith Cenedlaethol Canlyniadau Gwasanaethau Cymdeithasol</a:t>
            </a:r>
            <a:endParaRPr lang="en-GB" dirty="0"/>
          </a:p>
        </p:txBody>
      </p:sp>
      <p:sp>
        <p:nvSpPr>
          <p:cNvPr id="3" name="Content Placeholder 2"/>
          <p:cNvSpPr>
            <a:spLocks noGrp="1"/>
          </p:cNvSpPr>
          <p:nvPr>
            <p:ph idx="1"/>
          </p:nvPr>
        </p:nvSpPr>
        <p:spPr/>
        <p:txBody>
          <a:bodyPr>
            <a:normAutofit/>
          </a:bodyPr>
          <a:lstStyle/>
          <a:p>
            <a:pPr lvl="0"/>
            <a:r>
              <a:rPr lang="cy-GB" dirty="0"/>
              <a:t>Disgrifio </a:t>
            </a:r>
            <a:r>
              <a:rPr lang="cy-GB" b="1" dirty="0"/>
              <a:t>canlyniadau llesiant pwysig</a:t>
            </a:r>
            <a:r>
              <a:rPr lang="cy-GB" dirty="0"/>
              <a:t> y dylai pobl ddisgwyl er mwyn byw bywyd </a:t>
            </a:r>
            <a:r>
              <a:rPr lang="cy-GB" dirty="0" smtClean="0"/>
              <a:t>llawn…</a:t>
            </a:r>
            <a:endParaRPr lang="cy-GB" dirty="0"/>
          </a:p>
          <a:p>
            <a:pPr lvl="0"/>
            <a:r>
              <a:rPr lang="cy-GB" b="1" dirty="0"/>
              <a:t>S</a:t>
            </a:r>
            <a:r>
              <a:rPr lang="cy-GB" b="1" dirty="0" smtClean="0"/>
              <a:t>efydlu </a:t>
            </a:r>
            <a:r>
              <a:rPr lang="cy-GB" b="1" dirty="0"/>
              <a:t>cyfeiriad cenedlaethol</a:t>
            </a:r>
            <a:r>
              <a:rPr lang="cy-GB" dirty="0"/>
              <a:t> ar gyfer pob gwasanaeth yn gweithio partneriaeth gyda </a:t>
            </a:r>
            <a:r>
              <a:rPr lang="cy-GB" dirty="0" smtClean="0"/>
              <a:t>phobl</a:t>
            </a:r>
            <a:endParaRPr lang="cy-GB" dirty="0"/>
          </a:p>
          <a:p>
            <a:r>
              <a:rPr lang="cy-GB" dirty="0"/>
              <a:t>I ddarparu </a:t>
            </a:r>
            <a:r>
              <a:rPr lang="cy-GB" b="1" dirty="0"/>
              <a:t>mwy o </a:t>
            </a:r>
            <a:r>
              <a:rPr lang="cy-GB" b="1" dirty="0" smtClean="0"/>
              <a:t>dryloywder</a:t>
            </a:r>
            <a:r>
              <a:rPr lang="cy-GB" dirty="0" smtClean="0"/>
              <a:t>… </a:t>
            </a:r>
            <a:r>
              <a:rPr lang="cy-GB" dirty="0"/>
              <a:t>ac amlygu’r hyn sydd angen i’w wneud i wella llesiant </a:t>
            </a:r>
            <a:endParaRPr lang="en-GB" dirty="0"/>
          </a:p>
          <a:p>
            <a:endParaRPr lang="en-GB" dirty="0"/>
          </a:p>
        </p:txBody>
      </p:sp>
      <p:sp>
        <p:nvSpPr>
          <p:cNvPr id="4" name="Slide Number Placeholder 3"/>
          <p:cNvSpPr>
            <a:spLocks noGrp="1"/>
          </p:cNvSpPr>
          <p:nvPr>
            <p:ph type="sldNum" sz="quarter" idx="12"/>
          </p:nvPr>
        </p:nvSpPr>
        <p:spPr/>
        <p:txBody>
          <a:bodyPr/>
          <a:lstStyle/>
          <a:p>
            <a:fld id="{259CC62F-30C0-4A15-BEEE-9BC3816535A8}" type="slidenum">
              <a:rPr lang="en-GB" smtClean="0"/>
              <a:pPr/>
              <a:t>6</a:t>
            </a:fld>
            <a:endParaRPr lang="en-GB" dirty="0"/>
          </a:p>
        </p:txBody>
      </p:sp>
    </p:spTree>
    <p:extLst>
      <p:ext uri="{BB962C8B-B14F-4D97-AF65-F5344CB8AC3E}">
        <p14:creationId xmlns:p14="http://schemas.microsoft.com/office/powerpoint/2010/main" val="36144792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 </a:t>
            </a:r>
            <a:r>
              <a:rPr lang="cy-GB" dirty="0"/>
              <a:t>Fframwaith </a:t>
            </a:r>
            <a:r>
              <a:rPr lang="cy-GB" dirty="0" smtClean="0"/>
              <a:t>Mesur Perfformiad </a:t>
            </a:r>
            <a:endParaRPr lang="en-GB" dirty="0"/>
          </a:p>
        </p:txBody>
      </p:sp>
      <p:sp>
        <p:nvSpPr>
          <p:cNvPr id="3" name="Content Placeholder 2"/>
          <p:cNvSpPr>
            <a:spLocks noGrp="1"/>
          </p:cNvSpPr>
          <p:nvPr>
            <p:ph idx="1"/>
          </p:nvPr>
        </p:nvSpPr>
        <p:spPr/>
        <p:txBody>
          <a:bodyPr/>
          <a:lstStyle/>
          <a:p>
            <a:pPr lvl="0"/>
            <a:r>
              <a:rPr lang="cy-GB" dirty="0"/>
              <a:t>Galluogi pobl i ddeall ansawdd gwasanaethau cymdeithasol a gwneud </a:t>
            </a:r>
            <a:r>
              <a:rPr lang="cy-GB" b="1" dirty="0"/>
              <a:t>penderfyniadau deallus</a:t>
            </a:r>
            <a:r>
              <a:rPr lang="cy-GB" dirty="0"/>
              <a:t> am </a:t>
            </a:r>
            <a:r>
              <a:rPr lang="cy-GB" dirty="0" smtClean="0"/>
              <a:t/>
            </a:r>
            <a:br>
              <a:rPr lang="cy-GB" dirty="0" smtClean="0"/>
            </a:br>
            <a:r>
              <a:rPr lang="cy-GB" dirty="0" smtClean="0"/>
              <a:t>eu </a:t>
            </a:r>
            <a:r>
              <a:rPr lang="cy-GB" dirty="0"/>
              <a:t>gofal a’u cymorth </a:t>
            </a:r>
          </a:p>
          <a:p>
            <a:pPr lvl="0"/>
            <a:r>
              <a:rPr lang="cy-GB" dirty="0"/>
              <a:t>Atgyfnerthu cynllunio strategol yr </a:t>
            </a:r>
            <a:r>
              <a:rPr lang="cy-GB" dirty="0" smtClean="0"/>
              <a:t>awdurdodau lleol </a:t>
            </a:r>
            <a:r>
              <a:rPr lang="cy-GB" dirty="0"/>
              <a:t>i allu</a:t>
            </a:r>
            <a:r>
              <a:rPr lang="cy-GB" b="1" dirty="0"/>
              <a:t> targedu adnoddau</a:t>
            </a:r>
            <a:r>
              <a:rPr lang="cy-GB" dirty="0"/>
              <a:t> a chynnal gweithgareddau gwella</a:t>
            </a:r>
          </a:p>
          <a:p>
            <a:pPr lvl="0"/>
            <a:r>
              <a:rPr lang="cy-GB" dirty="0"/>
              <a:t>Cynorthwyo’r </a:t>
            </a:r>
            <a:r>
              <a:rPr lang="cy-GB" dirty="0" smtClean="0"/>
              <a:t>awdurdodau lleol </a:t>
            </a:r>
            <a:r>
              <a:rPr lang="cy-GB" dirty="0"/>
              <a:t>i </a:t>
            </a:r>
            <a:r>
              <a:rPr lang="cy-GB" b="1" dirty="0"/>
              <a:t>gymharu a meincnodi, dysgu a gwella </a:t>
            </a:r>
            <a:endParaRPr lang="cy-GB" dirty="0"/>
          </a:p>
          <a:p>
            <a:pPr lvl="0"/>
            <a:r>
              <a:rPr lang="cy-GB" dirty="0"/>
              <a:t>Cofnodi </a:t>
            </a:r>
            <a:r>
              <a:rPr lang="cy-GB" b="1" dirty="0"/>
              <a:t>cyfrifoldeb ac atebolrwydd</a:t>
            </a:r>
            <a:r>
              <a:rPr lang="cy-GB" dirty="0"/>
              <a:t> ar gyfer cyflenwi’n lleol ac i fod yn sail i ddatblygu polisi cenedlaethol </a:t>
            </a:r>
          </a:p>
          <a:p>
            <a:r>
              <a:rPr lang="cy-GB" dirty="0"/>
              <a:t>Cynorthwyo ac yn gweithredu fel sail i </a:t>
            </a:r>
            <a:r>
              <a:rPr lang="cy-GB" b="1" dirty="0"/>
              <a:t>reoliad, arolwg, archwiliad</a:t>
            </a:r>
            <a:endParaRPr lang="en-GB" b="1" dirty="0"/>
          </a:p>
        </p:txBody>
      </p:sp>
      <p:sp>
        <p:nvSpPr>
          <p:cNvPr id="4" name="Slide Number Placeholder 3"/>
          <p:cNvSpPr>
            <a:spLocks noGrp="1"/>
          </p:cNvSpPr>
          <p:nvPr>
            <p:ph type="sldNum" sz="quarter" idx="12"/>
          </p:nvPr>
        </p:nvSpPr>
        <p:spPr/>
        <p:txBody>
          <a:bodyPr/>
          <a:lstStyle/>
          <a:p>
            <a:fld id="{259CC62F-30C0-4A15-BEEE-9BC3816535A8}" type="slidenum">
              <a:rPr lang="en-GB" smtClean="0"/>
              <a:pPr/>
              <a:t>7</a:t>
            </a:fld>
            <a:endParaRPr lang="en-GB" dirty="0"/>
          </a:p>
        </p:txBody>
      </p:sp>
    </p:spTree>
    <p:extLst>
      <p:ext uri="{BB962C8B-B14F-4D97-AF65-F5344CB8AC3E}">
        <p14:creationId xmlns:p14="http://schemas.microsoft.com/office/powerpoint/2010/main" val="25969258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y-GB" dirty="0"/>
              <a:t>Safonau ansawdd ar gyfer awdurdodau lleol </a:t>
            </a:r>
            <a:endParaRPr lang="en-GB" dirty="0"/>
          </a:p>
        </p:txBody>
      </p:sp>
      <p:sp>
        <p:nvSpPr>
          <p:cNvPr id="3" name="Content Placeholder 2"/>
          <p:cNvSpPr>
            <a:spLocks noGrp="1"/>
          </p:cNvSpPr>
          <p:nvPr>
            <p:ph idx="1"/>
          </p:nvPr>
        </p:nvSpPr>
        <p:spPr/>
        <p:txBody>
          <a:bodyPr/>
          <a:lstStyle/>
          <a:p>
            <a:pPr lvl="0"/>
            <a:r>
              <a:rPr lang="cy-GB" dirty="0"/>
              <a:t>Disgrifio gweithgareddau cymdeithasol sy’n cyfrannu at gyflawni llesiant </a:t>
            </a:r>
          </a:p>
          <a:p>
            <a:pPr lvl="0"/>
            <a:r>
              <a:rPr lang="cy-GB" dirty="0"/>
              <a:t>Rhaid ymgymryd â nhw er mwyn cyflawni dyletswyddau o dan y Ddeddf a sicrhau llesiant pobl sydd angen gofal a </a:t>
            </a:r>
            <a:r>
              <a:rPr lang="cy-GB" dirty="0" smtClean="0"/>
              <a:t>chymorth, </a:t>
            </a:r>
            <a:r>
              <a:rPr lang="cy-GB" dirty="0"/>
              <a:t>a </a:t>
            </a:r>
            <a:r>
              <a:rPr lang="cy-GB" dirty="0" smtClean="0"/>
              <a:t>gofalwyr </a:t>
            </a:r>
            <a:r>
              <a:rPr lang="cy-GB" dirty="0"/>
              <a:t>sydd angen cymorth </a:t>
            </a:r>
          </a:p>
          <a:p>
            <a:r>
              <a:rPr lang="cy-GB" dirty="0"/>
              <a:t>Rhaid i awdurdodau lleol gyflawni safonau ansawdd </a:t>
            </a:r>
            <a:endParaRPr lang="en-GB" dirty="0"/>
          </a:p>
        </p:txBody>
      </p:sp>
      <p:sp>
        <p:nvSpPr>
          <p:cNvPr id="4" name="Slide Number Placeholder 3"/>
          <p:cNvSpPr>
            <a:spLocks noGrp="1"/>
          </p:cNvSpPr>
          <p:nvPr>
            <p:ph type="sldNum" sz="quarter" idx="12"/>
          </p:nvPr>
        </p:nvSpPr>
        <p:spPr/>
        <p:txBody>
          <a:bodyPr/>
          <a:lstStyle/>
          <a:p>
            <a:fld id="{259CC62F-30C0-4A15-BEEE-9BC3816535A8}" type="slidenum">
              <a:rPr lang="en-GB" smtClean="0"/>
              <a:pPr/>
              <a:t>8</a:t>
            </a:fld>
            <a:endParaRPr lang="en-GB" dirty="0"/>
          </a:p>
        </p:txBody>
      </p:sp>
    </p:spTree>
    <p:extLst>
      <p:ext uri="{BB962C8B-B14F-4D97-AF65-F5344CB8AC3E}">
        <p14:creationId xmlns:p14="http://schemas.microsoft.com/office/powerpoint/2010/main" val="404590910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2374</TotalTime>
  <Words>3044</Words>
  <Application>Microsoft Office PowerPoint</Application>
  <PresentationFormat>On-screen Show (4:3)</PresentationFormat>
  <Paragraphs>294</Paragraphs>
  <Slides>24</Slides>
  <Notes>24</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Gweithdy 2 Datblygu’r Sefydliad: Mesur Cynnydd</vt:lpstr>
      <vt:lpstr>Cyfle i reolwyr…</vt:lpstr>
      <vt:lpstr>Nodau a chanlyniadau dysgu </vt:lpstr>
      <vt:lpstr>Ein dull o fynd ati</vt:lpstr>
      <vt:lpstr>Agenda</vt:lpstr>
      <vt:lpstr>Y darlun ehangach</vt:lpstr>
      <vt:lpstr>Fframwaith Cenedlaethol Canlyniadau Gwasanaethau Cymdeithasol</vt:lpstr>
      <vt:lpstr> Fframwaith Mesur Perfformiad </vt:lpstr>
      <vt:lpstr>Safonau ansawdd ar gyfer awdurdodau lleol </vt:lpstr>
      <vt:lpstr>Datblygu darlun cenedlaethol</vt:lpstr>
      <vt:lpstr>Datblygu darlun cenedlaethol </vt:lpstr>
      <vt:lpstr>Gweithredu’n lleol</vt:lpstr>
      <vt:lpstr>Cysylltu canlyniadau cenedlaethol â rhai lleol/unigol </vt:lpstr>
      <vt:lpstr>Math o fesurau</vt:lpstr>
      <vt:lpstr>Llunio ymateb lleol</vt:lpstr>
      <vt:lpstr>Gosod targedau’n effeithiol</vt:lpstr>
      <vt:lpstr>Gosod nodau lleol</vt:lpstr>
      <vt:lpstr>Mesur perfformiad</vt:lpstr>
      <vt:lpstr>Mesur canlyniadau</vt:lpstr>
      <vt:lpstr>Mesur perfformiad lleol</vt:lpstr>
      <vt:lpstr>Llunio ymateb lleol</vt:lpstr>
      <vt:lpstr>Gweithredu dull lleol o fynd ati </vt:lpstr>
      <vt:lpstr>Eich cynllun lleol</vt:lpstr>
      <vt:lpstr>Cynllunio’r camau nesaf</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Fiona Richardson</dc:creator>
  <cp:lastModifiedBy>Bethan Price</cp:lastModifiedBy>
  <cp:revision>124</cp:revision>
  <cp:lastPrinted>2016-03-15T14:39:38Z</cp:lastPrinted>
  <dcterms:created xsi:type="dcterms:W3CDTF">2015-08-12T16:30:18Z</dcterms:created>
  <dcterms:modified xsi:type="dcterms:W3CDTF">2016-06-24T09:47:14Z</dcterms:modified>
</cp:coreProperties>
</file>