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73" r:id="rId3"/>
    <p:sldId id="269" r:id="rId4"/>
    <p:sldId id="268" r:id="rId5"/>
    <p:sldId id="257" r:id="rId6"/>
    <p:sldId id="265" r:id="rId7"/>
    <p:sldId id="271" r:id="rId8"/>
    <p:sldId id="270" r:id="rId9"/>
    <p:sldId id="259" r:id="rId10"/>
    <p:sldId id="272" r:id="rId11"/>
    <p:sldId id="260" r:id="rId12"/>
    <p:sldId id="263" r:id="rId13"/>
    <p:sldId id="2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AA62"/>
    <a:srgbClr val="34AF62"/>
    <a:srgbClr val="34B555"/>
    <a:srgbClr val="36B555"/>
    <a:srgbClr val="3CB755"/>
    <a:srgbClr val="36B755"/>
    <a:srgbClr val="009E47"/>
    <a:srgbClr val="009644"/>
    <a:srgbClr val="E9B73C"/>
    <a:srgbClr val="F9E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2" autoAdjust="0"/>
    <p:restoredTop sz="80092" autoAdjust="0"/>
  </p:normalViewPr>
  <p:slideViewPr>
    <p:cSldViewPr snapToGrid="0">
      <p:cViewPr>
        <p:scale>
          <a:sx n="110" d="100"/>
          <a:sy n="110" d="100"/>
        </p:scale>
        <p:origin x="-576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2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7E1B6-612E-4EAB-AEB5-83CB761930C8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D6F3E-2A04-40F1-9BCF-6E1D565613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18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cwales.org.uk/getting-in-on-the-act-hub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Dylid darparu’r cyflwyniad byr hwn ar ddechrau’r sesiwn i gysylltu’r dysgu</a:t>
            </a:r>
            <a:r>
              <a:rPr lang="en-GB" baseline="0" dirty="0" smtClean="0"/>
              <a:t> </a:t>
            </a:r>
            <a:r>
              <a:rPr lang="en-GB" baseline="0" dirty="0" smtClean="0">
                <a:latin typeface="Calibri" panose="020F0502020204030204" pitchFamily="34" charset="0"/>
              </a:rPr>
              <a:t>â Deddf Gwasanaethau Cymdeithasol a Llesiant (Cymru) 2014</a:t>
            </a:r>
            <a:r>
              <a:rPr lang="en-GB" baseline="0" dirty="0" smtClean="0"/>
              <a:t>.</a:t>
            </a:r>
          </a:p>
          <a:p>
            <a:endParaRPr lang="en-GB" baseline="0" dirty="0" smtClean="0"/>
          </a:p>
          <a:p>
            <a:r>
              <a:rPr lang="en-GB" baseline="0" dirty="0" smtClean="0"/>
              <a:t>Gellir darparu’r modiwl neu fodiwlau eiriolaeth fel rhan o’r un sesiwn.</a:t>
            </a:r>
          </a:p>
          <a:p>
            <a:endParaRPr lang="en-GB" baseline="0" dirty="0" smtClean="0"/>
          </a:p>
          <a:p>
            <a:r>
              <a:rPr lang="en-GB" baseline="0" dirty="0" smtClean="0"/>
              <a:t>Pan ddarperir mwy nag un modiwl nid oes angen ailadrodd y cyflwyniad.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6726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b="1" noProof="0" dirty="0" smtClean="0"/>
              <a:t>Beth yw Eiriolaeth...?</a:t>
            </a:r>
            <a:r>
              <a:rPr lang="cy-GB" b="1" baseline="0" noProof="0" dirty="0" smtClean="0"/>
              <a:t> </a:t>
            </a:r>
            <a:r>
              <a:rPr lang="cy-GB" noProof="0" dirty="0" smtClean="0"/>
              <a:t>– Y wybodaeth sylfaenol ynglŷn ag </a:t>
            </a:r>
            <a:r>
              <a:rPr lang="cy-GB" baseline="0" noProof="0" dirty="0" smtClean="0"/>
              <a:t>eiriolaeth a dulliau gwahanol. Cydnabod paramedrau’r r</a:t>
            </a:r>
            <a:r>
              <a:rPr lang="cy-GB" baseline="0" noProof="0" dirty="0" smtClean="0">
                <a:latin typeface="Calibri" panose="020F0502020204030204" pitchFamily="34" charset="0"/>
              </a:rPr>
              <a:t>ôl eiriolaeth a’r hyn y mae eiriolwr yn ei wneud/ddim yn ei wneud. Deall y broses eirioli ac ystyriaethau allweddol ar gyfer yr eiriolwr ar bob cam</a:t>
            </a:r>
            <a:r>
              <a:rPr lang="cy-GB" baseline="0" noProof="0" dirty="0" smtClean="0"/>
              <a:t>.</a:t>
            </a:r>
            <a:endParaRPr lang="cy-GB" noProof="0" dirty="0" smtClean="0"/>
          </a:p>
          <a:p>
            <a:endParaRPr lang="cy-GB" noProof="0" dirty="0" smtClean="0"/>
          </a:p>
          <a:p>
            <a:r>
              <a:rPr lang="cy-GB" b="1" noProof="0" dirty="0" smtClean="0"/>
              <a:t>Ydw</a:t>
            </a:r>
            <a:r>
              <a:rPr lang="cy-GB" b="1" baseline="0" noProof="0" dirty="0" smtClean="0"/>
              <a:t> i’n Eiriolwr...? </a:t>
            </a:r>
            <a:r>
              <a:rPr lang="cy-GB" noProof="0" dirty="0" smtClean="0"/>
              <a:t>– Nodi pryd a sut maent yn gweithredu fel eiriolwyr,</a:t>
            </a:r>
            <a:r>
              <a:rPr lang="cy-GB" baseline="0" noProof="0" dirty="0" smtClean="0"/>
              <a:t> deall pam na allant eirioli’n effeithiol mewn rhai sefyllfaoedd, gwybod pa ddulliau amgen sydd ar gael os na allant eirioli eu hunain.</a:t>
            </a:r>
            <a:endParaRPr lang="cy-GB" noProof="0" dirty="0" smtClean="0"/>
          </a:p>
          <a:p>
            <a:endParaRPr lang="cy-GB" noProof="0" dirty="0" smtClean="0"/>
          </a:p>
          <a:p>
            <a:r>
              <a:rPr lang="cy-GB" b="1" noProof="0" dirty="0" smtClean="0"/>
              <a:t>Gwella Sgiliau Eirioli</a:t>
            </a:r>
            <a:r>
              <a:rPr lang="cy-GB" b="1" baseline="0" noProof="0" dirty="0" smtClean="0"/>
              <a:t> </a:t>
            </a:r>
            <a:r>
              <a:rPr lang="cy-GB" baseline="0" noProof="0" dirty="0" smtClean="0"/>
              <a:t>– Nodi sgiliau eirioli effeithiol, eu gwneud yn berthnasol i sefyllfaoedd eirioli a deall eu pwysigrwydd. Cydnabod eu sgiliau a’u hymarfer presennol eu hunain/gwella’r rhain yng nghyd-destun sefyllfa eirioli.</a:t>
            </a:r>
            <a:endParaRPr lang="cy-GB" noProof="0" dirty="0" smtClean="0"/>
          </a:p>
          <a:p>
            <a:endParaRPr lang="cy-GB" noProof="0" dirty="0" smtClean="0"/>
          </a:p>
          <a:p>
            <a:r>
              <a:rPr lang="cy-GB" noProof="0" dirty="0" smtClean="0"/>
              <a:t>Nodi’n glir pa fodiwl(au) sy’n cael eu darparu yn ystod y sesiwn hon.</a:t>
            </a:r>
            <a:endParaRPr lang="cy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2941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noProof="0" dirty="0" smtClean="0"/>
              <a:t>Ymarfer a awgrymir yw hwn – efallai y byddai’n well gennych gynnwys eich ymarfer eich hun</a:t>
            </a:r>
            <a:r>
              <a:rPr lang="cy-GB" baseline="0" noProof="0" dirty="0" smtClean="0"/>
              <a:t>.</a:t>
            </a:r>
          </a:p>
          <a:p>
            <a:endParaRPr lang="cy-GB" baseline="0" noProof="0" dirty="0" smtClean="0"/>
          </a:p>
          <a:p>
            <a:r>
              <a:rPr lang="cy-GB" b="1" baseline="0" noProof="0" dirty="0" smtClean="0"/>
              <a:t>NOD</a:t>
            </a:r>
            <a:r>
              <a:rPr lang="cy-GB" baseline="0" noProof="0" dirty="0" smtClean="0"/>
              <a:t>: Creu rheolau sylfaenol ar gyfer y sesiwn, torri’r i</a:t>
            </a:r>
            <a:r>
              <a:rPr lang="cy-GB" baseline="0" noProof="0" dirty="0" smtClean="0">
                <a:latin typeface="Calibri" panose="020F0502020204030204" pitchFamily="34" charset="0"/>
              </a:rPr>
              <a:t>â.</a:t>
            </a:r>
            <a:endParaRPr lang="cy-GB" baseline="0" noProof="0" dirty="0" smtClean="0"/>
          </a:p>
          <a:p>
            <a:r>
              <a:rPr lang="cy-GB" noProof="0" dirty="0" smtClean="0"/>
              <a:t>Bydd y rhain yn creu’r rheolau sylfaenol ar gyfer y sesiwn. Cyfeiriwch</a:t>
            </a:r>
            <a:r>
              <a:rPr lang="cy-GB" baseline="0" noProof="0" dirty="0" smtClean="0"/>
              <a:t> at bob nodyn Post-it ar wah</a:t>
            </a:r>
            <a:r>
              <a:rPr lang="cy-GB" baseline="0" noProof="0" dirty="0" smtClean="0">
                <a:latin typeface="Calibri" panose="020F0502020204030204" pitchFamily="34" charset="0"/>
              </a:rPr>
              <a:t>ân a chytunwch ar set o reolau sylfaenol gyda’r grŵp (dylai’r rhain fod yn gysylltiedig â straeon/sylwadau’r dysgwr sy’n ymwneud â sesiynau blaenorol). Cofnodwch y rheolau sylfaenol y cytunwyd arnynt ar y siart troi er mwyn cyfeirio atynt yn ystod y sesiwn os bydd angen (os caiff mwy nag un modiwl ei ddarparu yn ystod sesiynau ar wahân efallai y byddwch am gadw’r wybodaeth hon i’w harddangos mewn sesiynau yn y dyfodol</a:t>
            </a:r>
            <a:r>
              <a:rPr lang="cy-GB" baseline="0" noProof="0" dirty="0" smtClean="0"/>
              <a:t>).</a:t>
            </a:r>
          </a:p>
          <a:p>
            <a:endParaRPr lang="cy-GB" baseline="0" noProof="0" dirty="0" smtClean="0"/>
          </a:p>
          <a:p>
            <a:r>
              <a:rPr lang="cy-GB" baseline="0" noProof="0" dirty="0" smtClean="0"/>
              <a:t>Er mwyn arbed amser efallai y gallwch grwpio’r nodiadau Post-it yn them</a:t>
            </a:r>
            <a:r>
              <a:rPr lang="cy-GB" baseline="0" noProof="0" dirty="0" smtClean="0">
                <a:latin typeface="Calibri" panose="020F0502020204030204" pitchFamily="34" charset="0"/>
              </a:rPr>
              <a:t>âu.</a:t>
            </a:r>
            <a:endParaRPr lang="cy-GB" baseline="0" noProof="0" dirty="0" smtClean="0"/>
          </a:p>
          <a:p>
            <a:r>
              <a:rPr lang="cy-GB" baseline="0" noProof="0" dirty="0" smtClean="0"/>
              <a:t>Sicrhewch fod y canlynol yn cael eu cynnwys: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y-GB" baseline="0" noProof="0" dirty="0" smtClean="0"/>
              <a:t>Cyfrinachedd (wedi’i gadw o fewn y grŵp)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y-GB" baseline="0" noProof="0" dirty="0" smtClean="0"/>
              <a:t>Parch at farn a phrofiadau eich gilydd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y-GB" baseline="0" noProof="0" dirty="0" smtClean="0"/>
              <a:t>Cofiwch ein bod mewn amgylchedd dysgu – dylai’r hyfforddwr bwysleisio, er ei bod yn ddefnyddiol cyflwyno a rhannu eich profiadau eich hun, na allwn ymwneud </a:t>
            </a:r>
            <a:r>
              <a:rPr lang="cy-GB" baseline="0" noProof="0" dirty="0" smtClean="0">
                <a:latin typeface="Calibri" panose="020F0502020204030204" pitchFamily="34" charset="0"/>
              </a:rPr>
              <a:t>â phroses o ‘ddatrys problemau’ na chynnig cymorth ‘cwnsela’</a:t>
            </a:r>
            <a:endParaRPr lang="cy-GB" baseline="0" noProof="0" dirty="0" smtClean="0"/>
          </a:p>
          <a:p>
            <a:r>
              <a:rPr lang="cy-GB" noProof="0" dirty="0" smtClean="0"/>
              <a:t>	</a:t>
            </a:r>
            <a:endParaRPr lang="cy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944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HYFFORDDWR:	Eglurwch wrth y dysgwyr y cyfeirir at Ddeddf</a:t>
            </a:r>
            <a:r>
              <a:rPr lang="en-GB" baseline="0" dirty="0" smtClean="0"/>
              <a:t> Gwasanaethau Cymdeithasol a Llesiant (Cymru) fel ‘y Ddeddf’.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91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Cyflwyniad</a:t>
            </a: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Gofynnodd Llywodraeth Cymru i Gyngor Gofal</a:t>
            </a:r>
            <a:r>
              <a:rPr lang="en-GB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Cymru weithio gyda phartneriaid i ddatblygu’r cynllun dysgu a datblygu cenedlaethol i ategu’r broses o weithredu Deddf Gwasanaethau Cymdeithasol a Llesiant (Cymru) 2014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   </a:t>
            </a: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Gofynnwyd i’r Cyngor Gofal hefyd ddatblygu ‘siop un stop’ lle y gall yr holl adnoddau sy’n rhan o’r Ddeddf fod ar gael o un hyb</a:t>
            </a:r>
            <a:r>
              <a:rPr lang="en-GB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gwybodaeth ganolog er mwyn i bob sefydliad allu cael gafael arnynt </a:t>
            </a: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http://www.cgcymru.org.uk/hyb-deall-y-ddeddf/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2050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Roedd y Cyngor Gofal eisiau gweithio gyda phartneriaid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sicrhau bod ystod eang o adnoddau ar gael ar yr Hyb – o ran ‘cydgynhyrchu’.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HYFFORDDWR: Mae’r egwyddor ‘cydgynhyrchu’ yn rhedeg drwy’r Ddeddf.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Cwestiwn – Beth yw ystyr ‘Cydgynhyrchu’ yn eich barn chi?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Egwyddor rhannu pŵer a gweithio fel pobl gyfartal.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Mae hyn yn ymwneud 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â’r ffordd mae’r hyfforddiant wedi cael ei ddatblygu gan ddefnyddio grwpiau peilot o bobl broffesiynol, teuluoedd a phlant/pobl ifanc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Mae hefyd yn ymwneud 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â’r ffordd y mae’r Ddeddf wedi newid y broses gwneud penderfyniadau – gan sicrhau bod pobl sy’n cael mynediad i ofal a chymorth a’u gofalwyr yn cael mwy o fewnbwn i 	benderfyniadau ynghylch eu bywydau eu hunain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5711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Rhoi trosolwg o’r Ddeddf i ddysgwyr er mwyn sicrhau eu bod yn gyfarwydd </a:t>
            </a:r>
            <a:r>
              <a:rPr lang="en-GB" dirty="0" smtClean="0">
                <a:latin typeface="Calibri" panose="020F0502020204030204" pitchFamily="34" charset="0"/>
              </a:rPr>
              <a:t>â’r rhannau, yr egwyddorion a’r bobl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HYFFORDDWR:</a:t>
            </a:r>
            <a:r>
              <a:rPr lang="en-GB" baseline="0" dirty="0" smtClean="0"/>
              <a:t> Awgrymwch y gallai fod yn ddefnyddiol i’r dysgwyr gofio’r elfennau hyn yn Saesneg fel y ‘3 Ps’ – Parts, Principles, People</a:t>
            </a:r>
          </a:p>
          <a:p>
            <a:endParaRPr lang="en-GB" dirty="0" smtClean="0"/>
          </a:p>
          <a:p>
            <a:r>
              <a:rPr lang="en-GB" dirty="0" smtClean="0"/>
              <a:t>Er mwyn datblygu eu gwybodaeth a’u dealltwriaeth</a:t>
            </a:r>
            <a:r>
              <a:rPr lang="en-GB" baseline="0" dirty="0" smtClean="0"/>
              <a:t> o’r rhannau o’r Ddeddf, gall dysgwyr gyflawni’r modiwl e-ddysgu Gwybodaeth ac Ymwybyddiaeth sydd ar gael o Man Dysgu y Cyngor Gofal: http://mandysgu.cgcymru.org.uk/?lang=cy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0091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HYFFORDDWR: </a:t>
            </a:r>
            <a:r>
              <a:rPr lang="en-GB" baseline="0" dirty="0" smtClean="0"/>
              <a:t> Rhowch drosolwg o bob egwyddor a gofynnwch i’r dysgwyr sut mae hyn yn gysylltiedig ag eiriolaeth/sut y gall eiriolaeth helpu yn eu barn hwy. </a:t>
            </a:r>
            <a:endParaRPr lang="en-GB" dirty="0" smtClean="0"/>
          </a:p>
          <a:p>
            <a:r>
              <a:rPr lang="en-GB" dirty="0" smtClean="0"/>
              <a:t>	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/>
              <a:t>Llais</a:t>
            </a:r>
            <a:r>
              <a:rPr lang="en-GB" b="1" baseline="0" dirty="0" smtClean="0"/>
              <a:t> a rheolaeth </a:t>
            </a:r>
            <a:r>
              <a:rPr lang="en-GB" baseline="0" dirty="0" smtClean="0"/>
              <a:t>– Mae llais cryf a rheolaeth wirioneddol yn ganolog i’r Ddeddf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Mae gan bawb hawl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gael eu clywed fel unigolion a dinasyddion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Mae ymgysylltu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â dinasyddion yn un o themâu canolog y Ddeddf ac mae gan eiriolaeth ran bwysig i’w chwarae i ategu gofynion ehangach y Ddeddf o ran llesiant, diogelu ac atal. Gall fod o gymorth mawr i bobl 	sydd am fynegi eu barn a gwneud dewisiadau ar sail gwybodaeth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Atal ac ymyrryd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yn gynnar 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Gallu cael gafael ar gyngor a chymorth yn gynnar, er mwyn cynnal ansawdd bywyd da, a lleihau neu oedi’r angen am ofal a chymorth tymor hwy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Diben y Ddeddf yw sicrhau bod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Pobl</a:t>
            </a:r>
            <a:r>
              <a:rPr lang="en-GB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yn gallu gofyn am yr help sydd ei angen arnynt pan fydd ei angen arnynt er mwyn atal y sefyllfa rhag gwaethygu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Gofalwyr yn gallu cael cefnogaeth</a:t>
            </a:r>
            <a:r>
              <a:rPr lang="en-GB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i’w helpu yn eu rolau gofalu a chynnal eu llesiant eu hunain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 smtClean="0"/>
          </a:p>
          <a:p>
            <a:r>
              <a:rPr lang="en-GB" b="1" dirty="0" smtClean="0"/>
              <a:t>Llesiant</a:t>
            </a:r>
            <a:r>
              <a:rPr lang="en-GB" dirty="0" smtClean="0"/>
              <a:t> – Mae egwyddor </a:t>
            </a:r>
            <a:r>
              <a:rPr lang="en-GB" b="1" dirty="0" smtClean="0"/>
              <a:t>llesiant</a:t>
            </a:r>
            <a:r>
              <a:rPr lang="en-GB" dirty="0" smtClean="0"/>
              <a:t> wrth wraidd y Ddeddf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Mae llesiant yn cyfeirio at lesiant person sydd angen gofal a chymorth, a gofalwyr sydd angen cymorth, ac mae’n cynnwys y canlynol: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Iechyd corfforol a meddyliol, a llesiant emosiynol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Amddiffyn rhag cam-drin ac esgeulustod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Addysg, hyfforddiant a hamdden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Perthnasau domestig,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teulu a phersonol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Gallu cymryd rhan a chyfrannu at gymdeithas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Parchu a diogelu hawliau a hawliadau 	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Cyflawni llesiant cymdeithasol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ac economaidd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Bod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â llety addas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Mewn perthynas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â phlentyn, mae llesiant hefyd yn cynnwys datblygiad corfforol, deallusol, emosiynol, cymdeithasol ac ymddygiadol, yn ogystal â “llesiant” fel y dehonglir y gair hwnnw at ddibenion Deddf Plant 1989. 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Mewn perthynas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ag oedolyn, mae llesiant hefyd yn cynnwys rheolaeth dros fywyd o ddydd i ddydd a chymryd rhan mewn gwaith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(Ymarfer opsiynol – beth yw ystyr “llesiant” yn eich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barn chi? – rhowch atebion ar ffurf siart droi a’u cymharu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â’r diffiniadau uchod.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Cydgynhyrchu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Cynnwys pobl yn y gwaith o gynllunio a darparu cymorth a gwasanaethau, a chydnabod y wybodaeth a’r arbenigedd y gallant eu cyflwyno. </a:t>
            </a:r>
          </a:p>
          <a:p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Aml-asiantaeth 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Mae gwaith partneriaeth cadarn rhwng pob asiantaeth a sefydliad yn hanfodol er mwyn gwella llesiant unigolion sydd angen gofal a chymorth, a gofalwyr sydd angen cymorth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GB" b="1" dirty="0" smtClean="0"/>
          </a:p>
          <a:p>
            <a:r>
              <a:rPr lang="en-GB" dirty="0" smtClean="0"/>
              <a:t>Efallai y byddwch am ddangos y fideo byr hwn sy’n cyflwyno’r Ddeddf i’ch dysgwyr, sy’n para tua naw munud</a:t>
            </a:r>
            <a:r>
              <a:rPr lang="en-GB" baseline="0" dirty="0" smtClean="0"/>
              <a:t> </a:t>
            </a:r>
            <a:r>
              <a:rPr lang="en-GB" dirty="0" smtClean="0"/>
              <a:t>http://www.cgcymru.org.uk/adnoddau-dysgu-1/trosolwg-ac-ymwybyddiaeth/</a:t>
            </a:r>
            <a:endParaRPr lang="en-GB" baseline="0" dirty="0" smtClean="0"/>
          </a:p>
          <a:p>
            <a:endParaRPr lang="en-GB" baseline="0" dirty="0" smtClean="0"/>
          </a:p>
          <a:p>
            <a:r>
              <a:rPr lang="en-GB" baseline="0" dirty="0" smtClean="0"/>
              <a:t>I gael rhagor o wybodaeth am yr egwyddorion, ewch i http://www.cgcymru.org.uk/adnoddau-dysgu-1/egwyddorion-y-ddeddf/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3747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GB" sz="1100" dirty="0" smtClean="0"/>
              <a:t>Yn ogystal â’r ddyletswydd</a:t>
            </a:r>
            <a:r>
              <a:rPr lang="en-GB" sz="1100" baseline="0" dirty="0" smtClean="0"/>
              <a:t> llesiant mae dyletswyddau cyffredinol eraill sy’n sail i’r Ddeddf, a rhaid i’r awdurdod lleol gymryd camau i </a:t>
            </a:r>
            <a:r>
              <a:rPr lang="cy-GB" sz="1100" baseline="0" noProof="0" dirty="0" smtClean="0"/>
              <a:t>sicrhau bod pob gwasanaeth yn cael ei ddarparu mewn ffordd sy’n cydymffurfio â’r dyletswyddau hyn. Mae’r dyletswyddau hyn yn berthnasol i awdurdodau lleol (neu sefydliadau eraill maent wedi dirprwyo swyddogaethau iddynt) a’u hymarferwyr wrth ddelio â pherson y gallai fod ganddo anghenion gofal a chymorth neu ofalwr sydd ag anghenion cymorth, hyd yn oed os na chadarnhawyd bod gan yr unigolyn anghenion o’r fath neu y byddai’n gymwys.</a:t>
            </a:r>
          </a:p>
          <a:p>
            <a:pPr marL="228600" indent="-228600">
              <a:buFont typeface="+mj-lt"/>
              <a:buAutoNum type="arabicPeriod"/>
            </a:pPr>
            <a:endParaRPr lang="cy-GB" sz="1100" baseline="0" noProof="0" dirty="0" smtClean="0"/>
          </a:p>
          <a:p>
            <a:pPr marL="228600" indent="-228600">
              <a:buFont typeface="+mj-lt"/>
              <a:buAutoNum type="arabicPeriod"/>
            </a:pPr>
            <a:r>
              <a:rPr lang="cy-GB" sz="1100" baseline="0" noProof="0" dirty="0" smtClean="0"/>
              <a:t>Mae pedair o’r dyletswyddau cyffredinol hyn yn berthnasol ym mhob achos, boed yn oedolyn neu blentyn, sef bod yn rhaid i’r person:</a:t>
            </a:r>
          </a:p>
          <a:p>
            <a:pPr marL="396000" lvl="1" indent="-180000">
              <a:buFont typeface="Arial" panose="020B0604020202020204" pitchFamily="34" charset="0"/>
              <a:buChar char="•"/>
            </a:pPr>
            <a:r>
              <a:rPr lang="cy-GB" sz="1100" baseline="0" noProof="0" dirty="0" smtClean="0"/>
              <a:t>I’r graddau y mae’n rhesymol ymarferol, ganfod barn, dymuniadau a theimladau’r unigolyn a rhoi sylw i’r farn honno, y dymuniadau hynny a’r teimladau hynny</a:t>
            </a:r>
          </a:p>
          <a:p>
            <a:pPr marL="396000" lvl="1" indent="-180000">
              <a:buFont typeface="Arial" panose="020B0604020202020204" pitchFamily="34" charset="0"/>
              <a:buChar char="•"/>
            </a:pPr>
            <a:r>
              <a:rPr lang="cy-GB" sz="1100" baseline="0" noProof="0" dirty="0" smtClean="0"/>
              <a:t>Rhoi sylw i bwysigrwydd hyrwyddo a pharchu urddas yr unigolyn </a:t>
            </a:r>
          </a:p>
          <a:p>
            <a:pPr marL="396000" lvl="1" indent="-180000">
              <a:buFont typeface="Arial" panose="020B0604020202020204" pitchFamily="34" charset="0"/>
              <a:buChar char="•"/>
            </a:pPr>
            <a:r>
              <a:rPr lang="cy-GB" sz="1100" baseline="0" noProof="0" dirty="0" smtClean="0"/>
              <a:t>Rhoi sylw i bwysigrwydd darparu cymorth priodol er mwyn galluogi’r unigolyn i gymryd rhan yn y penderfyniadau sy’n effeithio arno i’r graddau sy’n briodol o dan yr amgylchiadau, yn enwedig pan fo gallu’r unigolyn i gyfathrebu wedi ei gyfyngu am unrhyw reswm</a:t>
            </a:r>
          </a:p>
          <a:p>
            <a:pPr marL="396000" lvl="1" indent="-180000">
              <a:buFont typeface="Arial" panose="020B0604020202020204" pitchFamily="34" charset="0"/>
              <a:buChar char="•"/>
            </a:pPr>
            <a:r>
              <a:rPr lang="cy-GB" sz="1100" baseline="0" noProof="0" dirty="0" smtClean="0"/>
              <a:t>Rhoi sylw i nodweddion, diwylliant a chredoau’r unigolyn, gan gynnwys iaith</a:t>
            </a:r>
            <a:endParaRPr lang="cy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3575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Mae’r Ddeddf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yn diffinio pedair ffordd y gallai pobl brofi rhwystrau sy’n eu hatal rhag cyfrannu’n llawn at eu prosesau gofal a chymorth allweddol neu brosesau diogelu</a:t>
            </a:r>
            <a:r>
              <a:rPr lang="cy-GB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y-GB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Deall gwybodaeth berthnasol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y-GB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Cadw gwybodaeth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y-GB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Defnyddio neu ystyried y wybodaeth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y-GB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Trosglwyddo eu safbwyntiau, dymuniadau a’u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teimladau</a:t>
            </a:r>
            <a:endParaRPr lang="cy-GB" sz="1200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Arial" panose="020B0604020202020204" pitchFamily="34" charset="0"/>
              <a:buNone/>
            </a:pPr>
            <a:endParaRPr lang="cy-GB" sz="1200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Arial" panose="020B0604020202020204" pitchFamily="34" charset="0"/>
              <a:buNone/>
            </a:pPr>
            <a:r>
              <a:rPr lang="cy-GB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HYFFORDDWR –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ceisiwch annog trafodaeth ynghylch y rhain, enghreifftiau o’r rhesymau pam y gallai pobl brofi’r rhwystrau hyn a’r effaith y byddai’n ei chael ar eu gallu i gyfrannu’n llawn.</a:t>
            </a:r>
            <a:endParaRPr lang="cy-GB" sz="1200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625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baseline="0" noProof="0" dirty="0" smtClean="0"/>
              <a:t>Mae eirioli yn rhywbeth yr ydym oll yn ei wneud o bryd i’w gilydd ond efallai na fyddwn yn ei gydnabod a gallai fod lle i wella.</a:t>
            </a:r>
          </a:p>
          <a:p>
            <a:endParaRPr lang="cy-GB" baseline="0" noProof="0" dirty="0" smtClean="0"/>
          </a:p>
          <a:p>
            <a:r>
              <a:rPr lang="cy-GB" baseline="0" noProof="0" dirty="0" smtClean="0"/>
              <a:t>Enghreifftiau: Mynd i’r feddygfa gyda chymydog nad yw’n gallu clywed yn dda iawn ac sy’n poeni na fydd yn deall yr hyn mae’r meddyg yn ei ddweud.</a:t>
            </a:r>
          </a:p>
          <a:p>
            <a:r>
              <a:rPr lang="cy-GB" baseline="0" noProof="0" dirty="0" smtClean="0"/>
              <a:t>	 Helpu eich merch i baratoi ar gyfer galwad ff</a:t>
            </a:r>
            <a:r>
              <a:rPr lang="cy-GB" baseline="0" noProof="0" dirty="0" smtClean="0">
                <a:latin typeface="Calibri" panose="020F0502020204030204" pitchFamily="34" charset="0"/>
              </a:rPr>
              <a:t>ôn y mae am ei wneud i gwyno am wasanaeth mae wedi’i dderbyn.</a:t>
            </a:r>
            <a:endParaRPr lang="cy-GB" baseline="0" noProof="0" dirty="0" smtClean="0"/>
          </a:p>
          <a:p>
            <a:r>
              <a:rPr lang="cy-GB" baseline="0" noProof="0" dirty="0" smtClean="0"/>
              <a:t>	 Mynychu cyfarfod ysgol gyda pherson ifanc sy’n dod i glwb ieuenctid rydych yn ei redeg, i’w helpu i roi ei ochr ef o’r stori am sgarmes roedd yn rhan ohoni.</a:t>
            </a:r>
          </a:p>
          <a:p>
            <a:endParaRPr lang="cy-GB" baseline="0" noProof="0" dirty="0" smtClean="0"/>
          </a:p>
          <a:p>
            <a:r>
              <a:rPr lang="cy-GB" baseline="0" noProof="0" dirty="0" smtClean="0"/>
              <a:t>HYFFORDDWR: Pwysleisio bod y modiwlau hyn yn helpu dysgwyr i nodi lle maen nhw eisoes yn cyflawni r</a:t>
            </a:r>
            <a:r>
              <a:rPr lang="cy-GB" baseline="0" noProof="0" dirty="0" smtClean="0">
                <a:latin typeface="Calibri" panose="020F0502020204030204" pitchFamily="34" charset="0"/>
              </a:rPr>
              <a:t>ôl eiriolaeth a’u cefnogi i deimlo’n fwy hyderus a medrus wrth wneud hyn, ac nid eu hyfforddi i fod yn eiriolwyr 	proffesiynol annibynnol fel rôl ychwanegol. </a:t>
            </a:r>
            <a:r>
              <a:rPr lang="cy-GB" baseline="0" noProof="0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8381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3B64-AA48-4003-8F61-D9BF1501AC82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5AE9-AD14-41C8-AC10-BD776D92DC6B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368" y="220140"/>
            <a:ext cx="1241751" cy="1080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75303" y="75304"/>
            <a:ext cx="12027049" cy="6702014"/>
          </a:xfrm>
          <a:prstGeom prst="rect">
            <a:avLst/>
          </a:prstGeom>
          <a:noFill/>
          <a:ln>
            <a:solidFill>
              <a:srgbClr val="5CC9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6320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3B64-AA48-4003-8F61-D9BF1501AC82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5AE9-AD14-41C8-AC10-BD776D92DC6B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368" y="220140"/>
            <a:ext cx="12417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663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3B64-AA48-4003-8F61-D9BF1501AC82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5AE9-AD14-41C8-AC10-BD776D92DC6B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368" y="220140"/>
            <a:ext cx="12417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680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6754-3B70-43C7-A3A2-C30478964A6B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F461-9646-4503-9860-F9C046EF01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4482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6754-3B70-43C7-A3A2-C30478964A6B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F461-9646-4503-9860-F9C046EF01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237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6754-3B70-43C7-A3A2-C30478964A6B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F461-9646-4503-9860-F9C046EF01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559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6754-3B70-43C7-A3A2-C30478964A6B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F461-9646-4503-9860-F9C046EF01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92631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6754-3B70-43C7-A3A2-C30478964A6B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F461-9646-4503-9860-F9C046EF01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340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6754-3B70-43C7-A3A2-C30478964A6B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F461-9646-4503-9860-F9C046EF01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39187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6754-3B70-43C7-A3A2-C30478964A6B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F461-9646-4503-9860-F9C046EF01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76876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6754-3B70-43C7-A3A2-C30478964A6B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F461-9646-4503-9860-F9C046EF01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679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3B64-AA48-4003-8F61-D9BF1501AC82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5AE9-AD14-41C8-AC10-BD776D92DC6B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368" y="220140"/>
            <a:ext cx="1241751" cy="10800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128792" cy="998984"/>
          </a:xfrm>
        </p:spPr>
        <p:txBody>
          <a:bodyPr anchor="b">
            <a:noAutofit/>
          </a:bodyPr>
          <a:lstStyle>
            <a:lvl1pPr algn="l">
              <a:defRPr sz="3200" b="1">
                <a:solidFill>
                  <a:srgbClr val="5CC9E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V="1">
            <a:off x="467544" y="1259632"/>
            <a:ext cx="9848487" cy="40508"/>
          </a:xfrm>
          <a:prstGeom prst="line">
            <a:avLst/>
          </a:prstGeom>
          <a:ln w="19050">
            <a:solidFill>
              <a:srgbClr val="5CC9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75303" y="75304"/>
            <a:ext cx="12027049" cy="6702014"/>
          </a:xfrm>
          <a:prstGeom prst="rect">
            <a:avLst/>
          </a:prstGeom>
          <a:noFill/>
          <a:ln>
            <a:solidFill>
              <a:srgbClr val="5CC9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433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6754-3B70-43C7-A3A2-C30478964A6B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F461-9646-4503-9860-F9C046EF01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232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6754-3B70-43C7-A3A2-C30478964A6B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F461-9646-4503-9860-F9C046EF01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741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6754-3B70-43C7-A3A2-C30478964A6B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F461-9646-4503-9860-F9C046EF01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197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3B64-AA48-4003-8F61-D9BF1501AC82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5AE9-AD14-41C8-AC10-BD776D92DC6B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368" y="220140"/>
            <a:ext cx="12417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64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3B64-AA48-4003-8F61-D9BF1501AC82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5AE9-AD14-41C8-AC10-BD776D92DC6B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368" y="220140"/>
            <a:ext cx="12417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282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3B64-AA48-4003-8F61-D9BF1501AC82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5AE9-AD14-41C8-AC10-BD776D92DC6B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368" y="220140"/>
            <a:ext cx="12417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700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3B64-AA48-4003-8F61-D9BF1501AC82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5AE9-AD14-41C8-AC10-BD776D92DC6B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368" y="220140"/>
            <a:ext cx="12417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487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3B64-AA48-4003-8F61-D9BF1501AC82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5AE9-AD14-41C8-AC10-BD776D92DC6B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368" y="220140"/>
            <a:ext cx="12417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21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3B64-AA48-4003-8F61-D9BF1501AC82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5AE9-AD14-41C8-AC10-BD776D92DC6B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368" y="220140"/>
            <a:ext cx="12417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893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3B64-AA48-4003-8F61-D9BF1501AC82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5AE9-AD14-41C8-AC10-BD776D92DC6B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368" y="220140"/>
            <a:ext cx="12417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23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C3B64-AA48-4003-8F61-D9BF1501AC82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C5AE9-AD14-41C8-AC10-BD776D92DC6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31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F6754-3B70-43C7-A3A2-C30478964A6B}" type="datetimeFigureOut">
              <a:rPr lang="en-GB" smtClean="0"/>
              <a:t>12/07/2016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2F461-9646-4503-9860-F9C046EF01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12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8" Type="http://schemas.openxmlformats.org/officeDocument/2006/relationships/image" Target="../media/image4.png"/><Relationship Id="rId3" Type="http://schemas.openxmlformats.org/officeDocument/2006/relationships/image" Target="../media/image2.jpeg"/><Relationship Id="rId21" Type="http://schemas.openxmlformats.org/officeDocument/2006/relationships/hyperlink" Target="http://www.cgcymru.org.uk/hyb-deall-y-ddeddf/" TargetMode="External"/><Relationship Id="rId17" Type="http://schemas.openxmlformats.org/officeDocument/2006/relationships/image" Target="../media/image2.pdf"/><Relationship Id="rId2" Type="http://schemas.openxmlformats.org/officeDocument/2006/relationships/notesSlide" Target="../notesSlides/notesSlide1.xml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.png"/><Relationship Id="rId5" Type="http://schemas.openxmlformats.org/officeDocument/2006/relationships/image" Target="../media/image5.pdf"/><Relationship Id="rId19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pd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gcymru.org.uk/hyb-deall-y-ddeddf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86" y="101183"/>
            <a:ext cx="1406106" cy="122294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82192" y="1552791"/>
            <a:ext cx="1937346" cy="5227031"/>
          </a:xfrm>
          <a:prstGeom prst="rect">
            <a:avLst/>
          </a:prstGeom>
        </p:spPr>
      </p:pic>
      <p:pic>
        <p:nvPicPr>
          <p:cNvPr id="3" name="Picture 2" descr="CCW LOGO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17"/>
              <a:stretch>
                <a:fillRect/>
              </a:stretch>
            </p:blipFill>
          </mc:Choice>
          <mc:Fallback>
            <p:blipFill>
              <a:blip r:embed="rId18"/>
              <a:stretch>
                <a:fillRect/>
              </a:stretch>
            </p:blipFill>
          </mc:Fallback>
        </mc:AlternateContent>
        <p:spPr>
          <a:xfrm>
            <a:off x="4235043" y="423584"/>
            <a:ext cx="2743200" cy="7957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182" y="5205721"/>
            <a:ext cx="1732273" cy="12248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3605" y="445197"/>
            <a:ext cx="2228850" cy="75247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5303" y="75304"/>
            <a:ext cx="12027049" cy="6702014"/>
          </a:xfrm>
          <a:prstGeom prst="rect">
            <a:avLst/>
          </a:prstGeom>
          <a:noFill/>
          <a:ln w="9525">
            <a:solidFill>
              <a:srgbClr val="5CC9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1" y="2521974"/>
            <a:ext cx="12191999" cy="98798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000" dirty="0" smtClean="0">
                <a:solidFill>
                  <a:srgbClr val="5CC9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Modiwlau eiriolaeth</a:t>
            </a:r>
            <a:endParaRPr lang="en-GB" sz="6000" dirty="0">
              <a:solidFill>
                <a:srgbClr val="5CC9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3622463"/>
            <a:ext cx="12191998" cy="99378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Hyb Gwybodaeth a Dysgu Cyngor Gofal Cymru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998754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Cyflwyniad a chefndir: </a:t>
            </a:r>
            <a:endParaRPr lang="en-GB" sz="2800" dirty="0"/>
          </a:p>
        </p:txBody>
      </p:sp>
      <p:sp>
        <p:nvSpPr>
          <p:cNvPr id="10" name="Rectangle 9"/>
          <p:cNvSpPr/>
          <p:nvPr/>
        </p:nvSpPr>
        <p:spPr>
          <a:xfrm>
            <a:off x="3465871" y="6061276"/>
            <a:ext cx="43525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  <a:hlinkClick r:id="rId21"/>
              </a:rPr>
              <a:t>www.cgcymru.org.uk/hyb-deall-y-ddeddf/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90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0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Pam mae hyn yn berthnasol i mi?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11140"/>
            <a:ext cx="10515600" cy="85858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y-GB" dirty="0" smtClean="0">
                <a:latin typeface="Arial" panose="020B0604020202020204" pitchFamily="34" charset="0"/>
                <a:cs typeface="Arial" panose="020B0604020202020204" pitchFamily="34" charset="0"/>
              </a:rPr>
              <a:t>Nid yw’r rhai sy’n darparu gwybodaeth, cyngor neu gymorth i gefnogi unigolyn i gael ei glywed yn aml yn cydnabod eu hunain fel eiriolwyr. </a:t>
            </a:r>
            <a:endParaRPr lang="cy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4097316"/>
            <a:ext cx="10515600" cy="1047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Os nad ydych yn cydnabod eich hun fel eiriolwr efallai na fyddwch </a:t>
            </a:r>
            <a:b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yn cyflawni potensial eich rôl i gefnogi person i gyflawni’r hyn sy’n bwysig iddo.</a:t>
            </a:r>
            <a:endParaRPr lang="cy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5472047"/>
            <a:ext cx="10515600" cy="11830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Drwy gwblhau’r modiwl hwn (neu’r modiwlau hyn) bydd unigolion, boed yn eiriolwyr ffurfiol neu anffurfiol, yn gallu cydnabod eu rôl eu</a:t>
            </a:r>
            <a:r>
              <a:rPr lang="cy-GB" sz="2600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hunain fel eiriolwr a gwella eu sgiliau yn y maes hwn.</a:t>
            </a:r>
            <a:endParaRPr lang="cy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325563"/>
            <a:ext cx="105156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Gallai eiriolwr fod yn aelodau o’r teulu, ffrindiau, gofalwyr, cymdogion ac ati (eiriolwyr anffurfiol) neu bobl broffesiynol sy’n cyflawni rôl eirioli fel rhan o’u swydd (eiriolwyr ffurfiol).</a:t>
            </a:r>
            <a:endParaRPr lang="cy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77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Y modiwlau eiriolaeth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4620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Mae tri modiwl ar gael: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09800" y="2500876"/>
            <a:ext cx="5493589" cy="504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Modiwl 1: Beth yw Eiriolaeth…?</a:t>
            </a:r>
          </a:p>
          <a:p>
            <a:pPr marL="0" indent="0">
              <a:lnSpc>
                <a:spcPct val="110000"/>
              </a:lnSpc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09799" y="3161378"/>
            <a:ext cx="4766187" cy="504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Modiwl 2: Ydw i’n Eiriolwr…?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09799" y="3792385"/>
            <a:ext cx="5724833" cy="504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Modiwl 3: Gwella Sgiliau Eirioli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03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34925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Cyflwyniadau a chytundeb grŵp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460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Mewn parau:</a:t>
            </a:r>
          </a:p>
          <a:p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Cyflwynwch eich hun i’ch partner</a:t>
            </a:r>
            <a:endParaRPr lang="cy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Dywedwch wrth eich partner am dri pheth sy’n peri anhawster neu ddiflastod i chi mewn sesiynau neu gyfarfodydd</a:t>
            </a:r>
            <a:endParaRPr lang="cy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Cofnodwch y rhain ar nodiadau Post-it, cyflwynwch eich partner a rhannwch gyda’r grŵp</a:t>
            </a:r>
            <a:endParaRPr lang="cy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08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Canlyniadau dysgu</a:t>
            </a:r>
            <a:endParaRPr lang="en-GB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1707814"/>
            <a:ext cx="10680290" cy="7497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Erbyn diwedd y sesiwn hon bydd y dysgwyr yn gallu: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190384" y="3155917"/>
            <a:ext cx="9957450" cy="8355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hoi trosolwg o Ddeddf Gwasanaethau Cymdeithasol a Llesiant (Cymru) (‘y Ddeddf’) a’i phrif egwyddorion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90384" y="4142868"/>
            <a:ext cx="9957450" cy="896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eall pa mor bwysig yw eiriolaeth i weithrediad y Ddeddf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190384" y="4807169"/>
            <a:ext cx="9957450" cy="896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od yn ymwybodol o’r modiwlau hyfforddiant eiriolaeth sydd ar gael a’r hyn y gellir ei ddysgu o bob un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190384" y="2298668"/>
            <a:ext cx="9957449" cy="8355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Deall tarddiad y modiwlau hyfforddi a sut maent wedi cael eu datblygu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83840" y="3035967"/>
            <a:ext cx="1387011" cy="374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91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647700" y="1924665"/>
            <a:ext cx="10515600" cy="5768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Daeth y Ddeddf Gwasanaethau Cymdeithasol a Llesiant (Cymru) i rym ym mis Ebrill 2016.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47700" y="2820015"/>
            <a:ext cx="10515600" cy="6720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Mae hyn yn newid sut mae cynghorau a gwasanaethau cymdeithasol yn gweithio.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47700" y="3696315"/>
            <a:ext cx="10515600" cy="5518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Mae’r Ddeddf yn cwmpasu plant a phobl ifanc, oedolion a gofalwyr.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47700" y="4305511"/>
            <a:ext cx="10680290" cy="902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Mae pwyslais cadarn yn y Ddeddf ar roi llais cryfach i bobl a mwy o reolaeth dros eu bywydau.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05248" y="0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dirty="0" smtClean="0"/>
              <a:t>C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efndir y modiwlau hyn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21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814848" y="1659498"/>
            <a:ext cx="10798277" cy="1353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Gofynnodd Llywodraeth Cymru i Gyngor Gofal Cymru ddatblygu cynllun dysgu a datblygu cenedlaethol i helpu i weithredu’r Ddeddf.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4848" y="5014247"/>
            <a:ext cx="1015365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Roedd y Cyngor Gofal eisiau gweithio gyda phartneriaid o sefydliadau eraill er mwyn sicrhau bod ystod eang o adnoddau </a:t>
            </a:r>
            <a:b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ar gael. 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565" y="3305238"/>
            <a:ext cx="1069451" cy="11229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718" y="3380979"/>
            <a:ext cx="3039943" cy="826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80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1162050" y="700446"/>
            <a:ext cx="10515600" cy="1271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14848" y="1861142"/>
            <a:ext cx="10515600" cy="1271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Cyflwynodd y Cyngor Gofal ‘Gronfa Grantiau ar gyfer Cydgynhyrchu’ er mwyn i ystod o sefydliadau allu defnyddio eu sgiliau a’u gwybodaeth i ddatblygu deunyddiau o fewn eu meysydd arbenigedd.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14848" y="4102784"/>
            <a:ext cx="10515600" cy="1271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14848" y="4998805"/>
            <a:ext cx="10515600" cy="1271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Mae’r hyfforddiant hwn ar gael yn yr Hyb Gwybodaeth a Dysgu: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600" u="sng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www.cgcymru.org.uk/hyb-deall-y-ddeddf/ </a:t>
            </a:r>
            <a:endParaRPr lang="en-GB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14848" y="3500796"/>
            <a:ext cx="10515600" cy="1271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Dyfarnwyd y contract i Tros Gynnal Plant ddatblygu’r deunyddiau dysgu hyn yn ymwneud ag elfennau eiriolaeth y Ddeddf.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31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8582"/>
            <a:ext cx="10515600" cy="4708381"/>
          </a:xfrm>
        </p:spPr>
        <p:txBody>
          <a:bodyPr/>
          <a:lstStyle/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Mae’r Ddeddf yn cynnwys 11 rhan, mae’n seiliedig ar bum egwyddor ac yn diffinio’r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obl mae’n effeithio arnynt.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Gwybodaeth am y Ddeddf</a:t>
            </a:r>
            <a:endParaRPr lang="en-GB" dirty="0"/>
          </a:p>
        </p:txBody>
      </p:sp>
      <p:pic>
        <p:nvPicPr>
          <p:cNvPr id="4" name="Picture 3" descr="P13 chart.pdf"/>
          <p:cNvPicPr/>
          <p:nvPr/>
        </p:nvPicPr>
        <p:blipFill>
          <a:blip r:embed="rId3"/>
          <a:stretch>
            <a:fillRect/>
          </a:stretch>
        </p:blipFill>
        <p:spPr>
          <a:xfrm>
            <a:off x="1801091" y="2230582"/>
            <a:ext cx="8188036" cy="4512374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514600" y="2362202"/>
            <a:ext cx="6770836" cy="4279898"/>
            <a:chOff x="2514600" y="2362202"/>
            <a:chExt cx="6770836" cy="4279898"/>
          </a:xfrm>
        </p:grpSpPr>
        <p:sp>
          <p:nvSpPr>
            <p:cNvPr id="6" name="TextBox 5"/>
            <p:cNvSpPr txBox="1"/>
            <p:nvPr/>
          </p:nvSpPr>
          <p:spPr>
            <a:xfrm>
              <a:off x="2514600" y="2362202"/>
              <a:ext cx="1028701" cy="977898"/>
            </a:xfrm>
            <a:prstGeom prst="rect">
              <a:avLst/>
            </a:prstGeom>
            <a:solidFill>
              <a:srgbClr val="009E47"/>
            </a:solidFill>
            <a:ln>
              <a:noFill/>
            </a:ln>
          </p:spPr>
          <p:txBody>
            <a:bodyPr wrap="square" lIns="0" tIns="0" rIns="0" bIns="0" rtlCol="0" anchor="ctr" anchorCtr="1">
              <a:noAutofit/>
            </a:bodyPr>
            <a:lstStyle/>
            <a:p>
              <a: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Cyflwyniad</a:t>
              </a:r>
              <a:endParaRPr lang="en-GB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70949" y="2362202"/>
              <a:ext cx="1028701" cy="977898"/>
            </a:xfrm>
            <a:prstGeom prst="rect">
              <a:avLst/>
            </a:prstGeom>
            <a:solidFill>
              <a:srgbClr val="009E47"/>
            </a:solidFill>
            <a:ln>
              <a:noFill/>
            </a:ln>
          </p:spPr>
          <p:txBody>
            <a:bodyPr wrap="square" lIns="0" tIns="0" rIns="0" bIns="0" rtlCol="0" anchor="ctr" anchorCtr="1">
              <a:noAutofit/>
            </a:bodyPr>
            <a:lstStyle/>
            <a:p>
              <a:pPr algn="ctr"/>
              <a: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Swyddogaethau</a:t>
              </a:r>
              <a:b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Cyffredinol</a:t>
              </a:r>
              <a:endParaRPr lang="en-GB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819650" y="2362202"/>
              <a:ext cx="1028701" cy="977898"/>
            </a:xfrm>
            <a:prstGeom prst="rect">
              <a:avLst/>
            </a:prstGeom>
            <a:solidFill>
              <a:srgbClr val="009E47"/>
            </a:solidFill>
            <a:ln>
              <a:noFill/>
            </a:ln>
          </p:spPr>
          <p:txBody>
            <a:bodyPr wrap="square" lIns="0" tIns="0" rIns="0" bIns="0" rtlCol="0" anchor="ctr" anchorCtr="1">
              <a:noAutofit/>
            </a:bodyPr>
            <a:lstStyle/>
            <a:p>
              <a:pPr algn="ctr"/>
              <a: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Asesu </a:t>
              </a:r>
              <a: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Anghenion</a:t>
              </a:r>
              <a: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Unigolion</a:t>
              </a:r>
              <a:endParaRPr lang="en-GB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68351" y="2362202"/>
              <a:ext cx="1028701" cy="977898"/>
            </a:xfrm>
            <a:prstGeom prst="rect">
              <a:avLst/>
            </a:prstGeom>
            <a:solidFill>
              <a:srgbClr val="009E47"/>
            </a:solidFill>
            <a:ln>
              <a:noFill/>
            </a:ln>
          </p:spPr>
          <p:txBody>
            <a:bodyPr wrap="square" lIns="0" tIns="0" rIns="0" bIns="0" rtlCol="0" anchor="ctr" anchorCtr="1">
              <a:noAutofit/>
            </a:bodyPr>
            <a:lstStyle/>
            <a:p>
              <a:pPr algn="ctr"/>
              <a: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Diwallu </a:t>
              </a:r>
              <a: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Anghenion</a:t>
              </a:r>
              <a:endParaRPr lang="en-GB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08088" y="2362202"/>
              <a:ext cx="1028701" cy="977898"/>
            </a:xfrm>
            <a:prstGeom prst="rect">
              <a:avLst/>
            </a:prstGeom>
            <a:solidFill>
              <a:srgbClr val="009E47"/>
            </a:solidFill>
            <a:ln>
              <a:noFill/>
            </a:ln>
          </p:spPr>
          <p:txBody>
            <a:bodyPr wrap="square" lIns="0" tIns="0" rIns="0" bIns="0" rtlCol="0" anchor="ctr" anchorCtr="1">
              <a:noAutofit/>
            </a:bodyPr>
            <a:lstStyle/>
            <a:p>
              <a:pPr algn="ctr"/>
              <a: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Codi </a:t>
              </a:r>
              <a: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Ffioedd ac </a:t>
              </a:r>
              <a: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Asesiad Ariannol</a:t>
              </a:r>
              <a:endParaRPr lang="en-GB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211671" y="2362202"/>
              <a:ext cx="1062317" cy="977898"/>
            </a:xfrm>
            <a:prstGeom prst="rect">
              <a:avLst/>
            </a:prstGeom>
            <a:solidFill>
              <a:srgbClr val="009E47"/>
            </a:solidFill>
            <a:ln>
              <a:noFill/>
            </a:ln>
          </p:spPr>
          <p:txBody>
            <a:bodyPr wrap="square" lIns="0" tIns="0" rIns="0" bIns="0" rtlCol="0" anchor="ctr" anchorCtr="1">
              <a:noAutofit/>
            </a:bodyPr>
            <a:lstStyle/>
            <a:p>
              <a:pPr algn="ctr"/>
              <a: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Plant sy’n </a:t>
              </a:r>
              <a: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Derbyn Gofal </a:t>
              </a:r>
              <a: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</a:t>
              </a:r>
              <a: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Phlant sy’n cael eu Lletya</a:t>
              </a:r>
              <a:endParaRPr lang="en-GB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005582" y="3730954"/>
              <a:ext cx="1028701" cy="977898"/>
            </a:xfrm>
            <a:prstGeom prst="rect">
              <a:avLst/>
            </a:prstGeom>
            <a:solidFill>
              <a:srgbClr val="009E47"/>
            </a:solidFill>
            <a:ln>
              <a:noFill/>
            </a:ln>
          </p:spPr>
          <p:txBody>
            <a:bodyPr wrap="square" lIns="0" tIns="0" rIns="0" bIns="0" rtlCol="0" anchor="ctr" anchorCtr="1">
              <a:noAutofit/>
            </a:bodyPr>
            <a:lstStyle/>
            <a:p>
              <a:pPr algn="ctr"/>
              <a: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Diogelu</a:t>
              </a:r>
              <a:endParaRPr lang="en-GB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180817" y="3730954"/>
              <a:ext cx="1028701" cy="977898"/>
            </a:xfrm>
            <a:prstGeom prst="rect">
              <a:avLst/>
            </a:prstGeom>
            <a:solidFill>
              <a:srgbClr val="009E47"/>
            </a:solidFill>
            <a:ln>
              <a:noFill/>
            </a:ln>
          </p:spPr>
          <p:txBody>
            <a:bodyPr wrap="square" lIns="0" tIns="0" rIns="0" bIns="0" rtlCol="0" anchor="ctr" anchorCtr="1">
              <a:noAutofit/>
            </a:bodyPr>
            <a:lstStyle/>
            <a:p>
              <a:pPr algn="ctr"/>
              <a: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Swyddogaethau Gwasanaethau Cymdeithasol</a:t>
              </a:r>
              <a:endParaRPr lang="en-GB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320554" y="3730954"/>
              <a:ext cx="1028701" cy="977898"/>
            </a:xfrm>
            <a:prstGeom prst="rect">
              <a:avLst/>
            </a:prstGeom>
            <a:solidFill>
              <a:srgbClr val="009E47"/>
            </a:solidFill>
            <a:ln>
              <a:noFill/>
            </a:ln>
          </p:spPr>
          <p:txBody>
            <a:bodyPr wrap="square" lIns="0" tIns="0" rIns="0" bIns="0" rtlCol="0" anchor="ctr" anchorCtr="1">
              <a:noAutofit/>
            </a:bodyPr>
            <a:lstStyle/>
            <a:p>
              <a:pPr algn="ctr"/>
              <a: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Cydweithredu a Phartneriaeth</a:t>
              </a:r>
              <a:endParaRPr lang="en-GB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460291" y="3730954"/>
              <a:ext cx="1136045" cy="977898"/>
            </a:xfrm>
            <a:prstGeom prst="rect">
              <a:avLst/>
            </a:prstGeom>
            <a:solidFill>
              <a:srgbClr val="009E47"/>
            </a:solidFill>
            <a:ln>
              <a:noFill/>
            </a:ln>
          </p:spPr>
          <p:txBody>
            <a:bodyPr wrap="square" lIns="0" tIns="0" rIns="0" bIns="0" rtlCol="0" anchor="ctr" anchorCtr="1">
              <a:noAutofit/>
            </a:bodyPr>
            <a:lstStyle/>
            <a:p>
              <a:pPr algn="ctr"/>
              <a: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Cwynion, sylwadu a </a:t>
              </a:r>
              <a: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Gwasanaethau Eiriolaeth</a:t>
              </a:r>
              <a:endParaRPr lang="en-GB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716337" y="3730954"/>
              <a:ext cx="1055628" cy="977898"/>
            </a:xfrm>
            <a:prstGeom prst="rect">
              <a:avLst/>
            </a:prstGeom>
            <a:solidFill>
              <a:srgbClr val="009E47"/>
            </a:solidFill>
            <a:ln>
              <a:noFill/>
            </a:ln>
          </p:spPr>
          <p:txBody>
            <a:bodyPr wrap="square" lIns="0" tIns="0" rIns="0" bIns="0" rtlCol="0" anchor="ctr" anchorCtr="1">
              <a:noAutofit/>
            </a:bodyPr>
            <a:lstStyle/>
            <a:p>
              <a:pPr algn="ctr"/>
              <a:r>
                <a:rPr lang="en-GB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Amrywiol a Chyffredinol</a:t>
              </a:r>
              <a:endParaRPr lang="en-GB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14600" y="5099706"/>
              <a:ext cx="1581150" cy="15423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 anchor="t" anchorCtr="0">
              <a:noAutofit/>
            </a:bodyPr>
            <a:lstStyle/>
            <a:p>
              <a:pPr marL="72000"/>
              <a:r>
                <a:rPr lang="en-GB" sz="1100" b="1" dirty="0" smtClean="0">
                  <a:solidFill>
                    <a:srgbClr val="00964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Egwyddorion</a:t>
              </a:r>
            </a:p>
            <a:p>
              <a:pPr marL="72000"/>
              <a:endParaRPr lang="en-GB" sz="1050" b="1" dirty="0">
                <a:solidFill>
                  <a:srgbClr val="00964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 indent="-171450">
                <a:spcAft>
                  <a:spcPts val="500"/>
                </a:spcAft>
                <a:buFont typeface="Arial" panose="020B0604020202020204" pitchFamily="34" charset="0"/>
                <a:buChar char="•"/>
              </a:pPr>
              <a:r>
                <a:rPr lang="en-GB" sz="1000" b="1" dirty="0" smtClean="0">
                  <a:solidFill>
                    <a:srgbClr val="00964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Llais a rheolaeth</a:t>
              </a:r>
              <a:endParaRPr lang="en-GB" sz="1000" b="1" dirty="0">
                <a:solidFill>
                  <a:srgbClr val="00964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 indent="-171450">
                <a:spcAft>
                  <a:spcPts val="500"/>
                </a:spcAft>
                <a:buFont typeface="Arial" panose="020B0604020202020204" pitchFamily="34" charset="0"/>
                <a:buChar char="•"/>
              </a:pPr>
              <a:r>
                <a:rPr lang="en-GB" sz="1000" b="1" dirty="0" smtClean="0">
                  <a:solidFill>
                    <a:srgbClr val="00964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Atal ac ymyrryd yn</a:t>
              </a:r>
              <a:r>
                <a:rPr lang="en-GB" sz="1000" b="1" dirty="0">
                  <a:solidFill>
                    <a:srgbClr val="00964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GB" sz="1000" b="1" dirty="0">
                  <a:solidFill>
                    <a:srgbClr val="00964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sz="1000" b="1" dirty="0" smtClean="0">
                  <a:solidFill>
                    <a:srgbClr val="00964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gynnar</a:t>
              </a:r>
            </a:p>
            <a:p>
              <a:pPr marL="72000" indent="-171450">
                <a:spcAft>
                  <a:spcPts val="500"/>
                </a:spcAft>
                <a:buFont typeface="Arial" panose="020B0604020202020204" pitchFamily="34" charset="0"/>
                <a:buChar char="•"/>
              </a:pPr>
              <a:r>
                <a:rPr lang="en-GB" sz="1000" b="1" dirty="0" smtClean="0">
                  <a:solidFill>
                    <a:srgbClr val="00964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Llesiant</a:t>
              </a:r>
            </a:p>
            <a:p>
              <a:pPr marL="72000" indent="-171450">
                <a:spcAft>
                  <a:spcPts val="500"/>
                </a:spcAft>
                <a:buFont typeface="Arial" panose="020B0604020202020204" pitchFamily="34" charset="0"/>
                <a:buChar char="•"/>
              </a:pPr>
              <a:r>
                <a:rPr lang="en-GB" sz="1000" b="1" dirty="0" smtClean="0">
                  <a:solidFill>
                    <a:srgbClr val="00964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Cydgynhyrchu</a:t>
              </a:r>
            </a:p>
            <a:p>
              <a:pPr marL="72000" indent="-171450">
                <a:spcAft>
                  <a:spcPts val="500"/>
                </a:spcAft>
                <a:buFont typeface="Arial" panose="020B0604020202020204" pitchFamily="34" charset="0"/>
                <a:buChar char="•"/>
              </a:pPr>
              <a:r>
                <a:rPr lang="en-GB" sz="1000" b="1" dirty="0" smtClean="0">
                  <a:solidFill>
                    <a:srgbClr val="00964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Aml-asiantaeth</a:t>
              </a:r>
              <a:endParaRPr lang="en-GB" sz="1000" b="1" dirty="0" smtClean="0">
                <a:solidFill>
                  <a:srgbClr val="00964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GB" sz="900" b="1" dirty="0">
                <a:solidFill>
                  <a:srgbClr val="00964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704286" y="5088923"/>
              <a:ext cx="1581150" cy="15423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 anchor="t" anchorCtr="0">
              <a:noAutofit/>
            </a:bodyPr>
            <a:lstStyle/>
            <a:p>
              <a:pPr marL="72000"/>
              <a:r>
                <a:rPr lang="en-GB" sz="1100" b="1" dirty="0" smtClean="0">
                  <a:solidFill>
                    <a:srgbClr val="00964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Pobl</a:t>
              </a:r>
            </a:p>
            <a:p>
              <a:pPr marL="72000"/>
              <a:endParaRPr lang="en-GB" sz="1050" b="1" dirty="0" smtClean="0">
                <a:solidFill>
                  <a:srgbClr val="00964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 indent="-171450">
                <a:buFont typeface="Arial" panose="020B0604020202020204" pitchFamily="34" charset="0"/>
                <a:buChar char="•"/>
              </a:pPr>
              <a:r>
                <a:rPr lang="en-GB" sz="1000" b="1" dirty="0" smtClean="0">
                  <a:solidFill>
                    <a:srgbClr val="00964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Oedolion</a:t>
              </a:r>
              <a:endParaRPr lang="en-GB" sz="1000" b="1" dirty="0">
                <a:solidFill>
                  <a:srgbClr val="00964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/>
              <a:endParaRPr lang="en-GB" sz="1000" b="1" dirty="0">
                <a:solidFill>
                  <a:srgbClr val="00964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 indent="-171450">
                <a:buFont typeface="Arial" panose="020B0604020202020204" pitchFamily="34" charset="0"/>
                <a:buChar char="•"/>
              </a:pPr>
              <a:r>
                <a:rPr lang="en-GB" sz="1000" b="1" dirty="0" smtClean="0">
                  <a:solidFill>
                    <a:srgbClr val="00964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Plant</a:t>
              </a:r>
            </a:p>
            <a:p>
              <a:pPr marL="72000" indent="-171450">
                <a:buFont typeface="Arial" panose="020B0604020202020204" pitchFamily="34" charset="0"/>
                <a:buChar char="•"/>
              </a:pPr>
              <a:endParaRPr lang="en-GB" sz="1000" b="1" dirty="0">
                <a:solidFill>
                  <a:srgbClr val="00964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 indent="-171450">
                <a:buFont typeface="Arial" panose="020B0604020202020204" pitchFamily="34" charset="0"/>
                <a:buChar char="•"/>
              </a:pPr>
              <a:r>
                <a:rPr lang="en-GB" sz="1000" b="1" dirty="0" smtClean="0">
                  <a:solidFill>
                    <a:srgbClr val="00964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Gofalwyr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924178" y="6083301"/>
              <a:ext cx="1928877" cy="558799"/>
            </a:xfrm>
            <a:prstGeom prst="rect">
              <a:avLst/>
            </a:prstGeom>
            <a:solidFill>
              <a:srgbClr val="31AA62"/>
            </a:solidFill>
            <a:ln>
              <a:noFill/>
            </a:ln>
          </p:spPr>
          <p:txBody>
            <a:bodyPr wrap="square" lIns="0" tIns="0" rIns="0" bIns="0" rtlCol="0" anchor="t" anchorCtr="0">
              <a:noAutofit/>
            </a:bodyPr>
            <a:lstStyle/>
            <a:p>
              <a:pPr algn="ctr"/>
              <a:r>
                <a:rPr lang="en-GB" sz="21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CANLYNIADAU</a:t>
              </a:r>
              <a:endParaRPr lang="en-GB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039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7128792" cy="998984"/>
          </a:xfrm>
        </p:spPr>
        <p:txBody>
          <a:bodyPr/>
          <a:lstStyle/>
          <a:p>
            <a:r>
              <a:rPr lang="en-GB" sz="4000" dirty="0" smtClean="0"/>
              <a:t>Egwyddorion y Ddeddf</a:t>
            </a:r>
            <a:endParaRPr lang="en-GB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14848" y="1861143"/>
            <a:ext cx="10515600" cy="5172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Mae’r Ddeddf yn cynnwys 11 rhan sydd â pump egwyddor allweddol :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3429916" y="2692623"/>
            <a:ext cx="2571749" cy="1543050"/>
          </a:xfrm>
          <a:custGeom>
            <a:avLst/>
            <a:gdLst>
              <a:gd name="connsiteX0" fmla="*/ 0 w 2571749"/>
              <a:gd name="connsiteY0" fmla="*/ 0 h 1543050"/>
              <a:gd name="connsiteX1" fmla="*/ 2571749 w 2571749"/>
              <a:gd name="connsiteY1" fmla="*/ 0 h 1543050"/>
              <a:gd name="connsiteX2" fmla="*/ 2571749 w 2571749"/>
              <a:gd name="connsiteY2" fmla="*/ 1543050 h 1543050"/>
              <a:gd name="connsiteX3" fmla="*/ 0 w 2571749"/>
              <a:gd name="connsiteY3" fmla="*/ 1543050 h 1543050"/>
              <a:gd name="connsiteX4" fmla="*/ 0 w 2571749"/>
              <a:gd name="connsiteY4" fmla="*/ 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71749" h="1543050">
                <a:moveTo>
                  <a:pt x="0" y="0"/>
                </a:moveTo>
                <a:lnTo>
                  <a:pt x="2571749" y="0"/>
                </a:lnTo>
                <a:lnTo>
                  <a:pt x="2571749" y="1543050"/>
                </a:lnTo>
                <a:lnTo>
                  <a:pt x="0" y="1543050"/>
                </a:lnTo>
                <a:lnTo>
                  <a:pt x="0" y="0"/>
                </a:lnTo>
                <a:close/>
              </a:path>
            </a:pathLst>
          </a:custGeom>
          <a:solidFill>
            <a:srgbClr val="36B555"/>
          </a:solidFill>
          <a:ln w="1587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400" dirty="0" smtClean="0">
                <a:solidFill>
                  <a:schemeClr val="tx1"/>
                </a:solidFill>
                <a:latin typeface="Arial"/>
                <a:cs typeface="Arial"/>
              </a:rPr>
              <a:t>Llais a </a:t>
            </a:r>
            <a:r>
              <a:rPr lang="en-GB" sz="2400" dirty="0">
                <a:solidFill>
                  <a:schemeClr val="tx1"/>
                </a:solidFill>
                <a:latin typeface="Arial"/>
                <a:cs typeface="Arial"/>
              </a:rPr>
              <a:t>r</a:t>
            </a:r>
            <a:r>
              <a:rPr lang="en-GB" sz="2400" dirty="0" smtClean="0">
                <a:solidFill>
                  <a:schemeClr val="tx1"/>
                </a:solidFill>
                <a:latin typeface="Arial"/>
                <a:cs typeface="Arial"/>
              </a:rPr>
              <a:t>heolaeth</a:t>
            </a:r>
            <a:endParaRPr lang="en-GB" sz="2400" kern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6310461" y="2664085"/>
            <a:ext cx="2571749" cy="1543050"/>
          </a:xfrm>
          <a:custGeom>
            <a:avLst/>
            <a:gdLst>
              <a:gd name="connsiteX0" fmla="*/ 0 w 2571749"/>
              <a:gd name="connsiteY0" fmla="*/ 0 h 1543050"/>
              <a:gd name="connsiteX1" fmla="*/ 2571749 w 2571749"/>
              <a:gd name="connsiteY1" fmla="*/ 0 h 1543050"/>
              <a:gd name="connsiteX2" fmla="*/ 2571749 w 2571749"/>
              <a:gd name="connsiteY2" fmla="*/ 1543050 h 1543050"/>
              <a:gd name="connsiteX3" fmla="*/ 0 w 2571749"/>
              <a:gd name="connsiteY3" fmla="*/ 1543050 h 1543050"/>
              <a:gd name="connsiteX4" fmla="*/ 0 w 2571749"/>
              <a:gd name="connsiteY4" fmla="*/ 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71749" h="1543050">
                <a:moveTo>
                  <a:pt x="0" y="0"/>
                </a:moveTo>
                <a:lnTo>
                  <a:pt x="2571749" y="0"/>
                </a:lnTo>
                <a:lnTo>
                  <a:pt x="2571749" y="1543050"/>
                </a:lnTo>
                <a:lnTo>
                  <a:pt x="0" y="1543050"/>
                </a:lnTo>
                <a:lnTo>
                  <a:pt x="0" y="0"/>
                </a:lnTo>
                <a:close/>
              </a:path>
            </a:pathLst>
          </a:custGeom>
          <a:solidFill>
            <a:srgbClr val="5DB6C9"/>
          </a:solidFill>
          <a:ln w="1587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400" dirty="0" smtClean="0">
                <a:solidFill>
                  <a:schemeClr val="tx1"/>
                </a:solidFill>
                <a:latin typeface="Arial"/>
                <a:cs typeface="Arial"/>
              </a:rPr>
              <a:t>Atal ac ymyrryd yn gynnar</a:t>
            </a:r>
            <a:endParaRPr lang="en-GB" sz="2400" kern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1842655" y="4492849"/>
            <a:ext cx="2571749" cy="1543050"/>
          </a:xfrm>
          <a:custGeom>
            <a:avLst/>
            <a:gdLst>
              <a:gd name="connsiteX0" fmla="*/ 0 w 2571749"/>
              <a:gd name="connsiteY0" fmla="*/ 0 h 1543050"/>
              <a:gd name="connsiteX1" fmla="*/ 2571749 w 2571749"/>
              <a:gd name="connsiteY1" fmla="*/ 0 h 1543050"/>
              <a:gd name="connsiteX2" fmla="*/ 2571749 w 2571749"/>
              <a:gd name="connsiteY2" fmla="*/ 1543050 h 1543050"/>
              <a:gd name="connsiteX3" fmla="*/ 0 w 2571749"/>
              <a:gd name="connsiteY3" fmla="*/ 1543050 h 1543050"/>
              <a:gd name="connsiteX4" fmla="*/ 0 w 2571749"/>
              <a:gd name="connsiteY4" fmla="*/ 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71749" h="1543050">
                <a:moveTo>
                  <a:pt x="0" y="0"/>
                </a:moveTo>
                <a:lnTo>
                  <a:pt x="2571749" y="0"/>
                </a:lnTo>
                <a:lnTo>
                  <a:pt x="2571749" y="1543050"/>
                </a:lnTo>
                <a:lnTo>
                  <a:pt x="0" y="1543050"/>
                </a:lnTo>
                <a:lnTo>
                  <a:pt x="0" y="0"/>
                </a:lnTo>
                <a:close/>
              </a:path>
            </a:pathLst>
          </a:custGeom>
          <a:solidFill>
            <a:srgbClr val="C50067"/>
          </a:solidFill>
          <a:ln w="1587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400" kern="1200" dirty="0" smtClean="0">
                <a:solidFill>
                  <a:schemeClr val="tx1"/>
                </a:solidFill>
                <a:latin typeface="Arial"/>
                <a:cs typeface="Arial"/>
              </a:rPr>
              <a:t>Llesiant</a:t>
            </a:r>
            <a:endParaRPr lang="en-GB" sz="2400" kern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4671580" y="4492849"/>
            <a:ext cx="2571749" cy="1543050"/>
          </a:xfrm>
          <a:custGeom>
            <a:avLst/>
            <a:gdLst>
              <a:gd name="connsiteX0" fmla="*/ 0 w 2571749"/>
              <a:gd name="connsiteY0" fmla="*/ 0 h 1543050"/>
              <a:gd name="connsiteX1" fmla="*/ 2571749 w 2571749"/>
              <a:gd name="connsiteY1" fmla="*/ 0 h 1543050"/>
              <a:gd name="connsiteX2" fmla="*/ 2571749 w 2571749"/>
              <a:gd name="connsiteY2" fmla="*/ 1543050 h 1543050"/>
              <a:gd name="connsiteX3" fmla="*/ 0 w 2571749"/>
              <a:gd name="connsiteY3" fmla="*/ 1543050 h 1543050"/>
              <a:gd name="connsiteX4" fmla="*/ 0 w 2571749"/>
              <a:gd name="connsiteY4" fmla="*/ 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71749" h="1543050">
                <a:moveTo>
                  <a:pt x="0" y="0"/>
                </a:moveTo>
                <a:lnTo>
                  <a:pt x="2571749" y="0"/>
                </a:lnTo>
                <a:lnTo>
                  <a:pt x="2571749" y="1543050"/>
                </a:lnTo>
                <a:lnTo>
                  <a:pt x="0" y="1543050"/>
                </a:lnTo>
                <a:lnTo>
                  <a:pt x="0" y="0"/>
                </a:lnTo>
                <a:close/>
              </a:path>
            </a:pathLst>
          </a:custGeom>
          <a:solidFill>
            <a:srgbClr val="E9B73C"/>
          </a:solidFill>
          <a:ln w="1587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400" kern="1200" dirty="0" smtClean="0">
                <a:solidFill>
                  <a:schemeClr val="tx1"/>
                </a:solidFill>
                <a:latin typeface="Arial"/>
                <a:cs typeface="Arial"/>
              </a:rPr>
              <a:t>Cydgynhyrchu</a:t>
            </a:r>
            <a:endParaRPr lang="en-GB" sz="2400" kern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7596336" y="4492849"/>
            <a:ext cx="2571749" cy="1543050"/>
          </a:xfrm>
          <a:custGeom>
            <a:avLst/>
            <a:gdLst>
              <a:gd name="connsiteX0" fmla="*/ 0 w 2571749"/>
              <a:gd name="connsiteY0" fmla="*/ 0 h 1543050"/>
              <a:gd name="connsiteX1" fmla="*/ 2571749 w 2571749"/>
              <a:gd name="connsiteY1" fmla="*/ 0 h 1543050"/>
              <a:gd name="connsiteX2" fmla="*/ 2571749 w 2571749"/>
              <a:gd name="connsiteY2" fmla="*/ 1543050 h 1543050"/>
              <a:gd name="connsiteX3" fmla="*/ 0 w 2571749"/>
              <a:gd name="connsiteY3" fmla="*/ 1543050 h 1543050"/>
              <a:gd name="connsiteX4" fmla="*/ 0 w 2571749"/>
              <a:gd name="connsiteY4" fmla="*/ 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71749" h="1543050">
                <a:moveTo>
                  <a:pt x="0" y="0"/>
                </a:moveTo>
                <a:lnTo>
                  <a:pt x="2571749" y="0"/>
                </a:lnTo>
                <a:lnTo>
                  <a:pt x="2571749" y="1543050"/>
                </a:lnTo>
                <a:lnTo>
                  <a:pt x="0" y="15430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587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400" kern="1200" dirty="0" smtClean="0">
                <a:solidFill>
                  <a:schemeClr val="tx1"/>
                </a:solidFill>
                <a:latin typeface="Arial"/>
                <a:cs typeface="Arial"/>
              </a:rPr>
              <a:t>Aml-asiantaeth</a:t>
            </a:r>
            <a:endParaRPr lang="en-GB" sz="2400" kern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846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43970" y="12871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Beth mae’r Ddeddf yn ei ddweud </a:t>
            </a:r>
            <a:b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am eiriolaeth?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468582"/>
            <a:ext cx="11249891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Mae eiriolaeth yn ategu holl egwyddorion y Ddeddf ac mae’n offeryn pwysig i gefnogi llais, rheolaeth a llesiant unigolion. Mae eiriolaeth yn galluogi pobl i gael gafael ar wybodaeth a gwasanaethau, cyfrannu at benderfyniadau yngl</a:t>
            </a:r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ŷn â’u bywydau, archwilio dewisiadau ac opsiynau, a mynegi eu hanghenion a’u dymuniadau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Mae’r Ddeddf yn ei gwneud yn ofynnol bod awdurdodau lleol yn cefnogi pobl – plant ac oedolion sydd ag anghenion gofal a chymorth, a gofalwyr – </a:t>
            </a:r>
            <a:b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 gyfrannu’n llawn at brosesau gofal a chymorth allweddol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sef asesu, cynllunio ac adolygu, ac unrhyw brosesau diogelu. 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30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565564"/>
            <a:ext cx="10515600" cy="501534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y-GB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Efallai y bydd rhai pobl yn profi rhwystrau sy’n eu hatal rhag cyfrannu’n llawn ac felly gall fod angen eiriolwr arnynt i’w cefnogi.</a:t>
            </a:r>
          </a:p>
          <a:p>
            <a:pPr marL="0" indent="0">
              <a:buNone/>
            </a:pPr>
            <a:endParaRPr lang="cy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y-GB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Gallai rhiant, gofalwr, ffrind, cymydog neu berthynas er enghraifft fod yn ‘</a:t>
            </a:r>
            <a:r>
              <a:rPr lang="cy-GB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unigolyn priodol</a:t>
            </a:r>
            <a:r>
              <a:rPr lang="cy-GB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’ i eirioli ar ran y person. Rhaid i unigolyn priodol: </a:t>
            </a:r>
          </a:p>
          <a:p>
            <a:pPr marL="0" indent="0">
              <a:buNone/>
            </a:pPr>
            <a:endParaRPr lang="cy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y-GB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Allu cefnogi cyfraniad y person yn ddigonol</a:t>
            </a:r>
          </a:p>
          <a:p>
            <a:pPr lvl="0"/>
            <a:r>
              <a:rPr lang="cy-GB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Bod yn rhywun y mae’r person am iddo ei gefnogi</a:t>
            </a:r>
          </a:p>
          <a:p>
            <a:pPr lvl="0"/>
            <a:r>
              <a:rPr lang="cy-GB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Peidio â bod yn rhan o ymchwiliad diogelu</a:t>
            </a:r>
          </a:p>
          <a:p>
            <a:endParaRPr lang="cy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y-GB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Os na fydd unigolion priodol ar gael i hwyluso cyfraniad y person, rhaid i’r awdurdod lleol, o dan Ran 10 o’r Ddeddf, drefnu bod eiriolwr ffurfiol yn ei gefnogi a’i gynrychioli.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Eiriolaeth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16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9820</TotalTime>
  <Words>1674</Words>
  <Application>Microsoft Office PowerPoint</Application>
  <PresentationFormat>Custom</PresentationFormat>
  <Paragraphs>189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Custom Design</vt:lpstr>
      <vt:lpstr>PowerPoint Presentation</vt:lpstr>
      <vt:lpstr>Canlyniadau dysgu</vt:lpstr>
      <vt:lpstr>Cefndir y modiwlau hyn</vt:lpstr>
      <vt:lpstr>PowerPoint Presentation</vt:lpstr>
      <vt:lpstr>PowerPoint Presentation</vt:lpstr>
      <vt:lpstr>Gwybodaeth am y Ddeddf</vt:lpstr>
      <vt:lpstr>Egwyddorion y Ddeddf</vt:lpstr>
      <vt:lpstr>Beth mae’r Ddeddf yn ei ddweud  am eiriolaeth?</vt:lpstr>
      <vt:lpstr>Eiriolaeth</vt:lpstr>
      <vt:lpstr>Pam mae hyn yn berthnasol i mi?</vt:lpstr>
      <vt:lpstr>Y modiwlau eiriolaeth</vt:lpstr>
      <vt:lpstr>Cyflwyniadau a chytundeb grŵp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Advocacy?</dc:title>
  <dc:creator>Kelly Davies</dc:creator>
  <cp:lastModifiedBy>Bethan Price</cp:lastModifiedBy>
  <cp:revision>139</cp:revision>
  <dcterms:created xsi:type="dcterms:W3CDTF">2015-12-16T15:38:31Z</dcterms:created>
  <dcterms:modified xsi:type="dcterms:W3CDTF">2016-07-12T15:52:25Z</dcterms:modified>
</cp:coreProperties>
</file>