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3"/>
  </p:notesMasterIdLst>
  <p:handoutMasterIdLst>
    <p:handoutMasterId r:id="rId14"/>
  </p:handoutMasterIdLst>
  <p:sldIdLst>
    <p:sldId id="256" r:id="rId2"/>
    <p:sldId id="278" r:id="rId3"/>
    <p:sldId id="279" r:id="rId4"/>
    <p:sldId id="287" r:id="rId5"/>
    <p:sldId id="288" r:id="rId6"/>
    <p:sldId id="285" r:id="rId7"/>
    <p:sldId id="282" r:id="rId8"/>
    <p:sldId id="280" r:id="rId9"/>
    <p:sldId id="267" r:id="rId10"/>
    <p:sldId id="273" r:id="rId11"/>
    <p:sldId id="283" r:id="rId1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un Gruffudds" initials="A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555"/>
    <a:srgbClr val="85C441"/>
    <a:srgbClr val="FDC536"/>
    <a:srgbClr val="ED1E87"/>
    <a:srgbClr val="5CC9E3"/>
    <a:srgbClr val="EF9526"/>
    <a:srgbClr val="FABCDB"/>
    <a:srgbClr val="F89ECB"/>
    <a:srgbClr val="FF00A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autoAdjust="0"/>
    <p:restoredTop sz="75487" autoAdjust="0"/>
  </p:normalViewPr>
  <p:slideViewPr>
    <p:cSldViewPr>
      <p:cViewPr>
        <p:scale>
          <a:sx n="50" d="100"/>
          <a:sy n="50" d="100"/>
        </p:scale>
        <p:origin x="-2021" y="-3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notesViewPr>
    <p:cSldViewPr>
      <p:cViewPr>
        <p:scale>
          <a:sx n="80" d="100"/>
          <a:sy n="80" d="100"/>
        </p:scale>
        <p:origin x="-2270" y="12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B3F19-0587-4874-970F-0CEB44E0455C}"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03276124-9EFE-483C-903E-C30DB5FDA3DA}">
      <dgm:prSet phldrT="[Text]"/>
      <dgm:spPr>
        <a:solidFill>
          <a:srgbClr val="ED1E87"/>
        </a:solidFill>
      </dgm:spPr>
      <dgm:t>
        <a:bodyPr/>
        <a:lstStyle/>
        <a:p>
          <a:r>
            <a:rPr lang="en-GB" dirty="0">
              <a:latin typeface="Arial" panose="020B0604020202020204" pitchFamily="34" charset="0"/>
              <a:cs typeface="Arial" panose="020B0604020202020204" pitchFamily="34" charset="0"/>
            </a:rPr>
            <a:t>1</a:t>
          </a:r>
          <a:r>
            <a:rPr lang="en-GB">
              <a:latin typeface="Arial" panose="020B0604020202020204" pitchFamily="34" charset="0"/>
              <a:cs typeface="Arial" panose="020B0604020202020204" pitchFamily="34" charset="0"/>
            </a:rPr>
            <a:t>. Cyflwyniad</a:t>
          </a:r>
          <a:endParaRPr lang="en-GB" dirty="0">
            <a:latin typeface="Arial" panose="020B0604020202020204" pitchFamily="34" charset="0"/>
            <a:cs typeface="Arial" panose="020B0604020202020204" pitchFamily="34" charset="0"/>
          </a:endParaRPr>
        </a:p>
      </dgm:t>
    </dgm:pt>
    <dgm:pt modelId="{10BC3C2A-6A08-41E8-9E79-7D93D567AA6E}" type="parTrans" cxnId="{A28AF0BF-A965-4BBD-B4F8-82F83B4548D1}">
      <dgm:prSet/>
      <dgm:spPr/>
      <dgm:t>
        <a:bodyPr/>
        <a:lstStyle/>
        <a:p>
          <a:endParaRPr lang="en-GB"/>
        </a:p>
      </dgm:t>
    </dgm:pt>
    <dgm:pt modelId="{54E0158C-ED9A-44F7-BCA6-A04B881A03AF}" type="sibTrans" cxnId="{A28AF0BF-A965-4BBD-B4F8-82F83B4548D1}">
      <dgm:prSet/>
      <dgm:spPr/>
      <dgm:t>
        <a:bodyPr/>
        <a:lstStyle/>
        <a:p>
          <a:endParaRPr lang="en-GB"/>
        </a:p>
      </dgm:t>
    </dgm:pt>
    <dgm:pt modelId="{9896BB57-DEB9-4B9D-AE91-2D5DB4645A76}">
      <dgm:prSet phldrT="[Text]"/>
      <dgm:spPr>
        <a:solidFill>
          <a:srgbClr val="ED1E87"/>
        </a:solidFill>
      </dgm:spPr>
      <dgm:t>
        <a:bodyPr/>
        <a:lstStyle/>
        <a:p>
          <a:r>
            <a:rPr lang="en-GB" dirty="0">
              <a:latin typeface="Arial" panose="020B0604020202020204" pitchFamily="34" charset="0"/>
              <a:cs typeface="Arial" panose="020B0604020202020204" pitchFamily="34" charset="0"/>
            </a:rPr>
            <a:t>2</a:t>
          </a:r>
          <a:r>
            <a:rPr lang="en-GB">
              <a:latin typeface="Arial" panose="020B0604020202020204" pitchFamily="34" charset="0"/>
              <a:cs typeface="Arial" panose="020B0604020202020204" pitchFamily="34" charset="0"/>
            </a:rPr>
            <a:t>. Swyddogaethau Cyffredinol</a:t>
          </a:r>
          <a:endParaRPr lang="en-GB" dirty="0">
            <a:latin typeface="Arial" panose="020B0604020202020204" pitchFamily="34" charset="0"/>
            <a:cs typeface="Arial" panose="020B0604020202020204" pitchFamily="34" charset="0"/>
          </a:endParaRPr>
        </a:p>
      </dgm:t>
    </dgm:pt>
    <dgm:pt modelId="{063B7A06-1D83-432E-9DBF-8E9701F2AEF2}" type="parTrans" cxnId="{6381ACFE-8324-4C4B-B470-19D76B60BF14}">
      <dgm:prSet/>
      <dgm:spPr/>
      <dgm:t>
        <a:bodyPr/>
        <a:lstStyle/>
        <a:p>
          <a:endParaRPr lang="en-GB"/>
        </a:p>
      </dgm:t>
    </dgm:pt>
    <dgm:pt modelId="{4B071273-5769-4CF9-9205-9AF0CEAE28A3}" type="sibTrans" cxnId="{6381ACFE-8324-4C4B-B470-19D76B60BF14}">
      <dgm:prSet/>
      <dgm:spPr/>
      <dgm:t>
        <a:bodyPr/>
        <a:lstStyle/>
        <a:p>
          <a:endParaRPr lang="en-GB"/>
        </a:p>
      </dgm:t>
    </dgm:pt>
    <dgm:pt modelId="{61495EE5-7F5D-4AEE-93D6-21D394246097}">
      <dgm:prSet phldrT="[Text]"/>
      <dgm:spPr>
        <a:solidFill>
          <a:srgbClr val="ED1E87"/>
        </a:solidFill>
      </dgm:spPr>
      <dgm:t>
        <a:bodyPr/>
        <a:lstStyle/>
        <a:p>
          <a:r>
            <a:rPr lang="en-GB" dirty="0">
              <a:latin typeface="Arial" panose="020B0604020202020204" pitchFamily="34" charset="0"/>
              <a:cs typeface="Arial" panose="020B0604020202020204" pitchFamily="34" charset="0"/>
            </a:rPr>
            <a:t>3. </a:t>
          </a:r>
          <a:r>
            <a:rPr lang="en-GB" dirty="0" err="1">
              <a:latin typeface="Arial" panose="020B0604020202020204" pitchFamily="34" charset="0"/>
              <a:cs typeface="Arial" panose="020B0604020202020204" pitchFamily="34" charset="0"/>
            </a:rPr>
            <a:t>Asesu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Anghenion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Unigolion</a:t>
          </a:r>
          <a:endParaRPr lang="en-GB" dirty="0">
            <a:latin typeface="Arial" panose="020B0604020202020204" pitchFamily="34" charset="0"/>
            <a:cs typeface="Arial" panose="020B0604020202020204" pitchFamily="34" charset="0"/>
          </a:endParaRPr>
        </a:p>
      </dgm:t>
    </dgm:pt>
    <dgm:pt modelId="{29BDA626-57A7-4310-A00B-933689C6DD27}" type="parTrans" cxnId="{64CAD8A4-82BC-4800-95E2-649458EFC269}">
      <dgm:prSet/>
      <dgm:spPr/>
      <dgm:t>
        <a:bodyPr/>
        <a:lstStyle/>
        <a:p>
          <a:endParaRPr lang="en-GB"/>
        </a:p>
      </dgm:t>
    </dgm:pt>
    <dgm:pt modelId="{20948665-1591-48E6-A530-FF500762D1A5}" type="sibTrans" cxnId="{64CAD8A4-82BC-4800-95E2-649458EFC269}">
      <dgm:prSet/>
      <dgm:spPr/>
      <dgm:t>
        <a:bodyPr/>
        <a:lstStyle/>
        <a:p>
          <a:endParaRPr lang="en-GB"/>
        </a:p>
      </dgm:t>
    </dgm:pt>
    <dgm:pt modelId="{4F38AEA4-6D98-40F9-A924-F4DCB57F9412}">
      <dgm:prSet phldrT="[Text]"/>
      <dgm:spPr>
        <a:solidFill>
          <a:srgbClr val="ED1E87"/>
        </a:solidFill>
      </dgm:spPr>
      <dgm:t>
        <a:bodyPr/>
        <a:lstStyle/>
        <a:p>
          <a:r>
            <a:rPr lang="en-GB" dirty="0">
              <a:latin typeface="Arial" panose="020B0604020202020204" pitchFamily="34" charset="0"/>
              <a:cs typeface="Arial" panose="020B0604020202020204" pitchFamily="34" charset="0"/>
            </a:rPr>
            <a:t>4. </a:t>
          </a:r>
          <a:r>
            <a:rPr lang="en-GB" dirty="0" err="1">
              <a:latin typeface="Arial" panose="020B0604020202020204" pitchFamily="34" charset="0"/>
              <a:cs typeface="Arial" panose="020B0604020202020204" pitchFamily="34" charset="0"/>
            </a:rPr>
            <a:t>Diwallu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Anghenion</a:t>
          </a:r>
          <a:endParaRPr lang="en-GB" dirty="0">
            <a:latin typeface="Arial" panose="020B0604020202020204" pitchFamily="34" charset="0"/>
            <a:cs typeface="Arial" panose="020B0604020202020204" pitchFamily="34" charset="0"/>
          </a:endParaRPr>
        </a:p>
      </dgm:t>
    </dgm:pt>
    <dgm:pt modelId="{5C9AE1E4-AF3E-4D76-8AD9-B074783E1F59}" type="parTrans" cxnId="{FB0B10A7-77E2-4FED-AE86-8362ABB51DAD}">
      <dgm:prSet/>
      <dgm:spPr/>
      <dgm:t>
        <a:bodyPr/>
        <a:lstStyle/>
        <a:p>
          <a:endParaRPr lang="en-GB"/>
        </a:p>
      </dgm:t>
    </dgm:pt>
    <dgm:pt modelId="{6EDC90CD-57B5-45C4-8C5B-58FB39AE4E37}" type="sibTrans" cxnId="{FB0B10A7-77E2-4FED-AE86-8362ABB51DAD}">
      <dgm:prSet/>
      <dgm:spPr/>
      <dgm:t>
        <a:bodyPr/>
        <a:lstStyle/>
        <a:p>
          <a:endParaRPr lang="en-GB"/>
        </a:p>
      </dgm:t>
    </dgm:pt>
    <dgm:pt modelId="{7D821CA3-D3E3-48F1-82B9-01DE661ACD43}">
      <dgm:prSet phldrT="[Text]"/>
      <dgm:spPr>
        <a:solidFill>
          <a:srgbClr val="ED1E87"/>
        </a:solidFill>
      </dgm:spPr>
      <dgm:t>
        <a:bodyPr/>
        <a:lstStyle/>
        <a:p>
          <a:r>
            <a:rPr lang="en-GB" dirty="0">
              <a:latin typeface="Arial" panose="020B0604020202020204" pitchFamily="34" charset="0"/>
              <a:cs typeface="Arial" panose="020B0604020202020204" pitchFamily="34" charset="0"/>
            </a:rPr>
            <a:t>5. Codi </a:t>
          </a:r>
          <a:r>
            <a:rPr lang="en-GB" dirty="0" err="1">
              <a:latin typeface="Arial" panose="020B0604020202020204" pitchFamily="34" charset="0"/>
              <a:cs typeface="Arial" panose="020B0604020202020204" pitchFamily="34" charset="0"/>
            </a:rPr>
            <a:t>Ffioedd</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Asesiadau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Ariannol</a:t>
          </a:r>
          <a:endParaRPr lang="en-GB" dirty="0">
            <a:latin typeface="Arial" panose="020B0604020202020204" pitchFamily="34" charset="0"/>
            <a:cs typeface="Arial" panose="020B0604020202020204" pitchFamily="34" charset="0"/>
          </a:endParaRPr>
        </a:p>
      </dgm:t>
    </dgm:pt>
    <dgm:pt modelId="{970793B0-5D11-4FA2-98F4-CBA80AF1C47C}" type="parTrans" cxnId="{EAAE2A83-ED48-4FDB-9D94-EC4C67EF8186}">
      <dgm:prSet/>
      <dgm:spPr/>
      <dgm:t>
        <a:bodyPr/>
        <a:lstStyle/>
        <a:p>
          <a:endParaRPr lang="en-GB"/>
        </a:p>
      </dgm:t>
    </dgm:pt>
    <dgm:pt modelId="{91AE2D4D-9D28-4034-AB3B-9FA98EA79C20}" type="sibTrans" cxnId="{EAAE2A83-ED48-4FDB-9D94-EC4C67EF8186}">
      <dgm:prSet/>
      <dgm:spPr/>
      <dgm:t>
        <a:bodyPr/>
        <a:lstStyle/>
        <a:p>
          <a:endParaRPr lang="en-GB"/>
        </a:p>
      </dgm:t>
    </dgm:pt>
    <dgm:pt modelId="{E71EDD43-8776-4725-8DC7-D4AE3465C91E}">
      <dgm:prSet phldrT="[Text]"/>
      <dgm:spPr>
        <a:solidFill>
          <a:srgbClr val="ED1E87"/>
        </a:solidFill>
      </dgm:spPr>
      <dgm:t>
        <a:bodyPr/>
        <a:lstStyle/>
        <a:p>
          <a:r>
            <a:rPr lang="en-GB" dirty="0">
              <a:latin typeface="Arial" panose="020B0604020202020204" pitchFamily="34" charset="0"/>
              <a:cs typeface="Arial" panose="020B0604020202020204" pitchFamily="34" charset="0"/>
            </a:rPr>
            <a:t>6. Plant </a:t>
          </a:r>
          <a:r>
            <a:rPr lang="en-GB" dirty="0" err="1">
              <a:latin typeface="Arial" panose="020B0604020202020204" pitchFamily="34" charset="0"/>
              <a:cs typeface="Arial" panose="020B0604020202020204" pitchFamily="34" charset="0"/>
            </a:rPr>
            <a:t>sy’n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Derbyn</a:t>
          </a:r>
          <a:r>
            <a:rPr lang="en-GB" dirty="0">
              <a:latin typeface="Arial" panose="020B0604020202020204" pitchFamily="34" charset="0"/>
              <a:cs typeface="Arial" panose="020B0604020202020204" pitchFamily="34" charset="0"/>
            </a:rPr>
            <a:t> Gofal a </a:t>
          </a:r>
          <a:r>
            <a:rPr lang="en-GB" dirty="0" err="1">
              <a:latin typeface="Arial" panose="020B0604020202020204" pitchFamily="34" charset="0"/>
              <a:cs typeface="Arial" panose="020B0604020202020204" pitchFamily="34" charset="0"/>
            </a:rPr>
            <a:t>Phlant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Lletya</a:t>
          </a:r>
          <a:endParaRPr lang="en-GB" dirty="0">
            <a:latin typeface="Arial" panose="020B0604020202020204" pitchFamily="34" charset="0"/>
            <a:cs typeface="Arial" panose="020B0604020202020204" pitchFamily="34" charset="0"/>
          </a:endParaRPr>
        </a:p>
      </dgm:t>
    </dgm:pt>
    <dgm:pt modelId="{E2FB1909-95A0-4D89-9C79-9AE3243DD1B3}" type="parTrans" cxnId="{3B5A7270-C7B2-4384-BE70-07BC29D47E71}">
      <dgm:prSet/>
      <dgm:spPr/>
      <dgm:t>
        <a:bodyPr/>
        <a:lstStyle/>
        <a:p>
          <a:endParaRPr lang="en-GB"/>
        </a:p>
      </dgm:t>
    </dgm:pt>
    <dgm:pt modelId="{99760CF1-FE16-4077-B535-84E76C3EECC6}" type="sibTrans" cxnId="{3B5A7270-C7B2-4384-BE70-07BC29D47E71}">
      <dgm:prSet/>
      <dgm:spPr/>
      <dgm:t>
        <a:bodyPr/>
        <a:lstStyle/>
        <a:p>
          <a:endParaRPr lang="en-GB"/>
        </a:p>
      </dgm:t>
    </dgm:pt>
    <dgm:pt modelId="{17D4B281-B72A-4C6C-9824-6DF9D528F4C4}">
      <dgm:prSet phldrT="[Text]"/>
      <dgm:spPr>
        <a:solidFill>
          <a:srgbClr val="ED1E87"/>
        </a:solidFill>
      </dgm:spPr>
      <dgm:t>
        <a:bodyPr/>
        <a:lstStyle/>
        <a:p>
          <a:r>
            <a:rPr lang="en-GB" dirty="0">
              <a:latin typeface="Arial" panose="020B0604020202020204" pitchFamily="34" charset="0"/>
              <a:cs typeface="Arial" panose="020B0604020202020204" pitchFamily="34" charset="0"/>
            </a:rPr>
            <a:t>7</a:t>
          </a:r>
          <a:r>
            <a:rPr lang="en-GB">
              <a:latin typeface="Arial" panose="020B0604020202020204" pitchFamily="34" charset="0"/>
              <a:cs typeface="Arial" panose="020B0604020202020204" pitchFamily="34" charset="0"/>
            </a:rPr>
            <a:t>. Diogelu</a:t>
          </a:r>
          <a:endParaRPr lang="en-GB" dirty="0">
            <a:latin typeface="Arial" panose="020B0604020202020204" pitchFamily="34" charset="0"/>
            <a:cs typeface="Arial" panose="020B0604020202020204" pitchFamily="34" charset="0"/>
          </a:endParaRPr>
        </a:p>
      </dgm:t>
    </dgm:pt>
    <dgm:pt modelId="{8E2BFE76-90BC-44CB-A7B5-E03F8B7BDA8A}" type="parTrans" cxnId="{6FCE7E39-CCDC-4043-BF04-5DFEA926AABB}">
      <dgm:prSet/>
      <dgm:spPr/>
      <dgm:t>
        <a:bodyPr/>
        <a:lstStyle/>
        <a:p>
          <a:endParaRPr lang="en-GB"/>
        </a:p>
      </dgm:t>
    </dgm:pt>
    <dgm:pt modelId="{0D753CAB-A7ED-462E-BD93-DFEEA0CB272B}" type="sibTrans" cxnId="{6FCE7E39-CCDC-4043-BF04-5DFEA926AABB}">
      <dgm:prSet/>
      <dgm:spPr/>
      <dgm:t>
        <a:bodyPr/>
        <a:lstStyle/>
        <a:p>
          <a:endParaRPr lang="en-GB"/>
        </a:p>
      </dgm:t>
    </dgm:pt>
    <dgm:pt modelId="{8C706B17-2C8F-42B6-B343-9610D8C3E049}">
      <dgm:prSet phldrT="[Text]"/>
      <dgm:spPr>
        <a:solidFill>
          <a:srgbClr val="ED1E87"/>
        </a:solidFill>
      </dgm:spPr>
      <dgm:t>
        <a:bodyPr/>
        <a:lstStyle/>
        <a:p>
          <a:r>
            <a:rPr lang="en-GB" dirty="0">
              <a:latin typeface="Arial" panose="020B0604020202020204" pitchFamily="34" charset="0"/>
              <a:cs typeface="Arial" panose="020B0604020202020204" pitchFamily="34" charset="0"/>
            </a:rPr>
            <a:t>8. </a:t>
          </a:r>
          <a:r>
            <a:rPr lang="en-GB" dirty="0" err="1">
              <a:latin typeface="Arial" panose="020B0604020202020204" pitchFamily="34" charset="0"/>
              <a:cs typeface="Arial" panose="020B0604020202020204" pitchFamily="34" charset="0"/>
            </a:rPr>
            <a:t>Swyddogaethau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Gwasanaethau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Cymdeithasol</a:t>
          </a:r>
          <a:endParaRPr lang="en-GB" dirty="0">
            <a:latin typeface="Arial" panose="020B0604020202020204" pitchFamily="34" charset="0"/>
            <a:cs typeface="Arial" panose="020B0604020202020204" pitchFamily="34" charset="0"/>
          </a:endParaRPr>
        </a:p>
      </dgm:t>
    </dgm:pt>
    <dgm:pt modelId="{2EB19A27-D37B-4A77-9E4D-2103F49B7F27}" type="parTrans" cxnId="{94BABD27-73E8-4676-A2CF-BAD3ED122F16}">
      <dgm:prSet/>
      <dgm:spPr/>
      <dgm:t>
        <a:bodyPr/>
        <a:lstStyle/>
        <a:p>
          <a:endParaRPr lang="en-GB"/>
        </a:p>
      </dgm:t>
    </dgm:pt>
    <dgm:pt modelId="{4134812D-B327-4A97-A9AF-AC5193E2B63A}" type="sibTrans" cxnId="{94BABD27-73E8-4676-A2CF-BAD3ED122F16}">
      <dgm:prSet/>
      <dgm:spPr/>
      <dgm:t>
        <a:bodyPr/>
        <a:lstStyle/>
        <a:p>
          <a:endParaRPr lang="en-GB"/>
        </a:p>
      </dgm:t>
    </dgm:pt>
    <dgm:pt modelId="{85DD9F60-FB30-4B6F-A0D1-2927360DCE9F}">
      <dgm:prSet phldrT="[Text]"/>
      <dgm:spPr>
        <a:solidFill>
          <a:srgbClr val="ED1E87"/>
        </a:solidFill>
      </dgm:spPr>
      <dgm:t>
        <a:bodyPr/>
        <a:lstStyle/>
        <a:p>
          <a:r>
            <a:rPr lang="en-GB" dirty="0">
              <a:latin typeface="Arial" panose="020B0604020202020204" pitchFamily="34" charset="0"/>
              <a:cs typeface="Arial" panose="020B0604020202020204" pitchFamily="34" charset="0"/>
            </a:rPr>
            <a:t>9. </a:t>
          </a:r>
          <a:r>
            <a:rPr lang="en-GB" dirty="0" err="1">
              <a:latin typeface="Arial" panose="020B0604020202020204" pitchFamily="34" charset="0"/>
              <a:cs typeface="Arial" panose="020B0604020202020204" pitchFamily="34" charset="0"/>
            </a:rPr>
            <a:t>Cydweithrediad</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Phartneriaeth</a:t>
          </a:r>
          <a:endParaRPr lang="en-GB" dirty="0">
            <a:latin typeface="Arial" panose="020B0604020202020204" pitchFamily="34" charset="0"/>
            <a:cs typeface="Arial" panose="020B0604020202020204" pitchFamily="34" charset="0"/>
          </a:endParaRPr>
        </a:p>
      </dgm:t>
    </dgm:pt>
    <dgm:pt modelId="{0D99BB0F-ED0D-4634-A5E9-83F4859EEFC9}" type="parTrans" cxnId="{EC674F56-3762-4BE7-A57D-C15E94010736}">
      <dgm:prSet/>
      <dgm:spPr/>
      <dgm:t>
        <a:bodyPr/>
        <a:lstStyle/>
        <a:p>
          <a:endParaRPr lang="en-GB"/>
        </a:p>
      </dgm:t>
    </dgm:pt>
    <dgm:pt modelId="{0E3CA167-FA3F-4051-8FAF-697A4EE88365}" type="sibTrans" cxnId="{EC674F56-3762-4BE7-A57D-C15E94010736}">
      <dgm:prSet/>
      <dgm:spPr/>
      <dgm:t>
        <a:bodyPr/>
        <a:lstStyle/>
        <a:p>
          <a:endParaRPr lang="en-GB"/>
        </a:p>
      </dgm:t>
    </dgm:pt>
    <dgm:pt modelId="{68F66413-C26D-49D4-98C0-DDB2B232309D}">
      <dgm:prSet phldrT="[Text]"/>
      <dgm:spPr>
        <a:solidFill>
          <a:srgbClr val="ED1E87"/>
        </a:solidFill>
      </dgm:spPr>
      <dgm:t>
        <a:bodyPr/>
        <a:lstStyle/>
        <a:p>
          <a:r>
            <a:rPr lang="en-GB" dirty="0">
              <a:latin typeface="Arial" panose="020B0604020202020204" pitchFamily="34" charset="0"/>
              <a:cs typeface="Arial" panose="020B0604020202020204" pitchFamily="34" charset="0"/>
            </a:rPr>
            <a:t>10. </a:t>
          </a:r>
          <a:r>
            <a:rPr lang="en-GB" dirty="0" err="1">
              <a:latin typeface="Arial" panose="020B0604020202020204" pitchFamily="34" charset="0"/>
              <a:cs typeface="Arial" panose="020B0604020202020204" pitchFamily="34" charset="0"/>
            </a:rPr>
            <a:t>Cwynion</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Eiriolaeth</a:t>
          </a:r>
          <a:endParaRPr lang="en-GB" dirty="0">
            <a:latin typeface="Arial" panose="020B0604020202020204" pitchFamily="34" charset="0"/>
            <a:cs typeface="Arial" panose="020B0604020202020204" pitchFamily="34" charset="0"/>
          </a:endParaRPr>
        </a:p>
      </dgm:t>
    </dgm:pt>
    <dgm:pt modelId="{BB47030A-F61C-46BB-A570-87E9CB40E98A}" type="parTrans" cxnId="{78106BC2-A27F-4E98-BCEB-9CBC1AA7A3F8}">
      <dgm:prSet/>
      <dgm:spPr/>
      <dgm:t>
        <a:bodyPr/>
        <a:lstStyle/>
        <a:p>
          <a:endParaRPr lang="en-GB"/>
        </a:p>
      </dgm:t>
    </dgm:pt>
    <dgm:pt modelId="{CEF85D61-D9F4-4B83-B297-9373B176238D}" type="sibTrans" cxnId="{78106BC2-A27F-4E98-BCEB-9CBC1AA7A3F8}">
      <dgm:prSet/>
      <dgm:spPr/>
      <dgm:t>
        <a:bodyPr/>
        <a:lstStyle/>
        <a:p>
          <a:endParaRPr lang="en-GB"/>
        </a:p>
      </dgm:t>
    </dgm:pt>
    <dgm:pt modelId="{CDECA827-B4C9-459A-AFD4-FF57DB214825}">
      <dgm:prSet phldrT="[Text]"/>
      <dgm:spPr>
        <a:solidFill>
          <a:srgbClr val="ED1E87"/>
        </a:solidFill>
      </dgm:spPr>
      <dgm:t>
        <a:bodyPr/>
        <a:lstStyle/>
        <a:p>
          <a:r>
            <a:rPr lang="en-GB" dirty="0">
              <a:latin typeface="Arial" panose="020B0604020202020204" pitchFamily="34" charset="0"/>
              <a:cs typeface="Arial" panose="020B0604020202020204" pitchFamily="34" charset="0"/>
            </a:rPr>
            <a:t>11. </a:t>
          </a:r>
          <a:r>
            <a:rPr lang="en-GB" dirty="0" err="1">
              <a:latin typeface="Arial" panose="020B0604020202020204" pitchFamily="34" charset="0"/>
              <a:cs typeface="Arial" panose="020B0604020202020204" pitchFamily="34" charset="0"/>
            </a:rPr>
            <a:t>Amrywiol</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Chyffredinol</a:t>
          </a:r>
          <a:endParaRPr lang="en-GB" dirty="0">
            <a:latin typeface="Arial" panose="020B0604020202020204" pitchFamily="34" charset="0"/>
            <a:cs typeface="Arial" panose="020B0604020202020204" pitchFamily="34" charset="0"/>
          </a:endParaRPr>
        </a:p>
      </dgm:t>
    </dgm:pt>
    <dgm:pt modelId="{C6230FAE-55C1-47E9-95CF-B3D6D32C564E}" type="parTrans" cxnId="{F3E5D14D-BAB6-4B88-B316-2E27B0B7DB24}">
      <dgm:prSet/>
      <dgm:spPr/>
      <dgm:t>
        <a:bodyPr/>
        <a:lstStyle/>
        <a:p>
          <a:endParaRPr lang="en-GB"/>
        </a:p>
      </dgm:t>
    </dgm:pt>
    <dgm:pt modelId="{2827BE26-17E5-406B-B47A-51A79A47391D}" type="sibTrans" cxnId="{F3E5D14D-BAB6-4B88-B316-2E27B0B7DB24}">
      <dgm:prSet/>
      <dgm:spPr/>
      <dgm:t>
        <a:bodyPr/>
        <a:lstStyle/>
        <a:p>
          <a:endParaRPr lang="en-GB"/>
        </a:p>
      </dgm:t>
    </dgm:pt>
    <dgm:pt modelId="{4C30386A-C1DF-4036-AC58-1EDAEE4359F9}" type="pres">
      <dgm:prSet presAssocID="{41DB3F19-0587-4874-970F-0CEB44E0455C}" presName="diagram" presStyleCnt="0">
        <dgm:presLayoutVars>
          <dgm:dir/>
          <dgm:resizeHandles val="exact"/>
        </dgm:presLayoutVars>
      </dgm:prSet>
      <dgm:spPr/>
      <dgm:t>
        <a:bodyPr/>
        <a:lstStyle/>
        <a:p>
          <a:endParaRPr lang="en-GB"/>
        </a:p>
      </dgm:t>
    </dgm:pt>
    <dgm:pt modelId="{FB85EEE4-3CA6-4DE2-A00F-3EFFE5804BD8}" type="pres">
      <dgm:prSet presAssocID="{03276124-9EFE-483C-903E-C30DB5FDA3DA}" presName="node" presStyleLbl="node1" presStyleIdx="0" presStyleCnt="11">
        <dgm:presLayoutVars>
          <dgm:bulletEnabled val="1"/>
        </dgm:presLayoutVars>
      </dgm:prSet>
      <dgm:spPr/>
      <dgm:t>
        <a:bodyPr/>
        <a:lstStyle/>
        <a:p>
          <a:endParaRPr lang="en-GB"/>
        </a:p>
      </dgm:t>
    </dgm:pt>
    <dgm:pt modelId="{757907AF-1E2D-40EE-AFE2-CEBF6114308D}" type="pres">
      <dgm:prSet presAssocID="{54E0158C-ED9A-44F7-BCA6-A04B881A03AF}" presName="sibTrans" presStyleCnt="0"/>
      <dgm:spPr/>
    </dgm:pt>
    <dgm:pt modelId="{BF16F7C4-B9C8-4033-8D82-AEE574D4B027}" type="pres">
      <dgm:prSet presAssocID="{9896BB57-DEB9-4B9D-AE91-2D5DB4645A76}" presName="node" presStyleLbl="node1" presStyleIdx="1" presStyleCnt="11">
        <dgm:presLayoutVars>
          <dgm:bulletEnabled val="1"/>
        </dgm:presLayoutVars>
      </dgm:prSet>
      <dgm:spPr/>
      <dgm:t>
        <a:bodyPr/>
        <a:lstStyle/>
        <a:p>
          <a:endParaRPr lang="en-GB"/>
        </a:p>
      </dgm:t>
    </dgm:pt>
    <dgm:pt modelId="{3E3EFB09-5652-4C70-9C37-750C178BA97F}" type="pres">
      <dgm:prSet presAssocID="{4B071273-5769-4CF9-9205-9AF0CEAE28A3}" presName="sibTrans" presStyleCnt="0"/>
      <dgm:spPr/>
    </dgm:pt>
    <dgm:pt modelId="{89886420-9E56-452D-96F3-6BFED2CC43AF}" type="pres">
      <dgm:prSet presAssocID="{61495EE5-7F5D-4AEE-93D6-21D394246097}" presName="node" presStyleLbl="node1" presStyleIdx="2" presStyleCnt="11">
        <dgm:presLayoutVars>
          <dgm:bulletEnabled val="1"/>
        </dgm:presLayoutVars>
      </dgm:prSet>
      <dgm:spPr/>
      <dgm:t>
        <a:bodyPr/>
        <a:lstStyle/>
        <a:p>
          <a:endParaRPr lang="en-GB"/>
        </a:p>
      </dgm:t>
    </dgm:pt>
    <dgm:pt modelId="{E53A5F71-D01E-4DCC-9042-A85FDAB091E9}" type="pres">
      <dgm:prSet presAssocID="{20948665-1591-48E6-A530-FF500762D1A5}" presName="sibTrans" presStyleCnt="0"/>
      <dgm:spPr/>
    </dgm:pt>
    <dgm:pt modelId="{BC11C9D1-9083-454A-8D3E-1C751AF28283}" type="pres">
      <dgm:prSet presAssocID="{4F38AEA4-6D98-40F9-A924-F4DCB57F9412}" presName="node" presStyleLbl="node1" presStyleIdx="3" presStyleCnt="11">
        <dgm:presLayoutVars>
          <dgm:bulletEnabled val="1"/>
        </dgm:presLayoutVars>
      </dgm:prSet>
      <dgm:spPr/>
      <dgm:t>
        <a:bodyPr/>
        <a:lstStyle/>
        <a:p>
          <a:endParaRPr lang="en-GB"/>
        </a:p>
      </dgm:t>
    </dgm:pt>
    <dgm:pt modelId="{B7CD1BA5-FF06-4D70-A29C-3D5380962FC2}" type="pres">
      <dgm:prSet presAssocID="{6EDC90CD-57B5-45C4-8C5B-58FB39AE4E37}" presName="sibTrans" presStyleCnt="0"/>
      <dgm:spPr/>
    </dgm:pt>
    <dgm:pt modelId="{7D25DB41-927D-4D31-9142-D1292E8C6ED7}" type="pres">
      <dgm:prSet presAssocID="{7D821CA3-D3E3-48F1-82B9-01DE661ACD43}" presName="node" presStyleLbl="node1" presStyleIdx="4" presStyleCnt="11">
        <dgm:presLayoutVars>
          <dgm:bulletEnabled val="1"/>
        </dgm:presLayoutVars>
      </dgm:prSet>
      <dgm:spPr/>
      <dgm:t>
        <a:bodyPr/>
        <a:lstStyle/>
        <a:p>
          <a:endParaRPr lang="en-GB"/>
        </a:p>
      </dgm:t>
    </dgm:pt>
    <dgm:pt modelId="{28B08B30-1A5B-43CE-985F-9196E265D1CA}" type="pres">
      <dgm:prSet presAssocID="{91AE2D4D-9D28-4034-AB3B-9FA98EA79C20}" presName="sibTrans" presStyleCnt="0"/>
      <dgm:spPr/>
    </dgm:pt>
    <dgm:pt modelId="{2715E223-CD1D-49B3-ABE8-8AF703C2F468}" type="pres">
      <dgm:prSet presAssocID="{E71EDD43-8776-4725-8DC7-D4AE3465C91E}" presName="node" presStyleLbl="node1" presStyleIdx="5" presStyleCnt="11">
        <dgm:presLayoutVars>
          <dgm:bulletEnabled val="1"/>
        </dgm:presLayoutVars>
      </dgm:prSet>
      <dgm:spPr/>
      <dgm:t>
        <a:bodyPr/>
        <a:lstStyle/>
        <a:p>
          <a:endParaRPr lang="en-GB"/>
        </a:p>
      </dgm:t>
    </dgm:pt>
    <dgm:pt modelId="{86E68327-F973-4B75-9C9B-183802165E31}" type="pres">
      <dgm:prSet presAssocID="{99760CF1-FE16-4077-B535-84E76C3EECC6}" presName="sibTrans" presStyleCnt="0"/>
      <dgm:spPr/>
    </dgm:pt>
    <dgm:pt modelId="{C7E8F0AD-8372-4C02-9315-7D9F00BFE8A5}" type="pres">
      <dgm:prSet presAssocID="{17D4B281-B72A-4C6C-9824-6DF9D528F4C4}" presName="node" presStyleLbl="node1" presStyleIdx="6" presStyleCnt="11">
        <dgm:presLayoutVars>
          <dgm:bulletEnabled val="1"/>
        </dgm:presLayoutVars>
      </dgm:prSet>
      <dgm:spPr/>
      <dgm:t>
        <a:bodyPr/>
        <a:lstStyle/>
        <a:p>
          <a:endParaRPr lang="en-GB"/>
        </a:p>
      </dgm:t>
    </dgm:pt>
    <dgm:pt modelId="{A6233E14-71EE-4BE4-9928-B4089EF9635F}" type="pres">
      <dgm:prSet presAssocID="{0D753CAB-A7ED-462E-BD93-DFEEA0CB272B}" presName="sibTrans" presStyleCnt="0"/>
      <dgm:spPr/>
    </dgm:pt>
    <dgm:pt modelId="{68768930-9A2C-453E-A7A1-07D275A0D155}" type="pres">
      <dgm:prSet presAssocID="{8C706B17-2C8F-42B6-B343-9610D8C3E049}" presName="node" presStyleLbl="node1" presStyleIdx="7" presStyleCnt="11">
        <dgm:presLayoutVars>
          <dgm:bulletEnabled val="1"/>
        </dgm:presLayoutVars>
      </dgm:prSet>
      <dgm:spPr/>
      <dgm:t>
        <a:bodyPr/>
        <a:lstStyle/>
        <a:p>
          <a:endParaRPr lang="en-GB"/>
        </a:p>
      </dgm:t>
    </dgm:pt>
    <dgm:pt modelId="{CFEE263D-2F3E-4452-9EE9-0AEDF715B2F3}" type="pres">
      <dgm:prSet presAssocID="{4134812D-B327-4A97-A9AF-AC5193E2B63A}" presName="sibTrans" presStyleCnt="0"/>
      <dgm:spPr/>
    </dgm:pt>
    <dgm:pt modelId="{37D5E634-48C8-4E5B-926D-BE5828A259A0}" type="pres">
      <dgm:prSet presAssocID="{85DD9F60-FB30-4B6F-A0D1-2927360DCE9F}" presName="node" presStyleLbl="node1" presStyleIdx="8" presStyleCnt="11">
        <dgm:presLayoutVars>
          <dgm:bulletEnabled val="1"/>
        </dgm:presLayoutVars>
      </dgm:prSet>
      <dgm:spPr/>
      <dgm:t>
        <a:bodyPr/>
        <a:lstStyle/>
        <a:p>
          <a:endParaRPr lang="en-GB"/>
        </a:p>
      </dgm:t>
    </dgm:pt>
    <dgm:pt modelId="{09B88825-3D33-4028-8F9C-3113A645317E}" type="pres">
      <dgm:prSet presAssocID="{0E3CA167-FA3F-4051-8FAF-697A4EE88365}" presName="sibTrans" presStyleCnt="0"/>
      <dgm:spPr/>
    </dgm:pt>
    <dgm:pt modelId="{EF5FD781-3F0C-420C-A1B3-24B74D2E1BF2}" type="pres">
      <dgm:prSet presAssocID="{68F66413-C26D-49D4-98C0-DDB2B232309D}" presName="node" presStyleLbl="node1" presStyleIdx="9" presStyleCnt="11">
        <dgm:presLayoutVars>
          <dgm:bulletEnabled val="1"/>
        </dgm:presLayoutVars>
      </dgm:prSet>
      <dgm:spPr/>
      <dgm:t>
        <a:bodyPr/>
        <a:lstStyle/>
        <a:p>
          <a:endParaRPr lang="en-GB"/>
        </a:p>
      </dgm:t>
    </dgm:pt>
    <dgm:pt modelId="{6BCB4D3A-10F6-466E-A862-3F28ABC3FF8B}" type="pres">
      <dgm:prSet presAssocID="{CEF85D61-D9F4-4B83-B297-9373B176238D}" presName="sibTrans" presStyleCnt="0"/>
      <dgm:spPr/>
    </dgm:pt>
    <dgm:pt modelId="{43D1F320-6068-435F-A513-70C057340FD9}" type="pres">
      <dgm:prSet presAssocID="{CDECA827-B4C9-459A-AFD4-FF57DB214825}" presName="node" presStyleLbl="node1" presStyleIdx="10" presStyleCnt="11">
        <dgm:presLayoutVars>
          <dgm:bulletEnabled val="1"/>
        </dgm:presLayoutVars>
      </dgm:prSet>
      <dgm:spPr/>
      <dgm:t>
        <a:bodyPr/>
        <a:lstStyle/>
        <a:p>
          <a:endParaRPr lang="en-GB"/>
        </a:p>
      </dgm:t>
    </dgm:pt>
  </dgm:ptLst>
  <dgm:cxnLst>
    <dgm:cxn modelId="{CCEDABA1-C418-4A1D-A4BC-56C3F80F81DA}" type="presOf" srcId="{CDECA827-B4C9-459A-AFD4-FF57DB214825}" destId="{43D1F320-6068-435F-A513-70C057340FD9}" srcOrd="0" destOrd="0" presId="urn:microsoft.com/office/officeart/2005/8/layout/default"/>
    <dgm:cxn modelId="{535AC909-1DA2-432D-8626-3DF5B53FF90F}" type="presOf" srcId="{17D4B281-B72A-4C6C-9824-6DF9D528F4C4}" destId="{C7E8F0AD-8372-4C02-9315-7D9F00BFE8A5}" srcOrd="0" destOrd="0" presId="urn:microsoft.com/office/officeart/2005/8/layout/default"/>
    <dgm:cxn modelId="{78106BC2-A27F-4E98-BCEB-9CBC1AA7A3F8}" srcId="{41DB3F19-0587-4874-970F-0CEB44E0455C}" destId="{68F66413-C26D-49D4-98C0-DDB2B232309D}" srcOrd="9" destOrd="0" parTransId="{BB47030A-F61C-46BB-A570-87E9CB40E98A}" sibTransId="{CEF85D61-D9F4-4B83-B297-9373B176238D}"/>
    <dgm:cxn modelId="{A28AF0BF-A965-4BBD-B4F8-82F83B4548D1}" srcId="{41DB3F19-0587-4874-970F-0CEB44E0455C}" destId="{03276124-9EFE-483C-903E-C30DB5FDA3DA}" srcOrd="0" destOrd="0" parTransId="{10BC3C2A-6A08-41E8-9E79-7D93D567AA6E}" sibTransId="{54E0158C-ED9A-44F7-BCA6-A04B881A03AF}"/>
    <dgm:cxn modelId="{729DC120-6C4F-4B66-AAA2-4C9615317E46}" type="presOf" srcId="{8C706B17-2C8F-42B6-B343-9610D8C3E049}" destId="{68768930-9A2C-453E-A7A1-07D275A0D155}" srcOrd="0" destOrd="0" presId="urn:microsoft.com/office/officeart/2005/8/layout/default"/>
    <dgm:cxn modelId="{81CCAD0E-046B-40AA-8FE5-86F555A44C65}" type="presOf" srcId="{4F38AEA4-6D98-40F9-A924-F4DCB57F9412}" destId="{BC11C9D1-9083-454A-8D3E-1C751AF28283}" srcOrd="0" destOrd="0" presId="urn:microsoft.com/office/officeart/2005/8/layout/default"/>
    <dgm:cxn modelId="{878A5BD8-9A50-47EF-9F73-D89792F1C6D0}" type="presOf" srcId="{68F66413-C26D-49D4-98C0-DDB2B232309D}" destId="{EF5FD781-3F0C-420C-A1B3-24B74D2E1BF2}" srcOrd="0" destOrd="0" presId="urn:microsoft.com/office/officeart/2005/8/layout/default"/>
    <dgm:cxn modelId="{7D426F61-3816-4306-A206-944EB8AAF42C}" type="presOf" srcId="{E71EDD43-8776-4725-8DC7-D4AE3465C91E}" destId="{2715E223-CD1D-49B3-ABE8-8AF703C2F468}" srcOrd="0" destOrd="0" presId="urn:microsoft.com/office/officeart/2005/8/layout/default"/>
    <dgm:cxn modelId="{64CAD8A4-82BC-4800-95E2-649458EFC269}" srcId="{41DB3F19-0587-4874-970F-0CEB44E0455C}" destId="{61495EE5-7F5D-4AEE-93D6-21D394246097}" srcOrd="2" destOrd="0" parTransId="{29BDA626-57A7-4310-A00B-933689C6DD27}" sibTransId="{20948665-1591-48E6-A530-FF500762D1A5}"/>
    <dgm:cxn modelId="{EAAE2A83-ED48-4FDB-9D94-EC4C67EF8186}" srcId="{41DB3F19-0587-4874-970F-0CEB44E0455C}" destId="{7D821CA3-D3E3-48F1-82B9-01DE661ACD43}" srcOrd="4" destOrd="0" parTransId="{970793B0-5D11-4FA2-98F4-CBA80AF1C47C}" sibTransId="{91AE2D4D-9D28-4034-AB3B-9FA98EA79C20}"/>
    <dgm:cxn modelId="{D0DA7C68-D1A3-4F0A-8916-2B592FC41A19}" type="presOf" srcId="{9896BB57-DEB9-4B9D-AE91-2D5DB4645A76}" destId="{BF16F7C4-B9C8-4033-8D82-AEE574D4B027}" srcOrd="0" destOrd="0" presId="urn:microsoft.com/office/officeart/2005/8/layout/default"/>
    <dgm:cxn modelId="{D61074BC-83DC-4A03-A04B-A24D43E6FAA4}" type="presOf" srcId="{7D821CA3-D3E3-48F1-82B9-01DE661ACD43}" destId="{7D25DB41-927D-4D31-9142-D1292E8C6ED7}" srcOrd="0" destOrd="0" presId="urn:microsoft.com/office/officeart/2005/8/layout/default"/>
    <dgm:cxn modelId="{6381ACFE-8324-4C4B-B470-19D76B60BF14}" srcId="{41DB3F19-0587-4874-970F-0CEB44E0455C}" destId="{9896BB57-DEB9-4B9D-AE91-2D5DB4645A76}" srcOrd="1" destOrd="0" parTransId="{063B7A06-1D83-432E-9DBF-8E9701F2AEF2}" sibTransId="{4B071273-5769-4CF9-9205-9AF0CEAE28A3}"/>
    <dgm:cxn modelId="{5D5B0DA4-0EEB-4475-9B3E-41FD7E94692E}" type="presOf" srcId="{41DB3F19-0587-4874-970F-0CEB44E0455C}" destId="{4C30386A-C1DF-4036-AC58-1EDAEE4359F9}" srcOrd="0" destOrd="0" presId="urn:microsoft.com/office/officeart/2005/8/layout/default"/>
    <dgm:cxn modelId="{F3E5D14D-BAB6-4B88-B316-2E27B0B7DB24}" srcId="{41DB3F19-0587-4874-970F-0CEB44E0455C}" destId="{CDECA827-B4C9-459A-AFD4-FF57DB214825}" srcOrd="10" destOrd="0" parTransId="{C6230FAE-55C1-47E9-95CF-B3D6D32C564E}" sibTransId="{2827BE26-17E5-406B-B47A-51A79A47391D}"/>
    <dgm:cxn modelId="{3B5A7270-C7B2-4384-BE70-07BC29D47E71}" srcId="{41DB3F19-0587-4874-970F-0CEB44E0455C}" destId="{E71EDD43-8776-4725-8DC7-D4AE3465C91E}" srcOrd="5" destOrd="0" parTransId="{E2FB1909-95A0-4D89-9C79-9AE3243DD1B3}" sibTransId="{99760CF1-FE16-4077-B535-84E76C3EECC6}"/>
    <dgm:cxn modelId="{94BABD27-73E8-4676-A2CF-BAD3ED122F16}" srcId="{41DB3F19-0587-4874-970F-0CEB44E0455C}" destId="{8C706B17-2C8F-42B6-B343-9610D8C3E049}" srcOrd="7" destOrd="0" parTransId="{2EB19A27-D37B-4A77-9E4D-2103F49B7F27}" sibTransId="{4134812D-B327-4A97-A9AF-AC5193E2B63A}"/>
    <dgm:cxn modelId="{5AD7403C-056F-4FC1-959E-E0554422BE1F}" type="presOf" srcId="{85DD9F60-FB30-4B6F-A0D1-2927360DCE9F}" destId="{37D5E634-48C8-4E5B-926D-BE5828A259A0}" srcOrd="0" destOrd="0" presId="urn:microsoft.com/office/officeart/2005/8/layout/default"/>
    <dgm:cxn modelId="{6FCE7E39-CCDC-4043-BF04-5DFEA926AABB}" srcId="{41DB3F19-0587-4874-970F-0CEB44E0455C}" destId="{17D4B281-B72A-4C6C-9824-6DF9D528F4C4}" srcOrd="6" destOrd="0" parTransId="{8E2BFE76-90BC-44CB-A7B5-E03F8B7BDA8A}" sibTransId="{0D753CAB-A7ED-462E-BD93-DFEEA0CB272B}"/>
    <dgm:cxn modelId="{3A5879DC-BEC2-437F-BF6F-42CCBEBB265A}" type="presOf" srcId="{61495EE5-7F5D-4AEE-93D6-21D394246097}" destId="{89886420-9E56-452D-96F3-6BFED2CC43AF}" srcOrd="0" destOrd="0" presId="urn:microsoft.com/office/officeart/2005/8/layout/default"/>
    <dgm:cxn modelId="{7B1C69B9-08CD-4B48-A561-A127C70FFEE9}" type="presOf" srcId="{03276124-9EFE-483C-903E-C30DB5FDA3DA}" destId="{FB85EEE4-3CA6-4DE2-A00F-3EFFE5804BD8}" srcOrd="0" destOrd="0" presId="urn:microsoft.com/office/officeart/2005/8/layout/default"/>
    <dgm:cxn modelId="{FB0B10A7-77E2-4FED-AE86-8362ABB51DAD}" srcId="{41DB3F19-0587-4874-970F-0CEB44E0455C}" destId="{4F38AEA4-6D98-40F9-A924-F4DCB57F9412}" srcOrd="3" destOrd="0" parTransId="{5C9AE1E4-AF3E-4D76-8AD9-B074783E1F59}" sibTransId="{6EDC90CD-57B5-45C4-8C5B-58FB39AE4E37}"/>
    <dgm:cxn modelId="{EC674F56-3762-4BE7-A57D-C15E94010736}" srcId="{41DB3F19-0587-4874-970F-0CEB44E0455C}" destId="{85DD9F60-FB30-4B6F-A0D1-2927360DCE9F}" srcOrd="8" destOrd="0" parTransId="{0D99BB0F-ED0D-4634-A5E9-83F4859EEFC9}" sibTransId="{0E3CA167-FA3F-4051-8FAF-697A4EE88365}"/>
    <dgm:cxn modelId="{4CCFCA5E-E333-41F2-A927-1FC9C67664EE}" type="presParOf" srcId="{4C30386A-C1DF-4036-AC58-1EDAEE4359F9}" destId="{FB85EEE4-3CA6-4DE2-A00F-3EFFE5804BD8}" srcOrd="0" destOrd="0" presId="urn:microsoft.com/office/officeart/2005/8/layout/default"/>
    <dgm:cxn modelId="{8AC0E652-0AAE-4C92-92F2-CE9F8A10F0FD}" type="presParOf" srcId="{4C30386A-C1DF-4036-AC58-1EDAEE4359F9}" destId="{757907AF-1E2D-40EE-AFE2-CEBF6114308D}" srcOrd="1" destOrd="0" presId="urn:microsoft.com/office/officeart/2005/8/layout/default"/>
    <dgm:cxn modelId="{F4535A7B-112B-4DD3-BFCF-F32AB60BCBCA}" type="presParOf" srcId="{4C30386A-C1DF-4036-AC58-1EDAEE4359F9}" destId="{BF16F7C4-B9C8-4033-8D82-AEE574D4B027}" srcOrd="2" destOrd="0" presId="urn:microsoft.com/office/officeart/2005/8/layout/default"/>
    <dgm:cxn modelId="{C7FC7513-40BF-4819-A7D5-B3F94DD68BE4}" type="presParOf" srcId="{4C30386A-C1DF-4036-AC58-1EDAEE4359F9}" destId="{3E3EFB09-5652-4C70-9C37-750C178BA97F}" srcOrd="3" destOrd="0" presId="urn:microsoft.com/office/officeart/2005/8/layout/default"/>
    <dgm:cxn modelId="{407152C1-C19C-4E86-BEAE-43DA5FAFB6A6}" type="presParOf" srcId="{4C30386A-C1DF-4036-AC58-1EDAEE4359F9}" destId="{89886420-9E56-452D-96F3-6BFED2CC43AF}" srcOrd="4" destOrd="0" presId="urn:microsoft.com/office/officeart/2005/8/layout/default"/>
    <dgm:cxn modelId="{E812AAA6-2ED6-4D86-9B5E-6B32F205D01A}" type="presParOf" srcId="{4C30386A-C1DF-4036-AC58-1EDAEE4359F9}" destId="{E53A5F71-D01E-4DCC-9042-A85FDAB091E9}" srcOrd="5" destOrd="0" presId="urn:microsoft.com/office/officeart/2005/8/layout/default"/>
    <dgm:cxn modelId="{C99B5329-21A1-4FA1-BCD2-2FA755756C94}" type="presParOf" srcId="{4C30386A-C1DF-4036-AC58-1EDAEE4359F9}" destId="{BC11C9D1-9083-454A-8D3E-1C751AF28283}" srcOrd="6" destOrd="0" presId="urn:microsoft.com/office/officeart/2005/8/layout/default"/>
    <dgm:cxn modelId="{DD893FAD-9F36-4D01-AEA5-25C462ED61FC}" type="presParOf" srcId="{4C30386A-C1DF-4036-AC58-1EDAEE4359F9}" destId="{B7CD1BA5-FF06-4D70-A29C-3D5380962FC2}" srcOrd="7" destOrd="0" presId="urn:microsoft.com/office/officeart/2005/8/layout/default"/>
    <dgm:cxn modelId="{E0CF1D0A-887E-4249-9296-FAEFDFFD2BB0}" type="presParOf" srcId="{4C30386A-C1DF-4036-AC58-1EDAEE4359F9}" destId="{7D25DB41-927D-4D31-9142-D1292E8C6ED7}" srcOrd="8" destOrd="0" presId="urn:microsoft.com/office/officeart/2005/8/layout/default"/>
    <dgm:cxn modelId="{B39496A0-30AB-4C1E-BA72-23701066BF82}" type="presParOf" srcId="{4C30386A-C1DF-4036-AC58-1EDAEE4359F9}" destId="{28B08B30-1A5B-43CE-985F-9196E265D1CA}" srcOrd="9" destOrd="0" presId="urn:microsoft.com/office/officeart/2005/8/layout/default"/>
    <dgm:cxn modelId="{5DD5ABE8-D99C-4F20-A984-9ABCB29D5048}" type="presParOf" srcId="{4C30386A-C1DF-4036-AC58-1EDAEE4359F9}" destId="{2715E223-CD1D-49B3-ABE8-8AF703C2F468}" srcOrd="10" destOrd="0" presId="urn:microsoft.com/office/officeart/2005/8/layout/default"/>
    <dgm:cxn modelId="{C8885CCA-FDA8-45E3-9EA8-CCC88E5483E2}" type="presParOf" srcId="{4C30386A-C1DF-4036-AC58-1EDAEE4359F9}" destId="{86E68327-F973-4B75-9C9B-183802165E31}" srcOrd="11" destOrd="0" presId="urn:microsoft.com/office/officeart/2005/8/layout/default"/>
    <dgm:cxn modelId="{6E5C6CF4-DAB3-4E97-A17E-82C486C0A7EF}" type="presParOf" srcId="{4C30386A-C1DF-4036-AC58-1EDAEE4359F9}" destId="{C7E8F0AD-8372-4C02-9315-7D9F00BFE8A5}" srcOrd="12" destOrd="0" presId="urn:microsoft.com/office/officeart/2005/8/layout/default"/>
    <dgm:cxn modelId="{BDD7DD8A-7E9C-4F54-AFEE-3FF96287F572}" type="presParOf" srcId="{4C30386A-C1DF-4036-AC58-1EDAEE4359F9}" destId="{A6233E14-71EE-4BE4-9928-B4089EF9635F}" srcOrd="13" destOrd="0" presId="urn:microsoft.com/office/officeart/2005/8/layout/default"/>
    <dgm:cxn modelId="{4550825F-560F-4DB5-A80D-1C1B9E3AE263}" type="presParOf" srcId="{4C30386A-C1DF-4036-AC58-1EDAEE4359F9}" destId="{68768930-9A2C-453E-A7A1-07D275A0D155}" srcOrd="14" destOrd="0" presId="urn:microsoft.com/office/officeart/2005/8/layout/default"/>
    <dgm:cxn modelId="{B0599E0D-104E-4274-BB58-B9D1711A9A7B}" type="presParOf" srcId="{4C30386A-C1DF-4036-AC58-1EDAEE4359F9}" destId="{CFEE263D-2F3E-4452-9EE9-0AEDF715B2F3}" srcOrd="15" destOrd="0" presId="urn:microsoft.com/office/officeart/2005/8/layout/default"/>
    <dgm:cxn modelId="{65474D95-59FB-49B2-80BF-2D418A58ADEF}" type="presParOf" srcId="{4C30386A-C1DF-4036-AC58-1EDAEE4359F9}" destId="{37D5E634-48C8-4E5B-926D-BE5828A259A0}" srcOrd="16" destOrd="0" presId="urn:microsoft.com/office/officeart/2005/8/layout/default"/>
    <dgm:cxn modelId="{47C43D1C-38B3-40A1-A0DD-B3BFA0AF3445}" type="presParOf" srcId="{4C30386A-C1DF-4036-AC58-1EDAEE4359F9}" destId="{09B88825-3D33-4028-8F9C-3113A645317E}" srcOrd="17" destOrd="0" presId="urn:microsoft.com/office/officeart/2005/8/layout/default"/>
    <dgm:cxn modelId="{AF2EB38B-9471-475B-9796-493EEEE96F8B}" type="presParOf" srcId="{4C30386A-C1DF-4036-AC58-1EDAEE4359F9}" destId="{EF5FD781-3F0C-420C-A1B3-24B74D2E1BF2}" srcOrd="18" destOrd="0" presId="urn:microsoft.com/office/officeart/2005/8/layout/default"/>
    <dgm:cxn modelId="{734DFAAF-3DB3-4D3A-84B5-B5B0A10BE47C}" type="presParOf" srcId="{4C30386A-C1DF-4036-AC58-1EDAEE4359F9}" destId="{6BCB4D3A-10F6-466E-A862-3F28ABC3FF8B}" srcOrd="19" destOrd="0" presId="urn:microsoft.com/office/officeart/2005/8/layout/default"/>
    <dgm:cxn modelId="{FF002EE0-14F3-40BE-859B-AB285B05CF5E}" type="presParOf" srcId="{4C30386A-C1DF-4036-AC58-1EDAEE4359F9}" destId="{43D1F320-6068-435F-A513-70C057340FD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0EEB35-ACC0-42DE-B448-AF58B509B17B}" type="doc">
      <dgm:prSet loTypeId="urn:microsoft.com/office/officeart/2005/8/layout/hProcess3" loCatId="process" qsTypeId="urn:microsoft.com/office/officeart/2005/8/quickstyle/3d1" qsCatId="3D" csTypeId="urn:microsoft.com/office/officeart/2005/8/colors/accent1_2" csCatId="accent1" phldr="1"/>
      <dgm:spPr/>
      <dgm:t>
        <a:bodyPr/>
        <a:lstStyle/>
        <a:p>
          <a:endParaRPr lang="en-GB"/>
        </a:p>
      </dgm:t>
    </dgm:pt>
    <dgm:pt modelId="{6AF48E87-6D36-490F-991F-E925A9D1528F}">
      <dgm:prSet phldrT="[Text]" custT="1"/>
      <dgm:spPr/>
      <dgm:t>
        <a:bodyPr/>
        <a:lstStyle/>
        <a:p>
          <a:r>
            <a:rPr lang="en-GB" sz="2400" b="1">
              <a:solidFill>
                <a:schemeClr val="bg1"/>
              </a:solidFill>
              <a:latin typeface="Arial" panose="020B0604020202020204" pitchFamily="34" charset="0"/>
              <a:cs typeface="Arial" panose="020B0604020202020204" pitchFamily="34" charset="0"/>
            </a:rPr>
            <a:t>Ataliol</a:t>
          </a:r>
          <a:endParaRPr lang="en-GB" sz="2400" b="1" dirty="0">
            <a:solidFill>
              <a:schemeClr val="bg1"/>
            </a:solidFill>
            <a:latin typeface="Arial" panose="020B0604020202020204" pitchFamily="34" charset="0"/>
            <a:cs typeface="Arial" panose="020B0604020202020204" pitchFamily="34" charset="0"/>
          </a:endParaRPr>
        </a:p>
      </dgm:t>
    </dgm:pt>
    <dgm:pt modelId="{8C341402-83CF-43B1-8A4F-7F8AD7BBE90B}" type="parTrans" cxnId="{31178FCE-59C6-4D15-BA0B-E66928FF63BA}">
      <dgm:prSet/>
      <dgm:spPr/>
      <dgm:t>
        <a:bodyPr/>
        <a:lstStyle/>
        <a:p>
          <a:endParaRPr lang="en-GB"/>
        </a:p>
      </dgm:t>
    </dgm:pt>
    <dgm:pt modelId="{5FFC856C-84D4-4752-B0DE-EEF33135DFED}" type="sibTrans" cxnId="{31178FCE-59C6-4D15-BA0B-E66928FF63BA}">
      <dgm:prSet/>
      <dgm:spPr/>
      <dgm:t>
        <a:bodyPr/>
        <a:lstStyle/>
        <a:p>
          <a:endParaRPr lang="en-GB"/>
        </a:p>
      </dgm:t>
    </dgm:pt>
    <dgm:pt modelId="{341D1853-F8D1-42C5-922A-39A635437458}">
      <dgm:prSet phldrT="[Text]" custT="1"/>
      <dgm:spPr/>
      <dgm:t>
        <a:bodyPr/>
        <a:lstStyle/>
        <a:p>
          <a:r>
            <a:rPr lang="en-GB" sz="2400" b="1">
              <a:solidFill>
                <a:schemeClr val="bg1"/>
              </a:solidFill>
              <a:latin typeface="Arial" panose="020B0604020202020204" pitchFamily="34" charset="0"/>
              <a:cs typeface="Arial" panose="020B0604020202020204" pitchFamily="34" charset="0"/>
            </a:rPr>
            <a:t>Dwys</a:t>
          </a:r>
          <a:endParaRPr lang="en-GB" sz="2400" b="1" dirty="0">
            <a:solidFill>
              <a:schemeClr val="bg1"/>
            </a:solidFill>
            <a:latin typeface="Arial" panose="020B0604020202020204" pitchFamily="34" charset="0"/>
            <a:cs typeface="Arial" panose="020B0604020202020204" pitchFamily="34" charset="0"/>
          </a:endParaRPr>
        </a:p>
      </dgm:t>
    </dgm:pt>
    <dgm:pt modelId="{48EF32F9-A5FB-42FF-9068-7F09CD6C3013}" type="parTrans" cxnId="{0BAD1CCA-844C-4165-8D9A-EF19A7AA8B0C}">
      <dgm:prSet/>
      <dgm:spPr/>
      <dgm:t>
        <a:bodyPr/>
        <a:lstStyle/>
        <a:p>
          <a:endParaRPr lang="en-GB"/>
        </a:p>
      </dgm:t>
    </dgm:pt>
    <dgm:pt modelId="{5CC24A0F-5E2F-4821-B150-B1B033CE0048}" type="sibTrans" cxnId="{0BAD1CCA-844C-4165-8D9A-EF19A7AA8B0C}">
      <dgm:prSet/>
      <dgm:spPr/>
      <dgm:t>
        <a:bodyPr/>
        <a:lstStyle/>
        <a:p>
          <a:endParaRPr lang="en-GB"/>
        </a:p>
      </dgm:t>
    </dgm:pt>
    <dgm:pt modelId="{E5835E4B-BF71-4298-92BA-CA9C2B321752}" type="pres">
      <dgm:prSet presAssocID="{930EEB35-ACC0-42DE-B448-AF58B509B17B}" presName="Name0" presStyleCnt="0">
        <dgm:presLayoutVars>
          <dgm:dir/>
          <dgm:animLvl val="lvl"/>
          <dgm:resizeHandles val="exact"/>
        </dgm:presLayoutVars>
      </dgm:prSet>
      <dgm:spPr/>
      <dgm:t>
        <a:bodyPr/>
        <a:lstStyle/>
        <a:p>
          <a:endParaRPr lang="en-GB"/>
        </a:p>
      </dgm:t>
    </dgm:pt>
    <dgm:pt modelId="{DE01DBF1-F002-428F-B255-AC123F10682C}" type="pres">
      <dgm:prSet presAssocID="{930EEB35-ACC0-42DE-B448-AF58B509B17B}" presName="dummy" presStyleCnt="0"/>
      <dgm:spPr/>
    </dgm:pt>
    <dgm:pt modelId="{ED860392-1EC1-4A5B-85EA-C72727040BC4}" type="pres">
      <dgm:prSet presAssocID="{930EEB35-ACC0-42DE-B448-AF58B509B17B}" presName="linH" presStyleCnt="0"/>
      <dgm:spPr/>
    </dgm:pt>
    <dgm:pt modelId="{13ED9475-9706-4A91-ABE7-5D486E28BCE3}" type="pres">
      <dgm:prSet presAssocID="{930EEB35-ACC0-42DE-B448-AF58B509B17B}" presName="padding1" presStyleCnt="0"/>
      <dgm:spPr/>
    </dgm:pt>
    <dgm:pt modelId="{CC88D72E-3190-4FE1-AC4C-354D39D04FBA}" type="pres">
      <dgm:prSet presAssocID="{6AF48E87-6D36-490F-991F-E925A9D1528F}" presName="linV" presStyleCnt="0"/>
      <dgm:spPr/>
    </dgm:pt>
    <dgm:pt modelId="{31868BEE-7FCD-4827-BA0F-74B5E3BF00A6}" type="pres">
      <dgm:prSet presAssocID="{6AF48E87-6D36-490F-991F-E925A9D1528F}" presName="spVertical1" presStyleCnt="0"/>
      <dgm:spPr/>
    </dgm:pt>
    <dgm:pt modelId="{18D4C9EB-9296-4C92-A789-464F592CF6BE}" type="pres">
      <dgm:prSet presAssocID="{6AF48E87-6D36-490F-991F-E925A9D1528F}" presName="parTx" presStyleLbl="revTx" presStyleIdx="0" presStyleCnt="2" custScaleX="62629" custScaleY="90909" custLinFactNeighborX="-28177" custLinFactNeighborY="-50650">
        <dgm:presLayoutVars>
          <dgm:chMax val="0"/>
          <dgm:chPref val="0"/>
          <dgm:bulletEnabled val="1"/>
        </dgm:presLayoutVars>
      </dgm:prSet>
      <dgm:spPr/>
      <dgm:t>
        <a:bodyPr/>
        <a:lstStyle/>
        <a:p>
          <a:endParaRPr lang="en-GB"/>
        </a:p>
      </dgm:t>
    </dgm:pt>
    <dgm:pt modelId="{EDC09E54-D299-410A-8F9E-B967D194C735}" type="pres">
      <dgm:prSet presAssocID="{6AF48E87-6D36-490F-991F-E925A9D1528F}" presName="spVertical2" presStyleCnt="0"/>
      <dgm:spPr/>
    </dgm:pt>
    <dgm:pt modelId="{631C812F-7CC5-4366-8F14-C1F0748A8242}" type="pres">
      <dgm:prSet presAssocID="{6AF48E87-6D36-490F-991F-E925A9D1528F}" presName="spVertical3" presStyleCnt="0"/>
      <dgm:spPr/>
    </dgm:pt>
    <dgm:pt modelId="{B3C75226-2C38-4CDC-9A4B-444E1A50A02B}" type="pres">
      <dgm:prSet presAssocID="{5FFC856C-84D4-4752-B0DE-EEF33135DFED}" presName="space" presStyleCnt="0"/>
      <dgm:spPr/>
    </dgm:pt>
    <dgm:pt modelId="{75F898DB-15ED-4BAE-85DB-214E313582D1}" type="pres">
      <dgm:prSet presAssocID="{341D1853-F8D1-42C5-922A-39A635437458}" presName="linV" presStyleCnt="0"/>
      <dgm:spPr/>
    </dgm:pt>
    <dgm:pt modelId="{1A3A1BB0-EE07-4B16-9EFE-EE74617D35C9}" type="pres">
      <dgm:prSet presAssocID="{341D1853-F8D1-42C5-922A-39A635437458}" presName="spVertical1" presStyleCnt="0"/>
      <dgm:spPr/>
    </dgm:pt>
    <dgm:pt modelId="{A0F0F986-78CF-41B9-9718-A46C36B46A58}" type="pres">
      <dgm:prSet presAssocID="{341D1853-F8D1-42C5-922A-39A635437458}" presName="parTx" presStyleLbl="revTx" presStyleIdx="1" presStyleCnt="2" custScaleX="44232" custScaleY="100258" custLinFactNeighborX="30902" custLinFactNeighborY="-57102">
        <dgm:presLayoutVars>
          <dgm:chMax val="0"/>
          <dgm:chPref val="0"/>
          <dgm:bulletEnabled val="1"/>
        </dgm:presLayoutVars>
      </dgm:prSet>
      <dgm:spPr/>
      <dgm:t>
        <a:bodyPr/>
        <a:lstStyle/>
        <a:p>
          <a:endParaRPr lang="en-GB"/>
        </a:p>
      </dgm:t>
    </dgm:pt>
    <dgm:pt modelId="{533B543E-778D-4228-8964-96D251722BB6}" type="pres">
      <dgm:prSet presAssocID="{341D1853-F8D1-42C5-922A-39A635437458}" presName="spVertical2" presStyleCnt="0"/>
      <dgm:spPr/>
    </dgm:pt>
    <dgm:pt modelId="{841F8105-40FC-4B4F-AB55-8D0A09F0EB68}" type="pres">
      <dgm:prSet presAssocID="{341D1853-F8D1-42C5-922A-39A635437458}" presName="spVertical3" presStyleCnt="0"/>
      <dgm:spPr/>
    </dgm:pt>
    <dgm:pt modelId="{93215E5A-896E-40C9-9AE4-2CB37194C264}" type="pres">
      <dgm:prSet presAssocID="{930EEB35-ACC0-42DE-B448-AF58B509B17B}" presName="padding2" presStyleCnt="0"/>
      <dgm:spPr/>
    </dgm:pt>
    <dgm:pt modelId="{E16CFE43-E95B-4515-BF1A-8345A452391E}" type="pres">
      <dgm:prSet presAssocID="{930EEB35-ACC0-42DE-B448-AF58B509B17B}" presName="negArrow" presStyleCnt="0"/>
      <dgm:spPr/>
    </dgm:pt>
    <dgm:pt modelId="{68A8B8D4-9A66-4D6F-82BE-22FE85EC7427}" type="pres">
      <dgm:prSet presAssocID="{930EEB35-ACC0-42DE-B448-AF58B509B17B}" presName="backgroundArrow" presStyleLbl="node1" presStyleIdx="0" presStyleCnt="1" custScaleY="74208" custLinFactNeighborY="2419"/>
      <dgm:spPr>
        <a:prstGeom prst="leftRightArrow">
          <a:avLst/>
        </a:prstGeom>
        <a:solidFill>
          <a:srgbClr val="ED1E87"/>
        </a:solidFill>
      </dgm:spPr>
      <dgm:extLst>
        <a:ext uri="{E40237B7-FDA0-4F09-8148-C483321AD2D9}">
          <dgm14:cNvPr xmlns:dgm14="http://schemas.microsoft.com/office/drawing/2010/diagram" id="0" name="" descr="A double headed arrow that shows the spectrum of care and support from preventative services on the left hand side to intensive services at the other. The spectrum has a dotted line on the right hand side to illustrate the need to shift the balance i.e. reduce the numbers of people receiving intensive support and increase the number using preventative services" title="Spectrum of care and support"/>
        </a:ext>
      </dgm:extLst>
    </dgm:pt>
  </dgm:ptLst>
  <dgm:cxnLst>
    <dgm:cxn modelId="{31178FCE-59C6-4D15-BA0B-E66928FF63BA}" srcId="{930EEB35-ACC0-42DE-B448-AF58B509B17B}" destId="{6AF48E87-6D36-490F-991F-E925A9D1528F}" srcOrd="0" destOrd="0" parTransId="{8C341402-83CF-43B1-8A4F-7F8AD7BBE90B}" sibTransId="{5FFC856C-84D4-4752-B0DE-EEF33135DFED}"/>
    <dgm:cxn modelId="{8DE1E3CD-2568-4466-8E40-2025F0979FB1}" type="presOf" srcId="{6AF48E87-6D36-490F-991F-E925A9D1528F}" destId="{18D4C9EB-9296-4C92-A789-464F592CF6BE}" srcOrd="0" destOrd="0" presId="urn:microsoft.com/office/officeart/2005/8/layout/hProcess3"/>
    <dgm:cxn modelId="{D6095D09-0835-4DD3-837D-DE8AC8E5237C}" type="presOf" srcId="{341D1853-F8D1-42C5-922A-39A635437458}" destId="{A0F0F986-78CF-41B9-9718-A46C36B46A58}" srcOrd="0" destOrd="0" presId="urn:microsoft.com/office/officeart/2005/8/layout/hProcess3"/>
    <dgm:cxn modelId="{56A6EDD3-3EF1-45A1-8B0F-3B786A219C6D}" type="presOf" srcId="{930EEB35-ACC0-42DE-B448-AF58B509B17B}" destId="{E5835E4B-BF71-4298-92BA-CA9C2B321752}" srcOrd="0" destOrd="0" presId="urn:microsoft.com/office/officeart/2005/8/layout/hProcess3"/>
    <dgm:cxn modelId="{0BAD1CCA-844C-4165-8D9A-EF19A7AA8B0C}" srcId="{930EEB35-ACC0-42DE-B448-AF58B509B17B}" destId="{341D1853-F8D1-42C5-922A-39A635437458}" srcOrd="1" destOrd="0" parTransId="{48EF32F9-A5FB-42FF-9068-7F09CD6C3013}" sibTransId="{5CC24A0F-5E2F-4821-B150-B1B033CE0048}"/>
    <dgm:cxn modelId="{E7517D95-9774-456C-927B-04A32FC61A0C}" type="presParOf" srcId="{E5835E4B-BF71-4298-92BA-CA9C2B321752}" destId="{DE01DBF1-F002-428F-B255-AC123F10682C}" srcOrd="0" destOrd="0" presId="urn:microsoft.com/office/officeart/2005/8/layout/hProcess3"/>
    <dgm:cxn modelId="{1AA829AA-E87D-47C8-B34D-E86369F8735A}" type="presParOf" srcId="{E5835E4B-BF71-4298-92BA-CA9C2B321752}" destId="{ED860392-1EC1-4A5B-85EA-C72727040BC4}" srcOrd="1" destOrd="0" presId="urn:microsoft.com/office/officeart/2005/8/layout/hProcess3"/>
    <dgm:cxn modelId="{A3C3AFC3-9A1B-4579-9C87-8ED02B026B19}" type="presParOf" srcId="{ED860392-1EC1-4A5B-85EA-C72727040BC4}" destId="{13ED9475-9706-4A91-ABE7-5D486E28BCE3}" srcOrd="0" destOrd="0" presId="urn:microsoft.com/office/officeart/2005/8/layout/hProcess3"/>
    <dgm:cxn modelId="{50AE1E1A-C7D0-4F27-B0C4-08509B5FADF0}" type="presParOf" srcId="{ED860392-1EC1-4A5B-85EA-C72727040BC4}" destId="{CC88D72E-3190-4FE1-AC4C-354D39D04FBA}" srcOrd="1" destOrd="0" presId="urn:microsoft.com/office/officeart/2005/8/layout/hProcess3"/>
    <dgm:cxn modelId="{0A2BCB36-E173-4C6A-9F0C-5AC057505D25}" type="presParOf" srcId="{CC88D72E-3190-4FE1-AC4C-354D39D04FBA}" destId="{31868BEE-7FCD-4827-BA0F-74B5E3BF00A6}" srcOrd="0" destOrd="0" presId="urn:microsoft.com/office/officeart/2005/8/layout/hProcess3"/>
    <dgm:cxn modelId="{22487E96-3A56-4A09-9CDB-73BCA3039E0B}" type="presParOf" srcId="{CC88D72E-3190-4FE1-AC4C-354D39D04FBA}" destId="{18D4C9EB-9296-4C92-A789-464F592CF6BE}" srcOrd="1" destOrd="0" presId="urn:microsoft.com/office/officeart/2005/8/layout/hProcess3"/>
    <dgm:cxn modelId="{9DFD8E41-282C-4364-A3D6-67AC0535EFB6}" type="presParOf" srcId="{CC88D72E-3190-4FE1-AC4C-354D39D04FBA}" destId="{EDC09E54-D299-410A-8F9E-B967D194C735}" srcOrd="2" destOrd="0" presId="urn:microsoft.com/office/officeart/2005/8/layout/hProcess3"/>
    <dgm:cxn modelId="{EC414E1B-786F-4957-A020-6769E39545F8}" type="presParOf" srcId="{CC88D72E-3190-4FE1-AC4C-354D39D04FBA}" destId="{631C812F-7CC5-4366-8F14-C1F0748A8242}" srcOrd="3" destOrd="0" presId="urn:microsoft.com/office/officeart/2005/8/layout/hProcess3"/>
    <dgm:cxn modelId="{1043B1E9-7A32-42E7-A18B-2BFA8987AC9E}" type="presParOf" srcId="{ED860392-1EC1-4A5B-85EA-C72727040BC4}" destId="{B3C75226-2C38-4CDC-9A4B-444E1A50A02B}" srcOrd="2" destOrd="0" presId="urn:microsoft.com/office/officeart/2005/8/layout/hProcess3"/>
    <dgm:cxn modelId="{E7C9E9F3-CD25-4283-A3C5-DC3614C90674}" type="presParOf" srcId="{ED860392-1EC1-4A5B-85EA-C72727040BC4}" destId="{75F898DB-15ED-4BAE-85DB-214E313582D1}" srcOrd="3" destOrd="0" presId="urn:microsoft.com/office/officeart/2005/8/layout/hProcess3"/>
    <dgm:cxn modelId="{3AD7D007-3F32-4F07-9B52-6E79C194FA5C}" type="presParOf" srcId="{75F898DB-15ED-4BAE-85DB-214E313582D1}" destId="{1A3A1BB0-EE07-4B16-9EFE-EE74617D35C9}" srcOrd="0" destOrd="0" presId="urn:microsoft.com/office/officeart/2005/8/layout/hProcess3"/>
    <dgm:cxn modelId="{5E3E001A-751B-476F-9AD3-0B933CC56562}" type="presParOf" srcId="{75F898DB-15ED-4BAE-85DB-214E313582D1}" destId="{A0F0F986-78CF-41B9-9718-A46C36B46A58}" srcOrd="1" destOrd="0" presId="urn:microsoft.com/office/officeart/2005/8/layout/hProcess3"/>
    <dgm:cxn modelId="{C0EAE829-5CF3-49B9-8AA9-109458CF3112}" type="presParOf" srcId="{75F898DB-15ED-4BAE-85DB-214E313582D1}" destId="{533B543E-778D-4228-8964-96D251722BB6}" srcOrd="2" destOrd="0" presId="urn:microsoft.com/office/officeart/2005/8/layout/hProcess3"/>
    <dgm:cxn modelId="{E7762C33-62DA-402E-A350-9DC954AC55B7}" type="presParOf" srcId="{75F898DB-15ED-4BAE-85DB-214E313582D1}" destId="{841F8105-40FC-4B4F-AB55-8D0A09F0EB68}" srcOrd="3" destOrd="0" presId="urn:microsoft.com/office/officeart/2005/8/layout/hProcess3"/>
    <dgm:cxn modelId="{81CA53A4-1924-42FD-83B7-309121824C05}" type="presParOf" srcId="{ED860392-1EC1-4A5B-85EA-C72727040BC4}" destId="{93215E5A-896E-40C9-9AE4-2CB37194C264}" srcOrd="4" destOrd="0" presId="urn:microsoft.com/office/officeart/2005/8/layout/hProcess3"/>
    <dgm:cxn modelId="{6216161B-3805-4A96-919B-87AB6A8AC8A9}" type="presParOf" srcId="{ED860392-1EC1-4A5B-85EA-C72727040BC4}" destId="{E16CFE43-E95B-4515-BF1A-8345A452391E}" srcOrd="5" destOrd="0" presId="urn:microsoft.com/office/officeart/2005/8/layout/hProcess3"/>
    <dgm:cxn modelId="{4B209777-D54D-42B3-AC4C-137287A9C93E}" type="presParOf" srcId="{ED860392-1EC1-4A5B-85EA-C72727040BC4}" destId="{68A8B8D4-9A66-4D6F-82BE-22FE85EC7427}"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516CD-178D-4182-9F99-F2A9CA56805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583A16AD-8E6A-4C43-B246-81FC1D43A036}">
      <dgm:prSet phldrT="[Text]" custT="1"/>
      <dgm:spPr>
        <a:solidFill>
          <a:srgbClr val="ED1E87"/>
        </a:solidFill>
      </dgm:spPr>
      <dgm:t>
        <a:bodyPr/>
        <a:lstStyle/>
        <a:p>
          <a:endParaRPr lang="en-GB" sz="500" dirty="0">
            <a:latin typeface="Arial" panose="020B0604020202020204" pitchFamily="34" charset="0"/>
            <a:cs typeface="Arial" panose="020B0604020202020204" pitchFamily="34" charset="0"/>
          </a:endParaRPr>
        </a:p>
      </dgm:t>
    </dgm:pt>
    <dgm:pt modelId="{0CF26660-5D51-46A7-BEFE-5E88B3BE0545}" type="parTrans" cxnId="{D92393F5-B43B-4BDE-8EAD-F073BF6463E6}">
      <dgm:prSet/>
      <dgm:spPr/>
      <dgm:t>
        <a:bodyPr/>
        <a:lstStyle/>
        <a:p>
          <a:endParaRPr lang="en-GB"/>
        </a:p>
      </dgm:t>
    </dgm:pt>
    <dgm:pt modelId="{15BA3AB8-26E3-4723-8C48-4AF7598EA8F9}" type="sibTrans" cxnId="{D92393F5-B43B-4BDE-8EAD-F073BF6463E6}">
      <dgm:prSet/>
      <dgm:spPr/>
      <dgm:t>
        <a:bodyPr/>
        <a:lstStyle/>
        <a:p>
          <a:endParaRPr lang="en-GB"/>
        </a:p>
      </dgm:t>
    </dgm:pt>
    <dgm:pt modelId="{86F1733D-2FDF-4465-84D0-3127A80DFFEB}">
      <dgm:prSet phldrT="[Text]" custT="1"/>
      <dgm:spPr>
        <a:solidFill>
          <a:srgbClr val="FDC536"/>
        </a:solidFill>
      </dgm:spPr>
      <dgm:t>
        <a:bodyPr/>
        <a:lstStyle/>
        <a:p>
          <a:endParaRPr lang="en-GB" sz="2000" dirty="0">
            <a:latin typeface="Arial" panose="020B0604020202020204" pitchFamily="34" charset="0"/>
            <a:cs typeface="Arial" panose="020B0604020202020204" pitchFamily="34" charset="0"/>
          </a:endParaRPr>
        </a:p>
      </dgm:t>
    </dgm:pt>
    <dgm:pt modelId="{BEAF90E9-0ED2-44A0-A42D-BD36A097CA8D}" type="parTrans" cxnId="{6C97B40B-D6F2-42F4-B694-FDB1832F12B0}">
      <dgm:prSet/>
      <dgm:spPr/>
      <dgm:t>
        <a:bodyPr/>
        <a:lstStyle/>
        <a:p>
          <a:endParaRPr lang="en-GB"/>
        </a:p>
      </dgm:t>
    </dgm:pt>
    <dgm:pt modelId="{AD12208E-E472-40BE-8E8D-C309B244E985}" type="sibTrans" cxnId="{6C97B40B-D6F2-42F4-B694-FDB1832F12B0}">
      <dgm:prSet/>
      <dgm:spPr/>
      <dgm:t>
        <a:bodyPr/>
        <a:lstStyle/>
        <a:p>
          <a:endParaRPr lang="en-GB"/>
        </a:p>
      </dgm:t>
    </dgm:pt>
    <dgm:pt modelId="{748A7B0F-31B4-4C2B-BF4C-B0AAA6738303}">
      <dgm:prSet phldrT="[Text]" custT="1"/>
      <dgm:spPr>
        <a:solidFill>
          <a:srgbClr val="FDC536"/>
        </a:solidFill>
      </dgm:spPr>
      <dgm:t>
        <a:bodyPr/>
        <a:lstStyle/>
        <a:p>
          <a:r>
            <a:rPr lang="en-GB" sz="2000">
              <a:solidFill>
                <a:schemeClr val="tx1"/>
              </a:solidFill>
              <a:latin typeface="Arial" panose="020B0604020202020204" pitchFamily="34" charset="0"/>
              <a:cs typeface="Arial" panose="020B0604020202020204" pitchFamily="34" charset="0"/>
            </a:rPr>
            <a:t>Oedolion sydd yn y sefyllfa orau i farnu eu llesiant eu hunain</a:t>
          </a:r>
          <a:endParaRPr lang="en-GB" sz="2000" dirty="0">
            <a:solidFill>
              <a:schemeClr val="tx1"/>
            </a:solidFill>
            <a:latin typeface="Arial" panose="020B0604020202020204" pitchFamily="34" charset="0"/>
            <a:cs typeface="Arial" panose="020B0604020202020204" pitchFamily="34" charset="0"/>
          </a:endParaRPr>
        </a:p>
      </dgm:t>
    </dgm:pt>
    <dgm:pt modelId="{A9F735D7-5BAF-4CF7-BD50-B8AF6698235A}" type="parTrans" cxnId="{2E086C27-1AB0-451D-A891-CE2C49F83E53}">
      <dgm:prSet/>
      <dgm:spPr/>
      <dgm:t>
        <a:bodyPr/>
        <a:lstStyle/>
        <a:p>
          <a:endParaRPr lang="en-GB"/>
        </a:p>
      </dgm:t>
    </dgm:pt>
    <dgm:pt modelId="{77D47A06-944D-4DC9-8042-1F7853E265BD}" type="sibTrans" cxnId="{2E086C27-1AB0-451D-A891-CE2C49F83E53}">
      <dgm:prSet/>
      <dgm:spPr/>
      <dgm:t>
        <a:bodyPr/>
        <a:lstStyle/>
        <a:p>
          <a:endParaRPr lang="en-GB"/>
        </a:p>
      </dgm:t>
    </dgm:pt>
    <dgm:pt modelId="{BCD585DE-BAB6-49F3-BAA4-0E80BB3B207B}">
      <dgm:prSet phldrT="[Text]" custT="1"/>
      <dgm:spPr>
        <a:solidFill>
          <a:srgbClr val="34B555"/>
        </a:solidFill>
      </dgm:spPr>
      <dgm:t>
        <a:bodyPr/>
        <a:lstStyle/>
        <a:p>
          <a:pPr>
            <a:spcAft>
              <a:spcPts val="600"/>
            </a:spcAft>
          </a:pPr>
          <a:endParaRPr lang="en-GB" sz="2000" dirty="0">
            <a:latin typeface="Arial" panose="020B0604020202020204" pitchFamily="34" charset="0"/>
            <a:cs typeface="Arial" panose="020B0604020202020204" pitchFamily="34" charset="0"/>
          </a:endParaRPr>
        </a:p>
      </dgm:t>
    </dgm:pt>
    <dgm:pt modelId="{59CDEB5A-3462-431E-B77E-A1F41B261A27}" type="parTrans" cxnId="{0F978EB1-A018-4986-9333-DFF8B4A3B9EA}">
      <dgm:prSet/>
      <dgm:spPr/>
      <dgm:t>
        <a:bodyPr/>
        <a:lstStyle/>
        <a:p>
          <a:endParaRPr lang="en-GB"/>
        </a:p>
      </dgm:t>
    </dgm:pt>
    <dgm:pt modelId="{2B6D02C3-DF0D-4767-9F34-5864B925180F}" type="sibTrans" cxnId="{0F978EB1-A018-4986-9333-DFF8B4A3B9EA}">
      <dgm:prSet/>
      <dgm:spPr/>
      <dgm:t>
        <a:bodyPr/>
        <a:lstStyle/>
        <a:p>
          <a:endParaRPr lang="en-GB"/>
        </a:p>
      </dgm:t>
    </dgm:pt>
    <dgm:pt modelId="{BAB8698F-96B6-4F80-A937-918D9DEBC473}">
      <dgm:prSet custT="1"/>
      <dgm:spPr>
        <a:solidFill>
          <a:srgbClr val="34B555"/>
        </a:solidFill>
      </dgm:spPr>
      <dgm:t>
        <a:bodyPr/>
        <a:lstStyle/>
        <a:p>
          <a:pPr>
            <a:spcAft>
              <a:spcPct val="15000"/>
            </a:spcAft>
          </a:pPr>
          <a:r>
            <a:rPr lang="en-GB" sz="2000">
              <a:solidFill>
                <a:schemeClr val="bg1"/>
              </a:solidFill>
              <a:latin typeface="Arial" panose="020B0604020202020204" pitchFamily="34" charset="0"/>
              <a:cs typeface="Arial" panose="020B0604020202020204" pitchFamily="34" charset="0"/>
            </a:rPr>
            <a:t>Barn, dymuniadau a theimladau’r rhai sydd â chyfrifoldeb rhiant</a:t>
          </a:r>
          <a:endParaRPr lang="en-GB" sz="2000" dirty="0">
            <a:solidFill>
              <a:schemeClr val="bg1"/>
            </a:solidFill>
            <a:latin typeface="Arial" panose="020B0604020202020204" pitchFamily="34" charset="0"/>
            <a:cs typeface="Arial" panose="020B0604020202020204" pitchFamily="34" charset="0"/>
          </a:endParaRPr>
        </a:p>
      </dgm:t>
    </dgm:pt>
    <dgm:pt modelId="{D81F1221-263C-4F98-A026-99EFC5B26A87}" type="parTrans" cxnId="{FC1F0550-8589-46DF-AFDB-2AC3C90CB5B9}">
      <dgm:prSet/>
      <dgm:spPr/>
      <dgm:t>
        <a:bodyPr/>
        <a:lstStyle/>
        <a:p>
          <a:endParaRPr lang="en-GB"/>
        </a:p>
      </dgm:t>
    </dgm:pt>
    <dgm:pt modelId="{838BB41F-2F74-4844-B633-0EBEEF0897CF}" type="sibTrans" cxnId="{FC1F0550-8589-46DF-AFDB-2AC3C90CB5B9}">
      <dgm:prSet/>
      <dgm:spPr/>
      <dgm:t>
        <a:bodyPr/>
        <a:lstStyle/>
        <a:p>
          <a:endParaRPr lang="en-GB"/>
        </a:p>
      </dgm:t>
    </dgm:pt>
    <dgm:pt modelId="{9F30D619-EBCB-4018-8850-3DE069C0A546}">
      <dgm:prSet custT="1"/>
      <dgm:spPr>
        <a:solidFill>
          <a:srgbClr val="FDC536"/>
        </a:solidFill>
      </dgm:spPr>
      <dgm:t>
        <a:bodyPr/>
        <a:lstStyle/>
        <a:p>
          <a:r>
            <a:rPr lang="en-GB" sz="2000">
              <a:solidFill>
                <a:schemeClr val="tx1"/>
              </a:solidFill>
              <a:latin typeface="Arial" panose="020B0604020202020204" pitchFamily="34" charset="0"/>
              <a:cs typeface="Arial" panose="020B0604020202020204" pitchFamily="34" charset="0"/>
            </a:rPr>
            <a:t>Hyrwyddo annibyniaeth</a:t>
          </a:r>
          <a:endParaRPr lang="en-GB" sz="2000" dirty="0">
            <a:solidFill>
              <a:schemeClr val="tx1"/>
            </a:solidFill>
            <a:latin typeface="Arial" panose="020B0604020202020204" pitchFamily="34" charset="0"/>
            <a:cs typeface="Arial" panose="020B0604020202020204" pitchFamily="34" charset="0"/>
          </a:endParaRPr>
        </a:p>
      </dgm:t>
    </dgm:pt>
    <dgm:pt modelId="{C09F3861-6A88-4DC9-AC00-DAAC17E253F0}" type="parTrans" cxnId="{125814B1-752C-42A1-848E-CD5D11D13D4A}">
      <dgm:prSet/>
      <dgm:spPr/>
      <dgm:t>
        <a:bodyPr/>
        <a:lstStyle/>
        <a:p>
          <a:endParaRPr lang="en-GB"/>
        </a:p>
      </dgm:t>
    </dgm:pt>
    <dgm:pt modelId="{14A8E399-43EE-4089-B57E-3C8E2AE1F57E}" type="sibTrans" cxnId="{125814B1-752C-42A1-848E-CD5D11D13D4A}">
      <dgm:prSet/>
      <dgm:spPr/>
      <dgm:t>
        <a:bodyPr/>
        <a:lstStyle/>
        <a:p>
          <a:endParaRPr lang="en-GB"/>
        </a:p>
      </dgm:t>
    </dgm:pt>
    <dgm:pt modelId="{BC64F64D-B2A0-4A4E-9165-FA96196D7785}">
      <dgm:prSet custT="1"/>
      <dgm:spPr/>
      <dgm:t>
        <a:bodyPr/>
        <a:lstStyle/>
        <a:p>
          <a:pPr marL="265113" indent="-179388"/>
          <a:r>
            <a:rPr lang="en-GB" sz="2000">
              <a:latin typeface="Arial" panose="020B0604020202020204" pitchFamily="34" charset="0"/>
              <a:cs typeface="Arial" panose="020B0604020202020204" pitchFamily="34" charset="0"/>
            </a:rPr>
            <a:t>Parchu urddas</a:t>
          </a:r>
          <a:endParaRPr lang="en-GB" sz="2000" dirty="0">
            <a:latin typeface="Arial" panose="020B0604020202020204" pitchFamily="34" charset="0"/>
            <a:cs typeface="Arial" panose="020B0604020202020204" pitchFamily="34" charset="0"/>
          </a:endParaRPr>
        </a:p>
      </dgm:t>
    </dgm:pt>
    <dgm:pt modelId="{365AB360-A320-4106-8329-4C2F93F48D2B}" type="parTrans" cxnId="{9233B40D-6B9F-4408-8E71-9E0A785D2B76}">
      <dgm:prSet/>
      <dgm:spPr/>
      <dgm:t>
        <a:bodyPr/>
        <a:lstStyle/>
        <a:p>
          <a:endParaRPr lang="en-GB"/>
        </a:p>
      </dgm:t>
    </dgm:pt>
    <dgm:pt modelId="{84C905EA-CB25-44DC-8BFF-7E2618733B5B}" type="sibTrans" cxnId="{9233B40D-6B9F-4408-8E71-9E0A785D2B76}">
      <dgm:prSet/>
      <dgm:spPr/>
      <dgm:t>
        <a:bodyPr/>
        <a:lstStyle/>
        <a:p>
          <a:endParaRPr lang="en-GB"/>
        </a:p>
      </dgm:t>
    </dgm:pt>
    <dgm:pt modelId="{674DF011-E4BA-45B5-9110-68DF3513244D}">
      <dgm:prSet custT="1"/>
      <dgm:spPr/>
      <dgm:t>
        <a:bodyPr/>
        <a:lstStyle/>
        <a:p>
          <a:pPr marL="265113" indent="-179388"/>
          <a:r>
            <a:rPr lang="en-GB" sz="2000">
              <a:latin typeface="Arial" panose="020B0604020202020204" pitchFamily="34" charset="0"/>
              <a:cs typeface="Arial" panose="020B0604020202020204" pitchFamily="34" charset="0"/>
            </a:rPr>
            <a:t>Cymryd rhan</a:t>
          </a:r>
          <a:endParaRPr lang="en-GB" sz="2000" dirty="0">
            <a:latin typeface="Arial" panose="020B0604020202020204" pitchFamily="34" charset="0"/>
            <a:cs typeface="Arial" panose="020B0604020202020204" pitchFamily="34" charset="0"/>
          </a:endParaRPr>
        </a:p>
      </dgm:t>
    </dgm:pt>
    <dgm:pt modelId="{AD25C742-28DC-4845-98D3-137C3F66A604}" type="parTrans" cxnId="{18E1B463-D269-4B6B-943C-1A7AB01DFC69}">
      <dgm:prSet/>
      <dgm:spPr/>
      <dgm:t>
        <a:bodyPr/>
        <a:lstStyle/>
        <a:p>
          <a:endParaRPr lang="en-GB"/>
        </a:p>
      </dgm:t>
    </dgm:pt>
    <dgm:pt modelId="{3DA69498-0211-4817-BD23-7A1EE96E42A3}" type="sibTrans" cxnId="{18E1B463-D269-4B6B-943C-1A7AB01DFC69}">
      <dgm:prSet/>
      <dgm:spPr/>
      <dgm:t>
        <a:bodyPr/>
        <a:lstStyle/>
        <a:p>
          <a:endParaRPr lang="en-GB"/>
        </a:p>
      </dgm:t>
    </dgm:pt>
    <dgm:pt modelId="{202382B4-EB9B-4DA8-9008-4644B701DDD2}">
      <dgm:prSet custT="1"/>
      <dgm:spPr/>
      <dgm:t>
        <a:bodyPr/>
        <a:lstStyle/>
        <a:p>
          <a:pPr marL="265113" indent="-179388"/>
          <a:r>
            <a:rPr lang="en-GB" sz="2000" dirty="0" err="1">
              <a:latin typeface="Arial" panose="020B0604020202020204" pitchFamily="34" charset="0"/>
              <a:cs typeface="Arial" panose="020B0604020202020204" pitchFamily="34" charset="0"/>
            </a:rPr>
            <a:t>Nodweddion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diwylliant</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chred</a:t>
          </a:r>
          <a:endParaRPr lang="en-GB" sz="2000" dirty="0">
            <a:latin typeface="Arial" panose="020B0604020202020204" pitchFamily="34" charset="0"/>
            <a:cs typeface="Arial" panose="020B0604020202020204" pitchFamily="34" charset="0"/>
          </a:endParaRPr>
        </a:p>
      </dgm:t>
    </dgm:pt>
    <dgm:pt modelId="{30D0A0A4-CEEA-4EAE-A772-C2014F31BE1E}" type="parTrans" cxnId="{69CB65D1-14B4-4826-B991-BEA51E3DF3F4}">
      <dgm:prSet/>
      <dgm:spPr/>
      <dgm:t>
        <a:bodyPr/>
        <a:lstStyle/>
        <a:p>
          <a:endParaRPr lang="en-GB"/>
        </a:p>
      </dgm:t>
    </dgm:pt>
    <dgm:pt modelId="{B7D82F28-6E30-45D5-815D-90818527996F}" type="sibTrans" cxnId="{69CB65D1-14B4-4826-B991-BEA51E3DF3F4}">
      <dgm:prSet/>
      <dgm:spPr/>
      <dgm:t>
        <a:bodyPr/>
        <a:lstStyle/>
        <a:p>
          <a:endParaRPr lang="en-GB"/>
        </a:p>
      </dgm:t>
    </dgm:pt>
    <dgm:pt modelId="{549E15AD-1938-4614-AA48-95A8A1204912}">
      <dgm:prSet phldrT="[Text]" custT="1"/>
      <dgm:spPr>
        <a:solidFill>
          <a:srgbClr val="ED1E87"/>
        </a:solidFill>
      </dgm:spPr>
      <dgm:t>
        <a:bodyPr/>
        <a:lstStyle/>
        <a:p>
          <a:pPr marL="265113" indent="-179388"/>
          <a:r>
            <a:rPr lang="en-GB" sz="2000">
              <a:latin typeface="Arial" panose="020B0604020202020204" pitchFamily="34" charset="0"/>
              <a:cs typeface="Arial" panose="020B0604020202020204" pitchFamily="34" charset="0"/>
            </a:rPr>
            <a:t>Barn, dymuniadau a theimladau’r unigolyn</a:t>
          </a:r>
          <a:endParaRPr lang="en-GB" sz="2000" dirty="0">
            <a:latin typeface="Arial" panose="020B0604020202020204" pitchFamily="34" charset="0"/>
            <a:cs typeface="Arial" panose="020B0604020202020204" pitchFamily="34" charset="0"/>
          </a:endParaRPr>
        </a:p>
      </dgm:t>
    </dgm:pt>
    <dgm:pt modelId="{A3A69F13-5565-42DC-BC8C-D89D6FD52C55}" type="sibTrans" cxnId="{E11B5C05-A4DB-46E0-8818-39ADBEED201F}">
      <dgm:prSet/>
      <dgm:spPr/>
      <dgm:t>
        <a:bodyPr/>
        <a:lstStyle/>
        <a:p>
          <a:endParaRPr lang="en-GB"/>
        </a:p>
      </dgm:t>
    </dgm:pt>
    <dgm:pt modelId="{79C0EB10-4B52-4287-AA63-4300328837A3}" type="parTrans" cxnId="{E11B5C05-A4DB-46E0-8818-39ADBEED201F}">
      <dgm:prSet/>
      <dgm:spPr/>
      <dgm:t>
        <a:bodyPr/>
        <a:lstStyle/>
        <a:p>
          <a:endParaRPr lang="en-GB"/>
        </a:p>
      </dgm:t>
    </dgm:pt>
    <dgm:pt modelId="{4C741EC1-6BCD-479A-84BB-742536D8F02C}">
      <dgm:prSet phldrT="[Text]" custT="1"/>
      <dgm:spPr>
        <a:solidFill>
          <a:srgbClr val="34B555"/>
        </a:solidFill>
      </dgm:spPr>
      <dgm:t>
        <a:bodyPr/>
        <a:lstStyle/>
        <a:p>
          <a:pPr>
            <a:spcAft>
              <a:spcPct val="15000"/>
            </a:spcAft>
          </a:pPr>
          <a:r>
            <a:rPr lang="en-GB" sz="2000">
              <a:solidFill>
                <a:schemeClr val="bg1"/>
              </a:solidFill>
              <a:latin typeface="Arial" panose="020B0604020202020204" pitchFamily="34" charset="0"/>
              <a:cs typeface="Arial" panose="020B0604020202020204" pitchFamily="34" charset="0"/>
            </a:rPr>
            <a:t>Magwraeth plentyn gan ei deulu</a:t>
          </a:r>
          <a:endParaRPr lang="en-GB" sz="2000" dirty="0">
            <a:solidFill>
              <a:schemeClr val="bg1"/>
            </a:solidFill>
            <a:latin typeface="Arial" panose="020B0604020202020204" pitchFamily="34" charset="0"/>
            <a:cs typeface="Arial" panose="020B0604020202020204" pitchFamily="34" charset="0"/>
          </a:endParaRPr>
        </a:p>
      </dgm:t>
    </dgm:pt>
    <dgm:pt modelId="{7031115D-0B80-4D50-B3C7-C73C14FB4ADB}" type="sibTrans" cxnId="{48FB6ED1-606D-46B7-A88E-A308CA56D9DD}">
      <dgm:prSet/>
      <dgm:spPr/>
      <dgm:t>
        <a:bodyPr/>
        <a:lstStyle/>
        <a:p>
          <a:endParaRPr lang="en-GB"/>
        </a:p>
      </dgm:t>
    </dgm:pt>
    <dgm:pt modelId="{2EE1CD7F-E4E9-45BD-B812-0A9A540E28ED}" type="parTrans" cxnId="{48FB6ED1-606D-46B7-A88E-A308CA56D9DD}">
      <dgm:prSet/>
      <dgm:spPr/>
      <dgm:t>
        <a:bodyPr/>
        <a:lstStyle/>
        <a:p>
          <a:endParaRPr lang="en-GB"/>
        </a:p>
      </dgm:t>
    </dgm:pt>
    <dgm:pt modelId="{E4173FFF-B176-4B1F-A0A9-5BDC70483F36}" type="pres">
      <dgm:prSet presAssocID="{CB6516CD-178D-4182-9F99-F2A9CA56805A}" presName="linear" presStyleCnt="0">
        <dgm:presLayoutVars>
          <dgm:dir/>
          <dgm:resizeHandles val="exact"/>
        </dgm:presLayoutVars>
      </dgm:prSet>
      <dgm:spPr/>
      <dgm:t>
        <a:bodyPr/>
        <a:lstStyle/>
        <a:p>
          <a:endParaRPr lang="en-GB"/>
        </a:p>
      </dgm:t>
    </dgm:pt>
    <dgm:pt modelId="{69903097-07F0-4D8D-9A13-3AE820EBEE86}" type="pres">
      <dgm:prSet presAssocID="{583A16AD-8E6A-4C43-B246-81FC1D43A036}" presName="comp" presStyleCnt="0"/>
      <dgm:spPr/>
    </dgm:pt>
    <dgm:pt modelId="{5DA34908-6CF2-4160-AB7A-12387E8E09D1}" type="pres">
      <dgm:prSet presAssocID="{583A16AD-8E6A-4C43-B246-81FC1D43A036}" presName="box" presStyleLbl="node1" presStyleIdx="0" presStyleCnt="3"/>
      <dgm:spPr/>
      <dgm:t>
        <a:bodyPr/>
        <a:lstStyle/>
        <a:p>
          <a:endParaRPr lang="en-GB"/>
        </a:p>
      </dgm:t>
    </dgm:pt>
    <dgm:pt modelId="{579A0130-7366-417D-9D5E-723E25456BA1}" type="pres">
      <dgm:prSet presAssocID="{583A16AD-8E6A-4C43-B246-81FC1D43A036}" presName="img" presStyleLbl="fgImgPlac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Darlun o bobl, yn cynnwys oedolion a phlant" title="Pobl"/>
        </a:ext>
      </dgm:extLst>
    </dgm:pt>
    <dgm:pt modelId="{1C0CDE0C-801C-492F-891B-2F36270A827A}" type="pres">
      <dgm:prSet presAssocID="{583A16AD-8E6A-4C43-B246-81FC1D43A036}" presName="text" presStyleLbl="node1" presStyleIdx="0" presStyleCnt="3">
        <dgm:presLayoutVars>
          <dgm:bulletEnabled val="1"/>
        </dgm:presLayoutVars>
      </dgm:prSet>
      <dgm:spPr/>
      <dgm:t>
        <a:bodyPr/>
        <a:lstStyle/>
        <a:p>
          <a:endParaRPr lang="en-GB"/>
        </a:p>
      </dgm:t>
    </dgm:pt>
    <dgm:pt modelId="{CE1A1C8B-DE16-4FB0-A69D-A18834B19E27}" type="pres">
      <dgm:prSet presAssocID="{15BA3AB8-26E3-4723-8C48-4AF7598EA8F9}" presName="spacer" presStyleCnt="0"/>
      <dgm:spPr/>
    </dgm:pt>
    <dgm:pt modelId="{C89F0B12-0406-4AC9-A77E-4CFF1458CA57}" type="pres">
      <dgm:prSet presAssocID="{86F1733D-2FDF-4465-84D0-3127A80DFFEB}" presName="comp" presStyleCnt="0"/>
      <dgm:spPr/>
    </dgm:pt>
    <dgm:pt modelId="{D7C2B9CD-5F54-4460-A1A4-2B101D9A45BF}" type="pres">
      <dgm:prSet presAssocID="{86F1733D-2FDF-4465-84D0-3127A80DFFEB}" presName="box" presStyleLbl="node1" presStyleIdx="1" presStyleCnt="3"/>
      <dgm:spPr/>
      <dgm:t>
        <a:bodyPr/>
        <a:lstStyle/>
        <a:p>
          <a:endParaRPr lang="en-GB"/>
        </a:p>
      </dgm:t>
    </dgm:pt>
    <dgm:pt modelId="{AB9DB32D-50C8-47D8-ADF2-8E34AA161765}" type="pres">
      <dgm:prSet presAssocID="{86F1733D-2FDF-4465-84D0-3127A80DFFEB}" presName="img" presStyleLbl="fgImgPlace1" presStyleIdx="1" presStyleCnt="3"/>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Darlun o grŵp o oedolion" title="Oedolion"/>
        </a:ext>
      </dgm:extLst>
    </dgm:pt>
    <dgm:pt modelId="{83E9956D-9C31-4F9B-B31C-A903A067D4C8}" type="pres">
      <dgm:prSet presAssocID="{86F1733D-2FDF-4465-84D0-3127A80DFFEB}" presName="text" presStyleLbl="node1" presStyleIdx="1" presStyleCnt="3">
        <dgm:presLayoutVars>
          <dgm:bulletEnabled val="1"/>
        </dgm:presLayoutVars>
      </dgm:prSet>
      <dgm:spPr/>
      <dgm:t>
        <a:bodyPr/>
        <a:lstStyle/>
        <a:p>
          <a:endParaRPr lang="en-GB"/>
        </a:p>
      </dgm:t>
    </dgm:pt>
    <dgm:pt modelId="{10972610-E3DD-466A-823A-9E469D25A20D}" type="pres">
      <dgm:prSet presAssocID="{AD12208E-E472-40BE-8E8D-C309B244E985}" presName="spacer" presStyleCnt="0"/>
      <dgm:spPr/>
    </dgm:pt>
    <dgm:pt modelId="{6F0FCEB8-9874-4913-B1F7-D22A0576A7BF}" type="pres">
      <dgm:prSet presAssocID="{BCD585DE-BAB6-49F3-BAA4-0E80BB3B207B}" presName="comp" presStyleCnt="0"/>
      <dgm:spPr/>
    </dgm:pt>
    <dgm:pt modelId="{83D4EC67-E3FC-48AA-83EE-BA7F15DE1E1D}" type="pres">
      <dgm:prSet presAssocID="{BCD585DE-BAB6-49F3-BAA4-0E80BB3B207B}" presName="box" presStyleLbl="node1" presStyleIdx="2" presStyleCnt="3"/>
      <dgm:spPr/>
      <dgm:t>
        <a:bodyPr/>
        <a:lstStyle/>
        <a:p>
          <a:endParaRPr lang="en-GB"/>
        </a:p>
      </dgm:t>
    </dgm:pt>
    <dgm:pt modelId="{B22C0496-DDFB-4862-AF2E-AD99A8E47D9B}" type="pres">
      <dgm:prSet presAssocID="{BCD585DE-BAB6-49F3-BAA4-0E80BB3B207B}" presName="img" presStyleLbl="fgImgPlace1" presStyleIdx="2"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Darlun o grŵp o blant" title="Plant"/>
        </a:ext>
      </dgm:extLst>
    </dgm:pt>
    <dgm:pt modelId="{B6DA1403-8B4F-4B27-8BAC-9A1461A6B7A7}" type="pres">
      <dgm:prSet presAssocID="{BCD585DE-BAB6-49F3-BAA4-0E80BB3B207B}" presName="text" presStyleLbl="node1" presStyleIdx="2" presStyleCnt="3">
        <dgm:presLayoutVars>
          <dgm:bulletEnabled val="1"/>
        </dgm:presLayoutVars>
      </dgm:prSet>
      <dgm:spPr/>
      <dgm:t>
        <a:bodyPr/>
        <a:lstStyle/>
        <a:p>
          <a:endParaRPr lang="en-GB"/>
        </a:p>
      </dgm:t>
    </dgm:pt>
  </dgm:ptLst>
  <dgm:cxnLst>
    <dgm:cxn modelId="{9488AC0D-A79C-4D24-9FEA-5BC2AD64E1EA}" type="presOf" srcId="{BAB8698F-96B6-4F80-A937-918D9DEBC473}" destId="{83D4EC67-E3FC-48AA-83EE-BA7F15DE1E1D}" srcOrd="0" destOrd="2" presId="urn:microsoft.com/office/officeart/2005/8/layout/vList4"/>
    <dgm:cxn modelId="{A24251C9-4BD9-48C6-8E26-9A3F9BB40600}" type="presOf" srcId="{9F30D619-EBCB-4018-8850-3DE069C0A546}" destId="{D7C2B9CD-5F54-4460-A1A4-2B101D9A45BF}" srcOrd="0" destOrd="2" presId="urn:microsoft.com/office/officeart/2005/8/layout/vList4"/>
    <dgm:cxn modelId="{125814B1-752C-42A1-848E-CD5D11D13D4A}" srcId="{86F1733D-2FDF-4465-84D0-3127A80DFFEB}" destId="{9F30D619-EBCB-4018-8850-3DE069C0A546}" srcOrd="1" destOrd="0" parTransId="{C09F3861-6A88-4DC9-AC00-DAAC17E253F0}" sibTransId="{14A8E399-43EE-4089-B57E-3C8E2AE1F57E}"/>
    <dgm:cxn modelId="{45C500A9-5D0A-4861-BEE4-387694D14B95}" type="presOf" srcId="{CB6516CD-178D-4182-9F99-F2A9CA56805A}" destId="{E4173FFF-B176-4B1F-A0A9-5BDC70483F36}" srcOrd="0" destOrd="0" presId="urn:microsoft.com/office/officeart/2005/8/layout/vList4"/>
    <dgm:cxn modelId="{1B62D65B-D970-4CD5-B89C-DB21E5327942}" type="presOf" srcId="{BAB8698F-96B6-4F80-A937-918D9DEBC473}" destId="{B6DA1403-8B4F-4B27-8BAC-9A1461A6B7A7}" srcOrd="1" destOrd="2" presId="urn:microsoft.com/office/officeart/2005/8/layout/vList4"/>
    <dgm:cxn modelId="{501DE69F-AC4A-4D1E-A5D9-1108F1EC4258}" type="presOf" srcId="{674DF011-E4BA-45B5-9110-68DF3513244D}" destId="{5DA34908-6CF2-4160-AB7A-12387E8E09D1}" srcOrd="0" destOrd="3" presId="urn:microsoft.com/office/officeart/2005/8/layout/vList4"/>
    <dgm:cxn modelId="{0F978EB1-A018-4986-9333-DFF8B4A3B9EA}" srcId="{CB6516CD-178D-4182-9F99-F2A9CA56805A}" destId="{BCD585DE-BAB6-49F3-BAA4-0E80BB3B207B}" srcOrd="2" destOrd="0" parTransId="{59CDEB5A-3462-431E-B77E-A1F41B261A27}" sibTransId="{2B6D02C3-DF0D-4767-9F34-5864B925180F}"/>
    <dgm:cxn modelId="{0A8336C4-F047-4E1F-AF9F-BAC8E951BB42}" type="presOf" srcId="{583A16AD-8E6A-4C43-B246-81FC1D43A036}" destId="{1C0CDE0C-801C-492F-891B-2F36270A827A}" srcOrd="1" destOrd="0" presId="urn:microsoft.com/office/officeart/2005/8/layout/vList4"/>
    <dgm:cxn modelId="{D20533FA-3CB3-4BB2-AA12-96ACD11EA567}" type="presOf" srcId="{4C741EC1-6BCD-479A-84BB-742536D8F02C}" destId="{83D4EC67-E3FC-48AA-83EE-BA7F15DE1E1D}" srcOrd="0" destOrd="1" presId="urn:microsoft.com/office/officeart/2005/8/layout/vList4"/>
    <dgm:cxn modelId="{D92393F5-B43B-4BDE-8EAD-F073BF6463E6}" srcId="{CB6516CD-178D-4182-9F99-F2A9CA56805A}" destId="{583A16AD-8E6A-4C43-B246-81FC1D43A036}" srcOrd="0" destOrd="0" parTransId="{0CF26660-5D51-46A7-BEFE-5E88B3BE0545}" sibTransId="{15BA3AB8-26E3-4723-8C48-4AF7598EA8F9}"/>
    <dgm:cxn modelId="{BAC641B7-480E-4DCF-BCDD-D1469D4E53F7}" type="presOf" srcId="{549E15AD-1938-4614-AA48-95A8A1204912}" destId="{5DA34908-6CF2-4160-AB7A-12387E8E09D1}" srcOrd="0" destOrd="1" presId="urn:microsoft.com/office/officeart/2005/8/layout/vList4"/>
    <dgm:cxn modelId="{E9835117-8D05-4DE7-8514-4612085C1EBC}" type="presOf" srcId="{BCD585DE-BAB6-49F3-BAA4-0E80BB3B207B}" destId="{B6DA1403-8B4F-4B27-8BAC-9A1461A6B7A7}" srcOrd="1" destOrd="0" presId="urn:microsoft.com/office/officeart/2005/8/layout/vList4"/>
    <dgm:cxn modelId="{DC40AFCA-2F79-4769-AE77-719E12AAA38B}" type="presOf" srcId="{4C741EC1-6BCD-479A-84BB-742536D8F02C}" destId="{B6DA1403-8B4F-4B27-8BAC-9A1461A6B7A7}" srcOrd="1" destOrd="1" presId="urn:microsoft.com/office/officeart/2005/8/layout/vList4"/>
    <dgm:cxn modelId="{E0533340-C917-4E7B-A76C-5CFC7E7E18C9}" type="presOf" srcId="{202382B4-EB9B-4DA8-9008-4644B701DDD2}" destId="{5DA34908-6CF2-4160-AB7A-12387E8E09D1}" srcOrd="0" destOrd="4" presId="urn:microsoft.com/office/officeart/2005/8/layout/vList4"/>
    <dgm:cxn modelId="{F8992A81-3F24-4AD6-AD61-A95889264A8E}" type="presOf" srcId="{BCD585DE-BAB6-49F3-BAA4-0E80BB3B207B}" destId="{83D4EC67-E3FC-48AA-83EE-BA7F15DE1E1D}" srcOrd="0" destOrd="0" presId="urn:microsoft.com/office/officeart/2005/8/layout/vList4"/>
    <dgm:cxn modelId="{FC1F0550-8589-46DF-AFDB-2AC3C90CB5B9}" srcId="{BCD585DE-BAB6-49F3-BAA4-0E80BB3B207B}" destId="{BAB8698F-96B6-4F80-A937-918D9DEBC473}" srcOrd="1" destOrd="0" parTransId="{D81F1221-263C-4F98-A026-99EFC5B26A87}" sibTransId="{838BB41F-2F74-4844-B633-0EBEEF0897CF}"/>
    <dgm:cxn modelId="{AE933F86-20FC-4FB9-978F-B4A8926F5D73}" type="presOf" srcId="{748A7B0F-31B4-4C2B-BF4C-B0AAA6738303}" destId="{83E9956D-9C31-4F9B-B31C-A903A067D4C8}" srcOrd="1" destOrd="1" presId="urn:microsoft.com/office/officeart/2005/8/layout/vList4"/>
    <dgm:cxn modelId="{4ECCEF16-CD00-460B-A8F4-D502CFEC30BD}" type="presOf" srcId="{86F1733D-2FDF-4465-84D0-3127A80DFFEB}" destId="{83E9956D-9C31-4F9B-B31C-A903A067D4C8}" srcOrd="1" destOrd="0" presId="urn:microsoft.com/office/officeart/2005/8/layout/vList4"/>
    <dgm:cxn modelId="{7F6EB5AA-9DCC-4E25-BC28-F0F00561D412}" type="presOf" srcId="{BC64F64D-B2A0-4A4E-9165-FA96196D7785}" destId="{5DA34908-6CF2-4160-AB7A-12387E8E09D1}" srcOrd="0" destOrd="2" presId="urn:microsoft.com/office/officeart/2005/8/layout/vList4"/>
    <dgm:cxn modelId="{F783852A-84F8-4F27-B97D-2CB259C3BD30}" type="presOf" srcId="{9F30D619-EBCB-4018-8850-3DE069C0A546}" destId="{83E9956D-9C31-4F9B-B31C-A903A067D4C8}" srcOrd="1" destOrd="2" presId="urn:microsoft.com/office/officeart/2005/8/layout/vList4"/>
    <dgm:cxn modelId="{69CB65D1-14B4-4826-B991-BEA51E3DF3F4}" srcId="{583A16AD-8E6A-4C43-B246-81FC1D43A036}" destId="{202382B4-EB9B-4DA8-9008-4644B701DDD2}" srcOrd="3" destOrd="0" parTransId="{30D0A0A4-CEEA-4EAE-A772-C2014F31BE1E}" sibTransId="{B7D82F28-6E30-45D5-815D-90818527996F}"/>
    <dgm:cxn modelId="{18E1B463-D269-4B6B-943C-1A7AB01DFC69}" srcId="{583A16AD-8E6A-4C43-B246-81FC1D43A036}" destId="{674DF011-E4BA-45B5-9110-68DF3513244D}" srcOrd="2" destOrd="0" parTransId="{AD25C742-28DC-4845-98D3-137C3F66A604}" sibTransId="{3DA69498-0211-4817-BD23-7A1EE96E42A3}"/>
    <dgm:cxn modelId="{E7A42717-78DD-454A-B34A-EAE625E5C362}" type="presOf" srcId="{583A16AD-8E6A-4C43-B246-81FC1D43A036}" destId="{5DA34908-6CF2-4160-AB7A-12387E8E09D1}" srcOrd="0" destOrd="0" presId="urn:microsoft.com/office/officeart/2005/8/layout/vList4"/>
    <dgm:cxn modelId="{2D866239-DC88-4C92-A3B0-128D5B80B2BB}" type="presOf" srcId="{BC64F64D-B2A0-4A4E-9165-FA96196D7785}" destId="{1C0CDE0C-801C-492F-891B-2F36270A827A}" srcOrd="1" destOrd="2" presId="urn:microsoft.com/office/officeart/2005/8/layout/vList4"/>
    <dgm:cxn modelId="{9233B40D-6B9F-4408-8E71-9E0A785D2B76}" srcId="{583A16AD-8E6A-4C43-B246-81FC1D43A036}" destId="{BC64F64D-B2A0-4A4E-9165-FA96196D7785}" srcOrd="1" destOrd="0" parTransId="{365AB360-A320-4106-8329-4C2F93F48D2B}" sibTransId="{84C905EA-CB25-44DC-8BFF-7E2618733B5B}"/>
    <dgm:cxn modelId="{A24E57EA-B858-421F-9936-2ACEB55C2FF0}" type="presOf" srcId="{86F1733D-2FDF-4465-84D0-3127A80DFFEB}" destId="{D7C2B9CD-5F54-4460-A1A4-2B101D9A45BF}" srcOrd="0" destOrd="0" presId="urn:microsoft.com/office/officeart/2005/8/layout/vList4"/>
    <dgm:cxn modelId="{D885AEA0-96A4-4AE7-A8A9-A70B66C213D5}" type="presOf" srcId="{202382B4-EB9B-4DA8-9008-4644B701DDD2}" destId="{1C0CDE0C-801C-492F-891B-2F36270A827A}" srcOrd="1" destOrd="4" presId="urn:microsoft.com/office/officeart/2005/8/layout/vList4"/>
    <dgm:cxn modelId="{E11B5C05-A4DB-46E0-8818-39ADBEED201F}" srcId="{583A16AD-8E6A-4C43-B246-81FC1D43A036}" destId="{549E15AD-1938-4614-AA48-95A8A1204912}" srcOrd="0" destOrd="0" parTransId="{79C0EB10-4B52-4287-AA63-4300328837A3}" sibTransId="{A3A69F13-5565-42DC-BC8C-D89D6FD52C55}"/>
    <dgm:cxn modelId="{97B1C5B8-CB5F-488F-862B-A3C5764739BD}" type="presOf" srcId="{549E15AD-1938-4614-AA48-95A8A1204912}" destId="{1C0CDE0C-801C-492F-891B-2F36270A827A}" srcOrd="1" destOrd="1" presId="urn:microsoft.com/office/officeart/2005/8/layout/vList4"/>
    <dgm:cxn modelId="{6C97B40B-D6F2-42F4-B694-FDB1832F12B0}" srcId="{CB6516CD-178D-4182-9F99-F2A9CA56805A}" destId="{86F1733D-2FDF-4465-84D0-3127A80DFFEB}" srcOrd="1" destOrd="0" parTransId="{BEAF90E9-0ED2-44A0-A42D-BD36A097CA8D}" sibTransId="{AD12208E-E472-40BE-8E8D-C309B244E985}"/>
    <dgm:cxn modelId="{78EFB1F9-C51F-4B86-B79D-1FAD3E92DD09}" type="presOf" srcId="{674DF011-E4BA-45B5-9110-68DF3513244D}" destId="{1C0CDE0C-801C-492F-891B-2F36270A827A}" srcOrd="1" destOrd="3" presId="urn:microsoft.com/office/officeart/2005/8/layout/vList4"/>
    <dgm:cxn modelId="{59AEC379-6FB9-442E-9A4E-FF9E5DD50CD9}" type="presOf" srcId="{748A7B0F-31B4-4C2B-BF4C-B0AAA6738303}" destId="{D7C2B9CD-5F54-4460-A1A4-2B101D9A45BF}" srcOrd="0" destOrd="1" presId="urn:microsoft.com/office/officeart/2005/8/layout/vList4"/>
    <dgm:cxn modelId="{2E086C27-1AB0-451D-A891-CE2C49F83E53}" srcId="{86F1733D-2FDF-4465-84D0-3127A80DFFEB}" destId="{748A7B0F-31B4-4C2B-BF4C-B0AAA6738303}" srcOrd="0" destOrd="0" parTransId="{A9F735D7-5BAF-4CF7-BD50-B8AF6698235A}" sibTransId="{77D47A06-944D-4DC9-8042-1F7853E265BD}"/>
    <dgm:cxn modelId="{48FB6ED1-606D-46B7-A88E-A308CA56D9DD}" srcId="{BCD585DE-BAB6-49F3-BAA4-0E80BB3B207B}" destId="{4C741EC1-6BCD-479A-84BB-742536D8F02C}" srcOrd="0" destOrd="0" parTransId="{2EE1CD7F-E4E9-45BD-B812-0A9A540E28ED}" sibTransId="{7031115D-0B80-4D50-B3C7-C73C14FB4ADB}"/>
    <dgm:cxn modelId="{F05E9C07-8061-4D88-887A-FF439400C814}" type="presParOf" srcId="{E4173FFF-B176-4B1F-A0A9-5BDC70483F36}" destId="{69903097-07F0-4D8D-9A13-3AE820EBEE86}" srcOrd="0" destOrd="0" presId="urn:microsoft.com/office/officeart/2005/8/layout/vList4"/>
    <dgm:cxn modelId="{AC0E119F-518C-48CF-97D2-B5E78309F020}" type="presParOf" srcId="{69903097-07F0-4D8D-9A13-3AE820EBEE86}" destId="{5DA34908-6CF2-4160-AB7A-12387E8E09D1}" srcOrd="0" destOrd="0" presId="urn:microsoft.com/office/officeart/2005/8/layout/vList4"/>
    <dgm:cxn modelId="{AFE4A60D-1CD7-48BB-BE65-09B86B6507F0}" type="presParOf" srcId="{69903097-07F0-4D8D-9A13-3AE820EBEE86}" destId="{579A0130-7366-417D-9D5E-723E25456BA1}" srcOrd="1" destOrd="0" presId="urn:microsoft.com/office/officeart/2005/8/layout/vList4"/>
    <dgm:cxn modelId="{8A720567-CAA7-4136-AC26-2CE6E23C7206}" type="presParOf" srcId="{69903097-07F0-4D8D-9A13-3AE820EBEE86}" destId="{1C0CDE0C-801C-492F-891B-2F36270A827A}" srcOrd="2" destOrd="0" presId="urn:microsoft.com/office/officeart/2005/8/layout/vList4"/>
    <dgm:cxn modelId="{E2B70A2E-2D6D-4BCF-AD4C-272CE87437E8}" type="presParOf" srcId="{E4173FFF-B176-4B1F-A0A9-5BDC70483F36}" destId="{CE1A1C8B-DE16-4FB0-A69D-A18834B19E27}" srcOrd="1" destOrd="0" presId="urn:microsoft.com/office/officeart/2005/8/layout/vList4"/>
    <dgm:cxn modelId="{CCD774DD-99C0-4D94-9E3D-7D8AE9616A92}" type="presParOf" srcId="{E4173FFF-B176-4B1F-A0A9-5BDC70483F36}" destId="{C89F0B12-0406-4AC9-A77E-4CFF1458CA57}" srcOrd="2" destOrd="0" presId="urn:microsoft.com/office/officeart/2005/8/layout/vList4"/>
    <dgm:cxn modelId="{E6DCE2EF-0554-4121-8D5E-44D55A6E390A}" type="presParOf" srcId="{C89F0B12-0406-4AC9-A77E-4CFF1458CA57}" destId="{D7C2B9CD-5F54-4460-A1A4-2B101D9A45BF}" srcOrd="0" destOrd="0" presId="urn:microsoft.com/office/officeart/2005/8/layout/vList4"/>
    <dgm:cxn modelId="{5C0847DC-3180-428A-AA83-D5F681554917}" type="presParOf" srcId="{C89F0B12-0406-4AC9-A77E-4CFF1458CA57}" destId="{AB9DB32D-50C8-47D8-ADF2-8E34AA161765}" srcOrd="1" destOrd="0" presId="urn:microsoft.com/office/officeart/2005/8/layout/vList4"/>
    <dgm:cxn modelId="{C659D768-D33C-431D-B1C1-0B293D4FBE9E}" type="presParOf" srcId="{C89F0B12-0406-4AC9-A77E-4CFF1458CA57}" destId="{83E9956D-9C31-4F9B-B31C-A903A067D4C8}" srcOrd="2" destOrd="0" presId="urn:microsoft.com/office/officeart/2005/8/layout/vList4"/>
    <dgm:cxn modelId="{79D301DB-9855-486A-97EA-B65BD6F2C825}" type="presParOf" srcId="{E4173FFF-B176-4B1F-A0A9-5BDC70483F36}" destId="{10972610-E3DD-466A-823A-9E469D25A20D}" srcOrd="3" destOrd="0" presId="urn:microsoft.com/office/officeart/2005/8/layout/vList4"/>
    <dgm:cxn modelId="{E8F7CD95-A94E-4ED0-A075-54E3115FBAFC}" type="presParOf" srcId="{E4173FFF-B176-4B1F-A0A9-5BDC70483F36}" destId="{6F0FCEB8-9874-4913-B1F7-D22A0576A7BF}" srcOrd="4" destOrd="0" presId="urn:microsoft.com/office/officeart/2005/8/layout/vList4"/>
    <dgm:cxn modelId="{71309DC5-4E74-4983-B7B2-2F80A0F95584}" type="presParOf" srcId="{6F0FCEB8-9874-4913-B1F7-D22A0576A7BF}" destId="{83D4EC67-E3FC-48AA-83EE-BA7F15DE1E1D}" srcOrd="0" destOrd="0" presId="urn:microsoft.com/office/officeart/2005/8/layout/vList4"/>
    <dgm:cxn modelId="{E5303CA3-BFCE-4C3C-A1D9-CC7F0C92BDCB}" type="presParOf" srcId="{6F0FCEB8-9874-4913-B1F7-D22A0576A7BF}" destId="{B22C0496-DDFB-4862-AF2E-AD99A8E47D9B}" srcOrd="1" destOrd="0" presId="urn:microsoft.com/office/officeart/2005/8/layout/vList4"/>
    <dgm:cxn modelId="{B8B76EDE-C763-485B-9580-DC86B3DA30CA}" type="presParOf" srcId="{6F0FCEB8-9874-4913-B1F7-D22A0576A7BF}" destId="{B6DA1403-8B4F-4B27-8BAC-9A1461A6B7A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0D89BF-FFBF-44CA-B5CC-F9C0AB67D73D}" type="doc">
      <dgm:prSet loTypeId="urn:microsoft.com/office/officeart/2005/8/layout/hProcess9" loCatId="process" qsTypeId="urn:microsoft.com/office/officeart/2005/8/quickstyle/simple1" qsCatId="simple" csTypeId="urn:microsoft.com/office/officeart/2005/8/colors/accent1_2" csCatId="accent1" phldr="1"/>
      <dgm:spPr/>
    </dgm:pt>
    <dgm:pt modelId="{B54DD249-8D45-4410-9828-5D32826BE80A}">
      <dgm:prSet phldrT="[Text]"/>
      <dgm:spPr>
        <a:solidFill>
          <a:srgbClr val="ED1E87"/>
        </a:solidFill>
      </dgm:spPr>
      <dgm:t>
        <a:bodyPr/>
        <a:lstStyle/>
        <a:p>
          <a:r>
            <a:rPr lang="en-GB" dirty="0" err="1">
              <a:latin typeface="Arial" panose="020B0604020202020204" pitchFamily="34" charset="0"/>
              <a:cs typeface="Arial" panose="020B0604020202020204" pitchFamily="34" charset="0"/>
            </a:rPr>
            <a:t>Asesiad</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anghenion</a:t>
          </a:r>
          <a:endParaRPr lang="en-GB" dirty="0">
            <a:latin typeface="Arial" panose="020B0604020202020204" pitchFamily="34" charset="0"/>
            <a:cs typeface="Arial" panose="020B0604020202020204" pitchFamily="34" charset="0"/>
          </a:endParaRPr>
        </a:p>
      </dgm:t>
    </dgm:pt>
    <dgm:pt modelId="{1CD1F91D-CBC3-4571-9110-2FC560E04A2F}" type="parTrans" cxnId="{9E97DEA7-3584-485F-AB64-534802ABC282}">
      <dgm:prSet/>
      <dgm:spPr/>
      <dgm:t>
        <a:bodyPr/>
        <a:lstStyle/>
        <a:p>
          <a:endParaRPr lang="en-GB"/>
        </a:p>
      </dgm:t>
    </dgm:pt>
    <dgm:pt modelId="{5A71A717-62D9-468E-B14D-C4D1F62EAD99}" type="sibTrans" cxnId="{9E97DEA7-3584-485F-AB64-534802ABC282}">
      <dgm:prSet/>
      <dgm:spPr/>
      <dgm:t>
        <a:bodyPr/>
        <a:lstStyle/>
        <a:p>
          <a:endParaRPr lang="en-GB"/>
        </a:p>
      </dgm:t>
    </dgm:pt>
    <dgm:pt modelId="{C8D2C08F-160E-454A-B69C-F18604F53FFE}">
      <dgm:prSet phldrT="[Text]"/>
      <dgm:spPr>
        <a:solidFill>
          <a:srgbClr val="ED1E87"/>
        </a:solidFill>
      </dgm:spPr>
      <dgm:t>
        <a:bodyPr/>
        <a:lstStyle/>
        <a:p>
          <a:r>
            <a:rPr lang="en-GB">
              <a:latin typeface="Arial" panose="020B0604020202020204" pitchFamily="34" charset="0"/>
              <a:cs typeface="Arial" panose="020B0604020202020204" pitchFamily="34" charset="0"/>
            </a:rPr>
            <a:t>Nodi ystod y gwasanaeth a’i lefel</a:t>
          </a:r>
          <a:endParaRPr lang="en-GB" dirty="0">
            <a:latin typeface="Arial" panose="020B0604020202020204" pitchFamily="34" charset="0"/>
            <a:cs typeface="Arial" panose="020B0604020202020204" pitchFamily="34" charset="0"/>
          </a:endParaRPr>
        </a:p>
      </dgm:t>
    </dgm:pt>
    <dgm:pt modelId="{8A93D033-BBE8-46AE-BCD0-FD9E06DEA262}" type="parTrans" cxnId="{F47C2A80-20BA-42A9-B61A-915D0F63A582}">
      <dgm:prSet/>
      <dgm:spPr/>
      <dgm:t>
        <a:bodyPr/>
        <a:lstStyle/>
        <a:p>
          <a:endParaRPr lang="en-GB"/>
        </a:p>
      </dgm:t>
    </dgm:pt>
    <dgm:pt modelId="{BD580E44-654C-4026-835F-272C622AC7E2}" type="sibTrans" cxnId="{F47C2A80-20BA-42A9-B61A-915D0F63A582}">
      <dgm:prSet/>
      <dgm:spPr/>
      <dgm:t>
        <a:bodyPr/>
        <a:lstStyle/>
        <a:p>
          <a:endParaRPr lang="en-GB"/>
        </a:p>
      </dgm:t>
    </dgm:pt>
    <dgm:pt modelId="{AF33F0B6-51EE-4868-BA70-06A1A46939CD}">
      <dgm:prSet phldrT="[Text]"/>
      <dgm:spPr>
        <a:solidFill>
          <a:srgbClr val="ED1E87"/>
        </a:solidFill>
      </dgm:spPr>
      <dgm:t>
        <a:bodyPr/>
        <a:lstStyle/>
        <a:p>
          <a:r>
            <a:rPr lang="en-GB" dirty="0" err="1">
              <a:latin typeface="Arial" panose="020B0604020202020204" pitchFamily="34" charset="0"/>
              <a:cs typeface="Arial" panose="020B0604020202020204" pitchFamily="34" charset="0"/>
            </a:rPr>
            <a:t>Adroddiad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Asesiad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Poblogaeth</a:t>
          </a:r>
          <a:endParaRPr lang="en-GB" dirty="0">
            <a:latin typeface="Arial" panose="020B0604020202020204" pitchFamily="34" charset="0"/>
            <a:cs typeface="Arial" panose="020B0604020202020204" pitchFamily="34" charset="0"/>
          </a:endParaRPr>
        </a:p>
      </dgm:t>
    </dgm:pt>
    <dgm:pt modelId="{F84442A4-7351-4842-927C-C2F0FD868D4A}" type="parTrans" cxnId="{0308291C-1E81-4DE9-A2E9-5673744FDE98}">
      <dgm:prSet/>
      <dgm:spPr/>
      <dgm:t>
        <a:bodyPr/>
        <a:lstStyle/>
        <a:p>
          <a:endParaRPr lang="en-GB"/>
        </a:p>
      </dgm:t>
    </dgm:pt>
    <dgm:pt modelId="{0370C79E-B72E-44A7-8B6E-F59FBF344762}" type="sibTrans" cxnId="{0308291C-1E81-4DE9-A2E9-5673744FDE98}">
      <dgm:prSet/>
      <dgm:spPr/>
      <dgm:t>
        <a:bodyPr/>
        <a:lstStyle/>
        <a:p>
          <a:endParaRPr lang="en-GB"/>
        </a:p>
      </dgm:t>
    </dgm:pt>
    <dgm:pt modelId="{A4881E5F-B8CD-477F-8454-E788945FBE5D}" type="pres">
      <dgm:prSet presAssocID="{510D89BF-FFBF-44CA-B5CC-F9C0AB67D73D}" presName="CompostProcess" presStyleCnt="0">
        <dgm:presLayoutVars>
          <dgm:dir/>
          <dgm:resizeHandles val="exact"/>
        </dgm:presLayoutVars>
      </dgm:prSet>
      <dgm:spPr/>
    </dgm:pt>
    <dgm:pt modelId="{3B0F4F38-C398-432D-9FB0-4CB69D0CCF2D}" type="pres">
      <dgm:prSet presAssocID="{510D89BF-FFBF-44CA-B5CC-F9C0AB67D73D}" presName="arrow" presStyleLbl="bgShp" presStyleIdx="0" presStyleCnt="1" custScaleX="96449" custScaleY="63636" custLinFactNeighborX="-11659"/>
      <dgm:spPr>
        <a:solidFill>
          <a:srgbClr val="FABCDB"/>
        </a:solidFill>
      </dgm:spPr>
    </dgm:pt>
    <dgm:pt modelId="{6AD879B3-A7A1-4DAD-A96B-0599D88728D1}" type="pres">
      <dgm:prSet presAssocID="{510D89BF-FFBF-44CA-B5CC-F9C0AB67D73D}" presName="linearProcess" presStyleCnt="0"/>
      <dgm:spPr/>
    </dgm:pt>
    <dgm:pt modelId="{383F6839-1139-459A-8C75-0F04B52BF77A}" type="pres">
      <dgm:prSet presAssocID="{B54DD249-8D45-4410-9828-5D32826BE80A}" presName="textNode" presStyleLbl="node1" presStyleIdx="0" presStyleCnt="3" custScaleX="107973" custLinFactX="-5924" custLinFactNeighborX="-100000">
        <dgm:presLayoutVars>
          <dgm:bulletEnabled val="1"/>
        </dgm:presLayoutVars>
      </dgm:prSet>
      <dgm:spPr/>
      <dgm:t>
        <a:bodyPr/>
        <a:lstStyle/>
        <a:p>
          <a:endParaRPr lang="en-GB"/>
        </a:p>
      </dgm:t>
    </dgm:pt>
    <dgm:pt modelId="{E274ABC6-0BD8-4592-AC7A-FE2C0CE3351F}" type="pres">
      <dgm:prSet presAssocID="{5A71A717-62D9-468E-B14D-C4D1F62EAD99}" presName="sibTrans" presStyleCnt="0"/>
      <dgm:spPr/>
    </dgm:pt>
    <dgm:pt modelId="{9931E3D2-A95C-4747-9975-8F6707C84B62}" type="pres">
      <dgm:prSet presAssocID="{C8D2C08F-160E-454A-B69C-F18604F53FFE}" presName="textNode" presStyleLbl="node1" presStyleIdx="1" presStyleCnt="3" custScaleX="103273">
        <dgm:presLayoutVars>
          <dgm:bulletEnabled val="1"/>
        </dgm:presLayoutVars>
      </dgm:prSet>
      <dgm:spPr/>
      <dgm:t>
        <a:bodyPr/>
        <a:lstStyle/>
        <a:p>
          <a:endParaRPr lang="en-GB"/>
        </a:p>
      </dgm:t>
    </dgm:pt>
    <dgm:pt modelId="{C89B8824-911D-4D6F-8E5F-4D48E86D966A}" type="pres">
      <dgm:prSet presAssocID="{BD580E44-654C-4026-835F-272C622AC7E2}" presName="sibTrans" presStyleCnt="0"/>
      <dgm:spPr/>
    </dgm:pt>
    <dgm:pt modelId="{9FD2F25F-A539-4F35-803D-61938729A175}" type="pres">
      <dgm:prSet presAssocID="{AF33F0B6-51EE-4868-BA70-06A1A46939CD}" presName="textNode" presStyleLbl="node1" presStyleIdx="2" presStyleCnt="3" custScaleX="100665" custLinFactX="2624" custLinFactNeighborX="100000">
        <dgm:presLayoutVars>
          <dgm:bulletEnabled val="1"/>
        </dgm:presLayoutVars>
      </dgm:prSet>
      <dgm:spPr/>
      <dgm:t>
        <a:bodyPr/>
        <a:lstStyle/>
        <a:p>
          <a:endParaRPr lang="en-GB"/>
        </a:p>
      </dgm:t>
    </dgm:pt>
  </dgm:ptLst>
  <dgm:cxnLst>
    <dgm:cxn modelId="{F47C2A80-20BA-42A9-B61A-915D0F63A582}" srcId="{510D89BF-FFBF-44CA-B5CC-F9C0AB67D73D}" destId="{C8D2C08F-160E-454A-B69C-F18604F53FFE}" srcOrd="1" destOrd="0" parTransId="{8A93D033-BBE8-46AE-BCD0-FD9E06DEA262}" sibTransId="{BD580E44-654C-4026-835F-272C622AC7E2}"/>
    <dgm:cxn modelId="{29C34058-F9E4-4FC1-88A6-14DD0563ABA4}" type="presOf" srcId="{AF33F0B6-51EE-4868-BA70-06A1A46939CD}" destId="{9FD2F25F-A539-4F35-803D-61938729A175}" srcOrd="0" destOrd="0" presId="urn:microsoft.com/office/officeart/2005/8/layout/hProcess9"/>
    <dgm:cxn modelId="{3B740D1D-D9EF-4CBE-A1C9-64B53B40A3C8}" type="presOf" srcId="{C8D2C08F-160E-454A-B69C-F18604F53FFE}" destId="{9931E3D2-A95C-4747-9975-8F6707C84B62}" srcOrd="0" destOrd="0" presId="urn:microsoft.com/office/officeart/2005/8/layout/hProcess9"/>
    <dgm:cxn modelId="{B82B8D71-4A55-41C8-A2DF-23931223C7C4}" type="presOf" srcId="{B54DD249-8D45-4410-9828-5D32826BE80A}" destId="{383F6839-1139-459A-8C75-0F04B52BF77A}" srcOrd="0" destOrd="0" presId="urn:microsoft.com/office/officeart/2005/8/layout/hProcess9"/>
    <dgm:cxn modelId="{9E97DEA7-3584-485F-AB64-534802ABC282}" srcId="{510D89BF-FFBF-44CA-B5CC-F9C0AB67D73D}" destId="{B54DD249-8D45-4410-9828-5D32826BE80A}" srcOrd="0" destOrd="0" parTransId="{1CD1F91D-CBC3-4571-9110-2FC560E04A2F}" sibTransId="{5A71A717-62D9-468E-B14D-C4D1F62EAD99}"/>
    <dgm:cxn modelId="{0308291C-1E81-4DE9-A2E9-5673744FDE98}" srcId="{510D89BF-FFBF-44CA-B5CC-F9C0AB67D73D}" destId="{AF33F0B6-51EE-4868-BA70-06A1A46939CD}" srcOrd="2" destOrd="0" parTransId="{F84442A4-7351-4842-927C-C2F0FD868D4A}" sibTransId="{0370C79E-B72E-44A7-8B6E-F59FBF344762}"/>
    <dgm:cxn modelId="{94FF1DAF-8021-48E3-AA71-5995434A950A}" type="presOf" srcId="{510D89BF-FFBF-44CA-B5CC-F9C0AB67D73D}" destId="{A4881E5F-B8CD-477F-8454-E788945FBE5D}" srcOrd="0" destOrd="0" presId="urn:microsoft.com/office/officeart/2005/8/layout/hProcess9"/>
    <dgm:cxn modelId="{9FEF2830-1263-4B75-B65F-5DF221A08AEA}" type="presParOf" srcId="{A4881E5F-B8CD-477F-8454-E788945FBE5D}" destId="{3B0F4F38-C398-432D-9FB0-4CB69D0CCF2D}" srcOrd="0" destOrd="0" presId="urn:microsoft.com/office/officeart/2005/8/layout/hProcess9"/>
    <dgm:cxn modelId="{EB6350EF-EE22-4EAB-97C7-AA403B877CF3}" type="presParOf" srcId="{A4881E5F-B8CD-477F-8454-E788945FBE5D}" destId="{6AD879B3-A7A1-4DAD-A96B-0599D88728D1}" srcOrd="1" destOrd="0" presId="urn:microsoft.com/office/officeart/2005/8/layout/hProcess9"/>
    <dgm:cxn modelId="{CB29BD78-7059-4352-A8AA-BCB700A40D43}" type="presParOf" srcId="{6AD879B3-A7A1-4DAD-A96B-0599D88728D1}" destId="{383F6839-1139-459A-8C75-0F04B52BF77A}" srcOrd="0" destOrd="0" presId="urn:microsoft.com/office/officeart/2005/8/layout/hProcess9"/>
    <dgm:cxn modelId="{68A3ADE5-7F66-45CD-ABF5-E3D7D0362A6D}" type="presParOf" srcId="{6AD879B3-A7A1-4DAD-A96B-0599D88728D1}" destId="{E274ABC6-0BD8-4592-AC7A-FE2C0CE3351F}" srcOrd="1" destOrd="0" presId="urn:microsoft.com/office/officeart/2005/8/layout/hProcess9"/>
    <dgm:cxn modelId="{70372B95-F603-42BA-94C2-E99EDE66503F}" type="presParOf" srcId="{6AD879B3-A7A1-4DAD-A96B-0599D88728D1}" destId="{9931E3D2-A95C-4747-9975-8F6707C84B62}" srcOrd="2" destOrd="0" presId="urn:microsoft.com/office/officeart/2005/8/layout/hProcess9"/>
    <dgm:cxn modelId="{9A09A96F-08A9-479C-8E5F-04D516DB3105}" type="presParOf" srcId="{6AD879B3-A7A1-4DAD-A96B-0599D88728D1}" destId="{C89B8824-911D-4D6F-8E5F-4D48E86D966A}" srcOrd="3" destOrd="0" presId="urn:microsoft.com/office/officeart/2005/8/layout/hProcess9"/>
    <dgm:cxn modelId="{4ECB3ABB-0A6E-4B03-83F8-716554710081}" type="presParOf" srcId="{6AD879B3-A7A1-4DAD-A96B-0599D88728D1}" destId="{9FD2F25F-A539-4F35-803D-61938729A17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65A8E-5E0F-46E5-9268-F09DC24662A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E5EFE41F-6BB2-4DF7-87C6-6ED06F0E58B9}">
      <dgm:prSet phldrT="[Text]" custT="1"/>
      <dgm:spPr>
        <a:solidFill>
          <a:srgbClr val="ED1E87"/>
        </a:solidFill>
      </dgm:spPr>
      <dgm:t>
        <a:bodyPr/>
        <a:lstStyle/>
        <a:p>
          <a:r>
            <a:rPr lang="en-GB" sz="2400" dirty="0" err="1">
              <a:latin typeface="Arial" panose="020B0604020202020204" pitchFamily="34" charset="0"/>
              <a:cs typeface="Arial" panose="020B0604020202020204" pitchFamily="34" charset="0"/>
            </a:rPr>
            <a:t>Mentrau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cymdeithasol</a:t>
          </a:r>
          <a:endParaRPr lang="en-GB" sz="2400" dirty="0">
            <a:latin typeface="Arial" panose="020B0604020202020204" pitchFamily="34" charset="0"/>
            <a:cs typeface="Arial" panose="020B0604020202020204" pitchFamily="34" charset="0"/>
          </a:endParaRPr>
        </a:p>
      </dgm:t>
    </dgm:pt>
    <dgm:pt modelId="{C4AE9CD9-7C54-488B-85E8-210C019900F8}" type="parTrans" cxnId="{460B692F-550C-4A90-94F8-D1F435F0CEF6}">
      <dgm:prSet/>
      <dgm:spPr/>
      <dgm:t>
        <a:bodyPr/>
        <a:lstStyle/>
        <a:p>
          <a:endParaRPr lang="en-GB"/>
        </a:p>
      </dgm:t>
    </dgm:pt>
    <dgm:pt modelId="{9BCA19A7-EBB6-4115-A5C0-16355DCF6D2C}" type="sibTrans" cxnId="{460B692F-550C-4A90-94F8-D1F435F0CEF6}">
      <dgm:prSet/>
      <dgm:spPr/>
      <dgm:t>
        <a:bodyPr/>
        <a:lstStyle/>
        <a:p>
          <a:endParaRPr lang="en-GB"/>
        </a:p>
      </dgm:t>
    </dgm:pt>
    <dgm:pt modelId="{A48EA8AC-2336-47A5-A034-1F3682F4CCD6}">
      <dgm:prSet phldrT="[Text]" custT="1"/>
      <dgm:spPr>
        <a:solidFill>
          <a:srgbClr val="ED1E87"/>
        </a:solidFill>
      </dgm:spPr>
      <dgm:t>
        <a:bodyPr/>
        <a:lstStyle/>
        <a:p>
          <a:r>
            <a:rPr lang="en-GB" sz="2400" dirty="0" err="1">
              <a:latin typeface="Arial" panose="020B0604020202020204" pitchFamily="34" charset="0"/>
              <a:cs typeface="Arial" panose="020B0604020202020204" pitchFamily="34" charset="0"/>
            </a:rPr>
            <a:t>Sefydliadau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cydweithredol</a:t>
          </a:r>
          <a:endParaRPr lang="en-GB" sz="2400" dirty="0">
            <a:latin typeface="Arial" panose="020B0604020202020204" pitchFamily="34" charset="0"/>
            <a:cs typeface="Arial" panose="020B0604020202020204" pitchFamily="34" charset="0"/>
          </a:endParaRPr>
        </a:p>
      </dgm:t>
    </dgm:pt>
    <dgm:pt modelId="{FC8DFF85-CD94-437C-8026-99491B86DB18}" type="parTrans" cxnId="{CFB11F1D-1AA3-4A80-A4C9-F439DD927E38}">
      <dgm:prSet/>
      <dgm:spPr/>
      <dgm:t>
        <a:bodyPr/>
        <a:lstStyle/>
        <a:p>
          <a:endParaRPr lang="en-GB"/>
        </a:p>
      </dgm:t>
    </dgm:pt>
    <dgm:pt modelId="{22800568-41D7-4785-80DD-D1D1BCEDE61B}" type="sibTrans" cxnId="{CFB11F1D-1AA3-4A80-A4C9-F439DD927E38}">
      <dgm:prSet/>
      <dgm:spPr/>
      <dgm:t>
        <a:bodyPr/>
        <a:lstStyle/>
        <a:p>
          <a:endParaRPr lang="en-GB"/>
        </a:p>
      </dgm:t>
    </dgm:pt>
    <dgm:pt modelId="{E63C8EF1-C63D-47DA-851A-44C455A174D8}">
      <dgm:prSet phldrT="[Text]" custT="1"/>
      <dgm:spPr>
        <a:solidFill>
          <a:srgbClr val="ED1E87"/>
        </a:solidFill>
      </dgm:spPr>
      <dgm:t>
        <a:bodyPr/>
        <a:lstStyle/>
        <a:p>
          <a:r>
            <a:rPr lang="en-GB" sz="2400" dirty="0">
              <a:latin typeface="Arial" panose="020B0604020202020204" pitchFamily="34" charset="0"/>
              <a:cs typeface="Arial" panose="020B0604020202020204" pitchFamily="34" charset="0"/>
            </a:rPr>
            <a:t>Y </a:t>
          </a:r>
          <a:r>
            <a:rPr lang="en-GB" sz="2400" dirty="0" err="1">
              <a:latin typeface="Arial" panose="020B0604020202020204" pitchFamily="34" charset="0"/>
              <a:cs typeface="Arial" panose="020B0604020202020204" pitchFamily="34" charset="0"/>
            </a:rPr>
            <a:t>trydydd</a:t>
          </a:r>
          <a:r>
            <a:rPr lang="en-GB" sz="2400" dirty="0">
              <a:latin typeface="Arial" panose="020B0604020202020204" pitchFamily="34" charset="0"/>
              <a:cs typeface="Arial" panose="020B0604020202020204" pitchFamily="34" charset="0"/>
            </a:rPr>
            <a:t> sector</a:t>
          </a:r>
        </a:p>
      </dgm:t>
    </dgm:pt>
    <dgm:pt modelId="{6D93A25C-2FBF-4BCE-B54F-C36B86C93512}" type="parTrans" cxnId="{1FB61BF2-D564-41C8-8A6D-A3C1C78FD36A}">
      <dgm:prSet/>
      <dgm:spPr/>
      <dgm:t>
        <a:bodyPr/>
        <a:lstStyle/>
        <a:p>
          <a:endParaRPr lang="en-GB"/>
        </a:p>
      </dgm:t>
    </dgm:pt>
    <dgm:pt modelId="{A616C8D6-0407-4A36-909B-079EF215DC8B}" type="sibTrans" cxnId="{1FB61BF2-D564-41C8-8A6D-A3C1C78FD36A}">
      <dgm:prSet/>
      <dgm:spPr/>
      <dgm:t>
        <a:bodyPr/>
        <a:lstStyle/>
        <a:p>
          <a:endParaRPr lang="en-GB"/>
        </a:p>
      </dgm:t>
    </dgm:pt>
    <dgm:pt modelId="{FE500D8E-B993-47BB-9E5E-611501D6C70B}">
      <dgm:prSet custT="1"/>
      <dgm:spPr>
        <a:solidFill>
          <a:srgbClr val="ED1E87"/>
        </a:solidFill>
      </dgm:spPr>
      <dgm:t>
        <a:bodyPr/>
        <a:lstStyle/>
        <a:p>
          <a:r>
            <a:rPr lang="cy-GB" sz="2400">
              <a:latin typeface="Arial" panose="020B0604020202020204" pitchFamily="34" charset="0"/>
              <a:cs typeface="Arial" panose="020B0604020202020204" pitchFamily="34" charset="0"/>
            </a:rPr>
            <a:t>Yn cael eu harwain gan  ddefnyddwyr</a:t>
          </a:r>
          <a:endParaRPr lang="en-US" sz="2400">
            <a:latin typeface="Arial" panose="020B0604020202020204" pitchFamily="34" charset="0"/>
            <a:cs typeface="Arial" panose="020B0604020202020204" pitchFamily="34" charset="0"/>
          </a:endParaRPr>
        </a:p>
      </dgm:t>
    </dgm:pt>
    <dgm:pt modelId="{89BDC012-F3F1-4B18-AEB5-9F516568FAA7}" type="parTrans" cxnId="{E0FFA182-E60D-4BC8-BB3A-685AF24B03B2}">
      <dgm:prSet/>
      <dgm:spPr/>
      <dgm:t>
        <a:bodyPr/>
        <a:lstStyle/>
        <a:p>
          <a:endParaRPr lang="en-US"/>
        </a:p>
      </dgm:t>
    </dgm:pt>
    <dgm:pt modelId="{45092817-8828-40CF-A18E-03FCFC9921B0}" type="sibTrans" cxnId="{E0FFA182-E60D-4BC8-BB3A-685AF24B03B2}">
      <dgm:prSet/>
      <dgm:spPr/>
      <dgm:t>
        <a:bodyPr/>
        <a:lstStyle/>
        <a:p>
          <a:endParaRPr lang="en-US"/>
        </a:p>
      </dgm:t>
    </dgm:pt>
    <dgm:pt modelId="{508EF164-18B6-4D51-9FCC-8A62DAE483FA}">
      <dgm:prSet/>
      <dgm:spPr/>
      <dgm:t>
        <a:bodyPr/>
        <a:lstStyle/>
        <a:p>
          <a:endParaRPr lang="en-US"/>
        </a:p>
      </dgm:t>
    </dgm:pt>
    <dgm:pt modelId="{5A704DDA-0153-475D-8C9E-C703ED7C323B}" type="parTrans" cxnId="{45DBD0D3-4050-48A6-8232-90D1AB0F770E}">
      <dgm:prSet/>
      <dgm:spPr/>
      <dgm:t>
        <a:bodyPr/>
        <a:lstStyle/>
        <a:p>
          <a:endParaRPr lang="en-US"/>
        </a:p>
      </dgm:t>
    </dgm:pt>
    <dgm:pt modelId="{1F4152D6-DCE8-46C8-8AF3-980990CA4699}" type="sibTrans" cxnId="{45DBD0D3-4050-48A6-8232-90D1AB0F770E}">
      <dgm:prSet/>
      <dgm:spPr/>
      <dgm:t>
        <a:bodyPr/>
        <a:lstStyle/>
        <a:p>
          <a:endParaRPr lang="en-US"/>
        </a:p>
      </dgm:t>
    </dgm:pt>
    <dgm:pt modelId="{E03525D7-9766-45BB-9EDC-322E43BA0205}" type="pres">
      <dgm:prSet presAssocID="{78B65A8E-5E0F-46E5-9268-F09DC24662A8}" presName="matrix" presStyleCnt="0">
        <dgm:presLayoutVars>
          <dgm:chMax val="1"/>
          <dgm:dir/>
          <dgm:resizeHandles val="exact"/>
        </dgm:presLayoutVars>
      </dgm:prSet>
      <dgm:spPr/>
      <dgm:t>
        <a:bodyPr/>
        <a:lstStyle/>
        <a:p>
          <a:endParaRPr lang="en-GB"/>
        </a:p>
      </dgm:t>
    </dgm:pt>
    <dgm:pt modelId="{3782E610-EBB1-474F-A6A2-D26928015BEE}" type="pres">
      <dgm:prSet presAssocID="{78B65A8E-5E0F-46E5-9268-F09DC24662A8}" presName="diamond" presStyleLbl="bgShp" presStyleIdx="0" presStyleCnt="1"/>
      <dgm:spPr>
        <a:solidFill>
          <a:srgbClr val="FABCDB"/>
        </a:solidFill>
      </dgm:spPr>
    </dgm:pt>
    <dgm:pt modelId="{47F8658E-C192-4DF1-9BFE-5615E82BE1DF}" type="pres">
      <dgm:prSet presAssocID="{78B65A8E-5E0F-46E5-9268-F09DC24662A8}" presName="quad1" presStyleLbl="node1" presStyleIdx="0" presStyleCnt="4" custScaleX="125556" custScaleY="111020" custLinFactNeighborX="-9358" custLinFactNeighborY="-7542">
        <dgm:presLayoutVars>
          <dgm:chMax val="0"/>
          <dgm:chPref val="0"/>
          <dgm:bulletEnabled val="1"/>
        </dgm:presLayoutVars>
      </dgm:prSet>
      <dgm:spPr/>
      <dgm:t>
        <a:bodyPr/>
        <a:lstStyle/>
        <a:p>
          <a:endParaRPr lang="en-GB"/>
        </a:p>
      </dgm:t>
    </dgm:pt>
    <dgm:pt modelId="{97D2582D-7F92-4BA7-9525-C2F457D5654D}" type="pres">
      <dgm:prSet presAssocID="{78B65A8E-5E0F-46E5-9268-F09DC24662A8}" presName="quad2" presStyleLbl="node1" presStyleIdx="1" presStyleCnt="4" custScaleX="126640" custScaleY="111020" custLinFactNeighborX="15083" custLinFactNeighborY="-5676">
        <dgm:presLayoutVars>
          <dgm:chMax val="0"/>
          <dgm:chPref val="0"/>
          <dgm:bulletEnabled val="1"/>
        </dgm:presLayoutVars>
      </dgm:prSet>
      <dgm:spPr/>
      <dgm:t>
        <a:bodyPr/>
        <a:lstStyle/>
        <a:p>
          <a:endParaRPr lang="en-GB"/>
        </a:p>
      </dgm:t>
    </dgm:pt>
    <dgm:pt modelId="{884B3EA8-E33E-444B-A1CC-B00AD5CEB4F7}" type="pres">
      <dgm:prSet presAssocID="{78B65A8E-5E0F-46E5-9268-F09DC24662A8}" presName="quad3" presStyleLbl="node1" presStyleIdx="2" presStyleCnt="4" custScaleX="126884" custScaleY="115084" custLinFactNeighborX="-5554" custLinFactNeighborY="-2037">
        <dgm:presLayoutVars>
          <dgm:chMax val="0"/>
          <dgm:chPref val="0"/>
          <dgm:bulletEnabled val="1"/>
        </dgm:presLayoutVars>
      </dgm:prSet>
      <dgm:spPr/>
      <dgm:t>
        <a:bodyPr/>
        <a:lstStyle/>
        <a:p>
          <a:endParaRPr lang="en-GB"/>
        </a:p>
      </dgm:t>
    </dgm:pt>
    <dgm:pt modelId="{4659B35A-5AF0-4A7C-ACB4-6870D075BD00}" type="pres">
      <dgm:prSet presAssocID="{78B65A8E-5E0F-46E5-9268-F09DC24662A8}" presName="quad4" presStyleLbl="node1" presStyleIdx="3" presStyleCnt="4" custScaleX="124833" custScaleY="114887" custLinFactNeighborX="15987" custLinFactNeighborY="-176">
        <dgm:presLayoutVars>
          <dgm:chMax val="0"/>
          <dgm:chPref val="0"/>
          <dgm:bulletEnabled val="1"/>
        </dgm:presLayoutVars>
      </dgm:prSet>
      <dgm:spPr/>
      <dgm:t>
        <a:bodyPr/>
        <a:lstStyle/>
        <a:p>
          <a:endParaRPr lang="en-GB"/>
        </a:p>
      </dgm:t>
    </dgm:pt>
  </dgm:ptLst>
  <dgm:cxnLst>
    <dgm:cxn modelId="{CFB11F1D-1AA3-4A80-A4C9-F439DD927E38}" srcId="{78B65A8E-5E0F-46E5-9268-F09DC24662A8}" destId="{A48EA8AC-2336-47A5-A034-1F3682F4CCD6}" srcOrd="1" destOrd="0" parTransId="{FC8DFF85-CD94-437C-8026-99491B86DB18}" sibTransId="{22800568-41D7-4785-80DD-D1D1BCEDE61B}"/>
    <dgm:cxn modelId="{E0FFA182-E60D-4BC8-BB3A-685AF24B03B2}" srcId="{78B65A8E-5E0F-46E5-9268-F09DC24662A8}" destId="{FE500D8E-B993-47BB-9E5E-611501D6C70B}" srcOrd="3" destOrd="0" parTransId="{89BDC012-F3F1-4B18-AEB5-9F516568FAA7}" sibTransId="{45092817-8828-40CF-A18E-03FCFC9921B0}"/>
    <dgm:cxn modelId="{460B692F-550C-4A90-94F8-D1F435F0CEF6}" srcId="{78B65A8E-5E0F-46E5-9268-F09DC24662A8}" destId="{E5EFE41F-6BB2-4DF7-87C6-6ED06F0E58B9}" srcOrd="0" destOrd="0" parTransId="{C4AE9CD9-7C54-488B-85E8-210C019900F8}" sibTransId="{9BCA19A7-EBB6-4115-A5C0-16355DCF6D2C}"/>
    <dgm:cxn modelId="{2DF54C7D-74B1-4EA9-97C4-DF7C9FA58B48}" type="presOf" srcId="{E63C8EF1-C63D-47DA-851A-44C455A174D8}" destId="{884B3EA8-E33E-444B-A1CC-B00AD5CEB4F7}" srcOrd="0" destOrd="0" presId="urn:microsoft.com/office/officeart/2005/8/layout/matrix3"/>
    <dgm:cxn modelId="{3687E76D-DE6A-4CF9-9B56-EB786615AA55}" type="presOf" srcId="{FE500D8E-B993-47BB-9E5E-611501D6C70B}" destId="{4659B35A-5AF0-4A7C-ACB4-6870D075BD00}" srcOrd="0" destOrd="0" presId="urn:microsoft.com/office/officeart/2005/8/layout/matrix3"/>
    <dgm:cxn modelId="{85273610-4279-499C-AB17-EF2FC9B88354}" type="presOf" srcId="{78B65A8E-5E0F-46E5-9268-F09DC24662A8}" destId="{E03525D7-9766-45BB-9EDC-322E43BA0205}" srcOrd="0" destOrd="0" presId="urn:microsoft.com/office/officeart/2005/8/layout/matrix3"/>
    <dgm:cxn modelId="{ED91589B-DB34-4FFF-98D4-52B5C64FF929}" type="presOf" srcId="{A48EA8AC-2336-47A5-A034-1F3682F4CCD6}" destId="{97D2582D-7F92-4BA7-9525-C2F457D5654D}" srcOrd="0" destOrd="0" presId="urn:microsoft.com/office/officeart/2005/8/layout/matrix3"/>
    <dgm:cxn modelId="{45DBD0D3-4050-48A6-8232-90D1AB0F770E}" srcId="{78B65A8E-5E0F-46E5-9268-F09DC24662A8}" destId="{508EF164-18B6-4D51-9FCC-8A62DAE483FA}" srcOrd="4" destOrd="0" parTransId="{5A704DDA-0153-475D-8C9E-C703ED7C323B}" sibTransId="{1F4152D6-DCE8-46C8-8AF3-980990CA4699}"/>
    <dgm:cxn modelId="{51B26864-E8E0-4453-92A4-761EF104B848}" type="presOf" srcId="{E5EFE41F-6BB2-4DF7-87C6-6ED06F0E58B9}" destId="{47F8658E-C192-4DF1-9BFE-5615E82BE1DF}" srcOrd="0" destOrd="0" presId="urn:microsoft.com/office/officeart/2005/8/layout/matrix3"/>
    <dgm:cxn modelId="{1FB61BF2-D564-41C8-8A6D-A3C1C78FD36A}" srcId="{78B65A8E-5E0F-46E5-9268-F09DC24662A8}" destId="{E63C8EF1-C63D-47DA-851A-44C455A174D8}" srcOrd="2" destOrd="0" parTransId="{6D93A25C-2FBF-4BCE-B54F-C36B86C93512}" sibTransId="{A616C8D6-0407-4A36-909B-079EF215DC8B}"/>
    <dgm:cxn modelId="{AC53696C-77EC-4DE3-934C-7B9A5838CF90}" type="presParOf" srcId="{E03525D7-9766-45BB-9EDC-322E43BA0205}" destId="{3782E610-EBB1-474F-A6A2-D26928015BEE}" srcOrd="0" destOrd="0" presId="urn:microsoft.com/office/officeart/2005/8/layout/matrix3"/>
    <dgm:cxn modelId="{AA2ED258-7869-489D-9449-E6AF5541C706}" type="presParOf" srcId="{E03525D7-9766-45BB-9EDC-322E43BA0205}" destId="{47F8658E-C192-4DF1-9BFE-5615E82BE1DF}" srcOrd="1" destOrd="0" presId="urn:microsoft.com/office/officeart/2005/8/layout/matrix3"/>
    <dgm:cxn modelId="{B3BFE257-2526-4281-B16D-25580C68BBF6}" type="presParOf" srcId="{E03525D7-9766-45BB-9EDC-322E43BA0205}" destId="{97D2582D-7F92-4BA7-9525-C2F457D5654D}" srcOrd="2" destOrd="0" presId="urn:microsoft.com/office/officeart/2005/8/layout/matrix3"/>
    <dgm:cxn modelId="{2CF381D7-AD52-493C-91C1-7A5149A849A5}" type="presParOf" srcId="{E03525D7-9766-45BB-9EDC-322E43BA0205}" destId="{884B3EA8-E33E-444B-A1CC-B00AD5CEB4F7}" srcOrd="3" destOrd="0" presId="urn:microsoft.com/office/officeart/2005/8/layout/matrix3"/>
    <dgm:cxn modelId="{792B8086-DC19-4153-9920-553B604C6F88}" type="presParOf" srcId="{E03525D7-9766-45BB-9EDC-322E43BA0205}" destId="{4659B35A-5AF0-4A7C-ACB4-6870D075BD0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EEE4-3CA6-4DE2-A00F-3EFFE5804BD8}">
      <dsp:nvSpPr>
        <dsp:cNvPr id="0" name=""/>
        <dsp:cNvSpPr/>
      </dsp:nvSpPr>
      <dsp:spPr>
        <a:xfrm>
          <a:off x="2411"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1</a:t>
          </a:r>
          <a:r>
            <a:rPr lang="en-GB" sz="1900" kern="1200">
              <a:latin typeface="Arial" panose="020B0604020202020204" pitchFamily="34" charset="0"/>
              <a:cs typeface="Arial" panose="020B0604020202020204" pitchFamily="34" charset="0"/>
            </a:rPr>
            <a:t>. Cyflwyniad</a:t>
          </a:r>
          <a:endParaRPr lang="en-GB" sz="1900" kern="1200" dirty="0">
            <a:latin typeface="Arial" panose="020B0604020202020204" pitchFamily="34" charset="0"/>
            <a:cs typeface="Arial" panose="020B0604020202020204" pitchFamily="34" charset="0"/>
          </a:endParaRPr>
        </a:p>
      </dsp:txBody>
      <dsp:txXfrm>
        <a:off x="2411" y="350242"/>
        <a:ext cx="1912739" cy="1147643"/>
      </dsp:txXfrm>
    </dsp:sp>
    <dsp:sp modelId="{BF16F7C4-B9C8-4033-8D82-AEE574D4B027}">
      <dsp:nvSpPr>
        <dsp:cNvPr id="0" name=""/>
        <dsp:cNvSpPr/>
      </dsp:nvSpPr>
      <dsp:spPr>
        <a:xfrm>
          <a:off x="2106423"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2</a:t>
          </a:r>
          <a:r>
            <a:rPr lang="en-GB" sz="1900" kern="1200">
              <a:latin typeface="Arial" panose="020B0604020202020204" pitchFamily="34" charset="0"/>
              <a:cs typeface="Arial" panose="020B0604020202020204" pitchFamily="34" charset="0"/>
            </a:rPr>
            <a:t>. Swyddogaethau Cyffredinol</a:t>
          </a:r>
          <a:endParaRPr lang="en-GB" sz="1900" kern="1200" dirty="0">
            <a:latin typeface="Arial" panose="020B0604020202020204" pitchFamily="34" charset="0"/>
            <a:cs typeface="Arial" panose="020B0604020202020204" pitchFamily="34" charset="0"/>
          </a:endParaRPr>
        </a:p>
      </dsp:txBody>
      <dsp:txXfrm>
        <a:off x="2106423" y="350242"/>
        <a:ext cx="1912739" cy="1147643"/>
      </dsp:txXfrm>
    </dsp:sp>
    <dsp:sp modelId="{89886420-9E56-452D-96F3-6BFED2CC43AF}">
      <dsp:nvSpPr>
        <dsp:cNvPr id="0" name=""/>
        <dsp:cNvSpPr/>
      </dsp:nvSpPr>
      <dsp:spPr>
        <a:xfrm>
          <a:off x="4210436"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3. </a:t>
          </a:r>
          <a:r>
            <a:rPr lang="en-GB" sz="1900" kern="1200" dirty="0" err="1">
              <a:latin typeface="Arial" panose="020B0604020202020204" pitchFamily="34" charset="0"/>
              <a:cs typeface="Arial" panose="020B0604020202020204" pitchFamily="34" charset="0"/>
            </a:rPr>
            <a:t>Asesu</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Anghenion</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Unigolion</a:t>
          </a:r>
          <a:endParaRPr lang="en-GB" sz="1900" kern="1200" dirty="0">
            <a:latin typeface="Arial" panose="020B0604020202020204" pitchFamily="34" charset="0"/>
            <a:cs typeface="Arial" panose="020B0604020202020204" pitchFamily="34" charset="0"/>
          </a:endParaRPr>
        </a:p>
      </dsp:txBody>
      <dsp:txXfrm>
        <a:off x="4210436" y="350242"/>
        <a:ext cx="1912739" cy="1147643"/>
      </dsp:txXfrm>
    </dsp:sp>
    <dsp:sp modelId="{BC11C9D1-9083-454A-8D3E-1C751AF28283}">
      <dsp:nvSpPr>
        <dsp:cNvPr id="0" name=""/>
        <dsp:cNvSpPr/>
      </dsp:nvSpPr>
      <dsp:spPr>
        <a:xfrm>
          <a:off x="6314449"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4. </a:t>
          </a:r>
          <a:r>
            <a:rPr lang="en-GB" sz="1900" kern="1200" dirty="0" err="1">
              <a:latin typeface="Arial" panose="020B0604020202020204" pitchFamily="34" charset="0"/>
              <a:cs typeface="Arial" panose="020B0604020202020204" pitchFamily="34" charset="0"/>
            </a:rPr>
            <a:t>Diwallu</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Anghenion</a:t>
          </a:r>
          <a:endParaRPr lang="en-GB" sz="1900" kern="1200" dirty="0">
            <a:latin typeface="Arial" panose="020B0604020202020204" pitchFamily="34" charset="0"/>
            <a:cs typeface="Arial" panose="020B0604020202020204" pitchFamily="34" charset="0"/>
          </a:endParaRPr>
        </a:p>
      </dsp:txBody>
      <dsp:txXfrm>
        <a:off x="6314449" y="350242"/>
        <a:ext cx="1912739" cy="1147643"/>
      </dsp:txXfrm>
    </dsp:sp>
    <dsp:sp modelId="{7D25DB41-927D-4D31-9142-D1292E8C6ED7}">
      <dsp:nvSpPr>
        <dsp:cNvPr id="0" name=""/>
        <dsp:cNvSpPr/>
      </dsp:nvSpPr>
      <dsp:spPr>
        <a:xfrm>
          <a:off x="2411"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5. Codi </a:t>
          </a:r>
          <a:r>
            <a:rPr lang="en-GB" sz="1900" kern="1200" dirty="0" err="1">
              <a:latin typeface="Arial" panose="020B0604020202020204" pitchFamily="34" charset="0"/>
              <a:cs typeface="Arial" panose="020B0604020202020204" pitchFamily="34" charset="0"/>
            </a:rPr>
            <a:t>Ffioedd</a:t>
          </a:r>
          <a:r>
            <a:rPr lang="en-GB" sz="1900" kern="1200" dirty="0">
              <a:latin typeface="Arial" panose="020B0604020202020204" pitchFamily="34" charset="0"/>
              <a:cs typeface="Arial" panose="020B0604020202020204" pitchFamily="34" charset="0"/>
            </a:rPr>
            <a:t> ac </a:t>
          </a:r>
          <a:r>
            <a:rPr lang="en-GB" sz="1900" kern="1200" dirty="0" err="1">
              <a:latin typeface="Arial" panose="020B0604020202020204" pitchFamily="34" charset="0"/>
              <a:cs typeface="Arial" panose="020B0604020202020204" pitchFamily="34" charset="0"/>
            </a:rPr>
            <a:t>Asesiadau</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Ariannol</a:t>
          </a:r>
          <a:endParaRPr lang="en-GB" sz="1900" kern="1200" dirty="0">
            <a:latin typeface="Arial" panose="020B0604020202020204" pitchFamily="34" charset="0"/>
            <a:cs typeface="Arial" panose="020B0604020202020204" pitchFamily="34" charset="0"/>
          </a:endParaRPr>
        </a:p>
      </dsp:txBody>
      <dsp:txXfrm>
        <a:off x="2411" y="1689159"/>
        <a:ext cx="1912739" cy="1147643"/>
      </dsp:txXfrm>
    </dsp:sp>
    <dsp:sp modelId="{2715E223-CD1D-49B3-ABE8-8AF703C2F468}">
      <dsp:nvSpPr>
        <dsp:cNvPr id="0" name=""/>
        <dsp:cNvSpPr/>
      </dsp:nvSpPr>
      <dsp:spPr>
        <a:xfrm>
          <a:off x="2106423"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6. Plant </a:t>
          </a:r>
          <a:r>
            <a:rPr lang="en-GB" sz="1900" kern="1200" dirty="0" err="1">
              <a:latin typeface="Arial" panose="020B0604020202020204" pitchFamily="34" charset="0"/>
              <a:cs typeface="Arial" panose="020B0604020202020204" pitchFamily="34" charset="0"/>
            </a:rPr>
            <a:t>sy’n</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Derbyn</a:t>
          </a:r>
          <a:r>
            <a:rPr lang="en-GB" sz="1900" kern="1200" dirty="0">
              <a:latin typeface="Arial" panose="020B0604020202020204" pitchFamily="34" charset="0"/>
              <a:cs typeface="Arial" panose="020B0604020202020204" pitchFamily="34" charset="0"/>
            </a:rPr>
            <a:t> Gofal a </a:t>
          </a:r>
          <a:r>
            <a:rPr lang="en-GB" sz="1900" kern="1200" dirty="0" err="1">
              <a:latin typeface="Arial" panose="020B0604020202020204" pitchFamily="34" charset="0"/>
              <a:cs typeface="Arial" panose="020B0604020202020204" pitchFamily="34" charset="0"/>
            </a:rPr>
            <a:t>Phlant</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sy’n</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cael</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eu</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Lletya</a:t>
          </a:r>
          <a:endParaRPr lang="en-GB" sz="1900" kern="1200" dirty="0">
            <a:latin typeface="Arial" panose="020B0604020202020204" pitchFamily="34" charset="0"/>
            <a:cs typeface="Arial" panose="020B0604020202020204" pitchFamily="34" charset="0"/>
          </a:endParaRPr>
        </a:p>
      </dsp:txBody>
      <dsp:txXfrm>
        <a:off x="2106423" y="1689159"/>
        <a:ext cx="1912739" cy="1147643"/>
      </dsp:txXfrm>
    </dsp:sp>
    <dsp:sp modelId="{C7E8F0AD-8372-4C02-9315-7D9F00BFE8A5}">
      <dsp:nvSpPr>
        <dsp:cNvPr id="0" name=""/>
        <dsp:cNvSpPr/>
      </dsp:nvSpPr>
      <dsp:spPr>
        <a:xfrm>
          <a:off x="4210436"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7</a:t>
          </a:r>
          <a:r>
            <a:rPr lang="en-GB" sz="1900" kern="1200">
              <a:latin typeface="Arial" panose="020B0604020202020204" pitchFamily="34" charset="0"/>
              <a:cs typeface="Arial" panose="020B0604020202020204" pitchFamily="34" charset="0"/>
            </a:rPr>
            <a:t>. Diogelu</a:t>
          </a:r>
          <a:endParaRPr lang="en-GB" sz="1900" kern="1200" dirty="0">
            <a:latin typeface="Arial" panose="020B0604020202020204" pitchFamily="34" charset="0"/>
            <a:cs typeface="Arial" panose="020B0604020202020204" pitchFamily="34" charset="0"/>
          </a:endParaRPr>
        </a:p>
      </dsp:txBody>
      <dsp:txXfrm>
        <a:off x="4210436" y="1689159"/>
        <a:ext cx="1912739" cy="1147643"/>
      </dsp:txXfrm>
    </dsp:sp>
    <dsp:sp modelId="{68768930-9A2C-453E-A7A1-07D275A0D155}">
      <dsp:nvSpPr>
        <dsp:cNvPr id="0" name=""/>
        <dsp:cNvSpPr/>
      </dsp:nvSpPr>
      <dsp:spPr>
        <a:xfrm>
          <a:off x="6314449"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8. </a:t>
          </a:r>
          <a:r>
            <a:rPr lang="en-GB" sz="1900" kern="1200" dirty="0" err="1">
              <a:latin typeface="Arial" panose="020B0604020202020204" pitchFamily="34" charset="0"/>
              <a:cs typeface="Arial" panose="020B0604020202020204" pitchFamily="34" charset="0"/>
            </a:rPr>
            <a:t>Swyddogaethau</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Gwasanaethau</a:t>
          </a:r>
          <a:r>
            <a:rPr lang="en-GB" sz="1900" kern="1200" dirty="0">
              <a:latin typeface="Arial" panose="020B0604020202020204" pitchFamily="34" charset="0"/>
              <a:cs typeface="Arial" panose="020B0604020202020204" pitchFamily="34" charset="0"/>
            </a:rPr>
            <a:t> </a:t>
          </a:r>
          <a:r>
            <a:rPr lang="en-GB" sz="1900" kern="1200" dirty="0" err="1">
              <a:latin typeface="Arial" panose="020B0604020202020204" pitchFamily="34" charset="0"/>
              <a:cs typeface="Arial" panose="020B0604020202020204" pitchFamily="34" charset="0"/>
            </a:rPr>
            <a:t>Cymdeithasol</a:t>
          </a:r>
          <a:endParaRPr lang="en-GB" sz="1900" kern="1200" dirty="0">
            <a:latin typeface="Arial" panose="020B0604020202020204" pitchFamily="34" charset="0"/>
            <a:cs typeface="Arial" panose="020B0604020202020204" pitchFamily="34" charset="0"/>
          </a:endParaRPr>
        </a:p>
      </dsp:txBody>
      <dsp:txXfrm>
        <a:off x="6314449" y="1689159"/>
        <a:ext cx="1912739" cy="1147643"/>
      </dsp:txXfrm>
    </dsp:sp>
    <dsp:sp modelId="{37D5E634-48C8-4E5B-926D-BE5828A259A0}">
      <dsp:nvSpPr>
        <dsp:cNvPr id="0" name=""/>
        <dsp:cNvSpPr/>
      </dsp:nvSpPr>
      <dsp:spPr>
        <a:xfrm>
          <a:off x="1054417" y="3028077"/>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9. </a:t>
          </a:r>
          <a:r>
            <a:rPr lang="en-GB" sz="1900" kern="1200" dirty="0" err="1">
              <a:latin typeface="Arial" panose="020B0604020202020204" pitchFamily="34" charset="0"/>
              <a:cs typeface="Arial" panose="020B0604020202020204" pitchFamily="34" charset="0"/>
            </a:rPr>
            <a:t>Cydweithrediad</a:t>
          </a:r>
          <a:r>
            <a:rPr lang="en-GB" sz="1900" kern="1200" dirty="0">
              <a:latin typeface="Arial" panose="020B0604020202020204" pitchFamily="34" charset="0"/>
              <a:cs typeface="Arial" panose="020B0604020202020204" pitchFamily="34" charset="0"/>
            </a:rPr>
            <a:t> a </a:t>
          </a:r>
          <a:r>
            <a:rPr lang="en-GB" sz="1900" kern="1200" dirty="0" err="1">
              <a:latin typeface="Arial" panose="020B0604020202020204" pitchFamily="34" charset="0"/>
              <a:cs typeface="Arial" panose="020B0604020202020204" pitchFamily="34" charset="0"/>
            </a:rPr>
            <a:t>Phartneriaeth</a:t>
          </a:r>
          <a:endParaRPr lang="en-GB" sz="1900" kern="1200" dirty="0">
            <a:latin typeface="Arial" panose="020B0604020202020204" pitchFamily="34" charset="0"/>
            <a:cs typeface="Arial" panose="020B0604020202020204" pitchFamily="34" charset="0"/>
          </a:endParaRPr>
        </a:p>
      </dsp:txBody>
      <dsp:txXfrm>
        <a:off x="1054417" y="3028077"/>
        <a:ext cx="1912739" cy="1147643"/>
      </dsp:txXfrm>
    </dsp:sp>
    <dsp:sp modelId="{EF5FD781-3F0C-420C-A1B3-24B74D2E1BF2}">
      <dsp:nvSpPr>
        <dsp:cNvPr id="0" name=""/>
        <dsp:cNvSpPr/>
      </dsp:nvSpPr>
      <dsp:spPr>
        <a:xfrm>
          <a:off x="3158430" y="3028077"/>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10. </a:t>
          </a:r>
          <a:r>
            <a:rPr lang="en-GB" sz="1900" kern="1200" dirty="0" err="1">
              <a:latin typeface="Arial" panose="020B0604020202020204" pitchFamily="34" charset="0"/>
              <a:cs typeface="Arial" panose="020B0604020202020204" pitchFamily="34" charset="0"/>
            </a:rPr>
            <a:t>Cwynion</a:t>
          </a:r>
          <a:r>
            <a:rPr lang="en-GB" sz="1900" kern="1200" dirty="0">
              <a:latin typeface="Arial" panose="020B0604020202020204" pitchFamily="34" charset="0"/>
              <a:cs typeface="Arial" panose="020B0604020202020204" pitchFamily="34" charset="0"/>
            </a:rPr>
            <a:t> ac </a:t>
          </a:r>
          <a:r>
            <a:rPr lang="en-GB" sz="1900" kern="1200" dirty="0" err="1">
              <a:latin typeface="Arial" panose="020B0604020202020204" pitchFamily="34" charset="0"/>
              <a:cs typeface="Arial" panose="020B0604020202020204" pitchFamily="34" charset="0"/>
            </a:rPr>
            <a:t>Eiriolaeth</a:t>
          </a:r>
          <a:endParaRPr lang="en-GB" sz="1900" kern="1200" dirty="0">
            <a:latin typeface="Arial" panose="020B0604020202020204" pitchFamily="34" charset="0"/>
            <a:cs typeface="Arial" panose="020B0604020202020204" pitchFamily="34" charset="0"/>
          </a:endParaRPr>
        </a:p>
      </dsp:txBody>
      <dsp:txXfrm>
        <a:off x="3158430" y="3028077"/>
        <a:ext cx="1912739" cy="1147643"/>
      </dsp:txXfrm>
    </dsp:sp>
    <dsp:sp modelId="{43D1F320-6068-435F-A513-70C057340FD9}">
      <dsp:nvSpPr>
        <dsp:cNvPr id="0" name=""/>
        <dsp:cNvSpPr/>
      </dsp:nvSpPr>
      <dsp:spPr>
        <a:xfrm>
          <a:off x="5262443" y="3028077"/>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latin typeface="Arial" panose="020B0604020202020204" pitchFamily="34" charset="0"/>
              <a:cs typeface="Arial" panose="020B0604020202020204" pitchFamily="34" charset="0"/>
            </a:rPr>
            <a:t>11. </a:t>
          </a:r>
          <a:r>
            <a:rPr lang="en-GB" sz="1900" kern="1200" dirty="0" err="1">
              <a:latin typeface="Arial" panose="020B0604020202020204" pitchFamily="34" charset="0"/>
              <a:cs typeface="Arial" panose="020B0604020202020204" pitchFamily="34" charset="0"/>
            </a:rPr>
            <a:t>Amrywiol</a:t>
          </a:r>
          <a:r>
            <a:rPr lang="en-GB" sz="1900" kern="1200" dirty="0">
              <a:latin typeface="Arial" panose="020B0604020202020204" pitchFamily="34" charset="0"/>
              <a:cs typeface="Arial" panose="020B0604020202020204" pitchFamily="34" charset="0"/>
            </a:rPr>
            <a:t> a </a:t>
          </a:r>
          <a:r>
            <a:rPr lang="en-GB" sz="1900" kern="1200" dirty="0" err="1">
              <a:latin typeface="Arial" panose="020B0604020202020204" pitchFamily="34" charset="0"/>
              <a:cs typeface="Arial" panose="020B0604020202020204" pitchFamily="34" charset="0"/>
            </a:rPr>
            <a:t>Chyffredinol</a:t>
          </a:r>
          <a:endParaRPr lang="en-GB" sz="1900" kern="1200" dirty="0">
            <a:latin typeface="Arial" panose="020B0604020202020204" pitchFamily="34" charset="0"/>
            <a:cs typeface="Arial" panose="020B0604020202020204" pitchFamily="34" charset="0"/>
          </a:endParaRPr>
        </a:p>
      </dsp:txBody>
      <dsp:txXfrm>
        <a:off x="5262443" y="3028077"/>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8B8D4-9A66-4D6F-82BE-22FE85EC7427}">
      <dsp:nvSpPr>
        <dsp:cNvPr id="0" name=""/>
        <dsp:cNvSpPr/>
      </dsp:nvSpPr>
      <dsp:spPr>
        <a:xfrm>
          <a:off x="0" y="133199"/>
          <a:ext cx="8229600" cy="3312645"/>
        </a:xfrm>
        <a:prstGeom prst="leftRightArrow">
          <a:avLst/>
        </a:prstGeom>
        <a:solidFill>
          <a:srgbClr val="ED1E8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F0F986-78CF-41B9-9718-A46C36B46A58}">
      <dsp:nvSpPr>
        <dsp:cNvPr id="0" name=""/>
        <dsp:cNvSpPr/>
      </dsp:nvSpPr>
      <dsp:spPr>
        <a:xfrm>
          <a:off x="6143015" y="503957"/>
          <a:ext cx="1356156" cy="2243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a:solidFill>
                <a:schemeClr val="bg1"/>
              </a:solidFill>
              <a:latin typeface="Arial" panose="020B0604020202020204" pitchFamily="34" charset="0"/>
              <a:cs typeface="Arial" panose="020B0604020202020204" pitchFamily="34" charset="0"/>
            </a:rPr>
            <a:t>Dwys</a:t>
          </a:r>
          <a:endParaRPr lang="en-GB" sz="2400" b="1" kern="1200" dirty="0">
            <a:solidFill>
              <a:schemeClr val="bg1"/>
            </a:solidFill>
            <a:latin typeface="Arial" panose="020B0604020202020204" pitchFamily="34" charset="0"/>
            <a:cs typeface="Arial" panose="020B0604020202020204" pitchFamily="34" charset="0"/>
          </a:endParaRPr>
        </a:p>
      </dsp:txBody>
      <dsp:txXfrm>
        <a:off x="6143015" y="503957"/>
        <a:ext cx="1356156" cy="2243531"/>
      </dsp:txXfrm>
    </dsp:sp>
    <dsp:sp modelId="{18D4C9EB-9296-4C92-A789-464F592CF6BE}">
      <dsp:nvSpPr>
        <dsp:cNvPr id="0" name=""/>
        <dsp:cNvSpPr/>
      </dsp:nvSpPr>
      <dsp:spPr>
        <a:xfrm>
          <a:off x="370411" y="575961"/>
          <a:ext cx="1920210" cy="202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a:solidFill>
                <a:schemeClr val="bg1"/>
              </a:solidFill>
              <a:latin typeface="Arial" panose="020B0604020202020204" pitchFamily="34" charset="0"/>
              <a:cs typeface="Arial" panose="020B0604020202020204" pitchFamily="34" charset="0"/>
            </a:rPr>
            <a:t>Ataliol</a:t>
          </a:r>
          <a:endParaRPr lang="en-GB" sz="2400" b="1" kern="1200" dirty="0">
            <a:solidFill>
              <a:schemeClr val="bg1"/>
            </a:solidFill>
            <a:latin typeface="Arial" panose="020B0604020202020204" pitchFamily="34" charset="0"/>
            <a:cs typeface="Arial" panose="020B0604020202020204" pitchFamily="34" charset="0"/>
          </a:endParaRPr>
        </a:p>
      </dsp:txBody>
      <dsp:txXfrm>
        <a:off x="370411" y="575961"/>
        <a:ext cx="1920210" cy="2029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34908-6CF2-4160-AB7A-12387E8E09D1}">
      <dsp:nvSpPr>
        <dsp:cNvPr id="0" name=""/>
        <dsp:cNvSpPr/>
      </dsp:nvSpPr>
      <dsp:spPr>
        <a:xfrm>
          <a:off x="0" y="0"/>
          <a:ext cx="8229600" cy="1507636"/>
        </a:xfrm>
        <a:prstGeom prst="roundRect">
          <a:avLst>
            <a:gd name="adj" fmla="val 1000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n-GB" sz="5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a:latin typeface="Arial" panose="020B0604020202020204" pitchFamily="34" charset="0"/>
              <a:cs typeface="Arial" panose="020B0604020202020204" pitchFamily="34" charset="0"/>
            </a:rPr>
            <a:t>Barn, dymuniadau a theimladau’r unigolyn</a:t>
          </a:r>
          <a:endParaRPr lang="en-GB" sz="20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a:latin typeface="Arial" panose="020B0604020202020204" pitchFamily="34" charset="0"/>
              <a:cs typeface="Arial" panose="020B0604020202020204" pitchFamily="34" charset="0"/>
            </a:rPr>
            <a:t>Parchu urddas</a:t>
          </a:r>
          <a:endParaRPr lang="en-GB" sz="20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a:latin typeface="Arial" panose="020B0604020202020204" pitchFamily="34" charset="0"/>
              <a:cs typeface="Arial" panose="020B0604020202020204" pitchFamily="34" charset="0"/>
            </a:rPr>
            <a:t>Cymryd rhan</a:t>
          </a:r>
          <a:endParaRPr lang="en-GB" sz="20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dirty="0" err="1">
              <a:latin typeface="Arial" panose="020B0604020202020204" pitchFamily="34" charset="0"/>
              <a:cs typeface="Arial" panose="020B0604020202020204" pitchFamily="34" charset="0"/>
            </a:rPr>
            <a:t>Nodweddion</a:t>
          </a:r>
          <a:r>
            <a:rPr lang="en-GB" sz="2000" kern="1200" dirty="0">
              <a:latin typeface="Arial" panose="020B0604020202020204" pitchFamily="34" charset="0"/>
              <a:cs typeface="Arial" panose="020B0604020202020204" pitchFamily="34" charset="0"/>
            </a:rPr>
            <a:t>, </a:t>
          </a:r>
          <a:r>
            <a:rPr lang="en-GB" sz="2000" kern="1200" dirty="0" err="1">
              <a:latin typeface="Arial" panose="020B0604020202020204" pitchFamily="34" charset="0"/>
              <a:cs typeface="Arial" panose="020B0604020202020204" pitchFamily="34" charset="0"/>
            </a:rPr>
            <a:t>diwylliant</a:t>
          </a:r>
          <a:r>
            <a:rPr lang="en-GB" sz="2000" kern="1200" dirty="0">
              <a:latin typeface="Arial" panose="020B0604020202020204" pitchFamily="34" charset="0"/>
              <a:cs typeface="Arial" panose="020B0604020202020204" pitchFamily="34" charset="0"/>
            </a:rPr>
            <a:t> a </a:t>
          </a:r>
          <a:r>
            <a:rPr lang="en-GB" sz="2000" kern="1200" dirty="0" err="1">
              <a:latin typeface="Arial" panose="020B0604020202020204" pitchFamily="34" charset="0"/>
              <a:cs typeface="Arial" panose="020B0604020202020204" pitchFamily="34" charset="0"/>
            </a:rPr>
            <a:t>chred</a:t>
          </a:r>
          <a:endParaRPr lang="en-GB" sz="2000" kern="1200" dirty="0">
            <a:latin typeface="Arial" panose="020B0604020202020204" pitchFamily="34" charset="0"/>
            <a:cs typeface="Arial" panose="020B0604020202020204" pitchFamily="34" charset="0"/>
          </a:endParaRPr>
        </a:p>
      </dsp:txBody>
      <dsp:txXfrm>
        <a:off x="1796683" y="0"/>
        <a:ext cx="6432916" cy="1507636"/>
      </dsp:txXfrm>
    </dsp:sp>
    <dsp:sp modelId="{579A0130-7366-417D-9D5E-723E25456BA1}">
      <dsp:nvSpPr>
        <dsp:cNvPr id="0" name=""/>
        <dsp:cNvSpPr/>
      </dsp:nvSpPr>
      <dsp:spPr>
        <a:xfrm>
          <a:off x="150763" y="150763"/>
          <a:ext cx="1645920" cy="12061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B9CD-5F54-4460-A1A4-2B101D9A45BF}">
      <dsp:nvSpPr>
        <dsp:cNvPr id="0" name=""/>
        <dsp:cNvSpPr/>
      </dsp:nvSpPr>
      <dsp:spPr>
        <a:xfrm>
          <a:off x="0" y="1658400"/>
          <a:ext cx="8229600" cy="1507636"/>
        </a:xfrm>
        <a:prstGeom prst="roundRect">
          <a:avLst>
            <a:gd name="adj" fmla="val 10000"/>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a:solidFill>
                <a:schemeClr val="tx1"/>
              </a:solidFill>
              <a:latin typeface="Arial" panose="020B0604020202020204" pitchFamily="34" charset="0"/>
              <a:cs typeface="Arial" panose="020B0604020202020204" pitchFamily="34" charset="0"/>
            </a:rPr>
            <a:t>Oedolion sydd yn y sefyllfa orau i farnu eu llesiant eu hunain</a:t>
          </a:r>
          <a:endParaRPr lang="en-GB"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a:solidFill>
                <a:schemeClr val="tx1"/>
              </a:solidFill>
              <a:latin typeface="Arial" panose="020B0604020202020204" pitchFamily="34" charset="0"/>
              <a:cs typeface="Arial" panose="020B0604020202020204" pitchFamily="34" charset="0"/>
            </a:rPr>
            <a:t>Hyrwyddo annibyniaeth</a:t>
          </a:r>
          <a:endParaRPr lang="en-GB" sz="2000" kern="1200" dirty="0">
            <a:solidFill>
              <a:schemeClr val="tx1"/>
            </a:solidFill>
            <a:latin typeface="Arial" panose="020B0604020202020204" pitchFamily="34" charset="0"/>
            <a:cs typeface="Arial" panose="020B0604020202020204" pitchFamily="34" charset="0"/>
          </a:endParaRPr>
        </a:p>
      </dsp:txBody>
      <dsp:txXfrm>
        <a:off x="1796683" y="1658400"/>
        <a:ext cx="6432916" cy="1507636"/>
      </dsp:txXfrm>
    </dsp:sp>
    <dsp:sp modelId="{AB9DB32D-50C8-47D8-ADF2-8E34AA161765}">
      <dsp:nvSpPr>
        <dsp:cNvPr id="0" name=""/>
        <dsp:cNvSpPr/>
      </dsp:nvSpPr>
      <dsp:spPr>
        <a:xfrm>
          <a:off x="150763" y="1809163"/>
          <a:ext cx="1645920" cy="12061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4EC67-E3FC-48AA-83EE-BA7F15DE1E1D}">
      <dsp:nvSpPr>
        <dsp:cNvPr id="0" name=""/>
        <dsp:cNvSpPr/>
      </dsp:nvSpPr>
      <dsp:spPr>
        <a:xfrm>
          <a:off x="0" y="3316800"/>
          <a:ext cx="8229600" cy="1507636"/>
        </a:xfrm>
        <a:prstGeom prst="roundRect">
          <a:avLst>
            <a:gd name="adj" fmla="val 10000"/>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a:solidFill>
                <a:schemeClr val="bg1"/>
              </a:solidFill>
              <a:latin typeface="Arial" panose="020B0604020202020204" pitchFamily="34" charset="0"/>
              <a:cs typeface="Arial" panose="020B0604020202020204" pitchFamily="34" charset="0"/>
            </a:rPr>
            <a:t>Magwraeth plentyn gan ei deulu</a:t>
          </a:r>
          <a:endParaRPr lang="en-GB" sz="2000" kern="1200" dirty="0">
            <a:solidFill>
              <a:schemeClr val="bg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a:solidFill>
                <a:schemeClr val="bg1"/>
              </a:solidFill>
              <a:latin typeface="Arial" panose="020B0604020202020204" pitchFamily="34" charset="0"/>
              <a:cs typeface="Arial" panose="020B0604020202020204" pitchFamily="34" charset="0"/>
            </a:rPr>
            <a:t>Barn, dymuniadau a theimladau’r rhai sydd â chyfrifoldeb rhiant</a:t>
          </a:r>
          <a:endParaRPr lang="en-GB" sz="2000" kern="1200" dirty="0">
            <a:solidFill>
              <a:schemeClr val="bg1"/>
            </a:solidFill>
            <a:latin typeface="Arial" panose="020B0604020202020204" pitchFamily="34" charset="0"/>
            <a:cs typeface="Arial" panose="020B0604020202020204" pitchFamily="34" charset="0"/>
          </a:endParaRPr>
        </a:p>
      </dsp:txBody>
      <dsp:txXfrm>
        <a:off x="1796683" y="3316800"/>
        <a:ext cx="6432916" cy="1507636"/>
      </dsp:txXfrm>
    </dsp:sp>
    <dsp:sp modelId="{B22C0496-DDFB-4862-AF2E-AD99A8E47D9B}">
      <dsp:nvSpPr>
        <dsp:cNvPr id="0" name=""/>
        <dsp:cNvSpPr/>
      </dsp:nvSpPr>
      <dsp:spPr>
        <a:xfrm>
          <a:off x="150763" y="3467564"/>
          <a:ext cx="1645920" cy="12061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F4F38-C398-432D-9FB0-4CB69D0CCF2D}">
      <dsp:nvSpPr>
        <dsp:cNvPr id="0" name=""/>
        <dsp:cNvSpPr/>
      </dsp:nvSpPr>
      <dsp:spPr>
        <a:xfrm>
          <a:off x="0" y="576069"/>
          <a:ext cx="6552701" cy="2016212"/>
        </a:xfrm>
        <a:prstGeom prst="rightArrow">
          <a:avLst/>
        </a:prstGeom>
        <a:solidFill>
          <a:srgbClr val="FABCDB"/>
        </a:solidFill>
        <a:ln>
          <a:noFill/>
        </a:ln>
        <a:effectLst/>
      </dsp:spPr>
      <dsp:style>
        <a:lnRef idx="0">
          <a:scrgbClr r="0" g="0" b="0"/>
        </a:lnRef>
        <a:fillRef idx="1">
          <a:scrgbClr r="0" g="0" b="0"/>
        </a:fillRef>
        <a:effectRef idx="0">
          <a:scrgbClr r="0" g="0" b="0"/>
        </a:effectRef>
        <a:fontRef idx="minor"/>
      </dsp:style>
    </dsp:sp>
    <dsp:sp modelId="{383F6839-1139-459A-8C75-0F04B52BF77A}">
      <dsp:nvSpPr>
        <dsp:cNvPr id="0" name=""/>
        <dsp:cNvSpPr/>
      </dsp:nvSpPr>
      <dsp:spPr>
        <a:xfrm>
          <a:off x="0" y="950505"/>
          <a:ext cx="2589048" cy="1267340"/>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err="1">
              <a:latin typeface="Arial" panose="020B0604020202020204" pitchFamily="34" charset="0"/>
              <a:cs typeface="Arial" panose="020B0604020202020204" pitchFamily="34" charset="0"/>
            </a:rPr>
            <a:t>Asesiad</a:t>
          </a:r>
          <a:r>
            <a:rPr lang="en-GB" sz="2400" kern="1200" dirty="0">
              <a:latin typeface="Arial" panose="020B0604020202020204" pitchFamily="34" charset="0"/>
              <a:cs typeface="Arial" panose="020B0604020202020204" pitchFamily="34" charset="0"/>
            </a:rPr>
            <a:t> o </a:t>
          </a:r>
          <a:r>
            <a:rPr lang="en-GB" sz="2400" kern="1200" dirty="0" err="1">
              <a:latin typeface="Arial" panose="020B0604020202020204" pitchFamily="34" charset="0"/>
              <a:cs typeface="Arial" panose="020B0604020202020204" pitchFamily="34" charset="0"/>
            </a:rPr>
            <a:t>anghenion</a:t>
          </a:r>
          <a:endParaRPr lang="en-GB" sz="2400" kern="1200" dirty="0">
            <a:latin typeface="Arial" panose="020B0604020202020204" pitchFamily="34" charset="0"/>
            <a:cs typeface="Arial" panose="020B0604020202020204" pitchFamily="34" charset="0"/>
          </a:endParaRPr>
        </a:p>
      </dsp:txBody>
      <dsp:txXfrm>
        <a:off x="61866" y="1012371"/>
        <a:ext cx="2465316" cy="1143608"/>
      </dsp:txXfrm>
    </dsp:sp>
    <dsp:sp modelId="{9931E3D2-A95C-4747-9975-8F6707C84B62}">
      <dsp:nvSpPr>
        <dsp:cNvPr id="0" name=""/>
        <dsp:cNvSpPr/>
      </dsp:nvSpPr>
      <dsp:spPr>
        <a:xfrm>
          <a:off x="2845887" y="950505"/>
          <a:ext cx="2476348" cy="1267340"/>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latin typeface="Arial" panose="020B0604020202020204" pitchFamily="34" charset="0"/>
              <a:cs typeface="Arial" panose="020B0604020202020204" pitchFamily="34" charset="0"/>
            </a:rPr>
            <a:t>Nodi ystod y gwasanaeth a’i lefel</a:t>
          </a:r>
          <a:endParaRPr lang="en-GB" sz="2400" kern="1200" dirty="0">
            <a:latin typeface="Arial" panose="020B0604020202020204" pitchFamily="34" charset="0"/>
            <a:cs typeface="Arial" panose="020B0604020202020204" pitchFamily="34" charset="0"/>
          </a:endParaRPr>
        </a:p>
      </dsp:txBody>
      <dsp:txXfrm>
        <a:off x="2907753" y="1012371"/>
        <a:ext cx="2352616" cy="1143608"/>
      </dsp:txXfrm>
    </dsp:sp>
    <dsp:sp modelId="{9FD2F25F-A539-4F35-803D-61938729A175}">
      <dsp:nvSpPr>
        <dsp:cNvPr id="0" name=""/>
        <dsp:cNvSpPr/>
      </dsp:nvSpPr>
      <dsp:spPr>
        <a:xfrm>
          <a:off x="5579075" y="950505"/>
          <a:ext cx="2413812" cy="1267340"/>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err="1">
              <a:latin typeface="Arial" panose="020B0604020202020204" pitchFamily="34" charset="0"/>
              <a:cs typeface="Arial" panose="020B0604020202020204" pitchFamily="34" charset="0"/>
            </a:rPr>
            <a:t>Adroddiad</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Asesiad</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Poblogaeth</a:t>
          </a:r>
          <a:endParaRPr lang="en-GB" sz="2400" kern="1200" dirty="0">
            <a:latin typeface="Arial" panose="020B0604020202020204" pitchFamily="34" charset="0"/>
            <a:cs typeface="Arial" panose="020B0604020202020204" pitchFamily="34" charset="0"/>
          </a:endParaRPr>
        </a:p>
      </dsp:txBody>
      <dsp:txXfrm>
        <a:off x="5640941" y="1012371"/>
        <a:ext cx="2290080" cy="1143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2E610-EBB1-474F-A6A2-D26928015BEE}">
      <dsp:nvSpPr>
        <dsp:cNvPr id="0" name=""/>
        <dsp:cNvSpPr/>
      </dsp:nvSpPr>
      <dsp:spPr>
        <a:xfrm>
          <a:off x="1661405" y="0"/>
          <a:ext cx="4896445" cy="4896445"/>
        </a:xfrm>
        <a:prstGeom prst="diamond">
          <a:avLst/>
        </a:prstGeom>
        <a:solidFill>
          <a:srgbClr val="FABCDB"/>
        </a:solidFill>
        <a:ln>
          <a:noFill/>
        </a:ln>
        <a:effectLst/>
      </dsp:spPr>
      <dsp:style>
        <a:lnRef idx="0">
          <a:scrgbClr r="0" g="0" b="0"/>
        </a:lnRef>
        <a:fillRef idx="1">
          <a:scrgbClr r="0" g="0" b="0"/>
        </a:fillRef>
        <a:effectRef idx="0">
          <a:scrgbClr r="0" g="0" b="0"/>
        </a:effectRef>
        <a:fontRef idx="minor"/>
      </dsp:style>
    </dsp:sp>
    <dsp:sp modelId="{47F8658E-C192-4DF1-9BFE-5615E82BE1DF}">
      <dsp:nvSpPr>
        <dsp:cNvPr id="0" name=""/>
        <dsp:cNvSpPr/>
      </dsp:nvSpPr>
      <dsp:spPr>
        <a:xfrm>
          <a:off x="1703855" y="215919"/>
          <a:ext cx="2397634" cy="2120052"/>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err="1">
              <a:latin typeface="Arial" panose="020B0604020202020204" pitchFamily="34" charset="0"/>
              <a:cs typeface="Arial" panose="020B0604020202020204" pitchFamily="34" charset="0"/>
            </a:rPr>
            <a:t>Mentrau</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cymdeithasol</a:t>
          </a:r>
          <a:endParaRPr lang="en-GB" sz="2400" kern="1200" dirty="0">
            <a:latin typeface="Arial" panose="020B0604020202020204" pitchFamily="34" charset="0"/>
            <a:cs typeface="Arial" panose="020B0604020202020204" pitchFamily="34" charset="0"/>
          </a:endParaRPr>
        </a:p>
      </dsp:txBody>
      <dsp:txXfrm>
        <a:off x="1807347" y="319411"/>
        <a:ext cx="2190650" cy="1913068"/>
      </dsp:txXfrm>
    </dsp:sp>
    <dsp:sp modelId="{97D2582D-7F92-4BA7-9525-C2F457D5654D}">
      <dsp:nvSpPr>
        <dsp:cNvPr id="0" name=""/>
        <dsp:cNvSpPr/>
      </dsp:nvSpPr>
      <dsp:spPr>
        <a:xfrm>
          <a:off x="4216741" y="251552"/>
          <a:ext cx="2418334" cy="2120052"/>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err="1">
              <a:latin typeface="Arial" panose="020B0604020202020204" pitchFamily="34" charset="0"/>
              <a:cs typeface="Arial" panose="020B0604020202020204" pitchFamily="34" charset="0"/>
            </a:rPr>
            <a:t>Sefydliadau</a:t>
          </a:r>
          <a:r>
            <a:rPr lang="en-GB" sz="2400" kern="1200" dirty="0">
              <a:latin typeface="Arial" panose="020B0604020202020204" pitchFamily="34" charset="0"/>
              <a:cs typeface="Arial" panose="020B0604020202020204" pitchFamily="34" charset="0"/>
            </a:rPr>
            <a:t> </a:t>
          </a:r>
          <a:r>
            <a:rPr lang="en-GB" sz="2400" kern="1200" dirty="0" err="1">
              <a:latin typeface="Arial" panose="020B0604020202020204" pitchFamily="34" charset="0"/>
              <a:cs typeface="Arial" panose="020B0604020202020204" pitchFamily="34" charset="0"/>
            </a:rPr>
            <a:t>cydweithredol</a:t>
          </a:r>
          <a:endParaRPr lang="en-GB" sz="2400" kern="1200" dirty="0">
            <a:latin typeface="Arial" panose="020B0604020202020204" pitchFamily="34" charset="0"/>
            <a:cs typeface="Arial" panose="020B0604020202020204" pitchFamily="34" charset="0"/>
          </a:endParaRPr>
        </a:p>
      </dsp:txBody>
      <dsp:txXfrm>
        <a:off x="4320233" y="355044"/>
        <a:ext cx="2211350" cy="1913068"/>
      </dsp:txXfrm>
    </dsp:sp>
    <dsp:sp modelId="{884B3EA8-E33E-444B-A1CC-B00AD5CEB4F7}">
      <dsp:nvSpPr>
        <dsp:cNvPr id="0" name=""/>
        <dsp:cNvSpPr/>
      </dsp:nvSpPr>
      <dsp:spPr>
        <a:xfrm>
          <a:off x="1763817" y="2338747"/>
          <a:ext cx="2422994" cy="2197659"/>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Y </a:t>
          </a:r>
          <a:r>
            <a:rPr lang="en-GB" sz="2400" kern="1200" dirty="0" err="1">
              <a:latin typeface="Arial" panose="020B0604020202020204" pitchFamily="34" charset="0"/>
              <a:cs typeface="Arial" panose="020B0604020202020204" pitchFamily="34" charset="0"/>
            </a:rPr>
            <a:t>trydydd</a:t>
          </a:r>
          <a:r>
            <a:rPr lang="en-GB" sz="2400" kern="1200" dirty="0">
              <a:latin typeface="Arial" panose="020B0604020202020204" pitchFamily="34" charset="0"/>
              <a:cs typeface="Arial" panose="020B0604020202020204" pitchFamily="34" charset="0"/>
            </a:rPr>
            <a:t> sector</a:t>
          </a:r>
        </a:p>
      </dsp:txBody>
      <dsp:txXfrm>
        <a:off x="1871098" y="2446028"/>
        <a:ext cx="2208432" cy="1983097"/>
      </dsp:txXfrm>
    </dsp:sp>
    <dsp:sp modelId="{4659B35A-5AF0-4A7C-ACB4-6870D075BD00}">
      <dsp:nvSpPr>
        <dsp:cNvPr id="0" name=""/>
        <dsp:cNvSpPr/>
      </dsp:nvSpPr>
      <dsp:spPr>
        <a:xfrm>
          <a:off x="4251257" y="2376166"/>
          <a:ext cx="2383827" cy="2193897"/>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y-GB" sz="2400" kern="1200">
              <a:latin typeface="Arial" panose="020B0604020202020204" pitchFamily="34" charset="0"/>
              <a:cs typeface="Arial" panose="020B0604020202020204" pitchFamily="34" charset="0"/>
            </a:rPr>
            <a:t>Yn cael eu harwain gan  ddefnyddwyr</a:t>
          </a:r>
          <a:endParaRPr lang="en-US" sz="2400" kern="1200">
            <a:latin typeface="Arial" panose="020B0604020202020204" pitchFamily="34" charset="0"/>
            <a:cs typeface="Arial" panose="020B0604020202020204" pitchFamily="34" charset="0"/>
          </a:endParaRPr>
        </a:p>
      </dsp:txBody>
      <dsp:txXfrm>
        <a:off x="4358354" y="2483263"/>
        <a:ext cx="2169633" cy="19797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6D64163E-6EDA-408A-A4CB-1ACE5927C675}" type="datetimeFigureOut">
              <a:rPr lang="en-GB" smtClean="0"/>
              <a:t>24/05/2017</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34A46590-18DA-481A-BD1D-D4F4B22F16B2}" type="slidenum">
              <a:rPr lang="en-GB" smtClean="0"/>
              <a:t>‹#›</a:t>
            </a:fld>
            <a:endParaRPr lang="en-GB"/>
          </a:p>
        </p:txBody>
      </p:sp>
    </p:spTree>
    <p:extLst>
      <p:ext uri="{BB962C8B-B14F-4D97-AF65-F5344CB8AC3E}">
        <p14:creationId xmlns:p14="http://schemas.microsoft.com/office/powerpoint/2010/main" val="1659602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F6F487F-92FD-490C-ABF8-B7476D80A5B8}" type="datetimeFigureOut">
              <a:rPr lang="en-GB" smtClean="0"/>
              <a:t>24/05/2017</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30485" y="4577085"/>
            <a:ext cx="6336704" cy="46805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771E050-A66B-4E11-9C20-135C160BC1C9}" type="slidenum">
              <a:rPr lang="en-GB" smtClean="0"/>
              <a:t>‹#›</a:t>
            </a:fld>
            <a:endParaRPr lang="en-GB"/>
          </a:p>
        </p:txBody>
      </p:sp>
    </p:spTree>
    <p:extLst>
      <p:ext uri="{BB962C8B-B14F-4D97-AF65-F5344CB8AC3E}">
        <p14:creationId xmlns:p14="http://schemas.microsoft.com/office/powerpoint/2010/main" val="296709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Mae’r trosolwg hwn yn rhan o gyfres o ddeunyddiau dysgu sydd wedi cael eu datblygu er mwyn helpu i weithredu Deddf Gwasanaethau Cymdeithasol a Llesiant (Cymru) 2014. Mae’r deunyddiau hyn yn crynhoi ac yn egluro codau ymarfer neu ganllawiau statudol sy’n sail i’r Ddeddf ac wedi’u llunio i helpu’r rhai sydd yn ymwneud â gwasanaethau gofal a chymorth i allu ei deall a’i gweithredu. </a:t>
            </a:r>
          </a:p>
          <a:p>
            <a:pPr marL="228600" lvl="0" indent="-228600">
              <a:buFont typeface="+mj-lt"/>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Mae’r cyflwyniad hwn yn rhoi crynodeb byr o’r Ddeddf i gyd a throsolwg o swyddogaethau cyffredinol Rhan 2 o’r Ddeddf, gan gynnwys llesiant a dyletswyddau hollgyffredinol eraill. Mae’r cyflwyniad ar gyfer unrhywun sy’n dymuno gwybod mwy am Ran 2 o’r Ddeddf.</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fontAlgn="auto">
              <a:spcBef>
                <a:spcPts val="0"/>
              </a:spcBef>
              <a:spcAft>
                <a:spcPts val="0"/>
              </a:spcAft>
              <a:buFont typeface="+mj-lt"/>
              <a:buAutoNum type="arabicPeriod"/>
              <a:defRPr/>
            </a:pPr>
            <a:endParaRPr lang="en-GB"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cy-GB" sz="1200" kern="1200" dirty="0">
                <a:solidFill>
                  <a:schemeClr val="tx1"/>
                </a:solidFill>
                <a:effectLst/>
                <a:latin typeface="Arial" panose="020B0604020202020204" pitchFamily="34" charset="0"/>
                <a:ea typeface="+mn-ea"/>
                <a:cs typeface="Arial" panose="020B0604020202020204" pitchFamily="34" charset="0"/>
              </a:rPr>
              <a:t>Sylwch fod</a:t>
            </a:r>
            <a:r>
              <a:rPr lang="cy-GB" sz="1200" kern="1200" baseline="0" dirty="0">
                <a:solidFill>
                  <a:schemeClr val="tx1"/>
                </a:solidFill>
                <a:effectLst/>
                <a:latin typeface="Arial" panose="020B0604020202020204" pitchFamily="34" charset="0"/>
                <a:ea typeface="+mn-ea"/>
                <a:cs typeface="Arial" panose="020B0604020202020204" pitchFamily="34" charset="0"/>
              </a:rPr>
              <a:t> hefyd g</a:t>
            </a:r>
            <a:r>
              <a:rPr lang="cy-GB" sz="1200" kern="1200" dirty="0">
                <a:solidFill>
                  <a:schemeClr val="tx1"/>
                </a:solidFill>
                <a:effectLst/>
                <a:latin typeface="Arial" panose="020B0604020202020204" pitchFamily="34" charset="0"/>
                <a:ea typeface="+mn-ea"/>
                <a:cs typeface="Arial" panose="020B0604020202020204" pitchFamily="34" charset="0"/>
              </a:rPr>
              <a:t>yflwyniad llawn ar gael ynghyd â deunyddiau dysgu mwy trylwyr ar y maes hwn.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0</a:t>
            </a:fld>
            <a:endParaRPr lang="en-GB"/>
          </a:p>
        </p:txBody>
      </p:sp>
    </p:spTree>
    <p:extLst>
      <p:ext uri="{BB962C8B-B14F-4D97-AF65-F5344CB8AC3E}">
        <p14:creationId xmlns:p14="http://schemas.microsoft.com/office/powerpoint/2010/main" val="119062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77085"/>
            <a:ext cx="6336704" cy="4896544"/>
          </a:xfrm>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cy-GB" sz="1200" kern="1200" dirty="0">
                <a:solidFill>
                  <a:schemeClr val="tx1"/>
                </a:solidFill>
                <a:effectLst/>
                <a:latin typeface="Arial" panose="020B0604020202020204" pitchFamily="34" charset="0"/>
                <a:ea typeface="+mn-ea"/>
                <a:cs typeface="Arial" panose="020B0604020202020204" pitchFamily="34" charset="0"/>
              </a:rPr>
              <a:t>Mae Adran 16 o’r Ddeddf yn gofyn i awdurdodau lleol hyrwyddo’r datblygiad yn eu hardal o fodelau busnes</a:t>
            </a:r>
            <a:r>
              <a:rPr lang="cy-GB" sz="1200" kern="1200" baseline="0" dirty="0">
                <a:solidFill>
                  <a:schemeClr val="tx1"/>
                </a:solidFill>
                <a:effectLst/>
                <a:latin typeface="Arial" panose="020B0604020202020204" pitchFamily="34" charset="0"/>
                <a:ea typeface="+mn-ea"/>
                <a:cs typeface="Arial" panose="020B0604020202020204" pitchFamily="34" charset="0"/>
              </a:rPr>
              <a:t> ar gyfer cyrff</a:t>
            </a:r>
            <a:r>
              <a:rPr lang="cy-GB" sz="1200" kern="1200" dirty="0">
                <a:solidFill>
                  <a:schemeClr val="tx1"/>
                </a:solidFill>
                <a:effectLst/>
                <a:latin typeface="Arial" panose="020B0604020202020204" pitchFamily="34" charset="0"/>
                <a:ea typeface="+mn-ea"/>
                <a:cs typeface="Arial" panose="020B0604020202020204" pitchFamily="34" charset="0"/>
              </a:rPr>
              <a:t> sydd ddim yn cael eu rhedeg er elw preifat, ddarparu gofal a chymorth a gwasanaethau ataliol. Mae’r rhain yn cynnwys mentrau cymdeithasol, sefydliadau a threfniadau cydweithredol, gwasanaethau dan arweiniad defnyddwyr a’r trydydd sector.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cy-GB" dirty="0"/>
              <a:t>Polisi gwasanaethau cyhoeddus Llywodraeth Cymru yw sicrhau mwy o amrywiaeth wrth gyflenwi gwasanaethau e.e. cyd-berchnogaeth a pherchnogaeth gymunedol. Mae hyn yn ofyniad newydd i annog twf a datblygiad ystod modelau </a:t>
            </a:r>
            <a:r>
              <a:rPr kumimoji="0" lang="cy-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busnes ar gyfer cyrff sydd ddim yn cael eu rhedeg er elw preifat</a:t>
            </a:r>
            <a:r>
              <a:rPr kumimoji="0" lang="cy-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dirty="0"/>
          </a:p>
          <a:p>
            <a:pPr marL="228600" lvl="0" indent="-228600">
              <a:buFont typeface="+mj-lt"/>
              <a:buAutoNum type="arabicPeriod"/>
            </a:pPr>
            <a:r>
              <a:rPr lang="cy-GB" dirty="0"/>
              <a:t>Y gobaith yw y gall datblygu a hyrwyddo modelau busnes cyrff sydd</a:t>
            </a:r>
            <a:r>
              <a:rPr lang="cy-GB" baseline="0" dirty="0"/>
              <a:t> ddim yn</a:t>
            </a:r>
            <a:r>
              <a:rPr lang="cy-GB" dirty="0"/>
              <a:t> cael eu rhedeg er elw hybu targedau amgylcheddol a chymdeithasol eraill a chynorthwyo arloesedd a chreadigrwydd a thrwy hynny, gynyddu cydnerthu cymunedau.</a:t>
            </a:r>
            <a:endParaRPr lang="en-US" dirty="0"/>
          </a:p>
          <a:p>
            <a:pPr marL="228600" indent="-228600">
              <a:buFont typeface="+mj-lt"/>
              <a:buAutoNum type="arabicPeriod"/>
            </a:pPr>
            <a:r>
              <a:rPr lang="cy-GB" dirty="0"/>
              <a:t>Mae’r ddyletswydd i hyrwyddo yn golygu bod angen i awdurdodau lleol fabwysiadu dull rhagweithiol o gynllunio a chyflenwi modelau a fydd yn cwrdd ag anghenion llesiant yr holl bobl leol, gan ymateb i’r asesiad poblogaeth. </a:t>
            </a:r>
            <a:endParaRPr lang="en-GB" dirty="0"/>
          </a:p>
          <a:p>
            <a:pPr marL="228600" lvl="0" indent="-228600">
              <a:buFont typeface="+mj-lt"/>
              <a:buAutoNum type="arabicPeriod"/>
            </a:pPr>
            <a:r>
              <a:rPr lang="cy-GB" dirty="0"/>
              <a:t>Mae Adran 16 yn datgan bod rhaid i awdurdodau lleol hyrwyddo ymglymiad y bobl y darparwyd y gwasanaethau ar eu cyfer i gynllunio a gweithredu’r cyfryw ddarpariaeth. Mae hyn yn golygu ar lefel yr unigolyn, sefydliadau ac ar lefel strategol. </a:t>
            </a:r>
            <a:endParaRPr lang="en-US" dirty="0"/>
          </a:p>
          <a:p>
            <a:pPr marL="228600" lvl="0" indent="-228600">
              <a:buFont typeface="+mj-lt"/>
              <a:buAutoNum type="arabicPeriod"/>
            </a:pPr>
            <a:r>
              <a:rPr lang="cy-GB" dirty="0"/>
              <a:t>Er enghraifft, ar lefel strategol, rhaid i awdurdodau lleol a byrddau iechyd weithio’n agos gyda phobl i lunio adroddiad ar asesiad o’r boblogaeth a sefydlu gweithdrefn ar gyfer yr ymglymiad hwn. Rhaid i awdurdodau atgyfnerthu ymglymiad y bobl wrth gomisiynu a chaffael gwasanaethau a sicrhau bod y darparwyr y maent</a:t>
            </a:r>
            <a:r>
              <a:rPr lang="cy-GB" baseline="0" dirty="0"/>
              <a:t> yn </a:t>
            </a:r>
            <a:r>
              <a:rPr lang="cy-GB" dirty="0"/>
              <a:t>prynu gwasanaethu oddi wrthynt yn annog ac yn galluogi i ddefnyddwyr eu gwasanaethau fod yn rhan o’r broses. Ar lefel yr unigolyn, rhaid i ymarferwyr fablwysiadu dull cyd-gynhyrchiol o fynd ati.</a:t>
            </a:r>
            <a:r>
              <a:rPr lang="en-GB" dirty="0"/>
              <a:t> </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9</a:t>
            </a:fld>
            <a:endParaRPr lang="en-GB"/>
          </a:p>
        </p:txBody>
      </p:sp>
    </p:spTree>
    <p:extLst>
      <p:ext uri="{BB962C8B-B14F-4D97-AF65-F5344CB8AC3E}">
        <p14:creationId xmlns:p14="http://schemas.microsoft.com/office/powerpoint/2010/main" val="426273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480720" cy="5184576"/>
          </a:xfrm>
        </p:spPr>
        <p:txBody>
          <a:bodyPr/>
          <a:lstStyle/>
          <a:p>
            <a:r>
              <a:rPr lang="cy-GB" sz="1100" dirty="0"/>
              <a:t>[</a:t>
            </a:r>
            <a:r>
              <a:rPr lang="cy-GB" sz="1100" b="1" dirty="0"/>
              <a:t>NODYN I’R HWYLUSYDD: </a:t>
            </a:r>
            <a:r>
              <a:rPr lang="cy-GB" sz="1100" dirty="0"/>
              <a:t>Mae yna animeiddio ar y sleid hwn. Bydd y pwyntiau bwled yn ymddangos pan fydd y sleid yn agor. Bydd y clic cyntaf yn datgelu’r blwch “Cefnogaeth”, a’r ail glic yn datgelu’r blwch “Hygyrch”]</a:t>
            </a:r>
            <a:endParaRPr lang="en-US" sz="1100" dirty="0"/>
          </a:p>
          <a:p>
            <a:pPr marL="228600" lvl="0" indent="-228600">
              <a:buFont typeface="+mj-lt"/>
              <a:buAutoNum type="arabicPeriod"/>
            </a:pPr>
            <a:r>
              <a:rPr lang="cy-GB" sz="1100" dirty="0"/>
              <a:t>Mae dyletswydd ar awdurdodau lleol i sicrhau bod gwasanaeth gwybodaeth a chyngor yn cael ei ddarparu ar gyfer </a:t>
            </a:r>
            <a:r>
              <a:rPr lang="cy-GB" sz="1100" b="1" dirty="0"/>
              <a:t>holl</a:t>
            </a:r>
            <a:r>
              <a:rPr lang="cy-GB" sz="1100" dirty="0"/>
              <a:t> bobl yr ardal, nid dim ond ar gyfer pobl sydd angen gofal a chymorth neu’n adnabyddus i’r system mewn rhyw ffordd arall. </a:t>
            </a:r>
            <a:endParaRPr lang="en-US" sz="1100" dirty="0"/>
          </a:p>
          <a:p>
            <a:pPr marL="228600" lvl="0" indent="-228600">
              <a:buFont typeface="+mj-lt"/>
              <a:buAutoNum type="arabicPeriod"/>
            </a:pPr>
            <a:r>
              <a:rPr lang="cy-GB" sz="1100" dirty="0"/>
              <a:t>Gwybodaeth yw darparu data ar gyfer rhywun. Cyngor yw ystyried opsiynau gyda rhywun sydd yn briodol ar gyfer ei amgylchiadau ef/ei hamgylchiadau hi, fel eu bod yn gallu dewis. Does dim rhaid i awdurdodau ddarparu holl elfennau’r gwasanaeth hwn, ond rhaid delio gyda’r canlynol fel isafswm:</a:t>
            </a:r>
            <a:endParaRPr lang="en-US" sz="1100" dirty="0"/>
          </a:p>
          <a:p>
            <a:pPr marL="685800" lvl="1" indent="-228600">
              <a:buFont typeface="Arial" panose="020B0604020202020204" pitchFamily="34" charset="0"/>
              <a:buChar char="•"/>
            </a:pPr>
            <a:r>
              <a:rPr lang="cy-GB" sz="1100" dirty="0"/>
              <a:t>Sut mae’r system gofal lleol a chymorth yn gweithio </a:t>
            </a:r>
            <a:endParaRPr lang="en-US" sz="1100" dirty="0"/>
          </a:p>
          <a:p>
            <a:pPr marL="685800" lvl="1" indent="-228600">
              <a:buFont typeface="Arial" panose="020B0604020202020204" pitchFamily="34" charset="0"/>
              <a:buChar char="•"/>
            </a:pPr>
            <a:r>
              <a:rPr lang="cy-GB" sz="1100" dirty="0"/>
              <a:t>Y mathau o ofal a chymorth sydd ar gael</a:t>
            </a:r>
            <a:endParaRPr lang="en-US" sz="1100" dirty="0"/>
          </a:p>
          <a:p>
            <a:pPr marL="685800" lvl="1" indent="-228600">
              <a:buFont typeface="Arial" panose="020B0604020202020204" pitchFamily="34" charset="0"/>
              <a:buChar char="•"/>
            </a:pPr>
            <a:r>
              <a:rPr lang="cy-GB" sz="1100" dirty="0"/>
              <a:t>Sut i ddod o hyd i’r gofal a’r cymorth sydd ar gael </a:t>
            </a:r>
            <a:endParaRPr lang="en-US" sz="1100" dirty="0"/>
          </a:p>
          <a:p>
            <a:pPr marL="685800" lvl="1" indent="-228600">
              <a:buFont typeface="Arial" panose="020B0604020202020204" pitchFamily="34" charset="0"/>
              <a:buChar char="•"/>
            </a:pPr>
            <a:r>
              <a:rPr lang="cy-GB" sz="1100" dirty="0"/>
              <a:t>Sut i fynegi pryderon am les rhywun sy’n ymddangos bod angen gofal a chymorth arno/arni  </a:t>
            </a:r>
            <a:endParaRPr lang="en-US" sz="1100" dirty="0"/>
          </a:p>
          <a:p>
            <a:pPr marL="228600" lvl="0" indent="-228600">
              <a:buFont typeface="+mj-lt"/>
              <a:buAutoNum type="arabicPeriod" startAt="3"/>
            </a:pPr>
            <a:r>
              <a:rPr lang="cy-GB" sz="1100" dirty="0"/>
              <a:t>Mae angen i’r gwasanaeth gyrraedd ystod eang o bobl. Dim ond drwy weithio mewn partneriaeth gyda’r bwrdd iechyd lleol, y cyhoedd, a darparwyr cyngor a gwybodaeth lleol y gellir cyflawni hyn. Mewn gwirionedd, o dan y Ddeddf, rhaid i fyrddau iechyd lleol ddarparu gwybodaeth ar gyfer yr awdurdod lleol am y gofal a’r cymorth y mae’n ei ddarparu yn yr ardal. </a:t>
            </a:r>
            <a:endParaRPr lang="en-US" sz="1100" dirty="0"/>
          </a:p>
          <a:p>
            <a:pPr marL="228600" lvl="0" indent="-228600">
              <a:buFont typeface="+mj-lt"/>
              <a:buAutoNum type="arabicPeriod" startAt="3"/>
            </a:pPr>
            <a:r>
              <a:rPr lang="cy-GB" sz="1100" dirty="0"/>
              <a:t>Mae gwybodaeth a chyngor yn ganolog i hyrwyddo llesiant ac ymyriad cynnar. Dylai awdurdodau lleol sicrhau bod gwybodaeth a chyngor yn cael eu rhoi yn gynnar yn y broses fel bod pobl yn gallu gwneud y penderfyniadau gorau ynglŷn â’u hamgylchiadau personol nhw. Mae elfen o weithredu i dargedu’r gynulleidfa am wybodaeth a chyngor. </a:t>
            </a:r>
            <a:endParaRPr lang="en-US" sz="1100" dirty="0"/>
          </a:p>
          <a:p>
            <a:pPr marL="228600" lvl="0" indent="-228600">
              <a:buFont typeface="+mj-lt"/>
              <a:buAutoNum type="arabicPeriod" startAt="3"/>
            </a:pPr>
            <a:r>
              <a:rPr lang="cy-GB" sz="1100" b="1" dirty="0"/>
              <a:t>Cymorth</a:t>
            </a:r>
            <a:r>
              <a:rPr lang="cy-GB" sz="1100" dirty="0"/>
              <a:t> yw helpu pobl i gymryd y camau cyntaf i wneud rhywbeth gyda’r cyngor hwnnw. Mae gofyn i awdurdodau lleol hefyd i ddarparu cymorth, os oes ei angen, i alluogi pobl i ddod o hyd i ofal a chymorth – megis helpu rhywun i lenwi ffurflen neu wirio bod gwasanaeth cyfeirio yn cwrdd ag anghenion y person.</a:t>
            </a:r>
          </a:p>
          <a:p>
            <a:pPr marL="228600" indent="-228600">
              <a:buFont typeface="+mj-lt"/>
              <a:buAutoNum type="arabicPeriod" startAt="3"/>
            </a:pPr>
            <a:r>
              <a:rPr lang="en-GB" sz="1100" dirty="0"/>
              <a:t>Un o </a:t>
            </a:r>
            <a:r>
              <a:rPr lang="en-GB" sz="1100" dirty="0" err="1"/>
              <a:t>egwyddorion</a:t>
            </a:r>
            <a:r>
              <a:rPr lang="en-GB" sz="1100" dirty="0"/>
              <a:t> </a:t>
            </a:r>
            <a:r>
              <a:rPr lang="en-GB" sz="1100" dirty="0" err="1"/>
              <a:t>allweddol</a:t>
            </a:r>
            <a:r>
              <a:rPr lang="en-GB" sz="1100" dirty="0"/>
              <a:t> </a:t>
            </a:r>
            <a:r>
              <a:rPr lang="en-GB" sz="1100" dirty="0" err="1"/>
              <a:t>unrhyw</a:t>
            </a:r>
            <a:r>
              <a:rPr lang="en-GB" sz="1100" dirty="0"/>
              <a:t> </a:t>
            </a:r>
            <a:r>
              <a:rPr lang="en-GB" sz="1100" dirty="0" err="1"/>
              <a:t>wasanaeth</a:t>
            </a:r>
            <a:r>
              <a:rPr lang="en-GB" sz="1100" dirty="0"/>
              <a:t> </a:t>
            </a:r>
            <a:r>
              <a:rPr lang="en-GB" sz="1100" dirty="0" err="1"/>
              <a:t>gwybodaeth</a:t>
            </a:r>
            <a:r>
              <a:rPr lang="en-GB" sz="1100" dirty="0"/>
              <a:t>, </a:t>
            </a:r>
            <a:r>
              <a:rPr lang="en-GB" sz="1100" dirty="0" err="1"/>
              <a:t>cyngor</a:t>
            </a:r>
            <a:r>
              <a:rPr lang="en-GB" sz="1100" dirty="0"/>
              <a:t> a </a:t>
            </a:r>
            <a:r>
              <a:rPr lang="en-GB" sz="1100" dirty="0" err="1"/>
              <a:t>chefnogaeth</a:t>
            </a:r>
            <a:r>
              <a:rPr lang="en-GB" sz="1100" dirty="0"/>
              <a:t> </a:t>
            </a:r>
            <a:r>
              <a:rPr lang="en-GB" sz="1100" dirty="0" err="1"/>
              <a:t>yw</a:t>
            </a:r>
            <a:r>
              <a:rPr lang="en-GB" sz="1100" dirty="0"/>
              <a:t> y </a:t>
            </a:r>
            <a:r>
              <a:rPr lang="en-GB" sz="1100" dirty="0" err="1"/>
              <a:t>dylai</a:t>
            </a:r>
            <a:r>
              <a:rPr lang="en-GB" sz="1100" dirty="0"/>
              <a:t> </a:t>
            </a:r>
            <a:r>
              <a:rPr lang="en-GB" sz="1100" dirty="0" err="1"/>
              <a:t>gael</a:t>
            </a:r>
            <a:r>
              <a:rPr lang="en-GB" sz="1100" dirty="0"/>
              <a:t> </a:t>
            </a:r>
            <a:r>
              <a:rPr lang="en-GB" sz="1100" dirty="0" err="1"/>
              <a:t>ei</a:t>
            </a:r>
            <a:r>
              <a:rPr lang="en-GB" sz="1100" dirty="0"/>
              <a:t> </a:t>
            </a:r>
            <a:r>
              <a:rPr lang="en-GB" sz="1100" dirty="0" err="1"/>
              <a:t>ddarparu</a:t>
            </a:r>
            <a:r>
              <a:rPr lang="en-GB" sz="1100" dirty="0"/>
              <a:t> </a:t>
            </a:r>
            <a:r>
              <a:rPr lang="en-GB" sz="1100" dirty="0" err="1"/>
              <a:t>mewn</a:t>
            </a:r>
            <a:r>
              <a:rPr lang="en-GB" sz="1100" dirty="0"/>
              <a:t> dull </a:t>
            </a:r>
            <a:r>
              <a:rPr lang="en-GB" sz="1100" dirty="0" err="1"/>
              <a:t>sydd</a:t>
            </a:r>
            <a:r>
              <a:rPr lang="en-GB" sz="1100" dirty="0"/>
              <a:t> </a:t>
            </a:r>
            <a:r>
              <a:rPr lang="en-GB" sz="1100" b="1" dirty="0" err="1"/>
              <a:t>yn</a:t>
            </a:r>
            <a:r>
              <a:rPr lang="en-GB" sz="1100" b="1" dirty="0"/>
              <a:t> </a:t>
            </a:r>
            <a:r>
              <a:rPr lang="en-GB" sz="1100" b="1" dirty="0" err="1"/>
              <a:t>hygyrch</a:t>
            </a:r>
            <a:r>
              <a:rPr lang="en-GB" sz="1100" b="1" dirty="0"/>
              <a:t> </a:t>
            </a:r>
            <a:r>
              <a:rPr lang="en-GB" sz="1100" dirty="0" err="1"/>
              <a:t>i’r</a:t>
            </a:r>
            <a:r>
              <a:rPr lang="en-GB" sz="1100" dirty="0"/>
              <a:t> person. </a:t>
            </a:r>
            <a:r>
              <a:rPr lang="en-GB" sz="1100"/>
              <a:t>E.e</a:t>
            </a:r>
            <a:r>
              <a:rPr lang="en-GB" sz="1100" dirty="0"/>
              <a:t>. </a:t>
            </a:r>
            <a:r>
              <a:rPr lang="en-GB" sz="1100" dirty="0" err="1"/>
              <a:t>drwy</a:t>
            </a:r>
            <a:r>
              <a:rPr lang="en-GB" sz="1100" dirty="0"/>
              <a:t> </a:t>
            </a:r>
            <a:r>
              <a:rPr lang="en-GB" sz="1100" dirty="0" err="1"/>
              <a:t>ddefnyddio</a:t>
            </a:r>
            <a:r>
              <a:rPr lang="en-GB" sz="1100" dirty="0"/>
              <a:t> </a:t>
            </a:r>
            <a:r>
              <a:rPr lang="en-GB" sz="1100" dirty="0" err="1"/>
              <a:t>ystod</a:t>
            </a:r>
            <a:r>
              <a:rPr lang="en-GB" sz="1100" dirty="0"/>
              <a:t> </a:t>
            </a:r>
            <a:r>
              <a:rPr lang="en-GB" sz="1100" dirty="0" err="1"/>
              <a:t>neu</a:t>
            </a:r>
            <a:r>
              <a:rPr lang="en-GB" sz="1100" dirty="0"/>
              <a:t> </a:t>
            </a:r>
            <a:r>
              <a:rPr lang="en-GB" sz="1100" dirty="0" err="1"/>
              <a:t>amrediad</a:t>
            </a:r>
            <a:r>
              <a:rPr lang="en-GB" sz="1100" dirty="0"/>
              <a:t> o </a:t>
            </a:r>
            <a:r>
              <a:rPr lang="en-GB" sz="1100" dirty="0" err="1"/>
              <a:t>gyfryngau</a:t>
            </a:r>
            <a:r>
              <a:rPr lang="en-GB" sz="1100" dirty="0"/>
              <a:t>, </a:t>
            </a:r>
            <a:r>
              <a:rPr lang="en-GB" sz="1100" dirty="0" err="1"/>
              <a:t>yn</a:t>
            </a:r>
            <a:r>
              <a:rPr lang="en-GB" sz="1100" dirty="0"/>
              <a:t> </a:t>
            </a:r>
            <a:r>
              <a:rPr lang="en-GB" sz="1100" dirty="0" err="1"/>
              <a:t>Gymraeg</a:t>
            </a:r>
            <a:r>
              <a:rPr lang="en-GB" sz="1100" dirty="0"/>
              <a:t> a </a:t>
            </a:r>
            <a:r>
              <a:rPr lang="en-GB" sz="1100" dirty="0" err="1"/>
              <a:t>Saesneg</a:t>
            </a:r>
            <a:r>
              <a:rPr lang="en-GB" sz="1100" dirty="0"/>
              <a:t>, </a:t>
            </a:r>
            <a:r>
              <a:rPr lang="en-GB" sz="1100" dirty="0" err="1"/>
              <a:t>gyda</a:t>
            </a:r>
            <a:r>
              <a:rPr lang="en-GB" sz="1100" dirty="0"/>
              <a:t> staff </a:t>
            </a:r>
            <a:r>
              <a:rPr lang="en-GB" sz="1100" dirty="0" err="1"/>
              <a:t>wedi</a:t>
            </a:r>
            <a:r>
              <a:rPr lang="en-GB" sz="1100" dirty="0"/>
              <a:t> </a:t>
            </a:r>
            <a:r>
              <a:rPr lang="en-GB" sz="1100" dirty="0" err="1"/>
              <a:t>eu</a:t>
            </a:r>
            <a:r>
              <a:rPr lang="en-GB" sz="1100" dirty="0"/>
              <a:t> </a:t>
            </a:r>
            <a:r>
              <a:rPr lang="en-GB" sz="1100" dirty="0" err="1"/>
              <a:t>hyfforddi’n</a:t>
            </a:r>
            <a:r>
              <a:rPr lang="en-GB" sz="1100" dirty="0"/>
              <a:t> </a:t>
            </a:r>
            <a:r>
              <a:rPr lang="en-GB" sz="1100" dirty="0" err="1"/>
              <a:t>briodol</a:t>
            </a:r>
            <a:r>
              <a:rPr lang="en-GB" sz="1100" dirty="0"/>
              <a:t>, a </a:t>
            </a:r>
            <a:r>
              <a:rPr lang="en-GB" sz="1100" dirty="0" err="1"/>
              <a:t>deunyddiau</a:t>
            </a:r>
            <a:r>
              <a:rPr lang="en-GB" sz="1100" dirty="0"/>
              <a:t> </a:t>
            </a:r>
            <a:r>
              <a:rPr lang="en-GB" sz="1100" dirty="0" err="1"/>
              <a:t>wedi</a:t>
            </a:r>
            <a:r>
              <a:rPr lang="en-GB" sz="1100" dirty="0"/>
              <a:t> </a:t>
            </a:r>
            <a:r>
              <a:rPr lang="en-GB" sz="1100" dirty="0" err="1"/>
              <a:t>eu</a:t>
            </a:r>
            <a:r>
              <a:rPr lang="en-GB" sz="1100" dirty="0"/>
              <a:t> </a:t>
            </a:r>
            <a:r>
              <a:rPr lang="en-GB" sz="1100" dirty="0" err="1"/>
              <a:t>haddasu</a:t>
            </a:r>
            <a:r>
              <a:rPr lang="en-GB" sz="1100" dirty="0"/>
              <a:t> </a:t>
            </a:r>
            <a:r>
              <a:rPr lang="en-GB" sz="1100" dirty="0" err="1"/>
              <a:t>yn</a:t>
            </a:r>
            <a:r>
              <a:rPr lang="en-GB" sz="1100" dirty="0"/>
              <a:t> </a:t>
            </a:r>
            <a:r>
              <a:rPr lang="en-GB" sz="1100" dirty="0" err="1"/>
              <a:t>ôl</a:t>
            </a:r>
            <a:r>
              <a:rPr lang="en-GB" sz="1100" dirty="0"/>
              <a:t> y </a:t>
            </a:r>
            <a:r>
              <a:rPr lang="en-GB" sz="1100" dirty="0" err="1"/>
              <a:t>galw</a:t>
            </a:r>
            <a:r>
              <a:rPr lang="en-GB" sz="1100" dirty="0"/>
              <a:t>.</a:t>
            </a:r>
            <a:endParaRPr lang="en-GB" altLang="en-US" sz="1100" dirty="0"/>
          </a:p>
          <a:p>
            <a:pPr marL="228600" lvl="0" indent="-228600">
              <a:buFont typeface="+mj-lt"/>
              <a:buAutoNum type="arabicPeriod" startAt="3"/>
            </a:pPr>
            <a:endParaRPr lang="en-US" dirty="0"/>
          </a:p>
          <a:p>
            <a:pPr marL="228600" indent="-228600" eaLnBrk="1" fontAlgn="auto" hangingPunct="1">
              <a:spcBef>
                <a:spcPts val="0"/>
              </a:spcBef>
              <a:spcAft>
                <a:spcPts val="0"/>
              </a:spcAft>
              <a:buFont typeface="+mj-lt"/>
              <a:buAutoNum type="arabicPeriod" startAt="2"/>
              <a:defRPr/>
            </a:pPr>
            <a:endParaRPr lang="en-GB" altLang="en-US" dirty="0"/>
          </a:p>
        </p:txBody>
      </p:sp>
      <p:sp>
        <p:nvSpPr>
          <p:cNvPr id="4" name="Slide Number Placeholder 3"/>
          <p:cNvSpPr>
            <a:spLocks noGrp="1"/>
          </p:cNvSpPr>
          <p:nvPr>
            <p:ph type="sldNum" sz="quarter" idx="10"/>
          </p:nvPr>
        </p:nvSpPr>
        <p:spPr/>
        <p:txBody>
          <a:bodyPr/>
          <a:lstStyle/>
          <a:p>
            <a:endParaRPr lang="en-GB"/>
          </a:p>
          <a:p>
            <a:fld id="{A771E050-A66B-4E11-9C20-135C160BC1C9}" type="slidenum">
              <a:rPr lang="en-GB" smtClean="0"/>
              <a:t>10</a:t>
            </a:fld>
            <a:endParaRPr lang="en-GB" dirty="0"/>
          </a:p>
        </p:txBody>
      </p:sp>
    </p:spTree>
    <p:extLst>
      <p:ext uri="{BB962C8B-B14F-4D97-AF65-F5344CB8AC3E}">
        <p14:creationId xmlns:p14="http://schemas.microsoft.com/office/powerpoint/2010/main" val="2326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480720" cy="5112568"/>
          </a:xfrm>
        </p:spPr>
        <p:txBody>
          <a:bodyPr/>
          <a:lstStyle/>
          <a:p>
            <a:r>
              <a:rPr lang="cy-GB" sz="1200" b="1" kern="1200" dirty="0">
                <a:solidFill>
                  <a:schemeClr val="tx1"/>
                </a:solidFill>
                <a:effectLst/>
                <a:latin typeface="Arial" panose="020B0604020202020204" pitchFamily="34" charset="0"/>
                <a:ea typeface="+mn-ea"/>
                <a:cs typeface="Arial" panose="020B0604020202020204" pitchFamily="34" charset="0"/>
              </a:rPr>
              <a:t>[</a:t>
            </a:r>
            <a:r>
              <a:rPr lang="cy-GB" sz="1100" b="1" kern="1200" dirty="0">
                <a:solidFill>
                  <a:schemeClr val="tx1"/>
                </a:solidFill>
                <a:effectLst/>
                <a:latin typeface="Arial" panose="020B0604020202020204" pitchFamily="34" charset="0"/>
                <a:ea typeface="+mn-ea"/>
                <a:cs typeface="Arial" panose="020B0604020202020204" pitchFamily="34" charset="0"/>
              </a:rPr>
              <a:t>NODYN I’R HWYLUSYDD: </a:t>
            </a:r>
            <a:r>
              <a:rPr lang="cy-GB" sz="1100" kern="1200" dirty="0">
                <a:solidFill>
                  <a:schemeClr val="tx1"/>
                </a:solidFill>
                <a:effectLst/>
                <a:latin typeface="Arial" panose="020B0604020202020204" pitchFamily="34" charset="0"/>
                <a:ea typeface="+mn-ea"/>
                <a:cs typeface="Arial" panose="020B0604020202020204" pitchFamily="34" charset="0"/>
              </a:rPr>
              <a:t>Mae yna animeiddio ar y sleid hwn. Bydd y bwledi ar y chwith i’w gweld wrth i’r sleid agor. Bydd y clic yn datgelu’r blwch ar y dde a’r pwynt bwled cyntaf yn y blwch (</a:t>
            </a:r>
            <a:r>
              <a:rPr lang="cy-GB" sz="1100" b="1" kern="1200" dirty="0">
                <a:solidFill>
                  <a:schemeClr val="tx1"/>
                </a:solidFill>
                <a:effectLst/>
                <a:latin typeface="Arial" panose="020B0604020202020204" pitchFamily="34" charset="0"/>
                <a:ea typeface="+mn-ea"/>
                <a:cs typeface="Arial" panose="020B0604020202020204" pitchFamily="34" charset="0"/>
              </a:rPr>
              <a:t>Pobl</a:t>
            </a:r>
            <a:r>
              <a:rPr lang="cy-GB" sz="1100" kern="1200" dirty="0">
                <a:solidFill>
                  <a:schemeClr val="tx1"/>
                </a:solidFill>
                <a:effectLst/>
                <a:latin typeface="Arial" panose="020B0604020202020204" pitchFamily="34" charset="0"/>
                <a:ea typeface="+mn-ea"/>
                <a:cs typeface="Arial" panose="020B0604020202020204" pitchFamily="34" charset="0"/>
              </a:rPr>
              <a:t>). Bydd yr ail glic yn datgelu’r ail bwynt bwled (</a:t>
            </a:r>
            <a:r>
              <a:rPr lang="cy-GB" sz="1100" b="1" kern="1200" dirty="0">
                <a:solidFill>
                  <a:schemeClr val="tx1"/>
                </a:solidFill>
                <a:effectLst/>
                <a:latin typeface="Arial" panose="020B0604020202020204" pitchFamily="34" charset="0"/>
                <a:ea typeface="+mn-ea"/>
                <a:cs typeface="Arial" panose="020B0604020202020204" pitchFamily="34" charset="0"/>
              </a:rPr>
              <a:t>Llesiant</a:t>
            </a:r>
            <a:r>
              <a:rPr lang="cy-GB" sz="1100" kern="1200" dirty="0">
                <a:solidFill>
                  <a:schemeClr val="tx1"/>
                </a:solidFill>
                <a:effectLst/>
                <a:latin typeface="Arial" panose="020B0604020202020204" pitchFamily="34" charset="0"/>
                <a:ea typeface="+mn-ea"/>
                <a:cs typeface="Arial" panose="020B0604020202020204" pitchFamily="34" charset="0"/>
              </a:rPr>
              <a:t>) ayb].</a:t>
            </a:r>
          </a:p>
          <a:p>
            <a:endParaRPr lang="cy-GB"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Derbyniodd y Ddeddf hon Gydsyniad Brenhinol ar 1 Mai</a:t>
            </a:r>
            <a:r>
              <a:rPr lang="cy-GB" sz="1100" kern="1200" baseline="30000" dirty="0">
                <a:solidFill>
                  <a:schemeClr val="tx1"/>
                </a:solidFill>
                <a:effectLst/>
                <a:latin typeface="Arial" panose="020B0604020202020204" pitchFamily="34" charset="0"/>
                <a:ea typeface="+mn-ea"/>
                <a:cs typeface="Arial" panose="020B0604020202020204" pitchFamily="34" charset="0"/>
              </a:rPr>
              <a:t> </a:t>
            </a:r>
            <a:r>
              <a:rPr lang="cy-GB" sz="1100" kern="1200" dirty="0">
                <a:solidFill>
                  <a:schemeClr val="tx1"/>
                </a:solidFill>
                <a:effectLst/>
                <a:latin typeface="Arial" panose="020B0604020202020204" pitchFamily="34" charset="0"/>
                <a:ea typeface="+mn-ea"/>
                <a:cs typeface="Arial" panose="020B0604020202020204" pitchFamily="34" charset="0"/>
              </a:rPr>
              <a:t>2014 a daeth i rym ar y 6 Ebrill 2016.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Nod y Ddeddf yw diwygio a symleiddio’r gyfraith: mae’n diddymu llawer o gyfreithiau a chanllawiau blaenorol yn ymweud â gofal a chymorth ac yn eu disodli gyda’r Ddeddf hon. Mae’n adeiladu ar y Papur Gwyn ‘Gwasanaethau Cymdeithasol Cynaliadwy i Gymru: Fframwaith Gweithredu’ er mwyn moderneiddio’r gyfraith ar gyfer gofal a chymorth yng Nghymru.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Cyflwynodd ddyletswyddau newydd ar gyfer awdurdodau lleol, byrddau iechyd lleol a chyrff cyhoeddus eraill ac yn ymwneud ag oedolion, plant a gofalwyr.</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Pam bod ei hangen? Dywedir yn aml nad ydyn ni’n helpu pobl yn ddigon buan, neu’n atal problemau rhag codi: mae hyn yn golygu pan fydd pobl o’r diwedd yn derbyn gofal bod hwnnw’n gorfod bod yn fwy dwys a chostus. Yn y blwch coch fe welwch yr egwyddorion allweddol sy’n sail</a:t>
            </a:r>
            <a:r>
              <a:rPr lang="cy-GB" sz="1100" kern="1200" baseline="0" dirty="0">
                <a:solidFill>
                  <a:schemeClr val="tx1"/>
                </a:solidFill>
                <a:effectLst/>
                <a:latin typeface="Arial" panose="020B0604020202020204" pitchFamily="34" charset="0"/>
                <a:ea typeface="+mn-ea"/>
                <a:cs typeface="Arial" panose="020B0604020202020204" pitchFamily="34" charset="0"/>
              </a:rPr>
              <a:t> i </a:t>
            </a:r>
            <a:r>
              <a:rPr lang="cy-GB" sz="1100" kern="1200" dirty="0">
                <a:solidFill>
                  <a:schemeClr val="tx1"/>
                </a:solidFill>
                <a:effectLst/>
                <a:latin typeface="Arial" panose="020B0604020202020204" pitchFamily="34" charset="0"/>
                <a:ea typeface="+mn-ea"/>
                <a:cs typeface="Arial" panose="020B0604020202020204" pitchFamily="34" charset="0"/>
              </a:rPr>
              <a:t>gynllunio’r Ddeddf er mwyn ceisio goresgyn y problemau hyn: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100" kern="1200" dirty="0">
                <a:solidFill>
                  <a:schemeClr val="tx1"/>
                </a:solidFill>
                <a:effectLst/>
                <a:latin typeface="Arial" panose="020B0604020202020204" pitchFamily="34" charset="0"/>
                <a:ea typeface="+mn-ea"/>
                <a:cs typeface="Arial" panose="020B0604020202020204" pitchFamily="34" charset="0"/>
              </a:rPr>
              <a:t>Mae’r Ddeddf yn anelu i newid y ffordd mae anghenion gofal a chymorth </a:t>
            </a:r>
            <a:r>
              <a:rPr lang="cy-GB" sz="1100" b="1" kern="1200" dirty="0">
                <a:solidFill>
                  <a:schemeClr val="tx1"/>
                </a:solidFill>
                <a:effectLst/>
                <a:latin typeface="Arial" panose="020B0604020202020204" pitchFamily="34" charset="0"/>
                <a:ea typeface="+mn-ea"/>
                <a:cs typeface="Arial" panose="020B0604020202020204" pitchFamily="34" charset="0"/>
              </a:rPr>
              <a:t>Pobl</a:t>
            </a:r>
            <a:r>
              <a:rPr lang="cy-GB" sz="1100" kern="1200" dirty="0">
                <a:solidFill>
                  <a:schemeClr val="tx1"/>
                </a:solidFill>
                <a:effectLst/>
                <a:latin typeface="Arial" panose="020B0604020202020204" pitchFamily="34" charset="0"/>
                <a:ea typeface="+mn-ea"/>
                <a:cs typeface="Arial" panose="020B0604020202020204" pitchFamily="34" charset="0"/>
              </a:rPr>
              <a:t> yn cael eu hateb – gan roi’r unigolyn, a’i anghenion, yn ganolbwynt y gofal a rhoi llais iddyn nhw wireddu’r amcanion personol sy’n bwysig iddyn nhw, a rheolaeth dros hynny.</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100" kern="1200" dirty="0">
                <a:solidFill>
                  <a:schemeClr val="tx1"/>
                </a:solidFill>
                <a:effectLst/>
                <a:latin typeface="Arial" panose="020B0604020202020204" pitchFamily="34" charset="0"/>
                <a:ea typeface="+mn-ea"/>
                <a:cs typeface="Arial" panose="020B0604020202020204" pitchFamily="34" charset="0"/>
              </a:rPr>
              <a:t>Mae </a:t>
            </a:r>
            <a:r>
              <a:rPr lang="cy-GB" sz="1100" b="1" kern="1200" dirty="0">
                <a:solidFill>
                  <a:schemeClr val="tx1"/>
                </a:solidFill>
                <a:effectLst/>
                <a:latin typeface="Arial" panose="020B0604020202020204" pitchFamily="34" charset="0"/>
                <a:ea typeface="+mn-ea"/>
                <a:cs typeface="Arial" panose="020B0604020202020204" pitchFamily="34" charset="0"/>
              </a:rPr>
              <a:t>llesiant</a:t>
            </a:r>
            <a:r>
              <a:rPr lang="cy-GB" sz="1100" kern="1200" dirty="0">
                <a:solidFill>
                  <a:schemeClr val="tx1"/>
                </a:solidFill>
                <a:effectLst/>
                <a:latin typeface="Arial" panose="020B0604020202020204" pitchFamily="34" charset="0"/>
                <a:ea typeface="+mn-ea"/>
                <a:cs typeface="Arial" panose="020B0604020202020204" pitchFamily="34" charset="0"/>
              </a:rPr>
              <a:t>, fel cysyniad, yn ganolog i’r Ddeddf – sef helpu pobl i wneud y gorau posibl o’u llesiant eu hunain.</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100" kern="1200" dirty="0">
                <a:solidFill>
                  <a:schemeClr val="tx1"/>
                </a:solidFill>
                <a:effectLst/>
                <a:latin typeface="Arial" panose="020B0604020202020204" pitchFamily="34" charset="0"/>
                <a:ea typeface="+mn-ea"/>
                <a:cs typeface="Arial" panose="020B0604020202020204" pitchFamily="34" charset="0"/>
              </a:rPr>
              <a:t>Mae’r Ddeddf yn ceisio newid</a:t>
            </a:r>
            <a:r>
              <a:rPr lang="cy-GB" sz="1100" kern="1200" baseline="0" dirty="0">
                <a:solidFill>
                  <a:schemeClr val="tx1"/>
                </a:solidFill>
                <a:effectLst/>
                <a:latin typeface="Arial" panose="020B0604020202020204" pitchFamily="34" charset="0"/>
                <a:ea typeface="+mn-ea"/>
                <a:cs typeface="Arial" panose="020B0604020202020204" pitchFamily="34" charset="0"/>
              </a:rPr>
              <a:t> canolbwynt</a:t>
            </a:r>
            <a:r>
              <a:rPr lang="cy-GB" sz="1100" kern="1200" dirty="0">
                <a:solidFill>
                  <a:schemeClr val="tx1"/>
                </a:solidFill>
                <a:effectLst/>
                <a:latin typeface="Arial" panose="020B0604020202020204" pitchFamily="34" charset="0"/>
                <a:ea typeface="+mn-ea"/>
                <a:cs typeface="Arial" panose="020B0604020202020204" pitchFamily="34" charset="0"/>
              </a:rPr>
              <a:t> gofal a chymorth i </a:t>
            </a:r>
            <a:r>
              <a:rPr lang="cy-GB" sz="1100" b="1" kern="1200" dirty="0">
                <a:solidFill>
                  <a:schemeClr val="tx1"/>
                </a:solidFill>
                <a:effectLst/>
                <a:latin typeface="Arial" panose="020B0604020202020204" pitchFamily="34" charset="0"/>
                <a:ea typeface="+mn-ea"/>
                <a:cs typeface="Arial" panose="020B0604020202020204" pitchFamily="34" charset="0"/>
              </a:rPr>
              <a:t>atal ac ymyrryd yn gynharach</a:t>
            </a:r>
            <a:r>
              <a:rPr lang="cy-GB" sz="1100" kern="1200" dirty="0">
                <a:solidFill>
                  <a:schemeClr val="tx1"/>
                </a:solidFill>
                <a:effectLst/>
                <a:latin typeface="Arial" panose="020B0604020202020204" pitchFamily="34" charset="0"/>
                <a:ea typeface="+mn-ea"/>
                <a:cs typeface="Arial" panose="020B0604020202020204" pitchFamily="34" charset="0"/>
              </a:rPr>
              <a:t> – cynyddu’r gwasanaethau atal o fewn y gymuned er mwyn gostwng yr angen i lefel critigol.</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100" b="1" kern="1200" dirty="0">
                <a:solidFill>
                  <a:schemeClr val="tx1"/>
                </a:solidFill>
                <a:effectLst/>
                <a:latin typeface="Arial" panose="020B0604020202020204" pitchFamily="34" charset="0"/>
                <a:ea typeface="+mn-ea"/>
                <a:cs typeface="Arial" panose="020B0604020202020204" pitchFamily="34" charset="0"/>
              </a:rPr>
              <a:t>Cydweithrediad </a:t>
            </a:r>
            <a:r>
              <a:rPr lang="cy-GB" sz="1100" kern="1200" dirty="0">
                <a:solidFill>
                  <a:schemeClr val="tx1"/>
                </a:solidFill>
                <a:effectLst/>
                <a:latin typeface="Arial" panose="020B0604020202020204" pitchFamily="34" charset="0"/>
                <a:ea typeface="+mn-ea"/>
                <a:cs typeface="Arial" panose="020B0604020202020204" pitchFamily="34" charset="0"/>
              </a:rPr>
              <a:t>– mae gweithio mewn partneriaeth gadarn rhwng sefydliadau a chydweithio â phobl sydd angen gofal a/neu gymorth yn ganolbwynt allweddol i’r Ddeddf.</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Bydd yr egwyddorion hyn yn caniatáu i bobl fod yn ganolog i’w gofal a’u cymorth a</a:t>
            </a:r>
            <a:r>
              <a:rPr lang="cy-GB" sz="1100" kern="1200" baseline="0" dirty="0">
                <a:solidFill>
                  <a:schemeClr val="tx1"/>
                </a:solidFill>
                <a:effectLst/>
                <a:latin typeface="Arial" panose="020B0604020202020204" pitchFamily="34" charset="0"/>
                <a:ea typeface="+mn-ea"/>
                <a:cs typeface="Arial" panose="020B0604020202020204" pitchFamily="34" charset="0"/>
              </a:rPr>
              <a:t> sicrhau y</a:t>
            </a:r>
            <a:r>
              <a:rPr lang="cy-GB" sz="1100" kern="1200" dirty="0">
                <a:solidFill>
                  <a:schemeClr val="tx1"/>
                </a:solidFill>
                <a:effectLst/>
                <a:latin typeface="Arial" panose="020B0604020202020204" pitchFamily="34" charset="0"/>
                <a:ea typeface="+mn-ea"/>
                <a:cs typeface="Arial" panose="020B0604020202020204" pitchFamily="34" charset="0"/>
              </a:rPr>
              <a:t> bydd eu llesiant yn ganolog i unrhyw benderfyniad ynglyn â’u bywydau</a:t>
            </a:r>
            <a:r>
              <a:rPr lang="cy-GB" sz="1200" kern="1200" dirty="0">
                <a:solidFill>
                  <a:schemeClr val="tx1"/>
                </a:solidFill>
                <a:effectLst/>
                <a:latin typeface="Arial" panose="020B0604020202020204" pitchFamily="34" charset="0"/>
                <a:ea typeface="+mn-ea"/>
                <a:cs typeface="Arial" panose="020B0604020202020204" pitchFamily="34" charset="0"/>
              </a:rPr>
              <a:t>.</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cy-GB" sz="1200"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1</a:t>
            </a:fld>
            <a:endParaRPr lang="en-GB" dirty="0"/>
          </a:p>
        </p:txBody>
      </p:sp>
    </p:spTree>
    <p:extLst>
      <p:ext uri="{BB962C8B-B14F-4D97-AF65-F5344CB8AC3E}">
        <p14:creationId xmlns:p14="http://schemas.microsoft.com/office/powerpoint/2010/main" val="245946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552728" cy="5256584"/>
          </a:xfrm>
        </p:spPr>
        <p:txBody>
          <a:bodyPr/>
          <a:lstStyle/>
          <a:p>
            <a:pPr marL="22860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11 rhan i’r Ddeddf hon ac, ar wahân i’r rhan gyntaf, mae rheoliadau a chodau ymarfer neu ganllawiau statudol ar gyfer pob un ohonynt</a:t>
            </a:r>
            <a:r>
              <a:rPr lang="cy-GB" sz="1100" kern="1200" baseline="0" dirty="0">
                <a:solidFill>
                  <a:schemeClr val="tx1"/>
                </a:solidFill>
                <a:effectLst/>
                <a:latin typeface="Arial" panose="020B0604020202020204" pitchFamily="34" charset="0"/>
                <a:ea typeface="+mn-ea"/>
                <a:cs typeface="Arial" panose="020B0604020202020204" pitchFamily="34" charset="0"/>
              </a:rPr>
              <a:t> </a:t>
            </a:r>
            <a:r>
              <a:rPr lang="cy-GB" sz="1100" kern="1200" dirty="0">
                <a:solidFill>
                  <a:schemeClr val="tx1"/>
                </a:solidFill>
                <a:effectLst/>
                <a:latin typeface="Arial" panose="020B0604020202020204" pitchFamily="34" charset="0"/>
                <a:ea typeface="+mn-ea"/>
                <a:cs typeface="Arial" panose="020B0604020202020204" pitchFamily="34" charset="0"/>
              </a:rPr>
              <a:t>ac sy’n sail iddyn nhw, ac yn rhoi mwy o fanylion.  Mae’r rhan gyntaf yn rhoi trosolwg o’r holl Ddeddf ac yn diffinio rhai o’r termau allweddol megis ‘gofalwr’.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Mae’r trosolwg hwn yn delio â Rhan 2. Mae’n cynnwys dyletswyddau llesiant a dyletswyddau hollgyffredinol eraill a gofynion i gynnal asesiad o’r boblogaeth a darparu gwasanaethau ataliol a gwasanaethau gwybodaeth, cyngor a chymorth yn ogystal â’r ddyletswydd ar awdurdodau lleol i hyrwyddo dulliau amrywiol cymdeithasol o gyflenwi’r gwasanaethau.</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3 yn diffinio’r amgylchiadau lle mae rhaid i awdurdod asesu anghenion unigolyn am ofal a chymorth neu anghenion gofalwr am gymorth a sut y cynhelir asesiadau.</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4 yn disgrifio’r meini prawf cymhwystra cenedlaethol a sut y bydd anghenion pobl yn cael eu diwallu.</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5 yn nodi’r amgylchiadau lle gall awdurdod lleol godi ffi am ddarparu neu drefnu gofal a/neu gymorth ar gyfer unigolion neu wasanaethau ataliol.</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6 yn nodi cyfrifoldebau awdurdod lleol o dan y Ddeddf dros blant sy’n derbyn gofal, trefniadau ar gyfer y rhai sy’n gadael gofal a llety diogel ar gyfer plant.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7 yn cyflwyno trefniadau diogelu statudol i gofnodi oedolyn neu blentyn sy’n wynebu risg ac ar gyfer swyddogion awdurdodedig i wneud cais i’r llysoedd am “orchymyn amddiffyn a chynorthwyo oedolion”.</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8 yn nodi swyddogaethau’r gwasanaethau cymdeithasol ac yn rhoi sail ar gyfer ymyriadau gan Weinidogion Cymru lle mae awdurdod lleol yn methu yn y swyddogaethau hynny.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9 yn gofyn i awdurdodau lleol hyrwyddo cydweithredu gyda’u partneriaid perthnasol ac yn gosod dyletswydd ar eu partneriaid perthnasol i gydweithio gyda’r awdurdodau lleol – a darparu gwybodaeth ar eu cyfer. Mae hefyd yn sefydlu Byrddau Partneriaeth Rhanbarthol.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Mae Rhan 10 yn darparu ar gyfer cwynion am wasanaethau cymdeithasol a hawliau newydd i gwyno am ofal cymdeithasol preifat a gofal lliniarol. Mae hefyd yn darparu i wasanaethau eirioli fod ar gael er mwyn galluogi unigolion i fod yn rhan o’u gofal a’u cymorth eu hunain, gan gynnwys trefnu</a:t>
            </a:r>
            <a:r>
              <a:rPr lang="cy-GB" sz="1100" kern="1200" baseline="0" dirty="0">
                <a:solidFill>
                  <a:schemeClr val="tx1"/>
                </a:solidFill>
                <a:effectLst/>
                <a:latin typeface="Arial" panose="020B0604020202020204" pitchFamily="34" charset="0"/>
                <a:ea typeface="+mn-ea"/>
                <a:cs typeface="Arial" panose="020B0604020202020204" pitchFamily="34" charset="0"/>
              </a:rPr>
              <a:t> </a:t>
            </a:r>
            <a:r>
              <a:rPr lang="cy-GB" sz="1100" kern="1200" dirty="0">
                <a:solidFill>
                  <a:schemeClr val="tx1"/>
                </a:solidFill>
                <a:effectLst/>
                <a:latin typeface="Arial" panose="020B0604020202020204" pitchFamily="34" charset="0"/>
                <a:ea typeface="+mn-ea"/>
                <a:cs typeface="Arial" panose="020B0604020202020204" pitchFamily="34" charset="0"/>
              </a:rPr>
              <a:t>eiriolwr annibynnol mewn amgylchiadau arbennig.</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100" kern="1200" dirty="0">
                <a:solidFill>
                  <a:schemeClr val="tx1"/>
                </a:solidFill>
                <a:effectLst/>
                <a:latin typeface="Arial" panose="020B0604020202020204" pitchFamily="34" charset="0"/>
                <a:ea typeface="+mn-ea"/>
                <a:cs typeface="Arial" panose="020B0604020202020204" pitchFamily="34" charset="0"/>
              </a:rPr>
              <a:t>Does</a:t>
            </a:r>
            <a:r>
              <a:rPr lang="cy-GB" sz="1100" kern="1200" baseline="0" dirty="0">
                <a:solidFill>
                  <a:schemeClr val="tx1"/>
                </a:solidFill>
                <a:effectLst/>
                <a:latin typeface="Arial" panose="020B0604020202020204" pitchFamily="34" charset="0"/>
                <a:ea typeface="+mn-ea"/>
                <a:cs typeface="Arial" panose="020B0604020202020204" pitchFamily="34" charset="0"/>
              </a:rPr>
              <a:t> dim syndod, felly</a:t>
            </a:r>
            <a:r>
              <a:rPr lang="cy-GB" sz="1100" kern="1200" dirty="0">
                <a:solidFill>
                  <a:schemeClr val="tx1"/>
                </a:solidFill>
                <a:effectLst/>
                <a:latin typeface="Arial" panose="020B0604020202020204" pitchFamily="34" charset="0"/>
                <a:ea typeface="+mn-ea"/>
                <a:cs typeface="Arial" panose="020B0604020202020204" pitchFamily="34" charset="0"/>
              </a:rPr>
              <a:t>, bod Rhan 11 yn delio ag amrywiaeth o  bethau gan gynnwys dyletswydd awdurdodau lleol i gwrdd ag anghenion gofal a chymorth unigolion ym maes diogelwch.</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0" indent="0">
              <a:buFont typeface="+mj-lt"/>
              <a:buNone/>
            </a:pPr>
            <a:r>
              <a:rPr lang="cy-GB" sz="1200" kern="1200" dirty="0">
                <a:solidFill>
                  <a:schemeClr val="tx1"/>
                </a:solidFill>
                <a:effectLst/>
                <a:latin typeface="Arial" panose="020B0604020202020204" pitchFamily="34" charset="0"/>
                <a:ea typeface="+mn-ea"/>
                <a:cs typeface="Arial" panose="020B0604020202020204" pitchFamily="34" charset="0"/>
              </a:rPr>
              <a:t> </a:t>
            </a: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a:t>
            </a:fld>
            <a:endParaRPr lang="en-GB"/>
          </a:p>
        </p:txBody>
      </p:sp>
    </p:spTree>
    <p:extLst>
      <p:ext uri="{BB962C8B-B14F-4D97-AF65-F5344CB8AC3E}">
        <p14:creationId xmlns:p14="http://schemas.microsoft.com/office/powerpoint/2010/main" val="247891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Ar y sleid hwn – dyma i chi ddiagram sy’n cynrychioli’r egwyddorion a’r tybiaethau sy’n sail i’r Ddeddf.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endParaRPr lang="cy-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Y rhagdybiaeth allweddol yw y bydd mwy o bobl yn gallu gael eu helpu heb yr angen am gymorth dwys wedi’i reoli a hynny drwy gynyddu lefel ymyriad effeithiol cynharach/gwasanaethau ataliol gan gynnwys gwell mynediad i wybodaeth a chyngor ar gyfer pawb, a chymorth llesiant ar gyfer y rhai sydd angen ychydig o help (ochr chwith y sbectrwm gofal a chymorth). Gan hynny, mae’r llinell ddotiau yn symud i’r dde: bydd llai o ddinasyddion angen gofal a chynllunio cymorth ar gyfer gofal cymhleth sy’n cael ei reoli.</a:t>
            </a:r>
          </a:p>
          <a:p>
            <a:pPr marL="228600" lvl="0" indent="-228600">
              <a:buFont typeface="+mj-lt"/>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Mae’r Ddeddf yn ceisio newid pwyslais</a:t>
            </a:r>
            <a:r>
              <a:rPr lang="cy-GB" sz="1200" kern="1200" baseline="0" dirty="0">
                <a:solidFill>
                  <a:schemeClr val="tx1"/>
                </a:solidFill>
                <a:effectLst/>
                <a:latin typeface="Arial" panose="020B0604020202020204" pitchFamily="34" charset="0"/>
                <a:ea typeface="+mn-ea"/>
                <a:cs typeface="Arial" panose="020B0604020202020204" pitchFamily="34" charset="0"/>
              </a:rPr>
              <a:t> </a:t>
            </a:r>
            <a:r>
              <a:rPr lang="cy-GB" sz="1200" kern="1200" dirty="0">
                <a:solidFill>
                  <a:schemeClr val="tx1"/>
                </a:solidFill>
                <a:effectLst/>
                <a:latin typeface="Arial" panose="020B0604020202020204" pitchFamily="34" charset="0"/>
                <a:ea typeface="+mn-ea"/>
                <a:cs typeface="Arial" panose="020B0604020202020204" pitchFamily="34" charset="0"/>
              </a:rPr>
              <a:t>gofal a chymorth i ganolbwyntio ar ataliad ac ymyriad cynharach – cynyddu gwasanaethau ataliol yn y gymuned er mwyn lleihau’r angen rhag iddo gyrraedd lefel critigol. Mae’r Ddeddf hefyd yn cydnabod mewnbwn hanfodol gofalwyr a’i nod yw eu helpu i gynnal eu rôl gofalu, a fydd wrth gwrs yn aml yn helpu’r bobl maent yn gofalu amdanynt i ohirio neu oedi’r angen am fwy o ofal cymhleth wedi’i reoli.</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eaLnBrk="1" hangingPunct="1">
              <a:spcBef>
                <a:spcPct val="0"/>
              </a:spcBef>
              <a:buFont typeface="+mj-lt"/>
              <a:buNone/>
            </a:pPr>
            <a:endParaRPr lang="en-GB" altLang="en-US" baseline="0" dirty="0">
              <a:latin typeface="Arial" charset="0"/>
              <a:ea typeface="ＭＳ Ｐゴシック" pitchFamily="34" charset="-128"/>
            </a:endParaRPr>
          </a:p>
          <a:p>
            <a:pPr eaLnBrk="1" hangingPunct="1">
              <a:spcBef>
                <a:spcPct val="0"/>
              </a:spcBef>
            </a:pPr>
            <a:endParaRPr lang="en-GB" altLang="en-US" dirty="0">
              <a:latin typeface="Arial" charset="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3</a:t>
            </a:fld>
            <a:endParaRPr lang="en-GB"/>
          </a:p>
        </p:txBody>
      </p:sp>
    </p:spTree>
    <p:extLst>
      <p:ext uri="{BB962C8B-B14F-4D97-AF65-F5344CB8AC3E}">
        <p14:creationId xmlns:p14="http://schemas.microsoft.com/office/powerpoint/2010/main" val="181339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77085"/>
            <a:ext cx="6336704" cy="5112568"/>
          </a:xfrm>
        </p:spPr>
        <p:txBody>
          <a:bodyPr/>
          <a:lstStyle/>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Mae’r Ddeddf yn gofyn am drawsnewid y ffordd y darparwyd gwasanaethau yn aml, a throi at ddull o fynd ati yn seiliedig ar gydweithredu a pherthynas gyfartal rhwng ymarferwyr a phobl sydd angen gofal a chymorth. </a:t>
            </a:r>
          </a:p>
          <a:p>
            <a:pPr marL="228600" lvl="0" indent="-228600">
              <a:buFont typeface="+mj-lt"/>
              <a:buAutoNum type="arabicPeriod"/>
            </a:pPr>
            <a:endParaRPr lang="cy-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Un ffrâm</a:t>
            </a:r>
            <a:r>
              <a:rPr lang="cy-GB" sz="1200" kern="1200" baseline="0" dirty="0">
                <a:solidFill>
                  <a:schemeClr val="tx1"/>
                </a:solidFill>
                <a:effectLst/>
                <a:latin typeface="Arial" panose="020B0604020202020204" pitchFamily="34" charset="0"/>
                <a:ea typeface="+mn-ea"/>
                <a:cs typeface="Arial" panose="020B0604020202020204" pitchFamily="34" charset="0"/>
              </a:rPr>
              <a:t> yw’r llun ar y sleid </a:t>
            </a:r>
            <a:r>
              <a:rPr lang="cy-GB" sz="1200" kern="1200" dirty="0">
                <a:solidFill>
                  <a:schemeClr val="tx1"/>
                </a:solidFill>
                <a:effectLst/>
                <a:latin typeface="Arial" panose="020B0604020202020204" pitchFamily="34" charset="0"/>
                <a:ea typeface="+mn-ea"/>
                <a:cs typeface="Arial" panose="020B0604020202020204" pitchFamily="34" charset="0"/>
              </a:rPr>
              <a:t>o ffilm fer wedi’i hanimeiddio a ddatblygwyd gan SSIA (Asiantaeth Gwella’r Gwasanaethau Cymdeithasol) o’r enw ‘Mae’r hyn sy’n bwysig i chi yn bwysig i</a:t>
            </a:r>
            <a:r>
              <a:rPr lang="cy-GB" sz="1200" kern="1200" baseline="0" dirty="0">
                <a:solidFill>
                  <a:schemeClr val="tx1"/>
                </a:solidFill>
                <a:effectLst/>
                <a:latin typeface="Arial" panose="020B0604020202020204" pitchFamily="34" charset="0"/>
                <a:ea typeface="+mn-ea"/>
                <a:cs typeface="Arial" panose="020B0604020202020204" pitchFamily="34" charset="0"/>
              </a:rPr>
              <a:t> </a:t>
            </a:r>
            <a:r>
              <a:rPr lang="cy-GB" sz="1200" kern="1200" dirty="0">
                <a:solidFill>
                  <a:schemeClr val="tx1"/>
                </a:solidFill>
                <a:effectLst/>
                <a:latin typeface="Arial" panose="020B0604020202020204" pitchFamily="34" charset="0"/>
                <a:ea typeface="+mn-ea"/>
                <a:cs typeface="Arial" panose="020B0604020202020204" pitchFamily="34" charset="0"/>
              </a:rPr>
              <a:t>ni hefyd’. Mae’n dangos bod rhaid defnyddio’r adnoddau sydd gan y bobl eu hunain, eu teuluoedd a’r gymuned er mwyn clywed llais y bobl a’u galluogi i reoli eu gofal a’u cymorth. Mae pobl – yn blant, oedolion ifanc, oedolion a gofalwyr – yn asedau cyfoethog ac yn meddu ar sgiliau ac arbenigedd a galluoedd. Bydd cydweithio gyda phobl yn allweddol i gyflenwi llesiant a datgloi’r potensial ar gyfer creadigrwydd a fydd yn gwneud defnydd gwell a mwy effeithiol o’r holl adnoddau sydd ar gael. </a:t>
            </a:r>
          </a:p>
          <a:p>
            <a:pPr marL="228600" lvl="0" indent="-228600">
              <a:buFont typeface="+mj-lt"/>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I hyn ddigwydd, rhaid cael gwahanol fathau o ryngweithio rhwng ymarferwyr ac unigolion sydd angen gofal a cymorth. Er enghraifft, bydd rhaid i bobl broffesiynol/ymarferwyr gynorthwyo pobl i ystyried ‘pa fath o fywyd yr hoffwn i a beth sydd angen ei newid er mwyn i hyn ddigwydd?’ Bydd rhaid symud pwyslais y feddylfryd o feddwl ‘</a:t>
            </a:r>
            <a:r>
              <a:rPr lang="cy-GB" sz="1200" i="1" kern="1200" dirty="0">
                <a:solidFill>
                  <a:schemeClr val="tx1"/>
                </a:solidFill>
                <a:effectLst/>
                <a:latin typeface="Arial" panose="020B0604020202020204" pitchFamily="34" charset="0"/>
                <a:ea typeface="+mn-ea"/>
                <a:cs typeface="Arial" panose="020B0604020202020204" pitchFamily="34" charset="0"/>
              </a:rPr>
              <a:t>rydyn ni’n gwneud hyn i’r’ </a:t>
            </a:r>
            <a:r>
              <a:rPr lang="cy-GB" sz="1200" kern="1200" dirty="0">
                <a:solidFill>
                  <a:schemeClr val="tx1"/>
                </a:solidFill>
                <a:effectLst/>
                <a:latin typeface="Arial" panose="020B0604020202020204" pitchFamily="34" charset="0"/>
                <a:ea typeface="+mn-ea"/>
                <a:cs typeface="Arial" panose="020B0604020202020204" pitchFamily="34" charset="0"/>
              </a:rPr>
              <a:t> unigolyn sydd angen gofal i  ‘</a:t>
            </a:r>
            <a:r>
              <a:rPr lang="cy-GB" sz="1200" i="1" kern="1200" dirty="0">
                <a:solidFill>
                  <a:schemeClr val="tx1"/>
                </a:solidFill>
                <a:effectLst/>
                <a:latin typeface="Arial" panose="020B0604020202020204" pitchFamily="34" charset="0"/>
                <a:ea typeface="+mn-ea"/>
                <a:cs typeface="Arial" panose="020B0604020202020204" pitchFamily="34" charset="0"/>
              </a:rPr>
              <a:t>rydyn ni’n gwneud hyn gyda’r’</a:t>
            </a:r>
            <a:r>
              <a:rPr lang="cy-GB" sz="1200" kern="1200" dirty="0">
                <a:solidFill>
                  <a:schemeClr val="tx1"/>
                </a:solidFill>
                <a:effectLst/>
                <a:latin typeface="Arial" panose="020B0604020202020204" pitchFamily="34" charset="0"/>
                <a:ea typeface="+mn-ea"/>
                <a:cs typeface="Arial" panose="020B0604020202020204" pitchFamily="34" charset="0"/>
              </a:rPr>
              <a:t> unigolyn sydd angen gofal a chymorth. Yr hyn sy’n bwysig ydy’r canlyniadau sydd o bwys i’r unigolyn. </a:t>
            </a:r>
          </a:p>
          <a:p>
            <a:pPr marL="228600" lvl="0" indent="-228600">
              <a:buFont typeface="+mj-lt"/>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Mae’r Ddeddf hefyd yn ceisio sefydlu mwy o gydweithredu rhwng sefydliadau sy’n gweithio gyda phobl ag anghenion gofal a chymorth. Yn y Ddeddf, mae dyletswyddau newydd ar awdurdodau lleol, byrddau iechyd lleol a chyrff cyhoeddus eraill i gydweithio a gweithio ar draws ffiniau gwasanaethau mewn partneriaeth â’i gilydd.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4</a:t>
            </a:fld>
            <a:endParaRPr lang="en-GB"/>
          </a:p>
        </p:txBody>
      </p:sp>
    </p:spTree>
    <p:extLst>
      <p:ext uri="{BB962C8B-B14F-4D97-AF65-F5344CB8AC3E}">
        <p14:creationId xmlns:p14="http://schemas.microsoft.com/office/powerpoint/2010/main" val="292716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7357"/>
            <a:ext cx="6552728" cy="5254304"/>
          </a:xfrm>
        </p:spPr>
        <p:txBody>
          <a:bodyPr/>
          <a:lstStyle/>
          <a:p>
            <a:r>
              <a:rPr lang="cy-GB" sz="1200" b="1" kern="1200" dirty="0">
                <a:solidFill>
                  <a:schemeClr val="tx1"/>
                </a:solidFill>
                <a:effectLst/>
                <a:latin typeface="Arial" panose="020B0604020202020204" pitchFamily="34" charset="0"/>
                <a:ea typeface="+mn-ea"/>
                <a:cs typeface="Arial" panose="020B0604020202020204" pitchFamily="34" charset="0"/>
              </a:rPr>
              <a:t>[NODYN I’R HWYLUSYDD: </a:t>
            </a:r>
            <a:r>
              <a:rPr lang="cy-GB" sz="1200" kern="1200" dirty="0">
                <a:solidFill>
                  <a:schemeClr val="tx1"/>
                </a:solidFill>
                <a:effectLst/>
                <a:latin typeface="Arial" panose="020B0604020202020204" pitchFamily="34" charset="0"/>
                <a:ea typeface="+mn-ea"/>
                <a:cs typeface="Arial" panose="020B0604020202020204" pitchFamily="34" charset="0"/>
              </a:rPr>
              <a:t>Mae yna animeiddio ar y sleid hwn. Bydd y llun a’r bocs dyfyniad i’w gweld pan fydd y sleid yn agor. Bydd y clic cyntaf yn ychwanegu’r frawddeg ar y dde ar y top].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 </a:t>
            </a:r>
            <a:r>
              <a:rPr lang="cy-GB" sz="1200" b="1" kern="1200" dirty="0">
                <a:solidFill>
                  <a:schemeClr val="tx1"/>
                </a:solidFill>
                <a:effectLst/>
                <a:latin typeface="Arial" panose="020B0604020202020204" pitchFamily="34" charset="0"/>
                <a:ea typeface="+mn-ea"/>
                <a:cs typeface="Arial" panose="020B0604020202020204" pitchFamily="34" charset="0"/>
              </a:rPr>
              <a:t>dyletswydd llesiant</a:t>
            </a:r>
            <a:r>
              <a:rPr lang="cy-GB" sz="1200" kern="1200" dirty="0">
                <a:solidFill>
                  <a:schemeClr val="tx1"/>
                </a:solidFill>
                <a:effectLst/>
                <a:latin typeface="Arial" panose="020B0604020202020204" pitchFamily="34" charset="0"/>
                <a:ea typeface="+mn-ea"/>
                <a:cs typeface="Arial" panose="020B0604020202020204" pitchFamily="34" charset="0"/>
              </a:rPr>
              <a:t> yn ganolog i’r Ddeddf. Mae gan bobl gyfrifoldeb dros eu llesiant eu hun, gyda chymorth a chefnogaeth eu teuluoedd, eu ffrindiau a’u cymunedau. Fodd bynnag, gallai pobl fod angen cymorth hefyd i gyflenwi llesiant. Mae pobl broffesiynol ac asiantaethau yno i ddarparu peth o’r cymorth hwn.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 Rhan 2 o’r Ddeddf yn gofyn bod “</a:t>
            </a:r>
            <a:r>
              <a:rPr lang="cy-GB" sz="1200" i="1" kern="1200" dirty="0">
                <a:solidFill>
                  <a:schemeClr val="tx1"/>
                </a:solidFill>
                <a:effectLst/>
                <a:latin typeface="Arial" panose="020B0604020202020204" pitchFamily="34" charset="0"/>
                <a:ea typeface="+mn-ea"/>
                <a:cs typeface="Arial" panose="020B0604020202020204" pitchFamily="34" charset="0"/>
              </a:rPr>
              <a:t>unrhyw berson sydd ag unrhyw swyddogaeth o dan y Ddeddf yn ceisio hyrwyddo llesiant pobl sydd angen gofal a chymorth a gofalwyr sydd angen cymorth.”</a:t>
            </a:r>
            <a:r>
              <a:rPr lang="cy-GB" sz="1200" kern="1200" dirty="0">
                <a:solidFill>
                  <a:schemeClr val="tx1"/>
                </a:solidFill>
                <a:effectLst/>
                <a:latin typeface="Arial" panose="020B0604020202020204" pitchFamily="34" charset="0"/>
                <a:ea typeface="+mn-ea"/>
                <a:cs typeface="Arial" panose="020B0604020202020204" pitchFamily="34" charset="0"/>
              </a:rPr>
              <a:t> Mae’r ddyletswydd hollgyffredinol hon yn berthnasol i awdurdodau lleol a’u hymarferwyr wrth, er enghraifft, iddyn nhw gynnal asesiad neu’n darparu gwasanaeth gwybodaeth a chyngor. </a:t>
            </a: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Wrth hyrwyddo llesiant rhaid i chi ystyried nid yn unig y rhai sydd angen gofal a/neu gymorth nawr, ond hefyd y rhai nad ydy eu hanghenion yn gymwys neu rai fydd efallai ag anghenion yn y dyfodol. Felly, mae hyrwyddo llesiant yn cynnwys ffocysu ar atal yr angen am ofal a chymorth a rhwystro rhag i anghenion pobl gynyddu, yn ogystal â darparu’r wybodaeth, cyngor a’r help sydd eu hangen ar bobl i reoli eu bywydau o ddydd i ddydd.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Rhaid i ymarferwyr ystyried beth gall pobl ei gyfrannu at eu llesiant eu hunain a rhoi grym iddyn nhw gyfrannu at eu llesiant eu hunain drwy ddarparu’r lefel briodol o gymorth. Bydd hyn yn golygu adeiladu ar adnoddau’r bobl eu hunain, yn cynnwys eu cryfderau, eu galluoedd, a theuluoedd a chymunedau.</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 8 agwedd gyffredin i ddiffiniad llesiant (e.e. pa mor addas ydy’r llety byw) a 2 ychwanegol sy’n fwy penodol naill ai i blant neu i oedolion (e.e. cymryd rhan mewn gwaith). Er bod pob agwedd o lesiant yn y diffiniad yr un mor bwysig, mae’n debygol y bydd rhai agweddau yn fwy perthnasol i rai nag i eraill. Felly, dylai ymarferwyr fabwysiadu dull mwy hyblyg o fynd ati,</a:t>
            </a:r>
            <a:r>
              <a:rPr lang="cy-GB" sz="1200" kern="1200" baseline="0" dirty="0">
                <a:solidFill>
                  <a:schemeClr val="tx1"/>
                </a:solidFill>
                <a:effectLst/>
                <a:latin typeface="Arial" panose="020B0604020202020204" pitchFamily="34" charset="0"/>
                <a:ea typeface="+mn-ea"/>
                <a:cs typeface="Arial" panose="020B0604020202020204" pitchFamily="34" charset="0"/>
              </a:rPr>
              <a:t> un </a:t>
            </a:r>
            <a:r>
              <a:rPr lang="cy-GB" sz="1200" kern="1200" dirty="0">
                <a:solidFill>
                  <a:schemeClr val="tx1"/>
                </a:solidFill>
                <a:effectLst/>
                <a:latin typeface="Arial" panose="020B0604020202020204" pitchFamily="34" charset="0"/>
                <a:ea typeface="+mn-ea"/>
                <a:cs typeface="Arial" panose="020B0604020202020204" pitchFamily="34" charset="0"/>
              </a:rPr>
              <a:t>sy’n caniatâu ffocysu ar yr agweddau hynny o lesiant sydd fwyaf pwysig i’r unigolyn dan sylw a chyd-ddatrys y problemau gyda’r bobl eu hunain. </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GB"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5</a:t>
            </a:fld>
            <a:endParaRPr lang="en-GB"/>
          </a:p>
        </p:txBody>
      </p:sp>
    </p:spTree>
    <p:extLst>
      <p:ext uri="{BB962C8B-B14F-4D97-AF65-F5344CB8AC3E}">
        <p14:creationId xmlns:p14="http://schemas.microsoft.com/office/powerpoint/2010/main" val="148533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480720" cy="5112568"/>
          </a:xfrm>
        </p:spPr>
        <p:txBody>
          <a:bodyPr/>
          <a:lstStyle/>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Yn ogystal â’r ddyletswydd llesiant, mae dyletswyddau hollgyffredinol eraill sy’n sail i’r Ddeddf, a dylai awdurdodau lleol gymryd camau i sicrhau bod yr holl wasanaethau’n cael eu cyflenwi mewn modd sy’n cydymffurfio â’r dyletswyddau hyn. Mae’r dyletswyddau hyn yn berthnasol i awdurdodau lleol (neu sefydliadau eraill y dirprwywyd swyddogaethau iddyn nhw) a’u hymarferwyr wrth ddelio ag unrhyw unigolyn sydd angen gofal a chymorth neu ofalwr sydd angen cymorth, hyd yn oed os na sefydlwyd nad oes gan yr unigolyn anghenion fel hyn neu na fyddai’n gymwys.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 pedair o’r dyletswyddau hollgyffredinol hyn yn berthnasol i bob achos, boed yn oedolyn neu’n blentyn. Y ddyletswydd i: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85800" lvl="1" indent="-22860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Ganfod ac ystyried barn, dymuniadau a theimladau’r unigolyn hyd y bo’n rhesymol ymarferol.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85800" lvl="1" indent="-22860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Ystyried pa mor bwysig yw</a:t>
            </a:r>
            <a:r>
              <a:rPr lang="cy-GB" sz="1200" kern="1200" baseline="0" dirty="0">
                <a:solidFill>
                  <a:schemeClr val="tx1"/>
                </a:solidFill>
                <a:effectLst/>
                <a:latin typeface="Arial" panose="020B0604020202020204" pitchFamily="34" charset="0"/>
                <a:ea typeface="+mn-ea"/>
                <a:cs typeface="Arial" panose="020B0604020202020204" pitchFamily="34" charset="0"/>
              </a:rPr>
              <a:t> </a:t>
            </a:r>
            <a:r>
              <a:rPr lang="cy-GB" sz="1200" kern="1200" dirty="0">
                <a:solidFill>
                  <a:schemeClr val="tx1"/>
                </a:solidFill>
                <a:effectLst/>
                <a:latin typeface="Arial" panose="020B0604020202020204" pitchFamily="34" charset="0"/>
                <a:ea typeface="+mn-ea"/>
                <a:cs typeface="Arial" panose="020B0604020202020204" pitchFamily="34" charset="0"/>
              </a:rPr>
              <a:t>hyrwyddo a pharchu urddas yr unigolyn.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85800" lvl="1" indent="-22860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Ysytried pwysigrwydd darparu cymorth priodol i alluogi’r unigolyn i gymryd rhan yn y  penderfyniadau sy’n effeithio arno/arni a hynny yn briodol i’r amgylchiadau, yn enwedig os yw sgiliau cyfathrebu’r unigolyn yn brin am unrhyw reswm.</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85800" lvl="1" indent="-22860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Ystyried nodweddion, diwylliant a chred unigolyn, gan gynnwys iaith.</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 dwy ddyletswydd hollgyffredinol yn berthnasol i oedolion yn benodol sef a) cychwyn drwy ragdybio mai nhw sydd yn y sefyllfa orau i farnu eu llesiant eu hunain a b) ystyried pa mor bwysig ydy hi i hyrwyddo eu hannibyniaeth lle bo’n bosibl.</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O ran plant, mae dyletswydd hefyd i a) hyrwyddo magwraeth y plentyn gan deulu’r plentyn i’r graddau y byddai hynny’n gyson â lles y plentyn a b) i’r rhai o dan 16 oed,</a:t>
            </a:r>
            <a:r>
              <a:rPr lang="cy-GB" sz="1200" kern="1200" baseline="0" dirty="0">
                <a:solidFill>
                  <a:schemeClr val="tx1"/>
                </a:solidFill>
                <a:effectLst/>
                <a:latin typeface="Arial" panose="020B0604020202020204" pitchFamily="34" charset="0"/>
                <a:ea typeface="+mn-ea"/>
                <a:cs typeface="Arial" panose="020B0604020202020204" pitchFamily="34" charset="0"/>
              </a:rPr>
              <a:t> c</a:t>
            </a:r>
            <a:r>
              <a:rPr lang="cy-GB" sz="1200" kern="1200" dirty="0">
                <a:solidFill>
                  <a:schemeClr val="tx1"/>
                </a:solidFill>
                <a:effectLst/>
                <a:latin typeface="Arial" panose="020B0604020202020204" pitchFamily="34" charset="0"/>
                <a:ea typeface="+mn-ea"/>
                <a:cs typeface="Arial" panose="020B0604020202020204" pitchFamily="34" charset="0"/>
              </a:rPr>
              <a:t>anfod ac ystyried barn, dymuniadau a theimladau’r rhai sydd â chyfrifoldeb rhieni drostyn nhw hyd y bo’n ymarferol a chyson er lles y plentyn.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Sylwer y bydd Egwyddorion y Cenhedloedd Unedig ar gyfer Pobl Hŷn a’r Confensiwn ar Hawliau’r Plentyn a’r Confensiwn ar Hawliau Pobl Anabl hefyd yn berthnasol.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6</a:t>
            </a:fld>
            <a:endParaRPr lang="en-GB"/>
          </a:p>
        </p:txBody>
      </p:sp>
    </p:spTree>
    <p:extLst>
      <p:ext uri="{BB962C8B-B14F-4D97-AF65-F5344CB8AC3E}">
        <p14:creationId xmlns:p14="http://schemas.microsoft.com/office/powerpoint/2010/main" val="291897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77085"/>
            <a:ext cx="6408712" cy="5112568"/>
          </a:xfrm>
        </p:spPr>
        <p:txBody>
          <a:bodyPr/>
          <a:lstStyle/>
          <a:p>
            <a:r>
              <a:rPr lang="cy-GB" sz="1200" kern="1200" dirty="0">
                <a:solidFill>
                  <a:schemeClr val="tx1"/>
                </a:solidFill>
                <a:effectLst/>
                <a:latin typeface="Arial" panose="020B0604020202020204" pitchFamily="34" charset="0"/>
                <a:ea typeface="+mn-ea"/>
                <a:cs typeface="Arial" panose="020B0604020202020204" pitchFamily="34" charset="0"/>
              </a:rPr>
              <a:t>[</a:t>
            </a:r>
            <a:r>
              <a:rPr lang="cy-GB" sz="1200" b="1" kern="1200" dirty="0">
                <a:solidFill>
                  <a:schemeClr val="tx1"/>
                </a:solidFill>
                <a:effectLst/>
                <a:latin typeface="Arial" panose="020B0604020202020204" pitchFamily="34" charset="0"/>
                <a:ea typeface="+mn-ea"/>
                <a:cs typeface="Arial" panose="020B0604020202020204" pitchFamily="34" charset="0"/>
              </a:rPr>
              <a:t>NODYN I’R HWYLUSYDD: </a:t>
            </a:r>
            <a:r>
              <a:rPr lang="cy-GB" sz="1200" kern="1200" dirty="0">
                <a:solidFill>
                  <a:schemeClr val="tx1"/>
                </a:solidFill>
                <a:effectLst/>
                <a:latin typeface="Arial" panose="020B0604020202020204" pitchFamily="34" charset="0"/>
                <a:ea typeface="+mn-ea"/>
                <a:cs typeface="Arial" panose="020B0604020202020204" pitchFamily="34" charset="0"/>
              </a:rPr>
              <a:t>Mae yna animeiddio ar y sleid hwn. Bydd yr adran ganol yn ymddangos pan fydd y sleid yn agor. Bydd y clic cyntaf yn datgelu’r blociau gwyrdd ar y chwith ar y top a’r canol. Bydd yr ail glic yn datgelu’r blociau ar y chwith ar y gwaelod. Bydd y trydydd clic yn datgelu’r blociau pinc tywyll ar y dde ar y gwaelod. Bydd y pedwerydd clic, sef y clic olaf, yn datgelu’r blociau gwyrdd ar y top ar y dde]</a:t>
            </a:r>
            <a:r>
              <a:rPr lang="cy-GB"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endParaRPr lang="cy-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Fel mae’r diagram saethau’n dangos yma, rhaid i awdurdodau lleol a Byrddau Iechyd Lleol gyd-asesu i ba raddau mae yna bobl sydd angen gofal a chymorth neu ofalwyr sydd angen cymorth yn yr ardal leol.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Wedyn, dylen nhw nodi ystod a lefel y gwasanaethau sydd eu hangen i gwrdd â’r anghenion hynny. Yn benodol, dylen nhw asesu ystod cyfredol y gwasanaethau ataliol a’u lefel ac a ydy’r rhain yn ddigonol. Dylen nhw hefyd amlinellu’r camau gweithredu sydd eu hangen i gyflenwi ystod a lefel y gwasanaethau a nodwyd sydd eu hangen drwy gyfrwng y Gymraeg h.y. pa mor dda mae’r gwasanaethau hynny yn matsio proffil y Gymraeg yn y gymuned?</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Rhaid iddyn nhw lunio a chyhoeddi un adroddiad asesiad poblogaeth fesul cylch etholiadol llywodraeth leol.</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Rhaid i asesiad poblogaeth fod yn seiliedig ar ystod o wybodaeth megis asesiad o’r unigolion, data lleol a’r mesurau perfformiad sy’n rhan o fframwaith canlyniadau cenedlaethol. Dylai hefyd fod yn seiliedig ar ymglymiad ystod eang o ddinasyddion, budd-ddeiliaid a phartneriaid megis darparwyr gwasanaeth.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Sylwch fod yr asesiad poblogaeth yn cysylltu â gofynion eraill y Ddeddf ac yn eu</a:t>
            </a:r>
            <a:r>
              <a:rPr lang="cy-GB" sz="1200" kern="1200" baseline="0" dirty="0">
                <a:solidFill>
                  <a:schemeClr val="tx1"/>
                </a:solidFill>
                <a:effectLst/>
                <a:latin typeface="Arial" panose="020B0604020202020204" pitchFamily="34" charset="0"/>
                <a:ea typeface="+mn-ea"/>
                <a:cs typeface="Arial" panose="020B0604020202020204" pitchFamily="34" charset="0"/>
              </a:rPr>
              <a:t> c</a:t>
            </a:r>
            <a:r>
              <a:rPr lang="cy-GB" sz="1200" kern="1200" dirty="0">
                <a:solidFill>
                  <a:schemeClr val="tx1"/>
                </a:solidFill>
                <a:effectLst/>
                <a:latin typeface="Arial" panose="020B0604020202020204" pitchFamily="34" charset="0"/>
                <a:ea typeface="+mn-ea"/>
                <a:cs typeface="Arial" panose="020B0604020202020204" pitchFamily="34" charset="0"/>
              </a:rPr>
              <a:t>ynorthwyo. Er enghraifft bydd yn rhoi gwybodaeth am natur y gwasanaeth cymorth, y wybodaeth leol, y cyngor sydd ei angen.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Yn olaf, rhaid i’r asesiad o’r boblogaeth gael ei ystyried fel rhan o fframweithiau cynllunio integredig ehangach ac felly, dylai fod yn sail i’r </a:t>
            </a:r>
            <a:r>
              <a:rPr lang="en-GB" altLang="en-US" dirty="0"/>
              <a:t>IMTP (Y </a:t>
            </a:r>
            <a:r>
              <a:rPr lang="en-GB" altLang="en-US" dirty="0" err="1"/>
              <a:t>Cynllun</a:t>
            </a:r>
            <a:r>
              <a:rPr lang="en-GB" altLang="en-US" dirty="0"/>
              <a:t> </a:t>
            </a:r>
            <a:r>
              <a:rPr lang="en-GB" altLang="en-US" dirty="0" err="1"/>
              <a:t>Tymor</a:t>
            </a:r>
            <a:r>
              <a:rPr lang="en-GB" altLang="en-US" dirty="0"/>
              <a:t> </a:t>
            </a:r>
            <a:r>
              <a:rPr lang="en-GB" altLang="en-US" dirty="0" err="1"/>
              <a:t>Canolig</a:t>
            </a:r>
            <a:r>
              <a:rPr lang="en-GB" altLang="en-US" dirty="0"/>
              <a:t> </a:t>
            </a:r>
            <a:r>
              <a:rPr lang="en-GB" altLang="en-US" dirty="0" err="1"/>
              <a:t>Integredig</a:t>
            </a:r>
            <a:r>
              <a:rPr lang="en-GB" altLang="en-US" dirty="0"/>
              <a:t>)</a:t>
            </a:r>
            <a:r>
              <a:rPr lang="cy-GB" sz="1200" kern="1200" dirty="0">
                <a:solidFill>
                  <a:schemeClr val="tx1"/>
                </a:solidFill>
                <a:effectLst/>
                <a:latin typeface="Arial" panose="020B0604020202020204" pitchFamily="34" charset="0"/>
                <a:ea typeface="+mn-ea"/>
                <a:cs typeface="Arial" panose="020B0604020202020204" pitchFamily="34" charset="0"/>
              </a:rPr>
              <a:t>, strategaethau iechyd a llesiant, a strategaethau digartrefedd, ayb.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7</a:t>
            </a:fld>
            <a:endParaRPr lang="en-GB"/>
          </a:p>
        </p:txBody>
      </p:sp>
    </p:spTree>
    <p:extLst>
      <p:ext uri="{BB962C8B-B14F-4D97-AF65-F5344CB8AC3E}">
        <p14:creationId xmlns:p14="http://schemas.microsoft.com/office/powerpoint/2010/main" val="129078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480720" cy="5112568"/>
          </a:xfrm>
        </p:spPr>
        <p:txBody>
          <a:bodyPr/>
          <a:lstStyle/>
          <a:p>
            <a:r>
              <a:rPr lang="cy-GB" sz="1200" kern="1200" dirty="0">
                <a:solidFill>
                  <a:schemeClr val="tx1"/>
                </a:solidFill>
                <a:effectLst/>
                <a:latin typeface="Arial" panose="020B0604020202020204" pitchFamily="34" charset="0"/>
                <a:ea typeface="+mn-ea"/>
                <a:cs typeface="Arial" panose="020B0604020202020204" pitchFamily="34" charset="0"/>
              </a:rPr>
              <a:t>[</a:t>
            </a:r>
            <a:r>
              <a:rPr lang="cy-GB" sz="1200" b="1" kern="1200" dirty="0">
                <a:solidFill>
                  <a:schemeClr val="tx1"/>
                </a:solidFill>
                <a:effectLst/>
                <a:latin typeface="Arial" panose="020B0604020202020204" pitchFamily="34" charset="0"/>
                <a:ea typeface="+mn-ea"/>
                <a:cs typeface="Arial" panose="020B0604020202020204" pitchFamily="34" charset="0"/>
              </a:rPr>
              <a:t>NODYN I’R HWYLUSYDD: </a:t>
            </a:r>
            <a:r>
              <a:rPr lang="cy-GB" sz="1200" kern="1200" dirty="0">
                <a:solidFill>
                  <a:schemeClr val="tx1"/>
                </a:solidFill>
                <a:effectLst/>
                <a:latin typeface="Arial" panose="020B0604020202020204" pitchFamily="34" charset="0"/>
                <a:ea typeface="+mn-ea"/>
                <a:cs typeface="Arial" panose="020B0604020202020204" pitchFamily="34" charset="0"/>
              </a:rPr>
              <a:t>Mae yna animeiddio ar y sleid hwn. Bydd y paragraff cyntaf yn ymddangos pan fydd y sleid yn agor. Bydd y clic cyntaf yn datgelu’r pwynt bwled cyntaf, yr ail glic yn datgelu’r ail bwynt bwled, ayb.]</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Mae atal yn nod allweddol y Ddeddf ac mae Rhan 2 yn gofyn i awdurdodau lleol ddarparu neu drefnu ystod o wasanaethau ataliol a fydd yn eu tyb nhw yn: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Cyfrannu at atal neu oedi anghenion pobl am ofal a chymorth, a gostwng yr angen am ofal a chymorth pobl sydd ag anghenion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Hyrwyddo magwraeth plant gan eu teuluoedd os yw hynny’n gyson â llesiant y plant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Lleihau effaith eu hanableddau ar bobl anabl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Cyfrannu at atal cam-drin neu esgeuluso pobl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Galluogi pobl i fyw mor annibynnol â phosib, ac i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cy-GB" sz="1200" kern="1200" dirty="0">
                <a:solidFill>
                  <a:schemeClr val="tx1"/>
                </a:solidFill>
                <a:effectLst/>
                <a:latin typeface="Arial" panose="020B0604020202020204" pitchFamily="34" charset="0"/>
                <a:ea typeface="+mn-ea"/>
                <a:cs typeface="Arial" panose="020B0604020202020204" pitchFamily="34" charset="0"/>
              </a:rPr>
              <a:t>Leihau’r angen am orchmynion gofal neu oruchwylio o dan Deddf Plant 1989 neu achosion troseddol yn erbyn plant a allai arwain at blant fynd i ofal yr awdurdod lleol neu osgoi’r angen i blant gael eu rhoi mewn llety diogel.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Yn amlwg, mae hyn yn </a:t>
            </a:r>
            <a:r>
              <a:rPr lang="cy-GB" dirty="0"/>
              <a:t>cysylltu â’r ddyletswydd </a:t>
            </a:r>
            <a:r>
              <a:rPr lang="cy-GB" sz="1200" kern="1200" dirty="0">
                <a:solidFill>
                  <a:schemeClr val="tx1"/>
                </a:solidFill>
                <a:effectLst/>
                <a:latin typeface="Arial" panose="020B0604020202020204" pitchFamily="34" charset="0"/>
                <a:ea typeface="+mn-ea"/>
                <a:cs typeface="Arial" panose="020B0604020202020204" pitchFamily="34" charset="0"/>
              </a:rPr>
              <a:t>i gynnal asesiad poblogaeth a dylai hyn helpu awdurdodau i nodi’r ystod o wasanaethau ataliol sydd ar gael.</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Dyw hyn ynddo’i hun ddim yn ddigon. Mae’n hollbwysig i awdurdodau lleol hefyd hyrwyddo diwylliant o atal, nodi’r rhai a allai elwa o wasanaethau ataliol a hyrwyddo ailalluogi ac</a:t>
            </a:r>
            <a:r>
              <a:rPr lang="cy-GB" sz="1200" kern="1200" baseline="0" dirty="0">
                <a:solidFill>
                  <a:schemeClr val="tx1"/>
                </a:solidFill>
                <a:effectLst/>
                <a:latin typeface="Arial" panose="020B0604020202020204" pitchFamily="34" charset="0"/>
                <a:ea typeface="+mn-ea"/>
                <a:cs typeface="Arial" panose="020B0604020202020204" pitchFamily="34" charset="0"/>
              </a:rPr>
              <a:t> adsefydlu</a:t>
            </a:r>
            <a:r>
              <a:rPr lang="cy-GB" sz="1200" kern="1200" dirty="0">
                <a:solidFill>
                  <a:schemeClr val="tx1"/>
                </a:solidFill>
                <a:effectLst/>
                <a:latin typeface="Arial" panose="020B0604020202020204" pitchFamily="34" charset="0"/>
                <a:ea typeface="+mn-ea"/>
                <a:cs typeface="Arial" panose="020B0604020202020204" pitchFamily="34" charset="0"/>
              </a:rPr>
              <a:t>. Er enghraifft, dylai awdurdodau lleol sicrhau bod eu staff yn ymwybodol o fanteision gwasanaethau ataliol ac yn cael eu hannog i ystyried sut y gellir eu darparu. Dylai staff deimlo bod ganddyn nhw’r grym i weithio gyda unigolion sy’n derbyn gwasanaethau i ddelio’n ataliol gyda phroblemau.</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cy-GB" sz="1200" kern="1200" dirty="0">
                <a:solidFill>
                  <a:schemeClr val="tx1"/>
                </a:solidFill>
                <a:effectLst/>
                <a:latin typeface="Arial" panose="020B0604020202020204" pitchFamily="34" charset="0"/>
                <a:ea typeface="+mn-ea"/>
                <a:cs typeface="Arial" panose="020B0604020202020204" pitchFamily="34" charset="0"/>
              </a:rPr>
              <a:t>Fodd bynnag, mae atal yn fater ehangach na’r gwasanaethau cymdeithasol. Rhaid i bob maes yr awdurdodau lleol (e.e. tai, hamdden ac addysg) a rhaid i fyrddau iechyd lleol fabwysiadu dull ataliol o fynd ati i gyflawni’r pwyntiau bwled uchod gan gydweithio lle bo’n briodol.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altLang="en-US" dirty="0">
              <a:ea typeface="ＭＳ Ｐゴシック" pitchFamily="34" charset="-128"/>
            </a:endParaRPr>
          </a:p>
          <a:p>
            <a:pPr marL="0" indent="0" latinLnBrk="0">
              <a:buFont typeface="+mj-lt"/>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8</a:t>
            </a:fld>
            <a:endParaRPr lang="en-GB"/>
          </a:p>
        </p:txBody>
      </p:sp>
    </p:spTree>
    <p:extLst>
      <p:ext uri="{BB962C8B-B14F-4D97-AF65-F5344CB8AC3E}">
        <p14:creationId xmlns:p14="http://schemas.microsoft.com/office/powerpoint/2010/main" val="119789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cxnSp>
        <p:nvCxnSpPr>
          <p:cNvPr id="15" name="Straight Connector 14"/>
          <p:cNvCxnSpPr/>
          <p:nvPr userDrawn="1"/>
        </p:nvCxnSpPr>
        <p:spPr>
          <a:xfrm>
            <a:off x="683568" y="2638500"/>
            <a:ext cx="7776864" cy="0"/>
          </a:xfrm>
          <a:prstGeom prst="line">
            <a:avLst/>
          </a:prstGeom>
          <a:ln>
            <a:solidFill>
              <a:srgbClr val="FF00A0"/>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192" y="291666"/>
            <a:ext cx="2144044"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8" y="517704"/>
            <a:ext cx="2482209" cy="493919"/>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1760" y="2780928"/>
            <a:ext cx="4387520" cy="3816000"/>
          </a:xfrm>
          <a:prstGeom prst="rect">
            <a:avLst/>
          </a:prstGeom>
        </p:spPr>
      </p:pic>
    </p:spTree>
    <p:extLst>
      <p:ext uri="{BB962C8B-B14F-4D97-AF65-F5344CB8AC3E}">
        <p14:creationId xmlns:p14="http://schemas.microsoft.com/office/powerpoint/2010/main" val="368895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525963"/>
          </a:xfrm>
        </p:spPr>
        <p:txBody>
          <a:bodyPr/>
          <a:lstStyle>
            <a:lvl1pPr>
              <a:buClr>
                <a:srgbClr val="ED1E87"/>
              </a:buClr>
              <a:defRPr sz="2400">
                <a:latin typeface="Arial" panose="020B0604020202020204" pitchFamily="34" charset="0"/>
                <a:cs typeface="Arial" panose="020B0604020202020204" pitchFamily="34" charset="0"/>
              </a:defRPr>
            </a:lvl1pPr>
            <a:lvl2pPr>
              <a:buClr>
                <a:srgbClr val="ED1E87"/>
              </a:buClr>
              <a:defRPr sz="2000">
                <a:latin typeface="Arial" panose="020B0604020202020204" pitchFamily="34" charset="0"/>
                <a:cs typeface="Arial" panose="020B0604020202020204" pitchFamily="34" charset="0"/>
              </a:defRPr>
            </a:lvl2pPr>
            <a:lvl3pPr>
              <a:buClr>
                <a:srgbClr val="ED1E87"/>
              </a:buClr>
              <a:defRPr sz="2000">
                <a:latin typeface="Arial" panose="020B0604020202020204" pitchFamily="34" charset="0"/>
                <a:cs typeface="Arial" panose="020B0604020202020204" pitchFamily="34" charset="0"/>
              </a:defRPr>
            </a:lvl3pPr>
            <a:lvl4pPr>
              <a:buClr>
                <a:srgbClr val="ED1E87"/>
              </a:buClr>
              <a:defRPr>
                <a:latin typeface="Arial" panose="020B0604020202020204" pitchFamily="34" charset="0"/>
                <a:cs typeface="Arial" panose="020B0604020202020204" pitchFamily="34" charset="0"/>
              </a:defRPr>
            </a:lvl4pPr>
            <a:lvl5pPr>
              <a:buClr>
                <a:srgbClr val="ED1E87"/>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18E8637F-0A92-41AC-B32A-39A1A8CDA31C}" type="slidenum">
              <a:rPr lang="en-GB" smtClean="0"/>
              <a:t>‹#›</a:t>
            </a:fld>
            <a:endParaRPr lang="en-GB" dirty="0"/>
          </a:p>
        </p:txBody>
      </p:sp>
      <p:sp>
        <p:nvSpPr>
          <p:cNvPr id="13" name="Title 1"/>
          <p:cNvSpPr>
            <a:spLocks noGrp="1"/>
          </p:cNvSpPr>
          <p:nvPr>
            <p:ph type="title"/>
          </p:nvPr>
        </p:nvSpPr>
        <p:spPr>
          <a:xfrm>
            <a:off x="467544" y="260648"/>
            <a:ext cx="7128792" cy="998984"/>
          </a:xfrm>
        </p:spPr>
        <p:txBody>
          <a:bodyPr anchor="b">
            <a:noAutofit/>
          </a:bodyPr>
          <a:lstStyle>
            <a:lvl1pPr algn="l">
              <a:defRPr sz="3200" b="1">
                <a:solidFill>
                  <a:srgbClr val="ED1E87"/>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cxnSp>
        <p:nvCxnSpPr>
          <p:cNvPr id="14" name="Straight Connector 13"/>
          <p:cNvCxnSpPr/>
          <p:nvPr userDrawn="1"/>
        </p:nvCxnSpPr>
        <p:spPr>
          <a:xfrm>
            <a:off x="467544" y="1268760"/>
            <a:ext cx="7128792" cy="0"/>
          </a:xfrm>
          <a:prstGeom prst="line">
            <a:avLst/>
          </a:prstGeom>
          <a:ln>
            <a:solidFill>
              <a:srgbClr val="ED1E87"/>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99793"/>
            <a:ext cx="1260000" cy="1095877"/>
          </a:xfrm>
          <a:prstGeom prst="rect">
            <a:avLst/>
          </a:prstGeom>
        </p:spPr>
      </p:pic>
    </p:spTree>
    <p:extLst>
      <p:ext uri="{BB962C8B-B14F-4D97-AF65-F5344CB8AC3E}">
        <p14:creationId xmlns:p14="http://schemas.microsoft.com/office/powerpoint/2010/main" val="3725090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cxnSp>
        <p:nvCxnSpPr>
          <p:cNvPr id="13" name="Straight Connector 12"/>
          <p:cNvCxnSpPr/>
          <p:nvPr userDrawn="1"/>
        </p:nvCxnSpPr>
        <p:spPr>
          <a:xfrm>
            <a:off x="683568" y="2638500"/>
            <a:ext cx="7776864" cy="0"/>
          </a:xfrm>
          <a:prstGeom prst="line">
            <a:avLst/>
          </a:prstGeom>
          <a:ln>
            <a:solidFill>
              <a:srgbClr val="ED1E87"/>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1760" y="2780928"/>
            <a:ext cx="4387520" cy="3816000"/>
          </a:xfrm>
          <a:prstGeom prst="rect">
            <a:avLst/>
          </a:prstGeom>
        </p:spPr>
      </p:pic>
    </p:spTree>
    <p:extLst>
      <p:ext uri="{BB962C8B-B14F-4D97-AF65-F5344CB8AC3E}">
        <p14:creationId xmlns:p14="http://schemas.microsoft.com/office/powerpoint/2010/main" val="1076011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4"/>
            <a:ext cx="4038600" cy="4525963"/>
          </a:xfrm>
        </p:spPr>
        <p:txBody>
          <a:bodyPr/>
          <a:lstStyle>
            <a:lvl1pPr>
              <a:buClr>
                <a:srgbClr val="ED1E87"/>
              </a:buClr>
              <a:defRPr sz="2400">
                <a:latin typeface="Arial" panose="020B0604020202020204" pitchFamily="34" charset="0"/>
                <a:cs typeface="Arial" panose="020B0604020202020204" pitchFamily="34" charset="0"/>
              </a:defRPr>
            </a:lvl1pPr>
            <a:lvl2pPr>
              <a:buClr>
                <a:srgbClr val="ED1E87"/>
              </a:buClr>
              <a:defRPr sz="2000">
                <a:latin typeface="Arial" panose="020B0604020202020204" pitchFamily="34" charset="0"/>
                <a:cs typeface="Arial" panose="020B0604020202020204" pitchFamily="34" charset="0"/>
              </a:defRPr>
            </a:lvl2pPr>
            <a:lvl3pPr>
              <a:buClr>
                <a:srgbClr val="ED1E87"/>
              </a:buClr>
              <a:defRPr sz="2000">
                <a:latin typeface="Arial" panose="020B0604020202020204" pitchFamily="34" charset="0"/>
                <a:cs typeface="Arial" panose="020B0604020202020204" pitchFamily="34" charset="0"/>
              </a:defRPr>
            </a:lvl3pPr>
            <a:lvl4pPr>
              <a:buClr>
                <a:srgbClr val="ED1E87"/>
              </a:buClr>
              <a:defRPr sz="2000">
                <a:latin typeface="Arial" panose="020B0604020202020204" pitchFamily="34" charset="0"/>
                <a:cs typeface="Arial" panose="020B0604020202020204" pitchFamily="34" charset="0"/>
              </a:defRPr>
            </a:lvl4pPr>
            <a:lvl5pPr>
              <a:buClr>
                <a:srgbClr val="ED1E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buClr>
                <a:srgbClr val="ED1E87"/>
              </a:buClr>
              <a:defRPr sz="2400">
                <a:latin typeface="Arial" panose="020B0604020202020204" pitchFamily="34" charset="0"/>
                <a:cs typeface="Arial" panose="020B0604020202020204" pitchFamily="34" charset="0"/>
              </a:defRPr>
            </a:lvl1pPr>
            <a:lvl2pPr>
              <a:buClr>
                <a:srgbClr val="ED1E87"/>
              </a:buClr>
              <a:defRPr sz="2000">
                <a:latin typeface="Arial" panose="020B0604020202020204" pitchFamily="34" charset="0"/>
                <a:cs typeface="Arial" panose="020B0604020202020204" pitchFamily="34" charset="0"/>
              </a:defRPr>
            </a:lvl2pPr>
            <a:lvl3pPr>
              <a:buClr>
                <a:srgbClr val="ED1E87"/>
              </a:buClr>
              <a:defRPr sz="2000">
                <a:latin typeface="Arial" panose="020B0604020202020204" pitchFamily="34" charset="0"/>
                <a:cs typeface="Arial" panose="020B0604020202020204" pitchFamily="34" charset="0"/>
              </a:defRPr>
            </a:lvl3pPr>
            <a:lvl4pPr>
              <a:buClr>
                <a:srgbClr val="ED1E87"/>
              </a:buClr>
              <a:defRPr sz="2000">
                <a:latin typeface="Arial" panose="020B0604020202020204" pitchFamily="34" charset="0"/>
                <a:cs typeface="Arial" panose="020B0604020202020204" pitchFamily="34" charset="0"/>
              </a:defRPr>
            </a:lvl4pPr>
            <a:lvl5pPr>
              <a:buClr>
                <a:srgbClr val="ED1E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sp>
        <p:nvSpPr>
          <p:cNvPr id="10" name="Title 1"/>
          <p:cNvSpPr>
            <a:spLocks noGrp="1"/>
          </p:cNvSpPr>
          <p:nvPr>
            <p:ph type="title"/>
          </p:nvPr>
        </p:nvSpPr>
        <p:spPr>
          <a:xfrm>
            <a:off x="467544" y="260648"/>
            <a:ext cx="7128792" cy="998984"/>
          </a:xfrm>
        </p:spPr>
        <p:txBody>
          <a:bodyPr anchor="b">
            <a:noAutofit/>
          </a:bodyPr>
          <a:lstStyle>
            <a:lvl1pPr algn="l">
              <a:defRPr sz="3200" b="1">
                <a:solidFill>
                  <a:srgbClr val="ED1E87"/>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cxnSp>
        <p:nvCxnSpPr>
          <p:cNvPr id="11" name="Straight Connector 10"/>
          <p:cNvCxnSpPr/>
          <p:nvPr userDrawn="1"/>
        </p:nvCxnSpPr>
        <p:spPr>
          <a:xfrm>
            <a:off x="467544" y="1268760"/>
            <a:ext cx="7128792" cy="0"/>
          </a:xfrm>
          <a:prstGeom prst="line">
            <a:avLst/>
          </a:prstGeom>
          <a:ln>
            <a:solidFill>
              <a:srgbClr val="ED1E87"/>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99793"/>
            <a:ext cx="1260000" cy="1095877"/>
          </a:xfrm>
          <a:prstGeom prst="rect">
            <a:avLst/>
          </a:prstGeom>
        </p:spPr>
      </p:pic>
    </p:spTree>
    <p:extLst>
      <p:ext uri="{BB962C8B-B14F-4D97-AF65-F5344CB8AC3E}">
        <p14:creationId xmlns:p14="http://schemas.microsoft.com/office/powerpoint/2010/main" val="2387025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spTree>
    <p:extLst>
      <p:ext uri="{BB962C8B-B14F-4D97-AF65-F5344CB8AC3E}">
        <p14:creationId xmlns:p14="http://schemas.microsoft.com/office/powerpoint/2010/main" val="297602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C62F-30C0-4A15-BEEE-9BC3816535A8}" type="slidenum">
              <a:rPr lang="en-GB" smtClean="0"/>
              <a:t>‹#›</a:t>
            </a:fld>
            <a:endParaRPr lang="en-GB"/>
          </a:p>
        </p:txBody>
      </p:sp>
    </p:spTree>
    <p:extLst>
      <p:ext uri="{BB962C8B-B14F-4D97-AF65-F5344CB8AC3E}">
        <p14:creationId xmlns:p14="http://schemas.microsoft.com/office/powerpoint/2010/main" val="335799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cy-GB" dirty="0"/>
              <a:t>Cyflwyniad a Throsolwg o’r Swyddogaethau Cyffredinol</a:t>
            </a:r>
          </a:p>
        </p:txBody>
      </p:sp>
    </p:spTree>
    <p:extLst>
      <p:ext uri="{BB962C8B-B14F-4D97-AF65-F5344CB8AC3E}">
        <p14:creationId xmlns:p14="http://schemas.microsoft.com/office/powerpoint/2010/main" val="273446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3462623"/>
              </p:ext>
            </p:extLst>
          </p:nvPr>
        </p:nvGraphicFramePr>
        <p:xfrm>
          <a:off x="457200" y="1412875"/>
          <a:ext cx="8219256" cy="4896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8E8637F-0A92-41AC-B32A-39A1A8CDA31C}" type="slidenum">
              <a:rPr lang="en-GB" smtClean="0"/>
              <a:t>9</a:t>
            </a:fld>
            <a:endParaRPr lang="en-GB" dirty="0"/>
          </a:p>
        </p:txBody>
      </p:sp>
      <p:sp>
        <p:nvSpPr>
          <p:cNvPr id="4" name="Title 3"/>
          <p:cNvSpPr>
            <a:spLocks noGrp="1"/>
          </p:cNvSpPr>
          <p:nvPr>
            <p:ph type="title"/>
          </p:nvPr>
        </p:nvSpPr>
        <p:spPr/>
        <p:txBody>
          <a:bodyPr/>
          <a:lstStyle/>
          <a:p>
            <a:r>
              <a:rPr lang="en-GB" dirty="0" err="1"/>
              <a:t>Hyrwyddo</a:t>
            </a:r>
            <a:r>
              <a:rPr lang="en-GB" dirty="0"/>
              <a:t> </a:t>
            </a:r>
            <a:r>
              <a:rPr lang="en-GB" dirty="0" err="1"/>
              <a:t>mwy</a:t>
            </a:r>
            <a:r>
              <a:rPr lang="en-GB" dirty="0"/>
              <a:t> o </a:t>
            </a:r>
            <a:r>
              <a:rPr lang="en-GB" dirty="0" err="1"/>
              <a:t>amrywiaeth</a:t>
            </a:r>
            <a:r>
              <a:rPr lang="en-GB" dirty="0"/>
              <a:t> </a:t>
            </a:r>
            <a:br>
              <a:rPr lang="en-GB" dirty="0"/>
            </a:br>
            <a:r>
              <a:rPr lang="en-GB" dirty="0" err="1"/>
              <a:t>wrth</a:t>
            </a:r>
            <a:r>
              <a:rPr lang="en-GB" dirty="0"/>
              <a:t> </a:t>
            </a:r>
            <a:r>
              <a:rPr lang="en-GB" dirty="0" err="1"/>
              <a:t>gyflenwi</a:t>
            </a:r>
            <a:endParaRPr lang="en-GB" dirty="0"/>
          </a:p>
        </p:txBody>
      </p:sp>
    </p:spTree>
    <p:extLst>
      <p:ext uri="{BB962C8B-B14F-4D97-AF65-F5344CB8AC3E}">
        <p14:creationId xmlns:p14="http://schemas.microsoft.com/office/powerpoint/2010/main" val="325370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5976" y="1412776"/>
            <a:ext cx="4330824" cy="2880319"/>
          </a:xfrm>
        </p:spPr>
        <p:txBody>
          <a:bodyPr>
            <a:normAutofit fontScale="92500"/>
          </a:bodyPr>
          <a:lstStyle/>
          <a:p>
            <a:pPr marL="0" indent="0">
              <a:buNone/>
            </a:pPr>
            <a:r>
              <a:rPr lang="en-GB" altLang="en-US"/>
              <a:t>Gwybodaeth a chyngor </a:t>
            </a:r>
            <a:r>
              <a:rPr lang="en-GB" altLang="en-US" b="1"/>
              <a:t>i bawb</a:t>
            </a:r>
            <a:r>
              <a:rPr lang="en-GB" altLang="en-US"/>
              <a:t>: </a:t>
            </a:r>
            <a:endParaRPr lang="en-GB" altLang="en-US" dirty="0"/>
          </a:p>
          <a:p>
            <a:r>
              <a:rPr lang="en-GB" altLang="en-US"/>
              <a:t>Sut mae’r system yn gweithio</a:t>
            </a:r>
            <a:endParaRPr lang="en-GB" altLang="en-US" dirty="0"/>
          </a:p>
          <a:p>
            <a:r>
              <a:rPr lang="en-GB" altLang="en-US"/>
              <a:t>Y math o ofal a chymorth sydd ar gael </a:t>
            </a:r>
            <a:endParaRPr lang="en-GB" altLang="en-US" dirty="0"/>
          </a:p>
          <a:p>
            <a:r>
              <a:rPr lang="en-GB" altLang="en-US"/>
              <a:t>Sut mae cael gafael ar hyn</a:t>
            </a:r>
            <a:endParaRPr lang="en-GB" altLang="en-US" dirty="0"/>
          </a:p>
          <a:p>
            <a:r>
              <a:rPr lang="en-GB" altLang="en-US"/>
              <a:t>Sut i fynegi pryder ar lesiant rhywun</a:t>
            </a:r>
            <a:endParaRPr lang="en-GB" altLang="en-US" dirty="0"/>
          </a:p>
          <a:p>
            <a:endParaRPr lang="en-GB" dirty="0"/>
          </a:p>
        </p:txBody>
      </p:sp>
      <p:sp>
        <p:nvSpPr>
          <p:cNvPr id="3" name="Slide Number Placeholder 2"/>
          <p:cNvSpPr>
            <a:spLocks noGrp="1"/>
          </p:cNvSpPr>
          <p:nvPr>
            <p:ph type="sldNum" sz="quarter" idx="12"/>
          </p:nvPr>
        </p:nvSpPr>
        <p:spPr/>
        <p:txBody>
          <a:bodyPr/>
          <a:lstStyle/>
          <a:p>
            <a:fld id="{18E8637F-0A92-41AC-B32A-39A1A8CDA31C}" type="slidenum">
              <a:rPr lang="en-GB" smtClean="0"/>
              <a:t>10</a:t>
            </a:fld>
            <a:endParaRPr lang="en-GB" dirty="0"/>
          </a:p>
        </p:txBody>
      </p:sp>
      <p:sp>
        <p:nvSpPr>
          <p:cNvPr id="4" name="Title 3"/>
          <p:cNvSpPr>
            <a:spLocks noGrp="1"/>
          </p:cNvSpPr>
          <p:nvPr>
            <p:ph type="title"/>
          </p:nvPr>
        </p:nvSpPr>
        <p:spPr/>
        <p:txBody>
          <a:bodyPr/>
          <a:lstStyle/>
          <a:p>
            <a:r>
              <a:rPr lang="en-GB" dirty="0" err="1"/>
              <a:t>Gwybodaeth</a:t>
            </a:r>
            <a:r>
              <a:rPr lang="en-GB" dirty="0"/>
              <a:t>, </a:t>
            </a:r>
            <a:r>
              <a:rPr lang="en-GB" dirty="0" err="1"/>
              <a:t>cyngor</a:t>
            </a:r>
            <a:r>
              <a:rPr lang="en-GB" dirty="0"/>
              <a:t> a </a:t>
            </a:r>
            <a:r>
              <a:rPr lang="en-GB" dirty="0" err="1"/>
              <a:t>chymorth</a:t>
            </a:r>
            <a:endParaRPr lang="en-GB" dirty="0"/>
          </a:p>
        </p:txBody>
      </p:sp>
      <p:sp>
        <p:nvSpPr>
          <p:cNvPr id="7" name="Content Placeholder 4"/>
          <p:cNvSpPr txBox="1">
            <a:spLocks/>
          </p:cNvSpPr>
          <p:nvPr/>
        </p:nvSpPr>
        <p:spPr>
          <a:xfrm>
            <a:off x="5868144" y="4725144"/>
            <a:ext cx="2367880" cy="1008112"/>
          </a:xfrm>
          <a:prstGeom prst="roundRect">
            <a:avLst/>
          </a:prstGeom>
          <a:ln w="25400" cap="flat" cmpd="sng" algn="ctr">
            <a:solidFill>
              <a:srgbClr val="ED1E87"/>
            </a:solidFill>
            <a:prstDash val="solid"/>
          </a:ln>
        </p:spPr>
        <p:style>
          <a:lnRef idx="2">
            <a:schemeClr val="accent5"/>
          </a:lnRef>
          <a:fillRef idx="1">
            <a:schemeClr val="lt1"/>
          </a:fillRef>
          <a:effectRef idx="0">
            <a:schemeClr val="accent5"/>
          </a:effectRef>
          <a:fontRef idx="minor">
            <a:schemeClr val="dk1"/>
          </a:fontRef>
        </p:style>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GB" sz="2400">
                <a:latin typeface="Arial" panose="020B0604020202020204" pitchFamily="34" charset="0"/>
                <a:cs typeface="Arial" panose="020B0604020202020204" pitchFamily="34" charset="0"/>
              </a:rPr>
              <a:t>Hygyrch</a:t>
            </a:r>
            <a:endParaRPr lang="en-GB" sz="2400" dirty="0">
              <a:latin typeface="Arial" panose="020B0604020202020204" pitchFamily="34" charset="0"/>
              <a:cs typeface="Arial" panose="020B0604020202020204" pitchFamily="34" charset="0"/>
            </a:endParaRPr>
          </a:p>
        </p:txBody>
      </p:sp>
      <p:sp>
        <p:nvSpPr>
          <p:cNvPr id="8" name="Content Placeholder 4"/>
          <p:cNvSpPr txBox="1">
            <a:spLocks/>
          </p:cNvSpPr>
          <p:nvPr/>
        </p:nvSpPr>
        <p:spPr>
          <a:xfrm>
            <a:off x="907976" y="4725144"/>
            <a:ext cx="2367880" cy="1008112"/>
          </a:xfrm>
          <a:prstGeom prst="roundRect">
            <a:avLst/>
          </a:prstGeom>
          <a:ln w="25400" cap="flat" cmpd="sng" algn="ctr">
            <a:solidFill>
              <a:srgbClr val="ED1E87"/>
            </a:solidFill>
            <a:prstDash val="solid"/>
          </a:ln>
        </p:spPr>
        <p:style>
          <a:lnRef idx="2">
            <a:schemeClr val="accent5"/>
          </a:lnRef>
          <a:fillRef idx="1">
            <a:schemeClr val="lt1"/>
          </a:fillRef>
          <a:effectRef idx="0">
            <a:schemeClr val="accent5"/>
          </a:effectRef>
          <a:fontRef idx="minor">
            <a:schemeClr val="dk1"/>
          </a:fontRef>
        </p:style>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GB" sz="2400" dirty="0" err="1">
                <a:latin typeface="Arial" panose="020B0604020202020204" pitchFamily="34" charset="0"/>
                <a:cs typeface="Arial" panose="020B0604020202020204" pitchFamily="34" charset="0"/>
              </a:rPr>
              <a:t>Cymorth</a:t>
            </a:r>
            <a:endParaRPr lang="en-GB" sz="2400" dirty="0">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59" y="1628800"/>
            <a:ext cx="3775101"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9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1000"/>
                                        <p:tgtEl>
                                          <p:spTgt spid="7">
                                            <p:bg/>
                                          </p:spTgt>
                                        </p:tgtEl>
                                      </p:cBhvr>
                                    </p:animEffect>
                                    <p:anim calcmode="lin" valueType="num">
                                      <p:cBhvr>
                                        <p:cTn id="20" dur="1000" fill="hold"/>
                                        <p:tgtEl>
                                          <p:spTgt spid="7">
                                            <p:bg/>
                                          </p:spTgt>
                                        </p:tgtEl>
                                        <p:attrNameLst>
                                          <p:attrName>ppt_x</p:attrName>
                                        </p:attrNameLst>
                                      </p:cBhvr>
                                      <p:tavLst>
                                        <p:tav tm="0">
                                          <p:val>
                                            <p:strVal val="#ppt_x"/>
                                          </p:val>
                                        </p:tav>
                                        <p:tav tm="100000">
                                          <p:val>
                                            <p:strVal val="#ppt_x"/>
                                          </p:val>
                                        </p:tav>
                                      </p:tavLst>
                                    </p:anim>
                                    <p:anim calcmode="lin" valueType="num">
                                      <p:cBhvr>
                                        <p:cTn id="21" dur="1000" fill="hold"/>
                                        <p:tgtEl>
                                          <p:spTgt spid="7">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4"/>
            <a:ext cx="4618856" cy="4824536"/>
          </a:xfrm>
        </p:spPr>
        <p:txBody>
          <a:bodyPr>
            <a:normAutofit/>
          </a:bodyPr>
          <a:lstStyle/>
          <a:p>
            <a:pPr lvl="0"/>
            <a:r>
              <a:rPr lang="cy-GB" dirty="0"/>
              <a:t>Daeth Deddf Gwasanaethau Cymdeithasol a Llesiant (Cymru) i rym am 6 Ebrill 2016 ac mae’n ehangu ar y polisi a amlinellwyd yn ‘</a:t>
            </a:r>
            <a:r>
              <a:rPr lang="cy-GB" i="1" dirty="0"/>
              <a:t>Gwasanaethau Cymdeithasol Cynaliadwy i Gymru: Fframwaith Gweithredu’ </a:t>
            </a:r>
          </a:p>
          <a:p>
            <a:pPr lvl="0"/>
            <a:r>
              <a:rPr lang="cy-GB" dirty="0"/>
              <a:t>Mae’n diddymu ac yn disodli nifer o ddeddfau blaenorol </a:t>
            </a:r>
          </a:p>
          <a:p>
            <a:pPr lvl="0"/>
            <a:r>
              <a:rPr lang="cy-GB" dirty="0"/>
              <a:t>Mae’n delio ag oedolion plant a gofalwyr</a:t>
            </a:r>
            <a:endParaRPr lang="en-GB" dirty="0"/>
          </a:p>
          <a:p>
            <a:endParaRPr lang="en-GB" dirty="0"/>
          </a:p>
        </p:txBody>
      </p:sp>
      <p:sp>
        <p:nvSpPr>
          <p:cNvPr id="5" name="Content Placeholder 4"/>
          <p:cNvSpPr>
            <a:spLocks noGrp="1"/>
          </p:cNvSpPr>
          <p:nvPr>
            <p:ph sz="half" idx="2"/>
          </p:nvPr>
        </p:nvSpPr>
        <p:spPr>
          <a:xfrm>
            <a:off x="5364088" y="1484785"/>
            <a:ext cx="3322712" cy="2304256"/>
          </a:xfrm>
          <a:prstGeom prst="roundRect">
            <a:avLst/>
          </a:prstGeom>
          <a:solidFill>
            <a:srgbClr val="ED1E87"/>
          </a:solidFill>
          <a:ln>
            <a:solidFill>
              <a:srgbClr val="ED1E87"/>
            </a:solidFill>
          </a:ln>
        </p:spPr>
        <p:style>
          <a:lnRef idx="2">
            <a:schemeClr val="accent5"/>
          </a:lnRef>
          <a:fillRef idx="1">
            <a:schemeClr val="lt1"/>
          </a:fillRef>
          <a:effectRef idx="0">
            <a:schemeClr val="accent5"/>
          </a:effectRef>
          <a:fontRef idx="minor">
            <a:schemeClr val="dk1"/>
          </a:fontRef>
        </p:style>
        <p:txBody>
          <a:bodyPr>
            <a:normAutofit/>
          </a:bodyPr>
          <a:lstStyle/>
          <a:p>
            <a:pPr lvl="0">
              <a:buClr>
                <a:schemeClr val="bg1"/>
              </a:buClr>
            </a:pPr>
            <a:r>
              <a:rPr lang="en-GB">
                <a:solidFill>
                  <a:schemeClr val="bg1"/>
                </a:solidFill>
              </a:rPr>
              <a:t>Pobl</a:t>
            </a:r>
            <a:endParaRPr lang="en-GB" dirty="0">
              <a:solidFill>
                <a:schemeClr val="bg1"/>
              </a:solidFill>
            </a:endParaRPr>
          </a:p>
          <a:p>
            <a:pPr lvl="0">
              <a:buClr>
                <a:schemeClr val="bg1"/>
              </a:buClr>
            </a:pPr>
            <a:r>
              <a:rPr lang="en-GB">
                <a:solidFill>
                  <a:schemeClr val="bg1"/>
                </a:solidFill>
              </a:rPr>
              <a:t>Llesiant</a:t>
            </a:r>
            <a:endParaRPr lang="en-GB" dirty="0">
              <a:solidFill>
                <a:schemeClr val="bg1"/>
              </a:solidFill>
            </a:endParaRPr>
          </a:p>
          <a:p>
            <a:pPr lvl="0">
              <a:buClr>
                <a:schemeClr val="bg1"/>
              </a:buClr>
            </a:pPr>
            <a:r>
              <a:rPr lang="en-GB">
                <a:solidFill>
                  <a:schemeClr val="bg1"/>
                </a:solidFill>
              </a:rPr>
              <a:t>Atal</a:t>
            </a:r>
            <a:endParaRPr lang="en-GB" dirty="0">
              <a:solidFill>
                <a:schemeClr val="bg1"/>
              </a:solidFill>
            </a:endParaRPr>
          </a:p>
          <a:p>
            <a:pPr lvl="0">
              <a:buClr>
                <a:schemeClr val="bg1"/>
              </a:buClr>
            </a:pPr>
            <a:r>
              <a:rPr lang="en-GB">
                <a:solidFill>
                  <a:schemeClr val="bg1"/>
                </a:solidFill>
              </a:rPr>
              <a:t>Cydweithrediad</a:t>
            </a:r>
            <a:endParaRPr lang="en-GB" dirty="0">
              <a:solidFill>
                <a:schemeClr val="bg1"/>
              </a:solidFill>
            </a:endParaRPr>
          </a:p>
        </p:txBody>
      </p:sp>
      <p:sp>
        <p:nvSpPr>
          <p:cNvPr id="4" name="Slide Number Placeholder 3"/>
          <p:cNvSpPr>
            <a:spLocks noGrp="1"/>
          </p:cNvSpPr>
          <p:nvPr>
            <p:ph type="sldNum" sz="quarter" idx="12"/>
          </p:nvPr>
        </p:nvSpPr>
        <p:spPr/>
        <p:txBody>
          <a:bodyPr/>
          <a:lstStyle/>
          <a:p>
            <a:fld id="{259CC62F-30C0-4A15-BEEE-9BC3816535A8}" type="slidenum">
              <a:rPr lang="en-GB" smtClean="0"/>
              <a:pPr/>
              <a:t>1</a:t>
            </a:fld>
            <a:endParaRPr lang="en-GB" dirty="0"/>
          </a:p>
        </p:txBody>
      </p:sp>
      <p:sp>
        <p:nvSpPr>
          <p:cNvPr id="2" name="Title 1"/>
          <p:cNvSpPr>
            <a:spLocks noGrp="1"/>
          </p:cNvSpPr>
          <p:nvPr>
            <p:ph type="title"/>
          </p:nvPr>
        </p:nvSpPr>
        <p:spPr/>
        <p:txBody>
          <a:bodyPr/>
          <a:lstStyle/>
          <a:p>
            <a:r>
              <a:rPr lang="en-GB" dirty="0" err="1"/>
              <a:t>Cyflwyniad</a:t>
            </a:r>
            <a:endParaRPr lang="en-GB" dirty="0"/>
          </a:p>
        </p:txBody>
      </p:sp>
    </p:spTree>
    <p:extLst>
      <p:ext uri="{BB962C8B-B14F-4D97-AF65-F5344CB8AC3E}">
        <p14:creationId xmlns:p14="http://schemas.microsoft.com/office/powerpoint/2010/main" val="17927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26492012"/>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2</a:t>
            </a:fld>
            <a:endParaRPr lang="en-GB" dirty="0"/>
          </a:p>
        </p:txBody>
      </p:sp>
      <p:sp>
        <p:nvSpPr>
          <p:cNvPr id="2" name="Title 1"/>
          <p:cNvSpPr>
            <a:spLocks noGrp="1"/>
          </p:cNvSpPr>
          <p:nvPr>
            <p:ph type="title"/>
          </p:nvPr>
        </p:nvSpPr>
        <p:spPr/>
        <p:txBody>
          <a:bodyPr/>
          <a:lstStyle/>
          <a:p>
            <a:r>
              <a:rPr lang="en-GB"/>
              <a:t>Rhannau’r Ddeddf</a:t>
            </a:r>
            <a:endParaRPr lang="en-GB" dirty="0"/>
          </a:p>
        </p:txBody>
      </p:sp>
    </p:spTree>
    <p:extLst>
      <p:ext uri="{BB962C8B-B14F-4D97-AF65-F5344CB8AC3E}">
        <p14:creationId xmlns:p14="http://schemas.microsoft.com/office/powerpoint/2010/main" val="108372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E8637F-0A92-41AC-B32A-39A1A8CDA31C}" type="slidenum">
              <a:rPr lang="en-GB" smtClean="0"/>
              <a:t>3</a:t>
            </a:fld>
            <a:endParaRPr lang="en-GB" dirty="0"/>
          </a:p>
        </p:txBody>
      </p:sp>
      <p:sp>
        <p:nvSpPr>
          <p:cNvPr id="4" name="Title 3"/>
          <p:cNvSpPr>
            <a:spLocks noGrp="1"/>
          </p:cNvSpPr>
          <p:nvPr>
            <p:ph type="title"/>
          </p:nvPr>
        </p:nvSpPr>
        <p:spPr/>
        <p:txBody>
          <a:bodyPr/>
          <a:lstStyle/>
          <a:p>
            <a:r>
              <a:rPr lang="en-GB"/>
              <a:t>Yr hyn mae’r Ddeddf yn ceisio’i gyflawni: atal</a:t>
            </a:r>
            <a:endParaRPr lang="en-GB" dirty="0"/>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1841203133"/>
              </p:ext>
            </p:extLst>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419872" y="3009146"/>
            <a:ext cx="2232248" cy="707886"/>
          </a:xfrm>
          <a:prstGeom prst="rect">
            <a:avLst/>
          </a:prstGeom>
          <a:noFill/>
        </p:spPr>
        <p:txBody>
          <a:bodyPr wrap="square" rtlCol="0">
            <a:spAutoFit/>
          </a:bodyPr>
          <a:lstStyle/>
          <a:p>
            <a:pPr algn="ctr"/>
            <a:r>
              <a:rPr lang="en-GB" sz="2000">
                <a:solidFill>
                  <a:schemeClr val="bg1"/>
                </a:solidFill>
                <a:latin typeface="Arial" panose="020B0604020202020204" pitchFamily="34" charset="0"/>
                <a:cs typeface="Arial" panose="020B0604020202020204" pitchFamily="34" charset="0"/>
              </a:rPr>
              <a:t>sbectrwm gofal a chymorth</a:t>
            </a:r>
            <a:endParaRPr lang="en-GB" sz="2000" dirty="0">
              <a:solidFill>
                <a:schemeClr val="bg1"/>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323528" y="1445295"/>
            <a:ext cx="3240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1800" b="1">
                <a:latin typeface="Arial" charset="0"/>
                <a:ea typeface="ＭＳ Ｐゴシック" pitchFamily="34" charset="-128"/>
              </a:rPr>
              <a:t>Rhagor o gymorth llesiant  </a:t>
            </a:r>
            <a:endParaRPr lang="en-GB" altLang="en-US" sz="1800" b="1" dirty="0">
              <a:latin typeface="Arial" charset="0"/>
              <a:ea typeface="ＭＳ Ｐゴシック" pitchFamily="34" charset="-128"/>
            </a:endParaRPr>
          </a:p>
          <a:p>
            <a:pPr algn="ctr" eaLnBrk="1" hangingPunct="1">
              <a:spcBef>
                <a:spcPct val="50000"/>
              </a:spcBef>
              <a:buFontTx/>
              <a:buNone/>
            </a:pPr>
            <a:endParaRPr lang="en-GB" altLang="en-US" sz="1200" dirty="0">
              <a:latin typeface="Arial" charset="0"/>
              <a:ea typeface="ＭＳ Ｐゴシック" pitchFamily="34" charset="-128"/>
            </a:endParaRPr>
          </a:p>
        </p:txBody>
      </p:sp>
      <p:sp>
        <p:nvSpPr>
          <p:cNvPr id="7" name="Text Box 25"/>
          <p:cNvSpPr txBox="1">
            <a:spLocks noChangeArrowheads="1"/>
          </p:cNvSpPr>
          <p:nvPr/>
        </p:nvSpPr>
        <p:spPr bwMode="auto">
          <a:xfrm>
            <a:off x="2267744" y="4581128"/>
            <a:ext cx="36724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600"/>
              </a:spcBef>
              <a:buFontTx/>
              <a:buNone/>
            </a:pPr>
            <a:r>
              <a:rPr lang="en-GB" altLang="en-US" sz="1800" b="1">
                <a:latin typeface="Arial" charset="0"/>
                <a:ea typeface="ＭＳ Ｐゴシック" pitchFamily="34" charset="-128"/>
              </a:rPr>
              <a:t>Gwell mynediad i wybodaeth, cyngor ac adnoddau cymunedol</a:t>
            </a:r>
            <a:endParaRPr lang="en-GB" altLang="en-US" sz="1400" b="1" dirty="0">
              <a:latin typeface="Arial" charset="0"/>
              <a:ea typeface="ＭＳ Ｐゴシック" pitchFamily="34" charset="-128"/>
            </a:endParaRPr>
          </a:p>
        </p:txBody>
      </p:sp>
      <p:cxnSp>
        <p:nvCxnSpPr>
          <p:cNvPr id="9" name="Straight Connector 8"/>
          <p:cNvCxnSpPr/>
          <p:nvPr/>
        </p:nvCxnSpPr>
        <p:spPr>
          <a:xfrm>
            <a:off x="6012160" y="1445295"/>
            <a:ext cx="72008" cy="439887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 Box 25"/>
          <p:cNvSpPr txBox="1">
            <a:spLocks noChangeArrowheads="1"/>
          </p:cNvSpPr>
          <p:nvPr/>
        </p:nvSpPr>
        <p:spPr bwMode="auto">
          <a:xfrm>
            <a:off x="2159732" y="1844824"/>
            <a:ext cx="3852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600"/>
              </a:spcBef>
              <a:buFontTx/>
              <a:buNone/>
            </a:pPr>
            <a:r>
              <a:rPr lang="en-GB" altLang="en-US" sz="1800" b="1">
                <a:latin typeface="Arial" charset="0"/>
                <a:ea typeface="ＭＳ Ｐゴシック" pitchFamily="34" charset="-128"/>
              </a:rPr>
              <a:t>Lefel cynyddol o wasanaethau ymyrraeth gynnar/ataliad</a:t>
            </a:r>
            <a:endParaRPr lang="en-GB" altLang="en-US" sz="1400" b="1" dirty="0">
              <a:latin typeface="Arial" charset="0"/>
              <a:ea typeface="ＭＳ Ｐゴシック" pitchFamily="34" charset="-128"/>
            </a:endParaRPr>
          </a:p>
        </p:txBody>
      </p:sp>
      <p:sp>
        <p:nvSpPr>
          <p:cNvPr id="12" name="Text Box 16"/>
          <p:cNvSpPr txBox="1">
            <a:spLocks noChangeArrowheads="1"/>
          </p:cNvSpPr>
          <p:nvPr/>
        </p:nvSpPr>
        <p:spPr bwMode="auto">
          <a:xfrm>
            <a:off x="6084168" y="5229200"/>
            <a:ext cx="2962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1800" b="1">
                <a:latin typeface="Arial" charset="0"/>
                <a:ea typeface="ＭＳ Ｐゴシック" pitchFamily="34" charset="-128"/>
              </a:rPr>
              <a:t>Llai o angen am gymorth dwys wedi’i reoli</a:t>
            </a:r>
            <a:endParaRPr lang="en-GB" altLang="en-US" sz="1200" dirty="0">
              <a:latin typeface="Arial" charset="0"/>
              <a:ea typeface="ＭＳ Ｐゴシック" pitchFamily="34" charset="-128"/>
            </a:endParaRPr>
          </a:p>
        </p:txBody>
      </p:sp>
      <p:sp>
        <p:nvSpPr>
          <p:cNvPr id="13" name="Right Arrow 12"/>
          <p:cNvSpPr/>
          <p:nvPr/>
        </p:nvSpPr>
        <p:spPr>
          <a:xfrm>
            <a:off x="5436096" y="5301208"/>
            <a:ext cx="720080" cy="470957"/>
          </a:xfrm>
          <a:prstGeom prst="rightArrow">
            <a:avLst/>
          </a:prstGeom>
          <a:solidFill>
            <a:srgbClr val="ED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22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E8637F-0A92-41AC-B32A-39A1A8CDA31C}" type="slidenum">
              <a:rPr lang="en-GB" smtClean="0"/>
              <a:t>4</a:t>
            </a:fld>
            <a:endParaRPr lang="en-GB" dirty="0"/>
          </a:p>
        </p:txBody>
      </p:sp>
      <p:sp>
        <p:nvSpPr>
          <p:cNvPr id="4" name="Title 3"/>
          <p:cNvSpPr>
            <a:spLocks noGrp="1"/>
          </p:cNvSpPr>
          <p:nvPr>
            <p:ph type="title"/>
          </p:nvPr>
        </p:nvSpPr>
        <p:spPr/>
        <p:txBody>
          <a:bodyPr/>
          <a:lstStyle/>
          <a:p>
            <a:r>
              <a:rPr lang="en-GB"/>
              <a:t>Yr hyn mae’r Ddeddf yn ceisio’i gyflawni: atal</a:t>
            </a:r>
            <a:endParaRPr lang="en-GB" dirty="0"/>
          </a:p>
        </p:txBody>
      </p:sp>
      <p:grpSp>
        <p:nvGrpSpPr>
          <p:cNvPr id="2" name="Group 1"/>
          <p:cNvGrpSpPr/>
          <p:nvPr/>
        </p:nvGrpSpPr>
        <p:grpSpPr>
          <a:xfrm>
            <a:off x="395536" y="1608832"/>
            <a:ext cx="8478215" cy="4196432"/>
            <a:chOff x="395536" y="1608832"/>
            <a:chExt cx="8478215" cy="4196432"/>
          </a:xfrm>
        </p:grpSpPr>
        <p:pic>
          <p:nvPicPr>
            <p:cNvPr id="1028" name="Picture 4" descr="Picture of a group of children, families, adults and older people working together to hold up a sign that says Social Services and Well-being (Wales) Act" title="What matters to you, matters to us"/>
            <p:cNvPicPr>
              <a:picLocks noChangeAspect="1" noChangeArrowheads="1"/>
            </p:cNvPicPr>
            <p:nvPr/>
          </p:nvPicPr>
          <p:blipFill rotWithShape="1">
            <a:blip r:embed="rId3">
              <a:extLst>
                <a:ext uri="{28A0092B-C50C-407E-A947-70E740481C1C}">
                  <a14:useLocalDpi xmlns:a14="http://schemas.microsoft.com/office/drawing/2010/main" val="0"/>
                </a:ext>
              </a:extLst>
            </a:blip>
            <a:srcRect l="3281" t="17774" r="3594" b="24609"/>
            <a:stretch/>
          </p:blipFill>
          <p:spPr bwMode="auto">
            <a:xfrm>
              <a:off x="395536" y="1608832"/>
              <a:ext cx="8478215" cy="419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2555776" y="2471877"/>
              <a:ext cx="4536504" cy="553998"/>
            </a:xfrm>
            <a:prstGeom prst="rect">
              <a:avLst/>
            </a:prstGeom>
            <a:solidFill>
              <a:srgbClr val="FFFFFF"/>
            </a:solidFill>
            <a:ln w="9525">
              <a:noFill/>
              <a:miter lim="800000"/>
              <a:headEnd/>
              <a:tailEnd/>
            </a:ln>
          </p:spPr>
          <p:txBody>
            <a:bodyPr rot="0" vert="horz" wrap="square" lIns="0" tIns="0" rIns="0" bIns="0" anchor="t" anchorCtr="0">
              <a:spAutoFit/>
            </a:bodyPr>
            <a:lstStyle/>
            <a:p>
              <a:pPr algn="ctr">
                <a:spcAft>
                  <a:spcPts val="0"/>
                </a:spcAft>
              </a:pPr>
              <a:r>
                <a:rPr lang="cy-GB" b="1" cap="all" dirty="0">
                  <a:solidFill>
                    <a:srgbClr val="0070C0"/>
                  </a:solidFill>
                  <a:effectLst/>
                  <a:latin typeface="MV Boli" panose="02000500030200090000" pitchFamily="2" charset="0"/>
                  <a:ea typeface="Calibri" panose="020F0502020204030204" pitchFamily="34" charset="0"/>
                  <a:cs typeface="Times New Roman" panose="02020603050405020304" pitchFamily="18" charset="0"/>
                </a:rPr>
                <a:t>‘Mae’r hyn sy’n bwysig i </a:t>
              </a:r>
              <a:r>
                <a:rPr lang="cy-GB" b="1" u="sng" cap="all" dirty="0">
                  <a:solidFill>
                    <a:srgbClr val="0070C0"/>
                  </a:solidFill>
                  <a:effectLst/>
                  <a:latin typeface="MV Boli" panose="02000500030200090000" pitchFamily="2" charset="0"/>
                  <a:ea typeface="Calibri" panose="020F0502020204030204" pitchFamily="34" charset="0"/>
                  <a:cs typeface="Times New Roman" panose="02020603050405020304" pitchFamily="18" charset="0"/>
                </a:rPr>
                <a:t>chi </a:t>
              </a:r>
            </a:p>
            <a:p>
              <a:pPr algn="ctr">
                <a:spcAft>
                  <a:spcPts val="0"/>
                </a:spcAft>
              </a:pPr>
              <a:r>
                <a:rPr lang="cy-GB" b="1" cap="all" dirty="0">
                  <a:solidFill>
                    <a:srgbClr val="0070C0"/>
                  </a:solidFill>
                  <a:latin typeface="MV Boli" panose="02000500030200090000" pitchFamily="2" charset="0"/>
                  <a:ea typeface="Calibri" panose="020F0502020204030204" pitchFamily="34" charset="0"/>
                  <a:cs typeface="Times New Roman" panose="02020603050405020304" pitchFamily="18" charset="0"/>
                </a:rPr>
                <a:t>Yn </a:t>
              </a:r>
              <a:r>
                <a:rPr lang="cy-GB" b="1" cap="all" dirty="0">
                  <a:solidFill>
                    <a:srgbClr val="0070C0"/>
                  </a:solidFill>
                  <a:effectLst/>
                  <a:latin typeface="MV Boli" panose="02000500030200090000" pitchFamily="2" charset="0"/>
                  <a:ea typeface="Calibri" panose="020F0502020204030204" pitchFamily="34" charset="0"/>
                  <a:cs typeface="Times New Roman" panose="02020603050405020304" pitchFamily="18" charset="0"/>
                </a:rPr>
                <a:t>bwysig i </a:t>
              </a:r>
              <a:r>
                <a:rPr lang="cy-GB" b="1" u="sng" cap="all" dirty="0">
                  <a:solidFill>
                    <a:srgbClr val="0070C0"/>
                  </a:solidFill>
                  <a:effectLst/>
                  <a:latin typeface="MV Boli" panose="02000500030200090000" pitchFamily="2" charset="0"/>
                  <a:ea typeface="Calibri" panose="020F0502020204030204" pitchFamily="34" charset="0"/>
                  <a:cs typeface="Times New Roman" panose="02020603050405020304" pitchFamily="18" charset="0"/>
                </a:rPr>
                <a:t>ni hefyd’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 Box 2"/>
          <p:cNvSpPr txBox="1">
            <a:spLocks noChangeArrowheads="1"/>
          </p:cNvSpPr>
          <p:nvPr/>
        </p:nvSpPr>
        <p:spPr bwMode="auto">
          <a:xfrm>
            <a:off x="2987824" y="4101605"/>
            <a:ext cx="3672408" cy="830997"/>
          </a:xfrm>
          <a:prstGeom prst="rect">
            <a:avLst/>
          </a:prstGeom>
          <a:solidFill>
            <a:srgbClr val="FFFFFF"/>
          </a:solidFill>
          <a:ln w="38100">
            <a:solidFill>
              <a:schemeClr val="tx2"/>
            </a:solidFill>
            <a:miter lim="800000"/>
            <a:headEnd/>
            <a:tailEnd/>
          </a:ln>
        </p:spPr>
        <p:txBody>
          <a:bodyPr rot="0" vert="horz" wrap="square" lIns="0" tIns="0" rIns="0" bIns="0" anchor="t" anchorCtr="0">
            <a:spAutoFit/>
          </a:bodyPr>
          <a:lstStyle/>
          <a:p>
            <a:pPr algn="ctr">
              <a:spcAft>
                <a:spcPts val="0"/>
              </a:spcAft>
            </a:pPr>
            <a:r>
              <a:rPr lang="en-GB" sz="1800" b="1" kern="1200" cap="all" dirty="0" err="1">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Deddf</a:t>
            </a:r>
            <a:r>
              <a:rPr lang="en-GB" sz="1800" b="1" kern="1200" cap="all" dirty="0">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 </a:t>
            </a:r>
            <a:r>
              <a:rPr lang="en-GB" sz="1800" b="1" kern="1200" cap="all" dirty="0" err="1">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Gwasanaethau</a:t>
            </a:r>
            <a:r>
              <a:rPr lang="en-GB" sz="1800" b="1" kern="1200" cap="all" dirty="0">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GB" sz="1800" b="1" kern="1200" cap="all" dirty="0" err="1">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Cymdeithasol</a:t>
            </a:r>
            <a:r>
              <a:rPr lang="en-GB" sz="1800" b="1" kern="1200" cap="all" dirty="0">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ctr">
              <a:spcAft>
                <a:spcPts val="0"/>
              </a:spcAft>
            </a:pPr>
            <a:r>
              <a:rPr lang="en-GB" sz="1800" b="1" kern="1200" cap="all" dirty="0">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a </a:t>
            </a:r>
            <a:r>
              <a:rPr lang="en-GB" sz="1800" b="1" kern="1200" cap="all" dirty="0" err="1">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Llesiant</a:t>
            </a:r>
            <a:r>
              <a:rPr lang="en-GB" sz="1800" b="1" kern="1200" cap="all" dirty="0">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 (</a:t>
            </a:r>
            <a:r>
              <a:rPr lang="en-GB" sz="1800" b="1" kern="1200" cap="all" dirty="0" err="1">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Cymru</a:t>
            </a:r>
            <a:r>
              <a:rPr lang="en-GB" sz="1800" b="1" kern="1200" cap="all" dirty="0">
                <a:solidFill>
                  <a:srgbClr val="00B050"/>
                </a:solidFill>
                <a:effectLst/>
                <a:latin typeface="MV Boli" panose="02000500030200090000" pitchFamily="2"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8" name="Text Box 2"/>
          <p:cNvSpPr txBox="1">
            <a:spLocks noChangeArrowheads="1"/>
          </p:cNvSpPr>
          <p:nvPr/>
        </p:nvSpPr>
        <p:spPr bwMode="auto">
          <a:xfrm>
            <a:off x="7011888" y="2748876"/>
            <a:ext cx="584448" cy="507831"/>
          </a:xfrm>
          <a:prstGeom prst="rect">
            <a:avLst/>
          </a:prstGeom>
          <a:solidFill>
            <a:srgbClr val="FFFFFF"/>
          </a:solidFill>
          <a:ln w="9525">
            <a:noFill/>
            <a:miter lim="800000"/>
            <a:headEnd/>
            <a:tailEnd/>
          </a:ln>
        </p:spPr>
        <p:txBody>
          <a:bodyPr rot="0" vert="horz" wrap="square" lIns="0" tIns="0" rIns="0" bIns="0" anchor="t" anchorCtr="0">
            <a:spAutoFit/>
          </a:bodyPr>
          <a:lstStyle/>
          <a:p>
            <a:pPr algn="ctr">
              <a:spcAft>
                <a:spcPts val="0"/>
              </a:spcAft>
            </a:pPr>
            <a:endParaRPr lang="cy-GB" sz="11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cy-GB" sz="110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2411760" y="2700460"/>
            <a:ext cx="360040" cy="507831"/>
          </a:xfrm>
          <a:prstGeom prst="rect">
            <a:avLst/>
          </a:prstGeom>
          <a:solidFill>
            <a:srgbClr val="FFFFFF"/>
          </a:solidFill>
          <a:ln w="9525">
            <a:noFill/>
            <a:miter lim="800000"/>
            <a:headEnd/>
            <a:tailEnd/>
          </a:ln>
        </p:spPr>
        <p:txBody>
          <a:bodyPr rot="0" vert="horz" wrap="square" lIns="0" tIns="0" rIns="0" bIns="0" anchor="t" anchorCtr="0">
            <a:spAutoFit/>
          </a:bodyPr>
          <a:lstStyle/>
          <a:p>
            <a:pPr algn="ctr">
              <a:spcAft>
                <a:spcPts val="0"/>
              </a:spcAft>
            </a:pPr>
            <a:endParaRPr lang="cy-GB" sz="11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cy-GB" sz="110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3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Llesiant</a:t>
            </a:r>
            <a:endParaRPr lang="en-GB" dirty="0"/>
          </a:p>
        </p:txBody>
      </p:sp>
      <p:sp>
        <p:nvSpPr>
          <p:cNvPr id="3" name="Content Placeholder 2"/>
          <p:cNvSpPr>
            <a:spLocks noGrp="1"/>
          </p:cNvSpPr>
          <p:nvPr>
            <p:ph idx="1"/>
          </p:nvPr>
        </p:nvSpPr>
        <p:spPr>
          <a:xfrm>
            <a:off x="3491880" y="1628800"/>
            <a:ext cx="5214884" cy="1797725"/>
          </a:xfrm>
        </p:spPr>
        <p:txBody>
          <a:bodyPr>
            <a:normAutofit/>
          </a:bodyPr>
          <a:lstStyle/>
          <a:p>
            <a:pPr marL="0" indent="0">
              <a:buNone/>
            </a:pPr>
            <a:r>
              <a:rPr lang="en-GB"/>
              <a:t>Rhaid rhannu’r cyfrifoldeb am y llesiant gyda’r bobl sydd angen gofal a/neu gymorth.</a:t>
            </a: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5</a:t>
            </a:fld>
            <a:endParaRPr lang="en-GB" dirty="0"/>
          </a:p>
        </p:txBody>
      </p:sp>
      <p:pic>
        <p:nvPicPr>
          <p:cNvPr id="7" name="Picture 6" descr="Darlun o bobl a'u hamgylchoedd" title="Cymuned"/>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880" y="1383135"/>
            <a:ext cx="2807951" cy="2261890"/>
          </a:xfrm>
          <a:prstGeom prst="rect">
            <a:avLst/>
          </a:prstGeom>
          <a:ln>
            <a:noFill/>
          </a:ln>
          <a:extLst>
            <a:ext uri="{53640926-AAD7-44D8-BBD7-CCE9431645EC}">
              <a14:shadowObscured xmlns:a14="http://schemas.microsoft.com/office/drawing/2010/main"/>
            </a:ext>
          </a:extLst>
        </p:spPr>
      </p:pic>
      <p:sp>
        <p:nvSpPr>
          <p:cNvPr id="8" name="Rounded Rectangular Callout 7"/>
          <p:cNvSpPr/>
          <p:nvPr/>
        </p:nvSpPr>
        <p:spPr>
          <a:xfrm>
            <a:off x="3635896" y="3212976"/>
            <a:ext cx="4968552" cy="2662883"/>
          </a:xfrm>
          <a:prstGeom prst="wedgeRoundRectCallout">
            <a:avLst/>
          </a:prstGeom>
          <a:solidFill>
            <a:srgbClr val="ED1E8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err="1">
                <a:latin typeface="Arial" panose="020B0604020202020204" pitchFamily="34" charset="0"/>
                <a:cs typeface="Arial" panose="020B0604020202020204" pitchFamily="34" charset="0"/>
              </a:rPr>
              <a:t>Rhaid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berson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gweithredu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dyletswyddau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dan</a:t>
            </a:r>
            <a:r>
              <a:rPr lang="en-GB" sz="2400" dirty="0">
                <a:latin typeface="Arial" panose="020B0604020202020204" pitchFamily="34" charset="0"/>
                <a:cs typeface="Arial" panose="020B0604020202020204" pitchFamily="34" charset="0"/>
              </a:rPr>
              <a:t> y </a:t>
            </a:r>
            <a:r>
              <a:rPr lang="en-GB" sz="2400" dirty="0" err="1">
                <a:latin typeface="Arial" panose="020B0604020202020204" pitchFamily="34" charset="0"/>
                <a:cs typeface="Arial" panose="020B0604020202020204" pitchFamily="34" charset="0"/>
              </a:rPr>
              <a:t>Ddeddf</a:t>
            </a:r>
            <a:r>
              <a:rPr lang="en-GB" sz="2400" dirty="0">
                <a:latin typeface="Arial" panose="020B0604020202020204" pitchFamily="34" charset="0"/>
                <a:cs typeface="Arial" panose="020B0604020202020204" pitchFamily="34" charset="0"/>
              </a:rPr>
              <a:t> hon </a:t>
            </a:r>
            <a:r>
              <a:rPr lang="en-GB" sz="2400" dirty="0" err="1">
                <a:latin typeface="Arial" panose="020B0604020202020204" pitchFamily="34" charset="0"/>
                <a:cs typeface="Arial" panose="020B0604020202020204" pitchFamily="34" charset="0"/>
              </a:rPr>
              <a:t>geisio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hyrwyddo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llesiant</a:t>
            </a:r>
            <a:r>
              <a:rPr lang="en-GB" sz="2400" dirty="0">
                <a:latin typeface="Arial" panose="020B0604020202020204" pitchFamily="34" charset="0"/>
                <a:cs typeface="Arial" panose="020B0604020202020204" pitchFamily="34" charset="0"/>
              </a:rPr>
              <a:t> y </a:t>
            </a:r>
            <a:r>
              <a:rPr lang="en-GB" sz="2400" dirty="0" err="1">
                <a:latin typeface="Arial" panose="020B0604020202020204" pitchFamily="34" charset="0"/>
                <a:cs typeface="Arial" panose="020B0604020202020204" pitchFamily="34" charset="0"/>
              </a:rPr>
              <a:t>bobl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angen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gofal</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chymorth</a:t>
            </a:r>
            <a:r>
              <a:rPr lang="en-GB" sz="2400"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a’r</a:t>
            </a:r>
            <a:r>
              <a:rPr lang="en-GB" sz="2400" b="1"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gofalwyr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angen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cymorth</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2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435415"/>
              </p:ext>
            </p:extLst>
          </p:nvPr>
        </p:nvGraphicFramePr>
        <p:xfrm>
          <a:off x="457200" y="1412875"/>
          <a:ext cx="8229600" cy="48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8E8637F-0A92-41AC-B32A-39A1A8CDA31C}" type="slidenum">
              <a:rPr lang="en-GB" smtClean="0"/>
              <a:t>6</a:t>
            </a:fld>
            <a:endParaRPr lang="en-GB" dirty="0"/>
          </a:p>
        </p:txBody>
      </p:sp>
      <p:sp>
        <p:nvSpPr>
          <p:cNvPr id="4" name="Title 3"/>
          <p:cNvSpPr>
            <a:spLocks noGrp="1"/>
          </p:cNvSpPr>
          <p:nvPr>
            <p:ph type="title"/>
          </p:nvPr>
        </p:nvSpPr>
        <p:spPr/>
        <p:txBody>
          <a:bodyPr/>
          <a:lstStyle/>
          <a:p>
            <a:r>
              <a:rPr lang="en-GB"/>
              <a:t>Dyletswyddau hollgyffredinol eraill</a:t>
            </a:r>
            <a:endParaRPr lang="en-GB" dirty="0"/>
          </a:p>
        </p:txBody>
      </p:sp>
    </p:spTree>
    <p:extLst>
      <p:ext uri="{BB962C8B-B14F-4D97-AF65-F5344CB8AC3E}">
        <p14:creationId xmlns:p14="http://schemas.microsoft.com/office/powerpoint/2010/main" val="355036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94636545"/>
              </p:ext>
            </p:extLst>
          </p:nvPr>
        </p:nvGraphicFramePr>
        <p:xfrm>
          <a:off x="539552" y="2564904"/>
          <a:ext cx="799288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8E8637F-0A92-41AC-B32A-39A1A8CDA31C}" type="slidenum">
              <a:rPr lang="en-GB" smtClean="0"/>
              <a:t>7</a:t>
            </a:fld>
            <a:endParaRPr lang="en-GB" dirty="0"/>
          </a:p>
        </p:txBody>
      </p:sp>
      <p:sp>
        <p:nvSpPr>
          <p:cNvPr id="4" name="Title 3"/>
          <p:cNvSpPr>
            <a:spLocks noGrp="1"/>
          </p:cNvSpPr>
          <p:nvPr>
            <p:ph type="title"/>
          </p:nvPr>
        </p:nvSpPr>
        <p:spPr/>
        <p:txBody>
          <a:bodyPr/>
          <a:lstStyle/>
          <a:p>
            <a:r>
              <a:rPr lang="en-GB" dirty="0" err="1"/>
              <a:t>Asesiad</a:t>
            </a:r>
            <a:r>
              <a:rPr lang="en-GB" dirty="0"/>
              <a:t> </a:t>
            </a:r>
            <a:r>
              <a:rPr lang="en-GB" dirty="0" err="1"/>
              <a:t>poblogaeth</a:t>
            </a:r>
            <a:endParaRPr lang="en-GB" dirty="0"/>
          </a:p>
        </p:txBody>
      </p:sp>
      <p:grpSp>
        <p:nvGrpSpPr>
          <p:cNvPr id="23" name="Group 22"/>
          <p:cNvGrpSpPr/>
          <p:nvPr/>
        </p:nvGrpSpPr>
        <p:grpSpPr>
          <a:xfrm>
            <a:off x="536690" y="2100084"/>
            <a:ext cx="2522221" cy="630058"/>
            <a:chOff x="0" y="972108"/>
            <a:chExt cx="2340935" cy="1296144"/>
          </a:xfrm>
          <a:solidFill>
            <a:srgbClr val="34B555"/>
          </a:solidFill>
        </p:grpSpPr>
        <p:sp>
          <p:nvSpPr>
            <p:cNvPr id="24" name="Rounded Rectangle 23"/>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dirty="0">
                  <a:solidFill>
                    <a:schemeClr val="bg1"/>
                  </a:solidFill>
                  <a:latin typeface="Arial" panose="020B0604020202020204" pitchFamily="34" charset="0"/>
                  <a:cs typeface="Arial" panose="020B0604020202020204" pitchFamily="34" charset="0"/>
                </a:rPr>
                <a:t>Data</a:t>
              </a:r>
              <a:endParaRPr lang="en-GB" sz="1600" kern="1200" dirty="0">
                <a:solidFill>
                  <a:schemeClr val="bg1"/>
                </a:solidFill>
                <a:latin typeface="Arial" panose="020B0604020202020204" pitchFamily="34" charset="0"/>
                <a:cs typeface="Arial" panose="020B0604020202020204" pitchFamily="34" charset="0"/>
              </a:endParaRPr>
            </a:p>
          </p:txBody>
        </p:sp>
      </p:grpSp>
      <p:sp>
        <p:nvSpPr>
          <p:cNvPr id="38" name="Up Arrow 37"/>
          <p:cNvSpPr/>
          <p:nvPr/>
        </p:nvSpPr>
        <p:spPr>
          <a:xfrm>
            <a:off x="7020272" y="2780928"/>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flipV="1">
            <a:off x="4355976" y="2812932"/>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 Arrow 39"/>
          <p:cNvSpPr/>
          <p:nvPr/>
        </p:nvSpPr>
        <p:spPr>
          <a:xfrm flipV="1">
            <a:off x="7020272" y="4901164"/>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Up Arrow 40"/>
          <p:cNvSpPr/>
          <p:nvPr/>
        </p:nvSpPr>
        <p:spPr>
          <a:xfrm rot="18743702">
            <a:off x="2265647" y="4842472"/>
            <a:ext cx="504056" cy="411670"/>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Up Arrow 41"/>
          <p:cNvSpPr/>
          <p:nvPr/>
        </p:nvSpPr>
        <p:spPr>
          <a:xfrm rot="2856298" flipH="1">
            <a:off x="3854017" y="4842472"/>
            <a:ext cx="504056" cy="411670"/>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p:cNvGrpSpPr/>
          <p:nvPr/>
        </p:nvGrpSpPr>
        <p:grpSpPr>
          <a:xfrm>
            <a:off x="6012160" y="5589239"/>
            <a:ext cx="2522221" cy="632959"/>
            <a:chOff x="0" y="972108"/>
            <a:chExt cx="2340935" cy="1296144"/>
          </a:xfrm>
        </p:grpSpPr>
        <p:sp>
          <p:nvSpPr>
            <p:cNvPr id="44" name="Rounded Rectangle 43"/>
            <p:cNvSpPr/>
            <p:nvPr/>
          </p:nvSpPr>
          <p:spPr>
            <a:xfrm>
              <a:off x="0" y="972108"/>
              <a:ext cx="2340935" cy="1296144"/>
            </a:xfrm>
            <a:prstGeom prst="roundRect">
              <a:avLst/>
            </a:prstGeom>
            <a:solidFill>
              <a:srgbClr val="ED1E8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ounded Rectangle 4"/>
            <p:cNvSpPr/>
            <p:nvPr/>
          </p:nvSpPr>
          <p:spPr>
            <a:xfrm>
              <a:off x="63273" y="1119565"/>
              <a:ext cx="2214389" cy="944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a:latin typeface="Arial" panose="020B0604020202020204" pitchFamily="34" charset="0"/>
                  <a:cs typeface="Arial" panose="020B0604020202020204" pitchFamily="34" charset="0"/>
                </a:rPr>
                <a:t>Ei gyhoeddi</a:t>
              </a:r>
              <a:endParaRPr lang="en-GB" sz="1600" kern="1200" dirty="0">
                <a:latin typeface="Arial" panose="020B0604020202020204" pitchFamily="34" charset="0"/>
                <a:cs typeface="Arial" panose="020B0604020202020204" pitchFamily="34" charset="0"/>
              </a:endParaRPr>
            </a:p>
          </p:txBody>
        </p:sp>
      </p:grpSp>
      <p:sp>
        <p:nvSpPr>
          <p:cNvPr id="61" name="Up Arrow 60"/>
          <p:cNvSpPr/>
          <p:nvPr/>
        </p:nvSpPr>
        <p:spPr>
          <a:xfrm flipV="1">
            <a:off x="1547664" y="2812932"/>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899796" y="2811278"/>
            <a:ext cx="179600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YN HYSBYSU</a:t>
            </a:r>
            <a:endParaRPr lang="en-GB" b="1" dirty="0">
              <a:latin typeface="Arial" panose="020B0604020202020204" pitchFamily="34" charset="0"/>
              <a:cs typeface="Arial" panose="020B0604020202020204" pitchFamily="34" charset="0"/>
            </a:endParaRPr>
          </a:p>
        </p:txBody>
      </p:sp>
      <p:sp>
        <p:nvSpPr>
          <p:cNvPr id="63" name="TextBox 62"/>
          <p:cNvSpPr txBox="1"/>
          <p:nvPr/>
        </p:nvSpPr>
        <p:spPr>
          <a:xfrm>
            <a:off x="3703914" y="2843644"/>
            <a:ext cx="1804190"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YN HYSBYSU</a:t>
            </a:r>
            <a:endParaRPr lang="en-GB" b="1" dirty="0">
              <a:latin typeface="Arial" panose="020B0604020202020204" pitchFamily="34" charset="0"/>
              <a:cs typeface="Arial" panose="020B0604020202020204" pitchFamily="34" charset="0"/>
            </a:endParaRPr>
          </a:p>
        </p:txBody>
      </p:sp>
      <p:sp>
        <p:nvSpPr>
          <p:cNvPr id="64" name="TextBox 63"/>
          <p:cNvSpPr txBox="1"/>
          <p:nvPr/>
        </p:nvSpPr>
        <p:spPr>
          <a:xfrm>
            <a:off x="6372201" y="3010296"/>
            <a:ext cx="1800200"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YN HYSBYSU</a:t>
            </a:r>
            <a:endParaRPr lang="en-GB" b="1" dirty="0">
              <a:latin typeface="Arial" panose="020B0604020202020204" pitchFamily="34" charset="0"/>
              <a:cs typeface="Arial" panose="020B0604020202020204" pitchFamily="34" charset="0"/>
            </a:endParaRPr>
          </a:p>
        </p:txBody>
      </p:sp>
      <p:sp>
        <p:nvSpPr>
          <p:cNvPr id="65" name="TextBox 64"/>
          <p:cNvSpPr txBox="1"/>
          <p:nvPr/>
        </p:nvSpPr>
        <p:spPr>
          <a:xfrm>
            <a:off x="2339753" y="4933904"/>
            <a:ext cx="194421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YN HYSBYSU</a:t>
            </a:r>
            <a:endParaRPr lang="en-GB" b="1" dirty="0">
              <a:latin typeface="Arial" panose="020B0604020202020204" pitchFamily="34" charset="0"/>
              <a:cs typeface="Arial" panose="020B0604020202020204" pitchFamily="34" charset="0"/>
            </a:endParaRPr>
          </a:p>
        </p:txBody>
      </p:sp>
      <p:grpSp>
        <p:nvGrpSpPr>
          <p:cNvPr id="66" name="Group 65"/>
          <p:cNvGrpSpPr/>
          <p:nvPr/>
        </p:nvGrpSpPr>
        <p:grpSpPr>
          <a:xfrm>
            <a:off x="6084168" y="2060848"/>
            <a:ext cx="2522221" cy="630058"/>
            <a:chOff x="0" y="972108"/>
            <a:chExt cx="2340935" cy="1296144"/>
          </a:xfrm>
          <a:solidFill>
            <a:srgbClr val="34B555"/>
          </a:solidFill>
        </p:grpSpPr>
        <p:sp>
          <p:nvSpPr>
            <p:cNvPr id="67" name="Rounded Rectangle 66"/>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Cynllunio</a:t>
              </a:r>
              <a:endParaRPr lang="en-GB" sz="1600" kern="1200" dirty="0">
                <a:solidFill>
                  <a:schemeClr val="bg1"/>
                </a:solidFill>
                <a:latin typeface="Arial" panose="020B0604020202020204" pitchFamily="34" charset="0"/>
                <a:cs typeface="Arial" panose="020B0604020202020204" pitchFamily="34" charset="0"/>
              </a:endParaRPr>
            </a:p>
          </p:txBody>
        </p:sp>
      </p:grpSp>
      <p:grpSp>
        <p:nvGrpSpPr>
          <p:cNvPr id="69" name="Group 68"/>
          <p:cNvGrpSpPr/>
          <p:nvPr/>
        </p:nvGrpSpPr>
        <p:grpSpPr>
          <a:xfrm>
            <a:off x="536689" y="1412776"/>
            <a:ext cx="2522221" cy="630058"/>
            <a:chOff x="0" y="972108"/>
            <a:chExt cx="2340935" cy="1296144"/>
          </a:xfrm>
          <a:solidFill>
            <a:srgbClr val="34B555"/>
          </a:solidFill>
        </p:grpSpPr>
        <p:sp>
          <p:nvSpPr>
            <p:cNvPr id="70" name="Rounded Rectangle 69"/>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Asesiadau</a:t>
              </a:r>
              <a:endParaRPr lang="en-GB" sz="1600" kern="1200" dirty="0">
                <a:solidFill>
                  <a:schemeClr val="bg1"/>
                </a:solidFill>
                <a:latin typeface="Arial" panose="020B0604020202020204" pitchFamily="34" charset="0"/>
                <a:cs typeface="Arial" panose="020B0604020202020204" pitchFamily="34" charset="0"/>
              </a:endParaRPr>
            </a:p>
          </p:txBody>
        </p:sp>
      </p:grpSp>
      <p:grpSp>
        <p:nvGrpSpPr>
          <p:cNvPr id="72" name="Group 71"/>
          <p:cNvGrpSpPr/>
          <p:nvPr/>
        </p:nvGrpSpPr>
        <p:grpSpPr>
          <a:xfrm>
            <a:off x="3346893" y="2060848"/>
            <a:ext cx="2522221" cy="630058"/>
            <a:chOff x="0" y="972108"/>
            <a:chExt cx="2340935" cy="1296144"/>
          </a:xfrm>
          <a:solidFill>
            <a:srgbClr val="34B555"/>
          </a:solidFill>
        </p:grpSpPr>
        <p:sp>
          <p:nvSpPr>
            <p:cNvPr id="73" name="Rounded Rectangle 72"/>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Fframwaith Canlyniadau </a:t>
              </a:r>
              <a:endParaRPr lang="en-GB" sz="1600" kern="1200" dirty="0">
                <a:solidFill>
                  <a:schemeClr val="bg1"/>
                </a:solidFill>
                <a:latin typeface="Arial" panose="020B0604020202020204" pitchFamily="34" charset="0"/>
                <a:cs typeface="Arial" panose="020B0604020202020204" pitchFamily="34" charset="0"/>
              </a:endParaRPr>
            </a:p>
          </p:txBody>
        </p:sp>
      </p:grpSp>
      <p:grpSp>
        <p:nvGrpSpPr>
          <p:cNvPr id="75" name="Group 74"/>
          <p:cNvGrpSpPr/>
          <p:nvPr/>
        </p:nvGrpSpPr>
        <p:grpSpPr>
          <a:xfrm>
            <a:off x="2051720" y="5346219"/>
            <a:ext cx="2522221" cy="630058"/>
            <a:chOff x="0" y="972108"/>
            <a:chExt cx="2340935" cy="1296144"/>
          </a:xfrm>
          <a:solidFill>
            <a:srgbClr val="34B555"/>
          </a:solidFill>
        </p:grpSpPr>
        <p:sp>
          <p:nvSpPr>
            <p:cNvPr id="76" name="Rounded Rectangle 75"/>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7"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Rhanddeiliaid</a:t>
              </a:r>
              <a:endParaRPr lang="en-GB" sz="1600"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8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500" fill="hold"/>
                                        <p:tgtEl>
                                          <p:spTgt spid="66"/>
                                        </p:tgtEl>
                                        <p:attrNameLst>
                                          <p:attrName>ppt_x</p:attrName>
                                        </p:attrNameLst>
                                      </p:cBhvr>
                                      <p:tavLst>
                                        <p:tav tm="0">
                                          <p:val>
                                            <p:strVal val="#ppt_x"/>
                                          </p:val>
                                        </p:tav>
                                        <p:tav tm="100000">
                                          <p:val>
                                            <p:strVal val="#ppt_x"/>
                                          </p:val>
                                        </p:tav>
                                      </p:tavLst>
                                    </p:anim>
                                    <p:anim calcmode="lin" valueType="num">
                                      <p:cBhvr additive="base">
                                        <p:cTn id="66" dur="500" fill="hold"/>
                                        <p:tgtEl>
                                          <p:spTgt spid="6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GB" dirty="0" err="1"/>
              <a:t>Rhaid</a:t>
            </a:r>
            <a:r>
              <a:rPr lang="en-GB" dirty="0"/>
              <a:t> </a:t>
            </a:r>
            <a:r>
              <a:rPr lang="en-GB" dirty="0" err="1"/>
              <a:t>i</a:t>
            </a:r>
            <a:r>
              <a:rPr lang="en-GB" dirty="0"/>
              <a:t> </a:t>
            </a:r>
            <a:r>
              <a:rPr lang="en-GB" dirty="0" err="1"/>
              <a:t>awdurdodau</a:t>
            </a:r>
            <a:r>
              <a:rPr lang="en-GB" dirty="0"/>
              <a:t> </a:t>
            </a:r>
            <a:r>
              <a:rPr lang="en-GB" dirty="0" err="1"/>
              <a:t>sicrhau</a:t>
            </a:r>
            <a:r>
              <a:rPr lang="en-GB" dirty="0"/>
              <a:t> </a:t>
            </a:r>
            <a:r>
              <a:rPr lang="en-GB" dirty="0" err="1"/>
              <a:t>amrediad</a:t>
            </a:r>
            <a:r>
              <a:rPr lang="en-GB" dirty="0"/>
              <a:t> a </a:t>
            </a:r>
            <a:r>
              <a:rPr lang="en-GB" dirty="0" err="1"/>
              <a:t>lefel</a:t>
            </a:r>
            <a:r>
              <a:rPr lang="en-GB" dirty="0"/>
              <a:t> o </a:t>
            </a:r>
            <a:r>
              <a:rPr lang="en-GB" dirty="0" err="1"/>
              <a:t>wasanaethau</a:t>
            </a:r>
            <a:r>
              <a:rPr lang="en-GB" dirty="0"/>
              <a:t> </a:t>
            </a:r>
            <a:r>
              <a:rPr lang="en-GB" dirty="0" err="1"/>
              <a:t>ataliol</a:t>
            </a:r>
            <a:r>
              <a:rPr lang="en-GB" dirty="0"/>
              <a:t> </a:t>
            </a:r>
            <a:r>
              <a:rPr lang="en-GB" dirty="0" err="1"/>
              <a:t>sy’n</a:t>
            </a:r>
            <a:r>
              <a:rPr lang="en-GB" dirty="0"/>
              <a:t>: </a:t>
            </a:r>
          </a:p>
          <a:p>
            <a:pPr lvl="1"/>
            <a:r>
              <a:rPr lang="en-GB" dirty="0" err="1"/>
              <a:t>Helpu</a:t>
            </a:r>
            <a:r>
              <a:rPr lang="en-GB" dirty="0"/>
              <a:t> </a:t>
            </a:r>
            <a:r>
              <a:rPr lang="en-GB" dirty="0" err="1"/>
              <a:t>i</a:t>
            </a:r>
            <a:r>
              <a:rPr lang="en-GB" dirty="0"/>
              <a:t> </a:t>
            </a:r>
            <a:r>
              <a:rPr lang="en-GB" dirty="0" err="1"/>
              <a:t>atal</a:t>
            </a:r>
            <a:r>
              <a:rPr lang="en-GB" dirty="0"/>
              <a:t>, </a:t>
            </a:r>
            <a:r>
              <a:rPr lang="en-GB" dirty="0" err="1"/>
              <a:t>arafu</a:t>
            </a:r>
            <a:r>
              <a:rPr lang="en-GB" dirty="0"/>
              <a:t> </a:t>
            </a:r>
            <a:r>
              <a:rPr lang="en-GB" dirty="0" err="1"/>
              <a:t>neu</a:t>
            </a:r>
            <a:r>
              <a:rPr lang="en-GB" dirty="0"/>
              <a:t> </a:t>
            </a:r>
            <a:r>
              <a:rPr lang="en-GB" dirty="0" err="1"/>
              <a:t>ostwng</a:t>
            </a:r>
            <a:r>
              <a:rPr lang="en-GB" dirty="0"/>
              <a:t> </a:t>
            </a:r>
            <a:r>
              <a:rPr lang="en-GB" dirty="0" err="1"/>
              <a:t>yr</a:t>
            </a:r>
            <a:r>
              <a:rPr lang="en-GB" dirty="0"/>
              <a:t> </a:t>
            </a:r>
            <a:r>
              <a:rPr lang="en-GB" dirty="0" err="1"/>
              <a:t>angen</a:t>
            </a:r>
            <a:r>
              <a:rPr lang="en-GB" dirty="0"/>
              <a:t> am </a:t>
            </a:r>
            <a:r>
              <a:rPr lang="en-GB" dirty="0" err="1"/>
              <a:t>ofal</a:t>
            </a:r>
            <a:r>
              <a:rPr lang="en-GB" dirty="0"/>
              <a:t> a </a:t>
            </a:r>
            <a:r>
              <a:rPr lang="en-GB" dirty="0" err="1"/>
              <a:t>chymorth</a:t>
            </a:r>
            <a:endParaRPr lang="en-GB" dirty="0"/>
          </a:p>
          <a:p>
            <a:pPr lvl="1"/>
            <a:r>
              <a:rPr lang="en-GB" dirty="0" err="1"/>
              <a:t>Hyrwyddo</a:t>
            </a:r>
            <a:r>
              <a:rPr lang="en-GB" dirty="0"/>
              <a:t> </a:t>
            </a:r>
            <a:r>
              <a:rPr lang="en-GB" dirty="0" err="1"/>
              <a:t>magu</a:t>
            </a:r>
            <a:r>
              <a:rPr lang="en-GB" dirty="0"/>
              <a:t> plant </a:t>
            </a:r>
            <a:r>
              <a:rPr lang="en-GB" dirty="0" err="1"/>
              <a:t>gan</a:t>
            </a:r>
            <a:r>
              <a:rPr lang="en-GB" dirty="0"/>
              <a:t> </a:t>
            </a:r>
            <a:r>
              <a:rPr lang="en-GB" dirty="0" err="1"/>
              <a:t>eu</a:t>
            </a:r>
            <a:r>
              <a:rPr lang="en-GB" dirty="0"/>
              <a:t> </a:t>
            </a:r>
            <a:r>
              <a:rPr lang="en-GB" dirty="0" err="1"/>
              <a:t>teuluoedd</a:t>
            </a:r>
            <a:endParaRPr lang="en-GB" dirty="0"/>
          </a:p>
          <a:p>
            <a:pPr lvl="1"/>
            <a:r>
              <a:rPr lang="en-GB" dirty="0" err="1"/>
              <a:t>Lleihau</a:t>
            </a:r>
            <a:r>
              <a:rPr lang="en-GB" dirty="0"/>
              <a:t> </a:t>
            </a:r>
            <a:r>
              <a:rPr lang="en-GB" dirty="0" err="1"/>
              <a:t>effeithiau</a:t>
            </a:r>
            <a:r>
              <a:rPr lang="en-GB" dirty="0"/>
              <a:t> </a:t>
            </a:r>
            <a:r>
              <a:rPr lang="en-GB" dirty="0" err="1"/>
              <a:t>anabledd</a:t>
            </a:r>
            <a:r>
              <a:rPr lang="en-GB" dirty="0"/>
              <a:t> </a:t>
            </a:r>
            <a:r>
              <a:rPr lang="en-GB" dirty="0" err="1"/>
              <a:t>pobl</a:t>
            </a:r>
            <a:endParaRPr lang="en-GB" dirty="0"/>
          </a:p>
          <a:p>
            <a:pPr lvl="1"/>
            <a:r>
              <a:rPr lang="en-GB" dirty="0" err="1"/>
              <a:t>Helpu</a:t>
            </a:r>
            <a:r>
              <a:rPr lang="en-GB" dirty="0"/>
              <a:t> </a:t>
            </a:r>
            <a:r>
              <a:rPr lang="en-GB" dirty="0" err="1"/>
              <a:t>i</a:t>
            </a:r>
            <a:r>
              <a:rPr lang="en-GB" dirty="0"/>
              <a:t> </a:t>
            </a:r>
            <a:r>
              <a:rPr lang="en-GB" dirty="0" err="1"/>
              <a:t>atal</a:t>
            </a:r>
            <a:r>
              <a:rPr lang="en-GB" dirty="0"/>
              <a:t> </a:t>
            </a:r>
            <a:r>
              <a:rPr lang="en-GB" dirty="0" err="1"/>
              <a:t>camdriniaeth</a:t>
            </a:r>
            <a:r>
              <a:rPr lang="en-GB" dirty="0"/>
              <a:t> ac </a:t>
            </a:r>
            <a:r>
              <a:rPr lang="en-GB" dirty="0" err="1"/>
              <a:t>esgeulustod</a:t>
            </a:r>
            <a:endParaRPr lang="en-GB" dirty="0"/>
          </a:p>
          <a:p>
            <a:pPr lvl="1"/>
            <a:r>
              <a:rPr lang="en-GB" dirty="0" err="1"/>
              <a:t>Galluogi</a:t>
            </a:r>
            <a:r>
              <a:rPr lang="en-GB" dirty="0"/>
              <a:t> </a:t>
            </a:r>
            <a:r>
              <a:rPr lang="en-GB" dirty="0" err="1"/>
              <a:t>pobl</a:t>
            </a:r>
            <a:r>
              <a:rPr lang="en-GB" dirty="0"/>
              <a:t> </a:t>
            </a:r>
            <a:r>
              <a:rPr lang="en-GB" dirty="0" err="1"/>
              <a:t>i</a:t>
            </a:r>
            <a:r>
              <a:rPr lang="en-GB" dirty="0"/>
              <a:t> </a:t>
            </a:r>
            <a:r>
              <a:rPr lang="en-GB" dirty="0" err="1"/>
              <a:t>fyw</a:t>
            </a:r>
            <a:r>
              <a:rPr lang="en-GB" dirty="0"/>
              <a:t> </a:t>
            </a:r>
            <a:r>
              <a:rPr lang="en-GB" dirty="0" err="1"/>
              <a:t>mor</a:t>
            </a:r>
            <a:r>
              <a:rPr lang="en-GB" dirty="0"/>
              <a:t> </a:t>
            </a:r>
            <a:r>
              <a:rPr lang="en-GB" dirty="0" err="1"/>
              <a:t>annibynol</a:t>
            </a:r>
            <a:r>
              <a:rPr lang="en-GB" dirty="0"/>
              <a:t> â </a:t>
            </a:r>
            <a:r>
              <a:rPr lang="en-GB" dirty="0" err="1"/>
              <a:t>phosibl</a:t>
            </a:r>
            <a:endParaRPr lang="en-GB" dirty="0"/>
          </a:p>
          <a:p>
            <a:pPr lvl="1"/>
            <a:r>
              <a:rPr lang="en-GB" dirty="0" err="1"/>
              <a:t>Gostwng</a:t>
            </a:r>
            <a:r>
              <a:rPr lang="en-GB" dirty="0"/>
              <a:t> </a:t>
            </a:r>
            <a:r>
              <a:rPr lang="en-GB" dirty="0" err="1"/>
              <a:t>yr</a:t>
            </a:r>
            <a:r>
              <a:rPr lang="en-GB" dirty="0"/>
              <a:t> </a:t>
            </a:r>
            <a:r>
              <a:rPr lang="en-GB" dirty="0" err="1"/>
              <a:t>angen</a:t>
            </a:r>
            <a:r>
              <a:rPr lang="en-GB" dirty="0"/>
              <a:t> am: </a:t>
            </a:r>
            <a:r>
              <a:rPr lang="en-GB" dirty="0" err="1"/>
              <a:t>orchmynion</a:t>
            </a:r>
            <a:r>
              <a:rPr lang="en-GB" dirty="0"/>
              <a:t> </a:t>
            </a:r>
            <a:r>
              <a:rPr lang="en-GB" dirty="0" err="1"/>
              <a:t>gofal</a:t>
            </a:r>
            <a:r>
              <a:rPr lang="en-GB" dirty="0"/>
              <a:t> </a:t>
            </a:r>
            <a:r>
              <a:rPr lang="en-GB" dirty="0" err="1"/>
              <a:t>neu</a:t>
            </a:r>
            <a:r>
              <a:rPr lang="en-GB" dirty="0"/>
              <a:t> </a:t>
            </a:r>
            <a:r>
              <a:rPr lang="en-GB" dirty="0" err="1"/>
              <a:t>oruchwylio</a:t>
            </a:r>
            <a:r>
              <a:rPr lang="en-GB" dirty="0"/>
              <a:t>; </a:t>
            </a:r>
            <a:r>
              <a:rPr lang="en-GB" dirty="0" err="1"/>
              <a:t>achosion</a:t>
            </a:r>
            <a:r>
              <a:rPr lang="en-GB" dirty="0"/>
              <a:t> </a:t>
            </a:r>
            <a:r>
              <a:rPr lang="en-GB" dirty="0" err="1"/>
              <a:t>troseddol</a:t>
            </a:r>
            <a:r>
              <a:rPr lang="en-GB" dirty="0"/>
              <a:t> </a:t>
            </a:r>
            <a:r>
              <a:rPr lang="en-GB" dirty="0" err="1"/>
              <a:t>yn</a:t>
            </a:r>
            <a:r>
              <a:rPr lang="en-GB" dirty="0"/>
              <a:t> </a:t>
            </a:r>
            <a:r>
              <a:rPr lang="en-GB" dirty="0" err="1"/>
              <a:t>erbyn</a:t>
            </a:r>
            <a:r>
              <a:rPr lang="en-GB" dirty="0"/>
              <a:t> plant; </a:t>
            </a:r>
            <a:r>
              <a:rPr lang="en-GB" dirty="0" err="1"/>
              <a:t>cymryd</a:t>
            </a:r>
            <a:r>
              <a:rPr lang="en-GB" dirty="0"/>
              <a:t> plant </a:t>
            </a:r>
            <a:r>
              <a:rPr lang="en-GB" dirty="0" err="1"/>
              <a:t>i</a:t>
            </a:r>
            <a:r>
              <a:rPr lang="en-GB" dirty="0"/>
              <a:t> </a:t>
            </a:r>
            <a:r>
              <a:rPr lang="en-GB" dirty="0" err="1"/>
              <a:t>ofal</a:t>
            </a:r>
            <a:r>
              <a:rPr lang="en-GB" dirty="0"/>
              <a:t> </a:t>
            </a:r>
            <a:r>
              <a:rPr lang="en-GB" dirty="0" err="1"/>
              <a:t>awdurdod</a:t>
            </a:r>
            <a:r>
              <a:rPr lang="en-GB" dirty="0"/>
              <a:t> </a:t>
            </a:r>
            <a:r>
              <a:rPr lang="en-GB" dirty="0" err="1"/>
              <a:t>lleol</a:t>
            </a:r>
            <a:r>
              <a:rPr lang="en-GB" dirty="0"/>
              <a:t> </a:t>
            </a:r>
            <a:r>
              <a:rPr lang="en-GB" dirty="0" err="1"/>
              <a:t>neu</a:t>
            </a:r>
            <a:r>
              <a:rPr lang="en-GB" dirty="0"/>
              <a:t> </a:t>
            </a:r>
            <a:r>
              <a:rPr lang="en-GB" dirty="0" err="1"/>
              <a:t>lety</a:t>
            </a:r>
            <a:r>
              <a:rPr lang="en-GB" dirty="0"/>
              <a:t> </a:t>
            </a:r>
            <a:r>
              <a:rPr lang="en-GB" dirty="0" err="1"/>
              <a:t>diogel</a:t>
            </a:r>
            <a:r>
              <a:rPr lang="en-GB" dirty="0"/>
              <a:t> </a:t>
            </a:r>
          </a:p>
          <a:p>
            <a:r>
              <a:rPr lang="en-GB" dirty="0" err="1"/>
              <a:t>Rhaid</a:t>
            </a:r>
            <a:r>
              <a:rPr lang="en-GB" dirty="0"/>
              <a:t> </a:t>
            </a:r>
            <a:r>
              <a:rPr lang="en-GB" dirty="0" err="1"/>
              <a:t>i</a:t>
            </a:r>
            <a:r>
              <a:rPr lang="en-GB" dirty="0"/>
              <a:t> </a:t>
            </a:r>
            <a:r>
              <a:rPr lang="en-GB" dirty="0" err="1"/>
              <a:t>fyrddau</a:t>
            </a:r>
            <a:r>
              <a:rPr lang="en-GB" dirty="0"/>
              <a:t> </a:t>
            </a:r>
            <a:r>
              <a:rPr lang="en-GB" dirty="0" err="1"/>
              <a:t>iechyd</a:t>
            </a:r>
            <a:r>
              <a:rPr lang="en-GB" dirty="0"/>
              <a:t> </a:t>
            </a:r>
            <a:r>
              <a:rPr lang="en-GB" dirty="0" err="1"/>
              <a:t>lleol</a:t>
            </a:r>
            <a:r>
              <a:rPr lang="en-GB" dirty="0"/>
              <a:t> </a:t>
            </a:r>
            <a:r>
              <a:rPr lang="en-GB" dirty="0" err="1"/>
              <a:t>hefyd</a:t>
            </a:r>
            <a:r>
              <a:rPr lang="en-GB" dirty="0"/>
              <a:t> </a:t>
            </a:r>
            <a:r>
              <a:rPr lang="en-GB" dirty="0" err="1"/>
              <a:t>ddefnyddio</a:t>
            </a:r>
            <a:r>
              <a:rPr lang="en-GB" dirty="0"/>
              <a:t> </a:t>
            </a:r>
            <a:r>
              <a:rPr lang="en-GB" dirty="0" err="1"/>
              <a:t>dulliau</a:t>
            </a:r>
            <a:r>
              <a:rPr lang="en-GB" dirty="0"/>
              <a:t> </a:t>
            </a:r>
            <a:r>
              <a:rPr lang="en-GB" dirty="0" err="1"/>
              <a:t>ataliol</a:t>
            </a:r>
            <a:r>
              <a:rPr lang="en-GB" dirty="0"/>
              <a:t> </a:t>
            </a:r>
            <a:r>
              <a:rPr lang="en-GB" dirty="0" err="1"/>
              <a:t>sy’n</a:t>
            </a:r>
            <a:r>
              <a:rPr lang="en-GB" dirty="0"/>
              <a:t> help </a:t>
            </a:r>
            <a:r>
              <a:rPr lang="en-GB" dirty="0" err="1"/>
              <a:t>i</a:t>
            </a:r>
            <a:r>
              <a:rPr lang="en-GB" dirty="0"/>
              <a:t> </a:t>
            </a:r>
            <a:r>
              <a:rPr lang="en-GB" dirty="0" err="1"/>
              <a:t>wireddu’r</a:t>
            </a:r>
            <a:r>
              <a:rPr lang="en-GB" dirty="0"/>
              <a:t> </a:t>
            </a:r>
            <a:r>
              <a:rPr lang="en-GB" dirty="0" err="1"/>
              <a:t>amcanion</a:t>
            </a:r>
            <a:r>
              <a:rPr lang="en-GB" dirty="0"/>
              <a:t> </a:t>
            </a:r>
            <a:r>
              <a:rPr lang="en-GB" dirty="0" err="1"/>
              <a:t>hyn</a:t>
            </a:r>
            <a:endParaRPr lang="en-GB" dirty="0"/>
          </a:p>
        </p:txBody>
      </p:sp>
      <p:sp>
        <p:nvSpPr>
          <p:cNvPr id="4" name="Slide Number Placeholder 3"/>
          <p:cNvSpPr>
            <a:spLocks noGrp="1"/>
          </p:cNvSpPr>
          <p:nvPr>
            <p:ph type="sldNum" sz="quarter" idx="12"/>
          </p:nvPr>
        </p:nvSpPr>
        <p:spPr/>
        <p:txBody>
          <a:bodyPr/>
          <a:lstStyle/>
          <a:p>
            <a:fld id="{18E8637F-0A92-41AC-B32A-39A1A8CDA31C}" type="slidenum">
              <a:rPr lang="en-GB" smtClean="0"/>
              <a:t>8</a:t>
            </a:fld>
            <a:endParaRPr lang="en-GB" dirty="0"/>
          </a:p>
        </p:txBody>
      </p:sp>
      <p:sp>
        <p:nvSpPr>
          <p:cNvPr id="5" name="Title 4"/>
          <p:cNvSpPr>
            <a:spLocks noGrp="1"/>
          </p:cNvSpPr>
          <p:nvPr>
            <p:ph type="title"/>
          </p:nvPr>
        </p:nvSpPr>
        <p:spPr/>
        <p:txBody>
          <a:bodyPr/>
          <a:lstStyle/>
          <a:p>
            <a:r>
              <a:rPr lang="en-GB" dirty="0" err="1"/>
              <a:t>Gwasanaethau</a:t>
            </a:r>
            <a:r>
              <a:rPr lang="en-GB" dirty="0"/>
              <a:t> </a:t>
            </a:r>
            <a:r>
              <a:rPr lang="en-GB" dirty="0" err="1"/>
              <a:t>ataliol</a:t>
            </a:r>
            <a:endParaRPr lang="en-GB" dirty="0"/>
          </a:p>
        </p:txBody>
      </p:sp>
    </p:spTree>
    <p:extLst>
      <p:ext uri="{BB962C8B-B14F-4D97-AF65-F5344CB8AC3E}">
        <p14:creationId xmlns:p14="http://schemas.microsoft.com/office/powerpoint/2010/main" val="3853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6658</TotalTime>
  <Words>3724</Words>
  <Application>Microsoft Office PowerPoint</Application>
  <PresentationFormat>On-screen Show (4:3)</PresentationFormat>
  <Paragraphs>200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Cyflwyniad a Throsolwg o’r Swyddogaethau Cyffredinol</vt:lpstr>
      <vt:lpstr>Cyflwyniad</vt:lpstr>
      <vt:lpstr>Rhannau’r Ddeddf</vt:lpstr>
      <vt:lpstr>Yr hyn mae’r Ddeddf yn ceisio’i gyflawni: atal</vt:lpstr>
      <vt:lpstr>Yr hyn mae’r Ddeddf yn ceisio’i gyflawni: atal</vt:lpstr>
      <vt:lpstr>Llesiant</vt:lpstr>
      <vt:lpstr>Dyletswyddau hollgyffredinol eraill</vt:lpstr>
      <vt:lpstr>Asesiad poblogaeth</vt:lpstr>
      <vt:lpstr>Gwasanaethau ataliol</vt:lpstr>
      <vt:lpstr>Hyrwyddo mwy o amrywiaeth  wrth gyflenwi</vt:lpstr>
      <vt:lpstr>Gwybodaeth, cyngor a chymorth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Richardson</dc:creator>
  <cp:lastModifiedBy>James Lewis</cp:lastModifiedBy>
  <cp:revision>307</cp:revision>
  <cp:lastPrinted>2015-10-30T10:49:21Z</cp:lastPrinted>
  <dcterms:created xsi:type="dcterms:W3CDTF">2015-08-12T16:30:18Z</dcterms:created>
  <dcterms:modified xsi:type="dcterms:W3CDTF">2017-05-24T14:38:00Z</dcterms:modified>
</cp:coreProperties>
</file>