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1" d="100"/>
          <a:sy n="61" d="100"/>
        </p:scale>
        <p:origin x="-372" y="-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1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6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5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4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1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5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9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57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0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4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7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270924"/>
              </p:ext>
            </p:extLst>
          </p:nvPr>
        </p:nvGraphicFramePr>
        <p:xfrm>
          <a:off x="587829" y="151675"/>
          <a:ext cx="11453223" cy="65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">
                  <a:extLst>
                    <a:ext uri="{9D8B030D-6E8A-4147-A177-3AD203B41FA5}">
                      <a16:colId xmlns="" xmlns:a16="http://schemas.microsoft.com/office/drawing/2014/main" val="77152393"/>
                    </a:ext>
                  </a:extLst>
                </a:gridCol>
                <a:gridCol w="2573382">
                  <a:extLst>
                    <a:ext uri="{9D8B030D-6E8A-4147-A177-3AD203B41FA5}">
                      <a16:colId xmlns="" xmlns:a16="http://schemas.microsoft.com/office/drawing/2014/main" val="1771374009"/>
                    </a:ext>
                  </a:extLst>
                </a:gridCol>
                <a:gridCol w="2926080">
                  <a:extLst>
                    <a:ext uri="{9D8B030D-6E8A-4147-A177-3AD203B41FA5}">
                      <a16:colId xmlns="" xmlns:a16="http://schemas.microsoft.com/office/drawing/2014/main" val="3528579703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1311105935"/>
                    </a:ext>
                  </a:extLst>
                </a:gridCol>
                <a:gridCol w="2204721">
                  <a:extLst>
                    <a:ext uri="{9D8B030D-6E8A-4147-A177-3AD203B41FA5}">
                      <a16:colId xmlns="" xmlns:a16="http://schemas.microsoft.com/office/drawing/2014/main" val="2419752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Separate</a:t>
                      </a:r>
                      <a:r>
                        <a:rPr lang="en-GB" baseline="0" dirty="0"/>
                        <a:t> Approaches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Parallel Approaches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Joint Approaches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Integrated </a:t>
                      </a:r>
                      <a:r>
                        <a:rPr lang="en-GB" dirty="0" smtClean="0"/>
                        <a:t>Approaches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1136992"/>
                  </a:ext>
                </a:extLst>
              </a:tr>
              <a:tr h="2781180">
                <a:tc>
                  <a:txBody>
                    <a:bodyPr/>
                    <a:lstStyle/>
                    <a:p>
                      <a:r>
                        <a:rPr lang="en-GB" dirty="0"/>
                        <a:t>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Needs analysis is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undertaken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independently.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Public meetings,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conferences, feedback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are designed and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delivered independently.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The financial impact of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services and policies on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 agencies is not considered</a:t>
                      </a: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Separate needs analyses shared by agencies.</a:t>
                      </a:r>
                    </a:p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Separate cost, benchmarking and general market intelligence shared by agencies.</a:t>
                      </a:r>
                    </a:p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Agencies allocate some resources to address issues of common concern.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Jointly designed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population needs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analysis informs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commissioning priorities.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Agencies jointly design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manage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consultation and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feedback activities.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Agencies identify pooled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budgets for particular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areas, and a joint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approach to decision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making on budget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allocation to meet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common objectives.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Single projects undertaking needs analysis and using these to inform common commissioning and contracting priorities.</a:t>
                      </a:r>
                    </a:p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Single research, analysis, or public health teams.</a:t>
                      </a:r>
                    </a:p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Pooled budgets within a single agency or network, to meet combined needs identified for the population via the JSNA.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30896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18877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3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524538"/>
              </p:ext>
            </p:extLst>
          </p:nvPr>
        </p:nvGraphicFramePr>
        <p:xfrm>
          <a:off x="185057" y="222069"/>
          <a:ext cx="11453223" cy="7003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">
                  <a:extLst>
                    <a:ext uri="{9D8B030D-6E8A-4147-A177-3AD203B41FA5}">
                      <a16:colId xmlns="" xmlns:a16="http://schemas.microsoft.com/office/drawing/2014/main" val="3465655457"/>
                    </a:ext>
                  </a:extLst>
                </a:gridCol>
                <a:gridCol w="2573382">
                  <a:extLst>
                    <a:ext uri="{9D8B030D-6E8A-4147-A177-3AD203B41FA5}">
                      <a16:colId xmlns="" xmlns:a16="http://schemas.microsoft.com/office/drawing/2014/main" val="705599123"/>
                    </a:ext>
                  </a:extLst>
                </a:gridCol>
                <a:gridCol w="2926080">
                  <a:extLst>
                    <a:ext uri="{9D8B030D-6E8A-4147-A177-3AD203B41FA5}">
                      <a16:colId xmlns="" xmlns:a16="http://schemas.microsoft.com/office/drawing/2014/main" val="2293141877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637358220"/>
                    </a:ext>
                  </a:extLst>
                </a:gridCol>
                <a:gridCol w="2204721">
                  <a:extLst>
                    <a:ext uri="{9D8B030D-6E8A-4147-A177-3AD203B41FA5}">
                      <a16:colId xmlns="" xmlns:a16="http://schemas.microsoft.com/office/drawing/2014/main" val="1745269085"/>
                    </a:ext>
                  </a:extLst>
                </a:gridCol>
              </a:tblGrid>
              <a:tr h="1603556">
                <a:tc>
                  <a:txBody>
                    <a:bodyPr/>
                    <a:lstStyle/>
                    <a:p>
                      <a:r>
                        <a:rPr lang="en-GB" dirty="0"/>
                        <a:t>Areas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Separate</a:t>
                      </a:r>
                      <a:r>
                        <a:rPr lang="en-GB" baseline="0" dirty="0"/>
                        <a:t> Approaches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Parallel Approaches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Joint Approaches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Integrated </a:t>
                      </a:r>
                      <a:r>
                        <a:rPr lang="en-GB" dirty="0" smtClean="0"/>
                        <a:t>Approaches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5950480"/>
                  </a:ext>
                </a:extLst>
              </a:tr>
              <a:tr h="2781180">
                <a:tc>
                  <a:txBody>
                    <a:bodyPr/>
                    <a:lstStyle/>
                    <a:p>
                      <a:r>
                        <a:rPr lang="en-GB" dirty="0"/>
                        <a:t>Plan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Agencies develop services to meet their own priorities.</a:t>
                      </a:r>
                    </a:p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Single agency planning documents do not include key partner’s priorities and drivers.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Single-agency commissioning strategies.</a:t>
                      </a:r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Agencies develop services to meet their own priorities.</a:t>
                      </a:r>
                    </a:p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Single agency planning documents do not include key partner’s priorities and drivers.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Single-agency commissioning strategies.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Shared commitment to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 outcomes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(across client group)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clearly outlined in the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Health and Wellbeing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Strategy.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Joint strategy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development teams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producing common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commissioning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strategies 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Inclusive planning and decision process as an integral partner.</a:t>
                      </a:r>
                    </a:p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A transparent relationship between integrated bodies.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362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78120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8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063561"/>
              </p:ext>
            </p:extLst>
          </p:nvPr>
        </p:nvGraphicFramePr>
        <p:xfrm>
          <a:off x="185057" y="222069"/>
          <a:ext cx="11453223" cy="5631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">
                  <a:extLst>
                    <a:ext uri="{9D8B030D-6E8A-4147-A177-3AD203B41FA5}">
                      <a16:colId xmlns="" xmlns:a16="http://schemas.microsoft.com/office/drawing/2014/main" val="3465655457"/>
                    </a:ext>
                  </a:extLst>
                </a:gridCol>
                <a:gridCol w="2573382">
                  <a:extLst>
                    <a:ext uri="{9D8B030D-6E8A-4147-A177-3AD203B41FA5}">
                      <a16:colId xmlns="" xmlns:a16="http://schemas.microsoft.com/office/drawing/2014/main" val="705599123"/>
                    </a:ext>
                  </a:extLst>
                </a:gridCol>
                <a:gridCol w="2926080">
                  <a:extLst>
                    <a:ext uri="{9D8B030D-6E8A-4147-A177-3AD203B41FA5}">
                      <a16:colId xmlns="" xmlns:a16="http://schemas.microsoft.com/office/drawing/2014/main" val="2293141877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637358220"/>
                    </a:ext>
                  </a:extLst>
                </a:gridCol>
                <a:gridCol w="2204721">
                  <a:extLst>
                    <a:ext uri="{9D8B030D-6E8A-4147-A177-3AD203B41FA5}">
                      <a16:colId xmlns="" xmlns:a16="http://schemas.microsoft.com/office/drawing/2014/main" val="1745269085"/>
                    </a:ext>
                  </a:extLst>
                </a:gridCol>
              </a:tblGrid>
              <a:tr h="1603556">
                <a:tc>
                  <a:txBody>
                    <a:bodyPr/>
                    <a:lstStyle/>
                    <a:p>
                      <a:r>
                        <a:rPr lang="en-GB" dirty="0"/>
                        <a:t>Areas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Separate</a:t>
                      </a:r>
                      <a:r>
                        <a:rPr lang="en-GB" baseline="0" dirty="0"/>
                        <a:t> Approaches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Parallel Approaches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Joint Approaches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Integrated </a:t>
                      </a:r>
                      <a:r>
                        <a:rPr lang="en-GB" dirty="0" smtClean="0"/>
                        <a:t>Approaches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5950480"/>
                  </a:ext>
                </a:extLst>
              </a:tr>
              <a:tr h="2781180">
                <a:tc>
                  <a:txBody>
                    <a:bodyPr/>
                    <a:lstStyle/>
                    <a:p>
                      <a:r>
                        <a:rPr lang="en-GB" dirty="0"/>
                        <a:t>Deliver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fragmented approach to use of providers and resources.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Market facilitation sited in </a:t>
                      </a:r>
                      <a:r>
                        <a:rPr lang="en-US" sz="18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separate organizations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Agencies inform each other of purchasing intentions.</a:t>
                      </a:r>
                    </a:p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Market development information shared across agencies when clearly relevant.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Agencies develop joint service specifications and contracts or share contract risk.</a:t>
                      </a:r>
                    </a:p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Joint appointments of commissioning staff.</a:t>
                      </a:r>
                    </a:p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Jointly researched and produced market position statement.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Integrated commissioning function, e.g. </a:t>
                      </a:r>
                      <a:r>
                        <a:rPr lang="en-GB" sz="18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single manager with responsibility for managing commissioning and contracting within a single organisation or network.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362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78120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56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544451"/>
              </p:ext>
            </p:extLst>
          </p:nvPr>
        </p:nvGraphicFramePr>
        <p:xfrm>
          <a:off x="185057" y="222069"/>
          <a:ext cx="11453223" cy="7003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">
                  <a:extLst>
                    <a:ext uri="{9D8B030D-6E8A-4147-A177-3AD203B41FA5}">
                      <a16:colId xmlns="" xmlns:a16="http://schemas.microsoft.com/office/drawing/2014/main" val="3465655457"/>
                    </a:ext>
                  </a:extLst>
                </a:gridCol>
                <a:gridCol w="2573382">
                  <a:extLst>
                    <a:ext uri="{9D8B030D-6E8A-4147-A177-3AD203B41FA5}">
                      <a16:colId xmlns="" xmlns:a16="http://schemas.microsoft.com/office/drawing/2014/main" val="705599123"/>
                    </a:ext>
                  </a:extLst>
                </a:gridCol>
                <a:gridCol w="2926080">
                  <a:extLst>
                    <a:ext uri="{9D8B030D-6E8A-4147-A177-3AD203B41FA5}">
                      <a16:colId xmlns="" xmlns:a16="http://schemas.microsoft.com/office/drawing/2014/main" val="2293141877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637358220"/>
                    </a:ext>
                  </a:extLst>
                </a:gridCol>
                <a:gridCol w="2204721">
                  <a:extLst>
                    <a:ext uri="{9D8B030D-6E8A-4147-A177-3AD203B41FA5}">
                      <a16:colId xmlns="" xmlns:a16="http://schemas.microsoft.com/office/drawing/2014/main" val="1745269085"/>
                    </a:ext>
                  </a:extLst>
                </a:gridCol>
              </a:tblGrid>
              <a:tr h="1603556">
                <a:tc>
                  <a:txBody>
                    <a:bodyPr/>
                    <a:lstStyle/>
                    <a:p>
                      <a:r>
                        <a:rPr lang="en-GB" dirty="0"/>
                        <a:t>Areas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Separate</a:t>
                      </a:r>
                      <a:r>
                        <a:rPr lang="en-GB" baseline="0" dirty="0"/>
                        <a:t> Approaches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Parallel Approaches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Joint Approaches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Integrated </a:t>
                      </a:r>
                      <a:r>
                        <a:rPr lang="en-GB" dirty="0" smtClean="0"/>
                        <a:t>Approaches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5950480"/>
                  </a:ext>
                </a:extLst>
              </a:tr>
              <a:tr h="2781180">
                <a:tc>
                  <a:txBody>
                    <a:bodyPr/>
                    <a:lstStyle/>
                    <a:p>
                      <a:r>
                        <a:rPr lang="en-GB" dirty="0"/>
                        <a:t>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Contract compliance information is used independently of other sources and solely within the organisation.</a:t>
                      </a:r>
                    </a:p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Provider performance information not shared between agencies.</a:t>
                      </a: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Agencies share information about contracts and intelligence about performance where relevant.</a:t>
                      </a:r>
                    </a:p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Agencies inform each other of performance improvement needs.</a:t>
                      </a:r>
                    </a:p>
                    <a:p>
                      <a:r>
                        <a:rPr lang="en-GB" sz="18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Information from patients/ service users or service providers is shared when clearly relevant.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Multi-agency review groups ensure robust joint arrangements for the collection and interpretation of performance information.</a:t>
                      </a:r>
                    </a:p>
                    <a:p>
                      <a:r>
                        <a:rPr lang="en-GB" sz="18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Agencies jointly design monitoring frameworks.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Integrated monitoring and review arrangements that result in a shared understanding of the effectiveness of current services and the evidence for changes in the future.</a:t>
                      </a:r>
                    </a:p>
                    <a:p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 A single function is responsible for managing and monitoring contracts to meet a single commissioning agenda.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362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78120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17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522</Words>
  <Application>Microsoft Office PowerPoint</Application>
  <PresentationFormat>Custom</PresentationFormat>
  <Paragraphs>116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Integrated Commissioning of services for people with learning disabilities</dc:title>
  <dc:creator>Steve Vaughan</dc:creator>
  <cp:lastModifiedBy>Bethan Price</cp:lastModifiedBy>
  <cp:revision>58</cp:revision>
  <dcterms:created xsi:type="dcterms:W3CDTF">2016-06-08T12:53:57Z</dcterms:created>
  <dcterms:modified xsi:type="dcterms:W3CDTF">2016-11-08T12:53:49Z</dcterms:modified>
</cp:coreProperties>
</file>