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2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FFDB9C60-D3E9-41EE-9733-AA0FD61C0BE4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838EE46B-CC05-4C62-8180-F75C6AF5B8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42747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66D50EBA-3140-41F5-9D6A-CB55FE4CAA92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3059459F-7726-46D9-8AC4-36FF558FE2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97493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86C9D-B945-4AB5-AD23-6A2B65BC0642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68688-8F3E-4026-9768-120861F458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412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57E97-4E04-48D2-A844-53481BBE08F4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BA055-6F2A-45D4-A74E-FD8B4DD4A9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896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9349C-E6D0-45D2-82F8-D4A861D192F1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68B6B-1A3F-4458-929B-9382B9B47A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7102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9B19C-3690-45FF-B551-9FF4F849E3C9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10B15-AD65-4CF4-8129-E946A9E197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984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DE9A6-84C4-4088-A319-1730388359EE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C2317-13F2-4680-81AD-D303E30C82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534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AA049-CE3F-4C38-BB9A-113952ED24BB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CB6A3-868D-420D-AB42-B56F71AB59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4851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BBCDA-6771-4F2C-A8F2-D12280C9A3AA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C0038-1857-4C39-842D-31BF3CA88B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531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2F8B5-7781-481E-9145-65E076E57626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D48B-B238-49B6-9FC5-7BD4523262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996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FC451-7FDA-4E6D-A98C-7FBE7FF0F47E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E25B4-CB82-4324-8F89-65C4EE63B5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074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F8751-9D46-41F4-BA27-8D86DD872E6C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427E0-B73B-4806-BBD1-A0933311A4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616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643DF-279E-4BDD-9ED3-AD2CAE1B8F30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FFE43-A85C-4409-87A7-7B9D7EF80A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321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E140780-466C-471E-8FFD-0BE0492AEB6C}" type="datetime1">
              <a:rPr lang="en-GB" altLang="en-US"/>
              <a:pPr>
                <a:defRPr/>
              </a:pPr>
              <a:t>10/11/2016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E136E74-4C5E-44B5-973C-ADFB9F2976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 descr="Directorate_pg2+_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336550" y="603250"/>
            <a:ext cx="4037013" cy="509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2000"/>
              <a:t>Pooled Funds</a:t>
            </a:r>
          </a:p>
          <a:p>
            <a:pPr eaLnBrk="1" hangingPunct="1"/>
            <a:endParaRPr lang="en-GB" altLang="en-US" sz="800" i="1"/>
          </a:p>
          <a:p>
            <a:pPr eaLnBrk="1" hangingPunct="1"/>
            <a:r>
              <a:rPr lang="en-GB" altLang="en-US" sz="1700" b="1"/>
              <a:t>Establishment and maintenance of pooled funds</a:t>
            </a:r>
          </a:p>
          <a:p>
            <a:pPr eaLnBrk="1" hangingPunct="1"/>
            <a:endParaRPr lang="en-GB" altLang="en-US" sz="800" b="1"/>
          </a:p>
          <a:p>
            <a:pPr eaLnBrk="1" hangingPunct="1"/>
            <a:r>
              <a:rPr lang="en-GB" altLang="en-US" sz="1700" b="1"/>
              <a:t>19.</a:t>
            </a:r>
            <a:r>
              <a:rPr lang="en-GB" altLang="en-US" sz="1700"/>
              <a:t>—(1) Partnership bodies for each of the partnership arrangements are required to establish and maintain pooled funds in relation to—</a:t>
            </a:r>
          </a:p>
          <a:p>
            <a:pPr eaLnBrk="1" hangingPunct="1"/>
            <a:endParaRPr lang="en-GB" altLang="en-US" sz="1700"/>
          </a:p>
          <a:p>
            <a:pPr eaLnBrk="1" hangingPunct="1"/>
            <a:r>
              <a:rPr lang="en-GB" altLang="en-US" sz="1700"/>
              <a:t>(a) the exercise of their care home</a:t>
            </a:r>
          </a:p>
          <a:p>
            <a:pPr eaLnBrk="1" hangingPunct="1"/>
            <a:r>
              <a:rPr lang="en-GB" altLang="en-US" sz="1700"/>
              <a:t>accommodation functions;</a:t>
            </a:r>
          </a:p>
          <a:p>
            <a:pPr eaLnBrk="1" hangingPunct="1"/>
            <a:r>
              <a:rPr lang="en-GB" altLang="en-US" sz="1700"/>
              <a:t>(b) the exercise of their family support functions;</a:t>
            </a:r>
          </a:p>
          <a:p>
            <a:pPr eaLnBrk="1" hangingPunct="1"/>
            <a:r>
              <a:rPr lang="en-GB" altLang="en-US" sz="1700"/>
              <a:t>(c) such of their specified functions as they decide they will exercise jointly in</a:t>
            </a:r>
          </a:p>
          <a:p>
            <a:pPr eaLnBrk="1" hangingPunct="1"/>
            <a:r>
              <a:rPr lang="en-GB" altLang="en-US" sz="1700"/>
              <a:t>consequence of an assessment carried out under section 14 of the Act or any plan prepared under section 14A of the Act.</a:t>
            </a: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4664075" y="603250"/>
            <a:ext cx="4281488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2000"/>
              <a:t>Cronfeydd Cyfun</a:t>
            </a:r>
          </a:p>
          <a:p>
            <a:pPr eaLnBrk="1" hangingPunct="1"/>
            <a:endParaRPr lang="en-GB" altLang="en-US" sz="800" b="1"/>
          </a:p>
          <a:p>
            <a:pPr eaLnBrk="1" hangingPunct="1"/>
            <a:r>
              <a:rPr lang="en-GB" altLang="en-US" sz="1600" b="1"/>
              <a:t>Sefydlu a chynnal cronfeydd cyfun</a:t>
            </a:r>
          </a:p>
          <a:p>
            <a:pPr eaLnBrk="1" hangingPunct="1"/>
            <a:endParaRPr lang="en-GB" altLang="en-US" sz="800" b="1"/>
          </a:p>
          <a:p>
            <a:pPr eaLnBrk="1" hangingPunct="1"/>
            <a:endParaRPr lang="en-GB" altLang="en-US" sz="1700" b="1"/>
          </a:p>
          <a:p>
            <a:pPr eaLnBrk="1" hangingPunct="1"/>
            <a:r>
              <a:rPr lang="en-GB" altLang="en-US" sz="1700" b="1"/>
              <a:t>19.</a:t>
            </a:r>
            <a:r>
              <a:rPr lang="en-GB" altLang="en-US" sz="1700"/>
              <a:t>—(1) Mae’n ofynnol i gyrff partneriaeth pob un o’r trefniadau partneriaeth sefydlu a chynnal cronfeydd cyfun mewn perthynas ag—</a:t>
            </a:r>
          </a:p>
          <a:p>
            <a:pPr eaLnBrk="1" hangingPunct="1"/>
            <a:endParaRPr lang="en-GB" altLang="en-US" sz="1700"/>
          </a:p>
          <a:p>
            <a:pPr eaLnBrk="1" hangingPunct="1"/>
            <a:r>
              <a:rPr lang="en-GB" altLang="en-US" sz="1700"/>
              <a:t>(a) arfer eu swyddogaethau llety cartref gofal;</a:t>
            </a:r>
          </a:p>
          <a:p>
            <a:pPr eaLnBrk="1" hangingPunct="1"/>
            <a:r>
              <a:rPr lang="en-GB" altLang="en-US" sz="1700"/>
              <a:t>(b) arfer eu swyddogaethau cymorth i deuluoedd;</a:t>
            </a:r>
          </a:p>
          <a:p>
            <a:pPr eaLnBrk="1" hangingPunct="1"/>
            <a:r>
              <a:rPr lang="en-GB" altLang="en-US" sz="1700"/>
              <a:t>(c) unrhyw un neu ragor o’u swyddogaethau penodedig y maent yn penderfynu y byddant yn eu harfer ar y cyd o ganlyniad i asesiad a gynhelir o dan adran 14 o’r Ddeddf neu unrhyw gynllun </a:t>
            </a:r>
            <a:r>
              <a:rPr lang="es-ES" altLang="en-US" sz="1700"/>
              <a:t>a lunnir o dan adran 14A o’r </a:t>
            </a:r>
            <a:r>
              <a:rPr lang="en-GB" altLang="en-US" sz="1700"/>
              <a:t>Ddeddf.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190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Theme</vt:lpstr>
      <vt:lpstr>PowerPoint Presentation</vt:lpstr>
    </vt:vector>
  </TitlesOfParts>
  <Company>WG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Jessica Hughes</dc:creator>
  <cp:lastModifiedBy>Bethan Price</cp:lastModifiedBy>
  <cp:revision>21</cp:revision>
  <dcterms:created xsi:type="dcterms:W3CDTF">2013-05-13T11:38:20Z</dcterms:created>
  <dcterms:modified xsi:type="dcterms:W3CDTF">2016-11-10T11:44:59Z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bjective-Id">
    <vt:lpwstr>A15834053</vt:lpwstr>
  </property>
  <property fmtid="{D5CDD505-2E9C-101B-9397-08002B2CF9AE}" pid="3" name="Objective-Title">
    <vt:lpwstr>Presentation - 2 - Chris Stevens - 2/11 RPB event</vt:lpwstr>
  </property>
  <property fmtid="{D5CDD505-2E9C-101B-9397-08002B2CF9AE}" pid="4" name="Objective-Comment">
    <vt:lpwstr/>
  </property>
  <property fmtid="{D5CDD505-2E9C-101B-9397-08002B2CF9AE}" pid="5" name="Objective-CreationStamp">
    <vt:filetime>2016-10-31T14:43:59Z</vt:filetime>
  </property>
  <property fmtid="{D5CDD505-2E9C-101B-9397-08002B2CF9AE}" pid="6" name="Objective-IsApproved">
    <vt:bool>false</vt:bool>
  </property>
  <property fmtid="{D5CDD505-2E9C-101B-9397-08002B2CF9AE}" pid="7" name="Objective-IsPublished">
    <vt:bool>true</vt:bool>
  </property>
  <property fmtid="{D5CDD505-2E9C-101B-9397-08002B2CF9AE}" pid="8" name="Objective-DatePublished">
    <vt:filetime>2016-10-31T14:43:59Z</vt:filetime>
  </property>
  <property fmtid="{D5CDD505-2E9C-101B-9397-08002B2CF9AE}" pid="9" name="Objective-ModificationStamp">
    <vt:filetime>2016-10-31T14:44:50Z</vt:filetime>
  </property>
  <property fmtid="{D5CDD505-2E9C-101B-9397-08002B2CF9AE}" pid="10" name="Objective-Owner">
    <vt:lpwstr>Cleaver, Tom (HSS - Social Services &amp; Integration)</vt:lpwstr>
  </property>
  <property fmtid="{D5CDD505-2E9C-101B-9397-08002B2CF9AE}" pid="11" name="Objective-Path">
    <vt:lpwstr>Objective Global Folder:Corporate File Plan:PROGRAMME &amp; PROJECT MANAGEMENT:Sustainable Social Services Programme:Social Services Implementation:07 - Stakeholder &amp; Communication Management:Sustainable Social Services Implementation - Part 9 - Regional Partnership Boards - event planning - 2016-2018:RPB Event 2 Nov 2016:</vt:lpwstr>
  </property>
  <property fmtid="{D5CDD505-2E9C-101B-9397-08002B2CF9AE}" pid="12" name="Objective-Parent">
    <vt:lpwstr>RPB Event 2 Nov 2016</vt:lpwstr>
  </property>
  <property fmtid="{D5CDD505-2E9C-101B-9397-08002B2CF9AE}" pid="13" name="Objective-State">
    <vt:lpwstr>Published</vt:lpwstr>
  </property>
  <property fmtid="{D5CDD505-2E9C-101B-9397-08002B2CF9AE}" pid="14" name="Objective-Version">
    <vt:lpwstr>1.0</vt:lpwstr>
  </property>
  <property fmtid="{D5CDD505-2E9C-101B-9397-08002B2CF9AE}" pid="15" name="Objective-VersionNumber">
    <vt:r8>1</vt:r8>
  </property>
  <property fmtid="{D5CDD505-2E9C-101B-9397-08002B2CF9AE}" pid="16" name="Objective-VersionComment">
    <vt:lpwstr>First version</vt:lpwstr>
  </property>
  <property fmtid="{D5CDD505-2E9C-101B-9397-08002B2CF9AE}" pid="17" name="Objective-FileNumber">
    <vt:lpwstr>qA1256020</vt:lpwstr>
  </property>
  <property fmtid="{D5CDD505-2E9C-101B-9397-08002B2CF9AE}" pid="18" name="Objective-Classification">
    <vt:lpwstr>[Inherited - Official]</vt:lpwstr>
  </property>
  <property fmtid="{D5CDD505-2E9C-101B-9397-08002B2CF9AE}" pid="19" name="Objective-Caveats">
    <vt:lpwstr/>
  </property>
  <property fmtid="{D5CDD505-2E9C-101B-9397-08002B2CF9AE}" pid="20" name="Objective-Language [system]">
    <vt:lpwstr>English (eng)</vt:lpwstr>
  </property>
  <property fmtid="{D5CDD505-2E9C-101B-9397-08002B2CF9AE}" pid="21" name="Objective-Date Acquired [system]">
    <vt:lpwstr/>
  </property>
  <property fmtid="{D5CDD505-2E9C-101B-9397-08002B2CF9AE}" pid="22" name="Objective-What to Keep [system]">
    <vt:lpwstr>No</vt:lpwstr>
  </property>
  <property fmtid="{D5CDD505-2E9C-101B-9397-08002B2CF9AE}" pid="23" name="Objective-Official Translation [system]">
    <vt:lpwstr/>
  </property>
  <property fmtid="{D5CDD505-2E9C-101B-9397-08002B2CF9AE}" pid="24" name="Objective-Connect Creator [system]">
    <vt:lpwstr/>
  </property>
</Properties>
</file>