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275" r:id="rId6"/>
    <p:sldId id="265" r:id="rId7"/>
    <p:sldId id="280" r:id="rId8"/>
    <p:sldId id="262" r:id="rId9"/>
    <p:sldId id="278" r:id="rId10"/>
    <p:sldId id="276" r:id="rId11"/>
    <p:sldId id="277" r:id="rId12"/>
    <p:sldId id="279" r:id="rId13"/>
    <p:sldId id="261" r:id="rId14"/>
    <p:sldId id="267" r:id="rId15"/>
    <p:sldId id="268" r:id="rId16"/>
    <p:sldId id="263" r:id="rId17"/>
    <p:sldId id="266" r:id="rId18"/>
    <p:sldId id="259" r:id="rId19"/>
    <p:sldId id="273" r:id="rId20"/>
    <p:sldId id="269" r:id="rId21"/>
    <p:sldId id="271" r:id="rId22"/>
    <p:sldId id="272" r:id="rId2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3FF"/>
    <a:srgbClr val="9900FF"/>
    <a:srgbClr val="FF00FF"/>
    <a:srgbClr val="99FF00"/>
    <a:srgbClr val="FF0000"/>
    <a:srgbClr val="8C008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186"/>
      </p:cViewPr>
      <p:guideLst>
        <p:guide orient="horz" pos="2208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37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A767B-5174-455C-88D5-DA04DB9DB0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98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98A0C8-59C2-40A1-8647-AB498D956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19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3AFB6BD-1E94-4DE2-B9E6-44FD4E55BA57}" type="slidenum">
              <a:rPr lang="en-GB" altLang="en-US" sz="1200" smtClean="0"/>
              <a:pPr/>
              <a:t>2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0273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To maximise the potential for businesses to contribute to economic growth and sustainability through the establishment of co-operative consortia</a:t>
            </a:r>
          </a:p>
          <a:p>
            <a:endParaRPr lang="en-GB" altLang="en-US" smtClean="0">
              <a:latin typeface="Times" pitchFamily="18" charset="0"/>
            </a:endParaRPr>
          </a:p>
          <a:p>
            <a:r>
              <a:rPr lang="en-GB" altLang="en-US" smtClean="0">
                <a:latin typeface="Times" pitchFamily="18" charset="0"/>
              </a:rPr>
              <a:t>Traditional capitalist economy – Price takers.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7C845B75-101C-48AE-806E-B9C07FF1341F}" type="slidenum">
              <a:rPr lang="en-GB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5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The co-operative way of fighting back.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82910D50-0117-4DB9-B5E7-A2FC5AE0E1FE}" type="slidenum">
              <a:rPr lang="en-GB" sz="120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8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A co-operative organisation owned and controlled by its members. Members could include, users of the service, workers delivering the service, commissioners purchasing the service, for example health boards or local authorities.</a:t>
            </a:r>
          </a:p>
          <a:p>
            <a:endParaRPr lang="en-GB" alt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1FC4C191-F5E9-4D54-92AD-36CD3538653E}" type="slidenum">
              <a:rPr lang="en-GB" altLang="en-US" sz="1200" smtClean="0"/>
              <a:pPr>
                <a:defRPr/>
              </a:pPr>
              <a:t>9</a:t>
            </a:fld>
            <a:endParaRPr lang="en-GB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5037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780EB9-0B2A-4EEC-8CE2-7810C6C023BA}" type="slidenum">
              <a:rPr lang="en-GB" altLang="en-US" sz="1200" smtClean="0"/>
              <a:pPr/>
              <a:t>14</a:t>
            </a:fld>
            <a:endParaRPr lang="en-GB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2479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there potential through grant giving to support these charities to develop their capacity to offer products or services to their core constituents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EDC8-0A64-4D08-A0E9-68FFF6EEBF7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08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GB" baseline="0" dirty="0" smtClean="0"/>
          </a:p>
          <a:p>
            <a:pPr defTabSz="948507">
              <a:defRPr/>
            </a:pPr>
            <a:r>
              <a:rPr lang="en-GB" dirty="0"/>
              <a:t>Vision 21 – Established social enterprise started in Cardiff providing opportunities for people with learning difficulties  </a:t>
            </a:r>
          </a:p>
          <a:p>
            <a:pPr defTabSz="948507">
              <a:defRPr/>
            </a:pPr>
            <a:endParaRPr lang="en-GB" dirty="0"/>
          </a:p>
          <a:p>
            <a:pPr defTabSz="948507">
              <a:defRPr/>
            </a:pPr>
            <a:r>
              <a:rPr lang="en-GB" dirty="0" smtClean="0"/>
              <a:t>Vision 21 offers</a:t>
            </a:r>
            <a:r>
              <a:rPr lang="en-GB" baseline="0" dirty="0" smtClean="0"/>
              <a:t> </a:t>
            </a:r>
            <a:r>
              <a:rPr lang="en-GB" dirty="0" smtClean="0"/>
              <a:t>people with learning needs the opportunity to undertake vocational training with a view to employment,</a:t>
            </a:r>
            <a:r>
              <a:rPr lang="en-GB" baseline="0" dirty="0" smtClean="0"/>
              <a:t> it </a:t>
            </a:r>
            <a:r>
              <a:rPr lang="en-GB" dirty="0" smtClean="0"/>
              <a:t>now has 16 projects covering Catering, Horticulture, Retail, ICT, Woodwork, Pottery, Arts/Crafts and Card Making as well as Training and Mentoring, located around Cardiff, Newport and the Vale of Glamorgan.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defTabSz="948507">
              <a:defRPr/>
            </a:pPr>
            <a:endParaRPr lang="en-GB" dirty="0"/>
          </a:p>
          <a:p>
            <a:pPr defTabSz="948507">
              <a:defRPr/>
            </a:pPr>
            <a:r>
              <a:rPr lang="en-GB" dirty="0"/>
              <a:t>Care and Repair Services – Trading arm of Swansea Care and Repair set up to offer handyman services to customers with the ability to pay </a:t>
            </a:r>
          </a:p>
          <a:p>
            <a:pPr defTabSz="948507">
              <a:defRPr/>
            </a:pPr>
            <a:endParaRPr lang="en-GB" dirty="0"/>
          </a:p>
          <a:p>
            <a:pPr defTabSz="948507">
              <a:defRPr/>
            </a:pPr>
            <a:endParaRPr lang="en-GB" dirty="0"/>
          </a:p>
          <a:p>
            <a:pPr algn="l">
              <a:defRPr/>
            </a:pPr>
            <a:r>
              <a:rPr lang="en-GB" dirty="0"/>
              <a:t>Well Being Regeneration  - </a:t>
            </a:r>
            <a:r>
              <a:rPr lang="en-GB" dirty="0">
                <a:latin typeface="Franklin Gothic Book" pitchFamily="34" charset="0"/>
              </a:rPr>
              <a:t>Foot care pilot commissioned by NHS Podiatry Service, local authority, 50+ Partnership/Strategy for Older People with former Carmarthenshire LHB, primarily in Carmarthen </a:t>
            </a:r>
          </a:p>
          <a:p>
            <a:pPr algn="l">
              <a:defRPr/>
            </a:pPr>
            <a:endParaRPr lang="en-GB" dirty="0">
              <a:latin typeface="Franklin Gothic Book" pitchFamily="34" charset="0"/>
            </a:endParaRPr>
          </a:p>
          <a:p>
            <a:pPr marL="355690" indent="-355690">
              <a:buFont typeface="Arial" pitchFamily="34" charset="0"/>
              <a:buChar char="•"/>
              <a:defRPr/>
            </a:pPr>
            <a:r>
              <a:rPr lang="en-GB" dirty="0">
                <a:latin typeface="Franklin Gothic Book" pitchFamily="34" charset="0"/>
              </a:rPr>
              <a:t>Affordable foot care service no longer available through the NHS</a:t>
            </a:r>
          </a:p>
          <a:p>
            <a:pPr marL="355690" indent="-355690">
              <a:buFont typeface="Arial" pitchFamily="34" charset="0"/>
              <a:buChar char="•"/>
              <a:defRPr/>
            </a:pPr>
            <a:r>
              <a:rPr lang="en-GB" dirty="0">
                <a:latin typeface="Franklin Gothic Book" pitchFamily="34" charset="0"/>
              </a:rPr>
              <a:t>Reduced mobility &amp; lack of exercise have far-reaching physical, social and psychological effects</a:t>
            </a:r>
          </a:p>
          <a:p>
            <a:pPr marL="355690" indent="-355690">
              <a:buFont typeface="Arial" pitchFamily="34" charset="0"/>
              <a:buChar char="•"/>
              <a:defRPr/>
            </a:pPr>
            <a:r>
              <a:rPr lang="en-GB" dirty="0">
                <a:latin typeface="Franklin Gothic Book" pitchFamily="34" charset="0"/>
              </a:rPr>
              <a:t>Service goes beyond standard therapies to include massage, reflexology, physiotherapy &amp; cognitive behavioural therapy to leisure activities and Tai Chi</a:t>
            </a:r>
          </a:p>
          <a:p>
            <a:pPr marL="355690" indent="-355690">
              <a:buFont typeface="Arial" pitchFamily="34" charset="0"/>
              <a:buChar char="•"/>
              <a:defRPr/>
            </a:pPr>
            <a:r>
              <a:rPr lang="en-GB" dirty="0">
                <a:latin typeface="Franklin Gothic Book" pitchFamily="34" charset="0"/>
              </a:rPr>
              <a:t>Aim is to reduce isolation, engage people with their community, reducing the demand for intensive care.</a:t>
            </a:r>
          </a:p>
          <a:p>
            <a:pPr marL="355690" indent="-355690">
              <a:buFont typeface="Arial" pitchFamily="34" charset="0"/>
              <a:buChar char="•"/>
              <a:defRPr/>
            </a:pPr>
            <a:endParaRPr lang="en-GB" dirty="0">
              <a:latin typeface="Franklin Gothic Book" pitchFamily="34" charset="0"/>
            </a:endParaRPr>
          </a:p>
          <a:p>
            <a:pPr algn="l">
              <a:defRPr/>
            </a:pPr>
            <a:r>
              <a:rPr lang="en-GB" dirty="0">
                <a:latin typeface="Franklin Gothic Book" pitchFamily="34" charset="0"/>
              </a:rPr>
              <a:t>Two thirds income revenue from SLA with LHB/local authority, final third grant investment, supported by in-kind contributions.</a:t>
            </a:r>
          </a:p>
          <a:p>
            <a:pPr defTabSz="948507"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EDC8-0A64-4D08-A0E9-68FFF6EEBF7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33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GB" dirty="0" smtClean="0"/>
              <a:t>Wholly owned trading arm  - where a public body like a local</a:t>
            </a:r>
            <a:r>
              <a:rPr lang="en-GB" baseline="0" dirty="0" smtClean="0"/>
              <a:t> authority sets up a wholly owned trading subsidiary to deliver contracted services  - Essex Cares Model </a:t>
            </a:r>
            <a:r>
              <a:rPr lang="en-GB" dirty="0" smtClean="0"/>
              <a:t> http://www.essexcares.org/about-us/</a:t>
            </a:r>
          </a:p>
          <a:p>
            <a:pPr defTabSz="948507">
              <a:defRPr/>
            </a:pPr>
            <a:r>
              <a:rPr lang="en-GB" dirty="0" smtClean="0"/>
              <a:t>Support the process (through investment of time expertise and money) of helping set up a Worker Owned Co-operative Business - CASA</a:t>
            </a:r>
            <a:r>
              <a:rPr lang="en-GB" baseline="0" dirty="0" smtClean="0"/>
              <a:t> Model http://www.casaltd.com/about-us</a:t>
            </a:r>
          </a:p>
          <a:p>
            <a:pPr defTabSz="948507">
              <a:defRPr/>
            </a:pPr>
            <a:r>
              <a:rPr lang="en-GB" baseline="0" dirty="0" smtClean="0"/>
              <a:t>“ Because our employees have a share in the business our staff turnover is much lower than the private sector</a:t>
            </a:r>
            <a:endParaRPr lang="en-GB" dirty="0" smtClean="0"/>
          </a:p>
          <a:p>
            <a:pPr defTabSz="948507">
              <a:defRPr/>
            </a:pPr>
            <a:endParaRPr lang="en-GB" dirty="0" smtClean="0"/>
          </a:p>
          <a:p>
            <a:r>
              <a:rPr lang="en-GB" dirty="0" smtClean="0"/>
              <a:t>A multi stakeholder co-operative in partnership with others – Where employees,</a:t>
            </a:r>
            <a:r>
              <a:rPr lang="en-GB" baseline="0" dirty="0" smtClean="0"/>
              <a:t> service users and commissioners are equal members of the co-operative.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5EDC8-0A64-4D08-A0E9-68FFF6EEBF7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11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6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6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4582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757264"/>
            <a:ext cx="41529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57264"/>
            <a:ext cx="41529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6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09688"/>
            <a:ext cx="8458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﻿Heading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757488"/>
            <a:ext cx="845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2" r:id="rId3"/>
    <p:sldLayoutId id="214748369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Segoe UI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Segoe U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Segoe U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Segoe U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Segoe U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DINO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DINO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DINO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DINO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rgbClr val="595959"/>
          </a:solidFill>
          <a:latin typeface="Segoe UI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rgbClr val="595959"/>
          </a:solidFill>
          <a:latin typeface="Segoe UI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595959"/>
          </a:solidFill>
          <a:latin typeface="Segoe UI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rgbClr val="595959"/>
          </a:solidFill>
          <a:latin typeface="Segoe UI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595959"/>
          </a:solidFill>
          <a:latin typeface="Segoe UI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lenn.bowen@wales.coo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895400"/>
          </a:xfrm>
        </p:spPr>
        <p:txBody>
          <a:bodyPr/>
          <a:lstStyle/>
          <a:p>
            <a:pPr algn="ctr"/>
            <a:r>
              <a:rPr lang="en-GB" b="1" dirty="0" smtClean="0"/>
              <a:t>Care to Co-operate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4582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project will </a:t>
            </a:r>
            <a:r>
              <a:rPr lang="en-GB" dirty="0"/>
              <a:t>support the development of social co-operatives and social enterprises across Wales. It will support citizens to come together to develop co-operative solutions in the field of social services and well being.  </a:t>
            </a:r>
          </a:p>
        </p:txBody>
      </p:sp>
    </p:spTree>
    <p:extLst>
      <p:ext uri="{BB962C8B-B14F-4D97-AF65-F5344CB8AC3E}">
        <p14:creationId xmlns:p14="http://schemas.microsoft.com/office/powerpoint/2010/main" val="17492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823392"/>
          </a:xfrm>
        </p:spPr>
        <p:txBody>
          <a:bodyPr/>
          <a:lstStyle/>
          <a:p>
            <a:r>
              <a:rPr lang="en-GB" b="1" dirty="0"/>
              <a:t>Clients include: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2856"/>
            <a:ext cx="8458200" cy="381642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/>
              <a:t>co-operative of stakeholders </a:t>
            </a:r>
            <a:r>
              <a:rPr lang="en-GB" dirty="0"/>
              <a:t>supporting people </a:t>
            </a:r>
            <a:r>
              <a:rPr lang="en-GB"/>
              <a:t>experiencing </a:t>
            </a:r>
            <a:r>
              <a:rPr lang="en-GB" smtClean="0"/>
              <a:t>dementia, </a:t>
            </a:r>
            <a:r>
              <a:rPr lang="en-GB" dirty="0"/>
              <a:t>which includes citizens, trainers and the </a:t>
            </a:r>
            <a:r>
              <a:rPr lang="en-GB" dirty="0" smtClean="0"/>
              <a:t>workforce.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co-operative consortium </a:t>
            </a:r>
            <a:r>
              <a:rPr lang="en-GB" dirty="0" smtClean="0"/>
              <a:t>of third sector organisations preparing to bid for learning disability service contracts.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751384"/>
          </a:xfrm>
        </p:spPr>
        <p:txBody>
          <a:bodyPr/>
          <a:lstStyle/>
          <a:p>
            <a:r>
              <a:rPr lang="en-GB" b="1" dirty="0"/>
              <a:t>Clients 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2856"/>
            <a:ext cx="8458200" cy="4032448"/>
          </a:xfrm>
        </p:spPr>
        <p:txBody>
          <a:bodyPr/>
          <a:lstStyle/>
          <a:p>
            <a:r>
              <a:rPr lang="en-GB" dirty="0"/>
              <a:t>Co-operative approaches to designing alternative future </a:t>
            </a:r>
            <a:r>
              <a:rPr lang="en-GB" b="1" dirty="0"/>
              <a:t>models of domiciliary care </a:t>
            </a:r>
            <a:r>
              <a:rPr lang="en-GB" dirty="0"/>
              <a:t>with partners from the local authority, the CVC and third sector </a:t>
            </a:r>
            <a:r>
              <a:rPr lang="en-GB" dirty="0" smtClean="0"/>
              <a:t>organisations.</a:t>
            </a:r>
          </a:p>
          <a:p>
            <a:endParaRPr lang="en-GB" sz="1050" dirty="0"/>
          </a:p>
          <a:p>
            <a:r>
              <a:rPr lang="en-GB" dirty="0"/>
              <a:t>Artists forming a co-operative with people who experience </a:t>
            </a:r>
            <a:r>
              <a:rPr lang="en-GB" b="1" dirty="0"/>
              <a:t>sensory loss </a:t>
            </a:r>
            <a:r>
              <a:rPr lang="en-GB" dirty="0"/>
              <a:t>and </a:t>
            </a:r>
            <a:r>
              <a:rPr lang="en-GB" b="1" dirty="0"/>
              <a:t>mental health issues</a:t>
            </a:r>
            <a:r>
              <a:rPr lang="en-GB" dirty="0"/>
              <a:t>, to use creative arts, to increase their well-being and social inclusion.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412776"/>
            <a:ext cx="7416800" cy="496728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commission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GB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 small local charities and voluntary orgs to deliver well being and preventative services – </a:t>
            </a:r>
            <a:r>
              <a:rPr lang="en-GB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“Giving”</a:t>
            </a:r>
          </a:p>
          <a:p>
            <a:pPr>
              <a:spcBef>
                <a:spcPct val="0"/>
              </a:spcBef>
              <a:defRPr/>
            </a:pPr>
            <a:endParaRPr lang="en-GB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Contract with established social enterprises and co-ops to deliver services  - </a:t>
            </a:r>
            <a:r>
              <a:rPr lang="en-GB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“Shopping”</a:t>
            </a:r>
          </a:p>
          <a:p>
            <a:pPr>
              <a:spcBef>
                <a:spcPct val="0"/>
              </a:spcBef>
              <a:defRPr/>
            </a:pPr>
            <a:endParaRPr lang="en-GB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Facilitate the setting up new jointly owned SPV’s to deliver services – </a:t>
            </a:r>
            <a:r>
              <a:rPr lang="en-GB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“Investing”  </a:t>
            </a:r>
          </a:p>
        </p:txBody>
      </p:sp>
    </p:spTree>
    <p:extLst>
      <p:ext uri="{BB962C8B-B14F-4D97-AF65-F5344CB8AC3E}">
        <p14:creationId xmlns:p14="http://schemas.microsoft.com/office/powerpoint/2010/main" val="31764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58200" cy="887413"/>
          </a:xfrm>
        </p:spPr>
        <p:txBody>
          <a:bodyPr/>
          <a:lstStyle/>
          <a:p>
            <a:pPr algn="ctr"/>
            <a:r>
              <a:rPr lang="en-GB" altLang="en-US" b="1" dirty="0" smtClean="0"/>
              <a:t>Barriers &amp; Challenges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58200" cy="4678362"/>
          </a:xfrm>
        </p:spPr>
        <p:txBody>
          <a:bodyPr/>
          <a:lstStyle/>
          <a:p>
            <a:r>
              <a:rPr lang="en-GB" altLang="en-US" dirty="0" smtClean="0">
                <a:latin typeface="Franklin Gothic Book" pitchFamily="34" charset="0"/>
              </a:rPr>
              <a:t>Political buy in from potential stakeholders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Finance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Technical expertise 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Staff &amp; staff training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Potential TUPE issues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Displacement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Member engagement and training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Business support </a:t>
            </a:r>
          </a:p>
          <a:p>
            <a:r>
              <a:rPr lang="en-GB" altLang="en-US" dirty="0" smtClean="0">
                <a:latin typeface="Franklin Gothic Book" pitchFamily="34" charset="0"/>
              </a:rPr>
              <a:t>Winning contracts </a:t>
            </a:r>
          </a:p>
        </p:txBody>
      </p:sp>
    </p:spTree>
    <p:extLst>
      <p:ext uri="{BB962C8B-B14F-4D97-AF65-F5344CB8AC3E}">
        <p14:creationId xmlns:p14="http://schemas.microsoft.com/office/powerpoint/2010/main" val="26991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309688"/>
            <a:ext cx="8515350" cy="14478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cs typeface="+mj-cs"/>
              </a:rPr>
              <a:t>Contact Details</a:t>
            </a:r>
            <a:endParaRPr lang="en-US" b="1" dirty="0" smtClean="0"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chemeClr val="accent4">
                    <a:lumMod val="65000"/>
                    <a:lumOff val="35000"/>
                  </a:schemeClr>
                </a:solidFill>
                <a:cs typeface="+mn-cs"/>
              </a:rPr>
              <a:t>Glenn Bowen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  <a:cs typeface="+mn-cs"/>
              </a:rPr>
              <a:t>Mobile: 07775 512311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accent4">
                    <a:lumMod val="65000"/>
                    <a:lumOff val="35000"/>
                  </a:schemeClr>
                </a:solidFill>
                <a:cs typeface="+mn-cs"/>
              </a:rPr>
              <a:t>Email: </a:t>
            </a:r>
            <a:r>
              <a:rPr lang="en-US" dirty="0" smtClean="0">
                <a:solidFill>
                  <a:schemeClr val="accent4">
                    <a:lumMod val="65000"/>
                    <a:lumOff val="35000"/>
                  </a:schemeClr>
                </a:solidFill>
                <a:cs typeface="+mn-cs"/>
                <a:hlinkClick r:id="rId2"/>
              </a:rPr>
              <a:t>glenn.bowen@wales.coop</a:t>
            </a:r>
            <a:endParaRPr lang="en-US" dirty="0" smtClean="0">
              <a:solidFill>
                <a:schemeClr val="accent4">
                  <a:lumMod val="65000"/>
                  <a:lumOff val="35000"/>
                </a:schemeClr>
              </a:solidFill>
              <a:cs typeface="+mn-cs"/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chemeClr val="accent4">
                  <a:lumMod val="65000"/>
                  <a:lumOff val="35000"/>
                </a:schemeClr>
              </a:solidFill>
              <a:cs typeface="+mn-cs"/>
            </a:endParaRPr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chemeClr val="accent4">
                    <a:lumMod val="65000"/>
                    <a:lumOff val="35000"/>
                  </a:schemeClr>
                </a:solidFill>
                <a:cs typeface="+mn-cs"/>
              </a:rPr>
              <a:t>Questions ? </a:t>
            </a:r>
            <a:endParaRPr lang="en-US" b="1" dirty="0">
              <a:solidFill>
                <a:schemeClr val="accent4">
                  <a:lumMod val="65000"/>
                  <a:lumOff val="3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accent4">
                  <a:lumMod val="65000"/>
                  <a:lumOff val="3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1" t="11334" r="17934" b="8777"/>
          <a:stretch/>
        </p:blipFill>
        <p:spPr>
          <a:xfrm>
            <a:off x="971600" y="1340768"/>
            <a:ext cx="72728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Giving </a:t>
            </a:r>
            <a:r>
              <a:rPr lang="en-GB" b="1" dirty="0" smtClean="0">
                <a:latin typeface="Franklin Gothic Book" pitchFamily="34" charset="0"/>
              </a:rPr>
              <a:t/>
            </a:r>
            <a:br>
              <a:rPr lang="en-GB" b="1" dirty="0" smtClean="0">
                <a:latin typeface="Franklin Gothic Book" pitchFamily="34" charset="0"/>
              </a:rPr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8880"/>
            <a:ext cx="8458200" cy="374441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Is there potential to support existing charities to work smarter through the development of SLA’s. Organisations such as : - </a:t>
            </a:r>
          </a:p>
          <a:p>
            <a:pPr marL="0" indent="0">
              <a:buFontTx/>
              <a:buNone/>
              <a:defRPr/>
            </a:pPr>
            <a:endParaRPr lang="en-GB" sz="1600" dirty="0"/>
          </a:p>
          <a:p>
            <a:pPr>
              <a:defRPr/>
            </a:pPr>
            <a:r>
              <a:rPr lang="en-GB" dirty="0" smtClean="0"/>
              <a:t>Men’s Sheds</a:t>
            </a:r>
          </a:p>
          <a:p>
            <a:pPr>
              <a:defRPr/>
            </a:pPr>
            <a:r>
              <a:rPr lang="en-GB" dirty="0" smtClean="0"/>
              <a:t>Crossroads</a:t>
            </a:r>
          </a:p>
          <a:p>
            <a:pPr>
              <a:defRPr/>
            </a:pPr>
            <a:r>
              <a:rPr lang="en-GB" dirty="0" smtClean="0"/>
              <a:t>MS Society </a:t>
            </a:r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99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58200" cy="815752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Shopping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58200" cy="368843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Is there potential to procure services from established SE’s to help them grow and develop, organisations such as : -</a:t>
            </a:r>
          </a:p>
          <a:p>
            <a:pPr marL="0" indent="0">
              <a:buFontTx/>
              <a:buNone/>
              <a:defRPr/>
            </a:pPr>
            <a:endParaRPr lang="en-GB" sz="1000" dirty="0"/>
          </a:p>
          <a:p>
            <a:pPr>
              <a:defRPr/>
            </a:pPr>
            <a:r>
              <a:rPr lang="en-GB" dirty="0"/>
              <a:t>Age </a:t>
            </a:r>
            <a:r>
              <a:rPr lang="en-GB" dirty="0" smtClean="0"/>
              <a:t>Cymru or Age Connects</a:t>
            </a:r>
            <a:endParaRPr lang="en-GB" dirty="0"/>
          </a:p>
          <a:p>
            <a:pPr>
              <a:defRPr/>
            </a:pPr>
            <a:r>
              <a:rPr lang="en-GB" dirty="0" smtClean="0"/>
              <a:t>Vision 21</a:t>
            </a:r>
          </a:p>
          <a:p>
            <a:pPr>
              <a:defRPr/>
            </a:pPr>
            <a:r>
              <a:rPr lang="en-GB" dirty="0" smtClean="0"/>
              <a:t>Care and Repair Services </a:t>
            </a:r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30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823392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Investing</a:t>
            </a:r>
            <a:r>
              <a:rPr lang="en-GB" b="1" dirty="0" smtClean="0">
                <a:latin typeface="Franklin Gothic Book" pitchFamily="34" charset="0"/>
              </a:rPr>
              <a:t/>
            </a:r>
            <a:br>
              <a:rPr lang="en-GB" b="1" dirty="0" smtClean="0">
                <a:latin typeface="Franklin Gothic Book" pitchFamily="34" charset="0"/>
              </a:rPr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Is there potential for: -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 wholly owned trading arm </a:t>
            </a:r>
          </a:p>
          <a:p>
            <a:pPr>
              <a:defRPr/>
            </a:pPr>
            <a:r>
              <a:rPr lang="en-GB" dirty="0" smtClean="0"/>
              <a:t>A co-operative consortia of existing orgs</a:t>
            </a:r>
          </a:p>
          <a:p>
            <a:pPr>
              <a:defRPr/>
            </a:pPr>
            <a:r>
              <a:rPr lang="en-GB" dirty="0" smtClean="0"/>
              <a:t>A worker co-operative model </a:t>
            </a:r>
          </a:p>
          <a:p>
            <a:pPr>
              <a:defRPr/>
            </a:pPr>
            <a:r>
              <a:rPr lang="en-GB" dirty="0" smtClean="0"/>
              <a:t>A multi stakeholder co-operative in partnership with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3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Franklin Gothic Medium" pitchFamily="34" charset="0"/>
              </a:rPr>
              <a:t>Who Are We?</a:t>
            </a:r>
            <a:endParaRPr lang="en-GB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458200" cy="3744912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latin typeface="Franklin Gothic Book" pitchFamily="34" charset="0"/>
              </a:rPr>
              <a:t>Set up in 1982, offices across Wales, 60+members of staff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latin typeface="Franklin Gothic Book" pitchFamily="34" charset="0"/>
              </a:rPr>
              <a:t>Delivering projects on behalf of Welsh Government and the European Union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latin typeface="Franklin Gothic Book" pitchFamily="34" charset="0"/>
              </a:rPr>
              <a:t>Our vision: For Wales to be an international leader for co-operative thinking and action</a:t>
            </a:r>
          </a:p>
          <a:p>
            <a:pPr marL="914400" lvl="1" indent="-4572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en-US" dirty="0" smtClean="0">
                <a:latin typeface="Franklin Gothic Book" pitchFamily="34" charset="0"/>
              </a:rPr>
              <a:t>Our mission: To develop sustainable businesses and strong, inclusive communities by working co-operatively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2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Two key areas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458200" cy="304800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GB" sz="2200" b="1" kern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Enterprise </a:t>
            </a:r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200" kern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will be an important engine for Wales’s economic growth by providing a comprehensive range of services to co-operatives, </a:t>
            </a:r>
            <a:r>
              <a:rPr lang="en-GB" sz="2200" kern="12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mutuals</a:t>
            </a:r>
            <a:r>
              <a:rPr lang="en-GB" sz="2200" kern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social enterprises and employee owned businesses. 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GB" sz="2200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GB" sz="2200" b="1" kern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Communities </a:t>
            </a:r>
            <a:endParaRPr lang="en-GB" sz="2200" kern="12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85800" lvl="1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200" kern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will develop and implement co-operative solutions to strengthen communities and promote inclusion</a:t>
            </a:r>
            <a:r>
              <a:rPr lang="en-GB" sz="2000" kern="1200" dirty="0">
                <a:solidFill>
                  <a:prstClr val="black"/>
                </a:solidFill>
                <a:latin typeface="Franklin Gothic Book" panose="020B0503020102020204" pitchFamily="34" charset="0"/>
                <a:cs typeface="+mn-cs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2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Getting in on the Act!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Worked with SFW</a:t>
            </a:r>
          </a:p>
          <a:p>
            <a:r>
              <a:rPr lang="en-GB" dirty="0" smtClean="0"/>
              <a:t>Promote section 16</a:t>
            </a:r>
          </a:p>
          <a:p>
            <a:r>
              <a:rPr lang="en-GB" dirty="0" smtClean="0"/>
              <a:t>Workshops for LA’s </a:t>
            </a:r>
          </a:p>
          <a:p>
            <a:r>
              <a:rPr lang="en-GB" dirty="0" smtClean="0"/>
              <a:t>Workshops for SE’s and Third Sector </a:t>
            </a:r>
          </a:p>
          <a:p>
            <a:r>
              <a:rPr lang="en-GB" dirty="0"/>
              <a:t>M</a:t>
            </a:r>
            <a:r>
              <a:rPr lang="en-GB" dirty="0" smtClean="0"/>
              <a:t>odels of delivery that engage and empower.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6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895400"/>
          </a:xfrm>
        </p:spPr>
        <p:txBody>
          <a:bodyPr/>
          <a:lstStyle/>
          <a:p>
            <a:pPr algn="ctr"/>
            <a:r>
              <a:rPr lang="en-GB" b="1" dirty="0"/>
              <a:t>Potential Service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04864"/>
            <a:ext cx="8458200" cy="3888432"/>
          </a:xfrm>
        </p:spPr>
        <p:txBody>
          <a:bodyPr/>
          <a:lstStyle/>
          <a:p>
            <a:r>
              <a:rPr lang="en-GB" dirty="0"/>
              <a:t>Delivered in house by the LA</a:t>
            </a:r>
          </a:p>
          <a:p>
            <a:r>
              <a:rPr lang="en-GB" dirty="0"/>
              <a:t>Wholly owned subsidiary of the LA</a:t>
            </a:r>
          </a:p>
          <a:p>
            <a:r>
              <a:rPr lang="en-GB" dirty="0"/>
              <a:t>Contracted out to commercial market</a:t>
            </a:r>
          </a:p>
          <a:p>
            <a:r>
              <a:rPr lang="en-GB" dirty="0"/>
              <a:t>Contracted out to social </a:t>
            </a:r>
            <a:r>
              <a:rPr lang="en-GB" dirty="0" smtClean="0"/>
              <a:t>enterprise, co-op or third sector</a:t>
            </a:r>
            <a:endParaRPr lang="en-GB" dirty="0"/>
          </a:p>
          <a:p>
            <a:r>
              <a:rPr lang="en-GB" dirty="0"/>
              <a:t>Partnership working-jointly owned SPV</a:t>
            </a:r>
          </a:p>
          <a:p>
            <a:r>
              <a:rPr lang="en-GB" dirty="0"/>
              <a:t>Collaborative working </a:t>
            </a:r>
            <a:r>
              <a:rPr lang="en-GB" dirty="0" smtClean="0"/>
              <a:t>– number of stakeholders in an SPV.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2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9464"/>
            <a:ext cx="8515672" cy="895400"/>
          </a:xfrm>
        </p:spPr>
        <p:txBody>
          <a:bodyPr/>
          <a:lstStyle/>
          <a:p>
            <a:pPr algn="ctr"/>
            <a:r>
              <a:rPr lang="en-GB" b="1" dirty="0" smtClean="0"/>
              <a:t>Co-operative Models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76872"/>
            <a:ext cx="8458200" cy="3528616"/>
          </a:xfrm>
        </p:spPr>
        <p:txBody>
          <a:bodyPr/>
          <a:lstStyle/>
          <a:p>
            <a:r>
              <a:rPr lang="en-GB" dirty="0" smtClean="0"/>
              <a:t>Consumer Co-operatives </a:t>
            </a:r>
          </a:p>
          <a:p>
            <a:r>
              <a:rPr lang="en-GB" dirty="0" smtClean="0"/>
              <a:t>Worker Co-operatives </a:t>
            </a:r>
          </a:p>
          <a:p>
            <a:r>
              <a:rPr lang="en-GB" dirty="0" smtClean="0"/>
              <a:t>Consortia Co-operatives </a:t>
            </a:r>
          </a:p>
          <a:p>
            <a:r>
              <a:rPr lang="en-GB" dirty="0" smtClean="0"/>
              <a:t>Multi Stakeholder Co-operatives.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4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556792"/>
            <a:ext cx="67040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31" y="1484784"/>
            <a:ext cx="706437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58200" cy="744538"/>
          </a:xfrm>
        </p:spPr>
        <p:txBody>
          <a:bodyPr/>
          <a:lstStyle/>
          <a:p>
            <a:pPr algn="ctr"/>
            <a:r>
              <a:rPr lang="en-GB" altLang="en-US" sz="3600" b="1" dirty="0" smtClean="0"/>
              <a:t>Multi Stakeholder Co-operative 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44824"/>
            <a:ext cx="8054975" cy="4246885"/>
          </a:xfrm>
          <a:noFill/>
        </p:spPr>
      </p:pic>
    </p:spTree>
    <p:extLst>
      <p:ext uri="{BB962C8B-B14F-4D97-AF65-F5344CB8AC3E}">
        <p14:creationId xmlns:p14="http://schemas.microsoft.com/office/powerpoint/2010/main" val="15672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lescoopmaster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NOT"/>
        <a:ea typeface="ＭＳ Ｐゴシック"/>
        <a:cs typeface=""/>
      </a:majorFont>
      <a:minorFont>
        <a:latin typeface="DINO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alescoopmaster [Read-Only] [Compatibility Mode]" id="{5DCE4DBF-F3B9-407A-BB53-C1624D53C9A1}" vid="{4B9A11B6-05AC-444C-9C73-79B7545FD9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48FF9FBBEBF48BB6F11C71A64CA54" ma:contentTypeVersion="0" ma:contentTypeDescription="Create a new document." ma:contentTypeScope="" ma:versionID="a4ac9a2ebea5bddd916a610416eff8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26cf526b04e00a4b0724478af6382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488332-BB2C-47D2-B5A7-6E234A426E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9A52F-863E-4DFD-8B9C-6FCE18F6686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8B5709D-DE1F-45A0-AE87-E9866BAA9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walescoopmaster</Template>
  <TotalTime>169</TotalTime>
  <Words>785</Words>
  <Application>Microsoft Office PowerPoint</Application>
  <PresentationFormat>On-screen Show (4:3)</PresentationFormat>
  <Paragraphs>119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walescoopmaster</vt:lpstr>
      <vt:lpstr>PowerPoint Presentation</vt:lpstr>
      <vt:lpstr>Who Are We?</vt:lpstr>
      <vt:lpstr>Two key areas of work</vt:lpstr>
      <vt:lpstr>Getting in on the Act!</vt:lpstr>
      <vt:lpstr>Potential Service Models </vt:lpstr>
      <vt:lpstr>Co-operative Models </vt:lpstr>
      <vt:lpstr>PowerPoint Presentation</vt:lpstr>
      <vt:lpstr>PowerPoint Presentation</vt:lpstr>
      <vt:lpstr>Multi Stakeholder Co-operative </vt:lpstr>
      <vt:lpstr>Care to Co-operate</vt:lpstr>
      <vt:lpstr>Clients include: </vt:lpstr>
      <vt:lpstr>Clients include:</vt:lpstr>
      <vt:lpstr>PowerPoint Presentation</vt:lpstr>
      <vt:lpstr>Barriers &amp; Challenges</vt:lpstr>
      <vt:lpstr>Contact Details</vt:lpstr>
      <vt:lpstr>PowerPoint Presentation</vt:lpstr>
      <vt:lpstr>Giving  </vt:lpstr>
      <vt:lpstr>Shopping</vt:lpstr>
      <vt:lpstr>Investing </vt:lpstr>
    </vt:vector>
  </TitlesOfParts>
  <Company>Wales Co-operative Centre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Glenn.Bowen</dc:creator>
  <cp:lastModifiedBy>Bethan Price</cp:lastModifiedBy>
  <cp:revision>14</cp:revision>
  <dcterms:created xsi:type="dcterms:W3CDTF">2016-10-28T15:45:36Z</dcterms:created>
  <dcterms:modified xsi:type="dcterms:W3CDTF">2016-11-08T12:52:29Z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0x01010018E48FF9FBBEBF48BB6F11C71A64CA54</vt:lpwstr>
  </property>
</Properties>
</file>