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77" r:id="rId3"/>
    <p:sldId id="276" r:id="rId4"/>
    <p:sldId id="258" r:id="rId5"/>
    <p:sldId id="260" r:id="rId6"/>
    <p:sldId id="279" r:id="rId7"/>
    <p:sldId id="282" r:id="rId8"/>
    <p:sldId id="283" r:id="rId9"/>
    <p:sldId id="280" r:id="rId10"/>
    <p:sldId id="281" r:id="rId11"/>
    <p:sldId id="285" r:id="rId12"/>
    <p:sldId id="286" r:id="rId13"/>
    <p:sldId id="28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9634" autoAdjust="0"/>
  </p:normalViewPr>
  <p:slideViewPr>
    <p:cSldViewPr snapToGrid="0">
      <p:cViewPr>
        <p:scale>
          <a:sx n="100" d="100"/>
          <a:sy n="100" d="100"/>
        </p:scale>
        <p:origin x="229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17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6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55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4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19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5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93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657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808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40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2BD6D-EE7B-4D5D-9B95-C8247A8561DE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23D1E-C4AC-4AF8-9889-E217088B8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74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sz="4000" dirty="0"/>
          </a:p>
          <a:p>
            <a:pPr marL="0" indent="0" algn="ctr">
              <a:buNone/>
            </a:pPr>
            <a:r>
              <a:rPr lang="en-GB" sz="4000" dirty="0" smtClean="0"/>
              <a:t>Overview Of The National Commissioning Board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83552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National Commissioning Board Work Program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Examining the skills &amp; capacities of commissioners</a:t>
            </a:r>
          </a:p>
          <a:p>
            <a:r>
              <a:rPr lang="en-GB" dirty="0"/>
              <a:t>Development of guidance for integrated commissioning of services for people with learning disabilities which be accompanied by a range of tools focused on the effective commissioning of specific services – supported accommodation; daytime occupation / sheltered employment, specialist health services, positive behavioural support. </a:t>
            </a:r>
          </a:p>
          <a:p>
            <a:r>
              <a:rPr lang="en-GB" dirty="0"/>
              <a:t>Children with Complex Needs</a:t>
            </a:r>
          </a:p>
          <a:p>
            <a:r>
              <a:rPr lang="en-GB" dirty="0"/>
              <a:t>Concordant to promote constructive working relationships between commissioners and providers.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1020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Area Plans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Each population </a:t>
            </a:r>
            <a:r>
              <a:rPr lang="en-GB" dirty="0" smtClean="0"/>
              <a:t>needs assessment </a:t>
            </a:r>
            <a:r>
              <a:rPr lang="en-GB" dirty="0"/>
              <a:t>report must include specific core themes dealing with:</a:t>
            </a:r>
          </a:p>
          <a:p>
            <a:r>
              <a:rPr lang="en-GB" dirty="0"/>
              <a:t>children and young people;</a:t>
            </a:r>
          </a:p>
          <a:p>
            <a:r>
              <a:rPr lang="en-GB" dirty="0"/>
              <a:t>older people;</a:t>
            </a:r>
          </a:p>
          <a:p>
            <a:r>
              <a:rPr lang="en-GB" dirty="0"/>
              <a:t>health/physical disabilities;</a:t>
            </a:r>
          </a:p>
          <a:p>
            <a:r>
              <a:rPr lang="en-GB" dirty="0"/>
              <a:t>learning disability/autism;</a:t>
            </a:r>
          </a:p>
          <a:p>
            <a:r>
              <a:rPr lang="en-GB" dirty="0"/>
              <a:t>mental health;</a:t>
            </a:r>
          </a:p>
          <a:p>
            <a:r>
              <a:rPr lang="en-GB" dirty="0"/>
              <a:t>sensory impairment;</a:t>
            </a:r>
          </a:p>
          <a:p>
            <a:r>
              <a:rPr lang="en-GB" dirty="0"/>
              <a:t>carers who need support; and</a:t>
            </a:r>
          </a:p>
          <a:p>
            <a:r>
              <a:rPr lang="en-GB" dirty="0"/>
              <a:t>violence against women, domestic abuse and sexual violence.</a:t>
            </a:r>
          </a:p>
          <a:p>
            <a:r>
              <a:rPr lang="en-GB" dirty="0"/>
              <a:t>The area plans should set out the specific services planned in response to each core theme identified in the population assessment report.</a:t>
            </a:r>
          </a:p>
        </p:txBody>
      </p:sp>
    </p:spTree>
    <p:extLst>
      <p:ext uri="{BB962C8B-B14F-4D97-AF65-F5344CB8AC3E}">
        <p14:creationId xmlns:p14="http://schemas.microsoft.com/office/powerpoint/2010/main" val="3863156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Regional Partnership Boards </a:t>
            </a:r>
            <a:r>
              <a:rPr lang="en-GB" b="1" dirty="0" smtClean="0"/>
              <a:t>– Commissioning Priorities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Older people with complex need and long term conditions, including dementia</a:t>
            </a:r>
          </a:p>
          <a:p>
            <a:r>
              <a:rPr lang="en-GB" dirty="0"/>
              <a:t>People with learning disabilities;</a:t>
            </a:r>
          </a:p>
          <a:p>
            <a:r>
              <a:rPr lang="en-GB" dirty="0"/>
              <a:t>Carer, including young carers</a:t>
            </a:r>
          </a:p>
          <a:p>
            <a:r>
              <a:rPr lang="en-GB" dirty="0"/>
              <a:t>Integrated Family Support Services: and</a:t>
            </a:r>
          </a:p>
          <a:p>
            <a:r>
              <a:rPr lang="en-GB" dirty="0"/>
              <a:t>Children with complex needs due to disability or illness.</a:t>
            </a:r>
          </a:p>
          <a:p>
            <a:r>
              <a:rPr lang="en-GB" dirty="0"/>
              <a:t>Area plans must set out what actions partners will take to prioritise integration of services in these areas.</a:t>
            </a:r>
          </a:p>
        </p:txBody>
      </p:sp>
    </p:spTree>
    <p:extLst>
      <p:ext uri="{BB962C8B-B14F-4D97-AF65-F5344CB8AC3E}">
        <p14:creationId xmlns:p14="http://schemas.microsoft.com/office/powerpoint/2010/main" val="3155104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019675" cy="1325563"/>
          </a:xfrm>
        </p:spPr>
        <p:txBody>
          <a:bodyPr>
            <a:noAutofit/>
          </a:bodyPr>
          <a:lstStyle/>
          <a:p>
            <a:pPr algn="ctr"/>
            <a:r>
              <a:rPr lang="en-US" sz="3200" b="1" u="sng" dirty="0"/>
              <a:t>Regional Partnership Board workshop questions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74849"/>
            <a:ext cx="5153025" cy="452120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smtClean="0"/>
              <a:t>1. What </a:t>
            </a:r>
            <a:r>
              <a:rPr lang="en-US" sz="1800" dirty="0"/>
              <a:t>should regional partnership boards be doing to prepare for joint commissioning in 2018</a:t>
            </a:r>
            <a:r>
              <a:rPr lang="en-US" sz="1800" dirty="0" smtClean="0"/>
              <a:t>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800" dirty="0" smtClean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800" dirty="0" smtClean="0"/>
              <a:t>2. </a:t>
            </a:r>
            <a:r>
              <a:rPr lang="en-US" sz="1800" dirty="0" smtClean="0"/>
              <a:t>What </a:t>
            </a:r>
            <a:r>
              <a:rPr lang="en-US" sz="1800" dirty="0"/>
              <a:t>are the regional partnership boards commissioning priorities</a:t>
            </a:r>
            <a:r>
              <a:rPr lang="en-US" sz="1800" dirty="0" smtClean="0"/>
              <a:t>?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8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800" dirty="0" smtClean="0"/>
              <a:t>3. </a:t>
            </a:r>
            <a:r>
              <a:rPr lang="en-GB" sz="1800" dirty="0"/>
              <a:t> </a:t>
            </a:r>
            <a:r>
              <a:rPr lang="en-US" sz="1800" dirty="0" smtClean="0"/>
              <a:t>How </a:t>
            </a:r>
            <a:r>
              <a:rPr lang="en-US" sz="1800" dirty="0"/>
              <a:t>can partners work together to make the most effective use of assets and avoid duplication of effort both of commissioners and providers</a:t>
            </a:r>
            <a:r>
              <a:rPr lang="en-US" sz="1800" dirty="0" smtClean="0"/>
              <a:t>?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800" dirty="0" smtClean="0"/>
              <a:t>4. </a:t>
            </a:r>
            <a:r>
              <a:rPr lang="en-US" sz="1800" dirty="0" smtClean="0"/>
              <a:t>Do </a:t>
            </a:r>
            <a:r>
              <a:rPr lang="en-US" sz="1800" dirty="0"/>
              <a:t>you have the capacity to deliver on your integrated commissioning agenda</a:t>
            </a:r>
            <a:r>
              <a:rPr lang="en-US" sz="1800" dirty="0" smtClean="0"/>
              <a:t>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800" dirty="0" smtClean="0"/>
              <a:t>5. </a:t>
            </a:r>
            <a:r>
              <a:rPr lang="en-US" sz="1800" dirty="0" smtClean="0"/>
              <a:t>What </a:t>
            </a:r>
            <a:r>
              <a:rPr lang="en-US" sz="1800" dirty="0"/>
              <a:t>does Welsh Government need to do to support the requirement to undertake commissioning</a:t>
            </a:r>
            <a:r>
              <a:rPr lang="en-US" sz="1800" dirty="0" smtClean="0"/>
              <a:t>?</a:t>
            </a:r>
            <a:endParaRPr lang="en-GB" sz="1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19825" y="168275"/>
            <a:ext cx="501967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y-GB" sz="3200" b="1" u="sng" dirty="0"/>
              <a:t>Cwestiynau gweithdy ar gyfer y Byrddau Partneriaeth Rhanbarthol</a:t>
            </a:r>
            <a:endParaRPr lang="en-GB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19824" y="2060574"/>
            <a:ext cx="5400675" cy="4606925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y-GB" sz="3200" dirty="0" smtClean="0"/>
              <a:t>1. Beth </a:t>
            </a:r>
            <a:r>
              <a:rPr lang="cy-GB" sz="3200" dirty="0"/>
              <a:t>y mae’n </a:t>
            </a:r>
            <a:r>
              <a:rPr lang="cy-GB" sz="3200"/>
              <a:t>rhaid </a:t>
            </a:r>
            <a:r>
              <a:rPr lang="cy-GB" sz="3200" smtClean="0"/>
              <a:t>i chi’r</a:t>
            </a:r>
            <a:r>
              <a:rPr lang="cy-GB" sz="3200" dirty="0" smtClean="0"/>
              <a:t> </a:t>
            </a:r>
            <a:r>
              <a:rPr lang="cy-GB" sz="3200" dirty="0"/>
              <a:t>byrddau partneriaeth rhanbarthol ei wneud i baratoi ar gyfer comisiynu ar y cyd yn 2018?</a:t>
            </a:r>
            <a:endParaRPr lang="en-GB" sz="3200" dirty="0"/>
          </a:p>
          <a:p>
            <a:pPr marL="0" lvl="0" indent="0">
              <a:buNone/>
            </a:pPr>
            <a:endParaRPr lang="en-GB" sz="3200" dirty="0"/>
          </a:p>
          <a:p>
            <a:pPr marL="0" lvl="0" indent="0">
              <a:buNone/>
            </a:pPr>
            <a:r>
              <a:rPr lang="en-GB" sz="3200" dirty="0" smtClean="0"/>
              <a:t>2. </a:t>
            </a:r>
            <a:r>
              <a:rPr lang="cy-GB" sz="3200" dirty="0" smtClean="0"/>
              <a:t>Beth </a:t>
            </a:r>
            <a:r>
              <a:rPr lang="cy-GB" sz="3200" dirty="0"/>
              <a:t>yw eich blaenoriaethau comisiynu?</a:t>
            </a:r>
            <a:endParaRPr lang="en-GB" sz="3200" dirty="0"/>
          </a:p>
          <a:p>
            <a:pPr marL="0" indent="0">
              <a:buNone/>
            </a:pPr>
            <a:endParaRPr lang="en-GB" sz="3200" dirty="0"/>
          </a:p>
          <a:p>
            <a:pPr marL="0" lvl="0" indent="0">
              <a:buNone/>
            </a:pPr>
            <a:r>
              <a:rPr lang="cy-GB" sz="3200" dirty="0" smtClean="0"/>
              <a:t>3. Sut </a:t>
            </a:r>
            <a:r>
              <a:rPr lang="cy-GB" sz="3200" dirty="0"/>
              <a:t>gall partneriaid weithio gyda’i gilydd i sicrhau eu bod yn defnyddio asedau yn y ffordd fwyaf effeithiol, ac yn osgoi dyblygu ymdrechion comisiynwyr a darparwyr?</a:t>
            </a:r>
            <a:endParaRPr lang="en-GB" sz="3200" dirty="0"/>
          </a:p>
          <a:p>
            <a:pPr marL="0" indent="0">
              <a:buNone/>
            </a:pPr>
            <a:endParaRPr lang="en-GB" sz="3200" dirty="0"/>
          </a:p>
          <a:p>
            <a:pPr marL="0" lvl="0" indent="0">
              <a:buNone/>
            </a:pPr>
            <a:r>
              <a:rPr lang="cy-GB" sz="3200" dirty="0" smtClean="0"/>
              <a:t>4. A </a:t>
            </a:r>
            <a:r>
              <a:rPr lang="cy-GB" sz="3200" dirty="0"/>
              <a:t>oes gennych y </a:t>
            </a:r>
            <a:r>
              <a:rPr lang="cy-GB" sz="3200" dirty="0" err="1"/>
              <a:t>capasiti</a:t>
            </a:r>
            <a:r>
              <a:rPr lang="cy-GB" sz="3200" dirty="0"/>
              <a:t> i gyflawni eich agenda comisiynu integredig</a:t>
            </a:r>
            <a:r>
              <a:rPr lang="cy-GB" sz="3200" dirty="0" smtClean="0"/>
              <a:t>?</a:t>
            </a:r>
          </a:p>
          <a:p>
            <a:pPr marL="0" lvl="0" indent="0">
              <a:buNone/>
            </a:pPr>
            <a:endParaRPr lang="en-GB" sz="3200" dirty="0"/>
          </a:p>
          <a:p>
            <a:pPr marL="0" lvl="0" indent="0">
              <a:buNone/>
            </a:pPr>
            <a:r>
              <a:rPr lang="en-GB" sz="3200" dirty="0" smtClean="0"/>
              <a:t>5. </a:t>
            </a:r>
            <a:r>
              <a:rPr lang="cy-GB" sz="3200" dirty="0" smtClean="0"/>
              <a:t>Beth </a:t>
            </a:r>
            <a:r>
              <a:rPr lang="cy-GB" sz="3200" dirty="0"/>
              <a:t>sydd angen i Lywodraeth Cymru ei wneud i gefnogi’r gofyniad i ymgymryd â gwaith comisiynu?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06833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Purpose of </a:t>
            </a:r>
            <a:r>
              <a:rPr lang="en-GB" b="1" u="sng" dirty="0" smtClean="0"/>
              <a:t>Session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Remind ourselves of commissioning </a:t>
            </a:r>
            <a:r>
              <a:rPr lang="en-GB" dirty="0" smtClean="0"/>
              <a:t>Cycle</a:t>
            </a:r>
          </a:p>
          <a:p>
            <a:endParaRPr lang="en-GB" dirty="0"/>
          </a:p>
          <a:p>
            <a:r>
              <a:rPr lang="en-GB" dirty="0"/>
              <a:t>Enhancing our understanding of integrated </a:t>
            </a:r>
            <a:r>
              <a:rPr lang="en-GB" dirty="0" smtClean="0"/>
              <a:t>commissioning.</a:t>
            </a:r>
          </a:p>
          <a:p>
            <a:endParaRPr lang="en-GB" dirty="0"/>
          </a:p>
          <a:p>
            <a:r>
              <a:rPr lang="en-GB" dirty="0"/>
              <a:t>Foundations of integrated </a:t>
            </a:r>
            <a:r>
              <a:rPr lang="en-GB" dirty="0" smtClean="0"/>
              <a:t>services.</a:t>
            </a:r>
          </a:p>
          <a:p>
            <a:endParaRPr lang="en-GB" dirty="0"/>
          </a:p>
          <a:p>
            <a:r>
              <a:rPr lang="en-GB" dirty="0"/>
              <a:t>The role </a:t>
            </a:r>
            <a:r>
              <a:rPr lang="en-GB" dirty="0" smtClean="0"/>
              <a:t>&amp; work programme of </a:t>
            </a:r>
            <a:r>
              <a:rPr lang="en-GB" dirty="0"/>
              <a:t>the National Commissioning </a:t>
            </a:r>
            <a:r>
              <a:rPr lang="en-GB" dirty="0" smtClean="0"/>
              <a:t>Board</a:t>
            </a:r>
          </a:p>
          <a:p>
            <a:endParaRPr lang="en-GB" dirty="0"/>
          </a:p>
          <a:p>
            <a:r>
              <a:rPr lang="en-GB" dirty="0" smtClean="0"/>
              <a:t>Challenges &amp; key questions for </a:t>
            </a:r>
            <a:r>
              <a:rPr lang="en-GB" dirty="0"/>
              <a:t>regional partnership boards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532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Commissioning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415" y="1317356"/>
            <a:ext cx="10662832" cy="4859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4320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A Matrix for Analysing Approaches to Commissioning Across Agencies (IPC)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The matrix uses the 4 elements of the commissioning cycle: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Analyse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Deliver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</a:p>
          <a:p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The matrix also differentiates between the following 4 levels of collaboration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3525" indent="-263525">
              <a:buNone/>
            </a:pP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  Separate 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Approaches: Actions and decisions are arrived at independently and without 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co-  ordination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85738" indent="-185738">
              <a:buNone/>
            </a:pP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  Parallel 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Approaches: Objectives, plans, actions and decisions are arrived at with reference to other </a:t>
            </a: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agencies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85738" indent="-185738">
              <a:buNone/>
            </a:pP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  Joint 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Approaches: Objectives, plans, actions and decisions are developed in partnership by separate agencies.</a:t>
            </a:r>
          </a:p>
          <a:p>
            <a:pPr marL="185738" indent="-185738">
              <a:buNone/>
            </a:pPr>
            <a:r>
              <a:rPr lang="en-GB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-  Integrated 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Approaches: Objectives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plans, actions and decisions are arrived at through a single organisation or network.</a:t>
            </a:r>
          </a:p>
        </p:txBody>
      </p:sp>
    </p:spTree>
    <p:extLst>
      <p:ext uri="{BB962C8B-B14F-4D97-AF65-F5344CB8AC3E}">
        <p14:creationId xmlns:p14="http://schemas.microsoft.com/office/powerpoint/2010/main" val="1066182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990812"/>
              </p:ext>
            </p:extLst>
          </p:nvPr>
        </p:nvGraphicFramePr>
        <p:xfrm>
          <a:off x="185057" y="222069"/>
          <a:ext cx="10973723" cy="5895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743">
                  <a:extLst>
                    <a:ext uri="{9D8B030D-6E8A-4147-A177-3AD203B41FA5}">
                      <a16:colId xmlns:a16="http://schemas.microsoft.com/office/drawing/2014/main" xmlns="" val="3465655457"/>
                    </a:ext>
                  </a:extLst>
                </a:gridCol>
                <a:gridCol w="9329980">
                  <a:extLst>
                    <a:ext uri="{9D8B030D-6E8A-4147-A177-3AD203B41FA5}">
                      <a16:colId xmlns:a16="http://schemas.microsoft.com/office/drawing/2014/main" xmlns="" val="1745269085"/>
                    </a:ext>
                  </a:extLst>
                </a:gridCol>
              </a:tblGrid>
              <a:tr h="924806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Areas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Integrated </a:t>
                      </a:r>
                      <a:r>
                        <a:rPr lang="en-GB" dirty="0"/>
                        <a:t>approaches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85950480"/>
                  </a:ext>
                </a:extLst>
              </a:tr>
              <a:tr h="855582">
                <a:tc>
                  <a:txBody>
                    <a:bodyPr/>
                    <a:lstStyle/>
                    <a:p>
                      <a:r>
                        <a:rPr lang="en-US" dirty="0" smtClean="0"/>
                        <a:t>Analysis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Single projects undertaking needs analysis and using these to inform common commissioning and contracting priorities.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Single research, analysis, or public health teams.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Pooled budgets within a single agency or network, to meet combined needs identified for the population via the JSNA.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855582">
                <a:tc>
                  <a:txBody>
                    <a:bodyPr/>
                    <a:lstStyle/>
                    <a:p>
                      <a:r>
                        <a:rPr lang="en-GB" dirty="0"/>
                        <a:t>Plan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Inclusive planning and decision process as an integral partner.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en-G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transparent relationship between integrated bodies.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3624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Deliver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Integrated commissioning function, e.g. a single manager with responsibility for managing commissioning and contracting within a single organisation or network.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78120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Integrated monitoring and review arrangements that result in a shared understanding of the effectiveness of current services and the evidence for changes in the future.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single function is responsible for managing and monitoring contracts to meet a single commissioning agenda.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89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National Commissioning 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/>
              <a:t>Integrated</a:t>
            </a:r>
            <a:r>
              <a:rPr lang="en-GB" dirty="0"/>
              <a:t> Commissioning Board with Health Board CE as co –chair plus range of health &amp; social services senior officers.</a:t>
            </a:r>
          </a:p>
          <a:p>
            <a:r>
              <a:rPr lang="en-GB" dirty="0"/>
              <a:t>Representation from each region – regional </a:t>
            </a:r>
            <a:r>
              <a:rPr lang="en-GB" dirty="0" smtClean="0"/>
              <a:t>co-ordinators &amp; commissioners</a:t>
            </a:r>
            <a:endParaRPr lang="en-GB" dirty="0"/>
          </a:p>
          <a:p>
            <a:r>
              <a:rPr lang="en-GB" dirty="0"/>
              <a:t>National Provider Forum representatives – ref. to National Provider Forum</a:t>
            </a:r>
          </a:p>
          <a:p>
            <a:r>
              <a:rPr lang="en-GB" dirty="0"/>
              <a:t>Third Sector</a:t>
            </a:r>
          </a:p>
          <a:p>
            <a:r>
              <a:rPr lang="en-GB" dirty="0" smtClean="0"/>
              <a:t>CSSIW, </a:t>
            </a:r>
            <a:r>
              <a:rPr lang="en-GB" dirty="0"/>
              <a:t>Care Council for </a:t>
            </a:r>
            <a:r>
              <a:rPr lang="en-GB" dirty="0" smtClean="0"/>
              <a:t>Wales &amp; welsh Government</a:t>
            </a:r>
            <a:endParaRPr lang="en-GB" dirty="0"/>
          </a:p>
          <a:p>
            <a:r>
              <a:rPr lang="en-GB" dirty="0"/>
              <a:t>WLGA</a:t>
            </a:r>
          </a:p>
          <a:p>
            <a:r>
              <a:rPr lang="en-GB" dirty="0"/>
              <a:t>Improvement Agencies SSIA / Public Health Wales</a:t>
            </a:r>
          </a:p>
          <a:p>
            <a:r>
              <a:rPr lang="en-GB" dirty="0"/>
              <a:t>Wales Procurement officers</a:t>
            </a:r>
          </a:p>
          <a:p>
            <a:r>
              <a:rPr lang="en-GB" dirty="0"/>
              <a:t>Commitment to engage wide range of stakeholders with each project.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4713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National Commissioning Board :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work with partners to provide a improve commissioning &amp; procurement </a:t>
            </a:r>
            <a:r>
              <a:rPr lang="en-GB" dirty="0" smtClean="0"/>
              <a:t>practice.</a:t>
            </a:r>
          </a:p>
          <a:p>
            <a:endParaRPr lang="en-GB" dirty="0"/>
          </a:p>
          <a:p>
            <a:r>
              <a:rPr lang="en-GB" dirty="0"/>
              <a:t>To promote effective integrated commissioning between local authorities and health boards with robust governance </a:t>
            </a:r>
            <a:r>
              <a:rPr lang="en-GB" dirty="0" smtClean="0"/>
              <a:t>arrangements.</a:t>
            </a:r>
          </a:p>
          <a:p>
            <a:endParaRPr lang="en-GB" dirty="0"/>
          </a:p>
          <a:p>
            <a:r>
              <a:rPr lang="en-GB" dirty="0"/>
              <a:t>To create a conducive environment with appropriate mechanisms for constructive engagement between commissioners and </a:t>
            </a:r>
            <a:r>
              <a:rPr lang="en-GB" dirty="0" smtClean="0"/>
              <a:t>providers.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3529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National Commissioning Board: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To support the development of new and sustainable infrastructure for </a:t>
            </a:r>
            <a:r>
              <a:rPr lang="en-GB" dirty="0" smtClean="0"/>
              <a:t>regional </a:t>
            </a:r>
            <a:r>
              <a:rPr lang="en-GB" dirty="0"/>
              <a:t>commissioning, ensuring that opportunities for collaboration are acted upon. 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To improve our systems for collecting market </a:t>
            </a:r>
            <a:r>
              <a:rPr lang="en-GB" dirty="0" smtClean="0"/>
              <a:t>intelligence</a:t>
            </a:r>
          </a:p>
          <a:p>
            <a:endParaRPr lang="en-GB" dirty="0"/>
          </a:p>
          <a:p>
            <a:r>
              <a:rPr lang="en-GB" dirty="0" smtClean="0"/>
              <a:t>To </a:t>
            </a:r>
            <a:r>
              <a:rPr lang="en-GB" dirty="0"/>
              <a:t>share learning about new developments in commissioning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work program of the NCB will inform </a:t>
            </a:r>
            <a:r>
              <a:rPr lang="en-GB" dirty="0" smtClean="0"/>
              <a:t>&amp; support the </a:t>
            </a:r>
            <a:r>
              <a:rPr lang="en-GB" dirty="0"/>
              <a:t>development of the plans required of each regional partnership board. </a:t>
            </a:r>
          </a:p>
        </p:txBody>
      </p:sp>
    </p:spTree>
    <p:extLst>
      <p:ext uri="{BB962C8B-B14F-4D97-AF65-F5344CB8AC3E}">
        <p14:creationId xmlns:p14="http://schemas.microsoft.com/office/powerpoint/2010/main" val="2840335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National Commissioning Board </a:t>
            </a:r>
            <a:r>
              <a:rPr lang="en-GB" b="1" dirty="0" smtClean="0"/>
              <a:t>Current Work Program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Market Analysis Care Homes</a:t>
            </a:r>
          </a:p>
          <a:p>
            <a:r>
              <a:rPr lang="en-GB" dirty="0"/>
              <a:t>Model Partnership Agreement for the integrated commissioning of services from care homes including governance arrangements &amp; management information requirements. </a:t>
            </a:r>
          </a:p>
          <a:p>
            <a:r>
              <a:rPr lang="en-GB" dirty="0"/>
              <a:t>Specification for Care Homes / Home Care – taken forward with standards being developed for R &amp; I Act. </a:t>
            </a:r>
          </a:p>
          <a:p>
            <a:r>
              <a:rPr lang="en-GB" dirty="0"/>
              <a:t>Care at Home Strategy – The production of a toolkit to develop an outcomes focused approach to care at home services – specification – payment systems focused on delivering outcomes – working with micro enterprises, </a:t>
            </a:r>
            <a:r>
              <a:rPr lang="en-GB" dirty="0" err="1"/>
              <a:t>etc</a:t>
            </a:r>
            <a:endParaRPr lang="en-GB" dirty="0"/>
          </a:p>
          <a:p>
            <a:r>
              <a:rPr lang="en-GB" dirty="0"/>
              <a:t>Options for Securing Services that promote person centred care &amp; a sustainable good quality workforce</a:t>
            </a:r>
          </a:p>
        </p:txBody>
      </p:sp>
    </p:spTree>
    <p:extLst>
      <p:ext uri="{BB962C8B-B14F-4D97-AF65-F5344CB8AC3E}">
        <p14:creationId xmlns:p14="http://schemas.microsoft.com/office/powerpoint/2010/main" val="2111657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950</Words>
  <Application>Microsoft Office PowerPoint</Application>
  <PresentationFormat>Custom</PresentationFormat>
  <Paragraphs>115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Purpose of Session</vt:lpstr>
      <vt:lpstr>Commissioning Cycle</vt:lpstr>
      <vt:lpstr>A Matrix for Analysing Approaches to Commissioning Across Agencies (IPC)</vt:lpstr>
      <vt:lpstr>PowerPoint Presentation</vt:lpstr>
      <vt:lpstr>National Commissioning Board</vt:lpstr>
      <vt:lpstr>National Commissioning Board : Purpose</vt:lpstr>
      <vt:lpstr>National Commissioning Board: Purpose</vt:lpstr>
      <vt:lpstr>National Commissioning Board Current Work Program </vt:lpstr>
      <vt:lpstr>National Commissioning Board Work Program (continued)</vt:lpstr>
      <vt:lpstr>Area Plans</vt:lpstr>
      <vt:lpstr>Regional Partnership Boards – Commissioning Priorities</vt:lpstr>
      <vt:lpstr>Regional Partnership Board workshop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Integrated Commissioning of services for people with learning disabilities</dc:title>
  <dc:creator>Steve Vaughan</dc:creator>
  <cp:lastModifiedBy>Bethan Price</cp:lastModifiedBy>
  <cp:revision>67</cp:revision>
  <dcterms:created xsi:type="dcterms:W3CDTF">2016-06-08T12:53:57Z</dcterms:created>
  <dcterms:modified xsi:type="dcterms:W3CDTF">2016-11-08T12:52:43Z</dcterms:modified>
</cp:coreProperties>
</file>