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8" r:id="rId4"/>
    <p:sldId id="304" r:id="rId5"/>
    <p:sldId id="260" r:id="rId6"/>
    <p:sldId id="308" r:id="rId7"/>
    <p:sldId id="274" r:id="rId8"/>
    <p:sldId id="275" r:id="rId9"/>
    <p:sldId id="283" r:id="rId10"/>
    <p:sldId id="284" r:id="rId11"/>
    <p:sldId id="291" r:id="rId12"/>
    <p:sldId id="293" r:id="rId13"/>
    <p:sldId id="297" r:id="rId14"/>
    <p:sldId id="298" r:id="rId15"/>
    <p:sldId id="296" r:id="rId16"/>
    <p:sldId id="294" r:id="rId17"/>
    <p:sldId id="301" r:id="rId18"/>
    <p:sldId id="302" r:id="rId19"/>
    <p:sldId id="295" r:id="rId20"/>
    <p:sldId id="299" r:id="rId21"/>
    <p:sldId id="300" r:id="rId22"/>
    <p:sldId id="303" r:id="rId23"/>
    <p:sldId id="307" r:id="rId24"/>
    <p:sldId id="305" r:id="rId25"/>
    <p:sldId id="309" r:id="rId26"/>
    <p:sldId id="26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482" autoAdjust="0"/>
  </p:normalViewPr>
  <p:slideViewPr>
    <p:cSldViewPr snapToGrid="0">
      <p:cViewPr>
        <p:scale>
          <a:sx n="60" d="100"/>
          <a:sy n="60" d="100"/>
        </p:scale>
        <p:origin x="-22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228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40" y="5948640"/>
            <a:ext cx="1307475" cy="818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im.crowe@ldw.org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Regional Partnership Board Workshop </a:t>
            </a:r>
          </a:p>
          <a:p>
            <a:r>
              <a:rPr lang="en-US" dirty="0" smtClean="0"/>
              <a:t>Catrin Finch Centre, November 2nd Wrexham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131589"/>
            <a:ext cx="10363200" cy="1470025"/>
          </a:xfrm>
        </p:spPr>
        <p:txBody>
          <a:bodyPr/>
          <a:lstStyle/>
          <a:p>
            <a:r>
              <a:rPr lang="en-US" sz="3200" cap="none" dirty="0" smtClean="0">
                <a:solidFill>
                  <a:srgbClr val="002060"/>
                </a:solidFill>
              </a:rPr>
              <a:t>Third Sector Engagement: Children with Disabilities and Illness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cap="none" dirty="0" smtClean="0">
                <a:solidFill>
                  <a:srgbClr val="002060"/>
                </a:solidFill>
              </a:rPr>
              <a:t>Jim Crowe</a:t>
            </a:r>
            <a:endParaRPr lang="en-US" sz="3200" cap="non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02" y="5348243"/>
            <a:ext cx="1827947" cy="1143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185. Identifying </a:t>
            </a:r>
            <a:r>
              <a:rPr lang="en-GB" sz="1800" b="1" dirty="0">
                <a:solidFill>
                  <a:srgbClr val="002060"/>
                </a:solidFill>
              </a:rPr>
              <a:t>preventative services that help people to learn, keep or improve </a:t>
            </a:r>
            <a:r>
              <a:rPr lang="en-GB" sz="1800" b="1" dirty="0" smtClean="0">
                <a:solidFill>
                  <a:srgbClr val="002060"/>
                </a:solidFill>
              </a:rPr>
              <a:t>skills and </a:t>
            </a:r>
            <a:r>
              <a:rPr lang="en-GB" sz="1800" b="1" dirty="0">
                <a:solidFill>
                  <a:srgbClr val="002060"/>
                </a:solidFill>
              </a:rPr>
              <a:t>functional ability is integral to promoting well-being. As with reablement</a:t>
            </a:r>
            <a:r>
              <a:rPr lang="en-GB" sz="1800" b="1" dirty="0" smtClean="0">
                <a:solidFill>
                  <a:srgbClr val="002060"/>
                </a:solidFill>
              </a:rPr>
              <a:t>, effective </a:t>
            </a:r>
            <a:r>
              <a:rPr lang="en-GB" sz="1800" b="1" dirty="0">
                <a:solidFill>
                  <a:srgbClr val="002060"/>
                </a:solidFill>
              </a:rPr>
              <a:t>habilitation should support physical, sensory, social and emotional </a:t>
            </a:r>
            <a:r>
              <a:rPr lang="en-GB" sz="1800" b="1" dirty="0" smtClean="0">
                <a:solidFill>
                  <a:srgbClr val="002060"/>
                </a:solidFill>
              </a:rPr>
              <a:t>needs…..one </a:t>
            </a:r>
            <a:r>
              <a:rPr lang="en-GB" sz="1800" b="1" dirty="0">
                <a:solidFill>
                  <a:srgbClr val="002060"/>
                </a:solidFill>
              </a:rPr>
              <a:t>that focuses on the specific needs of </a:t>
            </a:r>
            <a:r>
              <a:rPr lang="en-GB" sz="1800" b="1" dirty="0" smtClean="0">
                <a:solidFill>
                  <a:srgbClr val="002060"/>
                </a:solidFill>
              </a:rPr>
              <a:t>the individual </a:t>
            </a:r>
            <a:r>
              <a:rPr lang="en-GB" sz="1800" b="1" dirty="0">
                <a:solidFill>
                  <a:srgbClr val="002060"/>
                </a:solidFill>
              </a:rPr>
              <a:t>and their family</a:t>
            </a:r>
            <a:r>
              <a:rPr lang="en-GB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                                          </a:t>
            </a:r>
            <a:r>
              <a:rPr lang="en-GB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Part </a:t>
            </a:r>
            <a:r>
              <a:rPr lang="en-GB" sz="1400" dirty="0">
                <a:solidFill>
                  <a:srgbClr val="002060"/>
                </a:solidFill>
              </a:rPr>
              <a:t>2 Code of Practice (General Functions)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RPB responsibilities 5.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587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189</a:t>
            </a:r>
            <a:r>
              <a:rPr lang="en-GB" sz="1800" b="1" dirty="0">
                <a:solidFill>
                  <a:srgbClr val="002060"/>
                </a:solidFill>
              </a:rPr>
              <a:t>. The Act draws heavily on </a:t>
            </a:r>
            <a:r>
              <a:rPr lang="en-GB" sz="1800" b="1" dirty="0" smtClean="0">
                <a:solidFill>
                  <a:srgbClr val="002060"/>
                </a:solidFill>
              </a:rPr>
              <a:t>children </a:t>
            </a:r>
            <a:r>
              <a:rPr lang="en-GB" sz="1800" b="1" dirty="0">
                <a:solidFill>
                  <a:srgbClr val="002060"/>
                </a:solidFill>
              </a:rPr>
              <a:t>in need and well-being elements of the </a:t>
            </a:r>
            <a:r>
              <a:rPr lang="en-GB" sz="1800" b="1" dirty="0" smtClean="0">
                <a:solidFill>
                  <a:srgbClr val="002060"/>
                </a:solidFill>
              </a:rPr>
              <a:t>1989 and </a:t>
            </a:r>
            <a:r>
              <a:rPr lang="en-GB" sz="1800" b="1" dirty="0">
                <a:solidFill>
                  <a:srgbClr val="002060"/>
                </a:solidFill>
              </a:rPr>
              <a:t>2004 Children Acts. There has been no diminution in the rights </a:t>
            </a:r>
            <a:r>
              <a:rPr lang="en-GB" sz="1800" b="1" dirty="0" smtClean="0">
                <a:solidFill>
                  <a:srgbClr val="002060"/>
                </a:solidFill>
              </a:rPr>
              <a:t>and entitlements </a:t>
            </a:r>
            <a:r>
              <a:rPr lang="en-GB" sz="1800" b="1" dirty="0">
                <a:solidFill>
                  <a:srgbClr val="002060"/>
                </a:solidFill>
              </a:rPr>
              <a:t>of children. The Act reinforces the principle of supporting families </a:t>
            </a:r>
            <a:r>
              <a:rPr lang="en-GB" sz="1800" b="1" dirty="0" smtClean="0">
                <a:solidFill>
                  <a:srgbClr val="002060"/>
                </a:solidFill>
              </a:rPr>
              <a:t>in caring </a:t>
            </a:r>
            <a:r>
              <a:rPr lang="en-GB" sz="1800" b="1" dirty="0">
                <a:solidFill>
                  <a:srgbClr val="002060"/>
                </a:solidFill>
              </a:rPr>
              <a:t>for children with an emphasis on helping parents develop their own ability </a:t>
            </a:r>
            <a:r>
              <a:rPr lang="en-GB" sz="1800" b="1" dirty="0" smtClean="0">
                <a:solidFill>
                  <a:srgbClr val="002060"/>
                </a:solidFill>
              </a:rPr>
              <a:t>to identify </a:t>
            </a:r>
            <a:r>
              <a:rPr lang="en-GB" sz="1800" b="1" dirty="0">
                <a:solidFill>
                  <a:srgbClr val="002060"/>
                </a:solidFill>
              </a:rPr>
              <a:t>and manage problems, keeping families together in a safe, supportive </a:t>
            </a:r>
            <a:r>
              <a:rPr lang="en-GB" sz="1800" b="1" dirty="0" smtClean="0">
                <a:solidFill>
                  <a:srgbClr val="002060"/>
                </a:solidFill>
              </a:rPr>
              <a:t>and stable </a:t>
            </a:r>
            <a:r>
              <a:rPr lang="en-GB" sz="1800" b="1" dirty="0">
                <a:solidFill>
                  <a:srgbClr val="002060"/>
                </a:solidFill>
              </a:rPr>
              <a:t>environment. Local authorities must embed this principle in their </a:t>
            </a:r>
            <a:r>
              <a:rPr lang="en-GB" sz="1800" b="1" dirty="0" smtClean="0">
                <a:solidFill>
                  <a:srgbClr val="002060"/>
                </a:solidFill>
              </a:rPr>
              <a:t>planning and </a:t>
            </a:r>
            <a:r>
              <a:rPr lang="en-GB" sz="1800" b="1" dirty="0">
                <a:solidFill>
                  <a:srgbClr val="002060"/>
                </a:solidFill>
              </a:rPr>
              <a:t>service delivery</a:t>
            </a:r>
            <a:r>
              <a:rPr lang="en-GB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                                                </a:t>
            </a:r>
            <a:r>
              <a:rPr lang="en-GB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Part </a:t>
            </a:r>
            <a:r>
              <a:rPr lang="en-GB" sz="1400" dirty="0">
                <a:solidFill>
                  <a:srgbClr val="002060"/>
                </a:solidFill>
              </a:rPr>
              <a:t>2 Code of Practice (General Functions)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RPB responsibilities 6.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130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219</a:t>
            </a:r>
            <a:r>
              <a:rPr lang="en-GB" sz="1800" b="1" dirty="0">
                <a:solidFill>
                  <a:srgbClr val="002060"/>
                </a:solidFill>
              </a:rPr>
              <a:t>. </a:t>
            </a:r>
            <a:r>
              <a:rPr lang="en-GB" sz="1800" b="1" dirty="0" smtClean="0">
                <a:solidFill>
                  <a:srgbClr val="002060"/>
                </a:solidFill>
              </a:rPr>
              <a:t>Welsh Govt </a:t>
            </a:r>
            <a:r>
              <a:rPr lang="en-GB" sz="1800" b="1" dirty="0">
                <a:solidFill>
                  <a:srgbClr val="002060"/>
                </a:solidFill>
              </a:rPr>
              <a:t>Third Sector Scheme </a:t>
            </a:r>
            <a:r>
              <a:rPr lang="en-GB" sz="1800" b="1" dirty="0" smtClean="0">
                <a:solidFill>
                  <a:srgbClr val="002060"/>
                </a:solidFill>
              </a:rPr>
              <a:t>definition: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Independent</a:t>
            </a:r>
            <a:r>
              <a:rPr lang="en-GB" sz="1800" b="1" dirty="0">
                <a:solidFill>
                  <a:srgbClr val="002060"/>
                </a:solidFill>
              </a:rPr>
              <a:t>, non-governmental </a:t>
            </a:r>
            <a:r>
              <a:rPr lang="en-GB" sz="1800" b="1" dirty="0" smtClean="0">
                <a:solidFill>
                  <a:srgbClr val="002060"/>
                </a:solidFill>
              </a:rPr>
              <a:t>bodies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Established </a:t>
            </a:r>
            <a:r>
              <a:rPr lang="en-GB" sz="1800" b="1" dirty="0">
                <a:solidFill>
                  <a:srgbClr val="002060"/>
                </a:solidFill>
              </a:rPr>
              <a:t>voluntarily by people who choose to organise </a:t>
            </a:r>
            <a:r>
              <a:rPr lang="en-GB" sz="1800" b="1" dirty="0" smtClean="0">
                <a:solidFill>
                  <a:srgbClr val="002060"/>
                </a:solidFill>
              </a:rPr>
              <a:t>themselves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Value-driven, motivated </a:t>
            </a:r>
            <a:r>
              <a:rPr lang="en-GB" sz="1800" b="1" dirty="0">
                <a:solidFill>
                  <a:srgbClr val="002060"/>
                </a:solidFill>
              </a:rPr>
              <a:t>by social, cultural or environmental </a:t>
            </a:r>
            <a:r>
              <a:rPr lang="en-GB" sz="1800" b="1" dirty="0" smtClean="0">
                <a:solidFill>
                  <a:srgbClr val="002060"/>
                </a:solidFill>
              </a:rPr>
              <a:t>objectives rather </a:t>
            </a:r>
            <a:r>
              <a:rPr lang="en-GB" sz="1800" b="1" dirty="0">
                <a:solidFill>
                  <a:srgbClr val="002060"/>
                </a:solidFill>
              </a:rPr>
              <a:t>than </a:t>
            </a:r>
            <a:r>
              <a:rPr lang="en-GB" sz="1800" b="1" dirty="0" smtClean="0">
                <a:solidFill>
                  <a:srgbClr val="002060"/>
                </a:solidFill>
              </a:rPr>
              <a:t>  simply </a:t>
            </a:r>
            <a:r>
              <a:rPr lang="en-GB" sz="1800" b="1" dirty="0">
                <a:solidFill>
                  <a:srgbClr val="002060"/>
                </a:solidFill>
              </a:rPr>
              <a:t>to make a </a:t>
            </a:r>
            <a:r>
              <a:rPr lang="en-GB" sz="1800" b="1" dirty="0" smtClean="0">
                <a:solidFill>
                  <a:srgbClr val="002060"/>
                </a:solidFill>
              </a:rPr>
              <a:t>profit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Committed </a:t>
            </a:r>
            <a:r>
              <a:rPr lang="en-GB" sz="1800" b="1" dirty="0">
                <a:solidFill>
                  <a:srgbClr val="002060"/>
                </a:solidFill>
              </a:rPr>
              <a:t>to reinvesting their surpluses to further their social aims and for </a:t>
            </a:r>
            <a:r>
              <a:rPr lang="en-GB" sz="1800" b="1" dirty="0" smtClean="0">
                <a:solidFill>
                  <a:srgbClr val="002060"/>
                </a:solidFill>
              </a:rPr>
              <a:t>the benefit </a:t>
            </a:r>
            <a:r>
              <a:rPr lang="en-GB" sz="1800" b="1" dirty="0">
                <a:solidFill>
                  <a:srgbClr val="002060"/>
                </a:solidFill>
              </a:rPr>
              <a:t>of people and communities in Wales</a:t>
            </a:r>
            <a:r>
              <a:rPr lang="en-GB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                                                   </a:t>
            </a:r>
            <a:r>
              <a:rPr lang="en-GB" b="1" dirty="0" smtClean="0">
                <a:solidFill>
                  <a:srgbClr val="002060"/>
                </a:solidFill>
              </a:rPr>
              <a:t>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Part </a:t>
            </a:r>
            <a:r>
              <a:rPr lang="en-GB" sz="1400" dirty="0">
                <a:solidFill>
                  <a:srgbClr val="002060"/>
                </a:solidFill>
              </a:rPr>
              <a:t>2 Code of Practice (General Functions)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RPB &amp; Third Sector 1. 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736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12800" y="1981200"/>
            <a:ext cx="10566400" cy="3733800"/>
          </a:xfrm>
        </p:spPr>
        <p:txBody>
          <a:bodyPr/>
          <a:lstStyle/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227</a:t>
            </a:r>
            <a:r>
              <a:rPr lang="en-GB" sz="1800" b="1" dirty="0">
                <a:solidFill>
                  <a:srgbClr val="002060"/>
                </a:solidFill>
              </a:rPr>
              <a:t>. </a:t>
            </a:r>
            <a:r>
              <a:rPr lang="en-GB" sz="1800" b="1" dirty="0" smtClean="0">
                <a:solidFill>
                  <a:srgbClr val="002060"/>
                </a:solidFill>
              </a:rPr>
              <a:t>Section </a:t>
            </a:r>
            <a:r>
              <a:rPr lang="en-GB" sz="1800" b="1" dirty="0">
                <a:solidFill>
                  <a:srgbClr val="002060"/>
                </a:solidFill>
              </a:rPr>
              <a:t>14 population assessment must </a:t>
            </a:r>
            <a:r>
              <a:rPr lang="en-GB" sz="1800" b="1" dirty="0" smtClean="0">
                <a:solidFill>
                  <a:srgbClr val="002060"/>
                </a:solidFill>
              </a:rPr>
              <a:t>include identification </a:t>
            </a:r>
            <a:r>
              <a:rPr lang="en-GB" sz="1800" b="1" dirty="0">
                <a:solidFill>
                  <a:srgbClr val="002060"/>
                </a:solidFill>
              </a:rPr>
              <a:t>of </a:t>
            </a:r>
            <a:r>
              <a:rPr lang="en-GB" sz="1800" b="1" dirty="0" smtClean="0">
                <a:solidFill>
                  <a:srgbClr val="002060"/>
                </a:solidFill>
              </a:rPr>
              <a:t>range </a:t>
            </a:r>
            <a:r>
              <a:rPr lang="en-GB" sz="1800" b="1" dirty="0">
                <a:solidFill>
                  <a:srgbClr val="002060"/>
                </a:solidFill>
              </a:rPr>
              <a:t>and level of services necessary to meet </a:t>
            </a:r>
            <a:r>
              <a:rPr lang="en-GB" sz="1800" b="1" dirty="0" smtClean="0">
                <a:solidFill>
                  <a:srgbClr val="002060"/>
                </a:solidFill>
              </a:rPr>
              <a:t>need</a:t>
            </a:r>
            <a:r>
              <a:rPr lang="en-GB" sz="1800" b="1" dirty="0">
                <a:solidFill>
                  <a:srgbClr val="002060"/>
                </a:solidFill>
              </a:rPr>
              <a:t>. </a:t>
            </a:r>
            <a:r>
              <a:rPr lang="en-GB" sz="1800" b="1" dirty="0" smtClean="0">
                <a:solidFill>
                  <a:srgbClr val="002060"/>
                </a:solidFill>
              </a:rPr>
              <a:t>It should </a:t>
            </a:r>
            <a:r>
              <a:rPr lang="en-GB" sz="1800" b="1" dirty="0">
                <a:solidFill>
                  <a:srgbClr val="002060"/>
                </a:solidFill>
              </a:rPr>
              <a:t>also assess what is provided by social enterprises, </a:t>
            </a:r>
            <a:r>
              <a:rPr lang="en-GB" sz="1800" b="1" dirty="0" smtClean="0">
                <a:solidFill>
                  <a:srgbClr val="002060"/>
                </a:solidFill>
              </a:rPr>
              <a:t>co-operative organisations </a:t>
            </a:r>
            <a:r>
              <a:rPr lang="en-GB" sz="1800" b="1" dirty="0">
                <a:solidFill>
                  <a:srgbClr val="002060"/>
                </a:solidFill>
              </a:rPr>
              <a:t>and arrangements, user led services and the third sector</a:t>
            </a:r>
            <a:r>
              <a:rPr lang="en-GB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Part </a:t>
            </a:r>
            <a:r>
              <a:rPr lang="en-GB" sz="1400" dirty="0">
                <a:solidFill>
                  <a:srgbClr val="002060"/>
                </a:solidFill>
              </a:rPr>
              <a:t>2 Code of Practice (General Functions)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RPB &amp; Third sector 2. 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11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237</a:t>
            </a:r>
            <a:r>
              <a:rPr lang="en-GB" sz="1800" b="1" dirty="0">
                <a:solidFill>
                  <a:srgbClr val="002060"/>
                </a:solidFill>
              </a:rPr>
              <a:t>. </a:t>
            </a:r>
            <a:r>
              <a:rPr lang="en-GB" sz="1800" b="1" dirty="0" smtClean="0">
                <a:solidFill>
                  <a:srgbClr val="002060"/>
                </a:solidFill>
              </a:rPr>
              <a:t>…essential </a:t>
            </a:r>
            <a:r>
              <a:rPr lang="en-GB" sz="1800" b="1" dirty="0">
                <a:solidFill>
                  <a:srgbClr val="002060"/>
                </a:solidFill>
              </a:rPr>
              <a:t>to fulfilling this </a:t>
            </a:r>
            <a:r>
              <a:rPr lang="en-GB" sz="1800" b="1" dirty="0" smtClean="0">
                <a:solidFill>
                  <a:srgbClr val="002060"/>
                </a:solidFill>
              </a:rPr>
              <a:t>duty…an approach based </a:t>
            </a:r>
            <a:r>
              <a:rPr lang="en-GB" sz="1800" b="1" dirty="0">
                <a:solidFill>
                  <a:srgbClr val="002060"/>
                </a:solidFill>
              </a:rPr>
              <a:t>on co-production </a:t>
            </a:r>
            <a:r>
              <a:rPr lang="en-GB" sz="1800" b="1" dirty="0" smtClean="0">
                <a:solidFill>
                  <a:srgbClr val="002060"/>
                </a:solidFill>
              </a:rPr>
              <a:t>principles:</a:t>
            </a: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Recognises </a:t>
            </a:r>
            <a:r>
              <a:rPr lang="en-GB" sz="1800" b="1" dirty="0">
                <a:solidFill>
                  <a:srgbClr val="002060"/>
                </a:solidFill>
              </a:rPr>
              <a:t>people as assets, </a:t>
            </a:r>
            <a:r>
              <a:rPr lang="en-GB" sz="1800" b="1" dirty="0" smtClean="0">
                <a:solidFill>
                  <a:srgbClr val="002060"/>
                </a:solidFill>
              </a:rPr>
              <a:t>having </a:t>
            </a:r>
            <a:r>
              <a:rPr lang="en-GB" sz="1800" b="1" dirty="0">
                <a:solidFill>
                  <a:srgbClr val="002060"/>
                </a:solidFill>
              </a:rPr>
              <a:t>a positive contribution to make </a:t>
            </a:r>
            <a:r>
              <a:rPr lang="en-GB" sz="1800" b="1" dirty="0" smtClean="0">
                <a:solidFill>
                  <a:srgbClr val="002060"/>
                </a:solidFill>
              </a:rPr>
              <a:t>to design </a:t>
            </a:r>
            <a:r>
              <a:rPr lang="en-GB" sz="1800" b="1" dirty="0">
                <a:solidFill>
                  <a:srgbClr val="002060"/>
                </a:solidFill>
              </a:rPr>
              <a:t>and operation of </a:t>
            </a:r>
            <a:r>
              <a:rPr lang="en-GB" sz="1800" b="1" dirty="0" smtClean="0">
                <a:solidFill>
                  <a:srgbClr val="002060"/>
                </a:solidFill>
              </a:rPr>
              <a:t>services </a:t>
            </a: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Supports </a:t>
            </a:r>
            <a:r>
              <a:rPr lang="en-GB" sz="1800" b="1" dirty="0">
                <a:solidFill>
                  <a:srgbClr val="002060"/>
                </a:solidFill>
              </a:rPr>
              <a:t>and empowers people to get involved with </a:t>
            </a:r>
            <a:r>
              <a:rPr lang="en-GB" sz="1800" b="1" dirty="0" smtClean="0">
                <a:solidFill>
                  <a:srgbClr val="002060"/>
                </a:solidFill>
              </a:rPr>
              <a:t>design </a:t>
            </a:r>
            <a:r>
              <a:rPr lang="en-GB" sz="1800" b="1" dirty="0">
                <a:solidFill>
                  <a:srgbClr val="002060"/>
                </a:solidFill>
              </a:rPr>
              <a:t>and </a:t>
            </a:r>
            <a:r>
              <a:rPr lang="en-GB" sz="1800" b="1" dirty="0" smtClean="0">
                <a:solidFill>
                  <a:srgbClr val="002060"/>
                </a:solidFill>
              </a:rPr>
              <a:t>operation of 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Empowers </a:t>
            </a:r>
            <a:r>
              <a:rPr lang="en-GB" sz="1800" b="1" dirty="0">
                <a:solidFill>
                  <a:srgbClr val="002060"/>
                </a:solidFill>
              </a:rPr>
              <a:t>people to take responsibility for, and contribute </a:t>
            </a:r>
            <a:r>
              <a:rPr lang="en-GB" sz="1800" b="1" dirty="0" smtClean="0">
                <a:solidFill>
                  <a:srgbClr val="002060"/>
                </a:solidFill>
              </a:rPr>
              <a:t>to own well-being</a:t>
            </a: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Ensures </a:t>
            </a:r>
            <a:r>
              <a:rPr lang="en-GB" sz="1800" b="1" dirty="0">
                <a:solidFill>
                  <a:srgbClr val="002060"/>
                </a:solidFill>
              </a:rPr>
              <a:t>that practitioners work in partnership with people to achieve </a:t>
            </a:r>
            <a:r>
              <a:rPr lang="en-GB" sz="1800" b="1" dirty="0" smtClean="0">
                <a:solidFill>
                  <a:srgbClr val="002060"/>
                </a:solidFill>
              </a:rPr>
              <a:t>personal outcomes </a:t>
            </a:r>
            <a:r>
              <a:rPr lang="en-GB" sz="1800" b="1" dirty="0">
                <a:solidFill>
                  <a:srgbClr val="002060"/>
                </a:solidFill>
              </a:rPr>
              <a:t>at an individual and service </a:t>
            </a:r>
            <a:r>
              <a:rPr lang="en-GB" sz="1800" b="1" dirty="0" smtClean="0">
                <a:solidFill>
                  <a:srgbClr val="002060"/>
                </a:solidFill>
              </a:rPr>
              <a:t>level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900" b="1" dirty="0" smtClean="0">
                <a:solidFill>
                  <a:srgbClr val="002060"/>
                </a:solidFill>
              </a:rPr>
              <a:t>Involves </a:t>
            </a:r>
            <a:r>
              <a:rPr lang="en-GB" sz="1900" b="1" dirty="0">
                <a:solidFill>
                  <a:srgbClr val="002060"/>
                </a:solidFill>
              </a:rPr>
              <a:t>people in designing outcomes for services. </a:t>
            </a:r>
            <a:r>
              <a:rPr lang="en-GB" sz="1900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500" b="1" dirty="0">
                <a:solidFill>
                  <a:srgbClr val="002060"/>
                </a:solidFill>
              </a:rPr>
              <a:t> </a:t>
            </a:r>
            <a:r>
              <a:rPr lang="en-GB" sz="15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</a:t>
            </a:r>
            <a:r>
              <a:rPr lang="en-GB" sz="1500" dirty="0" smtClean="0">
                <a:solidFill>
                  <a:srgbClr val="002060"/>
                </a:solidFill>
              </a:rPr>
              <a:t>Part </a:t>
            </a:r>
            <a:r>
              <a:rPr lang="en-GB" sz="1500" dirty="0">
                <a:solidFill>
                  <a:srgbClr val="002060"/>
                </a:solidFill>
              </a:rPr>
              <a:t>2 Code of Practice (General Functions)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RPB &amp; Third sector 3. 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212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Support </a:t>
            </a:r>
            <a:r>
              <a:rPr lang="en-GB" sz="1800" b="1" dirty="0">
                <a:solidFill>
                  <a:srgbClr val="002060"/>
                </a:solidFill>
              </a:rPr>
              <a:t>the building of networks and community services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     which </a:t>
            </a:r>
            <a:r>
              <a:rPr lang="en-GB" sz="1800" b="1" dirty="0">
                <a:solidFill>
                  <a:srgbClr val="002060"/>
                </a:solidFill>
              </a:rPr>
              <a:t>meet the needs of local </a:t>
            </a:r>
            <a:r>
              <a:rPr lang="en-GB" sz="1800" b="1" dirty="0" smtClean="0">
                <a:solidFill>
                  <a:srgbClr val="002060"/>
                </a:solidFill>
              </a:rPr>
              <a:t>people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Seek </a:t>
            </a:r>
            <a:r>
              <a:rPr lang="en-GB" sz="1800" b="1" dirty="0">
                <a:solidFill>
                  <a:srgbClr val="002060"/>
                </a:solidFill>
              </a:rPr>
              <a:t>to co-produce services with local </a:t>
            </a:r>
            <a:r>
              <a:rPr lang="en-GB" sz="1800" b="1" dirty="0" smtClean="0">
                <a:solidFill>
                  <a:srgbClr val="002060"/>
                </a:solidFill>
              </a:rPr>
              <a:t>people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Promote development </a:t>
            </a:r>
            <a:r>
              <a:rPr lang="en-GB" sz="1800" b="1" dirty="0">
                <a:solidFill>
                  <a:srgbClr val="002060"/>
                </a:solidFill>
              </a:rPr>
              <a:t>of new </a:t>
            </a:r>
            <a:r>
              <a:rPr lang="en-GB" sz="1800" b="1" dirty="0" smtClean="0">
                <a:solidFill>
                  <a:srgbClr val="002060"/>
                </a:solidFill>
              </a:rPr>
              <a:t>service </a:t>
            </a:r>
            <a:r>
              <a:rPr lang="en-GB" sz="1800" b="1" dirty="0">
                <a:solidFill>
                  <a:srgbClr val="002060"/>
                </a:solidFill>
              </a:rPr>
              <a:t>models of </a:t>
            </a:r>
            <a:r>
              <a:rPr lang="en-GB" sz="1800" b="1" dirty="0" smtClean="0">
                <a:solidFill>
                  <a:srgbClr val="002060"/>
                </a:solidFill>
              </a:rPr>
              <a:t>delivery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Ensure availability </a:t>
            </a:r>
            <a:r>
              <a:rPr lang="en-GB" sz="1800" b="1" dirty="0">
                <a:solidFill>
                  <a:srgbClr val="002060"/>
                </a:solidFill>
              </a:rPr>
              <a:t>of preventative </a:t>
            </a:r>
            <a:r>
              <a:rPr lang="en-GB" sz="1800" b="1" dirty="0" smtClean="0">
                <a:solidFill>
                  <a:srgbClr val="002060"/>
                </a:solidFill>
              </a:rPr>
              <a:t>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Support development </a:t>
            </a:r>
            <a:r>
              <a:rPr lang="en-GB" sz="1800" b="1" dirty="0">
                <a:solidFill>
                  <a:srgbClr val="002060"/>
                </a:solidFill>
              </a:rPr>
              <a:t>of integrated </a:t>
            </a:r>
            <a:r>
              <a:rPr lang="en-GB" sz="1800" b="1" dirty="0" smtClean="0">
                <a:solidFill>
                  <a:srgbClr val="002060"/>
                </a:solidFill>
              </a:rPr>
              <a:t>services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                                                     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                                                  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Getting in on the Act Learning Hub, Care Council</a:t>
            </a:r>
            <a:endParaRPr lang="en-GB" sz="1400" dirty="0">
              <a:solidFill>
                <a:srgbClr val="002060"/>
              </a:solidFill>
            </a:endParaRPr>
          </a:p>
          <a:p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Third sector role</a:t>
            </a:r>
            <a:endParaRPr lang="en-GB" sz="2800" cap="none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1" y="2066925"/>
            <a:ext cx="285273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8306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 20. …develop </a:t>
            </a:r>
            <a:r>
              <a:rPr lang="en-GB" sz="1800" b="1" dirty="0">
                <a:solidFill>
                  <a:srgbClr val="002060"/>
                </a:solidFill>
              </a:rPr>
              <a:t>an integrated approach </a:t>
            </a:r>
            <a:r>
              <a:rPr lang="en-GB" sz="1800" b="1" dirty="0" smtClean="0">
                <a:solidFill>
                  <a:srgbClr val="002060"/>
                </a:solidFill>
              </a:rPr>
              <a:t>to delivering </a:t>
            </a:r>
            <a:r>
              <a:rPr lang="en-GB" sz="1800" b="1" dirty="0">
                <a:solidFill>
                  <a:srgbClr val="002060"/>
                </a:solidFill>
              </a:rPr>
              <a:t>services for children with complex needs, due to disability or illness and </a:t>
            </a:r>
            <a:r>
              <a:rPr lang="en-GB" sz="1800" b="1" dirty="0" smtClean="0">
                <a:solidFill>
                  <a:srgbClr val="002060"/>
                </a:solidFill>
              </a:rPr>
              <a:t>for children </a:t>
            </a:r>
            <a:r>
              <a:rPr lang="en-GB" sz="1800" b="1" dirty="0">
                <a:solidFill>
                  <a:srgbClr val="002060"/>
                </a:solidFill>
              </a:rPr>
              <a:t>and young people with mental health problems. This includes </a:t>
            </a:r>
            <a:r>
              <a:rPr lang="en-GB" sz="1800" b="1" dirty="0" smtClean="0">
                <a:solidFill>
                  <a:srgbClr val="002060"/>
                </a:solidFill>
              </a:rPr>
              <a:t>transition arrangements </a:t>
            </a:r>
            <a:r>
              <a:rPr lang="en-GB" sz="1800" b="1" dirty="0">
                <a:solidFill>
                  <a:srgbClr val="002060"/>
                </a:solidFill>
              </a:rPr>
              <a:t>from children to adult services</a:t>
            </a:r>
            <a:r>
              <a:rPr lang="en-GB" sz="1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</a:rPr>
              <a:t>                                                                                                 Part </a:t>
            </a:r>
            <a:r>
              <a:rPr lang="en-GB" sz="1400" dirty="0">
                <a:solidFill>
                  <a:srgbClr val="002060"/>
                </a:solidFill>
              </a:rPr>
              <a:t>9 Statutory Guidance (Partnership Arrangements)</a:t>
            </a:r>
          </a:p>
          <a:p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Children with disability or illness 1.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355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60. </a:t>
            </a:r>
            <a:r>
              <a:rPr lang="en-GB" sz="1800" b="1" dirty="0" smtClean="0">
                <a:solidFill>
                  <a:srgbClr val="002060"/>
                </a:solidFill>
              </a:rPr>
              <a:t>Welsh </a:t>
            </a:r>
            <a:r>
              <a:rPr lang="en-GB" sz="1800" b="1" dirty="0">
                <a:solidFill>
                  <a:srgbClr val="002060"/>
                </a:solidFill>
              </a:rPr>
              <a:t>Government will expect to see an integrated approach to the </a:t>
            </a:r>
            <a:r>
              <a:rPr lang="en-GB" sz="1800" b="1" dirty="0" smtClean="0">
                <a:solidFill>
                  <a:srgbClr val="002060"/>
                </a:solidFill>
              </a:rPr>
              <a:t>development of </a:t>
            </a:r>
            <a:r>
              <a:rPr lang="en-GB" sz="1800" b="1" dirty="0">
                <a:solidFill>
                  <a:srgbClr val="002060"/>
                </a:solidFill>
              </a:rPr>
              <a:t>early intervention and preventative services.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Part </a:t>
            </a:r>
            <a:r>
              <a:rPr lang="en-GB" sz="1400" dirty="0">
                <a:solidFill>
                  <a:srgbClr val="002060"/>
                </a:solidFill>
              </a:rPr>
              <a:t>9 Statutory Guidance (Partnership Arrangements)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>
                <a:solidFill>
                  <a:srgbClr val="C00000"/>
                </a:solidFill>
              </a:rPr>
              <a:t>Children with disability or </a:t>
            </a:r>
            <a:r>
              <a:rPr lang="en-GB" sz="2800" cap="none" dirty="0" smtClean="0">
                <a:solidFill>
                  <a:srgbClr val="C00000"/>
                </a:solidFill>
              </a:rPr>
              <a:t>illness 2.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55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What does best practice look like?</a:t>
            </a:r>
            <a:endParaRPr lang="en-GB" sz="2800" cap="none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885950"/>
            <a:ext cx="5010774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0650" y="3105835"/>
            <a:ext cx="4600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NSF for Children, Young People &amp; Maternity Services 2005</a:t>
            </a:r>
          </a:p>
        </p:txBody>
      </p:sp>
    </p:spTree>
    <p:extLst>
      <p:ext uri="{BB962C8B-B14F-4D97-AF65-F5344CB8AC3E}">
        <p14:creationId xmlns="" xmlns:p14="http://schemas.microsoft.com/office/powerpoint/2010/main" val="416136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For a </a:t>
            </a:r>
            <a:r>
              <a:rPr lang="en-GB" sz="1800" b="1" dirty="0">
                <a:solidFill>
                  <a:srgbClr val="002060"/>
                </a:solidFill>
              </a:rPr>
              <a:t>disabled </a:t>
            </a:r>
            <a:r>
              <a:rPr lang="en-GB" sz="1800" b="1" dirty="0" smtClean="0">
                <a:solidFill>
                  <a:srgbClr val="002060"/>
                </a:solidFill>
              </a:rPr>
              <a:t>child:</a:t>
            </a: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An assessment of each child’s needs and strengths, including </a:t>
            </a:r>
            <a:r>
              <a:rPr lang="en-GB" sz="1800" b="1" dirty="0" smtClean="0">
                <a:solidFill>
                  <a:srgbClr val="002060"/>
                </a:solidFill>
              </a:rPr>
              <a:t>diagnosis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Prompt </a:t>
            </a:r>
            <a:r>
              <a:rPr lang="en-GB" sz="1800" b="1" dirty="0">
                <a:solidFill>
                  <a:srgbClr val="002060"/>
                </a:solidFill>
              </a:rPr>
              <a:t>delivery of services to meet assessed </a:t>
            </a:r>
            <a:r>
              <a:rPr lang="en-GB" sz="1800" b="1" dirty="0" smtClean="0">
                <a:solidFill>
                  <a:srgbClr val="002060"/>
                </a:solidFill>
              </a:rPr>
              <a:t>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Provision </a:t>
            </a:r>
            <a:r>
              <a:rPr lang="en-GB" sz="1800" b="1" dirty="0">
                <a:solidFill>
                  <a:srgbClr val="002060"/>
                </a:solidFill>
              </a:rPr>
              <a:t>of educational support to maximise cognitive </a:t>
            </a:r>
            <a:r>
              <a:rPr lang="en-GB" sz="1800" b="1" dirty="0" smtClean="0">
                <a:solidFill>
                  <a:srgbClr val="002060"/>
                </a:solidFill>
              </a:rPr>
              <a:t>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Encouraging </a:t>
            </a:r>
            <a:r>
              <a:rPr lang="en-GB" sz="1800" b="1" dirty="0">
                <a:solidFill>
                  <a:srgbClr val="002060"/>
                </a:solidFill>
              </a:rPr>
              <a:t>social development through inclusive policies and </a:t>
            </a:r>
            <a:r>
              <a:rPr lang="en-GB" sz="1800" b="1" dirty="0" smtClean="0">
                <a:solidFill>
                  <a:srgbClr val="002060"/>
                </a:solidFill>
              </a:rPr>
              <a:t>practices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Provision </a:t>
            </a:r>
            <a:r>
              <a:rPr lang="en-GB" sz="1800" b="1" dirty="0">
                <a:solidFill>
                  <a:srgbClr val="002060"/>
                </a:solidFill>
              </a:rPr>
              <a:t>of family support to maximise emotional </a:t>
            </a:r>
            <a:r>
              <a:rPr lang="en-GB" sz="1800" b="1" dirty="0" smtClean="0">
                <a:solidFill>
                  <a:srgbClr val="002060"/>
                </a:solidFill>
              </a:rPr>
              <a:t>development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Provision </a:t>
            </a:r>
            <a:r>
              <a:rPr lang="en-GB" sz="1800" b="1" dirty="0">
                <a:solidFill>
                  <a:srgbClr val="002060"/>
                </a:solidFill>
              </a:rPr>
              <a:t>of services which respect each child’s views, language and culture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GB" dirty="0"/>
              <a:t>                             </a:t>
            </a:r>
            <a:r>
              <a:rPr lang="en-GB" dirty="0" smtClean="0"/>
              <a:t>                                 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400" dirty="0" smtClean="0">
                <a:solidFill>
                  <a:srgbClr val="002060"/>
                </a:solidFill>
              </a:rPr>
              <a:t>                                                                                              NSF </a:t>
            </a:r>
            <a:r>
              <a:rPr lang="en-GB" sz="1400" dirty="0">
                <a:solidFill>
                  <a:srgbClr val="002060"/>
                </a:solidFill>
              </a:rPr>
              <a:t>for Children, Young People &amp; Maternity </a:t>
            </a:r>
            <a:r>
              <a:rPr lang="en-GB" sz="1400" dirty="0" smtClean="0">
                <a:solidFill>
                  <a:srgbClr val="002060"/>
                </a:solidFill>
              </a:rPr>
              <a:t>Services 2005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What does best practice look like for children?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416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1956620"/>
            <a:ext cx="10566400" cy="3480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1900" b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1900" b="1" dirty="0" smtClean="0">
                <a:solidFill>
                  <a:srgbClr val="002060"/>
                </a:solidFill>
              </a:rPr>
              <a:t>‘Creating a Wales that values every child, young person and adult with a learning disability’</a:t>
            </a:r>
            <a:endParaRPr lang="en-GB" sz="19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GB" sz="1900" b="1" dirty="0" smtClean="0">
                <a:solidFill>
                  <a:srgbClr val="002060"/>
                </a:solidFill>
              </a:rPr>
              <a:t>We are an umbrella body with 80 member organisations: service providers, advocacy groups, carer groups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cap="none" dirty="0" smtClean="0">
                <a:solidFill>
                  <a:srgbClr val="C00000"/>
                </a:solidFill>
              </a:rPr>
              <a:t>LDW Mission</a:t>
            </a:r>
            <a:endParaRPr lang="en-US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694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For families </a:t>
            </a:r>
            <a:r>
              <a:rPr lang="en-GB" sz="1800" b="1" dirty="0">
                <a:solidFill>
                  <a:srgbClr val="002060"/>
                </a:solidFill>
              </a:rPr>
              <a:t>of disabled </a:t>
            </a:r>
            <a:r>
              <a:rPr lang="en-GB" sz="1800" b="1" dirty="0" smtClean="0">
                <a:solidFill>
                  <a:srgbClr val="002060"/>
                </a:solidFill>
              </a:rPr>
              <a:t>children:</a:t>
            </a: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Clear </a:t>
            </a:r>
            <a:r>
              <a:rPr lang="en-GB" sz="1800" b="1" dirty="0">
                <a:solidFill>
                  <a:srgbClr val="002060"/>
                </a:solidFill>
              </a:rPr>
              <a:t>and accurate information to empower them to make informed </a:t>
            </a:r>
            <a:r>
              <a:rPr lang="en-GB" sz="1800" b="1" dirty="0" smtClean="0">
                <a:solidFill>
                  <a:srgbClr val="002060"/>
                </a:solidFill>
              </a:rPr>
              <a:t>choices and gain </a:t>
            </a:r>
            <a:r>
              <a:rPr lang="en-GB" sz="1800" b="1" dirty="0">
                <a:solidFill>
                  <a:srgbClr val="002060"/>
                </a:solidFill>
              </a:rPr>
              <a:t>access to help when they need </a:t>
            </a:r>
            <a:r>
              <a:rPr lang="en-GB" sz="1800" b="1" dirty="0" smtClean="0">
                <a:solidFill>
                  <a:srgbClr val="002060"/>
                </a:solidFill>
              </a:rPr>
              <a:t>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Practical </a:t>
            </a:r>
            <a:r>
              <a:rPr lang="en-GB" sz="1800" b="1" dirty="0">
                <a:solidFill>
                  <a:srgbClr val="002060"/>
                </a:solidFill>
              </a:rPr>
              <a:t>support to assist them in caring for their </a:t>
            </a:r>
            <a:r>
              <a:rPr lang="en-GB" sz="1800" b="1" dirty="0" smtClean="0">
                <a:solidFill>
                  <a:srgbClr val="002060"/>
                </a:solidFill>
              </a:rPr>
              <a:t>child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Access </a:t>
            </a:r>
            <a:r>
              <a:rPr lang="en-GB" sz="1800" b="1" dirty="0">
                <a:solidFill>
                  <a:srgbClr val="002060"/>
                </a:solidFill>
              </a:rPr>
              <a:t>to emotional support when they need </a:t>
            </a:r>
            <a:r>
              <a:rPr lang="en-GB" sz="1800" b="1" dirty="0" smtClean="0">
                <a:solidFill>
                  <a:srgbClr val="002060"/>
                </a:solidFill>
              </a:rPr>
              <a:t>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Access </a:t>
            </a:r>
            <a:r>
              <a:rPr lang="en-GB" sz="1800" b="1" dirty="0">
                <a:solidFill>
                  <a:srgbClr val="002060"/>
                </a:solidFill>
              </a:rPr>
              <a:t>to </a:t>
            </a:r>
            <a:r>
              <a:rPr lang="en-GB" sz="1800" b="1" dirty="0" smtClean="0">
                <a:solidFill>
                  <a:srgbClr val="002060"/>
                </a:solidFill>
              </a:rPr>
              <a:t>leisure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                                         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NSF </a:t>
            </a:r>
            <a:r>
              <a:rPr lang="en-GB" sz="1400" dirty="0">
                <a:solidFill>
                  <a:srgbClr val="002060"/>
                </a:solidFill>
              </a:rPr>
              <a:t>for Children, Young People &amp; Maternity Services 2005</a:t>
            </a: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>
                <a:solidFill>
                  <a:srgbClr val="C00000"/>
                </a:solidFill>
              </a:rPr>
              <a:t>What does best practice look </a:t>
            </a:r>
            <a:r>
              <a:rPr lang="en-GB" sz="2800" cap="none" dirty="0" smtClean="0">
                <a:solidFill>
                  <a:srgbClr val="C00000"/>
                </a:solidFill>
              </a:rPr>
              <a:t>like for families1.?</a:t>
            </a:r>
            <a:endParaRPr lang="en-GB" sz="20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063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Advice </a:t>
            </a:r>
            <a:r>
              <a:rPr lang="en-GB" sz="1800" b="1" dirty="0">
                <a:solidFill>
                  <a:srgbClr val="002060"/>
                </a:solidFill>
              </a:rPr>
              <a:t>on how to </a:t>
            </a:r>
            <a:r>
              <a:rPr lang="en-GB" sz="1800" b="1" dirty="0" smtClean="0">
                <a:solidFill>
                  <a:srgbClr val="002060"/>
                </a:solidFill>
              </a:rPr>
              <a:t>maximise child’s </a:t>
            </a:r>
            <a:r>
              <a:rPr lang="en-GB" sz="1800" b="1" dirty="0">
                <a:solidFill>
                  <a:srgbClr val="002060"/>
                </a:solidFill>
              </a:rPr>
              <a:t>development and offer </a:t>
            </a:r>
            <a:r>
              <a:rPr lang="en-GB" sz="1800" b="1" dirty="0" smtClean="0">
                <a:solidFill>
                  <a:srgbClr val="002060"/>
                </a:solidFill>
              </a:rPr>
              <a:t>training if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b="1" dirty="0">
                <a:solidFill>
                  <a:srgbClr val="002060"/>
                </a:solidFill>
              </a:rPr>
              <a:t>Access to affordable childcare and other services to enable parents to </a:t>
            </a:r>
            <a:r>
              <a:rPr lang="en-GB" sz="1800" b="1" dirty="0" smtClean="0">
                <a:solidFill>
                  <a:srgbClr val="002060"/>
                </a:solidFill>
              </a:rPr>
              <a:t>return to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Provision </a:t>
            </a:r>
            <a:r>
              <a:rPr lang="en-GB" sz="1800" b="1" dirty="0">
                <a:solidFill>
                  <a:srgbClr val="002060"/>
                </a:solidFill>
              </a:rPr>
              <a:t>of short breaks and additional services to enable </a:t>
            </a:r>
            <a:r>
              <a:rPr lang="en-GB" sz="1800" b="1" dirty="0" smtClean="0">
                <a:solidFill>
                  <a:srgbClr val="002060"/>
                </a:solidFill>
              </a:rPr>
              <a:t>family to participate in same </a:t>
            </a:r>
            <a:r>
              <a:rPr lang="en-GB" sz="1800" b="1" dirty="0">
                <a:solidFill>
                  <a:srgbClr val="002060"/>
                </a:solidFill>
              </a:rPr>
              <a:t>lifestyle that parents of non disabled </a:t>
            </a:r>
            <a:r>
              <a:rPr lang="en-GB" sz="1800" b="1" dirty="0" smtClean="0">
                <a:solidFill>
                  <a:srgbClr val="002060"/>
                </a:solidFill>
              </a:rPr>
              <a:t>children experience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b="1" dirty="0">
              <a:solidFill>
                <a:srgbClr val="002060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GB" dirty="0" smtClean="0"/>
              <a:t>                                                                        </a:t>
            </a:r>
            <a:r>
              <a:rPr lang="en-GB" sz="1400" dirty="0" smtClean="0">
                <a:solidFill>
                  <a:srgbClr val="002060"/>
                </a:solidFill>
              </a:rPr>
              <a:t>NSF </a:t>
            </a:r>
            <a:r>
              <a:rPr lang="en-GB" sz="1400" dirty="0">
                <a:solidFill>
                  <a:srgbClr val="002060"/>
                </a:solidFill>
              </a:rPr>
              <a:t>for Children, Young People &amp; Maternity Services 2005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>
                <a:solidFill>
                  <a:srgbClr val="C00000"/>
                </a:solidFill>
              </a:rPr>
              <a:t>What does best practice look like </a:t>
            </a:r>
            <a:r>
              <a:rPr lang="en-GB" sz="2800" cap="none" dirty="0" smtClean="0">
                <a:solidFill>
                  <a:srgbClr val="C00000"/>
                </a:solidFill>
              </a:rPr>
              <a:t>for families 2.?</a:t>
            </a:r>
            <a:endParaRPr lang="en-GB" sz="20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6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Wherever </a:t>
            </a:r>
            <a:r>
              <a:rPr lang="en-GB" sz="1800" b="1" dirty="0">
                <a:solidFill>
                  <a:srgbClr val="002060"/>
                </a:solidFill>
              </a:rPr>
              <a:t>possible, families are able to live ‘ordinary </a:t>
            </a:r>
            <a:r>
              <a:rPr lang="en-GB" sz="1800" b="1" dirty="0" smtClean="0">
                <a:solidFill>
                  <a:srgbClr val="002060"/>
                </a:solidFill>
              </a:rPr>
              <a:t>lives’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Uniqueness </a:t>
            </a:r>
            <a:r>
              <a:rPr lang="en-GB" sz="1800" b="1" dirty="0">
                <a:solidFill>
                  <a:srgbClr val="002060"/>
                </a:solidFill>
              </a:rPr>
              <a:t>of children and families is valued and provided </a:t>
            </a:r>
            <a:r>
              <a:rPr lang="en-GB" sz="1800" b="1" dirty="0" smtClean="0">
                <a:solidFill>
                  <a:srgbClr val="002060"/>
                </a:solidFill>
              </a:rPr>
              <a:t>for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Care based </a:t>
            </a:r>
            <a:r>
              <a:rPr lang="en-GB" sz="1800" b="1" dirty="0">
                <a:solidFill>
                  <a:srgbClr val="002060"/>
                </a:solidFill>
              </a:rPr>
              <a:t>on joint assessment, planning and review processes that keep parents and carers at </a:t>
            </a:r>
            <a:r>
              <a:rPr lang="en-GB" sz="1800" b="1" dirty="0" smtClean="0">
                <a:solidFill>
                  <a:srgbClr val="002060"/>
                </a:solidFill>
              </a:rPr>
              <a:t>heart </a:t>
            </a:r>
            <a:r>
              <a:rPr lang="en-GB" sz="1800" b="1" dirty="0">
                <a:solidFill>
                  <a:srgbClr val="002060"/>
                </a:solidFill>
              </a:rPr>
              <a:t>of </a:t>
            </a:r>
            <a:r>
              <a:rPr lang="en-GB" sz="1800" b="1" dirty="0" smtClean="0">
                <a:solidFill>
                  <a:srgbClr val="002060"/>
                </a:solidFill>
              </a:rPr>
              <a:t>discussion/decision-making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Children </a:t>
            </a:r>
            <a:r>
              <a:rPr lang="en-GB" sz="1800" b="1" dirty="0">
                <a:solidFill>
                  <a:srgbClr val="002060"/>
                </a:solidFill>
              </a:rPr>
              <a:t>and families experience service delivery as holistic, co-ordinated and seamless, facilitated by a key worker 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Families </a:t>
            </a:r>
            <a:r>
              <a:rPr lang="en-GB" sz="1800" b="1" dirty="0">
                <a:solidFill>
                  <a:srgbClr val="002060"/>
                </a:solidFill>
              </a:rPr>
              <a:t>experience continuity of care through different phases of </a:t>
            </a:r>
            <a:r>
              <a:rPr lang="en-GB" sz="1800" b="1" dirty="0" smtClean="0">
                <a:solidFill>
                  <a:srgbClr val="002060"/>
                </a:solidFill>
              </a:rPr>
              <a:t>engagement </a:t>
            </a:r>
            <a:r>
              <a:rPr lang="en-GB" sz="1800" b="1" dirty="0">
                <a:solidFill>
                  <a:srgbClr val="002060"/>
                </a:solidFill>
              </a:rPr>
              <a:t>with </a:t>
            </a:r>
            <a:r>
              <a:rPr lang="en-GB" sz="1800" b="1" dirty="0" smtClean="0">
                <a:solidFill>
                  <a:srgbClr val="002060"/>
                </a:solidFill>
              </a:rPr>
              <a:t>services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Early support principles 1.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016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Children’s </a:t>
            </a:r>
            <a:r>
              <a:rPr lang="en-GB" sz="1800" b="1" dirty="0">
                <a:solidFill>
                  <a:srgbClr val="002060"/>
                </a:solidFill>
              </a:rPr>
              <a:t>learning and development is monitored and </a:t>
            </a:r>
            <a:r>
              <a:rPr lang="en-GB" sz="1800" b="1" dirty="0" smtClean="0">
                <a:solidFill>
                  <a:srgbClr val="002060"/>
                </a:solidFill>
              </a:rPr>
              <a:t>promoted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Families </a:t>
            </a:r>
            <a:r>
              <a:rPr lang="en-GB" sz="1800" b="1" dirty="0">
                <a:solidFill>
                  <a:srgbClr val="002060"/>
                </a:solidFill>
              </a:rPr>
              <a:t>are able to make informed </a:t>
            </a:r>
            <a:r>
              <a:rPr lang="en-GB" sz="1800" b="1" dirty="0" smtClean="0">
                <a:solidFill>
                  <a:srgbClr val="002060"/>
                </a:solidFill>
              </a:rPr>
              <a:t>decisions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Families </a:t>
            </a:r>
            <a:r>
              <a:rPr lang="en-GB" sz="1800" b="1" dirty="0">
                <a:solidFill>
                  <a:srgbClr val="002060"/>
                </a:solidFill>
              </a:rPr>
              <a:t>and children are involved in shaping and developing </a:t>
            </a:r>
            <a:r>
              <a:rPr lang="en-GB" sz="1800" b="1" dirty="0" smtClean="0">
                <a:solidFill>
                  <a:srgbClr val="002060"/>
                </a:solidFill>
              </a:rPr>
              <a:t>services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Working </a:t>
            </a:r>
            <a:r>
              <a:rPr lang="en-GB" sz="1800" b="1" dirty="0">
                <a:solidFill>
                  <a:srgbClr val="002060"/>
                </a:solidFill>
              </a:rPr>
              <a:t>practices and systems are </a:t>
            </a:r>
            <a:r>
              <a:rPr lang="en-GB" sz="1800" b="1" dirty="0" smtClean="0">
                <a:solidFill>
                  <a:srgbClr val="002060"/>
                </a:solidFill>
              </a:rPr>
              <a:t>integrated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Families </a:t>
            </a:r>
            <a:r>
              <a:rPr lang="en-GB" sz="1800" b="1" dirty="0">
                <a:solidFill>
                  <a:srgbClr val="002060"/>
                </a:solidFill>
              </a:rPr>
              <a:t>can be confident that </a:t>
            </a:r>
            <a:r>
              <a:rPr lang="en-GB" sz="1800" b="1" dirty="0" smtClean="0">
                <a:solidFill>
                  <a:srgbClr val="002060"/>
                </a:solidFill>
              </a:rPr>
              <a:t>people </a:t>
            </a:r>
            <a:r>
              <a:rPr lang="en-GB" sz="1800" b="1" dirty="0">
                <a:solidFill>
                  <a:srgbClr val="002060"/>
                </a:solidFill>
              </a:rPr>
              <a:t>working with them have </a:t>
            </a:r>
            <a:r>
              <a:rPr lang="en-GB" sz="1800" b="1" dirty="0" smtClean="0">
                <a:solidFill>
                  <a:srgbClr val="002060"/>
                </a:solidFill>
              </a:rPr>
              <a:t>training</a:t>
            </a:r>
            <a:r>
              <a:rPr lang="en-GB" sz="1800" b="1" dirty="0">
                <a:solidFill>
                  <a:srgbClr val="002060"/>
                </a:solidFill>
              </a:rPr>
              <a:t>, skills and experience required to meet </a:t>
            </a:r>
            <a:r>
              <a:rPr lang="en-GB" sz="1800" b="1" dirty="0" smtClean="0">
                <a:solidFill>
                  <a:srgbClr val="002060"/>
                </a:solidFill>
              </a:rPr>
              <a:t>child’s </a:t>
            </a:r>
            <a:r>
              <a:rPr lang="en-GB" sz="1800" b="1" dirty="0">
                <a:solidFill>
                  <a:srgbClr val="002060"/>
                </a:solidFill>
              </a:rPr>
              <a:t>needs.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>
                <a:solidFill>
                  <a:srgbClr val="C00000"/>
                </a:solidFill>
              </a:rPr>
              <a:t>Early support principles </a:t>
            </a:r>
            <a:r>
              <a:rPr lang="en-GB" sz="2800" cap="none" dirty="0" smtClean="0">
                <a:solidFill>
                  <a:srgbClr val="C00000"/>
                </a:solidFill>
              </a:rPr>
              <a:t>2.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339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cy-GB" sz="1800" b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cy-GB" sz="1800" b="1" dirty="0" smtClean="0">
                <a:solidFill>
                  <a:srgbClr val="002060"/>
                </a:solidFill>
              </a:rPr>
              <a:t>A profound shift in appraoch is still required if agencies are work in an effective integrated way.   </a:t>
            </a:r>
          </a:p>
          <a:p>
            <a:pPr>
              <a:buNone/>
            </a:pPr>
            <a:endParaRPr lang="cy-GB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cy-GB" sz="1800" b="1" dirty="0" smtClean="0">
                <a:solidFill>
                  <a:srgbClr val="002060"/>
                </a:solidFill>
              </a:rPr>
              <a:t>A  practitioner who works with children with a profound and multiple learning disability:</a:t>
            </a:r>
          </a:p>
          <a:p>
            <a:pPr>
              <a:buNone/>
            </a:pPr>
            <a:endParaRPr lang="cy-GB" sz="1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cy-GB" sz="1800" b="1" dirty="0" smtClean="0">
                <a:solidFill>
                  <a:srgbClr val="002060"/>
                </a:solidFill>
              </a:rPr>
              <a:t>       “ Why is a specialist chair considered to be a health need only, by local authorities? And then, why is a specialised bed, required with a sleep system for parents to move and handle a person, considered to be a social need by some health boards?”</a:t>
            </a:r>
          </a:p>
          <a:p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sz="2800" cap="none" dirty="0" smtClean="0">
                <a:solidFill>
                  <a:srgbClr val="C00000"/>
                </a:solidFill>
              </a:rPr>
              <a:t>Will you help or hinder?</a:t>
            </a:r>
            <a:endParaRPr lang="en-US" sz="2800" cap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Thank you for your attention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Jim Crowe</a:t>
            </a:r>
          </a:p>
          <a:p>
            <a:pPr marL="0" indent="0" algn="ctr">
              <a:buNone/>
            </a:pPr>
            <a:r>
              <a:rPr lang="en-GB" b="1" dirty="0" smtClean="0"/>
              <a:t>Director, Learning Disability Wales</a:t>
            </a:r>
          </a:p>
          <a:p>
            <a:pPr marL="0" indent="0" algn="ctr">
              <a:buNone/>
            </a:pPr>
            <a:r>
              <a:rPr lang="en-GB" b="1" dirty="0" smtClean="0"/>
              <a:t>President, European Association of Service Providers for People with Disabilities EASPD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Jim.crowe@ldw.org.uk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www.ldw.org.uk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36886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We </a:t>
            </a:r>
            <a:r>
              <a:rPr lang="en-GB" sz="1800" b="1" dirty="0">
                <a:solidFill>
                  <a:srgbClr val="002060"/>
                </a:solidFill>
              </a:rPr>
              <a:t>provide: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Information through publications and social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Training </a:t>
            </a:r>
            <a:r>
              <a:rPr lang="en-GB" sz="1800" b="1" dirty="0">
                <a:solidFill>
                  <a:srgbClr val="002060"/>
                </a:solidFill>
              </a:rPr>
              <a:t>across </a:t>
            </a:r>
            <a:r>
              <a:rPr lang="en-GB" sz="1800" b="1" dirty="0" smtClean="0">
                <a:solidFill>
                  <a:srgbClr val="002060"/>
                </a:solidFill>
              </a:rPr>
              <a:t>Wales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2060"/>
                </a:solidFill>
              </a:rPr>
              <a:t>Policy and campaigns work </a:t>
            </a:r>
            <a:endParaRPr lang="en-GB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and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002060"/>
                </a:solidFill>
              </a:rPr>
              <a:t>undertake projects that promote good practice in services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cap="none" dirty="0" smtClean="0">
                <a:solidFill>
                  <a:srgbClr val="C00000"/>
                </a:solidFill>
              </a:rPr>
              <a:t>LDW activities</a:t>
            </a:r>
            <a:endParaRPr lang="en-GB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689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058606" y="1809136"/>
            <a:ext cx="10566400" cy="38272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GB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002060"/>
                </a:solidFill>
              </a:rPr>
              <a:t>Early Support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   </a:t>
            </a:r>
            <a:r>
              <a:rPr lang="en-GB" sz="1800" b="1" dirty="0" smtClean="0">
                <a:solidFill>
                  <a:srgbClr val="002060"/>
                </a:solidFill>
              </a:rPr>
              <a:t>-  age 0-5  delivery partner with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 Welsh Govt 2009-13. All Wales</a:t>
            </a:r>
          </a:p>
          <a:p>
            <a:pPr marL="0" indent="0">
              <a:buNone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002060"/>
                </a:solidFill>
              </a:rPr>
              <a:t>Real Opportunities project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smtClean="0">
                <a:solidFill>
                  <a:srgbClr val="002060"/>
                </a:solidFill>
              </a:rPr>
              <a:t>   - </a:t>
            </a:r>
            <a:r>
              <a:rPr lang="en-GB" sz="1800" b="1" dirty="0" smtClean="0">
                <a:solidFill>
                  <a:srgbClr val="002060"/>
                </a:solidFill>
              </a:rPr>
              <a:t>age 14-18 helping young people 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in transition. South and West Wales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sz="2800" cap="none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 Activity 1</a:t>
            </a:r>
            <a:endParaRPr lang="en-US" sz="2800" cap="none" dirty="0">
              <a:solidFill>
                <a:srgbClr val="C00000"/>
              </a:solidFill>
            </a:endParaRPr>
          </a:p>
        </p:txBody>
      </p:sp>
      <p:pic>
        <p:nvPicPr>
          <p:cNvPr id="4098" name="Picture 2" descr="S:\My Documents\PROJECTS\Regional SEN Transition into Employment\ESF Info &amp; Logo's\real opportunities logo - OFFIC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038599"/>
            <a:ext cx="2771775" cy="111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31850" y="1666875"/>
            <a:ext cx="10566400" cy="4114800"/>
          </a:xfrm>
        </p:spPr>
        <p:txBody>
          <a:bodyPr/>
          <a:lstStyle/>
          <a:p>
            <a:pPr lvl="0">
              <a:buClr>
                <a:prstClr val="white"/>
              </a:buClr>
              <a:buFont typeface="Wingdings" panose="05000000000000000000" pitchFamily="2" charset="2"/>
              <a:buChar char="v"/>
            </a:pPr>
            <a:endParaRPr lang="en-GB" b="1" dirty="0" smtClean="0">
              <a:solidFill>
                <a:srgbClr val="002060"/>
              </a:solidFill>
            </a:endParaRPr>
          </a:p>
          <a:p>
            <a:pPr lvl="0">
              <a:buClr>
                <a:prstClr val="white"/>
              </a:buClr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002060"/>
                </a:solidFill>
              </a:rPr>
              <a:t>Engage to Change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b="1" dirty="0" smtClean="0">
                <a:solidFill>
                  <a:srgbClr val="002060"/>
                </a:solidFill>
              </a:rPr>
              <a:t>    </a:t>
            </a:r>
            <a:r>
              <a:rPr lang="en-GB" b="1" dirty="0">
                <a:solidFill>
                  <a:srgbClr val="002060"/>
                </a:solidFill>
              </a:rPr>
              <a:t>- </a:t>
            </a:r>
            <a:r>
              <a:rPr lang="en-GB" sz="1800" b="1" dirty="0">
                <a:solidFill>
                  <a:srgbClr val="002060"/>
                </a:solidFill>
              </a:rPr>
              <a:t>age 16-21 helping young 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 people </a:t>
            </a:r>
            <a:r>
              <a:rPr lang="en-GB" sz="1800" b="1" dirty="0">
                <a:solidFill>
                  <a:srgbClr val="002060"/>
                </a:solidFill>
              </a:rPr>
              <a:t>into real jobs 2016- 2021. All </a:t>
            </a:r>
            <a:r>
              <a:rPr lang="en-GB" sz="1800" b="1" dirty="0" smtClean="0">
                <a:solidFill>
                  <a:srgbClr val="002060"/>
                </a:solidFill>
              </a:rPr>
              <a:t>Wales</a:t>
            </a:r>
          </a:p>
          <a:p>
            <a:pPr marL="0" lvl="0" indent="0">
              <a:buClr>
                <a:prstClr val="white"/>
              </a:buClr>
              <a:buNone/>
            </a:pPr>
            <a:endParaRPr lang="en-GB" sz="18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endParaRPr lang="en-GB" sz="1800" b="1" dirty="0">
              <a:solidFill>
                <a:srgbClr val="002060"/>
              </a:solidFill>
            </a:endParaRPr>
          </a:p>
          <a:p>
            <a:pPr lvl="0">
              <a:buClr>
                <a:prstClr val="white"/>
              </a:buClr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002060"/>
                </a:solidFill>
              </a:rPr>
              <a:t>Valued </a:t>
            </a:r>
            <a:r>
              <a:rPr lang="en-GB" b="1" dirty="0">
                <a:solidFill>
                  <a:srgbClr val="002060"/>
                </a:solidFill>
              </a:rPr>
              <a:t>Lives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    - assisting implementation </a:t>
            </a:r>
            <a:endParaRPr lang="en-GB" sz="18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     of </a:t>
            </a:r>
            <a:r>
              <a:rPr lang="en-GB" sz="1800" b="1" dirty="0">
                <a:solidFill>
                  <a:srgbClr val="002060"/>
                </a:solidFill>
              </a:rPr>
              <a:t>SSWB Act 2016-19. All Wales</a:t>
            </a:r>
          </a:p>
          <a:p>
            <a:pPr lvl="0">
              <a:buClr>
                <a:prstClr val="white"/>
              </a:buClr>
            </a:pPr>
            <a:endParaRPr lang="en-GB" dirty="0">
              <a:solidFill>
                <a:srgbClr val="002060"/>
              </a:solidFill>
            </a:endParaRPr>
          </a:p>
          <a:p>
            <a:pPr lvl="0">
              <a:buClr>
                <a:prstClr val="white"/>
              </a:buClr>
            </a:pPr>
            <a:endParaRPr lang="en-US" b="1" dirty="0">
              <a:solidFill>
                <a:prstClr val="white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375" y="312738"/>
            <a:ext cx="10566400" cy="114300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C00000"/>
                </a:solidFill>
              </a:rPr>
              <a:t>Project Activity </a:t>
            </a:r>
            <a:r>
              <a:rPr lang="en-GB" sz="2800" dirty="0" smtClean="0">
                <a:solidFill>
                  <a:srgbClr val="C00000"/>
                </a:solidFill>
              </a:rPr>
              <a:t>2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71949"/>
            <a:ext cx="3038475" cy="1438276"/>
          </a:xfrm>
          <a:prstGeom prst="rect">
            <a:avLst/>
          </a:prstGeom>
        </p:spPr>
      </p:pic>
      <p:pic>
        <p:nvPicPr>
          <p:cNvPr id="3074" name="Picture 2" descr="C:\Users\jimc\AppData\Local\Microsoft\Windows\Temporary Internet Files\Content.Outlook\IB3X9IMO\Engage-To-Change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124"/>
            <a:ext cx="2237553" cy="124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7411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endParaRPr lang="en-GB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152. Section 15 of the Act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…. local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authorities must provide or arrange for the</a:t>
            </a: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provision of a range and level of preventative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services:</a:t>
            </a:r>
            <a:endParaRPr lang="en-GB" sz="21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a)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Contribute to preventing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or delaying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development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of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people’s needs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for care and support</a:t>
            </a: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b)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Reduce need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care and support of people who have such needs</a:t>
            </a: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c)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Promote upbringing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of children by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families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, where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consistent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with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well-being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of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child</a:t>
            </a:r>
            <a:endParaRPr lang="en-GB" sz="21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d)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Minimise effect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on disabled people of their disabilities</a:t>
            </a:r>
          </a:p>
          <a:p>
            <a:pPr marL="0" lvl="0" indent="0">
              <a:buNone/>
            </a:pP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e)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Contribute </a:t>
            </a:r>
            <a:r>
              <a:rPr lang="en-GB" sz="2100" b="1" dirty="0">
                <a:solidFill>
                  <a:srgbClr val="002060"/>
                </a:solidFill>
                <a:ea typeface="Calibri" panose="020F0502020204030204" pitchFamily="34" charset="0"/>
              </a:rPr>
              <a:t>towards preventing people from suffering abuse or </a:t>
            </a:r>
            <a:r>
              <a:rPr lang="en-GB" sz="21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neglect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            </a:t>
            </a:r>
          </a:p>
          <a:p>
            <a:pPr marL="0" lv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   </a:t>
            </a:r>
            <a:r>
              <a:rPr lang="en-GB" sz="1600" dirty="0" smtClean="0">
                <a:solidFill>
                  <a:srgbClr val="002060"/>
                </a:solidFill>
                <a:ea typeface="Calibri" panose="020F0502020204030204" pitchFamily="34" charset="0"/>
              </a:rPr>
              <a:t>Part </a:t>
            </a:r>
            <a:r>
              <a:rPr lang="en-GB" sz="1600" dirty="0">
                <a:solidFill>
                  <a:srgbClr val="002060"/>
                </a:solidFill>
                <a:ea typeface="Calibri" panose="020F0502020204030204" pitchFamily="34" charset="0"/>
              </a:rPr>
              <a:t>2 Code of Practice (General Functions)</a:t>
            </a:r>
          </a:p>
          <a:p>
            <a:pPr marL="0" lv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 smtClean="0">
                <a:solidFill>
                  <a:srgbClr val="C00000"/>
                </a:solidFill>
              </a:rPr>
              <a:t>RPB responsibilities 1.</a:t>
            </a:r>
            <a:r>
              <a:rPr lang="en-US" cap="none" dirty="0" smtClean="0">
                <a:solidFill>
                  <a:srgbClr val="C00000"/>
                </a:solidFill>
              </a:rPr>
              <a:t> </a:t>
            </a:r>
            <a:endParaRPr lang="en-US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051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12800" y="2239297"/>
            <a:ext cx="10566400" cy="41148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en-GB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155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. Prevention is at the heart of the Welsh Government’s programme of change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for social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services. There is a need to focus on prevention and early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intervention….to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make social services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sustainable…..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It is vital that care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and support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services do not wait to respond until people reach a crisis point.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The preventative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approach includes promoting children being brought up by 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their families </a:t>
            </a:r>
            <a:r>
              <a:rPr lang="en-GB" sz="1900" b="1" dirty="0">
                <a:solidFill>
                  <a:srgbClr val="002060"/>
                </a:solidFill>
                <a:ea typeface="Calibri" panose="020F0502020204030204" pitchFamily="34" charset="0"/>
              </a:rPr>
              <a:t>and preventing children becoming looked after</a:t>
            </a:r>
            <a:r>
              <a:rPr lang="en-GB" sz="1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chemeClr val="tx1"/>
                </a:solidFill>
                <a:ea typeface="Calibri" panose="020F0502020204030204" pitchFamily="34" charset="0"/>
              </a:rPr>
              <a:t>                                                             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                                     </a:t>
            </a:r>
            <a:r>
              <a:rPr lang="en-GB" sz="1500" dirty="0" smtClean="0">
                <a:solidFill>
                  <a:srgbClr val="002060"/>
                </a:solidFill>
                <a:ea typeface="Calibri" panose="020F0502020204030204" pitchFamily="34" charset="0"/>
              </a:rPr>
              <a:t>Part </a:t>
            </a:r>
            <a:r>
              <a:rPr lang="en-GB" sz="1500" dirty="0">
                <a:solidFill>
                  <a:srgbClr val="002060"/>
                </a:solidFill>
                <a:ea typeface="Calibri" panose="020F0502020204030204" pitchFamily="34" charset="0"/>
              </a:rPr>
              <a:t>2 Code of Practice (General Functions)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RPB </a:t>
            </a:r>
            <a:r>
              <a:rPr lang="en-US" sz="2800" cap="none" dirty="0" smtClean="0">
                <a:solidFill>
                  <a:srgbClr val="C00000"/>
                </a:solidFill>
              </a:rPr>
              <a:t>Responsibilities 2.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1956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088103" y="1639529"/>
            <a:ext cx="10566400" cy="41148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GB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9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160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. Local authorities should work collaboratively and with a variety of partners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and stakeholders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, including Local Health Boards, to develop and deliver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required range 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and level of preventative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services….local 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authorities may choose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to provide 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some types of preventative services themselves, others may be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more effectively 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provided or arranged in partnership with other local partners 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including … third </a:t>
            </a:r>
            <a:r>
              <a:rPr lang="en-GB" sz="2900" b="1" dirty="0">
                <a:solidFill>
                  <a:srgbClr val="002060"/>
                </a:solidFill>
                <a:ea typeface="Calibri" panose="020F0502020204030204" pitchFamily="34" charset="0"/>
              </a:rPr>
              <a:t>sector</a:t>
            </a:r>
            <a:r>
              <a:rPr lang="en-GB" sz="29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marL="0" lvl="0" indent="0">
              <a:buNone/>
            </a:pPr>
            <a:endParaRPr lang="en-GB" sz="21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21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                                                                                </a:t>
            </a:r>
            <a:r>
              <a:rPr lang="en-GB" sz="2200" dirty="0" smtClean="0">
                <a:solidFill>
                  <a:srgbClr val="002060"/>
                </a:solidFill>
                <a:ea typeface="Calibri" panose="020F0502020204030204" pitchFamily="34" charset="0"/>
              </a:rPr>
              <a:t>Part </a:t>
            </a:r>
            <a:r>
              <a:rPr lang="en-GB" sz="2200" dirty="0">
                <a:solidFill>
                  <a:srgbClr val="002060"/>
                </a:solidFill>
                <a:ea typeface="Calibri" panose="020F0502020204030204" pitchFamily="34" charset="0"/>
              </a:rPr>
              <a:t>2 Code of Practice (General Functions)</a:t>
            </a:r>
          </a:p>
          <a:p>
            <a:pPr marL="0" lvl="0" indent="0">
              <a:buNone/>
            </a:pPr>
            <a:endParaRPr lang="en-GB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 smtClean="0">
                <a:solidFill>
                  <a:srgbClr val="C00000"/>
                </a:solidFill>
              </a:rPr>
              <a:t>RPB responsibilities 3.</a:t>
            </a:r>
            <a:endParaRPr lang="en-US" sz="2800" cap="none" dirty="0">
              <a:solidFill>
                <a:srgbClr val="C00000"/>
              </a:solidFill>
            </a:endParaRPr>
          </a:p>
        </p:txBody>
      </p:sp>
      <p:pic>
        <p:nvPicPr>
          <p:cNvPr id="6" name="Content Placeholder 3" descr="http://news.stanford.edu/news/2014/september/images/14267-motivation_new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4038600"/>
            <a:ext cx="325159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5656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GB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162</a:t>
            </a:r>
            <a:r>
              <a:rPr lang="en-GB" sz="1800" b="1" dirty="0">
                <a:solidFill>
                  <a:srgbClr val="002060"/>
                </a:solidFill>
                <a:ea typeface="Calibri" panose="020F0502020204030204" pitchFamily="34" charset="0"/>
              </a:rPr>
              <a:t>. Within the local authority, preventing or delaying the development of care and</a:t>
            </a:r>
          </a:p>
          <a:p>
            <a:pPr marL="0" lvl="0" indent="0">
              <a:buNone/>
            </a:pPr>
            <a:r>
              <a:rPr lang="en-GB" sz="1800" b="1" dirty="0">
                <a:solidFill>
                  <a:srgbClr val="002060"/>
                </a:solidFill>
                <a:ea typeface="Calibri" panose="020F0502020204030204" pitchFamily="34" charset="0"/>
              </a:rPr>
              <a:t>support needs should be closely aligned to other local authority responsibilities,</a:t>
            </a:r>
          </a:p>
          <a:p>
            <a:pPr marL="0" lvl="0" indent="0">
              <a:buNone/>
            </a:pPr>
            <a:r>
              <a:rPr lang="en-GB" sz="1800" b="1" dirty="0">
                <a:solidFill>
                  <a:srgbClr val="002060"/>
                </a:solidFill>
                <a:ea typeface="Calibri" panose="020F0502020204030204" pitchFamily="34" charset="0"/>
              </a:rPr>
              <a:t>such as housing, leisure and education, including adult </a:t>
            </a:r>
            <a:r>
              <a:rPr lang="en-GB" sz="1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education.</a:t>
            </a:r>
          </a:p>
          <a:p>
            <a:pPr marL="0" lvl="0" indent="0">
              <a:buNone/>
            </a:pPr>
            <a:endParaRPr lang="en-GB" sz="18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b="1" dirty="0">
                <a:solidFill>
                  <a:srgbClr val="002060"/>
                </a:solidFill>
                <a:ea typeface="Calibri" panose="020F0502020204030204" pitchFamily="34" charset="0"/>
              </a:rPr>
              <a:t>                                                    </a:t>
            </a: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               </a:t>
            </a:r>
            <a:r>
              <a:rPr lang="en-GB" sz="1400" dirty="0" smtClean="0">
                <a:solidFill>
                  <a:srgbClr val="002060"/>
                </a:solidFill>
                <a:ea typeface="Calibri" panose="020F0502020204030204" pitchFamily="34" charset="0"/>
              </a:rPr>
              <a:t>Part 2 Code of Practice (General Functions)</a:t>
            </a:r>
            <a:endParaRPr lang="en-GB" sz="1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en-GB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GB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 smtClean="0">
                <a:solidFill>
                  <a:srgbClr val="C00000"/>
                </a:solidFill>
              </a:rPr>
              <a:t>RPB responsibilities 4. </a:t>
            </a:r>
            <a:endParaRPr lang="en-US" sz="2800" cap="non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264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1540</Words>
  <Application>Microsoft Office PowerPoint</Application>
  <PresentationFormat>Custom</PresentationFormat>
  <Paragraphs>193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Ocean design template</vt:lpstr>
      <vt:lpstr>Third Sector Engagement: Children with Disabilities and Illness  Jim Crowe</vt:lpstr>
      <vt:lpstr> LDW Mission</vt:lpstr>
      <vt:lpstr>LDW activities</vt:lpstr>
      <vt:lpstr>Project Activity 1</vt:lpstr>
      <vt:lpstr>Project Activity 2</vt:lpstr>
      <vt:lpstr>RPB responsibilities 1. </vt:lpstr>
      <vt:lpstr>RPB Responsibilities 2.</vt:lpstr>
      <vt:lpstr>RPB responsibilities 3.</vt:lpstr>
      <vt:lpstr>RPB responsibilities 4. </vt:lpstr>
      <vt:lpstr>RPB responsibilities 5.</vt:lpstr>
      <vt:lpstr>RPB responsibilities 6.</vt:lpstr>
      <vt:lpstr>RPB &amp; Third Sector 1. </vt:lpstr>
      <vt:lpstr>RPB &amp; Third sector 2. </vt:lpstr>
      <vt:lpstr>RPB &amp; Third sector 3. </vt:lpstr>
      <vt:lpstr>Third sector role</vt:lpstr>
      <vt:lpstr>Children with disability or illness 1.</vt:lpstr>
      <vt:lpstr>Children with disability or illness 2.</vt:lpstr>
      <vt:lpstr>What does best practice look like?</vt:lpstr>
      <vt:lpstr>What does best practice look like for children?</vt:lpstr>
      <vt:lpstr>What does best practice look like for families1.?</vt:lpstr>
      <vt:lpstr>What does best practice look like for families 2.?</vt:lpstr>
      <vt:lpstr>Early support principles 1.</vt:lpstr>
      <vt:lpstr>Early support principles 2.</vt:lpstr>
      <vt:lpstr>Will you help or hinder?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2016-09-15T21:58:21Z</dcterms:created>
  <dcterms:modified xsi:type="dcterms:W3CDTF">2016-11-02T10:09:28Z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